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4"/>
  </p:sldMasterIdLst>
  <p:notesMasterIdLst>
    <p:notesMasterId r:id="rId23"/>
  </p:notesMasterIdLst>
  <p:sldIdLst>
    <p:sldId id="256" r:id="rId5"/>
    <p:sldId id="257" r:id="rId6"/>
    <p:sldId id="258" r:id="rId7"/>
    <p:sldId id="259" r:id="rId8"/>
    <p:sldId id="260" r:id="rId9"/>
    <p:sldId id="261" r:id="rId10"/>
    <p:sldId id="262" r:id="rId11"/>
    <p:sldId id="263" r:id="rId12"/>
    <p:sldId id="264" r:id="rId13"/>
    <p:sldId id="266" r:id="rId14"/>
    <p:sldId id="265" r:id="rId15"/>
    <p:sldId id="267" r:id="rId16"/>
    <p:sldId id="268" r:id="rId17"/>
    <p:sldId id="269" r:id="rId18"/>
    <p:sldId id="270" r:id="rId19"/>
    <p:sldId id="271" r:id="rId20"/>
    <p:sldId id="272"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859466-5566-4E6C-82F8-9209ABCD6AD8}" v="21" dt="2026-05-26T08:51:53.876"/>
    <p1510:client id="{4ECDE2AF-B70D-448F-BA52-AF798C669389}" v="15" dt="2026-05-26T05:46:30.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91" d="100"/>
          <a:sy n="91" d="100"/>
        </p:scale>
        <p:origin x="370"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581077-F016-4BF3-8B9E-E36C9BBC461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51385A1-E76E-4A41-9320-3B6B50D9D53E}">
      <dgm:prSet/>
      <dgm:spPr/>
      <dgm:t>
        <a:bodyPr/>
        <a:lstStyle/>
        <a:p>
          <a:pPr>
            <a:defRPr cap="all"/>
          </a:pPr>
          <a:r>
            <a:rPr lang="en-GB"/>
            <a:t>Through social media and digital platforms, fake news spreads quickly [3], [4].</a:t>
          </a:r>
          <a:endParaRPr lang="en-US"/>
        </a:p>
      </dgm:t>
    </dgm:pt>
    <dgm:pt modelId="{8EE21485-3B27-418D-B693-F7E514C107AA}" type="parTrans" cxnId="{6F5489E0-88B2-4E35-BC32-BB4623C1154C}">
      <dgm:prSet/>
      <dgm:spPr/>
      <dgm:t>
        <a:bodyPr/>
        <a:lstStyle/>
        <a:p>
          <a:endParaRPr lang="en-US"/>
        </a:p>
      </dgm:t>
    </dgm:pt>
    <dgm:pt modelId="{C1BF9B62-ECE9-4B94-A8A2-79A66348CDA1}" type="sibTrans" cxnId="{6F5489E0-88B2-4E35-BC32-BB4623C1154C}">
      <dgm:prSet/>
      <dgm:spPr/>
      <dgm:t>
        <a:bodyPr/>
        <a:lstStyle/>
        <a:p>
          <a:endParaRPr lang="en-US"/>
        </a:p>
      </dgm:t>
    </dgm:pt>
    <dgm:pt modelId="{BF38EDAD-410E-4836-94F8-49ED481159E5}">
      <dgm:prSet/>
      <dgm:spPr/>
      <dgm:t>
        <a:bodyPr/>
        <a:lstStyle/>
        <a:p>
          <a:pPr>
            <a:defRPr cap="all"/>
          </a:pPr>
          <a:r>
            <a:rPr lang="en-GB" dirty="0"/>
            <a:t>Accuracy is hard to confirm before reaching big audiences.</a:t>
          </a:r>
          <a:endParaRPr lang="en-US" dirty="0"/>
        </a:p>
      </dgm:t>
    </dgm:pt>
    <dgm:pt modelId="{669405AA-5858-4554-88BF-F45466EC1484}" type="parTrans" cxnId="{D37777DE-EA8D-4A4C-A1D5-6CC9E9346177}">
      <dgm:prSet/>
      <dgm:spPr/>
      <dgm:t>
        <a:bodyPr/>
        <a:lstStyle/>
        <a:p>
          <a:endParaRPr lang="en-US"/>
        </a:p>
      </dgm:t>
    </dgm:pt>
    <dgm:pt modelId="{73307D21-7B8D-42A7-86BD-115E68CB5F7C}" type="sibTrans" cxnId="{D37777DE-EA8D-4A4C-A1D5-6CC9E9346177}">
      <dgm:prSet/>
      <dgm:spPr/>
      <dgm:t>
        <a:bodyPr/>
        <a:lstStyle/>
        <a:p>
          <a:endParaRPr lang="en-US"/>
        </a:p>
      </dgm:t>
    </dgm:pt>
    <dgm:pt modelId="{369E697B-9250-4F98-A8F6-30FE67B02C7B}">
      <dgm:prSet/>
      <dgm:spPr/>
      <dgm:t>
        <a:bodyPr/>
        <a:lstStyle/>
        <a:p>
          <a:pPr>
            <a:defRPr cap="all"/>
          </a:pPr>
          <a:r>
            <a:rPr lang="en-GB" dirty="0"/>
            <a:t>influences social behaviour, politics, and public opinion.</a:t>
          </a:r>
          <a:endParaRPr lang="en-US" dirty="0"/>
        </a:p>
      </dgm:t>
    </dgm:pt>
    <dgm:pt modelId="{D0F9196C-092D-4D04-8150-690580434FEC}" type="parTrans" cxnId="{0E9A190E-934D-492F-ADA5-7D85E401A580}">
      <dgm:prSet/>
      <dgm:spPr/>
      <dgm:t>
        <a:bodyPr/>
        <a:lstStyle/>
        <a:p>
          <a:endParaRPr lang="en-US"/>
        </a:p>
      </dgm:t>
    </dgm:pt>
    <dgm:pt modelId="{66C23E0B-0CD0-4615-86F5-A27CAC43081A}" type="sibTrans" cxnId="{0E9A190E-934D-492F-ADA5-7D85E401A580}">
      <dgm:prSet/>
      <dgm:spPr/>
      <dgm:t>
        <a:bodyPr/>
        <a:lstStyle/>
        <a:p>
          <a:endParaRPr lang="en-US"/>
        </a:p>
      </dgm:t>
    </dgm:pt>
    <dgm:pt modelId="{4E1D5081-F852-4DDD-8C26-C078692D1A1F}">
      <dgm:prSet/>
      <dgm:spPr/>
      <dgm:t>
        <a:bodyPr/>
        <a:lstStyle/>
        <a:p>
          <a:pPr>
            <a:defRPr cap="all"/>
          </a:pPr>
          <a:r>
            <a:rPr lang="en-GB" dirty="0"/>
            <a:t>Automated detection techniques are made possible by AI and NLP [1], [2].</a:t>
          </a:r>
          <a:endParaRPr lang="en-US" dirty="0"/>
        </a:p>
      </dgm:t>
    </dgm:pt>
    <dgm:pt modelId="{E10B7340-58B6-440C-B9D6-F4715CD05EBE}" type="parTrans" cxnId="{5D4C15C9-2610-4B92-90C9-078616643D68}">
      <dgm:prSet/>
      <dgm:spPr/>
      <dgm:t>
        <a:bodyPr/>
        <a:lstStyle/>
        <a:p>
          <a:endParaRPr lang="en-US"/>
        </a:p>
      </dgm:t>
    </dgm:pt>
    <dgm:pt modelId="{9899A71D-6F3C-4AFC-A469-B15360FA9509}" type="sibTrans" cxnId="{5D4C15C9-2610-4B92-90C9-078616643D68}">
      <dgm:prSet/>
      <dgm:spPr/>
      <dgm:t>
        <a:bodyPr/>
        <a:lstStyle/>
        <a:p>
          <a:endParaRPr lang="en-US"/>
        </a:p>
      </dgm:t>
    </dgm:pt>
    <dgm:pt modelId="{9C9FC0E6-A220-4AD2-B572-81E234E88FA7}" type="pres">
      <dgm:prSet presAssocID="{DE581077-F016-4BF3-8B9E-E36C9BBC4619}" presName="root" presStyleCnt="0">
        <dgm:presLayoutVars>
          <dgm:dir/>
          <dgm:resizeHandles val="exact"/>
        </dgm:presLayoutVars>
      </dgm:prSet>
      <dgm:spPr/>
    </dgm:pt>
    <dgm:pt modelId="{4FE1EA1F-2B29-4C0D-ACCB-F77D11C73D4A}" type="pres">
      <dgm:prSet presAssocID="{B51385A1-E76E-4A41-9320-3B6B50D9D53E}" presName="compNode" presStyleCnt="0"/>
      <dgm:spPr/>
    </dgm:pt>
    <dgm:pt modelId="{E29CA6D5-E70C-46E0-A5A9-6EA5581DDB87}" type="pres">
      <dgm:prSet presAssocID="{B51385A1-E76E-4A41-9320-3B6B50D9D53E}" presName="iconBgRect" presStyleLbl="bgShp" presStyleIdx="0" presStyleCnt="4"/>
      <dgm:spPr/>
    </dgm:pt>
    <dgm:pt modelId="{4880AEA6-3676-4A38-B926-F341ED30A17A}" type="pres">
      <dgm:prSet presAssocID="{B51385A1-E76E-4A41-9320-3B6B50D9D53E}"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wspaper"/>
        </a:ext>
      </dgm:extLst>
    </dgm:pt>
    <dgm:pt modelId="{337D87C7-0023-41AB-A98E-8C3C82926929}" type="pres">
      <dgm:prSet presAssocID="{B51385A1-E76E-4A41-9320-3B6B50D9D53E}" presName="spaceRect" presStyleCnt="0"/>
      <dgm:spPr/>
    </dgm:pt>
    <dgm:pt modelId="{8EF806AE-0C14-4AE5-8AA3-9A5B24A535FA}" type="pres">
      <dgm:prSet presAssocID="{B51385A1-E76E-4A41-9320-3B6B50D9D53E}" presName="textRect" presStyleLbl="revTx" presStyleIdx="0" presStyleCnt="4">
        <dgm:presLayoutVars>
          <dgm:chMax val="1"/>
          <dgm:chPref val="1"/>
        </dgm:presLayoutVars>
      </dgm:prSet>
      <dgm:spPr/>
    </dgm:pt>
    <dgm:pt modelId="{0CE15750-530D-4E08-B963-F05B4C2CCC97}" type="pres">
      <dgm:prSet presAssocID="{C1BF9B62-ECE9-4B94-A8A2-79A66348CDA1}" presName="sibTrans" presStyleCnt="0"/>
      <dgm:spPr/>
    </dgm:pt>
    <dgm:pt modelId="{7550F260-8782-442C-AB7B-B12F52004C1B}" type="pres">
      <dgm:prSet presAssocID="{BF38EDAD-410E-4836-94F8-49ED481159E5}" presName="compNode" presStyleCnt="0"/>
      <dgm:spPr/>
    </dgm:pt>
    <dgm:pt modelId="{FE060FD8-9474-471B-9E73-8EF10A526128}" type="pres">
      <dgm:prSet presAssocID="{BF38EDAD-410E-4836-94F8-49ED481159E5}" presName="iconBgRect" presStyleLbl="bgShp" presStyleIdx="1" presStyleCnt="4"/>
      <dgm:spPr/>
    </dgm:pt>
    <dgm:pt modelId="{0ED203FF-3C18-4747-85AC-8F848B0B77AC}" type="pres">
      <dgm:prSet presAssocID="{BF38EDAD-410E-4836-94F8-49ED481159E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34B14ED4-14F5-4E4D-9BB2-09EB0303D178}" type="pres">
      <dgm:prSet presAssocID="{BF38EDAD-410E-4836-94F8-49ED481159E5}" presName="spaceRect" presStyleCnt="0"/>
      <dgm:spPr/>
    </dgm:pt>
    <dgm:pt modelId="{2952244B-47BA-4587-9548-D09B8C581915}" type="pres">
      <dgm:prSet presAssocID="{BF38EDAD-410E-4836-94F8-49ED481159E5}" presName="textRect" presStyleLbl="revTx" presStyleIdx="1" presStyleCnt="4">
        <dgm:presLayoutVars>
          <dgm:chMax val="1"/>
          <dgm:chPref val="1"/>
        </dgm:presLayoutVars>
      </dgm:prSet>
      <dgm:spPr/>
    </dgm:pt>
    <dgm:pt modelId="{43AB97F5-4407-4714-8D02-7AF7F99694B3}" type="pres">
      <dgm:prSet presAssocID="{73307D21-7B8D-42A7-86BD-115E68CB5F7C}" presName="sibTrans" presStyleCnt="0"/>
      <dgm:spPr/>
    </dgm:pt>
    <dgm:pt modelId="{C0C8C6FC-0AB5-4D4E-8D49-BB195A31E619}" type="pres">
      <dgm:prSet presAssocID="{369E697B-9250-4F98-A8F6-30FE67B02C7B}" presName="compNode" presStyleCnt="0"/>
      <dgm:spPr/>
    </dgm:pt>
    <dgm:pt modelId="{BD228193-BBC8-4C86-881D-8D37CDEC9179}" type="pres">
      <dgm:prSet presAssocID="{369E697B-9250-4F98-A8F6-30FE67B02C7B}" presName="iconBgRect" presStyleLbl="bgShp" presStyleIdx="2" presStyleCnt="4"/>
      <dgm:spPr/>
    </dgm:pt>
    <dgm:pt modelId="{E6A9D5D4-7139-48D4-8DC5-F68C11A74828}" type="pres">
      <dgm:prSet presAssocID="{369E697B-9250-4F98-A8F6-30FE67B02C7B}"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Lecturer"/>
        </a:ext>
      </dgm:extLst>
    </dgm:pt>
    <dgm:pt modelId="{C9EF475E-1B52-46E8-A410-B4ED01C7ADC1}" type="pres">
      <dgm:prSet presAssocID="{369E697B-9250-4F98-A8F6-30FE67B02C7B}" presName="spaceRect" presStyleCnt="0"/>
      <dgm:spPr/>
    </dgm:pt>
    <dgm:pt modelId="{7136A00A-2CF9-47A8-BDB5-3547D91D1D88}" type="pres">
      <dgm:prSet presAssocID="{369E697B-9250-4F98-A8F6-30FE67B02C7B}" presName="textRect" presStyleLbl="revTx" presStyleIdx="2" presStyleCnt="4">
        <dgm:presLayoutVars>
          <dgm:chMax val="1"/>
          <dgm:chPref val="1"/>
        </dgm:presLayoutVars>
      </dgm:prSet>
      <dgm:spPr/>
    </dgm:pt>
    <dgm:pt modelId="{2A554922-6300-4ED3-9604-483BEAAF2505}" type="pres">
      <dgm:prSet presAssocID="{66C23E0B-0CD0-4615-86F5-A27CAC43081A}" presName="sibTrans" presStyleCnt="0"/>
      <dgm:spPr/>
    </dgm:pt>
    <dgm:pt modelId="{41B8D56D-0E40-4844-BCB7-0E55F66242C6}" type="pres">
      <dgm:prSet presAssocID="{4E1D5081-F852-4DDD-8C26-C078692D1A1F}" presName="compNode" presStyleCnt="0"/>
      <dgm:spPr/>
    </dgm:pt>
    <dgm:pt modelId="{7D112954-4B69-4D1C-B5DE-099C022B1776}" type="pres">
      <dgm:prSet presAssocID="{4E1D5081-F852-4DDD-8C26-C078692D1A1F}" presName="iconBgRect" presStyleLbl="bgShp" presStyleIdx="3" presStyleCnt="4"/>
      <dgm:spPr/>
    </dgm:pt>
    <dgm:pt modelId="{20196320-A887-4FC1-B865-A3AED815EE32}" type="pres">
      <dgm:prSet presAssocID="{4E1D5081-F852-4DDD-8C26-C078692D1A1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B1DB141B-D7CF-4E32-BEE7-4D93A9E907B7}" type="pres">
      <dgm:prSet presAssocID="{4E1D5081-F852-4DDD-8C26-C078692D1A1F}" presName="spaceRect" presStyleCnt="0"/>
      <dgm:spPr/>
    </dgm:pt>
    <dgm:pt modelId="{224DFB23-FFDA-467F-A62C-2FB1E9B57DF3}" type="pres">
      <dgm:prSet presAssocID="{4E1D5081-F852-4DDD-8C26-C078692D1A1F}" presName="textRect" presStyleLbl="revTx" presStyleIdx="3" presStyleCnt="4">
        <dgm:presLayoutVars>
          <dgm:chMax val="1"/>
          <dgm:chPref val="1"/>
        </dgm:presLayoutVars>
      </dgm:prSet>
      <dgm:spPr/>
    </dgm:pt>
  </dgm:ptLst>
  <dgm:cxnLst>
    <dgm:cxn modelId="{0E9A190E-934D-492F-ADA5-7D85E401A580}" srcId="{DE581077-F016-4BF3-8B9E-E36C9BBC4619}" destId="{369E697B-9250-4F98-A8F6-30FE67B02C7B}" srcOrd="2" destOrd="0" parTransId="{D0F9196C-092D-4D04-8150-690580434FEC}" sibTransId="{66C23E0B-0CD0-4615-86F5-A27CAC43081A}"/>
    <dgm:cxn modelId="{3111A145-1671-41E0-8E58-6564A8D8344B}" type="presOf" srcId="{4E1D5081-F852-4DDD-8C26-C078692D1A1F}" destId="{224DFB23-FFDA-467F-A62C-2FB1E9B57DF3}" srcOrd="0" destOrd="0" presId="urn:microsoft.com/office/officeart/2018/5/layout/IconCircleLabelList"/>
    <dgm:cxn modelId="{DDB21B55-B79F-4DE0-86A2-498D727E801B}" type="presOf" srcId="{B51385A1-E76E-4A41-9320-3B6B50D9D53E}" destId="{8EF806AE-0C14-4AE5-8AA3-9A5B24A535FA}" srcOrd="0" destOrd="0" presId="urn:microsoft.com/office/officeart/2018/5/layout/IconCircleLabelList"/>
    <dgm:cxn modelId="{3783827E-924A-4D07-946B-4E1BC94F50BA}" type="presOf" srcId="{BF38EDAD-410E-4836-94F8-49ED481159E5}" destId="{2952244B-47BA-4587-9548-D09B8C581915}" srcOrd="0" destOrd="0" presId="urn:microsoft.com/office/officeart/2018/5/layout/IconCircleLabelList"/>
    <dgm:cxn modelId="{F16BD6B0-94EF-42CE-BB9C-FBC77A4DE64B}" type="presOf" srcId="{DE581077-F016-4BF3-8B9E-E36C9BBC4619}" destId="{9C9FC0E6-A220-4AD2-B572-81E234E88FA7}" srcOrd="0" destOrd="0" presId="urn:microsoft.com/office/officeart/2018/5/layout/IconCircleLabelList"/>
    <dgm:cxn modelId="{5D4C15C9-2610-4B92-90C9-078616643D68}" srcId="{DE581077-F016-4BF3-8B9E-E36C9BBC4619}" destId="{4E1D5081-F852-4DDD-8C26-C078692D1A1F}" srcOrd="3" destOrd="0" parTransId="{E10B7340-58B6-440C-B9D6-F4715CD05EBE}" sibTransId="{9899A71D-6F3C-4AFC-A469-B15360FA9509}"/>
    <dgm:cxn modelId="{D37777DE-EA8D-4A4C-A1D5-6CC9E9346177}" srcId="{DE581077-F016-4BF3-8B9E-E36C9BBC4619}" destId="{BF38EDAD-410E-4836-94F8-49ED481159E5}" srcOrd="1" destOrd="0" parTransId="{669405AA-5858-4554-88BF-F45466EC1484}" sibTransId="{73307D21-7B8D-42A7-86BD-115E68CB5F7C}"/>
    <dgm:cxn modelId="{515C00DF-9A8F-46BC-A1EA-E0AC56BEFDBE}" type="presOf" srcId="{369E697B-9250-4F98-A8F6-30FE67B02C7B}" destId="{7136A00A-2CF9-47A8-BDB5-3547D91D1D88}" srcOrd="0" destOrd="0" presId="urn:microsoft.com/office/officeart/2018/5/layout/IconCircleLabelList"/>
    <dgm:cxn modelId="{6F5489E0-88B2-4E35-BC32-BB4623C1154C}" srcId="{DE581077-F016-4BF3-8B9E-E36C9BBC4619}" destId="{B51385A1-E76E-4A41-9320-3B6B50D9D53E}" srcOrd="0" destOrd="0" parTransId="{8EE21485-3B27-418D-B693-F7E514C107AA}" sibTransId="{C1BF9B62-ECE9-4B94-A8A2-79A66348CDA1}"/>
    <dgm:cxn modelId="{3625FBBB-985B-4570-833C-91DE071AC57A}" type="presParOf" srcId="{9C9FC0E6-A220-4AD2-B572-81E234E88FA7}" destId="{4FE1EA1F-2B29-4C0D-ACCB-F77D11C73D4A}" srcOrd="0" destOrd="0" presId="urn:microsoft.com/office/officeart/2018/5/layout/IconCircleLabelList"/>
    <dgm:cxn modelId="{AFAF3284-8CDE-4B2B-9D98-1CD13A90CA5D}" type="presParOf" srcId="{4FE1EA1F-2B29-4C0D-ACCB-F77D11C73D4A}" destId="{E29CA6D5-E70C-46E0-A5A9-6EA5581DDB87}" srcOrd="0" destOrd="0" presId="urn:microsoft.com/office/officeart/2018/5/layout/IconCircleLabelList"/>
    <dgm:cxn modelId="{4F5F99D5-4092-4131-A714-76A56653BDDC}" type="presParOf" srcId="{4FE1EA1F-2B29-4C0D-ACCB-F77D11C73D4A}" destId="{4880AEA6-3676-4A38-B926-F341ED30A17A}" srcOrd="1" destOrd="0" presId="urn:microsoft.com/office/officeart/2018/5/layout/IconCircleLabelList"/>
    <dgm:cxn modelId="{1EC069C5-CEF8-4963-A8C1-D99957BCFEE0}" type="presParOf" srcId="{4FE1EA1F-2B29-4C0D-ACCB-F77D11C73D4A}" destId="{337D87C7-0023-41AB-A98E-8C3C82926929}" srcOrd="2" destOrd="0" presId="urn:microsoft.com/office/officeart/2018/5/layout/IconCircleLabelList"/>
    <dgm:cxn modelId="{43E19767-F949-4699-B620-F1E6C6B8480A}" type="presParOf" srcId="{4FE1EA1F-2B29-4C0D-ACCB-F77D11C73D4A}" destId="{8EF806AE-0C14-4AE5-8AA3-9A5B24A535FA}" srcOrd="3" destOrd="0" presId="urn:microsoft.com/office/officeart/2018/5/layout/IconCircleLabelList"/>
    <dgm:cxn modelId="{09D4C85F-5568-4E6B-BDA5-A50485EAA332}" type="presParOf" srcId="{9C9FC0E6-A220-4AD2-B572-81E234E88FA7}" destId="{0CE15750-530D-4E08-B963-F05B4C2CCC97}" srcOrd="1" destOrd="0" presId="urn:microsoft.com/office/officeart/2018/5/layout/IconCircleLabelList"/>
    <dgm:cxn modelId="{668358E6-3C59-43CC-9863-A39B5D137E04}" type="presParOf" srcId="{9C9FC0E6-A220-4AD2-B572-81E234E88FA7}" destId="{7550F260-8782-442C-AB7B-B12F52004C1B}" srcOrd="2" destOrd="0" presId="urn:microsoft.com/office/officeart/2018/5/layout/IconCircleLabelList"/>
    <dgm:cxn modelId="{17A59135-1040-41D9-937D-0300C6AE951B}" type="presParOf" srcId="{7550F260-8782-442C-AB7B-B12F52004C1B}" destId="{FE060FD8-9474-471B-9E73-8EF10A526128}" srcOrd="0" destOrd="0" presId="urn:microsoft.com/office/officeart/2018/5/layout/IconCircleLabelList"/>
    <dgm:cxn modelId="{F36A9C77-6A72-49DB-A939-8DD39D90EE18}" type="presParOf" srcId="{7550F260-8782-442C-AB7B-B12F52004C1B}" destId="{0ED203FF-3C18-4747-85AC-8F848B0B77AC}" srcOrd="1" destOrd="0" presId="urn:microsoft.com/office/officeart/2018/5/layout/IconCircleLabelList"/>
    <dgm:cxn modelId="{395FB304-2CA5-4DE7-93F9-5993F907808B}" type="presParOf" srcId="{7550F260-8782-442C-AB7B-B12F52004C1B}" destId="{34B14ED4-14F5-4E4D-9BB2-09EB0303D178}" srcOrd="2" destOrd="0" presId="urn:microsoft.com/office/officeart/2018/5/layout/IconCircleLabelList"/>
    <dgm:cxn modelId="{FC9814F1-D2BB-4AA3-A1F9-E989781E9043}" type="presParOf" srcId="{7550F260-8782-442C-AB7B-B12F52004C1B}" destId="{2952244B-47BA-4587-9548-D09B8C581915}" srcOrd="3" destOrd="0" presId="urn:microsoft.com/office/officeart/2018/5/layout/IconCircleLabelList"/>
    <dgm:cxn modelId="{95FAD978-E5F2-4D15-A909-D8BF000B805E}" type="presParOf" srcId="{9C9FC0E6-A220-4AD2-B572-81E234E88FA7}" destId="{43AB97F5-4407-4714-8D02-7AF7F99694B3}" srcOrd="3" destOrd="0" presId="urn:microsoft.com/office/officeart/2018/5/layout/IconCircleLabelList"/>
    <dgm:cxn modelId="{CA7476D2-2D32-49AA-9EB9-48ED57A63590}" type="presParOf" srcId="{9C9FC0E6-A220-4AD2-B572-81E234E88FA7}" destId="{C0C8C6FC-0AB5-4D4E-8D49-BB195A31E619}" srcOrd="4" destOrd="0" presId="urn:microsoft.com/office/officeart/2018/5/layout/IconCircleLabelList"/>
    <dgm:cxn modelId="{984D1F54-683D-4E75-A2A0-70880ABDF30B}" type="presParOf" srcId="{C0C8C6FC-0AB5-4D4E-8D49-BB195A31E619}" destId="{BD228193-BBC8-4C86-881D-8D37CDEC9179}" srcOrd="0" destOrd="0" presId="urn:microsoft.com/office/officeart/2018/5/layout/IconCircleLabelList"/>
    <dgm:cxn modelId="{C6A680A1-C104-4E6E-A29D-2C3CFF42F28F}" type="presParOf" srcId="{C0C8C6FC-0AB5-4D4E-8D49-BB195A31E619}" destId="{E6A9D5D4-7139-48D4-8DC5-F68C11A74828}" srcOrd="1" destOrd="0" presId="urn:microsoft.com/office/officeart/2018/5/layout/IconCircleLabelList"/>
    <dgm:cxn modelId="{F5158C13-456F-49A4-AE26-81321E602116}" type="presParOf" srcId="{C0C8C6FC-0AB5-4D4E-8D49-BB195A31E619}" destId="{C9EF475E-1B52-46E8-A410-B4ED01C7ADC1}" srcOrd="2" destOrd="0" presId="urn:microsoft.com/office/officeart/2018/5/layout/IconCircleLabelList"/>
    <dgm:cxn modelId="{FA383C9B-3E7D-40B6-B502-B7710367B5C4}" type="presParOf" srcId="{C0C8C6FC-0AB5-4D4E-8D49-BB195A31E619}" destId="{7136A00A-2CF9-47A8-BDB5-3547D91D1D88}" srcOrd="3" destOrd="0" presId="urn:microsoft.com/office/officeart/2018/5/layout/IconCircleLabelList"/>
    <dgm:cxn modelId="{B07C596B-31A9-4610-8181-AF18A625536E}" type="presParOf" srcId="{9C9FC0E6-A220-4AD2-B572-81E234E88FA7}" destId="{2A554922-6300-4ED3-9604-483BEAAF2505}" srcOrd="5" destOrd="0" presId="urn:microsoft.com/office/officeart/2018/5/layout/IconCircleLabelList"/>
    <dgm:cxn modelId="{BEB7DD9F-0467-4C03-90B1-9D22A7E09668}" type="presParOf" srcId="{9C9FC0E6-A220-4AD2-B572-81E234E88FA7}" destId="{41B8D56D-0E40-4844-BCB7-0E55F66242C6}" srcOrd="6" destOrd="0" presId="urn:microsoft.com/office/officeart/2018/5/layout/IconCircleLabelList"/>
    <dgm:cxn modelId="{E148F8FC-597B-48B6-8FDB-96D30792C523}" type="presParOf" srcId="{41B8D56D-0E40-4844-BCB7-0E55F66242C6}" destId="{7D112954-4B69-4D1C-B5DE-099C022B1776}" srcOrd="0" destOrd="0" presId="urn:microsoft.com/office/officeart/2018/5/layout/IconCircleLabelList"/>
    <dgm:cxn modelId="{6056DC98-B258-4331-8FBC-B3F42D837EE5}" type="presParOf" srcId="{41B8D56D-0E40-4844-BCB7-0E55F66242C6}" destId="{20196320-A887-4FC1-B865-A3AED815EE32}" srcOrd="1" destOrd="0" presId="urn:microsoft.com/office/officeart/2018/5/layout/IconCircleLabelList"/>
    <dgm:cxn modelId="{03C39018-CEC9-4DA3-9699-B8F58211601F}" type="presParOf" srcId="{41B8D56D-0E40-4844-BCB7-0E55F66242C6}" destId="{B1DB141B-D7CF-4E32-BEE7-4D93A9E907B7}" srcOrd="2" destOrd="0" presId="urn:microsoft.com/office/officeart/2018/5/layout/IconCircleLabelList"/>
    <dgm:cxn modelId="{0F2638C8-E0A6-494E-9932-801738AE1FDF}" type="presParOf" srcId="{41B8D56D-0E40-4844-BCB7-0E55F66242C6}" destId="{224DFB23-FFDA-467F-A62C-2FB1E9B57DF3}"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3F9B02-A182-4CEE-A322-3D43D6DE96B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7A9B0A9-2CC9-4CF6-8B03-F58EF86460F7}">
      <dgm:prSet/>
      <dgm:spPr/>
      <dgm:t>
        <a:bodyPr/>
        <a:lstStyle/>
        <a:p>
          <a:r>
            <a:rPr lang="en-GB" b="1"/>
            <a:t>[1] R. K. Kaliyar, A. Goswami, and P. Narang, “FakeBERT: Fake news detection in social media with a BERT-based deep learning approach,” </a:t>
          </a:r>
          <a:r>
            <a:rPr lang="en-GB" b="1" i="1"/>
            <a:t>Multimedia Tools and Applications</a:t>
          </a:r>
          <a:r>
            <a:rPr lang="en-GB" b="1"/>
            <a:t>, vol. 80, no. 8, pp. 11765–11788, 2021.</a:t>
          </a:r>
          <a:endParaRPr lang="en-US"/>
        </a:p>
      </dgm:t>
    </dgm:pt>
    <dgm:pt modelId="{6DC6D472-FB2D-4883-9D21-0D2A740334FD}" type="parTrans" cxnId="{BCB1E30C-181E-49CC-A8F6-767DB1AE463F}">
      <dgm:prSet/>
      <dgm:spPr/>
      <dgm:t>
        <a:bodyPr/>
        <a:lstStyle/>
        <a:p>
          <a:endParaRPr lang="en-US"/>
        </a:p>
      </dgm:t>
    </dgm:pt>
    <dgm:pt modelId="{3CE5026F-DD7D-4E10-A592-C0E2036064AB}" type="sibTrans" cxnId="{BCB1E30C-181E-49CC-A8F6-767DB1AE463F}">
      <dgm:prSet/>
      <dgm:spPr/>
      <dgm:t>
        <a:bodyPr/>
        <a:lstStyle/>
        <a:p>
          <a:endParaRPr lang="en-US"/>
        </a:p>
      </dgm:t>
    </dgm:pt>
    <dgm:pt modelId="{ACF779E3-B10A-485B-85DE-BC63134886F7}">
      <dgm:prSet/>
      <dgm:spPr/>
      <dgm:t>
        <a:bodyPr/>
        <a:lstStyle/>
        <a:p>
          <a:r>
            <a:rPr lang="en-GB" b="1"/>
            <a:t>[2] A. A. Ali, S. Latif, S. A. Ghauri, O.-Y. Song, A. A. Abbasi, and A. J. Malik, “Linguistic Features and Bi-LSTM for Identification of Fake News,” </a:t>
          </a:r>
          <a:r>
            <a:rPr lang="en-GB" b="1" i="1"/>
            <a:t>Electronics</a:t>
          </a:r>
          <a:r>
            <a:rPr lang="en-GB" b="1"/>
            <a:t>, vol. 12, no. 13, Art. no. 2942, 2023.</a:t>
          </a:r>
          <a:endParaRPr lang="en-US"/>
        </a:p>
      </dgm:t>
    </dgm:pt>
    <dgm:pt modelId="{91135876-184D-428B-BFD5-F487A84C4833}" type="parTrans" cxnId="{B38E4701-5F64-4E5C-A352-4B1CD3618316}">
      <dgm:prSet/>
      <dgm:spPr/>
      <dgm:t>
        <a:bodyPr/>
        <a:lstStyle/>
        <a:p>
          <a:endParaRPr lang="en-US"/>
        </a:p>
      </dgm:t>
    </dgm:pt>
    <dgm:pt modelId="{F84B1925-0ABC-48FD-A9FC-1E7633036327}" type="sibTrans" cxnId="{B38E4701-5F64-4E5C-A352-4B1CD3618316}">
      <dgm:prSet/>
      <dgm:spPr/>
      <dgm:t>
        <a:bodyPr/>
        <a:lstStyle/>
        <a:p>
          <a:endParaRPr lang="en-US"/>
        </a:p>
      </dgm:t>
    </dgm:pt>
    <dgm:pt modelId="{99918878-AB10-4137-9BC0-6FABF5E7DC17}">
      <dgm:prSet/>
      <dgm:spPr/>
      <dgm:t>
        <a:bodyPr/>
        <a:lstStyle/>
        <a:p>
          <a:r>
            <a:rPr lang="en-GB" b="1"/>
            <a:t>[3] X. Zhou and R. Zafarani, “A Survey of Fake News: Fundamental Theories, Detection Methods, and Opportunities,” </a:t>
          </a:r>
          <a:r>
            <a:rPr lang="en-GB" b="1" i="1"/>
            <a:t>ACM Computing Surveys</a:t>
          </a:r>
          <a:r>
            <a:rPr lang="en-GB" b="1"/>
            <a:t>, vol. 53, no. 5, pp. 1–40, 2020.</a:t>
          </a:r>
          <a:endParaRPr lang="en-US"/>
        </a:p>
      </dgm:t>
    </dgm:pt>
    <dgm:pt modelId="{D93DC8B2-D40B-40EC-AE3E-4BAFF2F18472}" type="parTrans" cxnId="{9E1DCD5B-DCB6-4543-BB33-A8513938EB2C}">
      <dgm:prSet/>
      <dgm:spPr/>
      <dgm:t>
        <a:bodyPr/>
        <a:lstStyle/>
        <a:p>
          <a:endParaRPr lang="en-US"/>
        </a:p>
      </dgm:t>
    </dgm:pt>
    <dgm:pt modelId="{9CC572B5-7931-41B0-AF11-6698521BF196}" type="sibTrans" cxnId="{9E1DCD5B-DCB6-4543-BB33-A8513938EB2C}">
      <dgm:prSet/>
      <dgm:spPr/>
      <dgm:t>
        <a:bodyPr/>
        <a:lstStyle/>
        <a:p>
          <a:endParaRPr lang="en-US"/>
        </a:p>
      </dgm:t>
    </dgm:pt>
    <dgm:pt modelId="{AA4C2312-A3F2-431C-98B6-D7DC5EF2621A}">
      <dgm:prSet/>
      <dgm:spPr/>
      <dgm:t>
        <a:bodyPr/>
        <a:lstStyle/>
        <a:p>
          <a:r>
            <a:rPr lang="en-GB"/>
            <a:t>[4]K. Shu, D. Mahudeswaran, S. Wang, D. Lee, and H. Liu,</a:t>
          </a:r>
          <a:br>
            <a:rPr lang="en-GB"/>
          </a:br>
          <a:r>
            <a:rPr lang="en-GB"/>
            <a:t>“Hierarchical Propagation Networks for Fake News Detection: Investigation and Exploitation,”</a:t>
          </a:r>
          <a:br>
            <a:rPr lang="en-GB"/>
          </a:br>
          <a:r>
            <a:rPr lang="en-GB" i="1"/>
            <a:t>Proceedings of the International AAAI Conference on Web and Social Media (ICWSM)</a:t>
          </a:r>
          <a:r>
            <a:rPr lang="en-GB"/>
            <a:t>, vol. 14, no. 1, pp. 626–637, 2020.</a:t>
          </a:r>
          <a:endParaRPr lang="en-US"/>
        </a:p>
      </dgm:t>
    </dgm:pt>
    <dgm:pt modelId="{59C77CAD-381C-497F-AADA-4A92B27D9A32}" type="parTrans" cxnId="{5B333709-1B04-4664-A08F-4865F7AEA7E5}">
      <dgm:prSet/>
      <dgm:spPr/>
      <dgm:t>
        <a:bodyPr/>
        <a:lstStyle/>
        <a:p>
          <a:endParaRPr lang="en-US"/>
        </a:p>
      </dgm:t>
    </dgm:pt>
    <dgm:pt modelId="{A1EF744B-EDF7-44BE-97C7-BC10B5AF4767}" type="sibTrans" cxnId="{5B333709-1B04-4664-A08F-4865F7AEA7E5}">
      <dgm:prSet/>
      <dgm:spPr/>
      <dgm:t>
        <a:bodyPr/>
        <a:lstStyle/>
        <a:p>
          <a:endParaRPr lang="en-US"/>
        </a:p>
      </dgm:t>
    </dgm:pt>
    <dgm:pt modelId="{620F5327-5400-4B7A-AE22-37FD93E6D70F}">
      <dgm:prSet/>
      <dgm:spPr/>
      <dgm:t>
        <a:bodyPr/>
        <a:lstStyle/>
        <a:p>
          <a:r>
            <a:rPr lang="en-GB"/>
            <a:t>[5]H. Padalko, V. Chomko, and D. Chumachenko, “A novel approach to fake news classification using LSTM-based deep learning models,” Frontiers in Big Data, vol. 6, 2024.</a:t>
          </a:r>
          <a:endParaRPr lang="en-US"/>
        </a:p>
      </dgm:t>
    </dgm:pt>
    <dgm:pt modelId="{D702D8AE-B594-475B-B1ED-48804F509155}" type="parTrans" cxnId="{C41762C5-A46F-4EA1-A473-E36D1F3BB791}">
      <dgm:prSet/>
      <dgm:spPr/>
      <dgm:t>
        <a:bodyPr/>
        <a:lstStyle/>
        <a:p>
          <a:endParaRPr lang="en-US"/>
        </a:p>
      </dgm:t>
    </dgm:pt>
    <dgm:pt modelId="{10775830-8B78-44C8-9C25-CF67F82CF719}" type="sibTrans" cxnId="{C41762C5-A46F-4EA1-A473-E36D1F3BB791}">
      <dgm:prSet/>
      <dgm:spPr/>
      <dgm:t>
        <a:bodyPr/>
        <a:lstStyle/>
        <a:p>
          <a:endParaRPr lang="en-US"/>
        </a:p>
      </dgm:t>
    </dgm:pt>
    <dgm:pt modelId="{B76C15DD-65D3-483D-835B-444631BE707F}">
      <dgm:prSet/>
      <dgm:spPr/>
      <dgm:t>
        <a:bodyPr/>
        <a:lstStyle/>
        <a:p>
          <a:r>
            <a:rPr lang="en-GB"/>
            <a:t>[6]M. E. Almandouh, M. F. Alrahmawy, M. Eisa, M. Elhoseny, and A. S. Tolba, “Ensemble-based high-performance deep learning models for fake news detection,” Scientific Reports, vol. 14, 2024.</a:t>
          </a:r>
          <a:endParaRPr lang="en-US"/>
        </a:p>
      </dgm:t>
    </dgm:pt>
    <dgm:pt modelId="{EA99B538-96C9-4ABA-8623-FAA411ED71D2}" type="parTrans" cxnId="{5517E5D2-2BA1-444D-B44E-6C1271C86E1D}">
      <dgm:prSet/>
      <dgm:spPr/>
      <dgm:t>
        <a:bodyPr/>
        <a:lstStyle/>
        <a:p>
          <a:endParaRPr lang="en-US"/>
        </a:p>
      </dgm:t>
    </dgm:pt>
    <dgm:pt modelId="{EDF2BFFE-85B6-43BC-9BA6-5CA164D443A9}" type="sibTrans" cxnId="{5517E5D2-2BA1-444D-B44E-6C1271C86E1D}">
      <dgm:prSet/>
      <dgm:spPr/>
      <dgm:t>
        <a:bodyPr/>
        <a:lstStyle/>
        <a:p>
          <a:endParaRPr lang="en-US"/>
        </a:p>
      </dgm:t>
    </dgm:pt>
    <dgm:pt modelId="{70C95399-7628-4067-8D68-20DC2BA3B1ED}">
      <dgm:prSet/>
      <dgm:spPr/>
      <dgm:t>
        <a:bodyPr/>
        <a:lstStyle/>
        <a:p>
          <a:r>
            <a:rPr lang="en-GB"/>
            <a:t>[7]“Fake news detection based on news content and social contexts: A transformer-based approach,”International Journal of Data Science and Analytics, vol. 13, no. 4, pp. 335–362, 2022.</a:t>
          </a:r>
          <a:endParaRPr lang="en-US"/>
        </a:p>
      </dgm:t>
    </dgm:pt>
    <dgm:pt modelId="{DAADD69A-E696-43FD-85CC-3754CF7B298C}" type="parTrans" cxnId="{F4F9A909-2CEF-47D5-973A-2E063CE40BAA}">
      <dgm:prSet/>
      <dgm:spPr/>
      <dgm:t>
        <a:bodyPr/>
        <a:lstStyle/>
        <a:p>
          <a:endParaRPr lang="en-US"/>
        </a:p>
      </dgm:t>
    </dgm:pt>
    <dgm:pt modelId="{072760E7-ABE7-4CF9-ABD9-3F152754BA08}" type="sibTrans" cxnId="{F4F9A909-2CEF-47D5-973A-2E063CE40BAA}">
      <dgm:prSet/>
      <dgm:spPr/>
      <dgm:t>
        <a:bodyPr/>
        <a:lstStyle/>
        <a:p>
          <a:endParaRPr lang="en-US"/>
        </a:p>
      </dgm:t>
    </dgm:pt>
    <dgm:pt modelId="{F6A70643-E63A-40FB-904C-65CD84373963}">
      <dgm:prSet/>
      <dgm:spPr/>
      <dgm:t>
        <a:bodyPr/>
        <a:lstStyle/>
        <a:p>
          <a:r>
            <a:rPr lang="en-GB" dirty="0"/>
            <a:t>•	[8] K. Shu, D. </a:t>
          </a:r>
          <a:r>
            <a:rPr lang="en-GB" dirty="0" err="1"/>
            <a:t>Mahudeswaran</a:t>
          </a:r>
          <a:r>
            <a:rPr lang="en-GB" dirty="0"/>
            <a:t>, S. Wang, D. Lee, and H. Liu, “</a:t>
          </a:r>
          <a:r>
            <a:rPr lang="en-GB" dirty="0" err="1"/>
            <a:t>FakeNewsNet</a:t>
          </a:r>
          <a:r>
            <a:rPr lang="en-GB" dirty="0"/>
            <a:t>: A data repository with news content, social context and spatiotemporal information for studying fake news on social media,” Big Data, vol. 8, no. 3, pp. 171–188, 2020.</a:t>
          </a:r>
          <a:endParaRPr lang="en-US" dirty="0"/>
        </a:p>
      </dgm:t>
    </dgm:pt>
    <dgm:pt modelId="{8F4FFB08-6640-45B7-83AD-CC43231F6E9D}" type="parTrans" cxnId="{17B547F7-552F-4959-82AC-9A718E660CE3}">
      <dgm:prSet/>
      <dgm:spPr/>
      <dgm:t>
        <a:bodyPr/>
        <a:lstStyle/>
        <a:p>
          <a:endParaRPr lang="en-US"/>
        </a:p>
      </dgm:t>
    </dgm:pt>
    <dgm:pt modelId="{53A57F2D-27CE-495F-AF2F-DFE0A9DB7C9F}" type="sibTrans" cxnId="{17B547F7-552F-4959-82AC-9A718E660CE3}">
      <dgm:prSet/>
      <dgm:spPr/>
      <dgm:t>
        <a:bodyPr/>
        <a:lstStyle/>
        <a:p>
          <a:endParaRPr lang="en-US"/>
        </a:p>
      </dgm:t>
    </dgm:pt>
    <dgm:pt modelId="{E32980B2-7C33-449C-9020-2FD88C52D020}">
      <dgm:prSet/>
      <dgm:spPr/>
      <dgm:t>
        <a:bodyPr/>
        <a:lstStyle/>
        <a:p>
          <a:r>
            <a:rPr lang="en-GB"/>
            <a:t>•	[9] T. Wolf et al., “Transformers: State-of-the-Art Natural Language Processing,” in Proceedings of the 2020 Conference on Empirical Methods in Natural Language Processing: System Demonstrations, 2020, pp. 38–45.</a:t>
          </a:r>
          <a:endParaRPr lang="en-US"/>
        </a:p>
      </dgm:t>
    </dgm:pt>
    <dgm:pt modelId="{8B1C6B68-7F44-40F6-93A4-585101C63976}" type="parTrans" cxnId="{D6EB8F5B-CE93-4CF8-A083-633237541A5A}">
      <dgm:prSet/>
      <dgm:spPr/>
      <dgm:t>
        <a:bodyPr/>
        <a:lstStyle/>
        <a:p>
          <a:endParaRPr lang="en-US"/>
        </a:p>
      </dgm:t>
    </dgm:pt>
    <dgm:pt modelId="{5C79DACC-0907-4ED7-A0E6-D3919112D8F3}" type="sibTrans" cxnId="{D6EB8F5B-CE93-4CF8-A083-633237541A5A}">
      <dgm:prSet/>
      <dgm:spPr/>
      <dgm:t>
        <a:bodyPr/>
        <a:lstStyle/>
        <a:p>
          <a:endParaRPr lang="en-US"/>
        </a:p>
      </dgm:t>
    </dgm:pt>
    <dgm:pt modelId="{EB354AC4-BF22-4CBD-BBEA-EA0D08CB5F04}">
      <dgm:prSet/>
      <dgm:spPr/>
      <dgm:t>
        <a:bodyPr/>
        <a:lstStyle/>
        <a:p>
          <a:r>
            <a:rPr lang="en-GB"/>
            <a:t>• [10] A. Ayetiran and Ö. Özgöbek,</a:t>
          </a:r>
          <a:br>
            <a:rPr lang="en-GB"/>
          </a:br>
          <a:r>
            <a:rPr lang="en-GB"/>
            <a:t>“A Review of Deep Learning Techniques for Multimodal Fake News and Harmful Language Detection,”</a:t>
          </a:r>
          <a:br>
            <a:rPr lang="en-GB"/>
          </a:br>
          <a:r>
            <a:rPr lang="en-GB" i="1"/>
            <a:t>IEEE Access</a:t>
          </a:r>
          <a:r>
            <a:rPr lang="en-GB"/>
            <a:t>, vol. 12, pp. 76133–76153, 2024.</a:t>
          </a:r>
          <a:endParaRPr lang="en-US"/>
        </a:p>
      </dgm:t>
    </dgm:pt>
    <dgm:pt modelId="{18E3B252-E04A-47AF-8C31-907FDA0BD084}" type="parTrans" cxnId="{5CB49001-356F-41DF-BAD2-28BCC35CFCF7}">
      <dgm:prSet/>
      <dgm:spPr/>
      <dgm:t>
        <a:bodyPr/>
        <a:lstStyle/>
        <a:p>
          <a:endParaRPr lang="en-US"/>
        </a:p>
      </dgm:t>
    </dgm:pt>
    <dgm:pt modelId="{31CB4781-1D23-4084-9399-CAE704DB2CD2}" type="sibTrans" cxnId="{5CB49001-356F-41DF-BAD2-28BCC35CFCF7}">
      <dgm:prSet/>
      <dgm:spPr/>
      <dgm:t>
        <a:bodyPr/>
        <a:lstStyle/>
        <a:p>
          <a:endParaRPr lang="en-US"/>
        </a:p>
      </dgm:t>
    </dgm:pt>
    <dgm:pt modelId="{430B8004-EBAD-417E-909A-78069171110A}">
      <dgm:prSet/>
      <dgm:spPr/>
      <dgm:t>
        <a:bodyPr/>
        <a:lstStyle/>
        <a:p>
          <a:r>
            <a:rPr lang="en-GB"/>
            <a:t>[11] J. A. Nasir, O. S. Khan, and I. Varlamis,“Fake news detection: A hybrid CNN-RNN based deep learning approach,”International Journal of Information Management Data Insights, vol. 1, no. 1, Art. no. 100007, 2021.</a:t>
          </a:r>
          <a:endParaRPr lang="en-US"/>
        </a:p>
      </dgm:t>
    </dgm:pt>
    <dgm:pt modelId="{80068ADB-B654-4D58-ABD1-7D407AAC8A61}" type="parTrans" cxnId="{F3DFEBAE-D05E-4839-9535-BFE27A655408}">
      <dgm:prSet/>
      <dgm:spPr/>
      <dgm:t>
        <a:bodyPr/>
        <a:lstStyle/>
        <a:p>
          <a:endParaRPr lang="en-US"/>
        </a:p>
      </dgm:t>
    </dgm:pt>
    <dgm:pt modelId="{B08DBBC8-F95A-4EC1-8A51-1F7CEEE76CDB}" type="sibTrans" cxnId="{F3DFEBAE-D05E-4839-9535-BFE27A655408}">
      <dgm:prSet/>
      <dgm:spPr/>
      <dgm:t>
        <a:bodyPr/>
        <a:lstStyle/>
        <a:p>
          <a:endParaRPr lang="en-US"/>
        </a:p>
      </dgm:t>
    </dgm:pt>
    <dgm:pt modelId="{B9F8A6AB-AE23-4629-84C5-47582581A27B}">
      <dgm:prSet/>
      <dgm:spPr/>
      <dgm:t>
        <a:bodyPr/>
        <a:lstStyle/>
        <a:p>
          <a:r>
            <a:rPr lang="en-GB"/>
            <a:t>[12] P. Nakov, H. T. Sencar, J. An, and H. Kwak,“A Survey on Predicting the Factuality and the Bias of News Media,”arXiv preprint arXiv:2103.12506, 2021.</a:t>
          </a:r>
          <a:endParaRPr lang="en-US"/>
        </a:p>
      </dgm:t>
    </dgm:pt>
    <dgm:pt modelId="{B25B5630-FB6C-431A-9730-89DCEE12781F}" type="parTrans" cxnId="{A2BFA1B8-93BC-4678-8A09-16077532DA77}">
      <dgm:prSet/>
      <dgm:spPr/>
      <dgm:t>
        <a:bodyPr/>
        <a:lstStyle/>
        <a:p>
          <a:endParaRPr lang="en-US"/>
        </a:p>
      </dgm:t>
    </dgm:pt>
    <dgm:pt modelId="{5DFE1C8B-78B7-4CE8-8534-30D91CC85247}" type="sibTrans" cxnId="{A2BFA1B8-93BC-4678-8A09-16077532DA77}">
      <dgm:prSet/>
      <dgm:spPr/>
      <dgm:t>
        <a:bodyPr/>
        <a:lstStyle/>
        <a:p>
          <a:endParaRPr lang="en-US"/>
        </a:p>
      </dgm:t>
    </dgm:pt>
    <dgm:pt modelId="{11A01C51-73C6-4D17-80F9-1097F36CA85C}">
      <dgm:prSet/>
      <dgm:spPr/>
      <dgm:t>
        <a:bodyPr/>
        <a:lstStyle/>
        <a:p>
          <a:r>
            <a:rPr lang="en-GB"/>
            <a:t>• [13] H. T. Sencar, P. Nakov, and Z. Al-Omari,</a:t>
          </a:r>
          <a:br>
            <a:rPr lang="en-GB"/>
          </a:br>
          <a:r>
            <a:rPr lang="en-GB"/>
            <a:t>“Misinformation detection on online social networks using pretrained language models,”</a:t>
          </a:r>
          <a:br>
            <a:rPr lang="en-GB"/>
          </a:br>
          <a:r>
            <a:rPr lang="en-GB" i="1"/>
            <a:t>Information Processing &amp; Management</a:t>
          </a:r>
          <a:r>
            <a:rPr lang="en-GB"/>
            <a:t>, vol. 63, no. 1, Art. no. 104342, 2026.</a:t>
          </a:r>
          <a:endParaRPr lang="en-US"/>
        </a:p>
      </dgm:t>
    </dgm:pt>
    <dgm:pt modelId="{9413F8E3-A2DC-40AF-B1E3-30E6885259D3}" type="parTrans" cxnId="{543910E0-271A-4270-B385-EBE2EBB63D07}">
      <dgm:prSet/>
      <dgm:spPr/>
      <dgm:t>
        <a:bodyPr/>
        <a:lstStyle/>
        <a:p>
          <a:endParaRPr lang="en-US"/>
        </a:p>
      </dgm:t>
    </dgm:pt>
    <dgm:pt modelId="{9C5485CC-C653-4061-A5EE-7A13E1426867}" type="sibTrans" cxnId="{543910E0-271A-4270-B385-EBE2EBB63D07}">
      <dgm:prSet/>
      <dgm:spPr/>
      <dgm:t>
        <a:bodyPr/>
        <a:lstStyle/>
        <a:p>
          <a:endParaRPr lang="en-US"/>
        </a:p>
      </dgm:t>
    </dgm:pt>
    <dgm:pt modelId="{9A9B68EC-F6D0-4027-AF95-B0131080B8CD}">
      <dgm:prSet/>
      <dgm:spPr/>
      <dgm:t>
        <a:bodyPr/>
        <a:lstStyle/>
        <a:p>
          <a:r>
            <a:rPr lang="en-GB"/>
            <a:t>• [14] V. L. Rubin,</a:t>
          </a:r>
          <a:br>
            <a:rPr lang="en-GB"/>
          </a:br>
          <a:r>
            <a:rPr lang="en-GB" i="1"/>
            <a:t>Misinformation and Disinformation: Detecting Fakes with the Eye and AI,</a:t>
          </a:r>
          <a:br>
            <a:rPr lang="en-GB"/>
          </a:br>
          <a:r>
            <a:rPr lang="en-GB"/>
            <a:t>Cham, Switzerland: Springer Nature, 2022.</a:t>
          </a:r>
          <a:endParaRPr lang="en-US"/>
        </a:p>
      </dgm:t>
    </dgm:pt>
    <dgm:pt modelId="{EBE9EEFC-7288-4B02-AFAC-A8A1121F3BCD}" type="parTrans" cxnId="{F107833A-8902-4841-A850-737DA3D40A38}">
      <dgm:prSet/>
      <dgm:spPr/>
      <dgm:t>
        <a:bodyPr/>
        <a:lstStyle/>
        <a:p>
          <a:endParaRPr lang="en-US"/>
        </a:p>
      </dgm:t>
    </dgm:pt>
    <dgm:pt modelId="{E800D1C8-AD08-4823-9B07-F762081FC982}" type="sibTrans" cxnId="{F107833A-8902-4841-A850-737DA3D40A38}">
      <dgm:prSet/>
      <dgm:spPr/>
      <dgm:t>
        <a:bodyPr/>
        <a:lstStyle/>
        <a:p>
          <a:endParaRPr lang="en-US"/>
        </a:p>
      </dgm:t>
    </dgm:pt>
    <dgm:pt modelId="{8A6E7067-E57F-4DE2-AD12-A7070784BE0A}">
      <dgm:prSet/>
      <dgm:spPr/>
      <dgm:t>
        <a:bodyPr/>
        <a:lstStyle/>
        <a:p>
          <a:r>
            <a:rPr lang="en-GB"/>
            <a:t>[15] F. Chollet,</a:t>
          </a:r>
          <a:br>
            <a:rPr lang="en-GB"/>
          </a:br>
          <a:r>
            <a:rPr lang="en-GB" i="1"/>
            <a:t>Deep Learning with Python, 2nd ed.</a:t>
          </a:r>
          <a:br>
            <a:rPr lang="en-GB"/>
          </a:br>
          <a:r>
            <a:rPr lang="en-GB"/>
            <a:t>Shelter Island, NY, USA: Manning Publications, 2021.</a:t>
          </a:r>
          <a:endParaRPr lang="en-US"/>
        </a:p>
      </dgm:t>
    </dgm:pt>
    <dgm:pt modelId="{F6747EE5-3E66-454D-B1AA-E74C708C4D08}" type="parTrans" cxnId="{C165C01F-CAFE-4F9D-AEFC-347AF5D91236}">
      <dgm:prSet/>
      <dgm:spPr/>
      <dgm:t>
        <a:bodyPr/>
        <a:lstStyle/>
        <a:p>
          <a:endParaRPr lang="en-US"/>
        </a:p>
      </dgm:t>
    </dgm:pt>
    <dgm:pt modelId="{1846849C-7958-4D48-9347-91BB971B64A6}" type="sibTrans" cxnId="{C165C01F-CAFE-4F9D-AEFC-347AF5D91236}">
      <dgm:prSet/>
      <dgm:spPr/>
      <dgm:t>
        <a:bodyPr/>
        <a:lstStyle/>
        <a:p>
          <a:endParaRPr lang="en-US"/>
        </a:p>
      </dgm:t>
    </dgm:pt>
    <dgm:pt modelId="{5E939DA2-7646-415B-BF60-2121CE4AF6FD}">
      <dgm:prSet/>
      <dgm:spPr/>
      <dgm:t>
        <a:bodyPr/>
        <a:lstStyle/>
        <a:p>
          <a:r>
            <a:rPr lang="en-GB"/>
            <a:t>16] Z. Qiu, Y. Sun, G. Guo, M. Zhang, and J. Han,</a:t>
          </a:r>
          <a:br>
            <a:rPr lang="en-GB"/>
          </a:br>
          <a:r>
            <a:rPr lang="en-GB"/>
            <a:t>“Pre-trained models for natural language processing: A survey,”</a:t>
          </a:r>
          <a:br>
            <a:rPr lang="en-GB"/>
          </a:br>
          <a:r>
            <a:rPr lang="en-GB" i="1"/>
            <a:t>Science China Technological Sciences</a:t>
          </a:r>
          <a:r>
            <a:rPr lang="en-GB"/>
            <a:t>, vol. 63, no. 10, pp. 1872–1897, 2020</a:t>
          </a:r>
          <a:endParaRPr lang="en-US"/>
        </a:p>
      </dgm:t>
    </dgm:pt>
    <dgm:pt modelId="{244717C7-79C2-455B-9B3E-A76649F7568D}" type="parTrans" cxnId="{200788CD-D941-40FB-8786-C7C556A788AB}">
      <dgm:prSet/>
      <dgm:spPr/>
      <dgm:t>
        <a:bodyPr/>
        <a:lstStyle/>
        <a:p>
          <a:endParaRPr lang="en-US"/>
        </a:p>
      </dgm:t>
    </dgm:pt>
    <dgm:pt modelId="{D5D33F7B-8E62-41FC-AD64-0634EB951659}" type="sibTrans" cxnId="{200788CD-D941-40FB-8786-C7C556A788AB}">
      <dgm:prSet/>
      <dgm:spPr/>
      <dgm:t>
        <a:bodyPr/>
        <a:lstStyle/>
        <a:p>
          <a:endParaRPr lang="en-US"/>
        </a:p>
      </dgm:t>
    </dgm:pt>
    <dgm:pt modelId="{FF34F823-133D-4078-BAFE-ACEE79BBBD8B}">
      <dgm:prSet/>
      <dgm:spPr/>
      <dgm:t>
        <a:bodyPr/>
        <a:lstStyle/>
        <a:p>
          <a:r>
            <a:rPr lang="en-GB" b="1"/>
            <a:t>[17] T. K. Mackey, J. Li, K. Purushothaman, and G. Nali, “Big data, natural language processing, and deep learning to detect and characterize fake news,” </a:t>
          </a:r>
          <a:r>
            <a:rPr lang="en-GB" b="1" i="1"/>
            <a:t>JMIR Public Health and Surveillance</a:t>
          </a:r>
          <a:r>
            <a:rPr lang="en-GB" b="1"/>
            <a:t>, vol. 6, no. 1, 2020.</a:t>
          </a:r>
          <a:endParaRPr lang="en-US"/>
        </a:p>
      </dgm:t>
    </dgm:pt>
    <dgm:pt modelId="{E346880E-D21A-4B2D-9312-B5014187E387}" type="parTrans" cxnId="{222BF7A9-9E7A-4F29-9923-63EC8F50410C}">
      <dgm:prSet/>
      <dgm:spPr/>
      <dgm:t>
        <a:bodyPr/>
        <a:lstStyle/>
        <a:p>
          <a:endParaRPr lang="en-US"/>
        </a:p>
      </dgm:t>
    </dgm:pt>
    <dgm:pt modelId="{B7D179FE-FE55-4881-AD1D-453BACCF4A2F}" type="sibTrans" cxnId="{222BF7A9-9E7A-4F29-9923-63EC8F50410C}">
      <dgm:prSet/>
      <dgm:spPr/>
      <dgm:t>
        <a:bodyPr/>
        <a:lstStyle/>
        <a:p>
          <a:endParaRPr lang="en-US"/>
        </a:p>
      </dgm:t>
    </dgm:pt>
    <dgm:pt modelId="{DB08B4BC-3C47-4489-99AC-C71ED11D045C}">
      <dgm:prSet/>
      <dgm:spPr/>
      <dgm:t>
        <a:bodyPr/>
        <a:lstStyle/>
        <a:p>
          <a:r>
            <a:rPr lang="en-GB" b="1"/>
            <a:t>[18] M. H. Goldani, S. Momtazi, and R. Safabakhsh, “Detecting fake news with capsule neural networks,” </a:t>
          </a:r>
          <a:r>
            <a:rPr lang="en-GB" b="1" i="1"/>
            <a:t>Applied Soft Computing</a:t>
          </a:r>
          <a:r>
            <a:rPr lang="en-GB" b="1"/>
            <a:t>, vol. 101, Art. no. 107026, 2021.</a:t>
          </a:r>
          <a:endParaRPr lang="en-US"/>
        </a:p>
      </dgm:t>
    </dgm:pt>
    <dgm:pt modelId="{BAC689D6-E665-4544-9BA0-280F95DE446E}" type="parTrans" cxnId="{9202B84D-EBE8-47BC-BE05-37AD2E75E66E}">
      <dgm:prSet/>
      <dgm:spPr/>
      <dgm:t>
        <a:bodyPr/>
        <a:lstStyle/>
        <a:p>
          <a:endParaRPr lang="en-US"/>
        </a:p>
      </dgm:t>
    </dgm:pt>
    <dgm:pt modelId="{4A8C53E8-AFC8-4F0D-8D99-577A2CDBEC90}" type="sibTrans" cxnId="{9202B84D-EBE8-47BC-BE05-37AD2E75E66E}">
      <dgm:prSet/>
      <dgm:spPr/>
      <dgm:t>
        <a:bodyPr/>
        <a:lstStyle/>
        <a:p>
          <a:endParaRPr lang="en-US"/>
        </a:p>
      </dgm:t>
    </dgm:pt>
    <dgm:pt modelId="{A5155428-880A-4472-9F16-5AA6D460DE65}">
      <dgm:prSet/>
      <dgm:spPr/>
      <dgm:t>
        <a:bodyPr/>
        <a:lstStyle/>
        <a:p>
          <a:r>
            <a:rPr lang="en-GB"/>
            <a:t>.</a:t>
          </a:r>
          <a:endParaRPr lang="en-US"/>
        </a:p>
      </dgm:t>
    </dgm:pt>
    <dgm:pt modelId="{F6FCCCBC-4FF9-457C-A755-4DEABE987357}" type="parTrans" cxnId="{A91E29C3-1B25-482F-AC9E-FEE96388EE87}">
      <dgm:prSet/>
      <dgm:spPr/>
      <dgm:t>
        <a:bodyPr/>
        <a:lstStyle/>
        <a:p>
          <a:endParaRPr lang="en-US"/>
        </a:p>
      </dgm:t>
    </dgm:pt>
    <dgm:pt modelId="{002A0FEF-B183-4356-8AB3-FFE9DD01CE28}" type="sibTrans" cxnId="{A91E29C3-1B25-482F-AC9E-FEE96388EE87}">
      <dgm:prSet/>
      <dgm:spPr/>
      <dgm:t>
        <a:bodyPr/>
        <a:lstStyle/>
        <a:p>
          <a:endParaRPr lang="en-US"/>
        </a:p>
      </dgm:t>
    </dgm:pt>
    <dgm:pt modelId="{888E25BC-81BA-4181-A3D5-0CBADE5B5C56}" type="pres">
      <dgm:prSet presAssocID="{9D3F9B02-A182-4CEE-A322-3D43D6DE96BD}" presName="vert0" presStyleCnt="0">
        <dgm:presLayoutVars>
          <dgm:dir/>
          <dgm:animOne val="branch"/>
          <dgm:animLvl val="lvl"/>
        </dgm:presLayoutVars>
      </dgm:prSet>
      <dgm:spPr/>
    </dgm:pt>
    <dgm:pt modelId="{AD9C3AAE-0D75-405F-A4D3-E33EED084463}" type="pres">
      <dgm:prSet presAssocID="{F7A9B0A9-2CC9-4CF6-8B03-F58EF86460F7}" presName="thickLine" presStyleLbl="alignNode1" presStyleIdx="0" presStyleCnt="19"/>
      <dgm:spPr/>
    </dgm:pt>
    <dgm:pt modelId="{719B3DDF-4CA9-4F0D-9EFC-CF8091CB8FD4}" type="pres">
      <dgm:prSet presAssocID="{F7A9B0A9-2CC9-4CF6-8B03-F58EF86460F7}" presName="horz1" presStyleCnt="0"/>
      <dgm:spPr/>
    </dgm:pt>
    <dgm:pt modelId="{6670DA4C-2805-47D3-852F-42FE102703DB}" type="pres">
      <dgm:prSet presAssocID="{F7A9B0A9-2CC9-4CF6-8B03-F58EF86460F7}" presName="tx1" presStyleLbl="revTx" presStyleIdx="0" presStyleCnt="19"/>
      <dgm:spPr/>
    </dgm:pt>
    <dgm:pt modelId="{F80C7766-3AB2-4262-B3BA-44DFD60B4486}" type="pres">
      <dgm:prSet presAssocID="{F7A9B0A9-2CC9-4CF6-8B03-F58EF86460F7}" presName="vert1" presStyleCnt="0"/>
      <dgm:spPr/>
    </dgm:pt>
    <dgm:pt modelId="{9D112A31-FC02-4306-ADA5-C12688AD2C1F}" type="pres">
      <dgm:prSet presAssocID="{ACF779E3-B10A-485B-85DE-BC63134886F7}" presName="thickLine" presStyleLbl="alignNode1" presStyleIdx="1" presStyleCnt="19"/>
      <dgm:spPr/>
    </dgm:pt>
    <dgm:pt modelId="{2B752F98-DCD1-437B-A003-E549F3D461FB}" type="pres">
      <dgm:prSet presAssocID="{ACF779E3-B10A-485B-85DE-BC63134886F7}" presName="horz1" presStyleCnt="0"/>
      <dgm:spPr/>
    </dgm:pt>
    <dgm:pt modelId="{E94B7739-F1E3-4A7B-91B3-4E42ABACC620}" type="pres">
      <dgm:prSet presAssocID="{ACF779E3-B10A-485B-85DE-BC63134886F7}" presName="tx1" presStyleLbl="revTx" presStyleIdx="1" presStyleCnt="19"/>
      <dgm:spPr/>
    </dgm:pt>
    <dgm:pt modelId="{30034AD2-5EAE-448D-9285-EF4D7A8968FE}" type="pres">
      <dgm:prSet presAssocID="{ACF779E3-B10A-485B-85DE-BC63134886F7}" presName="vert1" presStyleCnt="0"/>
      <dgm:spPr/>
    </dgm:pt>
    <dgm:pt modelId="{0B311920-E935-455B-8FBB-10B76B716B48}" type="pres">
      <dgm:prSet presAssocID="{99918878-AB10-4137-9BC0-6FABF5E7DC17}" presName="thickLine" presStyleLbl="alignNode1" presStyleIdx="2" presStyleCnt="19"/>
      <dgm:spPr/>
    </dgm:pt>
    <dgm:pt modelId="{1588EEF0-0F9A-41A4-89A3-275942FFBEA1}" type="pres">
      <dgm:prSet presAssocID="{99918878-AB10-4137-9BC0-6FABF5E7DC17}" presName="horz1" presStyleCnt="0"/>
      <dgm:spPr/>
    </dgm:pt>
    <dgm:pt modelId="{78F32086-4E4B-444D-A1EB-490BF2A3116B}" type="pres">
      <dgm:prSet presAssocID="{99918878-AB10-4137-9BC0-6FABF5E7DC17}" presName="tx1" presStyleLbl="revTx" presStyleIdx="2" presStyleCnt="19"/>
      <dgm:spPr/>
    </dgm:pt>
    <dgm:pt modelId="{8AA0EC46-E206-43E6-806B-A5C00A069D5F}" type="pres">
      <dgm:prSet presAssocID="{99918878-AB10-4137-9BC0-6FABF5E7DC17}" presName="vert1" presStyleCnt="0"/>
      <dgm:spPr/>
    </dgm:pt>
    <dgm:pt modelId="{9763E195-91FB-447E-A259-8976A3571CF4}" type="pres">
      <dgm:prSet presAssocID="{AA4C2312-A3F2-431C-98B6-D7DC5EF2621A}" presName="thickLine" presStyleLbl="alignNode1" presStyleIdx="3" presStyleCnt="19"/>
      <dgm:spPr/>
    </dgm:pt>
    <dgm:pt modelId="{DADCE7F8-9216-4A04-9941-DEA257F4420B}" type="pres">
      <dgm:prSet presAssocID="{AA4C2312-A3F2-431C-98B6-D7DC5EF2621A}" presName="horz1" presStyleCnt="0"/>
      <dgm:spPr/>
    </dgm:pt>
    <dgm:pt modelId="{9918C240-694F-42C4-ACF6-C9A5B529D29B}" type="pres">
      <dgm:prSet presAssocID="{AA4C2312-A3F2-431C-98B6-D7DC5EF2621A}" presName="tx1" presStyleLbl="revTx" presStyleIdx="3" presStyleCnt="19"/>
      <dgm:spPr/>
    </dgm:pt>
    <dgm:pt modelId="{99BB5F59-D378-4E7B-8512-86F1207CF5D2}" type="pres">
      <dgm:prSet presAssocID="{AA4C2312-A3F2-431C-98B6-D7DC5EF2621A}" presName="vert1" presStyleCnt="0"/>
      <dgm:spPr/>
    </dgm:pt>
    <dgm:pt modelId="{CBBF65B8-A77E-4C13-8DF4-AA4923C5B6BC}" type="pres">
      <dgm:prSet presAssocID="{620F5327-5400-4B7A-AE22-37FD93E6D70F}" presName="thickLine" presStyleLbl="alignNode1" presStyleIdx="4" presStyleCnt="19"/>
      <dgm:spPr/>
    </dgm:pt>
    <dgm:pt modelId="{4FD2B3D8-A1E3-406D-BF09-882974345F0A}" type="pres">
      <dgm:prSet presAssocID="{620F5327-5400-4B7A-AE22-37FD93E6D70F}" presName="horz1" presStyleCnt="0"/>
      <dgm:spPr/>
    </dgm:pt>
    <dgm:pt modelId="{A1C3A597-CB74-474E-8B91-B5224BDDD84A}" type="pres">
      <dgm:prSet presAssocID="{620F5327-5400-4B7A-AE22-37FD93E6D70F}" presName="tx1" presStyleLbl="revTx" presStyleIdx="4" presStyleCnt="19"/>
      <dgm:spPr/>
    </dgm:pt>
    <dgm:pt modelId="{A8EECFE2-7D25-4845-A8E3-7BCF3CD26280}" type="pres">
      <dgm:prSet presAssocID="{620F5327-5400-4B7A-AE22-37FD93E6D70F}" presName="vert1" presStyleCnt="0"/>
      <dgm:spPr/>
    </dgm:pt>
    <dgm:pt modelId="{C2F04B1B-B377-4B15-851E-81C63B16F36C}" type="pres">
      <dgm:prSet presAssocID="{B76C15DD-65D3-483D-835B-444631BE707F}" presName="thickLine" presStyleLbl="alignNode1" presStyleIdx="5" presStyleCnt="19"/>
      <dgm:spPr/>
    </dgm:pt>
    <dgm:pt modelId="{B878157B-D387-4E20-B303-C15A8E4A1DBF}" type="pres">
      <dgm:prSet presAssocID="{B76C15DD-65D3-483D-835B-444631BE707F}" presName="horz1" presStyleCnt="0"/>
      <dgm:spPr/>
    </dgm:pt>
    <dgm:pt modelId="{D8C130B8-62BC-4F4C-AED4-15B5976DBF31}" type="pres">
      <dgm:prSet presAssocID="{B76C15DD-65D3-483D-835B-444631BE707F}" presName="tx1" presStyleLbl="revTx" presStyleIdx="5" presStyleCnt="19"/>
      <dgm:spPr/>
    </dgm:pt>
    <dgm:pt modelId="{7BE1AD4B-3B2C-45C9-8A2E-93EEE902377A}" type="pres">
      <dgm:prSet presAssocID="{B76C15DD-65D3-483D-835B-444631BE707F}" presName="vert1" presStyleCnt="0"/>
      <dgm:spPr/>
    </dgm:pt>
    <dgm:pt modelId="{F27C99F9-F0CD-46D9-BE74-2D190C6F02BE}" type="pres">
      <dgm:prSet presAssocID="{70C95399-7628-4067-8D68-20DC2BA3B1ED}" presName="thickLine" presStyleLbl="alignNode1" presStyleIdx="6" presStyleCnt="19"/>
      <dgm:spPr/>
    </dgm:pt>
    <dgm:pt modelId="{1A90BB51-07FD-4F2A-BB3F-9F0B1F1EBB0D}" type="pres">
      <dgm:prSet presAssocID="{70C95399-7628-4067-8D68-20DC2BA3B1ED}" presName="horz1" presStyleCnt="0"/>
      <dgm:spPr/>
    </dgm:pt>
    <dgm:pt modelId="{32BB06DB-3588-4C43-9BA5-078F76A014EC}" type="pres">
      <dgm:prSet presAssocID="{70C95399-7628-4067-8D68-20DC2BA3B1ED}" presName="tx1" presStyleLbl="revTx" presStyleIdx="6" presStyleCnt="19"/>
      <dgm:spPr/>
    </dgm:pt>
    <dgm:pt modelId="{17428140-27B9-4C76-B16A-15575F5F8BA2}" type="pres">
      <dgm:prSet presAssocID="{70C95399-7628-4067-8D68-20DC2BA3B1ED}" presName="vert1" presStyleCnt="0"/>
      <dgm:spPr/>
    </dgm:pt>
    <dgm:pt modelId="{22D88A6A-4EAF-4B82-9AE0-E43C5FE48D50}" type="pres">
      <dgm:prSet presAssocID="{F6A70643-E63A-40FB-904C-65CD84373963}" presName="thickLine" presStyleLbl="alignNode1" presStyleIdx="7" presStyleCnt="19"/>
      <dgm:spPr/>
    </dgm:pt>
    <dgm:pt modelId="{7286EBF5-973D-4037-B7B1-3ACDE8F57CDC}" type="pres">
      <dgm:prSet presAssocID="{F6A70643-E63A-40FB-904C-65CD84373963}" presName="horz1" presStyleCnt="0"/>
      <dgm:spPr/>
    </dgm:pt>
    <dgm:pt modelId="{92240D6B-D947-4DDF-B6F6-DBD646DB8A7B}" type="pres">
      <dgm:prSet presAssocID="{F6A70643-E63A-40FB-904C-65CD84373963}" presName="tx1" presStyleLbl="revTx" presStyleIdx="7" presStyleCnt="19"/>
      <dgm:spPr/>
    </dgm:pt>
    <dgm:pt modelId="{E791FCDC-D35B-45A8-A657-D8C931D857EC}" type="pres">
      <dgm:prSet presAssocID="{F6A70643-E63A-40FB-904C-65CD84373963}" presName="vert1" presStyleCnt="0"/>
      <dgm:spPr/>
    </dgm:pt>
    <dgm:pt modelId="{25F0F4AC-EEAF-415E-978A-92D1277FD380}" type="pres">
      <dgm:prSet presAssocID="{E32980B2-7C33-449C-9020-2FD88C52D020}" presName="thickLine" presStyleLbl="alignNode1" presStyleIdx="8" presStyleCnt="19"/>
      <dgm:spPr/>
    </dgm:pt>
    <dgm:pt modelId="{260E76D5-0A28-40F3-B29B-29021920552A}" type="pres">
      <dgm:prSet presAssocID="{E32980B2-7C33-449C-9020-2FD88C52D020}" presName="horz1" presStyleCnt="0"/>
      <dgm:spPr/>
    </dgm:pt>
    <dgm:pt modelId="{0848C3AC-E37C-4032-B24D-ED7557191F1B}" type="pres">
      <dgm:prSet presAssocID="{E32980B2-7C33-449C-9020-2FD88C52D020}" presName="tx1" presStyleLbl="revTx" presStyleIdx="8" presStyleCnt="19"/>
      <dgm:spPr/>
    </dgm:pt>
    <dgm:pt modelId="{8A893585-60F2-4B4E-97DA-A8188F4A9E77}" type="pres">
      <dgm:prSet presAssocID="{E32980B2-7C33-449C-9020-2FD88C52D020}" presName="vert1" presStyleCnt="0"/>
      <dgm:spPr/>
    </dgm:pt>
    <dgm:pt modelId="{133E6456-2BE1-49DA-9864-427DCDE9F64C}" type="pres">
      <dgm:prSet presAssocID="{EB354AC4-BF22-4CBD-BBEA-EA0D08CB5F04}" presName="thickLine" presStyleLbl="alignNode1" presStyleIdx="9" presStyleCnt="19"/>
      <dgm:spPr/>
    </dgm:pt>
    <dgm:pt modelId="{202E4615-66B1-426C-B276-4C9595FBDA39}" type="pres">
      <dgm:prSet presAssocID="{EB354AC4-BF22-4CBD-BBEA-EA0D08CB5F04}" presName="horz1" presStyleCnt="0"/>
      <dgm:spPr/>
    </dgm:pt>
    <dgm:pt modelId="{59C2C6C5-779E-4F2A-BC7B-77D7FC8AA371}" type="pres">
      <dgm:prSet presAssocID="{EB354AC4-BF22-4CBD-BBEA-EA0D08CB5F04}" presName="tx1" presStyleLbl="revTx" presStyleIdx="9" presStyleCnt="19"/>
      <dgm:spPr/>
    </dgm:pt>
    <dgm:pt modelId="{9034735D-E9BB-4843-9AE0-27D4ADB3FE64}" type="pres">
      <dgm:prSet presAssocID="{EB354AC4-BF22-4CBD-BBEA-EA0D08CB5F04}" presName="vert1" presStyleCnt="0"/>
      <dgm:spPr/>
    </dgm:pt>
    <dgm:pt modelId="{F0166930-8689-4569-B7E6-FB5FC8005BC3}" type="pres">
      <dgm:prSet presAssocID="{430B8004-EBAD-417E-909A-78069171110A}" presName="thickLine" presStyleLbl="alignNode1" presStyleIdx="10" presStyleCnt="19"/>
      <dgm:spPr/>
    </dgm:pt>
    <dgm:pt modelId="{F71BD88D-B182-4836-905C-00983DA373EE}" type="pres">
      <dgm:prSet presAssocID="{430B8004-EBAD-417E-909A-78069171110A}" presName="horz1" presStyleCnt="0"/>
      <dgm:spPr/>
    </dgm:pt>
    <dgm:pt modelId="{6A2D91EC-9D42-416D-A4E0-04DE7E24B5A0}" type="pres">
      <dgm:prSet presAssocID="{430B8004-EBAD-417E-909A-78069171110A}" presName="tx1" presStyleLbl="revTx" presStyleIdx="10" presStyleCnt="19"/>
      <dgm:spPr/>
    </dgm:pt>
    <dgm:pt modelId="{2CB3AE31-B3D3-4872-A4F8-B62FDC456F9E}" type="pres">
      <dgm:prSet presAssocID="{430B8004-EBAD-417E-909A-78069171110A}" presName="vert1" presStyleCnt="0"/>
      <dgm:spPr/>
    </dgm:pt>
    <dgm:pt modelId="{820306CB-AA51-418B-A323-55CFDC86EB16}" type="pres">
      <dgm:prSet presAssocID="{B9F8A6AB-AE23-4629-84C5-47582581A27B}" presName="thickLine" presStyleLbl="alignNode1" presStyleIdx="11" presStyleCnt="19"/>
      <dgm:spPr/>
    </dgm:pt>
    <dgm:pt modelId="{63FD7B40-E128-4386-9A7F-B3EAF15789D1}" type="pres">
      <dgm:prSet presAssocID="{B9F8A6AB-AE23-4629-84C5-47582581A27B}" presName="horz1" presStyleCnt="0"/>
      <dgm:spPr/>
    </dgm:pt>
    <dgm:pt modelId="{CAD95EA9-D117-4168-A2F7-362212FFFEC7}" type="pres">
      <dgm:prSet presAssocID="{B9F8A6AB-AE23-4629-84C5-47582581A27B}" presName="tx1" presStyleLbl="revTx" presStyleIdx="11" presStyleCnt="19"/>
      <dgm:spPr/>
    </dgm:pt>
    <dgm:pt modelId="{A8C6D712-42E0-4487-8810-7196643E6190}" type="pres">
      <dgm:prSet presAssocID="{B9F8A6AB-AE23-4629-84C5-47582581A27B}" presName="vert1" presStyleCnt="0"/>
      <dgm:spPr/>
    </dgm:pt>
    <dgm:pt modelId="{F92D88CF-7700-4F30-8B6C-1C58F26EE771}" type="pres">
      <dgm:prSet presAssocID="{11A01C51-73C6-4D17-80F9-1097F36CA85C}" presName="thickLine" presStyleLbl="alignNode1" presStyleIdx="12" presStyleCnt="19"/>
      <dgm:spPr/>
    </dgm:pt>
    <dgm:pt modelId="{62293030-D17A-409E-95D1-7E989D869648}" type="pres">
      <dgm:prSet presAssocID="{11A01C51-73C6-4D17-80F9-1097F36CA85C}" presName="horz1" presStyleCnt="0"/>
      <dgm:spPr/>
    </dgm:pt>
    <dgm:pt modelId="{453857C0-A954-4C50-8F48-634EE2DA5114}" type="pres">
      <dgm:prSet presAssocID="{11A01C51-73C6-4D17-80F9-1097F36CA85C}" presName="tx1" presStyleLbl="revTx" presStyleIdx="12" presStyleCnt="19"/>
      <dgm:spPr/>
    </dgm:pt>
    <dgm:pt modelId="{FEB15B26-4175-410C-9774-4C6D9774BF71}" type="pres">
      <dgm:prSet presAssocID="{11A01C51-73C6-4D17-80F9-1097F36CA85C}" presName="vert1" presStyleCnt="0"/>
      <dgm:spPr/>
    </dgm:pt>
    <dgm:pt modelId="{967BF078-D3F1-4C2A-B487-3288FA51EE2A}" type="pres">
      <dgm:prSet presAssocID="{9A9B68EC-F6D0-4027-AF95-B0131080B8CD}" presName="thickLine" presStyleLbl="alignNode1" presStyleIdx="13" presStyleCnt="19"/>
      <dgm:spPr/>
    </dgm:pt>
    <dgm:pt modelId="{8CC6A349-ADD8-4D31-B643-F8C4BD1405A1}" type="pres">
      <dgm:prSet presAssocID="{9A9B68EC-F6D0-4027-AF95-B0131080B8CD}" presName="horz1" presStyleCnt="0"/>
      <dgm:spPr/>
    </dgm:pt>
    <dgm:pt modelId="{E2C2F5CA-62C4-4B28-AD35-58ECCCF8950E}" type="pres">
      <dgm:prSet presAssocID="{9A9B68EC-F6D0-4027-AF95-B0131080B8CD}" presName="tx1" presStyleLbl="revTx" presStyleIdx="13" presStyleCnt="19"/>
      <dgm:spPr/>
    </dgm:pt>
    <dgm:pt modelId="{3BD986A4-3DAA-49C8-8640-BC7EBE647738}" type="pres">
      <dgm:prSet presAssocID="{9A9B68EC-F6D0-4027-AF95-B0131080B8CD}" presName="vert1" presStyleCnt="0"/>
      <dgm:spPr/>
    </dgm:pt>
    <dgm:pt modelId="{458C364D-64B5-41B8-905F-BF4B3CD7B03E}" type="pres">
      <dgm:prSet presAssocID="{8A6E7067-E57F-4DE2-AD12-A7070784BE0A}" presName="thickLine" presStyleLbl="alignNode1" presStyleIdx="14" presStyleCnt="19"/>
      <dgm:spPr/>
    </dgm:pt>
    <dgm:pt modelId="{AFD6A44C-9267-4715-A366-6AA10A0CD25D}" type="pres">
      <dgm:prSet presAssocID="{8A6E7067-E57F-4DE2-AD12-A7070784BE0A}" presName="horz1" presStyleCnt="0"/>
      <dgm:spPr/>
    </dgm:pt>
    <dgm:pt modelId="{CB7CCF7D-9ABA-4FFC-B1DA-3DFE4FD0D672}" type="pres">
      <dgm:prSet presAssocID="{8A6E7067-E57F-4DE2-AD12-A7070784BE0A}" presName="tx1" presStyleLbl="revTx" presStyleIdx="14" presStyleCnt="19"/>
      <dgm:spPr/>
    </dgm:pt>
    <dgm:pt modelId="{B91A781E-2A1B-442F-BAB4-E9C9955C1BAB}" type="pres">
      <dgm:prSet presAssocID="{8A6E7067-E57F-4DE2-AD12-A7070784BE0A}" presName="vert1" presStyleCnt="0"/>
      <dgm:spPr/>
    </dgm:pt>
    <dgm:pt modelId="{946BAC70-8BB8-4532-B112-6F07471892A9}" type="pres">
      <dgm:prSet presAssocID="{5E939DA2-7646-415B-BF60-2121CE4AF6FD}" presName="thickLine" presStyleLbl="alignNode1" presStyleIdx="15" presStyleCnt="19"/>
      <dgm:spPr/>
    </dgm:pt>
    <dgm:pt modelId="{A6B57DC6-AA9A-4A37-8FD4-848CDB4DEA98}" type="pres">
      <dgm:prSet presAssocID="{5E939DA2-7646-415B-BF60-2121CE4AF6FD}" presName="horz1" presStyleCnt="0"/>
      <dgm:spPr/>
    </dgm:pt>
    <dgm:pt modelId="{19027FAF-2AEF-4CF9-AD85-DADAFC6331F1}" type="pres">
      <dgm:prSet presAssocID="{5E939DA2-7646-415B-BF60-2121CE4AF6FD}" presName="tx1" presStyleLbl="revTx" presStyleIdx="15" presStyleCnt="19"/>
      <dgm:spPr/>
    </dgm:pt>
    <dgm:pt modelId="{CD337B32-6EA1-4922-91F5-AAAB3AA55F07}" type="pres">
      <dgm:prSet presAssocID="{5E939DA2-7646-415B-BF60-2121CE4AF6FD}" presName="vert1" presStyleCnt="0"/>
      <dgm:spPr/>
    </dgm:pt>
    <dgm:pt modelId="{52E743B7-B91F-47BE-A6D0-DA167EAC1B40}" type="pres">
      <dgm:prSet presAssocID="{FF34F823-133D-4078-BAFE-ACEE79BBBD8B}" presName="thickLine" presStyleLbl="alignNode1" presStyleIdx="16" presStyleCnt="19"/>
      <dgm:spPr/>
    </dgm:pt>
    <dgm:pt modelId="{38C5690F-A3D8-4B54-AF09-E105CE5336C7}" type="pres">
      <dgm:prSet presAssocID="{FF34F823-133D-4078-BAFE-ACEE79BBBD8B}" presName="horz1" presStyleCnt="0"/>
      <dgm:spPr/>
    </dgm:pt>
    <dgm:pt modelId="{AA27DD53-9EB4-46E4-BDA7-BA6A33B677B7}" type="pres">
      <dgm:prSet presAssocID="{FF34F823-133D-4078-BAFE-ACEE79BBBD8B}" presName="tx1" presStyleLbl="revTx" presStyleIdx="16" presStyleCnt="19"/>
      <dgm:spPr/>
    </dgm:pt>
    <dgm:pt modelId="{B3DDE4AA-728A-4BD6-AAAB-566884526716}" type="pres">
      <dgm:prSet presAssocID="{FF34F823-133D-4078-BAFE-ACEE79BBBD8B}" presName="vert1" presStyleCnt="0"/>
      <dgm:spPr/>
    </dgm:pt>
    <dgm:pt modelId="{EE035F7D-B39B-4F9C-B275-3248E960B929}" type="pres">
      <dgm:prSet presAssocID="{DB08B4BC-3C47-4489-99AC-C71ED11D045C}" presName="thickLine" presStyleLbl="alignNode1" presStyleIdx="17" presStyleCnt="19"/>
      <dgm:spPr/>
    </dgm:pt>
    <dgm:pt modelId="{9D6ADEF1-2040-43FA-B069-C1F98107DA12}" type="pres">
      <dgm:prSet presAssocID="{DB08B4BC-3C47-4489-99AC-C71ED11D045C}" presName="horz1" presStyleCnt="0"/>
      <dgm:spPr/>
    </dgm:pt>
    <dgm:pt modelId="{D33E7E49-CCE8-4C54-9FA1-CC193623440F}" type="pres">
      <dgm:prSet presAssocID="{DB08B4BC-3C47-4489-99AC-C71ED11D045C}" presName="tx1" presStyleLbl="revTx" presStyleIdx="17" presStyleCnt="19"/>
      <dgm:spPr/>
    </dgm:pt>
    <dgm:pt modelId="{57B278AA-659A-42CD-AEBB-43BFEA7C2B50}" type="pres">
      <dgm:prSet presAssocID="{DB08B4BC-3C47-4489-99AC-C71ED11D045C}" presName="vert1" presStyleCnt="0"/>
      <dgm:spPr/>
    </dgm:pt>
    <dgm:pt modelId="{160915A7-C72C-4B22-A9BD-4F239BB5D4C7}" type="pres">
      <dgm:prSet presAssocID="{A5155428-880A-4472-9F16-5AA6D460DE65}" presName="thickLine" presStyleLbl="alignNode1" presStyleIdx="18" presStyleCnt="19"/>
      <dgm:spPr/>
    </dgm:pt>
    <dgm:pt modelId="{9ABDB6B6-9F18-4B92-BEEA-69C89F9ECB6D}" type="pres">
      <dgm:prSet presAssocID="{A5155428-880A-4472-9F16-5AA6D460DE65}" presName="horz1" presStyleCnt="0"/>
      <dgm:spPr/>
    </dgm:pt>
    <dgm:pt modelId="{6E8D2CB2-84CB-4656-BF92-50DC824A76CF}" type="pres">
      <dgm:prSet presAssocID="{A5155428-880A-4472-9F16-5AA6D460DE65}" presName="tx1" presStyleLbl="revTx" presStyleIdx="18" presStyleCnt="19"/>
      <dgm:spPr/>
    </dgm:pt>
    <dgm:pt modelId="{142C96D5-BD51-46A1-BF02-8434D3DA4F58}" type="pres">
      <dgm:prSet presAssocID="{A5155428-880A-4472-9F16-5AA6D460DE65}" presName="vert1" presStyleCnt="0"/>
      <dgm:spPr/>
    </dgm:pt>
  </dgm:ptLst>
  <dgm:cxnLst>
    <dgm:cxn modelId="{B38E4701-5F64-4E5C-A352-4B1CD3618316}" srcId="{9D3F9B02-A182-4CEE-A322-3D43D6DE96BD}" destId="{ACF779E3-B10A-485B-85DE-BC63134886F7}" srcOrd="1" destOrd="0" parTransId="{91135876-184D-428B-BFD5-F487A84C4833}" sibTransId="{F84B1925-0ABC-48FD-A9FC-1E7633036327}"/>
    <dgm:cxn modelId="{5CB49001-356F-41DF-BAD2-28BCC35CFCF7}" srcId="{9D3F9B02-A182-4CEE-A322-3D43D6DE96BD}" destId="{EB354AC4-BF22-4CBD-BBEA-EA0D08CB5F04}" srcOrd="9" destOrd="0" parTransId="{18E3B252-E04A-47AF-8C31-907FDA0BD084}" sibTransId="{31CB4781-1D23-4084-9399-CAE704DB2CD2}"/>
    <dgm:cxn modelId="{6D975A04-871C-4E0D-AE89-97C380B57069}" type="presOf" srcId="{AA4C2312-A3F2-431C-98B6-D7DC5EF2621A}" destId="{9918C240-694F-42C4-ACF6-C9A5B529D29B}" srcOrd="0" destOrd="0" presId="urn:microsoft.com/office/officeart/2008/layout/LinedList"/>
    <dgm:cxn modelId="{1A053307-09A2-4626-ABF0-BB29BF425326}" type="presOf" srcId="{B76C15DD-65D3-483D-835B-444631BE707F}" destId="{D8C130B8-62BC-4F4C-AED4-15B5976DBF31}" srcOrd="0" destOrd="0" presId="urn:microsoft.com/office/officeart/2008/layout/LinedList"/>
    <dgm:cxn modelId="{BEB73907-EF96-4E36-A33D-F60390AB444D}" type="presOf" srcId="{5E939DA2-7646-415B-BF60-2121CE4AF6FD}" destId="{19027FAF-2AEF-4CF9-AD85-DADAFC6331F1}" srcOrd="0" destOrd="0" presId="urn:microsoft.com/office/officeart/2008/layout/LinedList"/>
    <dgm:cxn modelId="{5B333709-1B04-4664-A08F-4865F7AEA7E5}" srcId="{9D3F9B02-A182-4CEE-A322-3D43D6DE96BD}" destId="{AA4C2312-A3F2-431C-98B6-D7DC5EF2621A}" srcOrd="3" destOrd="0" parTransId="{59C77CAD-381C-497F-AADA-4A92B27D9A32}" sibTransId="{A1EF744B-EDF7-44BE-97C7-BC10B5AF4767}"/>
    <dgm:cxn modelId="{F4F9A909-2CEF-47D5-973A-2E063CE40BAA}" srcId="{9D3F9B02-A182-4CEE-A322-3D43D6DE96BD}" destId="{70C95399-7628-4067-8D68-20DC2BA3B1ED}" srcOrd="6" destOrd="0" parTransId="{DAADD69A-E696-43FD-85CC-3754CF7B298C}" sibTransId="{072760E7-ABE7-4CF9-ABD9-3F152754BA08}"/>
    <dgm:cxn modelId="{BCB1E30C-181E-49CC-A8F6-767DB1AE463F}" srcId="{9D3F9B02-A182-4CEE-A322-3D43D6DE96BD}" destId="{F7A9B0A9-2CC9-4CF6-8B03-F58EF86460F7}" srcOrd="0" destOrd="0" parTransId="{6DC6D472-FB2D-4883-9D21-0D2A740334FD}" sibTransId="{3CE5026F-DD7D-4E10-A592-C0E2036064AB}"/>
    <dgm:cxn modelId="{D99CEF10-DAAE-46EB-9041-1F8FE6D520BE}" type="presOf" srcId="{B9F8A6AB-AE23-4629-84C5-47582581A27B}" destId="{CAD95EA9-D117-4168-A2F7-362212FFFEC7}" srcOrd="0" destOrd="0" presId="urn:microsoft.com/office/officeart/2008/layout/LinedList"/>
    <dgm:cxn modelId="{EC7DDF14-54C9-4544-8196-6D3F67F3DE1B}" type="presOf" srcId="{8A6E7067-E57F-4DE2-AD12-A7070784BE0A}" destId="{CB7CCF7D-9ABA-4FFC-B1DA-3DFE4FD0D672}" srcOrd="0" destOrd="0" presId="urn:microsoft.com/office/officeart/2008/layout/LinedList"/>
    <dgm:cxn modelId="{C165C01F-CAFE-4F9D-AEFC-347AF5D91236}" srcId="{9D3F9B02-A182-4CEE-A322-3D43D6DE96BD}" destId="{8A6E7067-E57F-4DE2-AD12-A7070784BE0A}" srcOrd="14" destOrd="0" parTransId="{F6747EE5-3E66-454D-B1AA-E74C708C4D08}" sibTransId="{1846849C-7958-4D48-9347-91BB971B64A6}"/>
    <dgm:cxn modelId="{00DEAB28-F1A6-469F-844A-1D4CCFAE1050}" type="presOf" srcId="{70C95399-7628-4067-8D68-20DC2BA3B1ED}" destId="{32BB06DB-3588-4C43-9BA5-078F76A014EC}" srcOrd="0" destOrd="0" presId="urn:microsoft.com/office/officeart/2008/layout/LinedList"/>
    <dgm:cxn modelId="{EA76B230-8200-4ED0-B556-7CFA3D14A159}" type="presOf" srcId="{99918878-AB10-4137-9BC0-6FABF5E7DC17}" destId="{78F32086-4E4B-444D-A1EB-490BF2A3116B}" srcOrd="0" destOrd="0" presId="urn:microsoft.com/office/officeart/2008/layout/LinedList"/>
    <dgm:cxn modelId="{F107833A-8902-4841-A850-737DA3D40A38}" srcId="{9D3F9B02-A182-4CEE-A322-3D43D6DE96BD}" destId="{9A9B68EC-F6D0-4027-AF95-B0131080B8CD}" srcOrd="13" destOrd="0" parTransId="{EBE9EEFC-7288-4B02-AFAC-A8A1121F3BCD}" sibTransId="{E800D1C8-AD08-4823-9B07-F762081FC982}"/>
    <dgm:cxn modelId="{D6EB8F5B-CE93-4CF8-A083-633237541A5A}" srcId="{9D3F9B02-A182-4CEE-A322-3D43D6DE96BD}" destId="{E32980B2-7C33-449C-9020-2FD88C52D020}" srcOrd="8" destOrd="0" parTransId="{8B1C6B68-7F44-40F6-93A4-585101C63976}" sibTransId="{5C79DACC-0907-4ED7-A0E6-D3919112D8F3}"/>
    <dgm:cxn modelId="{9E1DCD5B-DCB6-4543-BB33-A8513938EB2C}" srcId="{9D3F9B02-A182-4CEE-A322-3D43D6DE96BD}" destId="{99918878-AB10-4137-9BC0-6FABF5E7DC17}" srcOrd="2" destOrd="0" parTransId="{D93DC8B2-D40B-40EC-AE3E-4BAFF2F18472}" sibTransId="{9CC572B5-7931-41B0-AF11-6698521BF196}"/>
    <dgm:cxn modelId="{2AEA865D-A2E4-4431-BC78-9DCB03DB0795}" type="presOf" srcId="{DB08B4BC-3C47-4489-99AC-C71ED11D045C}" destId="{D33E7E49-CCE8-4C54-9FA1-CC193623440F}" srcOrd="0" destOrd="0" presId="urn:microsoft.com/office/officeart/2008/layout/LinedList"/>
    <dgm:cxn modelId="{2EC3D743-A644-48B5-AEED-4733F210672A}" type="presOf" srcId="{FF34F823-133D-4078-BAFE-ACEE79BBBD8B}" destId="{AA27DD53-9EB4-46E4-BDA7-BA6A33B677B7}" srcOrd="0" destOrd="0" presId="urn:microsoft.com/office/officeart/2008/layout/LinedList"/>
    <dgm:cxn modelId="{37A6B768-8096-4D6F-96B2-5544E51BF8A2}" type="presOf" srcId="{620F5327-5400-4B7A-AE22-37FD93E6D70F}" destId="{A1C3A597-CB74-474E-8B91-B5224BDDD84A}" srcOrd="0" destOrd="0" presId="urn:microsoft.com/office/officeart/2008/layout/LinedList"/>
    <dgm:cxn modelId="{9202B84D-EBE8-47BC-BE05-37AD2E75E66E}" srcId="{9D3F9B02-A182-4CEE-A322-3D43D6DE96BD}" destId="{DB08B4BC-3C47-4489-99AC-C71ED11D045C}" srcOrd="17" destOrd="0" parTransId="{BAC689D6-E665-4544-9BA0-280F95DE446E}" sibTransId="{4A8C53E8-AFC8-4F0D-8D99-577A2CDBEC90}"/>
    <dgm:cxn modelId="{2C880B4E-380E-488B-AE0C-2DA3B37446D8}" type="presOf" srcId="{EB354AC4-BF22-4CBD-BBEA-EA0D08CB5F04}" destId="{59C2C6C5-779E-4F2A-BC7B-77D7FC8AA371}" srcOrd="0" destOrd="0" presId="urn:microsoft.com/office/officeart/2008/layout/LinedList"/>
    <dgm:cxn modelId="{93A5886E-35A9-4D56-BB77-27086041E235}" type="presOf" srcId="{A5155428-880A-4472-9F16-5AA6D460DE65}" destId="{6E8D2CB2-84CB-4656-BF92-50DC824A76CF}" srcOrd="0" destOrd="0" presId="urn:microsoft.com/office/officeart/2008/layout/LinedList"/>
    <dgm:cxn modelId="{302D264F-AD78-4517-A14A-73A09C455EED}" type="presOf" srcId="{9D3F9B02-A182-4CEE-A322-3D43D6DE96BD}" destId="{888E25BC-81BA-4181-A3D5-0CBADE5B5C56}" srcOrd="0" destOrd="0" presId="urn:microsoft.com/office/officeart/2008/layout/LinedList"/>
    <dgm:cxn modelId="{B869896F-9DCF-49DF-9B38-29B1D517C764}" type="presOf" srcId="{F7A9B0A9-2CC9-4CF6-8B03-F58EF86460F7}" destId="{6670DA4C-2805-47D3-852F-42FE102703DB}" srcOrd="0" destOrd="0" presId="urn:microsoft.com/office/officeart/2008/layout/LinedList"/>
    <dgm:cxn modelId="{5984C574-3FB2-4F28-A0F9-E9F8086816E5}" type="presOf" srcId="{9A9B68EC-F6D0-4027-AF95-B0131080B8CD}" destId="{E2C2F5CA-62C4-4B28-AD35-58ECCCF8950E}" srcOrd="0" destOrd="0" presId="urn:microsoft.com/office/officeart/2008/layout/LinedList"/>
    <dgm:cxn modelId="{E998C17F-894E-45D5-83FD-2CD5C254376A}" type="presOf" srcId="{430B8004-EBAD-417E-909A-78069171110A}" destId="{6A2D91EC-9D42-416D-A4E0-04DE7E24B5A0}" srcOrd="0" destOrd="0" presId="urn:microsoft.com/office/officeart/2008/layout/LinedList"/>
    <dgm:cxn modelId="{B8D2CD97-4E33-4B29-AC63-359E0E16A3A5}" type="presOf" srcId="{11A01C51-73C6-4D17-80F9-1097F36CA85C}" destId="{453857C0-A954-4C50-8F48-634EE2DA5114}" srcOrd="0" destOrd="0" presId="urn:microsoft.com/office/officeart/2008/layout/LinedList"/>
    <dgm:cxn modelId="{222BF7A9-9E7A-4F29-9923-63EC8F50410C}" srcId="{9D3F9B02-A182-4CEE-A322-3D43D6DE96BD}" destId="{FF34F823-133D-4078-BAFE-ACEE79BBBD8B}" srcOrd="16" destOrd="0" parTransId="{E346880E-D21A-4B2D-9312-B5014187E387}" sibTransId="{B7D179FE-FE55-4881-AD1D-453BACCF4A2F}"/>
    <dgm:cxn modelId="{F3DFEBAE-D05E-4839-9535-BFE27A655408}" srcId="{9D3F9B02-A182-4CEE-A322-3D43D6DE96BD}" destId="{430B8004-EBAD-417E-909A-78069171110A}" srcOrd="10" destOrd="0" parTransId="{80068ADB-B654-4D58-ABD1-7D407AAC8A61}" sibTransId="{B08DBBC8-F95A-4EC1-8A51-1F7CEEE76CDB}"/>
    <dgm:cxn modelId="{A2BFA1B8-93BC-4678-8A09-16077532DA77}" srcId="{9D3F9B02-A182-4CEE-A322-3D43D6DE96BD}" destId="{B9F8A6AB-AE23-4629-84C5-47582581A27B}" srcOrd="11" destOrd="0" parTransId="{B25B5630-FB6C-431A-9730-89DCEE12781F}" sibTransId="{5DFE1C8B-78B7-4CE8-8534-30D91CC85247}"/>
    <dgm:cxn modelId="{A91E29C3-1B25-482F-AC9E-FEE96388EE87}" srcId="{9D3F9B02-A182-4CEE-A322-3D43D6DE96BD}" destId="{A5155428-880A-4472-9F16-5AA6D460DE65}" srcOrd="18" destOrd="0" parTransId="{F6FCCCBC-4FF9-457C-A755-4DEABE987357}" sibTransId="{002A0FEF-B183-4356-8AB3-FFE9DD01CE28}"/>
    <dgm:cxn modelId="{C41762C5-A46F-4EA1-A473-E36D1F3BB791}" srcId="{9D3F9B02-A182-4CEE-A322-3D43D6DE96BD}" destId="{620F5327-5400-4B7A-AE22-37FD93E6D70F}" srcOrd="4" destOrd="0" parTransId="{D702D8AE-B594-475B-B1ED-48804F509155}" sibTransId="{10775830-8B78-44C8-9C25-CF67F82CF719}"/>
    <dgm:cxn modelId="{200788CD-D941-40FB-8786-C7C556A788AB}" srcId="{9D3F9B02-A182-4CEE-A322-3D43D6DE96BD}" destId="{5E939DA2-7646-415B-BF60-2121CE4AF6FD}" srcOrd="15" destOrd="0" parTransId="{244717C7-79C2-455B-9B3E-A76649F7568D}" sibTransId="{D5D33F7B-8E62-41FC-AD64-0634EB951659}"/>
    <dgm:cxn modelId="{5517E5D2-2BA1-444D-B44E-6C1271C86E1D}" srcId="{9D3F9B02-A182-4CEE-A322-3D43D6DE96BD}" destId="{B76C15DD-65D3-483D-835B-444631BE707F}" srcOrd="5" destOrd="0" parTransId="{EA99B538-96C9-4ABA-8623-FAA411ED71D2}" sibTransId="{EDF2BFFE-85B6-43BC-9BA6-5CA164D443A9}"/>
    <dgm:cxn modelId="{543910E0-271A-4270-B385-EBE2EBB63D07}" srcId="{9D3F9B02-A182-4CEE-A322-3D43D6DE96BD}" destId="{11A01C51-73C6-4D17-80F9-1097F36CA85C}" srcOrd="12" destOrd="0" parTransId="{9413F8E3-A2DC-40AF-B1E3-30E6885259D3}" sibTransId="{9C5485CC-C653-4061-A5EE-7A13E1426867}"/>
    <dgm:cxn modelId="{1A1730E0-1F9E-4D29-A396-34245F043862}" type="presOf" srcId="{E32980B2-7C33-449C-9020-2FD88C52D020}" destId="{0848C3AC-E37C-4032-B24D-ED7557191F1B}" srcOrd="0" destOrd="0" presId="urn:microsoft.com/office/officeart/2008/layout/LinedList"/>
    <dgm:cxn modelId="{EC2B65E6-D345-46B3-A92A-3B191F8487AF}" type="presOf" srcId="{ACF779E3-B10A-485B-85DE-BC63134886F7}" destId="{E94B7739-F1E3-4A7B-91B3-4E42ABACC620}" srcOrd="0" destOrd="0" presId="urn:microsoft.com/office/officeart/2008/layout/LinedList"/>
    <dgm:cxn modelId="{E97B6DE9-D76B-417B-9C5B-F45A6C4AE27E}" type="presOf" srcId="{F6A70643-E63A-40FB-904C-65CD84373963}" destId="{92240D6B-D947-4DDF-B6F6-DBD646DB8A7B}" srcOrd="0" destOrd="0" presId="urn:microsoft.com/office/officeart/2008/layout/LinedList"/>
    <dgm:cxn modelId="{17B547F7-552F-4959-82AC-9A718E660CE3}" srcId="{9D3F9B02-A182-4CEE-A322-3D43D6DE96BD}" destId="{F6A70643-E63A-40FB-904C-65CD84373963}" srcOrd="7" destOrd="0" parTransId="{8F4FFB08-6640-45B7-83AD-CC43231F6E9D}" sibTransId="{53A57F2D-27CE-495F-AF2F-DFE0A9DB7C9F}"/>
    <dgm:cxn modelId="{F509FEC0-D0C4-40F9-A371-52E5066D2F6A}" type="presParOf" srcId="{888E25BC-81BA-4181-A3D5-0CBADE5B5C56}" destId="{AD9C3AAE-0D75-405F-A4D3-E33EED084463}" srcOrd="0" destOrd="0" presId="urn:microsoft.com/office/officeart/2008/layout/LinedList"/>
    <dgm:cxn modelId="{42F4E232-8A39-4C49-9231-443EF4803D61}" type="presParOf" srcId="{888E25BC-81BA-4181-A3D5-0CBADE5B5C56}" destId="{719B3DDF-4CA9-4F0D-9EFC-CF8091CB8FD4}" srcOrd="1" destOrd="0" presId="urn:microsoft.com/office/officeart/2008/layout/LinedList"/>
    <dgm:cxn modelId="{F91ED56C-AB17-4A5A-9E68-861A25717BD3}" type="presParOf" srcId="{719B3DDF-4CA9-4F0D-9EFC-CF8091CB8FD4}" destId="{6670DA4C-2805-47D3-852F-42FE102703DB}" srcOrd="0" destOrd="0" presId="urn:microsoft.com/office/officeart/2008/layout/LinedList"/>
    <dgm:cxn modelId="{6C2AC70A-AC8A-4ECC-B396-EDBAB9D7AC07}" type="presParOf" srcId="{719B3DDF-4CA9-4F0D-9EFC-CF8091CB8FD4}" destId="{F80C7766-3AB2-4262-B3BA-44DFD60B4486}" srcOrd="1" destOrd="0" presId="urn:microsoft.com/office/officeart/2008/layout/LinedList"/>
    <dgm:cxn modelId="{B6253837-BD2B-4C69-B1D9-327F8920AD87}" type="presParOf" srcId="{888E25BC-81BA-4181-A3D5-0CBADE5B5C56}" destId="{9D112A31-FC02-4306-ADA5-C12688AD2C1F}" srcOrd="2" destOrd="0" presId="urn:microsoft.com/office/officeart/2008/layout/LinedList"/>
    <dgm:cxn modelId="{A239D891-7DF5-42C6-816C-4FC21D8DD747}" type="presParOf" srcId="{888E25BC-81BA-4181-A3D5-0CBADE5B5C56}" destId="{2B752F98-DCD1-437B-A003-E549F3D461FB}" srcOrd="3" destOrd="0" presId="urn:microsoft.com/office/officeart/2008/layout/LinedList"/>
    <dgm:cxn modelId="{2F139D7E-22D0-4EDD-A08C-78C513AE7793}" type="presParOf" srcId="{2B752F98-DCD1-437B-A003-E549F3D461FB}" destId="{E94B7739-F1E3-4A7B-91B3-4E42ABACC620}" srcOrd="0" destOrd="0" presId="urn:microsoft.com/office/officeart/2008/layout/LinedList"/>
    <dgm:cxn modelId="{779C6064-F399-4176-A4BB-B1C9F4DB47AB}" type="presParOf" srcId="{2B752F98-DCD1-437B-A003-E549F3D461FB}" destId="{30034AD2-5EAE-448D-9285-EF4D7A8968FE}" srcOrd="1" destOrd="0" presId="urn:microsoft.com/office/officeart/2008/layout/LinedList"/>
    <dgm:cxn modelId="{B5E01F35-9260-4A79-B9E8-1CDDFABB25BB}" type="presParOf" srcId="{888E25BC-81BA-4181-A3D5-0CBADE5B5C56}" destId="{0B311920-E935-455B-8FBB-10B76B716B48}" srcOrd="4" destOrd="0" presId="urn:microsoft.com/office/officeart/2008/layout/LinedList"/>
    <dgm:cxn modelId="{FC23A320-3E2D-4AB8-8886-37E322B9995D}" type="presParOf" srcId="{888E25BC-81BA-4181-A3D5-0CBADE5B5C56}" destId="{1588EEF0-0F9A-41A4-89A3-275942FFBEA1}" srcOrd="5" destOrd="0" presId="urn:microsoft.com/office/officeart/2008/layout/LinedList"/>
    <dgm:cxn modelId="{1043E300-D4FF-4CDE-ADB1-BB358B229C2F}" type="presParOf" srcId="{1588EEF0-0F9A-41A4-89A3-275942FFBEA1}" destId="{78F32086-4E4B-444D-A1EB-490BF2A3116B}" srcOrd="0" destOrd="0" presId="urn:microsoft.com/office/officeart/2008/layout/LinedList"/>
    <dgm:cxn modelId="{F584D6CF-9D3E-4D20-9079-9A604ED774FA}" type="presParOf" srcId="{1588EEF0-0F9A-41A4-89A3-275942FFBEA1}" destId="{8AA0EC46-E206-43E6-806B-A5C00A069D5F}" srcOrd="1" destOrd="0" presId="urn:microsoft.com/office/officeart/2008/layout/LinedList"/>
    <dgm:cxn modelId="{CD47CEA2-AC41-4E18-A623-95D8F4F2D564}" type="presParOf" srcId="{888E25BC-81BA-4181-A3D5-0CBADE5B5C56}" destId="{9763E195-91FB-447E-A259-8976A3571CF4}" srcOrd="6" destOrd="0" presId="urn:microsoft.com/office/officeart/2008/layout/LinedList"/>
    <dgm:cxn modelId="{89ECFFFF-A540-4E85-817E-F23770B64AA3}" type="presParOf" srcId="{888E25BC-81BA-4181-A3D5-0CBADE5B5C56}" destId="{DADCE7F8-9216-4A04-9941-DEA257F4420B}" srcOrd="7" destOrd="0" presId="urn:microsoft.com/office/officeart/2008/layout/LinedList"/>
    <dgm:cxn modelId="{D9AECD0C-BC2E-47DE-87A8-FE5B7D8E76B3}" type="presParOf" srcId="{DADCE7F8-9216-4A04-9941-DEA257F4420B}" destId="{9918C240-694F-42C4-ACF6-C9A5B529D29B}" srcOrd="0" destOrd="0" presId="urn:microsoft.com/office/officeart/2008/layout/LinedList"/>
    <dgm:cxn modelId="{88AEA23E-60C5-4EBE-B69A-5CAEC4B75CAC}" type="presParOf" srcId="{DADCE7F8-9216-4A04-9941-DEA257F4420B}" destId="{99BB5F59-D378-4E7B-8512-86F1207CF5D2}" srcOrd="1" destOrd="0" presId="urn:microsoft.com/office/officeart/2008/layout/LinedList"/>
    <dgm:cxn modelId="{BBC1416A-6D45-4640-A019-494907069928}" type="presParOf" srcId="{888E25BC-81BA-4181-A3D5-0CBADE5B5C56}" destId="{CBBF65B8-A77E-4C13-8DF4-AA4923C5B6BC}" srcOrd="8" destOrd="0" presId="urn:microsoft.com/office/officeart/2008/layout/LinedList"/>
    <dgm:cxn modelId="{DBD60B49-1173-446C-ABAC-C4B5B7894B7A}" type="presParOf" srcId="{888E25BC-81BA-4181-A3D5-0CBADE5B5C56}" destId="{4FD2B3D8-A1E3-406D-BF09-882974345F0A}" srcOrd="9" destOrd="0" presId="urn:microsoft.com/office/officeart/2008/layout/LinedList"/>
    <dgm:cxn modelId="{D6A80C7F-22FB-414F-A20F-93286C39EDF0}" type="presParOf" srcId="{4FD2B3D8-A1E3-406D-BF09-882974345F0A}" destId="{A1C3A597-CB74-474E-8B91-B5224BDDD84A}" srcOrd="0" destOrd="0" presId="urn:microsoft.com/office/officeart/2008/layout/LinedList"/>
    <dgm:cxn modelId="{96274FC1-EDD8-4504-85D2-CF8507805A53}" type="presParOf" srcId="{4FD2B3D8-A1E3-406D-BF09-882974345F0A}" destId="{A8EECFE2-7D25-4845-A8E3-7BCF3CD26280}" srcOrd="1" destOrd="0" presId="urn:microsoft.com/office/officeart/2008/layout/LinedList"/>
    <dgm:cxn modelId="{CA40EE28-29A0-40EE-8C5F-7DB8C007191F}" type="presParOf" srcId="{888E25BC-81BA-4181-A3D5-0CBADE5B5C56}" destId="{C2F04B1B-B377-4B15-851E-81C63B16F36C}" srcOrd="10" destOrd="0" presId="urn:microsoft.com/office/officeart/2008/layout/LinedList"/>
    <dgm:cxn modelId="{36634D16-801F-4960-A6D3-F280C20786B3}" type="presParOf" srcId="{888E25BC-81BA-4181-A3D5-0CBADE5B5C56}" destId="{B878157B-D387-4E20-B303-C15A8E4A1DBF}" srcOrd="11" destOrd="0" presId="urn:microsoft.com/office/officeart/2008/layout/LinedList"/>
    <dgm:cxn modelId="{A35C1745-AF92-467B-B72A-67A6CDA2189C}" type="presParOf" srcId="{B878157B-D387-4E20-B303-C15A8E4A1DBF}" destId="{D8C130B8-62BC-4F4C-AED4-15B5976DBF31}" srcOrd="0" destOrd="0" presId="urn:microsoft.com/office/officeart/2008/layout/LinedList"/>
    <dgm:cxn modelId="{3F27AF65-B40D-49F6-B0EB-F50ADE8404F9}" type="presParOf" srcId="{B878157B-D387-4E20-B303-C15A8E4A1DBF}" destId="{7BE1AD4B-3B2C-45C9-8A2E-93EEE902377A}" srcOrd="1" destOrd="0" presId="urn:microsoft.com/office/officeart/2008/layout/LinedList"/>
    <dgm:cxn modelId="{05535FAE-D7FA-4914-B01F-FBF261E463E6}" type="presParOf" srcId="{888E25BC-81BA-4181-A3D5-0CBADE5B5C56}" destId="{F27C99F9-F0CD-46D9-BE74-2D190C6F02BE}" srcOrd="12" destOrd="0" presId="urn:microsoft.com/office/officeart/2008/layout/LinedList"/>
    <dgm:cxn modelId="{362EEACD-DC08-4480-8FD1-1AAC4AC764EB}" type="presParOf" srcId="{888E25BC-81BA-4181-A3D5-0CBADE5B5C56}" destId="{1A90BB51-07FD-4F2A-BB3F-9F0B1F1EBB0D}" srcOrd="13" destOrd="0" presId="urn:microsoft.com/office/officeart/2008/layout/LinedList"/>
    <dgm:cxn modelId="{FF01CC94-361C-44E8-9CA5-D3A0CCAA7A30}" type="presParOf" srcId="{1A90BB51-07FD-4F2A-BB3F-9F0B1F1EBB0D}" destId="{32BB06DB-3588-4C43-9BA5-078F76A014EC}" srcOrd="0" destOrd="0" presId="urn:microsoft.com/office/officeart/2008/layout/LinedList"/>
    <dgm:cxn modelId="{BBC2F631-8912-477F-A1EA-D23203F7386E}" type="presParOf" srcId="{1A90BB51-07FD-4F2A-BB3F-9F0B1F1EBB0D}" destId="{17428140-27B9-4C76-B16A-15575F5F8BA2}" srcOrd="1" destOrd="0" presId="urn:microsoft.com/office/officeart/2008/layout/LinedList"/>
    <dgm:cxn modelId="{F7B50E66-932B-48F9-825D-39F840D4230D}" type="presParOf" srcId="{888E25BC-81BA-4181-A3D5-0CBADE5B5C56}" destId="{22D88A6A-4EAF-4B82-9AE0-E43C5FE48D50}" srcOrd="14" destOrd="0" presId="urn:microsoft.com/office/officeart/2008/layout/LinedList"/>
    <dgm:cxn modelId="{D1C9D5F1-2C84-448B-AAC9-FB9AA34C3728}" type="presParOf" srcId="{888E25BC-81BA-4181-A3D5-0CBADE5B5C56}" destId="{7286EBF5-973D-4037-B7B1-3ACDE8F57CDC}" srcOrd="15" destOrd="0" presId="urn:microsoft.com/office/officeart/2008/layout/LinedList"/>
    <dgm:cxn modelId="{6901E50E-3644-4ED9-87DC-8D593153E195}" type="presParOf" srcId="{7286EBF5-973D-4037-B7B1-3ACDE8F57CDC}" destId="{92240D6B-D947-4DDF-B6F6-DBD646DB8A7B}" srcOrd="0" destOrd="0" presId="urn:microsoft.com/office/officeart/2008/layout/LinedList"/>
    <dgm:cxn modelId="{A33D1D73-4982-4A4A-9E37-C34404ED4D45}" type="presParOf" srcId="{7286EBF5-973D-4037-B7B1-3ACDE8F57CDC}" destId="{E791FCDC-D35B-45A8-A657-D8C931D857EC}" srcOrd="1" destOrd="0" presId="urn:microsoft.com/office/officeart/2008/layout/LinedList"/>
    <dgm:cxn modelId="{C0D5882A-3404-4B9E-800E-F5434A88AE4C}" type="presParOf" srcId="{888E25BC-81BA-4181-A3D5-0CBADE5B5C56}" destId="{25F0F4AC-EEAF-415E-978A-92D1277FD380}" srcOrd="16" destOrd="0" presId="urn:microsoft.com/office/officeart/2008/layout/LinedList"/>
    <dgm:cxn modelId="{7803B5EC-E625-4D45-8AD1-2129BC47939D}" type="presParOf" srcId="{888E25BC-81BA-4181-A3D5-0CBADE5B5C56}" destId="{260E76D5-0A28-40F3-B29B-29021920552A}" srcOrd="17" destOrd="0" presId="urn:microsoft.com/office/officeart/2008/layout/LinedList"/>
    <dgm:cxn modelId="{F86DA9F1-B5FD-4105-9BD0-2F535B5D90C0}" type="presParOf" srcId="{260E76D5-0A28-40F3-B29B-29021920552A}" destId="{0848C3AC-E37C-4032-B24D-ED7557191F1B}" srcOrd="0" destOrd="0" presId="urn:microsoft.com/office/officeart/2008/layout/LinedList"/>
    <dgm:cxn modelId="{287C68E2-B571-4834-A51F-0A798CCBFBA0}" type="presParOf" srcId="{260E76D5-0A28-40F3-B29B-29021920552A}" destId="{8A893585-60F2-4B4E-97DA-A8188F4A9E77}" srcOrd="1" destOrd="0" presId="urn:microsoft.com/office/officeart/2008/layout/LinedList"/>
    <dgm:cxn modelId="{7CC28966-29C2-43DD-9E54-4F010A4CDDDB}" type="presParOf" srcId="{888E25BC-81BA-4181-A3D5-0CBADE5B5C56}" destId="{133E6456-2BE1-49DA-9864-427DCDE9F64C}" srcOrd="18" destOrd="0" presId="urn:microsoft.com/office/officeart/2008/layout/LinedList"/>
    <dgm:cxn modelId="{4DB5296E-63FA-4515-A32A-1CD2BB6FB01F}" type="presParOf" srcId="{888E25BC-81BA-4181-A3D5-0CBADE5B5C56}" destId="{202E4615-66B1-426C-B276-4C9595FBDA39}" srcOrd="19" destOrd="0" presId="urn:microsoft.com/office/officeart/2008/layout/LinedList"/>
    <dgm:cxn modelId="{CE862A5C-7AE4-4D86-82E4-6C405C5DD378}" type="presParOf" srcId="{202E4615-66B1-426C-B276-4C9595FBDA39}" destId="{59C2C6C5-779E-4F2A-BC7B-77D7FC8AA371}" srcOrd="0" destOrd="0" presId="urn:microsoft.com/office/officeart/2008/layout/LinedList"/>
    <dgm:cxn modelId="{17CF45DE-5339-40BC-87B2-84E3B90B17D6}" type="presParOf" srcId="{202E4615-66B1-426C-B276-4C9595FBDA39}" destId="{9034735D-E9BB-4843-9AE0-27D4ADB3FE64}" srcOrd="1" destOrd="0" presId="urn:microsoft.com/office/officeart/2008/layout/LinedList"/>
    <dgm:cxn modelId="{B49560B6-D020-45DC-B57B-95DCD5C6B847}" type="presParOf" srcId="{888E25BC-81BA-4181-A3D5-0CBADE5B5C56}" destId="{F0166930-8689-4569-B7E6-FB5FC8005BC3}" srcOrd="20" destOrd="0" presId="urn:microsoft.com/office/officeart/2008/layout/LinedList"/>
    <dgm:cxn modelId="{AC908F34-0C3F-4D4B-B28A-A449F6F331C5}" type="presParOf" srcId="{888E25BC-81BA-4181-A3D5-0CBADE5B5C56}" destId="{F71BD88D-B182-4836-905C-00983DA373EE}" srcOrd="21" destOrd="0" presId="urn:microsoft.com/office/officeart/2008/layout/LinedList"/>
    <dgm:cxn modelId="{CE8C5560-88FE-4D8E-8B3E-0A1A038EF29B}" type="presParOf" srcId="{F71BD88D-B182-4836-905C-00983DA373EE}" destId="{6A2D91EC-9D42-416D-A4E0-04DE7E24B5A0}" srcOrd="0" destOrd="0" presId="urn:microsoft.com/office/officeart/2008/layout/LinedList"/>
    <dgm:cxn modelId="{6B8CD9F7-E2A0-4D02-B690-545743B14F2C}" type="presParOf" srcId="{F71BD88D-B182-4836-905C-00983DA373EE}" destId="{2CB3AE31-B3D3-4872-A4F8-B62FDC456F9E}" srcOrd="1" destOrd="0" presId="urn:microsoft.com/office/officeart/2008/layout/LinedList"/>
    <dgm:cxn modelId="{7BC3F6E3-C25F-47BD-B707-B4C88A1EE046}" type="presParOf" srcId="{888E25BC-81BA-4181-A3D5-0CBADE5B5C56}" destId="{820306CB-AA51-418B-A323-55CFDC86EB16}" srcOrd="22" destOrd="0" presId="urn:microsoft.com/office/officeart/2008/layout/LinedList"/>
    <dgm:cxn modelId="{AD46250C-69C4-496F-85C8-CC92953E7AD1}" type="presParOf" srcId="{888E25BC-81BA-4181-A3D5-0CBADE5B5C56}" destId="{63FD7B40-E128-4386-9A7F-B3EAF15789D1}" srcOrd="23" destOrd="0" presId="urn:microsoft.com/office/officeart/2008/layout/LinedList"/>
    <dgm:cxn modelId="{5ABA25C9-75F8-4C55-B1E5-F5AAEF374FE2}" type="presParOf" srcId="{63FD7B40-E128-4386-9A7F-B3EAF15789D1}" destId="{CAD95EA9-D117-4168-A2F7-362212FFFEC7}" srcOrd="0" destOrd="0" presId="urn:microsoft.com/office/officeart/2008/layout/LinedList"/>
    <dgm:cxn modelId="{31D1ACA6-3EF1-4EE8-82DF-6C3E3FE75DCB}" type="presParOf" srcId="{63FD7B40-E128-4386-9A7F-B3EAF15789D1}" destId="{A8C6D712-42E0-4487-8810-7196643E6190}" srcOrd="1" destOrd="0" presId="urn:microsoft.com/office/officeart/2008/layout/LinedList"/>
    <dgm:cxn modelId="{CCB90772-2D95-4BC4-8A4C-2348A2208C8F}" type="presParOf" srcId="{888E25BC-81BA-4181-A3D5-0CBADE5B5C56}" destId="{F92D88CF-7700-4F30-8B6C-1C58F26EE771}" srcOrd="24" destOrd="0" presId="urn:microsoft.com/office/officeart/2008/layout/LinedList"/>
    <dgm:cxn modelId="{F9519FD6-7D45-42F2-AEC4-4699A5155BA7}" type="presParOf" srcId="{888E25BC-81BA-4181-A3D5-0CBADE5B5C56}" destId="{62293030-D17A-409E-95D1-7E989D869648}" srcOrd="25" destOrd="0" presId="urn:microsoft.com/office/officeart/2008/layout/LinedList"/>
    <dgm:cxn modelId="{EB4A8FA7-44D7-4BEC-8FED-9AA887C1D275}" type="presParOf" srcId="{62293030-D17A-409E-95D1-7E989D869648}" destId="{453857C0-A954-4C50-8F48-634EE2DA5114}" srcOrd="0" destOrd="0" presId="urn:microsoft.com/office/officeart/2008/layout/LinedList"/>
    <dgm:cxn modelId="{51980094-C7AB-4B12-8254-59D68BFC60AC}" type="presParOf" srcId="{62293030-D17A-409E-95D1-7E989D869648}" destId="{FEB15B26-4175-410C-9774-4C6D9774BF71}" srcOrd="1" destOrd="0" presId="urn:microsoft.com/office/officeart/2008/layout/LinedList"/>
    <dgm:cxn modelId="{3CB42DAD-ABB9-49FD-90C4-607960F01186}" type="presParOf" srcId="{888E25BC-81BA-4181-A3D5-0CBADE5B5C56}" destId="{967BF078-D3F1-4C2A-B487-3288FA51EE2A}" srcOrd="26" destOrd="0" presId="urn:microsoft.com/office/officeart/2008/layout/LinedList"/>
    <dgm:cxn modelId="{595339C2-B7DD-4E22-96C1-E6D34FEAA849}" type="presParOf" srcId="{888E25BC-81BA-4181-A3D5-0CBADE5B5C56}" destId="{8CC6A349-ADD8-4D31-B643-F8C4BD1405A1}" srcOrd="27" destOrd="0" presId="urn:microsoft.com/office/officeart/2008/layout/LinedList"/>
    <dgm:cxn modelId="{DE662505-F8E9-4118-B909-FB56BD36236A}" type="presParOf" srcId="{8CC6A349-ADD8-4D31-B643-F8C4BD1405A1}" destId="{E2C2F5CA-62C4-4B28-AD35-58ECCCF8950E}" srcOrd="0" destOrd="0" presId="urn:microsoft.com/office/officeart/2008/layout/LinedList"/>
    <dgm:cxn modelId="{14C23B10-4EC9-4705-9A6D-F00F119F726D}" type="presParOf" srcId="{8CC6A349-ADD8-4D31-B643-F8C4BD1405A1}" destId="{3BD986A4-3DAA-49C8-8640-BC7EBE647738}" srcOrd="1" destOrd="0" presId="urn:microsoft.com/office/officeart/2008/layout/LinedList"/>
    <dgm:cxn modelId="{9C053B34-F82A-4E9D-B600-2C1527520EE4}" type="presParOf" srcId="{888E25BC-81BA-4181-A3D5-0CBADE5B5C56}" destId="{458C364D-64B5-41B8-905F-BF4B3CD7B03E}" srcOrd="28" destOrd="0" presId="urn:microsoft.com/office/officeart/2008/layout/LinedList"/>
    <dgm:cxn modelId="{70CAA045-B627-40EF-AFB6-48E4A3EAE867}" type="presParOf" srcId="{888E25BC-81BA-4181-A3D5-0CBADE5B5C56}" destId="{AFD6A44C-9267-4715-A366-6AA10A0CD25D}" srcOrd="29" destOrd="0" presId="urn:microsoft.com/office/officeart/2008/layout/LinedList"/>
    <dgm:cxn modelId="{F6A2865A-3012-4A18-9E9C-D8A275F08963}" type="presParOf" srcId="{AFD6A44C-9267-4715-A366-6AA10A0CD25D}" destId="{CB7CCF7D-9ABA-4FFC-B1DA-3DFE4FD0D672}" srcOrd="0" destOrd="0" presId="urn:microsoft.com/office/officeart/2008/layout/LinedList"/>
    <dgm:cxn modelId="{94F033E6-F45C-4B72-9518-43E7597AF7EF}" type="presParOf" srcId="{AFD6A44C-9267-4715-A366-6AA10A0CD25D}" destId="{B91A781E-2A1B-442F-BAB4-E9C9955C1BAB}" srcOrd="1" destOrd="0" presId="urn:microsoft.com/office/officeart/2008/layout/LinedList"/>
    <dgm:cxn modelId="{BC0F7AE1-B513-4880-A47B-2D0D5F20D65B}" type="presParOf" srcId="{888E25BC-81BA-4181-A3D5-0CBADE5B5C56}" destId="{946BAC70-8BB8-4532-B112-6F07471892A9}" srcOrd="30" destOrd="0" presId="urn:microsoft.com/office/officeart/2008/layout/LinedList"/>
    <dgm:cxn modelId="{BA12CC9E-3436-4245-B32B-8A45373BF4EB}" type="presParOf" srcId="{888E25BC-81BA-4181-A3D5-0CBADE5B5C56}" destId="{A6B57DC6-AA9A-4A37-8FD4-848CDB4DEA98}" srcOrd="31" destOrd="0" presId="urn:microsoft.com/office/officeart/2008/layout/LinedList"/>
    <dgm:cxn modelId="{384664F8-CD3D-446C-BC71-9FF22275BC14}" type="presParOf" srcId="{A6B57DC6-AA9A-4A37-8FD4-848CDB4DEA98}" destId="{19027FAF-2AEF-4CF9-AD85-DADAFC6331F1}" srcOrd="0" destOrd="0" presId="urn:microsoft.com/office/officeart/2008/layout/LinedList"/>
    <dgm:cxn modelId="{73BCFA18-69D4-436E-80EE-E24C957E4739}" type="presParOf" srcId="{A6B57DC6-AA9A-4A37-8FD4-848CDB4DEA98}" destId="{CD337B32-6EA1-4922-91F5-AAAB3AA55F07}" srcOrd="1" destOrd="0" presId="urn:microsoft.com/office/officeart/2008/layout/LinedList"/>
    <dgm:cxn modelId="{18C0C41B-E6BE-42EE-9348-9BACA59163CC}" type="presParOf" srcId="{888E25BC-81BA-4181-A3D5-0CBADE5B5C56}" destId="{52E743B7-B91F-47BE-A6D0-DA167EAC1B40}" srcOrd="32" destOrd="0" presId="urn:microsoft.com/office/officeart/2008/layout/LinedList"/>
    <dgm:cxn modelId="{9EC3067C-A387-41FB-8D82-2ECB897AC8F1}" type="presParOf" srcId="{888E25BC-81BA-4181-A3D5-0CBADE5B5C56}" destId="{38C5690F-A3D8-4B54-AF09-E105CE5336C7}" srcOrd="33" destOrd="0" presId="urn:microsoft.com/office/officeart/2008/layout/LinedList"/>
    <dgm:cxn modelId="{285ED7FD-C772-49AE-AA10-491A19080D9E}" type="presParOf" srcId="{38C5690F-A3D8-4B54-AF09-E105CE5336C7}" destId="{AA27DD53-9EB4-46E4-BDA7-BA6A33B677B7}" srcOrd="0" destOrd="0" presId="urn:microsoft.com/office/officeart/2008/layout/LinedList"/>
    <dgm:cxn modelId="{CB9846EA-472B-4F55-95BC-A206060FA577}" type="presParOf" srcId="{38C5690F-A3D8-4B54-AF09-E105CE5336C7}" destId="{B3DDE4AA-728A-4BD6-AAAB-566884526716}" srcOrd="1" destOrd="0" presId="urn:microsoft.com/office/officeart/2008/layout/LinedList"/>
    <dgm:cxn modelId="{33C05AF3-E585-4D9B-A5C7-8DF029277E56}" type="presParOf" srcId="{888E25BC-81BA-4181-A3D5-0CBADE5B5C56}" destId="{EE035F7D-B39B-4F9C-B275-3248E960B929}" srcOrd="34" destOrd="0" presId="urn:microsoft.com/office/officeart/2008/layout/LinedList"/>
    <dgm:cxn modelId="{7A0AB75B-29FC-430F-AD89-5944B69D3D7F}" type="presParOf" srcId="{888E25BC-81BA-4181-A3D5-0CBADE5B5C56}" destId="{9D6ADEF1-2040-43FA-B069-C1F98107DA12}" srcOrd="35" destOrd="0" presId="urn:microsoft.com/office/officeart/2008/layout/LinedList"/>
    <dgm:cxn modelId="{09F2D898-959B-44DB-A165-CA136628ACB0}" type="presParOf" srcId="{9D6ADEF1-2040-43FA-B069-C1F98107DA12}" destId="{D33E7E49-CCE8-4C54-9FA1-CC193623440F}" srcOrd="0" destOrd="0" presId="urn:microsoft.com/office/officeart/2008/layout/LinedList"/>
    <dgm:cxn modelId="{4FC1AD1B-FDB9-4FD0-8E6F-CB5C83EBC12A}" type="presParOf" srcId="{9D6ADEF1-2040-43FA-B069-C1F98107DA12}" destId="{57B278AA-659A-42CD-AEBB-43BFEA7C2B50}" srcOrd="1" destOrd="0" presId="urn:microsoft.com/office/officeart/2008/layout/LinedList"/>
    <dgm:cxn modelId="{6C73D93F-B8EF-4F32-AF4E-9EE3A36FF6B2}" type="presParOf" srcId="{888E25BC-81BA-4181-A3D5-0CBADE5B5C56}" destId="{160915A7-C72C-4B22-A9BD-4F239BB5D4C7}" srcOrd="36" destOrd="0" presId="urn:microsoft.com/office/officeart/2008/layout/LinedList"/>
    <dgm:cxn modelId="{E063CD14-E194-475F-AB1F-352F3EFFFCB0}" type="presParOf" srcId="{888E25BC-81BA-4181-A3D5-0CBADE5B5C56}" destId="{9ABDB6B6-9F18-4B92-BEEA-69C89F9ECB6D}" srcOrd="37" destOrd="0" presId="urn:microsoft.com/office/officeart/2008/layout/LinedList"/>
    <dgm:cxn modelId="{C89BE595-6C7F-470B-A0AA-6EA5ADC588EB}" type="presParOf" srcId="{9ABDB6B6-9F18-4B92-BEEA-69C89F9ECB6D}" destId="{6E8D2CB2-84CB-4656-BF92-50DC824A76CF}" srcOrd="0" destOrd="0" presId="urn:microsoft.com/office/officeart/2008/layout/LinedList"/>
    <dgm:cxn modelId="{971AC24C-A699-424B-BB40-E7F7DBDFF9B0}" type="presParOf" srcId="{9ABDB6B6-9F18-4B92-BEEA-69C89F9ECB6D}" destId="{142C96D5-BD51-46A1-BF02-8434D3DA4F5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CA6D5-E70C-46E0-A5A9-6EA5581DDB87}">
      <dsp:nvSpPr>
        <dsp:cNvPr id="0" name=""/>
        <dsp:cNvSpPr/>
      </dsp:nvSpPr>
      <dsp:spPr>
        <a:xfrm>
          <a:off x="647881" y="569645"/>
          <a:ext cx="1454733" cy="145473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0AEA6-3676-4A38-B926-F341ED30A17A}">
      <dsp:nvSpPr>
        <dsp:cNvPr id="0" name=""/>
        <dsp:cNvSpPr/>
      </dsp:nvSpPr>
      <dsp:spPr>
        <a:xfrm>
          <a:off x="957906"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F806AE-0C14-4AE5-8AA3-9A5B24A535FA}">
      <dsp:nvSpPr>
        <dsp:cNvPr id="0" name=""/>
        <dsp:cNvSpPr/>
      </dsp:nvSpPr>
      <dsp:spPr>
        <a:xfrm>
          <a:off x="182843"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a:t>Through social media and digital platforms, fake news spreads quickly [3], [4].</a:t>
          </a:r>
          <a:endParaRPr lang="en-US" sz="1300" kern="1200"/>
        </a:p>
      </dsp:txBody>
      <dsp:txXfrm>
        <a:off x="182843" y="2477492"/>
        <a:ext cx="2384809" cy="720000"/>
      </dsp:txXfrm>
    </dsp:sp>
    <dsp:sp modelId="{FE060FD8-9474-471B-9E73-8EF10A526128}">
      <dsp:nvSpPr>
        <dsp:cNvPr id="0" name=""/>
        <dsp:cNvSpPr/>
      </dsp:nvSpPr>
      <dsp:spPr>
        <a:xfrm>
          <a:off x="3450032" y="569645"/>
          <a:ext cx="1454733" cy="145473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D203FF-3C18-4747-85AC-8F848B0B77AC}">
      <dsp:nvSpPr>
        <dsp:cNvPr id="0" name=""/>
        <dsp:cNvSpPr/>
      </dsp:nvSpPr>
      <dsp:spPr>
        <a:xfrm>
          <a:off x="3760057"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52244B-47BA-4587-9548-D09B8C581915}">
      <dsp:nvSpPr>
        <dsp:cNvPr id="0" name=""/>
        <dsp:cNvSpPr/>
      </dsp:nvSpPr>
      <dsp:spPr>
        <a:xfrm>
          <a:off x="2984994"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Accuracy is hard to confirm before reaching big audiences.</a:t>
          </a:r>
          <a:endParaRPr lang="en-US" sz="1300" kern="1200" dirty="0"/>
        </a:p>
      </dsp:txBody>
      <dsp:txXfrm>
        <a:off x="2984994" y="2477492"/>
        <a:ext cx="2384809" cy="720000"/>
      </dsp:txXfrm>
    </dsp:sp>
    <dsp:sp modelId="{BD228193-BBC8-4C86-881D-8D37CDEC9179}">
      <dsp:nvSpPr>
        <dsp:cNvPr id="0" name=""/>
        <dsp:cNvSpPr/>
      </dsp:nvSpPr>
      <dsp:spPr>
        <a:xfrm>
          <a:off x="6252183" y="569645"/>
          <a:ext cx="1454733" cy="145473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A9D5D4-7139-48D4-8DC5-F68C11A74828}">
      <dsp:nvSpPr>
        <dsp:cNvPr id="0" name=""/>
        <dsp:cNvSpPr/>
      </dsp:nvSpPr>
      <dsp:spPr>
        <a:xfrm>
          <a:off x="6562208"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36A00A-2CF9-47A8-BDB5-3547D91D1D88}">
      <dsp:nvSpPr>
        <dsp:cNvPr id="0" name=""/>
        <dsp:cNvSpPr/>
      </dsp:nvSpPr>
      <dsp:spPr>
        <a:xfrm>
          <a:off x="5787145"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influences social behaviour, politics, and public opinion.</a:t>
          </a:r>
          <a:endParaRPr lang="en-US" sz="1300" kern="1200" dirty="0"/>
        </a:p>
      </dsp:txBody>
      <dsp:txXfrm>
        <a:off x="5787145" y="2477492"/>
        <a:ext cx="2384809" cy="720000"/>
      </dsp:txXfrm>
    </dsp:sp>
    <dsp:sp modelId="{7D112954-4B69-4D1C-B5DE-099C022B1776}">
      <dsp:nvSpPr>
        <dsp:cNvPr id="0" name=""/>
        <dsp:cNvSpPr/>
      </dsp:nvSpPr>
      <dsp:spPr>
        <a:xfrm>
          <a:off x="9054334" y="569645"/>
          <a:ext cx="1454733" cy="145473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196320-A887-4FC1-B865-A3AED815EE32}">
      <dsp:nvSpPr>
        <dsp:cNvPr id="0" name=""/>
        <dsp:cNvSpPr/>
      </dsp:nvSpPr>
      <dsp:spPr>
        <a:xfrm>
          <a:off x="9364359" y="879670"/>
          <a:ext cx="834683" cy="83468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4DFB23-FFDA-467F-A62C-2FB1E9B57DF3}">
      <dsp:nvSpPr>
        <dsp:cNvPr id="0" name=""/>
        <dsp:cNvSpPr/>
      </dsp:nvSpPr>
      <dsp:spPr>
        <a:xfrm>
          <a:off x="8589296" y="2477492"/>
          <a:ext cx="238480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Automated detection techniques are made possible by AI and NLP [1], [2].</a:t>
          </a:r>
          <a:endParaRPr lang="en-US" sz="1300" kern="1200" dirty="0"/>
        </a:p>
      </dsp:txBody>
      <dsp:txXfrm>
        <a:off x="8589296" y="2477492"/>
        <a:ext cx="238480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9C3AAE-0D75-405F-A4D3-E33EED084463}">
      <dsp:nvSpPr>
        <dsp:cNvPr id="0" name=""/>
        <dsp:cNvSpPr/>
      </dsp:nvSpPr>
      <dsp:spPr>
        <a:xfrm>
          <a:off x="0" y="917"/>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70DA4C-2805-47D3-852F-42FE102703DB}">
      <dsp:nvSpPr>
        <dsp:cNvPr id="0" name=""/>
        <dsp:cNvSpPr/>
      </dsp:nvSpPr>
      <dsp:spPr>
        <a:xfrm>
          <a:off x="0" y="917"/>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[1] R. K. Kaliyar, A. Goswami, and P. Narang, “FakeBERT: Fake news detection in social media with a BERT-based deep learning approach,” </a:t>
          </a:r>
          <a:r>
            <a:rPr lang="en-GB" sz="500" b="1" i="1" kern="1200"/>
            <a:t>Multimedia Tools and Applications</a:t>
          </a:r>
          <a:r>
            <a:rPr lang="en-GB" sz="500" b="1" kern="1200"/>
            <a:t>, vol. 80, no. 8, pp. 11765–11788, 2021.</a:t>
          </a:r>
          <a:endParaRPr lang="en-US" sz="500" kern="1200"/>
        </a:p>
      </dsp:txBody>
      <dsp:txXfrm>
        <a:off x="0" y="917"/>
        <a:ext cx="7581970" cy="263635"/>
      </dsp:txXfrm>
    </dsp:sp>
    <dsp:sp modelId="{9D112A31-FC02-4306-ADA5-C12688AD2C1F}">
      <dsp:nvSpPr>
        <dsp:cNvPr id="0" name=""/>
        <dsp:cNvSpPr/>
      </dsp:nvSpPr>
      <dsp:spPr>
        <a:xfrm>
          <a:off x="0" y="264553"/>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4B7739-F1E3-4A7B-91B3-4E42ABACC620}">
      <dsp:nvSpPr>
        <dsp:cNvPr id="0" name=""/>
        <dsp:cNvSpPr/>
      </dsp:nvSpPr>
      <dsp:spPr>
        <a:xfrm>
          <a:off x="0" y="264553"/>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[2] A. A. Ali, S. Latif, S. A. Ghauri, O.-Y. Song, A. A. Abbasi, and A. J. Malik, “Linguistic Features and Bi-LSTM for Identification of Fake News,” </a:t>
          </a:r>
          <a:r>
            <a:rPr lang="en-GB" sz="500" b="1" i="1" kern="1200"/>
            <a:t>Electronics</a:t>
          </a:r>
          <a:r>
            <a:rPr lang="en-GB" sz="500" b="1" kern="1200"/>
            <a:t>, vol. 12, no. 13, Art. no. 2942, 2023.</a:t>
          </a:r>
          <a:endParaRPr lang="en-US" sz="500" kern="1200"/>
        </a:p>
      </dsp:txBody>
      <dsp:txXfrm>
        <a:off x="0" y="264553"/>
        <a:ext cx="7581970" cy="263635"/>
      </dsp:txXfrm>
    </dsp:sp>
    <dsp:sp modelId="{0B311920-E935-455B-8FBB-10B76B716B48}">
      <dsp:nvSpPr>
        <dsp:cNvPr id="0" name=""/>
        <dsp:cNvSpPr/>
      </dsp:nvSpPr>
      <dsp:spPr>
        <a:xfrm>
          <a:off x="0" y="528188"/>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F32086-4E4B-444D-A1EB-490BF2A3116B}">
      <dsp:nvSpPr>
        <dsp:cNvPr id="0" name=""/>
        <dsp:cNvSpPr/>
      </dsp:nvSpPr>
      <dsp:spPr>
        <a:xfrm>
          <a:off x="0" y="528188"/>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[3] X. Zhou and R. Zafarani, “A Survey of Fake News: Fundamental Theories, Detection Methods, and Opportunities,” </a:t>
          </a:r>
          <a:r>
            <a:rPr lang="en-GB" sz="500" b="1" i="1" kern="1200"/>
            <a:t>ACM Computing Surveys</a:t>
          </a:r>
          <a:r>
            <a:rPr lang="en-GB" sz="500" b="1" kern="1200"/>
            <a:t>, vol. 53, no. 5, pp. 1–40, 2020.</a:t>
          </a:r>
          <a:endParaRPr lang="en-US" sz="500" kern="1200"/>
        </a:p>
      </dsp:txBody>
      <dsp:txXfrm>
        <a:off x="0" y="528188"/>
        <a:ext cx="7581970" cy="263635"/>
      </dsp:txXfrm>
    </dsp:sp>
    <dsp:sp modelId="{9763E195-91FB-447E-A259-8976A3571CF4}">
      <dsp:nvSpPr>
        <dsp:cNvPr id="0" name=""/>
        <dsp:cNvSpPr/>
      </dsp:nvSpPr>
      <dsp:spPr>
        <a:xfrm>
          <a:off x="0" y="791824"/>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18C240-694F-42C4-ACF6-C9A5B529D29B}">
      <dsp:nvSpPr>
        <dsp:cNvPr id="0" name=""/>
        <dsp:cNvSpPr/>
      </dsp:nvSpPr>
      <dsp:spPr>
        <a:xfrm>
          <a:off x="0" y="791824"/>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[4]K. Shu, D. Mahudeswaran, S. Wang, D. Lee, and H. Liu,</a:t>
          </a:r>
          <a:br>
            <a:rPr lang="en-GB" sz="500" kern="1200"/>
          </a:br>
          <a:r>
            <a:rPr lang="en-GB" sz="500" kern="1200"/>
            <a:t>“Hierarchical Propagation Networks for Fake News Detection: Investigation and Exploitation,”</a:t>
          </a:r>
          <a:br>
            <a:rPr lang="en-GB" sz="500" kern="1200"/>
          </a:br>
          <a:r>
            <a:rPr lang="en-GB" sz="500" i="1" kern="1200"/>
            <a:t>Proceedings of the International AAAI Conference on Web and Social Media (ICWSM)</a:t>
          </a:r>
          <a:r>
            <a:rPr lang="en-GB" sz="500" kern="1200"/>
            <a:t>, vol. 14, no. 1, pp. 626–637, 2020.</a:t>
          </a:r>
          <a:endParaRPr lang="en-US" sz="500" kern="1200"/>
        </a:p>
      </dsp:txBody>
      <dsp:txXfrm>
        <a:off x="0" y="791824"/>
        <a:ext cx="7581970" cy="263635"/>
      </dsp:txXfrm>
    </dsp:sp>
    <dsp:sp modelId="{CBBF65B8-A77E-4C13-8DF4-AA4923C5B6BC}">
      <dsp:nvSpPr>
        <dsp:cNvPr id="0" name=""/>
        <dsp:cNvSpPr/>
      </dsp:nvSpPr>
      <dsp:spPr>
        <a:xfrm>
          <a:off x="0" y="1055460"/>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C3A597-CB74-474E-8B91-B5224BDDD84A}">
      <dsp:nvSpPr>
        <dsp:cNvPr id="0" name=""/>
        <dsp:cNvSpPr/>
      </dsp:nvSpPr>
      <dsp:spPr>
        <a:xfrm>
          <a:off x="0" y="1055460"/>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[5]H. Padalko, V. Chomko, and D. Chumachenko, “A novel approach to fake news classification using LSTM-based deep learning models,” Frontiers in Big Data, vol. 6, 2024.</a:t>
          </a:r>
          <a:endParaRPr lang="en-US" sz="500" kern="1200"/>
        </a:p>
      </dsp:txBody>
      <dsp:txXfrm>
        <a:off x="0" y="1055460"/>
        <a:ext cx="7581970" cy="263635"/>
      </dsp:txXfrm>
    </dsp:sp>
    <dsp:sp modelId="{C2F04B1B-B377-4B15-851E-81C63B16F36C}">
      <dsp:nvSpPr>
        <dsp:cNvPr id="0" name=""/>
        <dsp:cNvSpPr/>
      </dsp:nvSpPr>
      <dsp:spPr>
        <a:xfrm>
          <a:off x="0" y="1319095"/>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130B8-62BC-4F4C-AED4-15B5976DBF31}">
      <dsp:nvSpPr>
        <dsp:cNvPr id="0" name=""/>
        <dsp:cNvSpPr/>
      </dsp:nvSpPr>
      <dsp:spPr>
        <a:xfrm>
          <a:off x="0" y="1319095"/>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[6]M. E. Almandouh, M. F. Alrahmawy, M. Eisa, M. Elhoseny, and A. S. Tolba, “Ensemble-based high-performance deep learning models for fake news detection,” Scientific Reports, vol. 14, 2024.</a:t>
          </a:r>
          <a:endParaRPr lang="en-US" sz="500" kern="1200"/>
        </a:p>
      </dsp:txBody>
      <dsp:txXfrm>
        <a:off x="0" y="1319095"/>
        <a:ext cx="7581970" cy="263635"/>
      </dsp:txXfrm>
    </dsp:sp>
    <dsp:sp modelId="{F27C99F9-F0CD-46D9-BE74-2D190C6F02BE}">
      <dsp:nvSpPr>
        <dsp:cNvPr id="0" name=""/>
        <dsp:cNvSpPr/>
      </dsp:nvSpPr>
      <dsp:spPr>
        <a:xfrm>
          <a:off x="0" y="1582731"/>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BB06DB-3588-4C43-9BA5-078F76A014EC}">
      <dsp:nvSpPr>
        <dsp:cNvPr id="0" name=""/>
        <dsp:cNvSpPr/>
      </dsp:nvSpPr>
      <dsp:spPr>
        <a:xfrm>
          <a:off x="0" y="1582731"/>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[7]“Fake news detection based on news content and social contexts: A transformer-based approach,”International Journal of Data Science and Analytics, vol. 13, no. 4, pp. 335–362, 2022.</a:t>
          </a:r>
          <a:endParaRPr lang="en-US" sz="500" kern="1200"/>
        </a:p>
      </dsp:txBody>
      <dsp:txXfrm>
        <a:off x="0" y="1582731"/>
        <a:ext cx="7581970" cy="263635"/>
      </dsp:txXfrm>
    </dsp:sp>
    <dsp:sp modelId="{22D88A6A-4EAF-4B82-9AE0-E43C5FE48D50}">
      <dsp:nvSpPr>
        <dsp:cNvPr id="0" name=""/>
        <dsp:cNvSpPr/>
      </dsp:nvSpPr>
      <dsp:spPr>
        <a:xfrm>
          <a:off x="0" y="1846366"/>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240D6B-D947-4DDF-B6F6-DBD646DB8A7B}">
      <dsp:nvSpPr>
        <dsp:cNvPr id="0" name=""/>
        <dsp:cNvSpPr/>
      </dsp:nvSpPr>
      <dsp:spPr>
        <a:xfrm>
          <a:off x="0" y="1846366"/>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dirty="0"/>
            <a:t>•	[8] K. Shu, D. </a:t>
          </a:r>
          <a:r>
            <a:rPr lang="en-GB" sz="500" kern="1200" dirty="0" err="1"/>
            <a:t>Mahudeswaran</a:t>
          </a:r>
          <a:r>
            <a:rPr lang="en-GB" sz="500" kern="1200" dirty="0"/>
            <a:t>, S. Wang, D. Lee, and H. Liu, “</a:t>
          </a:r>
          <a:r>
            <a:rPr lang="en-GB" sz="500" kern="1200" dirty="0" err="1"/>
            <a:t>FakeNewsNet</a:t>
          </a:r>
          <a:r>
            <a:rPr lang="en-GB" sz="500" kern="1200" dirty="0"/>
            <a:t>: A data repository with news content, social context and spatiotemporal information for studying fake news on social media,” Big Data, vol. 8, no. 3, pp. 171–188, 2020.</a:t>
          </a:r>
          <a:endParaRPr lang="en-US" sz="500" kern="1200" dirty="0"/>
        </a:p>
      </dsp:txBody>
      <dsp:txXfrm>
        <a:off x="0" y="1846366"/>
        <a:ext cx="7581970" cy="263635"/>
      </dsp:txXfrm>
    </dsp:sp>
    <dsp:sp modelId="{25F0F4AC-EEAF-415E-978A-92D1277FD380}">
      <dsp:nvSpPr>
        <dsp:cNvPr id="0" name=""/>
        <dsp:cNvSpPr/>
      </dsp:nvSpPr>
      <dsp:spPr>
        <a:xfrm>
          <a:off x="0" y="2110002"/>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48C3AC-E37C-4032-B24D-ED7557191F1B}">
      <dsp:nvSpPr>
        <dsp:cNvPr id="0" name=""/>
        <dsp:cNvSpPr/>
      </dsp:nvSpPr>
      <dsp:spPr>
        <a:xfrm>
          <a:off x="0" y="2110002"/>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[9] T. Wolf et al., “Transformers: State-of-the-Art Natural Language Processing,” in Proceedings of the 2020 Conference on Empirical Methods in Natural Language Processing: System Demonstrations, 2020, pp. 38–45.</a:t>
          </a:r>
          <a:endParaRPr lang="en-US" sz="500" kern="1200"/>
        </a:p>
      </dsp:txBody>
      <dsp:txXfrm>
        <a:off x="0" y="2110002"/>
        <a:ext cx="7581970" cy="263635"/>
      </dsp:txXfrm>
    </dsp:sp>
    <dsp:sp modelId="{133E6456-2BE1-49DA-9864-427DCDE9F64C}">
      <dsp:nvSpPr>
        <dsp:cNvPr id="0" name=""/>
        <dsp:cNvSpPr/>
      </dsp:nvSpPr>
      <dsp:spPr>
        <a:xfrm>
          <a:off x="0" y="2373638"/>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C2C6C5-779E-4F2A-BC7B-77D7FC8AA371}">
      <dsp:nvSpPr>
        <dsp:cNvPr id="0" name=""/>
        <dsp:cNvSpPr/>
      </dsp:nvSpPr>
      <dsp:spPr>
        <a:xfrm>
          <a:off x="0" y="2373638"/>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[10] A. Ayetiran and Ö. Özgöbek,</a:t>
          </a:r>
          <a:br>
            <a:rPr lang="en-GB" sz="500" kern="1200"/>
          </a:br>
          <a:r>
            <a:rPr lang="en-GB" sz="500" kern="1200"/>
            <a:t>“A Review of Deep Learning Techniques for Multimodal Fake News and Harmful Language Detection,”</a:t>
          </a:r>
          <a:br>
            <a:rPr lang="en-GB" sz="500" kern="1200"/>
          </a:br>
          <a:r>
            <a:rPr lang="en-GB" sz="500" i="1" kern="1200"/>
            <a:t>IEEE Access</a:t>
          </a:r>
          <a:r>
            <a:rPr lang="en-GB" sz="500" kern="1200"/>
            <a:t>, vol. 12, pp. 76133–76153, 2024.</a:t>
          </a:r>
          <a:endParaRPr lang="en-US" sz="500" kern="1200"/>
        </a:p>
      </dsp:txBody>
      <dsp:txXfrm>
        <a:off x="0" y="2373638"/>
        <a:ext cx="7581970" cy="263635"/>
      </dsp:txXfrm>
    </dsp:sp>
    <dsp:sp modelId="{F0166930-8689-4569-B7E6-FB5FC8005BC3}">
      <dsp:nvSpPr>
        <dsp:cNvPr id="0" name=""/>
        <dsp:cNvSpPr/>
      </dsp:nvSpPr>
      <dsp:spPr>
        <a:xfrm>
          <a:off x="0" y="2637273"/>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2D91EC-9D42-416D-A4E0-04DE7E24B5A0}">
      <dsp:nvSpPr>
        <dsp:cNvPr id="0" name=""/>
        <dsp:cNvSpPr/>
      </dsp:nvSpPr>
      <dsp:spPr>
        <a:xfrm>
          <a:off x="0" y="2637273"/>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[11] J. A. Nasir, O. S. Khan, and I. Varlamis,“Fake news detection: A hybrid CNN-RNN based deep learning approach,”International Journal of Information Management Data Insights, vol. 1, no. 1, Art. no. 100007, 2021.</a:t>
          </a:r>
          <a:endParaRPr lang="en-US" sz="500" kern="1200"/>
        </a:p>
      </dsp:txBody>
      <dsp:txXfrm>
        <a:off x="0" y="2637273"/>
        <a:ext cx="7581970" cy="263635"/>
      </dsp:txXfrm>
    </dsp:sp>
    <dsp:sp modelId="{820306CB-AA51-418B-A323-55CFDC86EB16}">
      <dsp:nvSpPr>
        <dsp:cNvPr id="0" name=""/>
        <dsp:cNvSpPr/>
      </dsp:nvSpPr>
      <dsp:spPr>
        <a:xfrm>
          <a:off x="0" y="2900909"/>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95EA9-D117-4168-A2F7-362212FFFEC7}">
      <dsp:nvSpPr>
        <dsp:cNvPr id="0" name=""/>
        <dsp:cNvSpPr/>
      </dsp:nvSpPr>
      <dsp:spPr>
        <a:xfrm>
          <a:off x="0" y="2900909"/>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[12] P. Nakov, H. T. Sencar, J. An, and H. Kwak,“A Survey on Predicting the Factuality and the Bias of News Media,”arXiv preprint arXiv:2103.12506, 2021.</a:t>
          </a:r>
          <a:endParaRPr lang="en-US" sz="500" kern="1200"/>
        </a:p>
      </dsp:txBody>
      <dsp:txXfrm>
        <a:off x="0" y="2900909"/>
        <a:ext cx="7581970" cy="263635"/>
      </dsp:txXfrm>
    </dsp:sp>
    <dsp:sp modelId="{F92D88CF-7700-4F30-8B6C-1C58F26EE771}">
      <dsp:nvSpPr>
        <dsp:cNvPr id="0" name=""/>
        <dsp:cNvSpPr/>
      </dsp:nvSpPr>
      <dsp:spPr>
        <a:xfrm>
          <a:off x="0" y="3164545"/>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3857C0-A954-4C50-8F48-634EE2DA5114}">
      <dsp:nvSpPr>
        <dsp:cNvPr id="0" name=""/>
        <dsp:cNvSpPr/>
      </dsp:nvSpPr>
      <dsp:spPr>
        <a:xfrm>
          <a:off x="0" y="3164545"/>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[13] H. T. Sencar, P. Nakov, and Z. Al-Omari,</a:t>
          </a:r>
          <a:br>
            <a:rPr lang="en-GB" sz="500" kern="1200"/>
          </a:br>
          <a:r>
            <a:rPr lang="en-GB" sz="500" kern="1200"/>
            <a:t>“Misinformation detection on online social networks using pretrained language models,”</a:t>
          </a:r>
          <a:br>
            <a:rPr lang="en-GB" sz="500" kern="1200"/>
          </a:br>
          <a:r>
            <a:rPr lang="en-GB" sz="500" i="1" kern="1200"/>
            <a:t>Information Processing &amp; Management</a:t>
          </a:r>
          <a:r>
            <a:rPr lang="en-GB" sz="500" kern="1200"/>
            <a:t>, vol. 63, no. 1, Art. no. 104342, 2026.</a:t>
          </a:r>
          <a:endParaRPr lang="en-US" sz="500" kern="1200"/>
        </a:p>
      </dsp:txBody>
      <dsp:txXfrm>
        <a:off x="0" y="3164545"/>
        <a:ext cx="7581970" cy="263635"/>
      </dsp:txXfrm>
    </dsp:sp>
    <dsp:sp modelId="{967BF078-D3F1-4C2A-B487-3288FA51EE2A}">
      <dsp:nvSpPr>
        <dsp:cNvPr id="0" name=""/>
        <dsp:cNvSpPr/>
      </dsp:nvSpPr>
      <dsp:spPr>
        <a:xfrm>
          <a:off x="0" y="3428180"/>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C2F5CA-62C4-4B28-AD35-58ECCCF8950E}">
      <dsp:nvSpPr>
        <dsp:cNvPr id="0" name=""/>
        <dsp:cNvSpPr/>
      </dsp:nvSpPr>
      <dsp:spPr>
        <a:xfrm>
          <a:off x="0" y="3428180"/>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 [14] V. L. Rubin,</a:t>
          </a:r>
          <a:br>
            <a:rPr lang="en-GB" sz="500" kern="1200"/>
          </a:br>
          <a:r>
            <a:rPr lang="en-GB" sz="500" i="1" kern="1200"/>
            <a:t>Misinformation and Disinformation: Detecting Fakes with the Eye and AI,</a:t>
          </a:r>
          <a:br>
            <a:rPr lang="en-GB" sz="500" kern="1200"/>
          </a:br>
          <a:r>
            <a:rPr lang="en-GB" sz="500" kern="1200"/>
            <a:t>Cham, Switzerland: Springer Nature, 2022.</a:t>
          </a:r>
          <a:endParaRPr lang="en-US" sz="500" kern="1200"/>
        </a:p>
      </dsp:txBody>
      <dsp:txXfrm>
        <a:off x="0" y="3428180"/>
        <a:ext cx="7581970" cy="263635"/>
      </dsp:txXfrm>
    </dsp:sp>
    <dsp:sp modelId="{458C364D-64B5-41B8-905F-BF4B3CD7B03E}">
      <dsp:nvSpPr>
        <dsp:cNvPr id="0" name=""/>
        <dsp:cNvSpPr/>
      </dsp:nvSpPr>
      <dsp:spPr>
        <a:xfrm>
          <a:off x="0" y="3691816"/>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CCF7D-9ABA-4FFC-B1DA-3DFE4FD0D672}">
      <dsp:nvSpPr>
        <dsp:cNvPr id="0" name=""/>
        <dsp:cNvSpPr/>
      </dsp:nvSpPr>
      <dsp:spPr>
        <a:xfrm>
          <a:off x="0" y="3691816"/>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[15] F. Chollet,</a:t>
          </a:r>
          <a:br>
            <a:rPr lang="en-GB" sz="500" kern="1200"/>
          </a:br>
          <a:r>
            <a:rPr lang="en-GB" sz="500" i="1" kern="1200"/>
            <a:t>Deep Learning with Python, 2nd ed.</a:t>
          </a:r>
          <a:br>
            <a:rPr lang="en-GB" sz="500" kern="1200"/>
          </a:br>
          <a:r>
            <a:rPr lang="en-GB" sz="500" kern="1200"/>
            <a:t>Shelter Island, NY, USA: Manning Publications, 2021.</a:t>
          </a:r>
          <a:endParaRPr lang="en-US" sz="500" kern="1200"/>
        </a:p>
      </dsp:txBody>
      <dsp:txXfrm>
        <a:off x="0" y="3691816"/>
        <a:ext cx="7581970" cy="263635"/>
      </dsp:txXfrm>
    </dsp:sp>
    <dsp:sp modelId="{946BAC70-8BB8-4532-B112-6F07471892A9}">
      <dsp:nvSpPr>
        <dsp:cNvPr id="0" name=""/>
        <dsp:cNvSpPr/>
      </dsp:nvSpPr>
      <dsp:spPr>
        <a:xfrm>
          <a:off x="0" y="3955451"/>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027FAF-2AEF-4CF9-AD85-DADAFC6331F1}">
      <dsp:nvSpPr>
        <dsp:cNvPr id="0" name=""/>
        <dsp:cNvSpPr/>
      </dsp:nvSpPr>
      <dsp:spPr>
        <a:xfrm>
          <a:off x="0" y="3955451"/>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16] Z. Qiu, Y. Sun, G. Guo, M. Zhang, and J. Han,</a:t>
          </a:r>
          <a:br>
            <a:rPr lang="en-GB" sz="500" kern="1200"/>
          </a:br>
          <a:r>
            <a:rPr lang="en-GB" sz="500" kern="1200"/>
            <a:t>“Pre-trained models for natural language processing: A survey,”</a:t>
          </a:r>
          <a:br>
            <a:rPr lang="en-GB" sz="500" kern="1200"/>
          </a:br>
          <a:r>
            <a:rPr lang="en-GB" sz="500" i="1" kern="1200"/>
            <a:t>Science China Technological Sciences</a:t>
          </a:r>
          <a:r>
            <a:rPr lang="en-GB" sz="500" kern="1200"/>
            <a:t>, vol. 63, no. 10, pp. 1872–1897, 2020</a:t>
          </a:r>
          <a:endParaRPr lang="en-US" sz="500" kern="1200"/>
        </a:p>
      </dsp:txBody>
      <dsp:txXfrm>
        <a:off x="0" y="3955451"/>
        <a:ext cx="7581970" cy="263635"/>
      </dsp:txXfrm>
    </dsp:sp>
    <dsp:sp modelId="{52E743B7-B91F-47BE-A6D0-DA167EAC1B40}">
      <dsp:nvSpPr>
        <dsp:cNvPr id="0" name=""/>
        <dsp:cNvSpPr/>
      </dsp:nvSpPr>
      <dsp:spPr>
        <a:xfrm>
          <a:off x="0" y="4219087"/>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27DD53-9EB4-46E4-BDA7-BA6A33B677B7}">
      <dsp:nvSpPr>
        <dsp:cNvPr id="0" name=""/>
        <dsp:cNvSpPr/>
      </dsp:nvSpPr>
      <dsp:spPr>
        <a:xfrm>
          <a:off x="0" y="4219087"/>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[17] T. K. Mackey, J. Li, K. Purushothaman, and G. Nali, “Big data, natural language processing, and deep learning to detect and characterize fake news,” </a:t>
          </a:r>
          <a:r>
            <a:rPr lang="en-GB" sz="500" b="1" i="1" kern="1200"/>
            <a:t>JMIR Public Health and Surveillance</a:t>
          </a:r>
          <a:r>
            <a:rPr lang="en-GB" sz="500" b="1" kern="1200"/>
            <a:t>, vol. 6, no. 1, 2020.</a:t>
          </a:r>
          <a:endParaRPr lang="en-US" sz="500" kern="1200"/>
        </a:p>
      </dsp:txBody>
      <dsp:txXfrm>
        <a:off x="0" y="4219087"/>
        <a:ext cx="7581970" cy="263635"/>
      </dsp:txXfrm>
    </dsp:sp>
    <dsp:sp modelId="{EE035F7D-B39B-4F9C-B275-3248E960B929}">
      <dsp:nvSpPr>
        <dsp:cNvPr id="0" name=""/>
        <dsp:cNvSpPr/>
      </dsp:nvSpPr>
      <dsp:spPr>
        <a:xfrm>
          <a:off x="0" y="4482723"/>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3E7E49-CCE8-4C54-9FA1-CC193623440F}">
      <dsp:nvSpPr>
        <dsp:cNvPr id="0" name=""/>
        <dsp:cNvSpPr/>
      </dsp:nvSpPr>
      <dsp:spPr>
        <a:xfrm>
          <a:off x="0" y="4482723"/>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b="1" kern="1200"/>
            <a:t>[18] M. H. Goldani, S. Momtazi, and R. Safabakhsh, “Detecting fake news with capsule neural networks,” </a:t>
          </a:r>
          <a:r>
            <a:rPr lang="en-GB" sz="500" b="1" i="1" kern="1200"/>
            <a:t>Applied Soft Computing</a:t>
          </a:r>
          <a:r>
            <a:rPr lang="en-GB" sz="500" b="1" kern="1200"/>
            <a:t>, vol. 101, Art. no. 107026, 2021.</a:t>
          </a:r>
          <a:endParaRPr lang="en-US" sz="500" kern="1200"/>
        </a:p>
      </dsp:txBody>
      <dsp:txXfrm>
        <a:off x="0" y="4482723"/>
        <a:ext cx="7581970" cy="263635"/>
      </dsp:txXfrm>
    </dsp:sp>
    <dsp:sp modelId="{160915A7-C72C-4B22-A9BD-4F239BB5D4C7}">
      <dsp:nvSpPr>
        <dsp:cNvPr id="0" name=""/>
        <dsp:cNvSpPr/>
      </dsp:nvSpPr>
      <dsp:spPr>
        <a:xfrm>
          <a:off x="0" y="4746358"/>
          <a:ext cx="758197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D2CB2-84CB-4656-BF92-50DC824A76CF}">
      <dsp:nvSpPr>
        <dsp:cNvPr id="0" name=""/>
        <dsp:cNvSpPr/>
      </dsp:nvSpPr>
      <dsp:spPr>
        <a:xfrm>
          <a:off x="0" y="4746358"/>
          <a:ext cx="7581970" cy="2636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t" anchorCtr="0">
          <a:noAutofit/>
        </a:bodyPr>
        <a:lstStyle/>
        <a:p>
          <a:pPr marL="0" lvl="0" indent="0" algn="l" defTabSz="222250">
            <a:lnSpc>
              <a:spcPct val="90000"/>
            </a:lnSpc>
            <a:spcBef>
              <a:spcPct val="0"/>
            </a:spcBef>
            <a:spcAft>
              <a:spcPct val="35000"/>
            </a:spcAft>
            <a:buNone/>
          </a:pPr>
          <a:r>
            <a:rPr lang="en-GB" sz="500" kern="1200"/>
            <a:t>.</a:t>
          </a:r>
          <a:endParaRPr lang="en-US" sz="500" kern="1200"/>
        </a:p>
      </dsp:txBody>
      <dsp:txXfrm>
        <a:off x="0" y="4746358"/>
        <a:ext cx="7581970" cy="26363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FE7CB0-892B-4E9A-910B-AF4BFD8B4B57}" type="datetimeFigureOut">
              <a:rPr lang="en-GB" smtClean="0"/>
              <a:t>26/05/2026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4D1FEB-397F-4240-91FE-A524ACAF23D3}" type="slidenum">
              <a:rPr lang="en-GB" smtClean="0"/>
              <a:t>‹#›</a:t>
            </a:fld>
            <a:endParaRPr lang="en-GB"/>
          </a:p>
        </p:txBody>
      </p:sp>
    </p:spTree>
    <p:extLst>
      <p:ext uri="{BB962C8B-B14F-4D97-AF65-F5344CB8AC3E}">
        <p14:creationId xmlns:p14="http://schemas.microsoft.com/office/powerpoint/2010/main" val="36061358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94D1FEB-397F-4240-91FE-A524ACAF23D3}" type="slidenum">
              <a:rPr lang="en-GB" smtClean="0"/>
              <a:t>18</a:t>
            </a:fld>
            <a:endParaRPr lang="en-GB"/>
          </a:p>
        </p:txBody>
      </p:sp>
    </p:spTree>
    <p:extLst>
      <p:ext uri="{BB962C8B-B14F-4D97-AF65-F5344CB8AC3E}">
        <p14:creationId xmlns:p14="http://schemas.microsoft.com/office/powerpoint/2010/main" val="3479643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71148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426961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46917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34556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355123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76075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201032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050842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12507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22950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5/26/2026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684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5/26/2026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65849750"/>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687" r:id="rId3"/>
    <p:sldLayoutId id="2147483686" r:id="rId4"/>
    <p:sldLayoutId id="2147483685" r:id="rId5"/>
    <p:sldLayoutId id="2147483684" r:id="rId6"/>
    <p:sldLayoutId id="2147483683" r:id="rId7"/>
    <p:sldLayoutId id="2147483682" r:id="rId8"/>
    <p:sldLayoutId id="2147483681" r:id="rId9"/>
    <p:sldLayoutId id="2147483680" r:id="rId10"/>
    <p:sldLayoutId id="2147483679"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Person pointing on a map">
            <a:extLst>
              <a:ext uri="{FF2B5EF4-FFF2-40B4-BE49-F238E27FC236}">
                <a16:creationId xmlns:a16="http://schemas.microsoft.com/office/drawing/2014/main" id="{4D9B4511-7B84-FD5F-2982-218E46E3FC89}"/>
              </a:ext>
            </a:extLst>
          </p:cNvPr>
          <p:cNvPicPr>
            <a:picLocks noChangeAspect="1"/>
          </p:cNvPicPr>
          <p:nvPr/>
        </p:nvPicPr>
        <p:blipFill>
          <a:blip r:embed="rId2">
            <a:alphaModFix amt="40000"/>
          </a:blip>
          <a:srcRect b="15730"/>
          <a:stretch>
            <a:fillRect/>
          </a:stretch>
        </p:blipFill>
        <p:spPr>
          <a:xfrm>
            <a:off x="-2" y="-4"/>
            <a:ext cx="12192001" cy="6858001"/>
          </a:xfrm>
          <a:prstGeom prst="rect">
            <a:avLst/>
          </a:prstGeom>
        </p:spPr>
      </p:pic>
      <p:sp>
        <p:nvSpPr>
          <p:cNvPr id="2" name="Title 1">
            <a:extLst>
              <a:ext uri="{FF2B5EF4-FFF2-40B4-BE49-F238E27FC236}">
                <a16:creationId xmlns:a16="http://schemas.microsoft.com/office/drawing/2014/main" id="{35B3501E-E659-8278-3D79-525E4C093712}"/>
              </a:ext>
            </a:extLst>
          </p:cNvPr>
          <p:cNvSpPr>
            <a:spLocks noGrp="1"/>
          </p:cNvSpPr>
          <p:nvPr>
            <p:ph type="ctrTitle"/>
          </p:nvPr>
        </p:nvSpPr>
        <p:spPr>
          <a:xfrm>
            <a:off x="517870" y="978408"/>
            <a:ext cx="5021182" cy="2450592"/>
          </a:xfrm>
        </p:spPr>
        <p:txBody>
          <a:bodyPr anchor="t">
            <a:normAutofit/>
          </a:bodyPr>
          <a:lstStyle/>
          <a:p>
            <a:pPr>
              <a:lnSpc>
                <a:spcPct val="90000"/>
              </a:lnSpc>
            </a:pPr>
            <a:r>
              <a:rPr lang="en-GB" sz="3800" b="1">
                <a:solidFill>
                  <a:srgbClr val="FFFFFF"/>
                </a:solidFill>
              </a:rPr>
              <a:t>Fake News Detection Using AI – Interim Viva Presentation</a:t>
            </a:r>
            <a:br>
              <a:rPr lang="en-GB" sz="3800" b="1">
                <a:solidFill>
                  <a:srgbClr val="FFFFFF"/>
                </a:solidFill>
              </a:rPr>
            </a:br>
            <a:endParaRPr lang="en-GB" sz="3800">
              <a:solidFill>
                <a:srgbClr val="FFFFFF"/>
              </a:solidFill>
            </a:endParaRPr>
          </a:p>
        </p:txBody>
      </p:sp>
      <p:sp>
        <p:nvSpPr>
          <p:cNvPr id="3" name="Subtitle 2">
            <a:extLst>
              <a:ext uri="{FF2B5EF4-FFF2-40B4-BE49-F238E27FC236}">
                <a16:creationId xmlns:a16="http://schemas.microsoft.com/office/drawing/2014/main" id="{5F5651C5-66E5-9942-9927-41DB44C5F851}"/>
              </a:ext>
            </a:extLst>
          </p:cNvPr>
          <p:cNvSpPr>
            <a:spLocks noGrp="1"/>
          </p:cNvSpPr>
          <p:nvPr>
            <p:ph type="subTitle" idx="1"/>
          </p:nvPr>
        </p:nvSpPr>
        <p:spPr>
          <a:xfrm>
            <a:off x="6652366" y="4017818"/>
            <a:ext cx="5040785" cy="1828799"/>
          </a:xfrm>
        </p:spPr>
        <p:txBody>
          <a:bodyPr anchor="b">
            <a:normAutofit/>
          </a:bodyPr>
          <a:lstStyle/>
          <a:p>
            <a:r>
              <a:rPr lang="en-GB" sz="2400" b="1">
                <a:solidFill>
                  <a:srgbClr val="FFFFFF"/>
                </a:solidFill>
              </a:rPr>
              <a:t>Fake News Detection Using AI</a:t>
            </a:r>
            <a:br>
              <a:rPr lang="en-GB" sz="2400">
                <a:solidFill>
                  <a:srgbClr val="FFFFFF"/>
                </a:solidFill>
              </a:rPr>
            </a:br>
            <a:r>
              <a:rPr lang="en-GB" sz="2400">
                <a:solidFill>
                  <a:srgbClr val="FFFFFF"/>
                </a:solidFill>
              </a:rPr>
              <a:t>Ahmed Abdi (2312731)</a:t>
            </a:r>
            <a:br>
              <a:rPr lang="en-GB" sz="2400">
                <a:solidFill>
                  <a:srgbClr val="FFFFFF"/>
                </a:solidFill>
              </a:rPr>
            </a:br>
            <a:r>
              <a:rPr lang="en-GB" sz="2400">
                <a:solidFill>
                  <a:srgbClr val="FFFFFF"/>
                </a:solidFill>
              </a:rPr>
              <a:t>Supervisor: Dr Mohamed Ben Farah</a:t>
            </a:r>
            <a:br>
              <a:rPr lang="en-GB" sz="2400">
                <a:solidFill>
                  <a:srgbClr val="FFFFFF"/>
                </a:solidFill>
              </a:rPr>
            </a:br>
            <a:r>
              <a:rPr lang="en-GB" sz="2400">
                <a:solidFill>
                  <a:srgbClr val="FFFFFF"/>
                </a:solidFill>
              </a:rPr>
              <a:t>Interim Viva Presentation</a:t>
            </a:r>
          </a:p>
          <a:p>
            <a:endParaRPr lang="en-GB" sz="2400">
              <a:solidFill>
                <a:srgbClr val="FFFFFF"/>
              </a:solidFill>
            </a:endParaRPr>
          </a:p>
        </p:txBody>
      </p:sp>
      <p:sp>
        <p:nvSpPr>
          <p:cNvPr id="7" name="Rectangle 6">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132679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B7505-0EEB-F234-34B2-245437098FDC}"/>
              </a:ext>
            </a:extLst>
          </p:cNvPr>
          <p:cNvSpPr>
            <a:spLocks noGrp="1"/>
          </p:cNvSpPr>
          <p:nvPr>
            <p:ph type="title"/>
          </p:nvPr>
        </p:nvSpPr>
        <p:spPr/>
        <p:txBody>
          <a:bodyPr/>
          <a:lstStyle/>
          <a:p>
            <a:r>
              <a:rPr lang="en-GB" dirty="0"/>
              <a:t>Table of contents </a:t>
            </a:r>
          </a:p>
        </p:txBody>
      </p:sp>
      <p:sp>
        <p:nvSpPr>
          <p:cNvPr id="3" name="Content Placeholder 2">
            <a:extLst>
              <a:ext uri="{FF2B5EF4-FFF2-40B4-BE49-F238E27FC236}">
                <a16:creationId xmlns:a16="http://schemas.microsoft.com/office/drawing/2014/main" id="{DC48395A-724C-FF2E-62A2-5E759973C2FA}"/>
              </a:ext>
            </a:extLst>
          </p:cNvPr>
          <p:cNvSpPr>
            <a:spLocks noGrp="1"/>
          </p:cNvSpPr>
          <p:nvPr>
            <p:ph idx="1"/>
          </p:nvPr>
        </p:nvSpPr>
        <p:spPr/>
        <p:txBody>
          <a:bodyPr>
            <a:normAutofit fontScale="40000" lnSpcReduction="20000"/>
          </a:bodyPr>
          <a:lstStyle/>
          <a:p>
            <a:r>
              <a:rPr lang="en-GB" dirty="0"/>
              <a:t>Introduction</a:t>
            </a:r>
          </a:p>
          <a:p>
            <a:r>
              <a:rPr lang="en-GB" dirty="0"/>
              <a:t>Problem statement </a:t>
            </a:r>
          </a:p>
          <a:p>
            <a:r>
              <a:rPr lang="en-GB" dirty="0"/>
              <a:t>Aim </a:t>
            </a:r>
          </a:p>
          <a:p>
            <a:r>
              <a:rPr lang="en-GB" dirty="0"/>
              <a:t>Research Questions</a:t>
            </a:r>
          </a:p>
          <a:p>
            <a:r>
              <a:rPr lang="en-GB" dirty="0"/>
              <a:t>Methodology</a:t>
            </a:r>
          </a:p>
          <a:p>
            <a:r>
              <a:rPr lang="en-GB" dirty="0"/>
              <a:t>Datasets</a:t>
            </a:r>
            <a:br>
              <a:rPr lang="en-GB" dirty="0"/>
            </a:br>
            <a:r>
              <a:rPr lang="en-GB" dirty="0"/>
              <a:t>Model LSTM</a:t>
            </a:r>
          </a:p>
          <a:p>
            <a:r>
              <a:rPr lang="en-GB" dirty="0"/>
              <a:t>BERT Model</a:t>
            </a:r>
          </a:p>
          <a:p>
            <a:r>
              <a:rPr lang="en-GB" dirty="0"/>
              <a:t>Metrics for Evaluation</a:t>
            </a:r>
          </a:p>
          <a:p>
            <a:r>
              <a:rPr lang="en-GB" dirty="0"/>
              <a:t>Risks and Reduction</a:t>
            </a:r>
          </a:p>
          <a:p>
            <a:r>
              <a:rPr lang="en-GB" dirty="0"/>
              <a:t>Ethical Aspects</a:t>
            </a:r>
          </a:p>
          <a:p>
            <a:r>
              <a:rPr lang="en-GB" dirty="0"/>
              <a:t>Timeline</a:t>
            </a:r>
          </a:p>
          <a:p>
            <a:r>
              <a:rPr lang="en-GB" dirty="0"/>
              <a:t>Present Developments</a:t>
            </a:r>
          </a:p>
          <a:p>
            <a:r>
              <a:rPr lang="en-GB" dirty="0"/>
              <a:t>Anticipated Results</a:t>
            </a:r>
          </a:p>
          <a:p>
            <a:r>
              <a:rPr lang="en-GB" dirty="0"/>
              <a:t>Conclusion</a:t>
            </a:r>
          </a:p>
          <a:p>
            <a:r>
              <a:rPr lang="en-GB" dirty="0"/>
              <a:t>References</a:t>
            </a:r>
            <a:br>
              <a:rPr lang="en-GB" dirty="0"/>
            </a:br>
            <a:endParaRPr lang="en-GB" dirty="0"/>
          </a:p>
        </p:txBody>
      </p:sp>
    </p:spTree>
    <p:extLst>
      <p:ext uri="{BB962C8B-B14F-4D97-AF65-F5344CB8AC3E}">
        <p14:creationId xmlns:p14="http://schemas.microsoft.com/office/powerpoint/2010/main" val="510947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E21956-3DDA-4EA7-A380-15E450614E70}"/>
              </a:ext>
            </a:extLst>
          </p:cNvPr>
          <p:cNvSpPr>
            <a:spLocks noGrp="1"/>
          </p:cNvSpPr>
          <p:nvPr>
            <p:ph type="title"/>
          </p:nvPr>
        </p:nvSpPr>
        <p:spPr>
          <a:xfrm>
            <a:off x="521208" y="978408"/>
            <a:ext cx="11155680" cy="1463040"/>
          </a:xfrm>
        </p:spPr>
        <p:txBody>
          <a:bodyPr>
            <a:normAutofit/>
          </a:bodyPr>
          <a:lstStyle/>
          <a:p>
            <a:r>
              <a:rPr lang="en-GB" dirty="0"/>
              <a:t>Induction</a:t>
            </a:r>
          </a:p>
        </p:txBody>
      </p:sp>
      <p:sp>
        <p:nvSpPr>
          <p:cNvPr id="16" name="Rectangle 15">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E43825E5-1B2B-7B61-BB8D-BE92BDA77FF0}"/>
              </a:ext>
            </a:extLst>
          </p:cNvPr>
          <p:cNvGraphicFramePr>
            <a:graphicFrameLocks noGrp="1"/>
          </p:cNvGraphicFramePr>
          <p:nvPr>
            <p:ph idx="1"/>
            <p:extLst>
              <p:ext uri="{D42A27DB-BD31-4B8C-83A1-F6EECF244321}">
                <p14:modId xmlns:p14="http://schemas.microsoft.com/office/powerpoint/2010/main" val="225699182"/>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16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E42DCE-4A4F-44C4-84E5-261B3BEEF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16A63C-C65A-2122-8AC6-6FEA6C2F2509}"/>
              </a:ext>
            </a:extLst>
          </p:cNvPr>
          <p:cNvSpPr>
            <a:spLocks noGrp="1"/>
          </p:cNvSpPr>
          <p:nvPr>
            <p:ph type="title"/>
          </p:nvPr>
        </p:nvSpPr>
        <p:spPr>
          <a:xfrm>
            <a:off x="521208" y="978408"/>
            <a:ext cx="6281928" cy="1463040"/>
          </a:xfrm>
        </p:spPr>
        <p:txBody>
          <a:bodyPr>
            <a:normAutofit/>
          </a:bodyPr>
          <a:lstStyle/>
          <a:p>
            <a:r>
              <a:rPr lang="en-GB" dirty="0"/>
              <a:t>Problem statement </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C42D97-CFF4-73E9-CB47-FF5295577DC9}"/>
              </a:ext>
            </a:extLst>
          </p:cNvPr>
          <p:cNvSpPr>
            <a:spLocks noGrp="1"/>
          </p:cNvSpPr>
          <p:nvPr>
            <p:ph idx="1"/>
          </p:nvPr>
        </p:nvSpPr>
        <p:spPr>
          <a:xfrm>
            <a:off x="73152" y="2112264"/>
            <a:ext cx="6281928" cy="3767328"/>
          </a:xfrm>
        </p:spPr>
        <p:txBody>
          <a:bodyPr>
            <a:normAutofit fontScale="62500" lnSpcReduction="20000"/>
          </a:bodyPr>
          <a:lstStyle/>
          <a:p>
            <a:r>
              <a:rPr lang="en-GB" dirty="0"/>
              <a:t>Current fake‑news detection systems still face several critical limitations that reduce their reliability and real‑world applicability. Many existing datasets lack topic diversity and contain inherent biases, meaning models often learn patterns tied to specific subjects, writing styles, or sources rather than genuine indicators of misinformation [3], [9]. As a result, these systems struggle to generalise when exposed to new domains or unseen types of content.</a:t>
            </a:r>
          </a:p>
          <a:p>
            <a:r>
              <a:rPr lang="en-GB" dirty="0"/>
              <a:t>Furthermore, subtle or context‑dependent misinformation remains particularly challenging for machine‑learning models to detect. Fake news often relies on nuanced linguistic cues, implicit framing, or partial truths, which traditional models fail to capture effectively [10]. This leads to misclassification, especially in cases where the difference between real and fake content is minimal.</a:t>
            </a:r>
          </a:p>
          <a:p>
            <a:r>
              <a:rPr lang="en-GB" dirty="0"/>
              <a:t>In addition, transformer‑based architectures such as BERT, while highly effective, require substantial computational resources for training and fine‑tuning [5]. This limits their accessibility for organisations without high‑performance hardware and raises concerns about scalability and deployment in real‑time environments.</a:t>
            </a:r>
          </a:p>
          <a:p>
            <a:r>
              <a:rPr lang="en-GB" dirty="0"/>
              <a:t>Given these challenges, there is a clear need for detection technologies that are not only accurate but also reliable, fair, and broadly applicable across diverse topics and contexts. Systems must minimise bias, handle subtle misinformation, and operate efficiently to support equitable and trustworthy automated fake‑news detection [6].</a:t>
            </a:r>
          </a:p>
          <a:p>
            <a:endParaRPr lang="en-GB" dirty="0"/>
          </a:p>
        </p:txBody>
      </p:sp>
      <p:pic>
        <p:nvPicPr>
          <p:cNvPr id="7" name="Graphic 6" descr="Question mark">
            <a:extLst>
              <a:ext uri="{FF2B5EF4-FFF2-40B4-BE49-F238E27FC236}">
                <a16:creationId xmlns:a16="http://schemas.microsoft.com/office/drawing/2014/main" id="{79CB8121-237C-EABD-4D9A-D710484FE9B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317668" y="1994644"/>
            <a:ext cx="4356461" cy="4356461"/>
          </a:xfrm>
          <a:prstGeom prst="rect">
            <a:avLst/>
          </a:prstGeom>
        </p:spPr>
      </p:pic>
    </p:spTree>
    <p:extLst>
      <p:ext uri="{BB962C8B-B14F-4D97-AF65-F5344CB8AC3E}">
        <p14:creationId xmlns:p14="http://schemas.microsoft.com/office/powerpoint/2010/main" val="1224984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DBDA9-1AAF-767D-4448-E1F7917CDF6F}"/>
              </a:ext>
            </a:extLst>
          </p:cNvPr>
          <p:cNvSpPr>
            <a:spLocks noGrp="1"/>
          </p:cNvSpPr>
          <p:nvPr>
            <p:ph type="title"/>
          </p:nvPr>
        </p:nvSpPr>
        <p:spPr/>
        <p:txBody>
          <a:bodyPr/>
          <a:lstStyle/>
          <a:p>
            <a:r>
              <a:rPr lang="en-GB" dirty="0"/>
              <a:t>Aim </a:t>
            </a:r>
          </a:p>
        </p:txBody>
      </p:sp>
      <p:sp>
        <p:nvSpPr>
          <p:cNvPr id="3" name="Content Placeholder 2">
            <a:extLst>
              <a:ext uri="{FF2B5EF4-FFF2-40B4-BE49-F238E27FC236}">
                <a16:creationId xmlns:a16="http://schemas.microsoft.com/office/drawing/2014/main" id="{DA74C50F-00CD-355F-99DF-DBABB6A13CD4}"/>
              </a:ext>
            </a:extLst>
          </p:cNvPr>
          <p:cNvSpPr>
            <a:spLocks noGrp="1"/>
          </p:cNvSpPr>
          <p:nvPr>
            <p:ph idx="1"/>
          </p:nvPr>
        </p:nvSpPr>
        <p:spPr>
          <a:xfrm>
            <a:off x="190700" y="1709928"/>
            <a:ext cx="11155680" cy="3767328"/>
          </a:xfrm>
        </p:spPr>
        <p:txBody>
          <a:bodyPr/>
          <a:lstStyle/>
          <a:p>
            <a:pPr marL="0" indent="0">
              <a:buNone/>
            </a:pPr>
            <a:br>
              <a:rPr lang="en-GB" dirty="0"/>
            </a:br>
            <a:br>
              <a:rPr lang="en-GB" dirty="0"/>
            </a:br>
            <a:r>
              <a:rPr lang="en-GB" dirty="0"/>
              <a:t>The objective of this project is to develop, construct, and thoroughly assess a Natural Language Processing (NLP) system that uses Bidirectional Encoder Representations from Transformers (BERT) and Long Short-Term Memory (LSTM) networks to automatically identify and categorise bogus news items. In order to ascertain the relative efficacy, robustness, and practical suitability of the two model architectures for real-world misinformation detection, the system will be trained and tested on benchmark fake news datasets. Standard evaluation metrics like accuracy, precision, recall, and F1-score will be used to compare the two model architectures. [1], [2], [7].</a:t>
            </a:r>
          </a:p>
        </p:txBody>
      </p:sp>
    </p:spTree>
    <p:extLst>
      <p:ext uri="{BB962C8B-B14F-4D97-AF65-F5344CB8AC3E}">
        <p14:creationId xmlns:p14="http://schemas.microsoft.com/office/powerpoint/2010/main" val="2845304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84932-A439-070D-9392-AF213990DAF7}"/>
              </a:ext>
            </a:extLst>
          </p:cNvPr>
          <p:cNvSpPr>
            <a:spLocks noGrp="1"/>
          </p:cNvSpPr>
          <p:nvPr>
            <p:ph type="title"/>
          </p:nvPr>
        </p:nvSpPr>
        <p:spPr/>
        <p:txBody>
          <a:bodyPr/>
          <a:lstStyle/>
          <a:p>
            <a:r>
              <a:rPr lang="en-GB" dirty="0"/>
              <a:t>Research Questions</a:t>
            </a:r>
            <a:br>
              <a:rPr lang="en-GB" dirty="0"/>
            </a:br>
            <a:endParaRPr lang="en-GB" dirty="0"/>
          </a:p>
        </p:txBody>
      </p:sp>
      <p:sp>
        <p:nvSpPr>
          <p:cNvPr id="3" name="Content Placeholder 2">
            <a:extLst>
              <a:ext uri="{FF2B5EF4-FFF2-40B4-BE49-F238E27FC236}">
                <a16:creationId xmlns:a16="http://schemas.microsoft.com/office/drawing/2014/main" id="{9515175D-035B-BF38-0DC8-A482B73C9DA4}"/>
              </a:ext>
            </a:extLst>
          </p:cNvPr>
          <p:cNvSpPr>
            <a:spLocks noGrp="1"/>
          </p:cNvSpPr>
          <p:nvPr>
            <p:ph idx="1"/>
          </p:nvPr>
        </p:nvSpPr>
        <p:spPr>
          <a:xfrm>
            <a:off x="0" y="1890350"/>
            <a:ext cx="11155680" cy="3767328"/>
          </a:xfrm>
        </p:spPr>
        <p:txBody>
          <a:bodyPr/>
          <a:lstStyle/>
          <a:p>
            <a:r>
              <a:rPr lang="en-GB" dirty="0"/>
              <a:t>How effective are LSTM and BERT at detecting fake news [1], [2], [7]?</a:t>
            </a:r>
          </a:p>
          <a:p>
            <a:r>
              <a:rPr lang="en-GB" dirty="0"/>
              <a:t>How does dataset bias affect performance [3], [9]?</a:t>
            </a:r>
          </a:p>
          <a:p>
            <a:r>
              <a:rPr lang="en-GB" dirty="0"/>
              <a:t>Which model performs best across evaluation metrics [11], [12]?</a:t>
            </a:r>
          </a:p>
          <a:p>
            <a:r>
              <a:rPr lang="en-GB" dirty="0"/>
              <a:t>What ethical issues arise in automated misinformation detection [6]?</a:t>
            </a:r>
          </a:p>
          <a:p>
            <a:endParaRPr lang="en-GB" dirty="0"/>
          </a:p>
        </p:txBody>
      </p:sp>
    </p:spTree>
    <p:extLst>
      <p:ext uri="{BB962C8B-B14F-4D97-AF65-F5344CB8AC3E}">
        <p14:creationId xmlns:p14="http://schemas.microsoft.com/office/powerpoint/2010/main" val="177089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03DD6-1112-23B0-5E14-8B7C914AE6CF}"/>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8074B67E-1288-7548-8696-CCAED4722445}"/>
              </a:ext>
            </a:extLst>
          </p:cNvPr>
          <p:cNvSpPr>
            <a:spLocks noGrp="1"/>
          </p:cNvSpPr>
          <p:nvPr>
            <p:ph idx="1"/>
          </p:nvPr>
        </p:nvSpPr>
        <p:spPr>
          <a:xfrm>
            <a:off x="157415" y="1709928"/>
            <a:ext cx="11155680" cy="3767328"/>
          </a:xfrm>
        </p:spPr>
        <p:txBody>
          <a:bodyPr/>
          <a:lstStyle/>
          <a:p>
            <a:r>
              <a:rPr lang="en-GB" dirty="0"/>
              <a:t>Strategies</a:t>
            </a:r>
            <a:br>
              <a:rPr lang="en-GB" dirty="0"/>
            </a:br>
            <a:br>
              <a:rPr lang="en-GB" dirty="0"/>
            </a:br>
            <a:r>
              <a:rPr lang="en-GB" dirty="0"/>
              <a:t>AI-based fake news detection literature review [3], [14].</a:t>
            </a:r>
            <a:br>
              <a:rPr lang="en-GB" dirty="0"/>
            </a:br>
            <a:br>
              <a:rPr lang="en-GB" dirty="0"/>
            </a:br>
            <a:r>
              <a:rPr lang="en-GB" dirty="0"/>
              <a:t>Preprocessing and dataset selection [15], [16].</a:t>
            </a:r>
            <a:br>
              <a:rPr lang="en-GB" dirty="0"/>
            </a:br>
            <a:br>
              <a:rPr lang="en-GB" dirty="0"/>
            </a:br>
            <a:r>
              <a:rPr lang="en-GB" dirty="0"/>
              <a:t>LSTM and BERT model development [1], [2], [7].</a:t>
            </a:r>
            <a:br>
              <a:rPr lang="en-GB" dirty="0"/>
            </a:br>
            <a:br>
              <a:rPr lang="en-GB" dirty="0"/>
            </a:br>
            <a:r>
              <a:rPr lang="en-GB" dirty="0"/>
              <a:t>Standard measures for training and assessment [11], [12].</a:t>
            </a:r>
            <a:br>
              <a:rPr lang="en-GB" dirty="0"/>
            </a:br>
            <a:br>
              <a:rPr lang="en-GB" dirty="0"/>
            </a:br>
            <a:r>
              <a:rPr lang="en-GB" dirty="0"/>
              <a:t>Analysis of bias and ethics [6].</a:t>
            </a:r>
          </a:p>
        </p:txBody>
      </p:sp>
    </p:spTree>
    <p:extLst>
      <p:ext uri="{BB962C8B-B14F-4D97-AF65-F5344CB8AC3E}">
        <p14:creationId xmlns:p14="http://schemas.microsoft.com/office/powerpoint/2010/main" val="4149789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40BE-FAD1-F4C4-A820-000603224228}"/>
              </a:ext>
            </a:extLst>
          </p:cNvPr>
          <p:cNvSpPr>
            <a:spLocks noGrp="1"/>
          </p:cNvSpPr>
          <p:nvPr>
            <p:ph type="title"/>
          </p:nvPr>
        </p:nvSpPr>
        <p:spPr/>
        <p:txBody>
          <a:bodyPr/>
          <a:lstStyle/>
          <a:p>
            <a:r>
              <a:rPr lang="en-GB" dirty="0"/>
              <a:t>Datasets</a:t>
            </a:r>
          </a:p>
        </p:txBody>
      </p:sp>
      <p:sp>
        <p:nvSpPr>
          <p:cNvPr id="3" name="Content Placeholder 2">
            <a:extLst>
              <a:ext uri="{FF2B5EF4-FFF2-40B4-BE49-F238E27FC236}">
                <a16:creationId xmlns:a16="http://schemas.microsoft.com/office/drawing/2014/main" id="{7D42C631-897A-C08F-4A00-4326C4E0A551}"/>
              </a:ext>
            </a:extLst>
          </p:cNvPr>
          <p:cNvSpPr>
            <a:spLocks noGrp="1"/>
          </p:cNvSpPr>
          <p:nvPr>
            <p:ph idx="1"/>
          </p:nvPr>
        </p:nvSpPr>
        <p:spPr>
          <a:xfrm>
            <a:off x="0" y="2066151"/>
            <a:ext cx="11155680" cy="3767328"/>
          </a:xfrm>
        </p:spPr>
        <p:txBody>
          <a:bodyPr>
            <a:normAutofit fontScale="85000" lnSpcReduction="20000"/>
          </a:bodyPr>
          <a:lstStyle/>
          <a:p>
            <a:pPr marL="0" indent="0">
              <a:buNone/>
            </a:pPr>
            <a:br>
              <a:rPr lang="en-GB" dirty="0"/>
            </a:br>
            <a:br>
              <a:rPr lang="en-GB" dirty="0"/>
            </a:br>
            <a:r>
              <a:rPr lang="en-GB" dirty="0"/>
              <a:t> </a:t>
            </a:r>
            <a:r>
              <a:rPr lang="en-GB" dirty="0" err="1"/>
              <a:t>FakeNewsNet</a:t>
            </a:r>
            <a:r>
              <a:rPr lang="en-GB" dirty="0"/>
              <a:t> [8] </a:t>
            </a:r>
            <a:br>
              <a:rPr lang="en-GB" dirty="0"/>
            </a:br>
            <a:br>
              <a:rPr lang="en-GB" dirty="0"/>
            </a:br>
            <a:r>
              <a:rPr lang="en-GB" dirty="0"/>
              <a:t>Dataset LIAR [7]</a:t>
            </a:r>
            <a:br>
              <a:rPr lang="en-GB" dirty="0"/>
            </a:br>
            <a:br>
              <a:rPr lang="en-GB" dirty="0"/>
            </a:br>
            <a:r>
              <a:rPr lang="en-GB" dirty="0"/>
              <a:t>Fake News Dataset on Kaggle [18]</a:t>
            </a:r>
            <a:br>
              <a:rPr lang="en-GB" dirty="0"/>
            </a:br>
            <a:br>
              <a:rPr lang="en-GB" dirty="0"/>
            </a:br>
            <a:r>
              <a:rPr lang="en-GB" dirty="0"/>
              <a:t>Preprocessing consists of:</a:t>
            </a:r>
            <a:br>
              <a:rPr lang="en-GB" dirty="0"/>
            </a:br>
            <a:br>
              <a:rPr lang="en-GB" dirty="0"/>
            </a:br>
            <a:r>
              <a:rPr lang="en-GB" dirty="0"/>
              <a:t>Cleaning text [15]</a:t>
            </a:r>
            <a:br>
              <a:rPr lang="en-GB" dirty="0"/>
            </a:br>
            <a:br>
              <a:rPr lang="en-GB" dirty="0"/>
            </a:br>
            <a:r>
              <a:rPr lang="en-GB" dirty="0"/>
              <a:t>Tokenisation [16]</a:t>
            </a:r>
            <a:br>
              <a:rPr lang="en-GB" dirty="0"/>
            </a:br>
            <a:br>
              <a:rPr lang="en-GB" dirty="0"/>
            </a:br>
            <a:r>
              <a:rPr lang="en-GB" dirty="0"/>
              <a:t>Split training and testing</a:t>
            </a:r>
            <a:br>
              <a:rPr lang="en-GB" dirty="0"/>
            </a:br>
            <a:br>
              <a:rPr lang="en-GB" dirty="0"/>
            </a:br>
            <a:r>
              <a:rPr lang="en-GB" dirty="0"/>
              <a:t>Managing the imbalance of classes</a:t>
            </a:r>
          </a:p>
        </p:txBody>
      </p:sp>
    </p:spTree>
    <p:extLst>
      <p:ext uri="{BB962C8B-B14F-4D97-AF65-F5344CB8AC3E}">
        <p14:creationId xmlns:p14="http://schemas.microsoft.com/office/powerpoint/2010/main" val="35997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FB194-FA0B-6BCB-EC60-C716A5655101}"/>
              </a:ext>
            </a:extLst>
          </p:cNvPr>
          <p:cNvSpPr>
            <a:spLocks noGrp="1"/>
          </p:cNvSpPr>
          <p:nvPr>
            <p:ph type="title"/>
          </p:nvPr>
        </p:nvSpPr>
        <p:spPr/>
        <p:txBody>
          <a:bodyPr/>
          <a:lstStyle/>
          <a:p>
            <a:r>
              <a:rPr lang="en-GB" dirty="0"/>
              <a:t>Model LSTM</a:t>
            </a:r>
          </a:p>
        </p:txBody>
      </p:sp>
      <p:sp>
        <p:nvSpPr>
          <p:cNvPr id="3" name="Content Placeholder 2">
            <a:extLst>
              <a:ext uri="{FF2B5EF4-FFF2-40B4-BE49-F238E27FC236}">
                <a16:creationId xmlns:a16="http://schemas.microsoft.com/office/drawing/2014/main" id="{3D76135B-CD3F-6006-31FE-879E381D2549}"/>
              </a:ext>
            </a:extLst>
          </p:cNvPr>
          <p:cNvSpPr>
            <a:spLocks noGrp="1"/>
          </p:cNvSpPr>
          <p:nvPr>
            <p:ph idx="1"/>
          </p:nvPr>
        </p:nvSpPr>
        <p:spPr>
          <a:xfrm>
            <a:off x="0" y="2112264"/>
            <a:ext cx="11155680" cy="3767328"/>
          </a:xfrm>
        </p:spPr>
        <p:txBody>
          <a:bodyPr>
            <a:normAutofit/>
          </a:bodyPr>
          <a:lstStyle/>
          <a:p>
            <a:br>
              <a:rPr lang="en-GB" dirty="0"/>
            </a:br>
            <a:r>
              <a:rPr lang="en-GB" sz="1300" dirty="0">
                <a:latin typeface="Arial" panose="020B0604020202020204" pitchFamily="34" charset="0"/>
                <a:cs typeface="Arial" panose="020B0604020202020204" pitchFamily="34" charset="0"/>
              </a:rPr>
              <a:t>Long Short‑Term Memory (LSTM) networks represent a specialised architecture for sequential deep learning designed to process and learn from ordered data such as text [2], [5]. Unlike traditional recurrent neural networks (RNNs), LSTMs incorporate memory cells and gating mechanisms that allow them to retain important information over long sequences while discarding irrelevant details. This makes them particularly effective at capturing long‑term dependencies within textual content, such as narrative flow, contextual cues, and semantic relationships that unfold across multiple sentences.</a:t>
            </a:r>
          </a:p>
          <a:p>
            <a:r>
              <a:rPr lang="en-GB" sz="1300" dirty="0">
                <a:latin typeface="Arial" panose="020B0604020202020204" pitchFamily="34" charset="0"/>
                <a:cs typeface="Arial" panose="020B0604020202020204" pitchFamily="34" charset="0"/>
              </a:rPr>
              <a:t>Because of their ability to model sequential patterns efficiently, LSTMs are well‑suited for fake‑news detection, where understanding context, tone, and linguistic structure is essential. They also offer a computational advantage: although powerful, LSTMs are generally less resource‑intensive than transformer‑based models like BERT, making them more accessible for environments with limited hardware capacity.</a:t>
            </a:r>
          </a:p>
          <a:p>
            <a:r>
              <a:rPr lang="en-GB" sz="1300" dirty="0">
                <a:latin typeface="Arial" panose="020B0604020202020204" pitchFamily="34" charset="0"/>
                <a:cs typeface="Arial" panose="020B0604020202020204" pitchFamily="34" charset="0"/>
              </a:rPr>
              <a:t>In this project, the LSTM model is implemented using modern deep‑learning frameworks such as TensorFlow and </a:t>
            </a:r>
            <a:r>
              <a:rPr lang="en-GB" sz="1300" dirty="0" err="1">
                <a:latin typeface="Arial" panose="020B0604020202020204" pitchFamily="34" charset="0"/>
                <a:cs typeface="Arial" panose="020B0604020202020204" pitchFamily="34" charset="0"/>
              </a:rPr>
              <a:t>PyTorch</a:t>
            </a:r>
            <a:r>
              <a:rPr lang="en-GB" sz="1300" dirty="0">
                <a:latin typeface="Arial" panose="020B0604020202020204" pitchFamily="34" charset="0"/>
                <a:cs typeface="Arial" panose="020B0604020202020204" pitchFamily="34" charset="0"/>
              </a:rPr>
              <a:t>, which provide robust tools for sequence modelling, embedding layers, and optimisation [15]. These frameworks enable efficient training, experimentation, and fine‑tuning of the LSTM architecture to classify news articles as real or fake.</a:t>
            </a:r>
          </a:p>
          <a:p>
            <a:pPr marL="0" indent="0">
              <a:buNone/>
            </a:pPr>
            <a:endParaRPr lang="en-GB" dirty="0"/>
          </a:p>
        </p:txBody>
      </p:sp>
    </p:spTree>
    <p:extLst>
      <p:ext uri="{BB962C8B-B14F-4D97-AF65-F5344CB8AC3E}">
        <p14:creationId xmlns:p14="http://schemas.microsoft.com/office/powerpoint/2010/main" val="303587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1C9F6-4153-9F13-09C6-5BDAD5894D61}"/>
              </a:ext>
            </a:extLst>
          </p:cNvPr>
          <p:cNvSpPr>
            <a:spLocks noGrp="1"/>
          </p:cNvSpPr>
          <p:nvPr>
            <p:ph type="title"/>
          </p:nvPr>
        </p:nvSpPr>
        <p:spPr/>
        <p:txBody>
          <a:bodyPr/>
          <a:lstStyle/>
          <a:p>
            <a:r>
              <a:rPr lang="en-GB" dirty="0"/>
              <a:t>Metrics for Evaluation</a:t>
            </a:r>
          </a:p>
        </p:txBody>
      </p:sp>
      <p:sp>
        <p:nvSpPr>
          <p:cNvPr id="3" name="Content Placeholder 2">
            <a:extLst>
              <a:ext uri="{FF2B5EF4-FFF2-40B4-BE49-F238E27FC236}">
                <a16:creationId xmlns:a16="http://schemas.microsoft.com/office/drawing/2014/main" id="{09EEDEA9-A2D9-F005-ED8F-9A934591A693}"/>
              </a:ext>
            </a:extLst>
          </p:cNvPr>
          <p:cNvSpPr>
            <a:spLocks noGrp="1"/>
          </p:cNvSpPr>
          <p:nvPr>
            <p:ph idx="1"/>
          </p:nvPr>
        </p:nvSpPr>
        <p:spPr/>
        <p:txBody>
          <a:bodyPr>
            <a:normAutofit fontScale="25000" lnSpcReduction="20000"/>
          </a:bodyPr>
          <a:lstStyle/>
          <a:p>
            <a:r>
              <a:rPr lang="en-GB" sz="3400" dirty="0">
                <a:latin typeface="Arial" panose="020B0604020202020204" pitchFamily="34" charset="0"/>
                <a:cs typeface="Arial" panose="020B0604020202020204" pitchFamily="34" charset="0"/>
              </a:rPr>
              <a:t>Evaluating the performance of fake‑news detection models requires the use of well‑established metrics that measure different aspects of classification quality. These metrics help determine how accurately the system distinguishes between real and fake news and highlight any weaknesses in prediction behaviour. The following measures are widely used in NLP and machine‑learning research [12]:</a:t>
            </a:r>
          </a:p>
          <a:p>
            <a:r>
              <a:rPr lang="en-GB" sz="3400" dirty="0">
                <a:latin typeface="Arial" panose="020B0604020202020204" pitchFamily="34" charset="0"/>
                <a:cs typeface="Arial" panose="020B0604020202020204" pitchFamily="34" charset="0"/>
              </a:rPr>
              <a:t>Precision</a:t>
            </a:r>
          </a:p>
          <a:p>
            <a:r>
              <a:rPr lang="en-GB" sz="3400" dirty="0">
                <a:latin typeface="Arial" panose="020B0604020202020204" pitchFamily="34" charset="0"/>
                <a:cs typeface="Arial" panose="020B0604020202020204" pitchFamily="34" charset="0"/>
              </a:rPr>
              <a:t>Precision measures the proportion of news items that the model correctly identifies as fake out of all items it predicted as fake. High precision indicates that the model makes few false‑positive errors, meaning it rarely labels real news as fake. This is crucial in misinformation detection, where incorrectly flagging legitimate content can undermine trust in the system.</a:t>
            </a:r>
          </a:p>
          <a:p>
            <a:r>
              <a:rPr lang="en-GB" sz="3400" dirty="0">
                <a:latin typeface="Arial" panose="020B0604020202020204" pitchFamily="34" charset="0"/>
                <a:cs typeface="Arial" panose="020B0604020202020204" pitchFamily="34" charset="0"/>
              </a:rPr>
              <a:t>Recall</a:t>
            </a:r>
          </a:p>
          <a:p>
            <a:r>
              <a:rPr lang="en-GB" sz="3400" dirty="0">
                <a:latin typeface="Arial" panose="020B0604020202020204" pitchFamily="34" charset="0"/>
                <a:cs typeface="Arial" panose="020B0604020202020204" pitchFamily="34" charset="0"/>
              </a:rPr>
              <a:t>Recall (also known as sensitivity) measures the proportion of actual fake news items that the model successfully detects. A high recall score means the model is effective at capturing most instances of fake news. This is important because missing harmful misinformation can allow it to spread unchecked.</a:t>
            </a:r>
          </a:p>
          <a:p>
            <a:r>
              <a:rPr lang="en-GB" sz="3400" dirty="0">
                <a:latin typeface="Arial" panose="020B0604020202020204" pitchFamily="34" charset="0"/>
                <a:cs typeface="Arial" panose="020B0604020202020204" pitchFamily="34" charset="0"/>
              </a:rPr>
              <a:t>F1‑Score</a:t>
            </a:r>
          </a:p>
          <a:p>
            <a:r>
              <a:rPr lang="en-GB" sz="3400" dirty="0">
                <a:latin typeface="Arial" panose="020B0604020202020204" pitchFamily="34" charset="0"/>
                <a:cs typeface="Arial" panose="020B0604020202020204" pitchFamily="34" charset="0"/>
              </a:rPr>
              <a:t>The F1‑Score is the harmonic mean of precision and recall, providing a balanced measure that accounts for both false positives and false negatives. It is especially useful when the dataset is imbalanced—such as when fake news samples are fewer than real news samples—because it prevents the model from appearing artificially strong by only optimising one metric.</a:t>
            </a:r>
          </a:p>
          <a:p>
            <a:r>
              <a:rPr lang="en-GB" sz="3400" dirty="0">
                <a:latin typeface="Arial" panose="020B0604020202020204" pitchFamily="34" charset="0"/>
                <a:cs typeface="Arial" panose="020B0604020202020204" pitchFamily="34" charset="0"/>
              </a:rPr>
              <a:t>Confusion Matrix</a:t>
            </a:r>
          </a:p>
          <a:p>
            <a:r>
              <a:rPr lang="en-GB" sz="3400" dirty="0">
                <a:latin typeface="Arial" panose="020B0604020202020204" pitchFamily="34" charset="0"/>
                <a:cs typeface="Arial" panose="020B0604020202020204" pitchFamily="34" charset="0"/>
              </a:rPr>
              <a:t>A confusion matrix provides a detailed breakdown of the model’s predictions by showing true positives, true negatives, false positives, and false negatives. This visual representation helps identify specific error patterns, such as whether the model struggles more with detecting fake news or misclassifies real news. It is a foundational diagnostic tool in NLP evaluation [12].</a:t>
            </a:r>
          </a:p>
          <a:p>
            <a:pPr marL="0" indent="0">
              <a:buNone/>
            </a:pPr>
            <a:endParaRPr lang="en-GB" dirty="0"/>
          </a:p>
        </p:txBody>
      </p:sp>
    </p:spTree>
    <p:extLst>
      <p:ext uri="{BB962C8B-B14F-4D97-AF65-F5344CB8AC3E}">
        <p14:creationId xmlns:p14="http://schemas.microsoft.com/office/powerpoint/2010/main" val="1673241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6DB6-27AE-10FE-ED95-1FA5B2168489}"/>
              </a:ext>
            </a:extLst>
          </p:cNvPr>
          <p:cNvSpPr>
            <a:spLocks noGrp="1"/>
          </p:cNvSpPr>
          <p:nvPr>
            <p:ph type="title"/>
          </p:nvPr>
        </p:nvSpPr>
        <p:spPr/>
        <p:txBody>
          <a:bodyPr/>
          <a:lstStyle/>
          <a:p>
            <a:r>
              <a:rPr lang="en-GB" dirty="0"/>
              <a:t>BERT Model</a:t>
            </a:r>
            <a:br>
              <a:rPr lang="en-GB" dirty="0"/>
            </a:br>
            <a:endParaRPr lang="en-GB" dirty="0"/>
          </a:p>
        </p:txBody>
      </p:sp>
      <p:sp>
        <p:nvSpPr>
          <p:cNvPr id="3" name="Content Placeholder 2">
            <a:extLst>
              <a:ext uri="{FF2B5EF4-FFF2-40B4-BE49-F238E27FC236}">
                <a16:creationId xmlns:a16="http://schemas.microsoft.com/office/drawing/2014/main" id="{470205E0-CBB3-DCF5-A4C5-0F0E5CCA440F}"/>
              </a:ext>
            </a:extLst>
          </p:cNvPr>
          <p:cNvSpPr>
            <a:spLocks noGrp="1"/>
          </p:cNvSpPr>
          <p:nvPr>
            <p:ph idx="1"/>
          </p:nvPr>
        </p:nvSpPr>
        <p:spPr>
          <a:xfrm>
            <a:off x="0" y="1870685"/>
            <a:ext cx="11155680" cy="3767328"/>
          </a:xfrm>
        </p:spPr>
        <p:txBody>
          <a:bodyPr>
            <a:normAutofit/>
          </a:bodyPr>
          <a:lstStyle/>
          <a:p>
            <a:br>
              <a:rPr lang="en-GB" dirty="0"/>
            </a:br>
            <a:br>
              <a:rPr lang="en-GB" dirty="0"/>
            </a:br>
            <a:r>
              <a:rPr lang="en-GB" sz="1300" dirty="0">
                <a:latin typeface="Arial" panose="020B0604020202020204" pitchFamily="34" charset="0"/>
                <a:cs typeface="Arial" panose="020B0604020202020204" pitchFamily="34" charset="0"/>
              </a:rPr>
              <a:t>BERT (Bidirectional Encoder Representations from Transformers) is built on a transformer‑based architecture that relies on self‑attention mechanisms to process text [9], [13]. Unlike traditional sequential models, BERT analyses language in both forward and backward directions simultaneously, allowing it to understand how each word relates to every other word in a sentence. This bidirectional processing gives BERT a strong awareness of linguistic context, enabling it to capture subtle semantic cues, tone, and meaning that simpler models often miss [1].</a:t>
            </a:r>
          </a:p>
          <a:p>
            <a:r>
              <a:rPr lang="en-GB" sz="1300" dirty="0">
                <a:latin typeface="Arial" panose="020B0604020202020204" pitchFamily="34" charset="0"/>
                <a:cs typeface="Arial" panose="020B0604020202020204" pitchFamily="34" charset="0"/>
              </a:rPr>
              <a:t>Because of this deep contextual understanding, BERT consistently delivers cutting‑edge performance across a wide range of NLP tasks, including text classification, sentiment analysis, and misinformation detection. Its ability to model complex relationships within text makes it particularly effective for identifying fake news, where deceptive content often relies on nuanced phrasing or context‑dependent meaning.</a:t>
            </a:r>
          </a:p>
          <a:p>
            <a:r>
              <a:rPr lang="en-GB" sz="1300" dirty="0">
                <a:latin typeface="Arial" panose="020B0604020202020204" pitchFamily="34" charset="0"/>
                <a:cs typeface="Arial" panose="020B0604020202020204" pitchFamily="34" charset="0"/>
              </a:rPr>
              <a:t>In this project, BERT is implemented using the Hugging Face Transformers library, which provides pre‑trained models, </a:t>
            </a:r>
            <a:r>
              <a:rPr lang="en-GB" sz="1300" dirty="0" err="1">
                <a:latin typeface="Arial" panose="020B0604020202020204" pitchFamily="34" charset="0"/>
                <a:cs typeface="Arial" panose="020B0604020202020204" pitchFamily="34" charset="0"/>
              </a:rPr>
              <a:t>tokenisers</a:t>
            </a:r>
            <a:r>
              <a:rPr lang="en-GB" sz="1300" dirty="0">
                <a:latin typeface="Arial" panose="020B0604020202020204" pitchFamily="34" charset="0"/>
                <a:cs typeface="Arial" panose="020B0604020202020204" pitchFamily="34" charset="0"/>
              </a:rPr>
              <a:t>, and fine‑tuning tools that significantly streamline development [13]. This framework enables efficient experimentation, allowing the model to be adapted to the fake‑news classification task with high accuracy and robustness.</a:t>
            </a:r>
          </a:p>
          <a:p>
            <a:pPr marL="0" indent="0">
              <a:buNone/>
            </a:pPr>
            <a:endParaRPr lang="en-GB" dirty="0"/>
          </a:p>
        </p:txBody>
      </p:sp>
    </p:spTree>
    <p:extLst>
      <p:ext uri="{BB962C8B-B14F-4D97-AF65-F5344CB8AC3E}">
        <p14:creationId xmlns:p14="http://schemas.microsoft.com/office/powerpoint/2010/main" val="4141988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E8002-7A02-20E6-1279-B2035938C0D3}"/>
              </a:ext>
            </a:extLst>
          </p:cNvPr>
          <p:cNvSpPr>
            <a:spLocks noGrp="1"/>
          </p:cNvSpPr>
          <p:nvPr>
            <p:ph type="title"/>
          </p:nvPr>
        </p:nvSpPr>
        <p:spPr/>
        <p:txBody>
          <a:bodyPr/>
          <a:lstStyle/>
          <a:p>
            <a:r>
              <a:rPr lang="en-GB" dirty="0"/>
              <a:t>Risks and Reduction</a:t>
            </a:r>
          </a:p>
        </p:txBody>
      </p:sp>
      <p:sp>
        <p:nvSpPr>
          <p:cNvPr id="3" name="Content Placeholder 2">
            <a:extLst>
              <a:ext uri="{FF2B5EF4-FFF2-40B4-BE49-F238E27FC236}">
                <a16:creationId xmlns:a16="http://schemas.microsoft.com/office/drawing/2014/main" id="{925CB371-C7AE-35E9-E3FC-EECF8A64311A}"/>
              </a:ext>
            </a:extLst>
          </p:cNvPr>
          <p:cNvSpPr>
            <a:spLocks noGrp="1"/>
          </p:cNvSpPr>
          <p:nvPr>
            <p:ph idx="1"/>
          </p:nvPr>
        </p:nvSpPr>
        <p:spPr>
          <a:xfrm>
            <a:off x="68924" y="1949343"/>
            <a:ext cx="11155680" cy="3767328"/>
          </a:xfrm>
        </p:spPr>
        <p:txBody>
          <a:bodyPr/>
          <a:lstStyle/>
          <a:p>
            <a:br>
              <a:rPr lang="en-GB" dirty="0"/>
            </a:br>
            <a:r>
              <a:rPr lang="en-GB" sz="1100" b="1" dirty="0">
                <a:latin typeface="Arial" panose="020B0604020202020204" pitchFamily="34" charset="0"/>
                <a:cs typeface="Arial" panose="020B0604020202020204" pitchFamily="34" charset="0"/>
              </a:rPr>
              <a:t>Dataset Bias</a:t>
            </a:r>
          </a:p>
          <a:p>
            <a:r>
              <a:rPr lang="en-GB" sz="1100" dirty="0">
                <a:latin typeface="Arial" panose="020B0604020202020204" pitchFamily="34" charset="0"/>
                <a:cs typeface="Arial" panose="020B0604020202020204" pitchFamily="34" charset="0"/>
              </a:rPr>
              <a:t>Use multiple datasets to increase topic diversity and evaluate fairness in model performance </a:t>
            </a:r>
            <a:r>
              <a:rPr lang="en-GB" sz="1100" b="1" dirty="0">
                <a:latin typeface="Arial" panose="020B0604020202020204" pitchFamily="34" charset="0"/>
                <a:cs typeface="Arial" panose="020B0604020202020204" pitchFamily="34" charset="0"/>
              </a:rPr>
              <a:t>[3], [6]</a:t>
            </a:r>
            <a:r>
              <a:rPr lang="en-GB" sz="1100" dirty="0">
                <a:latin typeface="Arial" panose="020B0604020202020204" pitchFamily="34" charset="0"/>
                <a:cs typeface="Arial" panose="020B0604020202020204" pitchFamily="34" charset="0"/>
              </a:rPr>
              <a:t>.</a:t>
            </a:r>
          </a:p>
          <a:p>
            <a:r>
              <a:rPr lang="en-GB" sz="1100" b="1" dirty="0">
                <a:latin typeface="Arial" panose="020B0604020202020204" pitchFamily="34" charset="0"/>
                <a:cs typeface="Arial" panose="020B0604020202020204" pitchFamily="34" charset="0"/>
              </a:rPr>
              <a:t>Overfitting</a:t>
            </a:r>
          </a:p>
          <a:p>
            <a:r>
              <a:rPr lang="en-GB" sz="1100" dirty="0">
                <a:latin typeface="Arial" panose="020B0604020202020204" pitchFamily="34" charset="0"/>
                <a:cs typeface="Arial" panose="020B0604020202020204" pitchFamily="34" charset="0"/>
              </a:rPr>
              <a:t>Apply cross‑validation, regularisation, and dropout to prevent the model from memorising training data </a:t>
            </a:r>
            <a:r>
              <a:rPr lang="en-GB" sz="1100" b="1" dirty="0">
                <a:latin typeface="Arial" panose="020B0604020202020204" pitchFamily="34" charset="0"/>
                <a:cs typeface="Arial" panose="020B0604020202020204" pitchFamily="34" charset="0"/>
              </a:rPr>
              <a:t>[5], [15]</a:t>
            </a:r>
            <a:r>
              <a:rPr lang="en-GB" sz="1100" dirty="0">
                <a:latin typeface="Arial" panose="020B0604020202020204" pitchFamily="34" charset="0"/>
                <a:cs typeface="Arial" panose="020B0604020202020204" pitchFamily="34" charset="0"/>
              </a:rPr>
              <a:t>.</a:t>
            </a:r>
          </a:p>
          <a:p>
            <a:r>
              <a:rPr lang="en-GB" sz="1100" b="1" dirty="0">
                <a:latin typeface="Arial" panose="020B0604020202020204" pitchFamily="34" charset="0"/>
                <a:cs typeface="Arial" panose="020B0604020202020204" pitchFamily="34" charset="0"/>
              </a:rPr>
              <a:t>High Computational Cost</a:t>
            </a:r>
          </a:p>
          <a:p>
            <a:r>
              <a:rPr lang="en-GB" sz="1100" dirty="0">
                <a:latin typeface="Arial" panose="020B0604020202020204" pitchFamily="34" charset="0"/>
                <a:cs typeface="Arial" panose="020B0604020202020204" pitchFamily="34" charset="0"/>
              </a:rPr>
              <a:t>Use GPU acceleration to speed up training and support large transformer models </a:t>
            </a:r>
            <a:r>
              <a:rPr lang="en-GB" sz="1100" b="1" dirty="0">
                <a:latin typeface="Arial" panose="020B0604020202020204" pitchFamily="34" charset="0"/>
                <a:cs typeface="Arial" panose="020B0604020202020204" pitchFamily="34" charset="0"/>
              </a:rPr>
              <a:t>[17]</a:t>
            </a:r>
            <a:r>
              <a:rPr lang="en-GB" sz="1100" dirty="0">
                <a:latin typeface="Arial" panose="020B0604020202020204" pitchFamily="34" charset="0"/>
                <a:cs typeface="Arial" panose="020B0604020202020204" pitchFamily="34" charset="0"/>
              </a:rPr>
              <a:t>.</a:t>
            </a:r>
          </a:p>
          <a:p>
            <a:r>
              <a:rPr lang="en-GB" sz="1100" b="1" dirty="0">
                <a:latin typeface="Arial" panose="020B0604020202020204" pitchFamily="34" charset="0"/>
                <a:cs typeface="Arial" panose="020B0604020202020204" pitchFamily="34" charset="0"/>
              </a:rPr>
              <a:t>Ethical Concerns</a:t>
            </a:r>
          </a:p>
          <a:p>
            <a:r>
              <a:rPr lang="en-GB" sz="1100" dirty="0">
                <a:latin typeface="Arial" panose="020B0604020202020204" pitchFamily="34" charset="0"/>
                <a:cs typeface="Arial" panose="020B0604020202020204" pitchFamily="34" charset="0"/>
              </a:rPr>
              <a:t>Conduct transparency and fairness checks to ensure responsible and unbiased model behaviour </a:t>
            </a:r>
            <a:r>
              <a:rPr lang="en-GB" sz="1100" b="1" dirty="0">
                <a:latin typeface="Arial" panose="020B0604020202020204" pitchFamily="34" charset="0"/>
                <a:cs typeface="Arial" panose="020B0604020202020204" pitchFamily="34" charset="0"/>
              </a:rPr>
              <a:t>[6]</a:t>
            </a:r>
            <a:r>
              <a:rPr lang="en-GB" sz="1100" dirty="0">
                <a:latin typeface="Arial" panose="020B0604020202020204" pitchFamily="34" charset="0"/>
                <a:cs typeface="Arial" panose="020B0604020202020204" pitchFamily="34" charset="0"/>
              </a:rPr>
              <a:t>.</a:t>
            </a:r>
          </a:p>
          <a:p>
            <a:r>
              <a:rPr lang="en-GB" sz="1100" b="1" dirty="0">
                <a:latin typeface="Arial" panose="020B0604020202020204" pitchFamily="34" charset="0"/>
                <a:cs typeface="Arial" panose="020B0604020202020204" pitchFamily="34" charset="0"/>
              </a:rPr>
              <a:t>Noisy Text</a:t>
            </a:r>
          </a:p>
          <a:p>
            <a:r>
              <a:rPr lang="en-GB" sz="1100" dirty="0">
                <a:latin typeface="Arial" panose="020B0604020202020204" pitchFamily="34" charset="0"/>
                <a:cs typeface="Arial" panose="020B0604020202020204" pitchFamily="34" charset="0"/>
              </a:rPr>
              <a:t>Perform thorough preprocessing—cleaning, tokenisation, and normalisation—to improve data quality </a:t>
            </a:r>
            <a:r>
              <a:rPr lang="en-GB" sz="1100" b="1" dirty="0">
                <a:latin typeface="Arial" panose="020B0604020202020204" pitchFamily="34" charset="0"/>
                <a:cs typeface="Arial" panose="020B0604020202020204" pitchFamily="34" charset="0"/>
              </a:rPr>
              <a:t>[16]</a:t>
            </a:r>
            <a:r>
              <a:rPr lang="en-GB" sz="1100" dirty="0">
                <a:latin typeface="Arial" panose="020B0604020202020204" pitchFamily="34" charset="0"/>
                <a:cs typeface="Arial" panose="020B0604020202020204" pitchFamily="34" charset="0"/>
              </a:rPr>
              <a:t>.</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8460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C4D68-8A92-2062-1F53-F8C25842EC94}"/>
              </a:ext>
            </a:extLst>
          </p:cNvPr>
          <p:cNvSpPr>
            <a:spLocks noGrp="1"/>
          </p:cNvSpPr>
          <p:nvPr>
            <p:ph type="title"/>
          </p:nvPr>
        </p:nvSpPr>
        <p:spPr/>
        <p:txBody>
          <a:bodyPr/>
          <a:lstStyle/>
          <a:p>
            <a:r>
              <a:rPr lang="en-GB" dirty="0"/>
              <a:t>Ethical Aspects</a:t>
            </a:r>
          </a:p>
        </p:txBody>
      </p:sp>
      <p:sp>
        <p:nvSpPr>
          <p:cNvPr id="3" name="Content Placeholder 2">
            <a:extLst>
              <a:ext uri="{FF2B5EF4-FFF2-40B4-BE49-F238E27FC236}">
                <a16:creationId xmlns:a16="http://schemas.microsoft.com/office/drawing/2014/main" id="{62471503-7339-A1DF-0CBA-A524F3858F92}"/>
              </a:ext>
            </a:extLst>
          </p:cNvPr>
          <p:cNvSpPr>
            <a:spLocks noGrp="1"/>
          </p:cNvSpPr>
          <p:nvPr>
            <p:ph idx="1"/>
          </p:nvPr>
        </p:nvSpPr>
        <p:spPr>
          <a:xfrm>
            <a:off x="0" y="1919847"/>
            <a:ext cx="11155680" cy="3767328"/>
          </a:xfrm>
        </p:spPr>
        <p:txBody>
          <a:bodyPr>
            <a:normAutofit fontScale="25000" lnSpcReduction="20000"/>
          </a:bodyPr>
          <a:lstStyle/>
          <a:p>
            <a:br>
              <a:rPr lang="en-GB" dirty="0"/>
            </a:br>
            <a:r>
              <a:rPr lang="en-GB" sz="4400" dirty="0">
                <a:latin typeface="Arial" panose="020B0604020202020204" pitchFamily="34" charset="0"/>
                <a:cs typeface="Arial" panose="020B0604020202020204" pitchFamily="34" charset="0"/>
              </a:rPr>
              <a:t>Ethical considerations play a critical role in the development and deployment of fake‑news detection systems. These systems influence how information is interpreted, moderated, and acted upon, meaning that any weaknesses or biases can have significant societal consequences. Several key ethical issues must therefore be addressed to ensure responsible and trustworthy AI‑driven misinformation detection.</a:t>
            </a:r>
          </a:p>
          <a:p>
            <a:r>
              <a:rPr lang="en-GB" sz="4400" dirty="0">
                <a:latin typeface="Arial" panose="020B0604020202020204" pitchFamily="34" charset="0"/>
                <a:cs typeface="Arial" panose="020B0604020202020204" pitchFamily="34" charset="0"/>
              </a:rPr>
              <a:t>Bias in Algorithms</a:t>
            </a:r>
          </a:p>
          <a:p>
            <a:r>
              <a:rPr lang="en-GB" sz="4400" dirty="0">
                <a:latin typeface="Arial" panose="020B0604020202020204" pitchFamily="34" charset="0"/>
                <a:cs typeface="Arial" panose="020B0604020202020204" pitchFamily="34" charset="0"/>
              </a:rPr>
              <a:t>AI models can unintentionally inherit biases present in the datasets they are trained on [6]. If certain topics, writing styles, communities, or political viewpoints are over‑represented or under‑represented, the model may unfairly classify content from those groups as fake or real. This raises concerns about fairness, discrimination, and the potential reinforcement of existing societal inequalities. Ensuring balanced datasets and conducting bias audits are essential steps in mitigating these risks.</a:t>
            </a:r>
          </a:p>
          <a:p>
            <a:r>
              <a:rPr lang="en-GB" sz="4400" dirty="0">
                <a:latin typeface="Arial" panose="020B0604020202020204" pitchFamily="34" charset="0"/>
                <a:cs typeface="Arial" panose="020B0604020202020204" pitchFamily="34" charset="0"/>
              </a:rPr>
              <a:t>Explainability and Transparency</a:t>
            </a:r>
          </a:p>
          <a:p>
            <a:r>
              <a:rPr lang="en-GB" sz="4400" dirty="0">
                <a:latin typeface="Arial" panose="020B0604020202020204" pitchFamily="34" charset="0"/>
                <a:cs typeface="Arial" panose="020B0604020202020204" pitchFamily="34" charset="0"/>
              </a:rPr>
              <a:t>Many deep‑learning models, especially transformer‑based architectures, operate as “black boxes,” making it difficult to understand how decisions are made [6]. In the context of fake‑news detection, lack of transparency can undermine user trust and make it challenging to justify why certain content is flagged. Explainable AI (XAI) techniques are therefore necessary to provide interpretable outputs, highlight influential features, and support accountability.</a:t>
            </a:r>
          </a:p>
          <a:p>
            <a:r>
              <a:rPr lang="en-GB" sz="4400" dirty="0">
                <a:latin typeface="Arial" panose="020B0604020202020204" pitchFamily="34" charset="0"/>
                <a:cs typeface="Arial" panose="020B0604020202020204" pitchFamily="34" charset="0"/>
              </a:rPr>
              <a:t>Equity in Categorisation</a:t>
            </a:r>
          </a:p>
          <a:p>
            <a:r>
              <a:rPr lang="en-GB" sz="4400" dirty="0">
                <a:latin typeface="Arial" panose="020B0604020202020204" pitchFamily="34" charset="0"/>
                <a:cs typeface="Arial" panose="020B0604020202020204" pitchFamily="34" charset="0"/>
              </a:rPr>
              <a:t>A fair detection system must classify content consistently across different demographic groups, languages, and cultural contexts. If the model performs well on mainstream news but poorly on minority‑language or community‑specific content, it risks creating inequitable outcomes. Ethical design requires ensuring that the system works reliably for all users, not just those represented in dominant datasets.</a:t>
            </a:r>
          </a:p>
          <a:p>
            <a:r>
              <a:rPr lang="en-GB" sz="4400" dirty="0">
                <a:latin typeface="Arial" panose="020B0604020202020204" pitchFamily="34" charset="0"/>
                <a:cs typeface="Arial" panose="020B0604020202020204" pitchFamily="34" charset="0"/>
              </a:rPr>
              <a:t>Danger of Incorrectly Classifying Authentic Content</a:t>
            </a:r>
          </a:p>
          <a:p>
            <a:r>
              <a:rPr lang="en-GB" sz="4400" dirty="0">
                <a:latin typeface="Arial" panose="020B0604020202020204" pitchFamily="34" charset="0"/>
                <a:cs typeface="Arial" panose="020B0604020202020204" pitchFamily="34" charset="0"/>
              </a:rPr>
              <a:t>False positives—incorrectly labelling real news as fake—can have serious consequences. They may damage the credibility of legitimate journalists, suppress valid information, or distort public discourse. This risk highlights the need for careful threshold selection, rigorous evaluation, and human‑in‑the‑loop verification to prevent harmful misclassifications.</a:t>
            </a:r>
          </a:p>
          <a:p>
            <a:r>
              <a:rPr lang="en-GB" sz="4400" dirty="0">
                <a:latin typeface="Arial" panose="020B0604020202020204" pitchFamily="34" charset="0"/>
                <a:cs typeface="Arial" panose="020B0604020202020204" pitchFamily="34" charset="0"/>
              </a:rPr>
              <a:t>Responsible Deployment of AI Systems</a:t>
            </a:r>
          </a:p>
          <a:p>
            <a:r>
              <a:rPr lang="en-GB" sz="4400" dirty="0">
                <a:latin typeface="Arial" panose="020B0604020202020204" pitchFamily="34" charset="0"/>
                <a:cs typeface="Arial" panose="020B0604020202020204" pitchFamily="34" charset="0"/>
              </a:rPr>
              <a:t>Deploying fake‑news detection tools requires careful consideration of how the system will be used, monitored, and updated [14]. Ethical deployment includes ensuring that the model does not censor legitimate speech, providing clear user guidance, maintaining transparency about limitations, and continuously updating the system to reflect evolving misinformation patterns. Responsible AI practices help ensure that the technology supports public good rather than inadvertently causing harm.</a:t>
            </a:r>
          </a:p>
          <a:p>
            <a:pPr marL="0" indent="0">
              <a:buNone/>
            </a:pPr>
            <a:endParaRPr lang="en-GB" dirty="0"/>
          </a:p>
        </p:txBody>
      </p:sp>
    </p:spTree>
    <p:extLst>
      <p:ext uri="{BB962C8B-B14F-4D97-AF65-F5344CB8AC3E}">
        <p14:creationId xmlns:p14="http://schemas.microsoft.com/office/powerpoint/2010/main" val="283224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25703-6672-7916-5D42-40A089C98498}"/>
              </a:ext>
            </a:extLst>
          </p:cNvPr>
          <p:cNvSpPr>
            <a:spLocks noGrp="1"/>
          </p:cNvSpPr>
          <p:nvPr>
            <p:ph type="title"/>
          </p:nvPr>
        </p:nvSpPr>
        <p:spPr/>
        <p:txBody>
          <a:bodyPr/>
          <a:lstStyle/>
          <a:p>
            <a:r>
              <a:rPr lang="en-GB" dirty="0"/>
              <a:t>Timeline</a:t>
            </a:r>
            <a:br>
              <a:rPr lang="en-GB" dirty="0"/>
            </a:br>
            <a:endParaRPr lang="en-GB" dirty="0"/>
          </a:p>
        </p:txBody>
      </p:sp>
      <p:sp>
        <p:nvSpPr>
          <p:cNvPr id="3" name="Content Placeholder 2">
            <a:extLst>
              <a:ext uri="{FF2B5EF4-FFF2-40B4-BE49-F238E27FC236}">
                <a16:creationId xmlns:a16="http://schemas.microsoft.com/office/drawing/2014/main" id="{05537E1A-8B5B-B6BD-9615-5BABD234F421}"/>
              </a:ext>
            </a:extLst>
          </p:cNvPr>
          <p:cNvSpPr>
            <a:spLocks noGrp="1"/>
          </p:cNvSpPr>
          <p:nvPr>
            <p:ph idx="1"/>
          </p:nvPr>
        </p:nvSpPr>
        <p:spPr/>
        <p:txBody>
          <a:bodyPr/>
          <a:lstStyle/>
          <a:p>
            <a:r>
              <a:rPr lang="en-GB" dirty="0"/>
              <a:t>Weeks 1–3: Literature Review</a:t>
            </a:r>
          </a:p>
          <a:p>
            <a:r>
              <a:rPr lang="en-GB" dirty="0"/>
              <a:t>Weeks 4–5: Dataset Preparation</a:t>
            </a:r>
          </a:p>
          <a:p>
            <a:r>
              <a:rPr lang="en-GB" dirty="0"/>
              <a:t>Weeks 6–9: Model Development</a:t>
            </a:r>
          </a:p>
          <a:p>
            <a:r>
              <a:rPr lang="en-GB" dirty="0"/>
              <a:t>Weeks 10–12: Training &amp; Evaluation</a:t>
            </a:r>
          </a:p>
          <a:p>
            <a:r>
              <a:rPr lang="en-GB" dirty="0"/>
              <a:t>Weeks 13–15: Ethical Analysis</a:t>
            </a:r>
          </a:p>
          <a:p>
            <a:r>
              <a:rPr lang="en-GB" dirty="0"/>
              <a:t>Weeks 15–18: Final Report &amp; Submission</a:t>
            </a:r>
          </a:p>
          <a:p>
            <a:endParaRPr lang="en-GB" dirty="0"/>
          </a:p>
        </p:txBody>
      </p:sp>
    </p:spTree>
    <p:extLst>
      <p:ext uri="{BB962C8B-B14F-4D97-AF65-F5344CB8AC3E}">
        <p14:creationId xmlns:p14="http://schemas.microsoft.com/office/powerpoint/2010/main" val="11864449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47A21-7482-DB79-1382-237136E2B9FB}"/>
              </a:ext>
            </a:extLst>
          </p:cNvPr>
          <p:cNvSpPr>
            <a:spLocks noGrp="1"/>
          </p:cNvSpPr>
          <p:nvPr>
            <p:ph type="title"/>
          </p:nvPr>
        </p:nvSpPr>
        <p:spPr/>
        <p:txBody>
          <a:bodyPr/>
          <a:lstStyle/>
          <a:p>
            <a:r>
              <a:rPr lang="en-GB" dirty="0"/>
              <a:t>Present Developments</a:t>
            </a:r>
          </a:p>
        </p:txBody>
      </p:sp>
      <p:sp>
        <p:nvSpPr>
          <p:cNvPr id="3" name="Content Placeholder 2">
            <a:extLst>
              <a:ext uri="{FF2B5EF4-FFF2-40B4-BE49-F238E27FC236}">
                <a16:creationId xmlns:a16="http://schemas.microsoft.com/office/drawing/2014/main" id="{7B914545-1402-486C-AECC-1D49DB35B241}"/>
              </a:ext>
            </a:extLst>
          </p:cNvPr>
          <p:cNvSpPr>
            <a:spLocks noGrp="1"/>
          </p:cNvSpPr>
          <p:nvPr>
            <p:ph idx="1"/>
          </p:nvPr>
        </p:nvSpPr>
        <p:spPr>
          <a:xfrm>
            <a:off x="0" y="1969008"/>
            <a:ext cx="11155680" cy="3767328"/>
          </a:xfrm>
        </p:spPr>
        <p:txBody>
          <a:bodyPr/>
          <a:lstStyle/>
          <a:p>
            <a:pPr marL="0" indent="0">
              <a:buNone/>
            </a:pPr>
            <a:br>
              <a:rPr lang="en-GB" dirty="0"/>
            </a:br>
            <a:br>
              <a:rPr lang="en-GB" dirty="0"/>
            </a:br>
            <a:r>
              <a:rPr lang="en-GB" dirty="0"/>
              <a:t>Completed literature review .</a:t>
            </a:r>
            <a:br>
              <a:rPr lang="en-GB" dirty="0"/>
            </a:br>
            <a:br>
              <a:rPr lang="en-GB" dirty="0"/>
            </a:br>
            <a:r>
              <a:rPr lang="en-GB" dirty="0"/>
              <a:t>Pre-processed and chosen datasets .</a:t>
            </a:r>
            <a:br>
              <a:rPr lang="en-GB" dirty="0"/>
            </a:br>
            <a:br>
              <a:rPr lang="en-GB" dirty="0"/>
            </a:br>
            <a:r>
              <a:rPr lang="en-GB" dirty="0"/>
              <a:t>A partial implementation of LSTM.</a:t>
            </a:r>
            <a:br>
              <a:rPr lang="en-GB" dirty="0"/>
            </a:br>
            <a:br>
              <a:rPr lang="en-GB" dirty="0"/>
            </a:br>
            <a:r>
              <a:rPr lang="en-GB" dirty="0"/>
              <a:t>The BERT environment is ready.</a:t>
            </a:r>
            <a:br>
              <a:rPr lang="en-GB" dirty="0"/>
            </a:br>
            <a:br>
              <a:rPr lang="en-GB" dirty="0"/>
            </a:br>
            <a:r>
              <a:rPr lang="en-GB" dirty="0"/>
              <a:t>Drafted ethical framework</a:t>
            </a:r>
          </a:p>
        </p:txBody>
      </p:sp>
    </p:spTree>
    <p:extLst>
      <p:ext uri="{BB962C8B-B14F-4D97-AF65-F5344CB8AC3E}">
        <p14:creationId xmlns:p14="http://schemas.microsoft.com/office/powerpoint/2010/main" val="2299355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C840-3232-D3F5-B06E-1E3FB8AB43B4}"/>
              </a:ext>
            </a:extLst>
          </p:cNvPr>
          <p:cNvSpPr>
            <a:spLocks noGrp="1"/>
          </p:cNvSpPr>
          <p:nvPr>
            <p:ph type="title"/>
          </p:nvPr>
        </p:nvSpPr>
        <p:spPr/>
        <p:txBody>
          <a:bodyPr/>
          <a:lstStyle/>
          <a:p>
            <a:r>
              <a:rPr lang="en-GB" dirty="0"/>
              <a:t>Anticipated Results</a:t>
            </a:r>
          </a:p>
        </p:txBody>
      </p:sp>
      <p:sp>
        <p:nvSpPr>
          <p:cNvPr id="3" name="Content Placeholder 2">
            <a:extLst>
              <a:ext uri="{FF2B5EF4-FFF2-40B4-BE49-F238E27FC236}">
                <a16:creationId xmlns:a16="http://schemas.microsoft.com/office/drawing/2014/main" id="{E0F9162D-B94A-56AC-3993-68255A6D0737}"/>
              </a:ext>
            </a:extLst>
          </p:cNvPr>
          <p:cNvSpPr>
            <a:spLocks noGrp="1"/>
          </p:cNvSpPr>
          <p:nvPr>
            <p:ph idx="1"/>
          </p:nvPr>
        </p:nvSpPr>
        <p:spPr>
          <a:xfrm>
            <a:off x="0" y="2263976"/>
            <a:ext cx="11155680" cy="3767328"/>
          </a:xfrm>
        </p:spPr>
        <p:txBody>
          <a:bodyPr>
            <a:normAutofit fontScale="55000" lnSpcReduction="20000"/>
          </a:bodyPr>
          <a:lstStyle/>
          <a:p>
            <a:br>
              <a:rPr lang="en-GB" dirty="0"/>
            </a:br>
            <a:br>
              <a:rPr lang="en-GB" dirty="0"/>
            </a:br>
            <a:r>
              <a:rPr lang="en-GB" b="1" dirty="0">
                <a:latin typeface="Arial" panose="020B0604020202020204" pitchFamily="34" charset="0"/>
                <a:cs typeface="Arial" panose="020B0604020202020204" pitchFamily="34" charset="0"/>
              </a:rPr>
              <a:t>A functional fake‑news detection system</a:t>
            </a:r>
          </a:p>
          <a:p>
            <a:r>
              <a:rPr lang="en-GB" dirty="0">
                <a:latin typeface="Arial" panose="020B0604020202020204" pitchFamily="34" charset="0"/>
                <a:cs typeface="Arial" panose="020B0604020202020204" pitchFamily="34" charset="0"/>
              </a:rPr>
              <a:t>The project is expected to produce a fully operational fake‑news detection system capable of classifying news articles as real or fake using advanced NLP techniques </a:t>
            </a:r>
            <a:r>
              <a:rPr lang="en-GB" b="1" dirty="0">
                <a:latin typeface="Arial" panose="020B0604020202020204" pitchFamily="34" charset="0"/>
                <a:cs typeface="Arial" panose="020B0604020202020204" pitchFamily="34" charset="0"/>
              </a:rPr>
              <a:t>[1], [2], [7]</a:t>
            </a:r>
            <a:r>
              <a:rPr lang="en-GB" dirty="0">
                <a:latin typeface="Arial" panose="020B0604020202020204" pitchFamily="34" charset="0"/>
                <a:cs typeface="Arial" panose="020B0604020202020204" pitchFamily="34" charset="0"/>
              </a:rPr>
              <a:t>. By integrating both LSTM and BERT architectures, the system should demonstrate strong performance in identifying linguistic patterns, contextual cues, and semantic inconsistencies commonly found in misinformation. The final model is anticipated to achieve competitive accuracy and reliability when evaluated on benchmark datasets.</a:t>
            </a:r>
          </a:p>
          <a:p>
            <a:r>
              <a:rPr lang="en-GB" b="1" dirty="0">
                <a:latin typeface="Arial" panose="020B0604020202020204" pitchFamily="34" charset="0"/>
                <a:cs typeface="Arial" panose="020B0604020202020204" pitchFamily="34" charset="0"/>
              </a:rPr>
              <a:t>Comparative analysis of LSTM vs. BERT</a:t>
            </a:r>
          </a:p>
          <a:p>
            <a:r>
              <a:rPr lang="en-GB" dirty="0">
                <a:latin typeface="Arial" panose="020B0604020202020204" pitchFamily="34" charset="0"/>
                <a:cs typeface="Arial" panose="020B0604020202020204" pitchFamily="34" charset="0"/>
              </a:rPr>
              <a:t>A key outcome of the project is a detailed comparison between LSTM and BERT models </a:t>
            </a:r>
            <a:r>
              <a:rPr lang="en-GB" b="1" dirty="0">
                <a:latin typeface="Arial" panose="020B0604020202020204" pitchFamily="34" charset="0"/>
                <a:cs typeface="Arial" panose="020B0604020202020204" pitchFamily="34" charset="0"/>
              </a:rPr>
              <a:t>[1], [2], [7]</a:t>
            </a:r>
            <a:r>
              <a:rPr lang="en-GB" dirty="0">
                <a:latin typeface="Arial" panose="020B0604020202020204" pitchFamily="34" charset="0"/>
                <a:cs typeface="Arial" panose="020B0604020202020204" pitchFamily="34" charset="0"/>
              </a:rPr>
              <a:t>. This comparison will highlight the strengths and limitations of each approach, including differences in contextual understanding, computational efficiency, generalisation ability, and performance across evaluation metrics. The results are expected to show that while LSTM offers efficiency and strong sequential modelling, BERT provides superior contextual awareness and overall classification accuracy. This comparison will help determine which model is more suitable for real‑world misinformation detection scenarios.</a:t>
            </a:r>
          </a:p>
          <a:p>
            <a:r>
              <a:rPr lang="en-GB" b="1" dirty="0">
                <a:latin typeface="Arial" panose="020B0604020202020204" pitchFamily="34" charset="0"/>
                <a:cs typeface="Arial" panose="020B0604020202020204" pitchFamily="34" charset="0"/>
              </a:rPr>
              <a:t>Identification of ethical risks and dataset bias</a:t>
            </a:r>
          </a:p>
          <a:p>
            <a:r>
              <a:rPr lang="en-GB" dirty="0">
                <a:latin typeface="Arial" panose="020B0604020202020204" pitchFamily="34" charset="0"/>
                <a:cs typeface="Arial" panose="020B0604020202020204" pitchFamily="34" charset="0"/>
              </a:rPr>
              <a:t>The project will also uncover potential ethical hazards associated with automated fake‑news detection, including algorithmic bias, fairness concerns, and the risk of misclassifying legitimate content </a:t>
            </a:r>
            <a:r>
              <a:rPr lang="en-GB" b="1" dirty="0">
                <a:latin typeface="Arial" panose="020B0604020202020204" pitchFamily="34" charset="0"/>
                <a:cs typeface="Arial" panose="020B0604020202020204" pitchFamily="34" charset="0"/>
              </a:rPr>
              <a:t>[3], [6]</a:t>
            </a:r>
            <a:r>
              <a:rPr lang="en-GB" dirty="0">
                <a:latin typeface="Arial" panose="020B0604020202020204" pitchFamily="34" charset="0"/>
                <a:cs typeface="Arial" panose="020B0604020202020204" pitchFamily="34" charset="0"/>
              </a:rPr>
              <a:t>. By analysing dataset composition and model behaviour, the study is expected to reveal how biases in training data can influence classification outcomes. These findings will contribute to a deeper understanding of the ethical implications of deploying AI‑based misinformation detection systems.</a:t>
            </a:r>
          </a:p>
          <a:p>
            <a:r>
              <a:rPr lang="en-GB" b="1" dirty="0">
                <a:latin typeface="Arial" panose="020B0604020202020204" pitchFamily="34" charset="0"/>
                <a:cs typeface="Arial" panose="020B0604020202020204" pitchFamily="34" charset="0"/>
              </a:rPr>
              <a:t>Recommendations for improving fake‑news detection</a:t>
            </a:r>
          </a:p>
          <a:p>
            <a:r>
              <a:rPr lang="en-GB" dirty="0">
                <a:latin typeface="Arial" panose="020B0604020202020204" pitchFamily="34" charset="0"/>
                <a:cs typeface="Arial" panose="020B0604020202020204" pitchFamily="34" charset="0"/>
              </a:rPr>
              <a:t>Based on the experimental results and ethical analysis, the project will provide practical recommendations for enhancing future fake‑news detection systems </a:t>
            </a:r>
            <a:r>
              <a:rPr lang="en-GB" b="1" dirty="0">
                <a:latin typeface="Arial" panose="020B0604020202020204" pitchFamily="34" charset="0"/>
                <a:cs typeface="Arial" panose="020B0604020202020204" pitchFamily="34" charset="0"/>
              </a:rPr>
              <a:t>[14]</a:t>
            </a:r>
            <a:r>
              <a:rPr lang="en-GB" dirty="0">
                <a:latin typeface="Arial" panose="020B0604020202020204" pitchFamily="34" charset="0"/>
                <a:cs typeface="Arial" panose="020B0604020202020204" pitchFamily="34" charset="0"/>
              </a:rPr>
              <a:t>. These may include strategies for reducing dataset bias, improving model explainability, incorporating multimodal data, or adopting hybrid architectures. The insights gained will support the development of more robust, fair, and trustworthy AI solutions for combating misinformation.</a:t>
            </a:r>
          </a:p>
          <a:p>
            <a:pPr marL="0" indent="0">
              <a:buNone/>
            </a:pPr>
            <a:endParaRPr lang="en-GB" dirty="0"/>
          </a:p>
        </p:txBody>
      </p:sp>
    </p:spTree>
    <p:extLst>
      <p:ext uri="{BB962C8B-B14F-4D97-AF65-F5344CB8AC3E}">
        <p14:creationId xmlns:p14="http://schemas.microsoft.com/office/powerpoint/2010/main" val="38317019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94545-C930-B0AB-2E8B-406E249EBFB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8BBC956-3DFE-FE86-A848-5B3EF8EB37A8}"/>
              </a:ext>
            </a:extLst>
          </p:cNvPr>
          <p:cNvSpPr>
            <a:spLocks noGrp="1"/>
          </p:cNvSpPr>
          <p:nvPr>
            <p:ph idx="1"/>
          </p:nvPr>
        </p:nvSpPr>
        <p:spPr>
          <a:xfrm>
            <a:off x="0" y="1709928"/>
            <a:ext cx="11155680" cy="3767328"/>
          </a:xfrm>
        </p:spPr>
        <p:txBody>
          <a:bodyPr>
            <a:normAutofit fontScale="85000" lnSpcReduction="20000"/>
          </a:bodyPr>
          <a:lstStyle/>
          <a:p>
            <a:br>
              <a:rPr lang="en-GB" dirty="0"/>
            </a:br>
            <a:r>
              <a:rPr lang="en-GB" dirty="0">
                <a:latin typeface="Arial" panose="020B0604020202020204" pitchFamily="34" charset="0"/>
                <a:cs typeface="Arial" panose="020B0604020202020204" pitchFamily="34" charset="0"/>
              </a:rPr>
              <a:t>This project addresses a significant and growing social challenge by tackling the spread of fake news, a problem that affects public trust, political stability, and societal well‑being. By developing an automated detection system, the work contributes to ongoing efforts to mitigate misinformation and support more reliable digital information environments.</a:t>
            </a:r>
          </a:p>
          <a:p>
            <a:r>
              <a:rPr lang="en-GB" dirty="0">
                <a:latin typeface="Arial" panose="020B0604020202020204" pitchFamily="34" charset="0"/>
                <a:cs typeface="Arial" panose="020B0604020202020204" pitchFamily="34" charset="0"/>
              </a:rPr>
              <a:t>The system makes use of sophisticated NLP models, specifically LSTM and BERT, which represent two powerful but distinct approaches to language understanding. LSTM captures long‑term sequential patterns, while BERT leverages deep contextual awareness through transformer‑based architecture. Together, these models provide a comprehensive exploration of modern techniques for text classification and misinformation detection.</a:t>
            </a:r>
          </a:p>
          <a:p>
            <a:r>
              <a:rPr lang="en-GB" dirty="0">
                <a:latin typeface="Arial" panose="020B0604020202020204" pitchFamily="34" charset="0"/>
                <a:cs typeface="Arial" panose="020B0604020202020204" pitchFamily="34" charset="0"/>
              </a:rPr>
              <a:t>A thorough assessment is conducted through rigorous experimentation, using established evaluation metrics such as precision, recall, F1‑score, and confusion matrices. This allows for a detailed comparison of model performance, strengths, and limitations, ensuring that the findings are grounded in measurable evidence rather than assumptions.</a:t>
            </a:r>
          </a:p>
          <a:p>
            <a:r>
              <a:rPr lang="en-GB" dirty="0">
                <a:latin typeface="Arial" panose="020B0604020202020204" pitchFamily="34" charset="0"/>
                <a:cs typeface="Arial" panose="020B0604020202020204" pitchFamily="34" charset="0"/>
              </a:rPr>
              <a:t>Finally, the project incorporates essential practical and ethical considerations, recognising that technical accuracy alone is not enough. Issues such as algorithmic bias, fairness, explainability, and responsible deployment are critically examined to ensure that the system not only performs well but also aligns with ethical standards and real‑world expectations. This holistic approach strengthens the project’s contribution and highlights the importance of developing AI systems that are both effective and trustworthy.</a:t>
            </a:r>
          </a:p>
          <a:p>
            <a:pPr marL="0" indent="0">
              <a:buNone/>
            </a:pPr>
            <a:endParaRPr lang="en-GB" dirty="0"/>
          </a:p>
        </p:txBody>
      </p:sp>
    </p:spTree>
    <p:extLst>
      <p:ext uri="{BB962C8B-B14F-4D97-AF65-F5344CB8AC3E}">
        <p14:creationId xmlns:p14="http://schemas.microsoft.com/office/powerpoint/2010/main" val="2140530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A13D313-E1CE-803F-29A9-575C5E792C89}"/>
              </a:ext>
            </a:extLst>
          </p:cNvPr>
          <p:cNvSpPr>
            <a:spLocks noGrp="1"/>
          </p:cNvSpPr>
          <p:nvPr>
            <p:ph type="title"/>
          </p:nvPr>
        </p:nvSpPr>
        <p:spPr>
          <a:xfrm>
            <a:off x="521208" y="978408"/>
            <a:ext cx="3154680" cy="4069080"/>
          </a:xfrm>
        </p:spPr>
        <p:txBody>
          <a:bodyPr>
            <a:normAutofit/>
          </a:bodyPr>
          <a:lstStyle/>
          <a:p>
            <a:r>
              <a:rPr lang="en-GB" sz="4000"/>
              <a:t>References</a:t>
            </a:r>
            <a:br>
              <a:rPr lang="en-GB" sz="4000"/>
            </a:br>
            <a:endParaRPr lang="en-GB" sz="4000"/>
          </a:p>
        </p:txBody>
      </p:sp>
      <p:sp>
        <p:nvSpPr>
          <p:cNvPr id="18" name="Rectangle 17">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F22CB4-24E6-0CD0-30C4-1BB0D74012E0}"/>
              </a:ext>
            </a:extLst>
          </p:cNvPr>
          <p:cNvGraphicFramePr>
            <a:graphicFrameLocks noGrp="1"/>
          </p:cNvGraphicFramePr>
          <p:nvPr>
            <p:ph idx="1"/>
            <p:extLst>
              <p:ext uri="{D42A27DB-BD31-4B8C-83A1-F6EECF244321}">
                <p14:modId xmlns:p14="http://schemas.microsoft.com/office/powerpoint/2010/main" val="4125412632"/>
              </p:ext>
            </p:extLst>
          </p:nvPr>
        </p:nvGraphicFramePr>
        <p:xfrm>
          <a:off x="4330397" y="765139"/>
          <a:ext cx="7581970" cy="5010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946537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9" ma:contentTypeDescription="Create a new document." ma:contentTypeScope="" ma:versionID="3393b19bb8a2097a564231e923c28dc9">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16986b1c84b4b183d71b9f445507c6f6"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E6157D-D8E4-4597-AE42-58E3F7A680A1}">
  <ds:schemaRefs>
    <ds:schemaRef ds:uri="http://schemas.microsoft.com/office/infopath/2007/PartnerControls"/>
    <ds:schemaRef ds:uri="http://purl.org/dc/elements/1.1/"/>
    <ds:schemaRef ds:uri="http://schemas.microsoft.com/office/2006/metadata/properties"/>
    <ds:schemaRef ds:uri="http://purl.org/dc/dcmitype/"/>
    <ds:schemaRef ds:uri="http://schemas.openxmlformats.org/package/2006/metadata/core-properties"/>
    <ds:schemaRef ds:uri="http://purl.org/dc/terms/"/>
    <ds:schemaRef ds:uri="http://schemas.microsoft.com/office/2006/documentManagement/types"/>
    <ds:schemaRef ds:uri="47a3e2db-67be-4841-b3a5-2f2fb1d7c7b3"/>
    <ds:schemaRef ds:uri="60ab93c2-c2e2-4a82-ab36-09e8ba3f753e"/>
    <ds:schemaRef ds:uri="http://www.w3.org/XML/1998/namespace"/>
  </ds:schemaRefs>
</ds:datastoreItem>
</file>

<file path=customXml/itemProps2.xml><?xml version="1.0" encoding="utf-8"?>
<ds:datastoreItem xmlns:ds="http://schemas.openxmlformats.org/officeDocument/2006/customXml" ds:itemID="{65C05F9D-AD78-4055-A24C-33B5F639A050}">
  <ds:schemaRefs>
    <ds:schemaRef ds:uri="http://schemas.microsoft.com/sharepoint/v3/contenttype/forms"/>
  </ds:schemaRefs>
</ds:datastoreItem>
</file>

<file path=customXml/itemProps3.xml><?xml version="1.0" encoding="utf-8"?>
<ds:datastoreItem xmlns:ds="http://schemas.openxmlformats.org/officeDocument/2006/customXml" ds:itemID="{4364F4D1-D4E3-4B2E-AB71-CA31E894269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Ion</Template>
  <TotalTime>2731</TotalTime>
  <Words>3577</Words>
  <Application>Microsoft Office PowerPoint</Application>
  <PresentationFormat>Widescreen</PresentationFormat>
  <Paragraphs>124</Paragraphs>
  <Slides>18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Aptos</vt:lpstr>
      <vt:lpstr>Arial</vt:lpstr>
      <vt:lpstr>Bierstadt</vt:lpstr>
      <vt:lpstr>GestaltVTI</vt:lpstr>
      <vt:lpstr>Fake News Detection Using AI – Interim Viva Presentation </vt:lpstr>
      <vt:lpstr>Table of contents </vt:lpstr>
      <vt:lpstr>Induction</vt:lpstr>
      <vt:lpstr>Problem statement </vt:lpstr>
      <vt:lpstr>Aim </vt:lpstr>
      <vt:lpstr>Research Questions </vt:lpstr>
      <vt:lpstr>Methodology</vt:lpstr>
      <vt:lpstr>Datasets</vt:lpstr>
      <vt:lpstr>Model LSTM</vt:lpstr>
      <vt:lpstr>Metrics for Evaluation</vt:lpstr>
      <vt:lpstr>BERT Model </vt:lpstr>
      <vt:lpstr>Risks and Reduction</vt:lpstr>
      <vt:lpstr>Ethical Aspects</vt:lpstr>
      <vt:lpstr>Timeline </vt:lpstr>
      <vt:lpstr>Present Developments</vt:lpstr>
      <vt:lpstr>Anticipated Results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Ahmed Abdi (2312731)</dc:creator>
  <cp:lastModifiedBy>Ahmed Abdi (2312731)</cp:lastModifiedBy>
  <cp:revision>2</cp:revision>
  <dcterms:created xsi:type="dcterms:W3CDTF">2026-05-24T11:18:06Z</dcterms:created>
  <dcterms:modified xsi:type="dcterms:W3CDTF">2026-05-26T08:53:45Z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