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 id="257" r:id="rId3"/>
    <p:sldId id="261" r:id="rId4"/>
    <p:sldId id="262" r:id="rId5"/>
    <p:sldId id="263" r:id="rId6"/>
    <p:sldId id="258" r:id="rId7"/>
    <p:sldId id="266" r:id="rId8"/>
    <p:sldId id="267" r:id="rId9"/>
    <p:sldId id="268" r:id="rId10"/>
    <p:sldId id="259" r:id="rId11"/>
    <p:sldId id="260" r:id="rId12"/>
    <p:sldId id="264"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2DCF6D-BF9C-89C6-B291-29D5350C3B41}" v="100" dt="2018-11-15T12:35:13.358"/>
    <p1510:client id="{F8713E9A-56EA-4B1E-77CB-41D4E9DA592E}" v="185" dt="2018-11-14T15:31:44.505"/>
    <p1510:client id="{908A4729-C533-4F70-884D-080D16D00E73}" v="2" dt="2018-11-15T13:26:55.490"/>
    <p1510:client id="{4C4733E9-C311-00BE-3D22-A9F50A6FEA77}" v="255" dt="2018-11-14T15:36:33.091"/>
    <p1510:client id="{A11038AB-D828-99A4-19FC-A40D09BBBD20}" v="21" dt="2018-11-15T12:35:54.626"/>
    <p1510:client id="{01057BCE-8A23-5028-4D5B-99C6FA707758}" v="1" dt="2018-11-15T12:40:59.8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6470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a:p>
        </p:txBody>
      </p:sp>
      <p:sp>
        <p:nvSpPr>
          <p:cNvPr id="3" name="Content Placeholder 2"/>
          <p:cNvSpPr>
            <a:spLocks noGrp="1"/>
          </p:cNvSpPr>
          <p:nvPr>
            <p:ph idx="1"/>
          </p:nvPr>
        </p:nvSpPr>
        <p:spPr>
          <a:xfrm>
            <a:off x="2589212" y="2133600"/>
            <a:ext cx="8915400" cy="3777622"/>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550089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684278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46CE7D5-CF57-46EF-B807-FDD0502418D4}" type="datetimeFigureOut">
              <a:rPr lang="en-GB" smtClean="0"/>
              <a:t>18/11/2018</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891269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46CE7D5-CF57-46EF-B807-FDD0502418D4}" type="datetimeFigureOut">
              <a:rPr lang="en-GB" smtClean="0"/>
              <a:t>18/11/2018</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79254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846CE7D5-CF57-46EF-B807-FDD0502418D4}" type="datetimeFigureOut">
              <a:rPr lang="en-GB" smtClean="0"/>
              <a:t>18/11/2018</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50285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18/11/2018</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10229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810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18/11/2018</a:t>
            </a:fld>
            <a:endParaRPr lang="en-GB"/>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114882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34984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027632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91647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18/11/2018</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3233093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18/11/2018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128858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507102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46CE7D5-CF57-46EF-B807-FDD0502418D4}" type="datetimeFigureOut">
              <a:rPr lang="en-GB" smtClean="0"/>
              <a:t>18/11/2018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387711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6CE7D5-CF57-46EF-B807-FDD0502418D4}" type="datetimeFigureOut">
              <a:rPr lang="en-GB" smtClean="0"/>
              <a:t>18/11/2018</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492234121"/>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education.asianart.org/explore-resources/background-information/neo-confucianism-tang-618%E2%80%93906-and-song-960%E2%80%931279-dynasties" TargetMode="External"/><Relationship Id="rId2" Type="http://schemas.openxmlformats.org/officeDocument/2006/relationships/hyperlink" Target="https://www.youtube.com/watch?v=QZfY6IjMPY0&amp;t=28s" TargetMode="External"/><Relationship Id="rId1" Type="http://schemas.openxmlformats.org/officeDocument/2006/relationships/slideLayout" Target="../slideLayouts/slideLayout2.xml"/><Relationship Id="rId4" Type="http://schemas.openxmlformats.org/officeDocument/2006/relationships/hyperlink" Target="http://www.ancientpages.com/2017/12/12/dragon-empress-wu-zetian-challenged-confucian-beliefs-female-rul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80588" y="965199"/>
            <a:ext cx="6766078" cy="4927601"/>
          </a:xfrm>
        </p:spPr>
        <p:txBody>
          <a:bodyPr anchor="ctr">
            <a:normAutofit/>
          </a:bodyPr>
          <a:lstStyle/>
          <a:p>
            <a:r>
              <a:rPr lang="en-GB" sz="5400">
                <a:cs typeface="Calibri Light"/>
              </a:rPr>
              <a:t>Why did Empress Wu </a:t>
            </a:r>
            <a:r>
              <a:rPr lang="en-GB" sz="5400" err="1">
                <a:cs typeface="Calibri Light"/>
              </a:rPr>
              <a:t>Zetian</a:t>
            </a:r>
            <a:r>
              <a:rPr lang="en-GB" sz="5400">
                <a:cs typeface="Calibri Light"/>
              </a:rPr>
              <a:t> favour Buddhism over Confucianism?</a:t>
            </a:r>
            <a:endParaRPr lang="en-GB" sz="5400"/>
          </a:p>
        </p:txBody>
      </p:sp>
      <p:sp>
        <p:nvSpPr>
          <p:cNvPr id="3" name="Subtitle 2"/>
          <p:cNvSpPr>
            <a:spLocks noGrp="1"/>
          </p:cNvSpPr>
          <p:nvPr>
            <p:ph type="subTitle" idx="1"/>
          </p:nvPr>
        </p:nvSpPr>
        <p:spPr>
          <a:xfrm>
            <a:off x="1023257" y="965198"/>
            <a:ext cx="2707937" cy="4927602"/>
          </a:xfrm>
        </p:spPr>
        <p:txBody>
          <a:bodyPr anchor="ctr">
            <a:normAutofit/>
          </a:bodyPr>
          <a:lstStyle/>
          <a:p>
            <a:pPr algn="r"/>
            <a:r>
              <a:rPr lang="en-GB" sz="2000">
                <a:cs typeface="Calibri Light"/>
              </a:rPr>
              <a:t>Lilian Earp, Rhiannon Watts-Robinson, Sean Kirkham and </a:t>
            </a:r>
            <a:r>
              <a:rPr lang="en-GB" sz="2000" err="1">
                <a:cs typeface="Calibri Light"/>
              </a:rPr>
              <a:t>Ceilyn</a:t>
            </a:r>
            <a:r>
              <a:rPr lang="en-GB" sz="2000">
                <a:cs typeface="Calibri Light"/>
              </a:rPr>
              <a:t> Williams </a:t>
            </a:r>
          </a:p>
          <a:p>
            <a:pPr algn="r"/>
            <a:endParaRPr lang="en-GB" sz="2000">
              <a:cs typeface="Calibri Ligh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80074-7B67-4ED0-9CD2-D04D860A6C86}"/>
              </a:ext>
            </a:extLst>
          </p:cNvPr>
          <p:cNvSpPr>
            <a:spLocks noGrp="1"/>
          </p:cNvSpPr>
          <p:nvPr>
            <p:ph type="title"/>
          </p:nvPr>
        </p:nvSpPr>
        <p:spPr/>
        <p:txBody>
          <a:bodyPr/>
          <a:lstStyle/>
          <a:p>
            <a:r>
              <a:rPr lang="en-US">
                <a:cs typeface="Calibri Light"/>
              </a:rPr>
              <a:t>Emperor Wu </a:t>
            </a:r>
            <a:r>
              <a:rPr lang="en-US" err="1">
                <a:cs typeface="Calibri Light"/>
              </a:rPr>
              <a:t>Zetian</a:t>
            </a:r>
            <a:r>
              <a:rPr lang="en-US">
                <a:cs typeface="Calibri Light"/>
              </a:rPr>
              <a:t> </a:t>
            </a:r>
            <a:r>
              <a:rPr lang="en-US" sz="1200">
                <a:cs typeface="Calibri Light"/>
              </a:rPr>
              <a:t>Lilian Earp</a:t>
            </a:r>
            <a:endParaRPr lang="en-US"/>
          </a:p>
        </p:txBody>
      </p:sp>
      <p:pic>
        <p:nvPicPr>
          <p:cNvPr id="6" name="Picture 6" descr="A screenshot of a cell phone&#10;&#10;Description generated with high confidence">
            <a:extLst>
              <a:ext uri="{FF2B5EF4-FFF2-40B4-BE49-F238E27FC236}">
                <a16:creationId xmlns:a16="http://schemas.microsoft.com/office/drawing/2014/main" id="{BBEB8EEB-074D-4CC1-9AA2-1FC524136FED}"/>
              </a:ext>
            </a:extLst>
          </p:cNvPr>
          <p:cNvPicPr>
            <a:picLocks noChangeAspect="1"/>
          </p:cNvPicPr>
          <p:nvPr/>
        </p:nvPicPr>
        <p:blipFill>
          <a:blip r:embed="rId2"/>
          <a:stretch>
            <a:fillRect/>
          </a:stretch>
        </p:blipFill>
        <p:spPr>
          <a:xfrm>
            <a:off x="1097667" y="4390937"/>
            <a:ext cx="10064185" cy="1654629"/>
          </a:xfrm>
          <a:prstGeom prst="rect">
            <a:avLst/>
          </a:prstGeom>
        </p:spPr>
      </p:pic>
    </p:spTree>
    <p:extLst>
      <p:ext uri="{BB962C8B-B14F-4D97-AF65-F5344CB8AC3E}">
        <p14:creationId xmlns:p14="http://schemas.microsoft.com/office/powerpoint/2010/main" val="405472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7E506-9E98-4950-A078-752A1AFCA578}"/>
              </a:ext>
            </a:extLst>
          </p:cNvPr>
          <p:cNvSpPr>
            <a:spLocks noGrp="1"/>
          </p:cNvSpPr>
          <p:nvPr>
            <p:ph type="title"/>
          </p:nvPr>
        </p:nvSpPr>
        <p:spPr/>
        <p:txBody>
          <a:bodyPr/>
          <a:lstStyle/>
          <a:p>
            <a:r>
              <a:rPr lang="en-US">
                <a:cs typeface="Calibri Light"/>
              </a:rPr>
              <a:t>Background</a:t>
            </a:r>
          </a:p>
        </p:txBody>
      </p:sp>
      <p:sp>
        <p:nvSpPr>
          <p:cNvPr id="3" name="Content Placeholder 2">
            <a:extLst>
              <a:ext uri="{FF2B5EF4-FFF2-40B4-BE49-F238E27FC236}">
                <a16:creationId xmlns:a16="http://schemas.microsoft.com/office/drawing/2014/main" id="{BBEEB742-9F4F-4E5C-B11E-EE3BFBA37611}"/>
              </a:ext>
            </a:extLst>
          </p:cNvPr>
          <p:cNvSpPr>
            <a:spLocks noGrp="1"/>
          </p:cNvSpPr>
          <p:nvPr>
            <p:ph idx="1"/>
          </p:nvPr>
        </p:nvSpPr>
        <p:spPr/>
        <p:txBody>
          <a:bodyPr vert="horz" lIns="0" tIns="45720" rIns="0" bIns="45720" rtlCol="0" anchor="t">
            <a:normAutofit/>
          </a:bodyPr>
          <a:lstStyle/>
          <a:p>
            <a:pPr marL="0" indent="0">
              <a:buNone/>
            </a:pPr>
            <a:r>
              <a:rPr lang="en-US">
                <a:cs typeface="Calibri"/>
              </a:rPr>
              <a:t>Born the Daughter of a Wealthy Lumber Merchant who rose to become a Government Official </a:t>
            </a:r>
            <a:r>
              <a:rPr lang="en-US" sz="1400">
                <a:cs typeface="Calibri"/>
              </a:rPr>
              <a:t>(Rothschild, 2008, p. 1)</a:t>
            </a:r>
            <a:endParaRPr lang="en-US"/>
          </a:p>
          <a:p>
            <a:pPr marL="0" indent="0">
              <a:buNone/>
            </a:pPr>
            <a:r>
              <a:rPr lang="en-US">
                <a:cs typeface="Calibri"/>
              </a:rPr>
              <a:t>Educated by her Mother after the death of her Father </a:t>
            </a:r>
            <a:r>
              <a:rPr lang="en-US" sz="1400">
                <a:cs typeface="Calibri"/>
              </a:rPr>
              <a:t>(Rothschild, 2008, p. 23)</a:t>
            </a:r>
          </a:p>
          <a:p>
            <a:pPr marL="0" indent="0">
              <a:buNone/>
            </a:pPr>
            <a:r>
              <a:rPr lang="en-US" err="1">
                <a:cs typeface="Calibri"/>
              </a:rPr>
              <a:t>Favoured</a:t>
            </a:r>
            <a:r>
              <a:rPr lang="en-US">
                <a:cs typeface="Calibri"/>
              </a:rPr>
              <a:t> Buddhism over Confucianism and Daoism </a:t>
            </a:r>
            <a:r>
              <a:rPr lang="en-US" sz="1400">
                <a:cs typeface="Calibri"/>
              </a:rPr>
              <a:t>(Rothschild, 2008, p. 16)</a:t>
            </a:r>
          </a:p>
          <a:p>
            <a:pPr marL="0" indent="0">
              <a:buNone/>
            </a:pPr>
            <a:r>
              <a:rPr lang="en-US">
                <a:cs typeface="Calibri"/>
              </a:rPr>
              <a:t>Started as a Concubine to Emperor </a:t>
            </a:r>
            <a:r>
              <a:rPr lang="en-US" err="1">
                <a:cs typeface="Calibri"/>
              </a:rPr>
              <a:t>Taizong</a:t>
            </a:r>
            <a:r>
              <a:rPr lang="en-US">
                <a:cs typeface="Calibri"/>
              </a:rPr>
              <a:t> </a:t>
            </a:r>
            <a:r>
              <a:rPr lang="en-US" sz="1400">
                <a:cs typeface="Calibri"/>
              </a:rPr>
              <a:t>(Rothschild, 2008, p. 3)</a:t>
            </a:r>
          </a:p>
          <a:p>
            <a:pPr marL="0" indent="0">
              <a:buNone/>
            </a:pPr>
            <a:r>
              <a:rPr lang="en-US">
                <a:cs typeface="Calibri"/>
              </a:rPr>
              <a:t>Became Empress to his son, Emperor </a:t>
            </a:r>
            <a:r>
              <a:rPr lang="en-US" err="1">
                <a:cs typeface="Calibri"/>
              </a:rPr>
              <a:t>Guazong</a:t>
            </a:r>
            <a:r>
              <a:rPr lang="en-US">
                <a:cs typeface="Calibri"/>
              </a:rPr>
              <a:t> </a:t>
            </a:r>
            <a:r>
              <a:rPr lang="en-US" sz="1400">
                <a:cs typeface="Calibri"/>
              </a:rPr>
              <a:t>(Lewis, 2009, p. 35)</a:t>
            </a:r>
          </a:p>
          <a:p>
            <a:pPr marL="0" indent="0">
              <a:buNone/>
            </a:pPr>
            <a:r>
              <a:rPr lang="en-US">
                <a:cs typeface="Calibri"/>
              </a:rPr>
              <a:t>Became Emperor herself after the death of </a:t>
            </a:r>
            <a:r>
              <a:rPr lang="en-US" err="1">
                <a:cs typeface="Calibri"/>
              </a:rPr>
              <a:t>Guazong</a:t>
            </a:r>
            <a:r>
              <a:rPr lang="en-US">
                <a:cs typeface="Calibri"/>
              </a:rPr>
              <a:t> </a:t>
            </a:r>
            <a:r>
              <a:rPr lang="en-US" sz="1400">
                <a:cs typeface="Calibri"/>
              </a:rPr>
              <a:t>(Lewis, 2009, p. 35)</a:t>
            </a:r>
          </a:p>
          <a:p>
            <a:pPr marL="0" indent="0">
              <a:buNone/>
            </a:pPr>
            <a:r>
              <a:rPr lang="en-US">
                <a:cs typeface="Calibri"/>
              </a:rPr>
              <a:t>Was forced to step down </a:t>
            </a:r>
            <a:r>
              <a:rPr lang="en-US" sz="1400">
                <a:cs typeface="Calibri"/>
              </a:rPr>
              <a:t>(Rothschild, 2008, p. 202) </a:t>
            </a:r>
            <a:r>
              <a:rPr lang="en-US">
                <a:cs typeface="Calibri"/>
              </a:rPr>
              <a:t>and then died in 705, aged 81 </a:t>
            </a:r>
            <a:r>
              <a:rPr lang="en-US" sz="1400">
                <a:cs typeface="Calibri"/>
              </a:rPr>
              <a:t>(Rothschild, 2008, p. 204)</a:t>
            </a:r>
          </a:p>
        </p:txBody>
      </p:sp>
    </p:spTree>
    <p:extLst>
      <p:ext uri="{BB962C8B-B14F-4D97-AF65-F5344CB8AC3E}">
        <p14:creationId xmlns:p14="http://schemas.microsoft.com/office/powerpoint/2010/main" val="3038916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F960E-E1F5-4FDE-B88F-8E564168878E}"/>
              </a:ext>
            </a:extLst>
          </p:cNvPr>
          <p:cNvSpPr>
            <a:spLocks noGrp="1"/>
          </p:cNvSpPr>
          <p:nvPr>
            <p:ph type="title"/>
          </p:nvPr>
        </p:nvSpPr>
        <p:spPr/>
        <p:txBody>
          <a:bodyPr/>
          <a:lstStyle/>
          <a:p>
            <a:r>
              <a:rPr lang="en-US">
                <a:cs typeface="Calibri Light"/>
              </a:rPr>
              <a:t>Rule</a:t>
            </a:r>
          </a:p>
        </p:txBody>
      </p:sp>
      <p:sp>
        <p:nvSpPr>
          <p:cNvPr id="3" name="Content Placeholder 2">
            <a:extLst>
              <a:ext uri="{FF2B5EF4-FFF2-40B4-BE49-F238E27FC236}">
                <a16:creationId xmlns:a16="http://schemas.microsoft.com/office/drawing/2014/main" id="{FBBC183C-920F-421F-97D9-983369A217C4}"/>
              </a:ext>
            </a:extLst>
          </p:cNvPr>
          <p:cNvSpPr>
            <a:spLocks noGrp="1"/>
          </p:cNvSpPr>
          <p:nvPr>
            <p:ph sz="half" idx="1"/>
          </p:nvPr>
        </p:nvSpPr>
        <p:spPr>
          <a:xfrm>
            <a:off x="701038" y="2130214"/>
            <a:ext cx="4937760" cy="4023360"/>
          </a:xfrm>
        </p:spPr>
        <p:txBody>
          <a:bodyPr vert="horz" lIns="0" tIns="45720" rIns="0" bIns="45720" rtlCol="0" anchor="t">
            <a:normAutofit fontScale="92500" lnSpcReduction="20000"/>
          </a:bodyPr>
          <a:lstStyle/>
          <a:p>
            <a:pPr marL="0" indent="0">
              <a:buNone/>
            </a:pPr>
            <a:r>
              <a:rPr lang="en-US">
                <a:cs typeface="Calibri"/>
              </a:rPr>
              <a:t>Ruled over a 'Golden Age' of China </a:t>
            </a:r>
            <a:r>
              <a:rPr lang="en-US" sz="1400">
                <a:cs typeface="Calibri"/>
              </a:rPr>
              <a:t>(Clements, 2007, p. 2)</a:t>
            </a:r>
            <a:endParaRPr lang="en-US"/>
          </a:p>
          <a:p>
            <a:pPr marL="0" indent="0">
              <a:buNone/>
            </a:pPr>
            <a:r>
              <a:rPr lang="en-US">
                <a:cs typeface="Calibri"/>
              </a:rPr>
              <a:t>Advocated for 'ruler over family' </a:t>
            </a:r>
            <a:r>
              <a:rPr lang="en-US" sz="1400">
                <a:cs typeface="Calibri"/>
              </a:rPr>
              <a:t>(Rothschild, 2008, p. 107)</a:t>
            </a:r>
            <a:endParaRPr lang="en-US" sz="1400"/>
          </a:p>
          <a:p>
            <a:pPr marL="0" indent="0">
              <a:buNone/>
            </a:pPr>
            <a:r>
              <a:rPr lang="en-US">
                <a:cs typeface="Calibri"/>
              </a:rPr>
              <a:t>Led to the increased status and freer position of women in society  </a:t>
            </a:r>
            <a:r>
              <a:rPr lang="en-US" sz="1400">
                <a:cs typeface="Calibri"/>
              </a:rPr>
              <a:t>(Clements, 2007, p. 9)</a:t>
            </a:r>
          </a:p>
          <a:p>
            <a:pPr marL="0" indent="0">
              <a:buNone/>
            </a:pPr>
            <a:r>
              <a:rPr lang="en-US">
                <a:cs typeface="Calibri"/>
              </a:rPr>
              <a:t>Ruled an open empire with a 'free flow' of trade, culture and ideas </a:t>
            </a:r>
            <a:r>
              <a:rPr lang="en-US" sz="1400">
                <a:cs typeface="Calibri"/>
              </a:rPr>
              <a:t>(Rothschild, 2008, p. 14)</a:t>
            </a:r>
          </a:p>
          <a:p>
            <a:pPr marL="0" indent="0">
              <a:buNone/>
            </a:pPr>
            <a:r>
              <a:rPr lang="en-US">
                <a:cs typeface="Calibri"/>
              </a:rPr>
              <a:t>A 'Zenith' of Buddhism in china </a:t>
            </a:r>
            <a:r>
              <a:rPr lang="en-US" sz="1400">
                <a:cs typeface="Calibri"/>
              </a:rPr>
              <a:t>(Rothschild, 2008, p. 137)</a:t>
            </a:r>
          </a:p>
          <a:p>
            <a:pPr marL="0" indent="0">
              <a:buNone/>
            </a:pPr>
            <a:endParaRPr lang="en-US">
              <a:cs typeface="Calibri"/>
            </a:endParaRPr>
          </a:p>
          <a:p>
            <a:pPr>
              <a:buFont typeface="Wingdings" panose="020F0502020204030204" pitchFamily="34" charset="0"/>
              <a:buChar char="Ø"/>
            </a:pPr>
            <a:endParaRPr lang="en-US">
              <a:cs typeface="Calibri"/>
            </a:endParaRPr>
          </a:p>
        </p:txBody>
      </p:sp>
      <p:sp>
        <p:nvSpPr>
          <p:cNvPr id="4" name="Content Placeholder 3">
            <a:extLst>
              <a:ext uri="{FF2B5EF4-FFF2-40B4-BE49-F238E27FC236}">
                <a16:creationId xmlns:a16="http://schemas.microsoft.com/office/drawing/2014/main" id="{D5E0C3CE-7671-42E8-A382-E1C1CA1C528A}"/>
              </a:ext>
            </a:extLst>
          </p:cNvPr>
          <p:cNvSpPr>
            <a:spLocks noGrp="1"/>
          </p:cNvSpPr>
          <p:nvPr>
            <p:ph sz="half" idx="2"/>
          </p:nvPr>
        </p:nvSpPr>
        <p:spPr/>
        <p:txBody>
          <a:bodyPr vert="horz" lIns="0" tIns="45720" rIns="0" bIns="45720" rtlCol="0" anchor="t">
            <a:normAutofit fontScale="92500" lnSpcReduction="20000"/>
          </a:bodyPr>
          <a:lstStyle/>
          <a:p>
            <a:pPr marL="0" indent="0">
              <a:buNone/>
            </a:pPr>
            <a:r>
              <a:rPr lang="en-US">
                <a:cs typeface="Calibri"/>
              </a:rPr>
              <a:t>Moved the capital from </a:t>
            </a:r>
            <a:r>
              <a:rPr lang="en-US" err="1">
                <a:cs typeface="Calibri"/>
              </a:rPr>
              <a:t>Chang'an</a:t>
            </a:r>
            <a:r>
              <a:rPr lang="en-US">
                <a:cs typeface="Calibri"/>
              </a:rPr>
              <a:t> to </a:t>
            </a:r>
            <a:r>
              <a:rPr lang="en-US" err="1">
                <a:cs typeface="Calibri"/>
              </a:rPr>
              <a:t>Louyang</a:t>
            </a:r>
            <a:r>
              <a:rPr lang="en-US" sz="2100">
                <a:cs typeface="Calibri"/>
              </a:rPr>
              <a:t> </a:t>
            </a:r>
            <a:r>
              <a:rPr lang="en-US" sz="1700">
                <a:cs typeface="Calibri"/>
              </a:rPr>
              <a:t>(Lewis, 2009, p. 36)</a:t>
            </a:r>
            <a:endParaRPr lang="en-US" sz="1700"/>
          </a:p>
          <a:p>
            <a:pPr marL="0" indent="0">
              <a:buNone/>
            </a:pPr>
            <a:r>
              <a:rPr lang="en-US">
                <a:cs typeface="Calibri"/>
              </a:rPr>
              <a:t>Placed an emphasis on trade </a:t>
            </a:r>
            <a:r>
              <a:rPr lang="en-US" sz="1500">
                <a:cs typeface="Calibri"/>
              </a:rPr>
              <a:t>(Rothschild, 2008, p. 162)</a:t>
            </a:r>
          </a:p>
          <a:p>
            <a:pPr marL="0" indent="0">
              <a:buNone/>
            </a:pPr>
            <a:r>
              <a:rPr lang="en-US">
                <a:cs typeface="Calibri"/>
              </a:rPr>
              <a:t>Expanded the irrigation system </a:t>
            </a:r>
            <a:r>
              <a:rPr lang="en-US" sz="1500">
                <a:cs typeface="Calibri"/>
              </a:rPr>
              <a:t>(Rothschild, 2008, p. 173)</a:t>
            </a:r>
          </a:p>
          <a:p>
            <a:pPr marL="0" indent="0">
              <a:buNone/>
            </a:pPr>
            <a:r>
              <a:rPr lang="en-US">
                <a:cs typeface="Calibri"/>
              </a:rPr>
              <a:t>Standardized the military with examinations </a:t>
            </a:r>
            <a:r>
              <a:rPr lang="en-US" sz="1500">
                <a:cs typeface="Calibri"/>
              </a:rPr>
              <a:t>(Rothschild, 2008, p. 169)</a:t>
            </a:r>
          </a:p>
          <a:p>
            <a:pPr marL="0" indent="0">
              <a:buNone/>
            </a:pPr>
            <a:r>
              <a:rPr lang="en-US">
                <a:cs typeface="Calibri"/>
              </a:rPr>
              <a:t>Set up military farms to feed her armies </a:t>
            </a:r>
            <a:r>
              <a:rPr lang="en-US" sz="1500">
                <a:cs typeface="Calibri"/>
              </a:rPr>
              <a:t>(Rothschild, 2008, p. 172)</a:t>
            </a:r>
          </a:p>
          <a:p>
            <a:pPr marL="0" indent="0">
              <a:buNone/>
            </a:pPr>
            <a:r>
              <a:rPr lang="en-US">
                <a:cs typeface="Calibri"/>
              </a:rPr>
              <a:t>Tax reductions </a:t>
            </a:r>
            <a:r>
              <a:rPr lang="en-US" sz="1500">
                <a:cs typeface="Calibri"/>
              </a:rPr>
              <a:t>(Rothschild, 2008, p. 173)</a:t>
            </a:r>
          </a:p>
          <a:p>
            <a:pPr marL="0" indent="0">
              <a:buNone/>
            </a:pPr>
            <a:r>
              <a:rPr lang="en-US">
                <a:cs typeface="Calibri"/>
              </a:rPr>
              <a:t>Established a more autocratic regime </a:t>
            </a:r>
            <a:r>
              <a:rPr lang="en-US" sz="1500">
                <a:cs typeface="Calibri"/>
              </a:rPr>
              <a:t>(Lewis, 2009, p. 37)</a:t>
            </a:r>
          </a:p>
        </p:txBody>
      </p:sp>
    </p:spTree>
    <p:extLst>
      <p:ext uri="{BB962C8B-B14F-4D97-AF65-F5344CB8AC3E}">
        <p14:creationId xmlns:p14="http://schemas.microsoft.com/office/powerpoint/2010/main" val="3230195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E38A4-F6E5-4841-AF48-22944C83EEE0}"/>
              </a:ext>
            </a:extLst>
          </p:cNvPr>
          <p:cNvSpPr>
            <a:spLocks noGrp="1"/>
          </p:cNvSpPr>
          <p:nvPr>
            <p:ph type="title"/>
          </p:nvPr>
        </p:nvSpPr>
        <p:spPr/>
        <p:txBody>
          <a:bodyPr/>
          <a:lstStyle/>
          <a:p>
            <a:r>
              <a:rPr lang="en-US">
                <a:cs typeface="Calibri Light"/>
              </a:rPr>
              <a:t>Legacy</a:t>
            </a:r>
            <a:endParaRPr lang="en-US"/>
          </a:p>
        </p:txBody>
      </p:sp>
      <p:sp>
        <p:nvSpPr>
          <p:cNvPr id="3" name="Content Placeholder 2">
            <a:extLst>
              <a:ext uri="{FF2B5EF4-FFF2-40B4-BE49-F238E27FC236}">
                <a16:creationId xmlns:a16="http://schemas.microsoft.com/office/drawing/2014/main" id="{F53CCA90-40C6-4E24-9A76-E40A2AF47A28}"/>
              </a:ext>
            </a:extLst>
          </p:cNvPr>
          <p:cNvSpPr>
            <a:spLocks noGrp="1"/>
          </p:cNvSpPr>
          <p:nvPr>
            <p:ph sz="half" idx="1"/>
          </p:nvPr>
        </p:nvSpPr>
        <p:spPr>
          <a:xfrm>
            <a:off x="1827212" y="2042160"/>
            <a:ext cx="4313864" cy="3777622"/>
          </a:xfrm>
        </p:spPr>
        <p:txBody>
          <a:bodyPr vert="horz" lIns="0" tIns="45720" rIns="0" bIns="45720" rtlCol="0" anchor="t">
            <a:normAutofit fontScale="92500" lnSpcReduction="10000"/>
          </a:bodyPr>
          <a:lstStyle/>
          <a:p>
            <a:pPr marL="0" indent="0">
              <a:buNone/>
            </a:pPr>
            <a:r>
              <a:rPr lang="en-US">
                <a:cs typeface="Calibri"/>
              </a:rPr>
              <a:t>Biographies of her life have only been written at least 200 years after her death </a:t>
            </a:r>
            <a:r>
              <a:rPr lang="en-US" sz="1400">
                <a:cs typeface="Calibri"/>
              </a:rPr>
              <a:t>(Rothschild, 2008, p. x)</a:t>
            </a:r>
            <a:endParaRPr lang="en-US" sz="1400"/>
          </a:p>
          <a:p>
            <a:pPr marL="0" indent="0">
              <a:buNone/>
            </a:pPr>
            <a:r>
              <a:rPr lang="en-US">
                <a:cs typeface="Calibri"/>
              </a:rPr>
              <a:t>Her Rule was actually highly successful </a:t>
            </a:r>
            <a:r>
              <a:rPr lang="en-US" sz="1400">
                <a:cs typeface="Calibri"/>
              </a:rPr>
              <a:t>(Rothschild, 2008, p. 211)</a:t>
            </a:r>
          </a:p>
          <a:p>
            <a:pPr marL="0" indent="0">
              <a:buNone/>
            </a:pPr>
            <a:r>
              <a:rPr lang="en-US">
                <a:cs typeface="Calibri"/>
              </a:rPr>
              <a:t>Some scholars argue that her rule prompted a backlash against women </a:t>
            </a:r>
            <a:r>
              <a:rPr lang="en-US" sz="1400">
                <a:cs typeface="Calibri"/>
              </a:rPr>
              <a:t>(Rothschild, 2008, p. 206)</a:t>
            </a:r>
          </a:p>
          <a:p>
            <a:pPr marL="0" indent="0">
              <a:buNone/>
            </a:pPr>
            <a:r>
              <a:rPr lang="en-US">
                <a:cs typeface="Calibri"/>
              </a:rPr>
              <a:t>Scholars also believe that she relied on the traditional patriarchal modes of power to rule </a:t>
            </a:r>
            <a:r>
              <a:rPr lang="en-US" sz="1400">
                <a:cs typeface="Calibri"/>
              </a:rPr>
              <a:t>(Rothschild, 2008, p. 205)</a:t>
            </a:r>
          </a:p>
          <a:p>
            <a:pPr marL="0" indent="0">
              <a:buNone/>
            </a:pPr>
            <a:r>
              <a:rPr lang="en-US">
                <a:cs typeface="Calibri"/>
              </a:rPr>
              <a:t>She is often presented as a 'lascivious monster' </a:t>
            </a:r>
            <a:r>
              <a:rPr lang="en-US" sz="1400">
                <a:cs typeface="Calibri"/>
              </a:rPr>
              <a:t>(Rothschild, 2008, p. 210)</a:t>
            </a:r>
          </a:p>
          <a:p>
            <a:pPr marL="0" indent="0">
              <a:buNone/>
            </a:pPr>
            <a:endParaRPr lang="en-US">
              <a:cs typeface="Calibri"/>
            </a:endParaRPr>
          </a:p>
          <a:p>
            <a:pPr marL="0" indent="0">
              <a:buNone/>
            </a:pPr>
            <a:endParaRPr lang="en-US">
              <a:cs typeface="Calibri"/>
            </a:endParaRPr>
          </a:p>
        </p:txBody>
      </p:sp>
      <p:sp>
        <p:nvSpPr>
          <p:cNvPr id="4" name="Content Placeholder 3">
            <a:extLst>
              <a:ext uri="{FF2B5EF4-FFF2-40B4-BE49-F238E27FC236}">
                <a16:creationId xmlns:a16="http://schemas.microsoft.com/office/drawing/2014/main" id="{81507830-E279-4286-9E8B-5F86D09588D3}"/>
              </a:ext>
            </a:extLst>
          </p:cNvPr>
          <p:cNvSpPr>
            <a:spLocks noGrp="1"/>
          </p:cNvSpPr>
          <p:nvPr>
            <p:ph sz="half" idx="2"/>
          </p:nvPr>
        </p:nvSpPr>
        <p:spPr>
          <a:xfrm>
            <a:off x="6217920" y="2302935"/>
            <a:ext cx="4937760" cy="3108960"/>
          </a:xfrm>
        </p:spPr>
        <p:txBody>
          <a:bodyPr vert="horz" lIns="0" tIns="45720" rIns="0" bIns="45720" rtlCol="0" anchor="t">
            <a:normAutofit fontScale="92500" lnSpcReduction="10000"/>
          </a:bodyPr>
          <a:lstStyle/>
          <a:p>
            <a:pPr marL="0" indent="0" algn="ctr">
              <a:buNone/>
            </a:pPr>
            <a:r>
              <a:rPr lang="en-US" sz="4000">
                <a:latin typeface="Candara"/>
                <a:cs typeface="Arabic Typesetting"/>
              </a:rPr>
              <a:t>'A living embodiment of a tension in Chinese Identity'</a:t>
            </a:r>
            <a:endParaRPr lang="en-US" sz="4000"/>
          </a:p>
          <a:p>
            <a:pPr marL="0" indent="0">
              <a:buNone/>
            </a:pPr>
            <a:endParaRPr lang="en-US" sz="1900">
              <a:latin typeface="Candara"/>
              <a:cs typeface="Calibri"/>
            </a:endParaRPr>
          </a:p>
          <a:p>
            <a:pPr marL="0" indent="0">
              <a:buNone/>
            </a:pPr>
            <a:r>
              <a:rPr lang="en-US" sz="1400">
                <a:cs typeface="Calibri"/>
              </a:rPr>
              <a:t>(Clements, 2007, p. 10)</a:t>
            </a:r>
          </a:p>
        </p:txBody>
      </p:sp>
    </p:spTree>
    <p:extLst>
      <p:ext uri="{BB962C8B-B14F-4D97-AF65-F5344CB8AC3E}">
        <p14:creationId xmlns:p14="http://schemas.microsoft.com/office/powerpoint/2010/main" val="2638435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4F0BF-CE30-4D92-B883-50FE52661E5C}"/>
              </a:ext>
            </a:extLst>
          </p:cNvPr>
          <p:cNvSpPr>
            <a:spLocks noGrp="1"/>
          </p:cNvSpPr>
          <p:nvPr>
            <p:ph type="title"/>
          </p:nvPr>
        </p:nvSpPr>
        <p:spPr/>
        <p:txBody>
          <a:bodyPr/>
          <a:lstStyle/>
          <a:p>
            <a:r>
              <a:rPr lang="en-US" dirty="0">
                <a:cs typeface="Calibri Light"/>
              </a:rPr>
              <a:t>Buddhism </a:t>
            </a:r>
            <a:r>
              <a:rPr lang="en-US" sz="1200" dirty="0">
                <a:cs typeface="Calibri Light"/>
              </a:rPr>
              <a:t> Sean Kirkham</a:t>
            </a:r>
            <a:endParaRPr lang="en-US" dirty="0" err="1"/>
          </a:p>
        </p:txBody>
      </p:sp>
      <p:sp>
        <p:nvSpPr>
          <p:cNvPr id="3" name="Text Placeholder 2">
            <a:extLst>
              <a:ext uri="{FF2B5EF4-FFF2-40B4-BE49-F238E27FC236}">
                <a16:creationId xmlns:a16="http://schemas.microsoft.com/office/drawing/2014/main" id="{80B39935-E184-4986-878C-D932314CCCE4}"/>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5501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9A3E0-C014-45D9-890D-29EEA3014539}"/>
              </a:ext>
            </a:extLst>
          </p:cNvPr>
          <p:cNvSpPr>
            <a:spLocks noGrp="1"/>
          </p:cNvSpPr>
          <p:nvPr>
            <p:ph type="title"/>
          </p:nvPr>
        </p:nvSpPr>
        <p:spPr/>
        <p:txBody>
          <a:bodyPr/>
          <a:lstStyle/>
          <a:p>
            <a:r>
              <a:rPr lang="en-US"/>
              <a:t>Buddhism</a:t>
            </a:r>
          </a:p>
        </p:txBody>
      </p:sp>
      <p:sp>
        <p:nvSpPr>
          <p:cNvPr id="3" name="Content Placeholder 2">
            <a:extLst>
              <a:ext uri="{FF2B5EF4-FFF2-40B4-BE49-F238E27FC236}">
                <a16:creationId xmlns:a16="http://schemas.microsoft.com/office/drawing/2014/main" id="{AC8C79C9-7445-4DB7-966A-A5E802C31C9F}"/>
              </a:ext>
            </a:extLst>
          </p:cNvPr>
          <p:cNvSpPr>
            <a:spLocks noGrp="1"/>
          </p:cNvSpPr>
          <p:nvPr>
            <p:ph idx="1"/>
          </p:nvPr>
        </p:nvSpPr>
        <p:spPr/>
        <p:txBody>
          <a:bodyPr vert="horz" lIns="91440" tIns="45720" rIns="91440" bIns="45720" rtlCol="0" anchor="t">
            <a:normAutofit fontScale="92500" lnSpcReduction="10000"/>
          </a:bodyPr>
          <a:lstStyle/>
          <a:p>
            <a:r>
              <a:rPr lang="en-US"/>
              <a:t>Early records claim that Buddhism first came to China as early as 217BC. Saunders, K (1923)</a:t>
            </a:r>
          </a:p>
          <a:p>
            <a:pPr marL="0"/>
            <a:r>
              <a:rPr lang="en-US"/>
              <a:t>The ‘Dream of Emperor Ming </a:t>
            </a:r>
            <a:r>
              <a:rPr lang="en-US" err="1"/>
              <a:t>Ti</a:t>
            </a:r>
            <a:r>
              <a:rPr lang="en-US"/>
              <a:t>’ who ruled from 58-76 AD indicate that Buddhist ideas where somewhat present in China at the time.  Saunders, K (1923)</a:t>
            </a:r>
          </a:p>
          <a:p>
            <a:pPr marL="0"/>
            <a:r>
              <a:rPr lang="en-US"/>
              <a:t>The tradition of monasticism and focus on achieving enlightenment went against the traditional Chinese view of filial piety and hierarchy. Paul, D (1979)</a:t>
            </a:r>
          </a:p>
          <a:p>
            <a:pPr marL="0"/>
            <a:r>
              <a:rPr lang="en-US"/>
              <a:t>The Chinese branch of Buddhism, known as Mahayana Buddhism focuses on ones own personal enlightenment, however does not put emphasis on achieving Nirvana and breaking the cycle of rebirth, its focus is rather on the Bodhisattva), The Buddha would then remain in the cycle of rebirth in order to guide and teach others. </a:t>
            </a:r>
            <a:r>
              <a:rPr lang="en-US" err="1"/>
              <a:t>Feuchwang</a:t>
            </a:r>
            <a:r>
              <a:rPr lang="en-US"/>
              <a:t>, S (2016)</a:t>
            </a:r>
          </a:p>
          <a:p>
            <a:pPr marL="0"/>
            <a:r>
              <a:rPr lang="en-US"/>
              <a:t>Releasing ones self from desire was a necessary requirement in attaining Buddhahood . Paul, D (1979)</a:t>
            </a:r>
          </a:p>
          <a:p>
            <a:endParaRPr lang="en-US"/>
          </a:p>
        </p:txBody>
      </p:sp>
    </p:spTree>
    <p:extLst>
      <p:ext uri="{BB962C8B-B14F-4D97-AF65-F5344CB8AC3E}">
        <p14:creationId xmlns:p14="http://schemas.microsoft.com/office/powerpoint/2010/main" val="3958131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42AB-AF00-4DDA-B916-EB945CDD54EC}"/>
              </a:ext>
            </a:extLst>
          </p:cNvPr>
          <p:cNvSpPr>
            <a:spLocks noGrp="1"/>
          </p:cNvSpPr>
          <p:nvPr>
            <p:ph type="title"/>
          </p:nvPr>
        </p:nvSpPr>
        <p:spPr/>
        <p:txBody>
          <a:bodyPr/>
          <a:lstStyle/>
          <a:p>
            <a:r>
              <a:rPr lang="en-US"/>
              <a:t>Buddhism and Women</a:t>
            </a:r>
          </a:p>
        </p:txBody>
      </p:sp>
      <p:sp>
        <p:nvSpPr>
          <p:cNvPr id="3" name="Content Placeholder 2">
            <a:extLst>
              <a:ext uri="{FF2B5EF4-FFF2-40B4-BE49-F238E27FC236}">
                <a16:creationId xmlns:a16="http://schemas.microsoft.com/office/drawing/2014/main" id="{2573A7DF-9241-481A-8A76-7B5FD08392F0}"/>
              </a:ext>
            </a:extLst>
          </p:cNvPr>
          <p:cNvSpPr>
            <a:spLocks noGrp="1"/>
          </p:cNvSpPr>
          <p:nvPr>
            <p:ph idx="1"/>
          </p:nvPr>
        </p:nvSpPr>
        <p:spPr/>
        <p:txBody>
          <a:bodyPr vert="horz" lIns="91440" tIns="45720" rIns="91440" bIns="45720" rtlCol="0" anchor="t">
            <a:normAutofit lnSpcReduction="10000"/>
          </a:bodyPr>
          <a:lstStyle/>
          <a:p>
            <a:r>
              <a:rPr lang="en-US"/>
              <a:t>•Concept of </a:t>
            </a:r>
            <a:r>
              <a:rPr lang="en-US" err="1"/>
              <a:t>Ekayana</a:t>
            </a:r>
            <a:r>
              <a:rPr lang="en-US"/>
              <a:t> or, universal </a:t>
            </a:r>
            <a:r>
              <a:rPr lang="en-US" err="1"/>
              <a:t>Buddahood</a:t>
            </a:r>
            <a:r>
              <a:rPr lang="en-US"/>
              <a:t>. Paul, D (1979)</a:t>
            </a:r>
          </a:p>
          <a:p>
            <a:pPr marL="228600"/>
            <a:r>
              <a:rPr lang="en-US"/>
              <a:t>•Buddhism is referred to as being essentially egalitarian at its core and meant for all sentient beings. Gross, R (1992)</a:t>
            </a:r>
          </a:p>
          <a:p>
            <a:pPr marL="228600"/>
            <a:r>
              <a:rPr lang="en-US"/>
              <a:t>•Scripture in the Mahayana traditions about spiritual attainments made by women, portrays them as deities, one of the most popular deities is Guanyin a Bodhisattva associated with compassion. Astley, I (2018)</a:t>
            </a:r>
          </a:p>
          <a:p>
            <a:pPr marL="228600"/>
            <a:r>
              <a:rPr lang="en-US"/>
              <a:t>•The Gautama Buddha was shown as having ordained women as nuns showing that they were viewed as being capable of working towards enlightenment and teaching. Paul, D (1979)</a:t>
            </a:r>
          </a:p>
          <a:p>
            <a:pPr marL="228600"/>
            <a:r>
              <a:rPr lang="en-US"/>
              <a:t>•The body is viewed as being impermanent due to the cycle of rebirth and the soul is neither male or female. </a:t>
            </a:r>
            <a:r>
              <a:rPr lang="en-US" err="1"/>
              <a:t>Badewien</a:t>
            </a:r>
            <a:r>
              <a:rPr lang="en-US"/>
              <a:t>, J (2011)</a:t>
            </a:r>
          </a:p>
          <a:p>
            <a:pPr marL="228600"/>
            <a:r>
              <a:rPr lang="en-US"/>
              <a:t>•The female form is associated with desire. Paul, D (1979)</a:t>
            </a:r>
          </a:p>
          <a:p>
            <a:endParaRPr lang="en-US"/>
          </a:p>
        </p:txBody>
      </p:sp>
    </p:spTree>
    <p:extLst>
      <p:ext uri="{BB962C8B-B14F-4D97-AF65-F5344CB8AC3E}">
        <p14:creationId xmlns:p14="http://schemas.microsoft.com/office/powerpoint/2010/main" val="4251274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CD0A9-6D6A-44BB-A0A2-07FA1B29945C}"/>
              </a:ext>
            </a:extLst>
          </p:cNvPr>
          <p:cNvSpPr>
            <a:spLocks noGrp="1"/>
          </p:cNvSpPr>
          <p:nvPr>
            <p:ph type="title"/>
          </p:nvPr>
        </p:nvSpPr>
        <p:spPr/>
        <p:txBody>
          <a:bodyPr/>
          <a:lstStyle/>
          <a:p>
            <a:r>
              <a:rPr lang="en-US"/>
              <a:t>Buddhism and Women</a:t>
            </a:r>
          </a:p>
        </p:txBody>
      </p:sp>
      <p:sp>
        <p:nvSpPr>
          <p:cNvPr id="3" name="Content Placeholder 2">
            <a:extLst>
              <a:ext uri="{FF2B5EF4-FFF2-40B4-BE49-F238E27FC236}">
                <a16:creationId xmlns:a16="http://schemas.microsoft.com/office/drawing/2014/main" id="{9510BB4F-42D0-4B98-A119-4E2A7C81CF82}"/>
              </a:ext>
            </a:extLst>
          </p:cNvPr>
          <p:cNvSpPr>
            <a:spLocks noGrp="1"/>
          </p:cNvSpPr>
          <p:nvPr>
            <p:ph idx="1"/>
          </p:nvPr>
        </p:nvSpPr>
        <p:spPr/>
        <p:txBody>
          <a:bodyPr vert="horz" lIns="91440" tIns="45720" rIns="91440" bIns="45720" rtlCol="0" anchor="t">
            <a:normAutofit/>
          </a:bodyPr>
          <a:lstStyle/>
          <a:p>
            <a:r>
              <a:rPr lang="en-US"/>
              <a:t>The view that the female form is limited and a woman must be reborn as a man in order to achieve enlightenment. This view is supported by a number of women transforming into men and becoming Bodhisattvas after they embrace the teachings of the Buddha. Such as In the Lotus Sutra and the daughter of the Dragon-King. Paul, D (1979)</a:t>
            </a:r>
          </a:p>
          <a:p>
            <a:r>
              <a:rPr lang="en-US"/>
              <a:t>There are however contradictions to this such as in the story of the Goddess </a:t>
            </a:r>
            <a:r>
              <a:rPr lang="en-US" err="1"/>
              <a:t>Vimalkirti</a:t>
            </a:r>
            <a:r>
              <a:rPr lang="en-US"/>
              <a:t>, the Goddess appears to a monk and takes his form while changing his form into hers. In doing this she points out the monks attachment to sexual discrimination and points out the emptiness of the existence of maleness and femaleness. This is an example of the divine being portrayed as asexual and gender being purely superficial. Paul, D (1979)</a:t>
            </a:r>
          </a:p>
          <a:p>
            <a:endParaRPr lang="en-US"/>
          </a:p>
        </p:txBody>
      </p:sp>
    </p:spTree>
    <p:extLst>
      <p:ext uri="{BB962C8B-B14F-4D97-AF65-F5344CB8AC3E}">
        <p14:creationId xmlns:p14="http://schemas.microsoft.com/office/powerpoint/2010/main" val="2796288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3DDCF-FE58-4851-86C2-642FDDAB4AA7}"/>
              </a:ext>
            </a:extLst>
          </p:cNvPr>
          <p:cNvSpPr>
            <a:spLocks noGrp="1"/>
          </p:cNvSpPr>
          <p:nvPr>
            <p:ph type="title"/>
          </p:nvPr>
        </p:nvSpPr>
        <p:spPr/>
        <p:txBody>
          <a:bodyPr/>
          <a:lstStyle/>
          <a:p>
            <a:r>
              <a:rPr lang="en-US">
                <a:cs typeface="Calibri Light"/>
              </a:rPr>
              <a:t>Confucianism and Wu Zetian </a:t>
            </a:r>
            <a:r>
              <a:rPr lang="en-US" sz="1200">
                <a:cs typeface="Calibri Light"/>
              </a:rPr>
              <a:t>Ceilyn Williams</a:t>
            </a:r>
            <a:endParaRPr lang="en-US" err="1"/>
          </a:p>
        </p:txBody>
      </p:sp>
      <p:sp>
        <p:nvSpPr>
          <p:cNvPr id="6" name="Rectangle 5">
            <a:extLst>
              <a:ext uri="{FF2B5EF4-FFF2-40B4-BE49-F238E27FC236}">
                <a16:creationId xmlns:a16="http://schemas.microsoft.com/office/drawing/2014/main" id="{E3316645-9DC9-4119-A216-5A7D63B98352}"/>
              </a:ext>
            </a:extLst>
          </p:cNvPr>
          <p:cNvSpPr/>
          <p:nvPr/>
        </p:nvSpPr>
        <p:spPr>
          <a:xfrm>
            <a:off x="1705535" y="4316507"/>
            <a:ext cx="9262781" cy="172122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a:solidFill>
                  <a:schemeClr val="tx1"/>
                </a:solidFill>
                <a:cs typeface="Calibri"/>
              </a:rPr>
              <a:t>-Background to Confucius and Confucianism</a:t>
            </a:r>
            <a:endParaRPr lang="en-US" sz="2000">
              <a:solidFill>
                <a:schemeClr val="tx1"/>
              </a:solidFill>
            </a:endParaRPr>
          </a:p>
          <a:p>
            <a:r>
              <a:rPr lang="en-US" sz="2000">
                <a:solidFill>
                  <a:schemeClr val="tx1"/>
                </a:solidFill>
                <a:cs typeface="Calibri"/>
              </a:rPr>
              <a:t>-The oppression of women in Confucius' philosophy and how it was challenged by Wu </a:t>
            </a:r>
            <a:r>
              <a:rPr lang="en-US" sz="2000" err="1">
                <a:solidFill>
                  <a:schemeClr val="tx1"/>
                </a:solidFill>
                <a:cs typeface="Calibri"/>
              </a:rPr>
              <a:t>Zetian</a:t>
            </a:r>
            <a:endParaRPr lang="en-US" sz="2000">
              <a:solidFill>
                <a:schemeClr val="tx1"/>
              </a:solidFill>
              <a:cs typeface="Calibri"/>
            </a:endParaRPr>
          </a:p>
          <a:p>
            <a:r>
              <a:rPr lang="en-US" sz="2000">
                <a:solidFill>
                  <a:schemeClr val="tx1"/>
                </a:solidFill>
                <a:cs typeface="Calibri"/>
              </a:rPr>
              <a:t>-Neo-Confucianism</a:t>
            </a:r>
          </a:p>
          <a:p>
            <a:r>
              <a:rPr lang="en-US" sz="2000">
                <a:solidFill>
                  <a:schemeClr val="tx1"/>
                </a:solidFill>
                <a:cs typeface="Calibri"/>
              </a:rPr>
              <a:t>-Breaking tradition (giving women more freedom during the Tang)</a:t>
            </a:r>
          </a:p>
        </p:txBody>
      </p:sp>
    </p:spTree>
    <p:extLst>
      <p:ext uri="{BB962C8B-B14F-4D97-AF65-F5344CB8AC3E}">
        <p14:creationId xmlns:p14="http://schemas.microsoft.com/office/powerpoint/2010/main" val="3563939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43A36-1554-443B-B986-6ADD349F997E}"/>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3DE3ABEF-A104-4051-8FE9-EB6FF2819A64}"/>
              </a:ext>
            </a:extLst>
          </p:cNvPr>
          <p:cNvSpPr>
            <a:spLocks noGrp="1"/>
          </p:cNvSpPr>
          <p:nvPr>
            <p:ph idx="1"/>
          </p:nvPr>
        </p:nvSpPr>
        <p:spPr/>
        <p:txBody>
          <a:bodyPr vert="horz" lIns="0" tIns="45720" rIns="0" bIns="45720" rtlCol="0" anchor="t">
            <a:normAutofit/>
          </a:bodyPr>
          <a:lstStyle/>
          <a:p>
            <a:endParaRPr lang="en-US" sz="2800">
              <a:cs typeface="Calibri"/>
            </a:endParaRPr>
          </a:p>
          <a:p>
            <a:r>
              <a:rPr lang="en-US" sz="2800">
                <a:cs typeface="Calibri"/>
              </a:rPr>
              <a:t>Buddhism was the most popular religion in China</a:t>
            </a:r>
            <a:br>
              <a:rPr lang="en-US" sz="2800">
                <a:cs typeface="Calibri"/>
              </a:rPr>
            </a:br>
            <a:r>
              <a:rPr lang="en-US" sz="1800">
                <a:cs typeface="Calibri"/>
              </a:rPr>
              <a:t>(Lewis, 2009, p. 214)</a:t>
            </a:r>
            <a:endParaRPr lang="en-US" sz="2800">
              <a:cs typeface="Calibri"/>
            </a:endParaRPr>
          </a:p>
          <a:p>
            <a:r>
              <a:rPr lang="en-US" sz="2800">
                <a:cs typeface="Calibri"/>
              </a:rPr>
              <a:t>Wu Zetian was a Buddhist</a:t>
            </a:r>
            <a:br>
              <a:rPr lang="en-US" sz="2800">
                <a:cs typeface="Calibri"/>
              </a:rPr>
            </a:br>
            <a:r>
              <a:rPr lang="en-US" sz="1800">
                <a:cs typeface="Calibri"/>
              </a:rPr>
              <a:t>(Rothschild, 2008, p. 21)</a:t>
            </a:r>
            <a:endParaRPr lang="en-US"/>
          </a:p>
          <a:p>
            <a:r>
              <a:rPr lang="en-US" sz="2800">
                <a:cs typeface="Calibri"/>
              </a:rPr>
              <a:t>Confucianism claimed that a woman couldn't rule</a:t>
            </a:r>
            <a:br>
              <a:rPr lang="en-US" sz="2800">
                <a:cs typeface="Calibri"/>
              </a:rPr>
            </a:br>
            <a:r>
              <a:rPr lang="en-US" sz="1800">
                <a:cs typeface="Calibri"/>
              </a:rPr>
              <a:t>(Clements, 2007, p. 8)</a:t>
            </a:r>
            <a:endParaRPr lang="en-US" sz="2800">
              <a:cs typeface="Calibri"/>
            </a:endParaRPr>
          </a:p>
        </p:txBody>
      </p:sp>
    </p:spTree>
    <p:extLst>
      <p:ext uri="{BB962C8B-B14F-4D97-AF65-F5344CB8AC3E}">
        <p14:creationId xmlns:p14="http://schemas.microsoft.com/office/powerpoint/2010/main" val="604342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CF3EC-71E7-424B-A595-7AF802566F25}"/>
              </a:ext>
            </a:extLst>
          </p:cNvPr>
          <p:cNvSpPr>
            <a:spLocks noGrp="1"/>
          </p:cNvSpPr>
          <p:nvPr>
            <p:ph type="title"/>
          </p:nvPr>
        </p:nvSpPr>
        <p:spPr/>
        <p:txBody>
          <a:bodyPr/>
          <a:lstStyle/>
          <a:p>
            <a:r>
              <a:rPr lang="en-US">
                <a:cs typeface="Calibri Light"/>
              </a:rPr>
              <a:t>Bibliography</a:t>
            </a:r>
            <a:endParaRPr lang="en-US"/>
          </a:p>
        </p:txBody>
      </p:sp>
      <p:sp>
        <p:nvSpPr>
          <p:cNvPr id="3" name="Content Placeholder 2">
            <a:extLst>
              <a:ext uri="{FF2B5EF4-FFF2-40B4-BE49-F238E27FC236}">
                <a16:creationId xmlns:a16="http://schemas.microsoft.com/office/drawing/2014/main" id="{5EAA86F2-177B-42F9-AB98-5254275395C2}"/>
              </a:ext>
            </a:extLst>
          </p:cNvPr>
          <p:cNvSpPr>
            <a:spLocks noGrp="1"/>
          </p:cNvSpPr>
          <p:nvPr>
            <p:ph idx="1"/>
          </p:nvPr>
        </p:nvSpPr>
        <p:spPr>
          <a:xfrm>
            <a:off x="242252" y="1270000"/>
            <a:ext cx="11262360" cy="5497245"/>
          </a:xfrm>
        </p:spPr>
        <p:txBody>
          <a:bodyPr vert="horz" lIns="0" tIns="45720" rIns="0" bIns="45720" rtlCol="0" anchor="t">
            <a:normAutofit fontScale="62500" lnSpcReduction="20000"/>
          </a:bodyPr>
          <a:lstStyle/>
          <a:p>
            <a:pPr marL="285750" indent="-285750">
              <a:buFont typeface="Wingdings" charset="2"/>
              <a:buChar char="Ø"/>
            </a:pPr>
            <a:r>
              <a:rPr lang="en-US">
                <a:cs typeface="Calibri"/>
              </a:rPr>
              <a:t>Clements, J. (2007) </a:t>
            </a:r>
            <a:r>
              <a:rPr lang="en-US" i="1">
                <a:cs typeface="Calibri"/>
              </a:rPr>
              <a:t>Wu: The Chinese Empress Who Schemed, Seduced and Murdered Her Way to Become a Living God</a:t>
            </a:r>
            <a:r>
              <a:rPr lang="en-US">
                <a:cs typeface="Calibri"/>
              </a:rPr>
              <a:t>, Stroud: Sutton Publishing Ltd</a:t>
            </a:r>
            <a:endParaRPr lang="en-US"/>
          </a:p>
          <a:p>
            <a:pPr marL="285750" indent="-285750">
              <a:buFont typeface="Wingdings" charset="2"/>
              <a:buChar char="Ø"/>
            </a:pPr>
            <a:r>
              <a:rPr lang="en-US">
                <a:ea typeface="+mn-lt"/>
                <a:cs typeface="+mn-lt"/>
              </a:rPr>
              <a:t>Lewis, M. E. (2009) </a:t>
            </a:r>
            <a:r>
              <a:rPr lang="en-US" i="1">
                <a:ea typeface="+mn-lt"/>
                <a:cs typeface="+mn-lt"/>
              </a:rPr>
              <a:t>China’s Cosmopolitan Empire: The Tang Dynasty</a:t>
            </a:r>
            <a:r>
              <a:rPr lang="en-US">
                <a:ea typeface="+mn-lt"/>
                <a:cs typeface="+mn-lt"/>
              </a:rPr>
              <a:t>, Massachusetts: Harvard University Press</a:t>
            </a:r>
          </a:p>
          <a:p>
            <a:pPr marL="285750" indent="-285750">
              <a:buFont typeface="Wingdings" charset="2"/>
              <a:buChar char="Ø"/>
            </a:pPr>
            <a:r>
              <a:rPr lang="en-US">
                <a:ea typeface="+mn-lt"/>
                <a:cs typeface="+mn-lt"/>
              </a:rPr>
              <a:t>Rothschild, N. H. (2008) </a:t>
            </a:r>
            <a:r>
              <a:rPr lang="en-US" i="1">
                <a:ea typeface="+mn-lt"/>
                <a:cs typeface="+mn-lt"/>
              </a:rPr>
              <a:t>Wu Zhao: China’s Only Woman Emperor</a:t>
            </a:r>
            <a:r>
              <a:rPr lang="en-US">
                <a:ea typeface="+mn-lt"/>
                <a:cs typeface="+mn-lt"/>
              </a:rPr>
              <a:t>, London: Pearson Education Ltd</a:t>
            </a:r>
          </a:p>
          <a:p>
            <a:pPr marL="285750" indent="-285750">
              <a:buFont typeface="Wingdings" charset="2"/>
              <a:buChar char="Ø"/>
            </a:pPr>
            <a:r>
              <a:rPr lang="en-US">
                <a:ea typeface="+mn-lt"/>
                <a:cs typeface="+mn-lt"/>
              </a:rPr>
              <a:t>Saunders, K. (1923). Buddhism in China: A Historical Sketch. The Journal of Religion,</a:t>
            </a:r>
          </a:p>
          <a:p>
            <a:pPr marL="285750" indent="-285750">
              <a:buFont typeface="Wingdings" charset="2"/>
              <a:buChar char="Ø"/>
            </a:pPr>
            <a:r>
              <a:rPr lang="en-US">
                <a:ea typeface="+mn-lt"/>
                <a:cs typeface="+mn-lt"/>
              </a:rPr>
              <a:t>Paul, D. (1979). Woman in Buddhism: Images of the Feminine in Mahayana Tradition. University of </a:t>
            </a:r>
            <a:r>
              <a:rPr lang="en-US" err="1">
                <a:ea typeface="+mn-lt"/>
                <a:cs typeface="+mn-lt"/>
              </a:rPr>
              <a:t>Califorina</a:t>
            </a:r>
            <a:r>
              <a:rPr lang="en-US">
                <a:ea typeface="+mn-lt"/>
                <a:cs typeface="+mn-lt"/>
              </a:rPr>
              <a:t> Press</a:t>
            </a:r>
            <a:endParaRPr lang="en-US"/>
          </a:p>
          <a:p>
            <a:pPr marL="285750" indent="-285750">
              <a:buFont typeface="Wingdings" charset="2"/>
              <a:buChar char="Ø"/>
            </a:pPr>
            <a:r>
              <a:rPr lang="en-US">
                <a:ea typeface="+mn-lt"/>
                <a:cs typeface="+mn-lt"/>
              </a:rPr>
              <a:t>Damien Keown (2003), A Dictionary of Buddhism, Oxford University Press</a:t>
            </a:r>
            <a:endParaRPr lang="en-US"/>
          </a:p>
          <a:p>
            <a:pPr marL="285750" indent="-285750">
              <a:buFont typeface="Wingdings" charset="2"/>
              <a:buChar char="Ø"/>
            </a:pPr>
            <a:r>
              <a:rPr lang="en-US" err="1">
                <a:ea typeface="+mn-lt"/>
                <a:cs typeface="+mn-lt"/>
              </a:rPr>
              <a:t>Feuchtwang</a:t>
            </a:r>
            <a:r>
              <a:rPr lang="en-US">
                <a:ea typeface="+mn-lt"/>
                <a:cs typeface="+mn-lt"/>
              </a:rPr>
              <a:t>, Stephan (2016). Religions in the Modern World (3rd ed.). Routledge</a:t>
            </a:r>
            <a:endParaRPr lang="en-US"/>
          </a:p>
          <a:p>
            <a:pPr marL="285750" indent="-285750">
              <a:buFont typeface="Wingdings" charset="2"/>
              <a:buChar char="Ø"/>
            </a:pPr>
            <a:r>
              <a:rPr lang="en-US">
                <a:ea typeface="+mn-lt"/>
                <a:cs typeface="+mn-lt"/>
              </a:rPr>
              <a:t>Gross, Rita M. (1992). Buddhism After Patriarchy: A Feminist History, Analysis, and Reconstruction of Buddhism</a:t>
            </a:r>
            <a:endParaRPr lang="en-US"/>
          </a:p>
          <a:p>
            <a:pPr marL="285750" indent="-285750">
              <a:buFont typeface="Wingdings" charset="2"/>
              <a:buChar char="Ø"/>
            </a:pPr>
            <a:r>
              <a:rPr lang="en-US">
                <a:ea typeface="+mn-lt"/>
                <a:cs typeface="+mn-lt"/>
              </a:rPr>
              <a:t>Astley, Ian, “</a:t>
            </a:r>
            <a:r>
              <a:rPr lang="en-US" err="1">
                <a:ea typeface="+mn-lt"/>
                <a:cs typeface="+mn-lt"/>
              </a:rPr>
              <a:t>Avalokiteśvara</a:t>
            </a:r>
            <a:r>
              <a:rPr lang="en-US">
                <a:ea typeface="+mn-lt"/>
                <a:cs typeface="+mn-lt"/>
              </a:rPr>
              <a:t>,”, in: Religion Past and Present. Consulted online on 15 November 2018</a:t>
            </a:r>
            <a:endParaRPr lang="en-US"/>
          </a:p>
          <a:p>
            <a:pPr marL="285750" indent="-285750">
              <a:buFont typeface="Wingdings" charset="2"/>
              <a:buChar char="Ø"/>
            </a:pPr>
            <a:r>
              <a:rPr lang="en-US" err="1">
                <a:ea typeface="+mn-lt"/>
                <a:cs typeface="+mn-lt"/>
              </a:rPr>
              <a:t>Badewien</a:t>
            </a:r>
            <a:r>
              <a:rPr lang="en-US">
                <a:ea typeface="+mn-lt"/>
                <a:cs typeface="+mn-lt"/>
              </a:rPr>
              <a:t>, Jan, </a:t>
            </a:r>
            <a:r>
              <a:rPr lang="en-US" err="1">
                <a:ea typeface="+mn-lt"/>
                <a:cs typeface="+mn-lt"/>
              </a:rPr>
              <a:t>Kleine</a:t>
            </a:r>
            <a:r>
              <a:rPr lang="en-US">
                <a:ea typeface="+mn-lt"/>
                <a:cs typeface="+mn-lt"/>
              </a:rPr>
              <a:t>, Christoph and Schneider, Johannes, “Reincarnation”, in: Religion Past and Present. Consulted online on 15 November 2018 &lt;http://dx.doi.org.ezproxy.uwtsd.ac.uk/10.1163/1877-5888_rpp_COM_024899&gt;</a:t>
            </a:r>
          </a:p>
          <a:p>
            <a:pPr marL="285750" indent="-285750">
              <a:spcBef>
                <a:spcPts val="0"/>
              </a:spcBef>
              <a:buFont typeface="Wingdings" charset="2"/>
              <a:buChar char="Ø"/>
            </a:pPr>
            <a:r>
              <a:rPr lang="cy-GB" err="1">
                <a:solidFill>
                  <a:schemeClr val="tx1"/>
                </a:solidFill>
                <a:ea typeface="+mn-lt"/>
                <a:cs typeface="+mn-lt"/>
              </a:rPr>
              <a:t>Xiang</a:t>
            </a:r>
            <a:r>
              <a:rPr lang="cy-GB">
                <a:solidFill>
                  <a:schemeClr val="tx1"/>
                </a:solidFill>
                <a:ea typeface="+mn-lt"/>
                <a:cs typeface="+mn-lt"/>
              </a:rPr>
              <a:t>, </a:t>
            </a:r>
            <a:r>
              <a:rPr lang="cy-GB" err="1">
                <a:solidFill>
                  <a:schemeClr val="tx1"/>
                </a:solidFill>
                <a:ea typeface="+mn-lt"/>
                <a:cs typeface="+mn-lt"/>
              </a:rPr>
              <a:t>Shiling</a:t>
            </a:r>
            <a:r>
              <a:rPr lang="cy-GB">
                <a:solidFill>
                  <a:schemeClr val="tx1"/>
                </a:solidFill>
                <a:ea typeface="+mn-lt"/>
                <a:cs typeface="+mn-lt"/>
              </a:rPr>
              <a:t>. </a:t>
            </a:r>
            <a:r>
              <a:rPr lang="cy-GB" err="1">
                <a:solidFill>
                  <a:schemeClr val="tx1"/>
                </a:solidFill>
                <a:ea typeface="+mn-lt"/>
                <a:cs typeface="+mn-lt"/>
              </a:rPr>
              <a:t>Trans</a:t>
            </a:r>
            <a:r>
              <a:rPr lang="cy-GB">
                <a:solidFill>
                  <a:schemeClr val="tx1"/>
                </a:solidFill>
                <a:ea typeface="+mn-lt"/>
                <a:cs typeface="+mn-lt"/>
              </a:rPr>
              <a:t>. Huang, </a:t>
            </a:r>
            <a:r>
              <a:rPr lang="cy-GB" err="1">
                <a:solidFill>
                  <a:schemeClr val="tx1"/>
                </a:solidFill>
                <a:ea typeface="+mn-lt"/>
                <a:cs typeface="+mn-lt"/>
              </a:rPr>
              <a:t>Deyuan</a:t>
            </a:r>
            <a:r>
              <a:rPr lang="cy-GB">
                <a:solidFill>
                  <a:schemeClr val="tx1"/>
                </a:solidFill>
                <a:ea typeface="+mn-lt"/>
                <a:cs typeface="+mn-lt"/>
              </a:rPr>
              <a:t>. (</a:t>
            </a:r>
            <a:r>
              <a:rPr lang="cy-GB" err="1">
                <a:solidFill>
                  <a:schemeClr val="tx1"/>
                </a:solidFill>
                <a:ea typeface="+mn-lt"/>
                <a:cs typeface="+mn-lt"/>
              </a:rPr>
              <a:t>December</a:t>
            </a:r>
            <a:r>
              <a:rPr lang="cy-GB">
                <a:solidFill>
                  <a:schemeClr val="tx1"/>
                </a:solidFill>
                <a:ea typeface="+mn-lt"/>
                <a:cs typeface="+mn-lt"/>
              </a:rPr>
              <a:t> 2010) ‘</a:t>
            </a:r>
            <a:r>
              <a:rPr lang="cy-GB" err="1">
                <a:solidFill>
                  <a:schemeClr val="tx1"/>
                </a:solidFill>
                <a:ea typeface="+mn-lt"/>
                <a:cs typeface="+mn-lt"/>
              </a:rPr>
              <a:t>Inquiry</a:t>
            </a:r>
            <a:r>
              <a:rPr lang="cy-GB">
                <a:solidFill>
                  <a:schemeClr val="tx1"/>
                </a:solidFill>
                <a:ea typeface="+mn-lt"/>
                <a:cs typeface="+mn-lt"/>
              </a:rPr>
              <a:t> </a:t>
            </a:r>
            <a:r>
              <a:rPr lang="cy-GB" err="1">
                <a:solidFill>
                  <a:schemeClr val="tx1"/>
                </a:solidFill>
                <a:ea typeface="+mn-lt"/>
                <a:cs typeface="+mn-lt"/>
              </a:rPr>
              <a:t>into</a:t>
            </a:r>
            <a:r>
              <a:rPr lang="cy-GB">
                <a:solidFill>
                  <a:schemeClr val="tx1"/>
                </a:solidFill>
                <a:ea typeface="+mn-lt"/>
                <a:cs typeface="+mn-lt"/>
              </a:rPr>
              <a:t> the </a:t>
            </a:r>
            <a:r>
              <a:rPr lang="cy-GB" err="1">
                <a:solidFill>
                  <a:schemeClr val="tx1"/>
                </a:solidFill>
                <a:ea typeface="+mn-lt"/>
                <a:cs typeface="+mn-lt"/>
              </a:rPr>
              <a:t>transcendence</a:t>
            </a:r>
            <a:r>
              <a:rPr lang="cy-GB">
                <a:solidFill>
                  <a:schemeClr val="tx1"/>
                </a:solidFill>
                <a:ea typeface="+mn-lt"/>
                <a:cs typeface="+mn-lt"/>
              </a:rPr>
              <a:t> of </a:t>
            </a:r>
            <a:r>
              <a:rPr lang="cy-GB" err="1">
                <a:solidFill>
                  <a:schemeClr val="tx1"/>
                </a:solidFill>
                <a:ea typeface="+mn-lt"/>
                <a:cs typeface="+mn-lt"/>
              </a:rPr>
              <a:t>Tang</a:t>
            </a:r>
            <a:r>
              <a:rPr lang="cy-GB">
                <a:solidFill>
                  <a:schemeClr val="tx1"/>
                </a:solidFill>
                <a:ea typeface="+mn-lt"/>
                <a:cs typeface="+mn-lt"/>
              </a:rPr>
              <a:t> </a:t>
            </a:r>
            <a:r>
              <a:rPr lang="cy-GB" err="1">
                <a:solidFill>
                  <a:schemeClr val="tx1"/>
                </a:solidFill>
                <a:ea typeface="+mn-lt"/>
                <a:cs typeface="+mn-lt"/>
              </a:rPr>
              <a:t>dynasty</a:t>
            </a:r>
            <a:r>
              <a:rPr lang="cy-GB">
                <a:solidFill>
                  <a:schemeClr val="tx1"/>
                </a:solidFill>
                <a:ea typeface="+mn-lt"/>
                <a:cs typeface="+mn-lt"/>
              </a:rPr>
              <a:t> </a:t>
            </a:r>
            <a:r>
              <a:rPr lang="cy-GB" err="1">
                <a:solidFill>
                  <a:schemeClr val="tx1"/>
                </a:solidFill>
                <a:ea typeface="+mn-lt"/>
                <a:cs typeface="+mn-lt"/>
              </a:rPr>
              <a:t>Confucians</a:t>
            </a:r>
            <a:r>
              <a:rPr lang="cy-GB">
                <a:solidFill>
                  <a:schemeClr val="tx1"/>
                </a:solidFill>
                <a:ea typeface="+mn-lt"/>
                <a:cs typeface="+mn-lt"/>
              </a:rPr>
              <a:t> to </a:t>
            </a:r>
            <a:r>
              <a:rPr lang="cy-GB" err="1">
                <a:solidFill>
                  <a:schemeClr val="tx1"/>
                </a:solidFill>
                <a:ea typeface="+mn-lt"/>
                <a:cs typeface="+mn-lt"/>
              </a:rPr>
              <a:t>Han</a:t>
            </a:r>
            <a:r>
              <a:rPr lang="cy-GB">
                <a:solidFill>
                  <a:schemeClr val="tx1"/>
                </a:solidFill>
                <a:ea typeface="+mn-lt"/>
                <a:cs typeface="+mn-lt"/>
              </a:rPr>
              <a:t> </a:t>
            </a:r>
            <a:r>
              <a:rPr lang="cy-GB" err="1">
                <a:solidFill>
                  <a:schemeClr val="tx1"/>
                </a:solidFill>
                <a:ea typeface="+mn-lt"/>
                <a:cs typeface="+mn-lt"/>
              </a:rPr>
              <a:t>dynasty</a:t>
            </a:r>
            <a:r>
              <a:rPr lang="cy-GB">
                <a:solidFill>
                  <a:schemeClr val="tx1"/>
                </a:solidFill>
                <a:ea typeface="+mn-lt"/>
                <a:cs typeface="+mn-lt"/>
              </a:rPr>
              <a:t> </a:t>
            </a:r>
            <a:r>
              <a:rPr lang="cy-GB" err="1">
                <a:solidFill>
                  <a:schemeClr val="tx1"/>
                </a:solidFill>
                <a:ea typeface="+mn-lt"/>
                <a:cs typeface="+mn-lt"/>
              </a:rPr>
              <a:t>Confucians</a:t>
            </a:r>
            <a:r>
              <a:rPr lang="cy-GB">
                <a:solidFill>
                  <a:schemeClr val="tx1"/>
                </a:solidFill>
                <a:ea typeface="+mn-lt"/>
                <a:cs typeface="+mn-lt"/>
              </a:rPr>
              <a:t> </a:t>
            </a:r>
            <a:r>
              <a:rPr lang="cy-GB" err="1">
                <a:solidFill>
                  <a:schemeClr val="tx1"/>
                </a:solidFill>
                <a:ea typeface="+mn-lt"/>
                <a:cs typeface="+mn-lt"/>
              </a:rPr>
              <a:t>and</a:t>
            </a:r>
            <a:r>
              <a:rPr lang="cy-GB">
                <a:solidFill>
                  <a:schemeClr val="tx1"/>
                </a:solidFill>
                <a:ea typeface="+mn-lt"/>
                <a:cs typeface="+mn-lt"/>
              </a:rPr>
              <a:t> the </a:t>
            </a:r>
            <a:r>
              <a:rPr lang="cy-GB" err="1">
                <a:solidFill>
                  <a:schemeClr val="tx1"/>
                </a:solidFill>
                <a:ea typeface="+mn-lt"/>
                <a:cs typeface="+mn-lt"/>
              </a:rPr>
              <a:t>transformation</a:t>
            </a:r>
            <a:r>
              <a:rPr lang="cy-GB">
                <a:solidFill>
                  <a:schemeClr val="tx1"/>
                </a:solidFill>
                <a:ea typeface="+mn-lt"/>
                <a:cs typeface="+mn-lt"/>
              </a:rPr>
              <a:t> of </a:t>
            </a:r>
            <a:r>
              <a:rPr lang="cy-GB" err="1">
                <a:solidFill>
                  <a:schemeClr val="tx1"/>
                </a:solidFill>
                <a:ea typeface="+mn-lt"/>
                <a:cs typeface="+mn-lt"/>
              </a:rPr>
              <a:t>traditional</a:t>
            </a:r>
            <a:r>
              <a:rPr lang="cy-GB">
                <a:solidFill>
                  <a:schemeClr val="tx1"/>
                </a:solidFill>
                <a:ea typeface="+mn-lt"/>
                <a:cs typeface="+mn-lt"/>
              </a:rPr>
              <a:t> </a:t>
            </a:r>
            <a:r>
              <a:rPr lang="cy-GB" err="1">
                <a:solidFill>
                  <a:schemeClr val="tx1"/>
                </a:solidFill>
                <a:ea typeface="+mn-lt"/>
                <a:cs typeface="+mn-lt"/>
              </a:rPr>
              <a:t>Confucianism</a:t>
            </a:r>
            <a:r>
              <a:rPr lang="cy-GB">
                <a:solidFill>
                  <a:schemeClr val="tx1"/>
                </a:solidFill>
                <a:ea typeface="+mn-lt"/>
                <a:cs typeface="+mn-lt"/>
              </a:rPr>
              <a:t> </a:t>
            </a:r>
            <a:r>
              <a:rPr lang="cy-GB" err="1">
                <a:solidFill>
                  <a:schemeClr val="tx1"/>
                </a:solidFill>
                <a:ea typeface="+mn-lt"/>
                <a:cs typeface="+mn-lt"/>
              </a:rPr>
              <a:t>in</a:t>
            </a:r>
            <a:r>
              <a:rPr lang="cy-GB">
                <a:solidFill>
                  <a:schemeClr val="tx1"/>
                </a:solidFill>
                <a:ea typeface="+mn-lt"/>
                <a:cs typeface="+mn-lt"/>
              </a:rPr>
              <a:t> </a:t>
            </a:r>
            <a:r>
              <a:rPr lang="cy-GB" err="1">
                <a:solidFill>
                  <a:schemeClr val="tx1"/>
                </a:solidFill>
                <a:ea typeface="+mn-lt"/>
                <a:cs typeface="+mn-lt"/>
              </a:rPr>
              <a:t>terms</a:t>
            </a:r>
            <a:r>
              <a:rPr lang="cy-GB">
                <a:solidFill>
                  <a:schemeClr val="tx1"/>
                </a:solidFill>
                <a:ea typeface="+mn-lt"/>
                <a:cs typeface="+mn-lt"/>
              </a:rPr>
              <a:t> of </a:t>
            </a:r>
            <a:r>
              <a:rPr lang="cy-GB" err="1">
                <a:solidFill>
                  <a:schemeClr val="tx1"/>
                </a:solidFill>
                <a:ea typeface="+mn-lt"/>
                <a:cs typeface="+mn-lt"/>
              </a:rPr>
              <a:t>Lunyu</a:t>
            </a:r>
            <a:r>
              <a:rPr lang="cy-GB">
                <a:solidFill>
                  <a:schemeClr val="tx1"/>
                </a:solidFill>
                <a:ea typeface="+mn-lt"/>
                <a:cs typeface="+mn-lt"/>
              </a:rPr>
              <a:t> </a:t>
            </a:r>
            <a:r>
              <a:rPr lang="cy-GB" err="1">
                <a:solidFill>
                  <a:schemeClr val="tx1"/>
                </a:solidFill>
                <a:ea typeface="+mn-lt"/>
                <a:cs typeface="+mn-lt"/>
              </a:rPr>
              <a:t>Bijie</a:t>
            </a:r>
            <a:r>
              <a:rPr lang="cy-GB">
                <a:solidFill>
                  <a:schemeClr val="tx1"/>
                </a:solidFill>
                <a:ea typeface="+mn-lt"/>
                <a:cs typeface="+mn-lt"/>
              </a:rPr>
              <a:t>’. </a:t>
            </a:r>
            <a:r>
              <a:rPr lang="cy-GB" err="1">
                <a:solidFill>
                  <a:schemeClr val="tx1"/>
                </a:solidFill>
                <a:ea typeface="+mn-lt"/>
                <a:cs typeface="+mn-lt"/>
              </a:rPr>
              <a:t>Frontiers</a:t>
            </a:r>
            <a:r>
              <a:rPr lang="cy-GB">
                <a:solidFill>
                  <a:schemeClr val="tx1"/>
                </a:solidFill>
                <a:ea typeface="+mn-lt"/>
                <a:cs typeface="+mn-lt"/>
              </a:rPr>
              <a:t> of </a:t>
            </a:r>
            <a:r>
              <a:rPr lang="cy-GB" err="1">
                <a:solidFill>
                  <a:schemeClr val="tx1"/>
                </a:solidFill>
                <a:ea typeface="+mn-lt"/>
                <a:cs typeface="+mn-lt"/>
              </a:rPr>
              <a:t>Philosophy</a:t>
            </a:r>
            <a:r>
              <a:rPr lang="cy-GB">
                <a:solidFill>
                  <a:schemeClr val="tx1"/>
                </a:solidFill>
                <a:ea typeface="+mn-lt"/>
                <a:cs typeface="+mn-lt"/>
              </a:rPr>
              <a:t> </a:t>
            </a:r>
            <a:r>
              <a:rPr lang="cy-GB" err="1">
                <a:solidFill>
                  <a:schemeClr val="tx1"/>
                </a:solidFill>
                <a:ea typeface="+mn-lt"/>
                <a:cs typeface="+mn-lt"/>
              </a:rPr>
              <a:t>in</a:t>
            </a:r>
            <a:r>
              <a:rPr lang="cy-GB">
                <a:solidFill>
                  <a:schemeClr val="tx1"/>
                </a:solidFill>
                <a:ea typeface="+mn-lt"/>
                <a:cs typeface="+mn-lt"/>
              </a:rPr>
              <a:t> China, </a:t>
            </a:r>
            <a:r>
              <a:rPr lang="cy-GB" err="1">
                <a:solidFill>
                  <a:schemeClr val="tx1"/>
                </a:solidFill>
                <a:ea typeface="+mn-lt"/>
                <a:cs typeface="+mn-lt"/>
              </a:rPr>
              <a:t>Vol</a:t>
            </a:r>
            <a:r>
              <a:rPr lang="cy-GB">
                <a:solidFill>
                  <a:schemeClr val="tx1"/>
                </a:solidFill>
                <a:ea typeface="+mn-lt"/>
                <a:cs typeface="+mn-lt"/>
              </a:rPr>
              <a:t>. 5 </a:t>
            </a:r>
            <a:r>
              <a:rPr lang="cy-GB" err="1">
                <a:solidFill>
                  <a:schemeClr val="tx1"/>
                </a:solidFill>
                <a:ea typeface="+mn-lt"/>
                <a:cs typeface="+mn-lt"/>
              </a:rPr>
              <a:t>Issue</a:t>
            </a:r>
            <a:r>
              <a:rPr lang="cy-GB">
                <a:solidFill>
                  <a:schemeClr val="tx1"/>
                </a:solidFill>
                <a:ea typeface="+mn-lt"/>
                <a:cs typeface="+mn-lt"/>
              </a:rPr>
              <a:t> 4, </a:t>
            </a:r>
            <a:r>
              <a:rPr lang="cy-GB" err="1">
                <a:solidFill>
                  <a:schemeClr val="tx1"/>
                </a:solidFill>
                <a:ea typeface="+mn-lt"/>
                <a:cs typeface="+mn-lt"/>
              </a:rPr>
              <a:t>pp</a:t>
            </a:r>
            <a:r>
              <a:rPr lang="cy-GB">
                <a:solidFill>
                  <a:schemeClr val="tx1"/>
                </a:solidFill>
                <a:ea typeface="+mn-lt"/>
                <a:cs typeface="+mn-lt"/>
              </a:rPr>
              <a:t>. 471-485. </a:t>
            </a:r>
          </a:p>
          <a:p>
            <a:pPr marL="285750" indent="-285750">
              <a:spcBef>
                <a:spcPts val="0"/>
              </a:spcBef>
              <a:buFont typeface="Wingdings" charset="2"/>
              <a:buChar char="Ø"/>
            </a:pPr>
            <a:endParaRPr lang="cy-GB">
              <a:ea typeface="+mn-lt"/>
              <a:cs typeface="+mn-lt"/>
            </a:endParaRPr>
          </a:p>
          <a:p>
            <a:pPr marL="285750" indent="-285750">
              <a:spcBef>
                <a:spcPts val="0"/>
              </a:spcBef>
              <a:buFont typeface="Wingdings" charset="2"/>
              <a:buChar char="Ø"/>
            </a:pPr>
            <a:r>
              <a:rPr lang="cy-GB">
                <a:solidFill>
                  <a:schemeClr val="tx1"/>
                </a:solidFill>
                <a:ea typeface="+mn-lt"/>
                <a:cs typeface="+mn-lt"/>
              </a:rPr>
              <a:t>‘</a:t>
            </a:r>
            <a:r>
              <a:rPr lang="cy-GB" err="1">
                <a:solidFill>
                  <a:schemeClr val="tx1"/>
                </a:solidFill>
                <a:ea typeface="+mn-lt"/>
                <a:cs typeface="+mn-lt"/>
              </a:rPr>
              <a:t>Wu</a:t>
            </a:r>
            <a:r>
              <a:rPr lang="cy-GB">
                <a:solidFill>
                  <a:schemeClr val="tx1"/>
                </a:solidFill>
                <a:ea typeface="+mn-lt"/>
                <a:cs typeface="+mn-lt"/>
              </a:rPr>
              <a:t> </a:t>
            </a:r>
            <a:r>
              <a:rPr lang="cy-GB" err="1">
                <a:solidFill>
                  <a:schemeClr val="tx1"/>
                </a:solidFill>
                <a:ea typeface="+mn-lt"/>
                <a:cs typeface="+mn-lt"/>
              </a:rPr>
              <a:t>Zetian</a:t>
            </a:r>
            <a:r>
              <a:rPr lang="cy-GB">
                <a:solidFill>
                  <a:schemeClr val="tx1"/>
                </a:solidFill>
                <a:ea typeface="+mn-lt"/>
                <a:cs typeface="+mn-lt"/>
              </a:rPr>
              <a:t>: The </a:t>
            </a:r>
            <a:r>
              <a:rPr lang="cy-GB" err="1">
                <a:solidFill>
                  <a:schemeClr val="tx1"/>
                </a:solidFill>
                <a:ea typeface="+mn-lt"/>
                <a:cs typeface="+mn-lt"/>
              </a:rPr>
              <a:t>Woman</a:t>
            </a:r>
            <a:r>
              <a:rPr lang="cy-GB">
                <a:solidFill>
                  <a:schemeClr val="tx1"/>
                </a:solidFill>
                <a:ea typeface="+mn-lt"/>
                <a:cs typeface="+mn-lt"/>
              </a:rPr>
              <a:t> </a:t>
            </a:r>
            <a:r>
              <a:rPr lang="cy-GB" err="1">
                <a:solidFill>
                  <a:schemeClr val="tx1"/>
                </a:solidFill>
                <a:ea typeface="+mn-lt"/>
                <a:cs typeface="+mn-lt"/>
              </a:rPr>
              <a:t>Who</a:t>
            </a:r>
            <a:r>
              <a:rPr lang="cy-GB">
                <a:solidFill>
                  <a:schemeClr val="tx1"/>
                </a:solidFill>
                <a:ea typeface="+mn-lt"/>
                <a:cs typeface="+mn-lt"/>
              </a:rPr>
              <a:t> </a:t>
            </a:r>
            <a:r>
              <a:rPr lang="cy-GB" err="1">
                <a:solidFill>
                  <a:schemeClr val="tx1"/>
                </a:solidFill>
                <a:ea typeface="+mn-lt"/>
                <a:cs typeface="+mn-lt"/>
              </a:rPr>
              <a:t>Became</a:t>
            </a:r>
            <a:r>
              <a:rPr lang="cy-GB">
                <a:solidFill>
                  <a:schemeClr val="tx1"/>
                </a:solidFill>
                <a:ea typeface="+mn-lt"/>
                <a:cs typeface="+mn-lt"/>
              </a:rPr>
              <a:t> </a:t>
            </a:r>
            <a:r>
              <a:rPr lang="cy-GB" err="1">
                <a:solidFill>
                  <a:schemeClr val="tx1"/>
                </a:solidFill>
                <a:ea typeface="+mn-lt"/>
                <a:cs typeface="+mn-lt"/>
              </a:rPr>
              <a:t>Emperor</a:t>
            </a:r>
            <a:r>
              <a:rPr lang="cy-GB">
                <a:solidFill>
                  <a:schemeClr val="tx1"/>
                </a:solidFill>
                <a:ea typeface="+mn-lt"/>
                <a:cs typeface="+mn-lt"/>
              </a:rPr>
              <a:t> Of China – </a:t>
            </a:r>
            <a:r>
              <a:rPr lang="cy-GB" err="1">
                <a:solidFill>
                  <a:schemeClr val="tx1"/>
                </a:solidFill>
                <a:ea typeface="+mn-lt"/>
                <a:cs typeface="+mn-lt"/>
              </a:rPr>
              <a:t>Historical</a:t>
            </a:r>
            <a:r>
              <a:rPr lang="cy-GB">
                <a:solidFill>
                  <a:schemeClr val="tx1"/>
                </a:solidFill>
                <a:ea typeface="+mn-lt"/>
                <a:cs typeface="+mn-lt"/>
              </a:rPr>
              <a:t> </a:t>
            </a:r>
            <a:r>
              <a:rPr lang="cy-GB" err="1">
                <a:solidFill>
                  <a:schemeClr val="tx1"/>
                </a:solidFill>
                <a:ea typeface="+mn-lt"/>
                <a:cs typeface="+mn-lt"/>
              </a:rPr>
              <a:t>Documentary</a:t>
            </a:r>
            <a:r>
              <a:rPr lang="cy-GB">
                <a:solidFill>
                  <a:schemeClr val="tx1"/>
                </a:solidFill>
                <a:ea typeface="+mn-lt"/>
                <a:cs typeface="+mn-lt"/>
              </a:rPr>
              <a:t>’. YouTube, </a:t>
            </a:r>
            <a:r>
              <a:rPr lang="cy-GB" err="1">
                <a:solidFill>
                  <a:schemeClr val="tx1"/>
                </a:solidFill>
                <a:ea typeface="+mn-lt"/>
                <a:cs typeface="+mn-lt"/>
              </a:rPr>
              <a:t>Uploaded</a:t>
            </a:r>
            <a:r>
              <a:rPr lang="cy-GB">
                <a:solidFill>
                  <a:schemeClr val="tx1"/>
                </a:solidFill>
                <a:ea typeface="+mn-lt"/>
                <a:cs typeface="+mn-lt"/>
              </a:rPr>
              <a:t> by ‘</a:t>
            </a:r>
            <a:r>
              <a:rPr lang="cy-GB" err="1">
                <a:solidFill>
                  <a:schemeClr val="tx1"/>
                </a:solidFill>
                <a:ea typeface="+mn-lt"/>
                <a:cs typeface="+mn-lt"/>
              </a:rPr>
              <a:t>DocVids</a:t>
            </a:r>
            <a:r>
              <a:rPr lang="cy-GB">
                <a:solidFill>
                  <a:schemeClr val="tx1"/>
                </a:solidFill>
                <a:ea typeface="+mn-lt"/>
                <a:cs typeface="+mn-lt"/>
              </a:rPr>
              <a:t>’ (</a:t>
            </a:r>
            <a:r>
              <a:rPr lang="cy-GB" err="1">
                <a:solidFill>
                  <a:schemeClr val="tx1"/>
                </a:solidFill>
                <a:ea typeface="+mn-lt"/>
                <a:cs typeface="+mn-lt"/>
              </a:rPr>
              <a:t>February</a:t>
            </a:r>
            <a:r>
              <a:rPr lang="cy-GB">
                <a:solidFill>
                  <a:schemeClr val="tx1"/>
                </a:solidFill>
                <a:ea typeface="+mn-lt"/>
                <a:cs typeface="+mn-lt"/>
              </a:rPr>
              <a:t> 25, 2017) </a:t>
            </a:r>
            <a:r>
              <a:rPr lang="cy-GB" err="1">
                <a:solidFill>
                  <a:schemeClr val="tx1"/>
                </a:solidFill>
                <a:ea typeface="+mn-lt"/>
                <a:cs typeface="+mn-lt"/>
              </a:rPr>
              <a:t>Available</a:t>
            </a:r>
            <a:r>
              <a:rPr lang="cy-GB">
                <a:solidFill>
                  <a:schemeClr val="tx1"/>
                </a:solidFill>
                <a:ea typeface="+mn-lt"/>
                <a:cs typeface="+mn-lt"/>
              </a:rPr>
              <a:t> </a:t>
            </a:r>
            <a:r>
              <a:rPr lang="cy-GB" err="1">
                <a:solidFill>
                  <a:schemeClr val="tx1"/>
                </a:solidFill>
                <a:ea typeface="+mn-lt"/>
                <a:cs typeface="+mn-lt"/>
              </a:rPr>
              <a:t>from</a:t>
            </a:r>
            <a:r>
              <a:rPr lang="cy-GB">
                <a:solidFill>
                  <a:schemeClr val="tx1"/>
                </a:solidFill>
                <a:ea typeface="+mn-lt"/>
                <a:cs typeface="+mn-lt"/>
              </a:rPr>
              <a:t> </a:t>
            </a:r>
            <a:r>
              <a:rPr lang="cy-GB" u="sng">
                <a:solidFill>
                  <a:schemeClr val="accent6">
                    <a:lumMod val="50000"/>
                  </a:schemeClr>
                </a:solidFill>
                <a:ea typeface="+mn-lt"/>
                <a:cs typeface="+mn-lt"/>
                <a:hlinkClick r:id="rId2"/>
              </a:rPr>
              <a:t>https://www.youtube.com/watch?v=QZfY6IjMPY0&amp;t=28s</a:t>
            </a:r>
            <a:endParaRPr lang="en-US">
              <a:solidFill>
                <a:schemeClr val="accent6">
                  <a:lumMod val="50000"/>
                </a:schemeClr>
              </a:solidFill>
              <a:ea typeface="+mn-lt"/>
              <a:cs typeface="+mn-lt"/>
            </a:endParaRPr>
          </a:p>
          <a:p>
            <a:pPr marL="285750" indent="-285750">
              <a:spcBef>
                <a:spcPts val="0"/>
              </a:spcBef>
              <a:buFont typeface="Wingdings" charset="2"/>
              <a:buChar char="Ø"/>
            </a:pPr>
            <a:endParaRPr lang="cy-GB">
              <a:ea typeface="+mn-lt"/>
              <a:cs typeface="+mn-lt"/>
            </a:endParaRPr>
          </a:p>
          <a:p>
            <a:pPr marL="285750" indent="-285750">
              <a:spcBef>
                <a:spcPts val="0"/>
              </a:spcBef>
              <a:buFont typeface="Wingdings" charset="2"/>
              <a:buChar char="Ø"/>
            </a:pPr>
            <a:r>
              <a:rPr lang="cy-GB">
                <a:solidFill>
                  <a:schemeClr val="tx1"/>
                </a:solidFill>
                <a:ea typeface="+mn-lt"/>
                <a:cs typeface="+mn-lt"/>
              </a:rPr>
              <a:t> </a:t>
            </a:r>
            <a:r>
              <a:rPr lang="cy-GB" err="1">
                <a:solidFill>
                  <a:schemeClr val="tx1"/>
                </a:solidFill>
                <a:ea typeface="+mn-lt"/>
                <a:cs typeface="+mn-lt"/>
              </a:rPr>
              <a:t>Yao</a:t>
            </a:r>
            <a:r>
              <a:rPr lang="cy-GB">
                <a:solidFill>
                  <a:schemeClr val="tx1"/>
                </a:solidFill>
                <a:ea typeface="+mn-lt"/>
                <a:cs typeface="+mn-lt"/>
              </a:rPr>
              <a:t>, </a:t>
            </a:r>
            <a:r>
              <a:rPr lang="cy-GB" err="1">
                <a:solidFill>
                  <a:schemeClr val="tx1"/>
                </a:solidFill>
                <a:ea typeface="+mn-lt"/>
                <a:cs typeface="+mn-lt"/>
              </a:rPr>
              <a:t>Xinzhong</a:t>
            </a:r>
            <a:r>
              <a:rPr lang="cy-GB">
                <a:solidFill>
                  <a:schemeClr val="tx1"/>
                </a:solidFill>
                <a:ea typeface="+mn-lt"/>
                <a:cs typeface="+mn-lt"/>
              </a:rPr>
              <a:t>. (2000) </a:t>
            </a:r>
            <a:r>
              <a:rPr lang="cy-GB" err="1">
                <a:solidFill>
                  <a:schemeClr val="tx1"/>
                </a:solidFill>
                <a:ea typeface="+mn-lt"/>
                <a:cs typeface="+mn-lt"/>
              </a:rPr>
              <a:t>An</a:t>
            </a:r>
            <a:r>
              <a:rPr lang="cy-GB">
                <a:solidFill>
                  <a:schemeClr val="tx1"/>
                </a:solidFill>
                <a:ea typeface="+mn-lt"/>
                <a:cs typeface="+mn-lt"/>
              </a:rPr>
              <a:t> </a:t>
            </a:r>
            <a:r>
              <a:rPr lang="cy-GB" err="1">
                <a:solidFill>
                  <a:schemeClr val="tx1"/>
                </a:solidFill>
                <a:ea typeface="+mn-lt"/>
                <a:cs typeface="+mn-lt"/>
              </a:rPr>
              <a:t>Introduction</a:t>
            </a:r>
            <a:r>
              <a:rPr lang="cy-GB">
                <a:solidFill>
                  <a:schemeClr val="tx1"/>
                </a:solidFill>
                <a:ea typeface="+mn-lt"/>
                <a:cs typeface="+mn-lt"/>
              </a:rPr>
              <a:t> to </a:t>
            </a:r>
            <a:r>
              <a:rPr lang="cy-GB" err="1">
                <a:solidFill>
                  <a:schemeClr val="tx1"/>
                </a:solidFill>
                <a:ea typeface="+mn-lt"/>
                <a:cs typeface="+mn-lt"/>
              </a:rPr>
              <a:t>Confucianism</a:t>
            </a:r>
            <a:r>
              <a:rPr lang="cy-GB">
                <a:solidFill>
                  <a:schemeClr val="tx1"/>
                </a:solidFill>
                <a:ea typeface="+mn-lt"/>
                <a:cs typeface="+mn-lt"/>
              </a:rPr>
              <a:t>. </a:t>
            </a:r>
            <a:r>
              <a:rPr lang="cy-GB" err="1">
                <a:solidFill>
                  <a:schemeClr val="tx1"/>
                </a:solidFill>
                <a:ea typeface="+mn-lt"/>
                <a:cs typeface="+mn-lt"/>
              </a:rPr>
              <a:t>Cambridge</a:t>
            </a:r>
            <a:r>
              <a:rPr lang="cy-GB">
                <a:solidFill>
                  <a:schemeClr val="tx1"/>
                </a:solidFill>
                <a:ea typeface="+mn-lt"/>
                <a:cs typeface="+mn-lt"/>
              </a:rPr>
              <a:t> </a:t>
            </a:r>
            <a:r>
              <a:rPr lang="cy-GB" err="1">
                <a:solidFill>
                  <a:schemeClr val="tx1"/>
                </a:solidFill>
                <a:ea typeface="+mn-lt"/>
                <a:cs typeface="+mn-lt"/>
              </a:rPr>
              <a:t>University</a:t>
            </a:r>
            <a:r>
              <a:rPr lang="cy-GB">
                <a:solidFill>
                  <a:schemeClr val="tx1"/>
                </a:solidFill>
                <a:ea typeface="+mn-lt"/>
                <a:cs typeface="+mn-lt"/>
              </a:rPr>
              <a:t> </a:t>
            </a:r>
            <a:r>
              <a:rPr lang="cy-GB" err="1">
                <a:solidFill>
                  <a:schemeClr val="tx1"/>
                </a:solidFill>
                <a:ea typeface="+mn-lt"/>
                <a:cs typeface="+mn-lt"/>
              </a:rPr>
              <a:t>Press</a:t>
            </a:r>
            <a:r>
              <a:rPr lang="cy-GB">
                <a:solidFill>
                  <a:schemeClr val="tx1"/>
                </a:solidFill>
                <a:ea typeface="+mn-lt"/>
                <a:cs typeface="+mn-lt"/>
              </a:rPr>
              <a:t>, </a:t>
            </a:r>
            <a:r>
              <a:rPr lang="cy-GB" err="1">
                <a:solidFill>
                  <a:schemeClr val="tx1"/>
                </a:solidFill>
                <a:ea typeface="+mn-lt"/>
                <a:cs typeface="+mn-lt"/>
              </a:rPr>
              <a:t>pp</a:t>
            </a:r>
            <a:r>
              <a:rPr lang="cy-GB">
                <a:solidFill>
                  <a:schemeClr val="tx1"/>
                </a:solidFill>
                <a:ea typeface="+mn-lt"/>
                <a:cs typeface="+mn-lt"/>
              </a:rPr>
              <a:t>. 96-97.</a:t>
            </a:r>
            <a:endParaRPr lang="en-US">
              <a:solidFill>
                <a:schemeClr val="tx1"/>
              </a:solidFill>
              <a:ea typeface="+mn-lt"/>
              <a:cs typeface="+mn-lt"/>
            </a:endParaRPr>
          </a:p>
          <a:p>
            <a:pPr marL="285750" indent="-285750">
              <a:spcBef>
                <a:spcPts val="0"/>
              </a:spcBef>
              <a:buFont typeface="Wingdings" charset="2"/>
              <a:buChar char="Ø"/>
            </a:pPr>
            <a:endParaRPr lang="cy-GB">
              <a:ea typeface="+mn-lt"/>
              <a:cs typeface="+mn-lt"/>
            </a:endParaRPr>
          </a:p>
          <a:p>
            <a:pPr marL="285750" indent="-285750">
              <a:spcBef>
                <a:spcPts val="0"/>
              </a:spcBef>
              <a:buFont typeface="Wingdings" charset="2"/>
              <a:buChar char="Ø"/>
            </a:pPr>
            <a:r>
              <a:rPr lang="cy-GB">
                <a:solidFill>
                  <a:schemeClr val="tx1"/>
                </a:solidFill>
                <a:ea typeface="+mn-lt"/>
                <a:cs typeface="+mn-lt"/>
              </a:rPr>
              <a:t>Ware, James R. (1961) The </a:t>
            </a:r>
            <a:r>
              <a:rPr lang="cy-GB" err="1">
                <a:solidFill>
                  <a:schemeClr val="tx1"/>
                </a:solidFill>
                <a:ea typeface="+mn-lt"/>
                <a:cs typeface="+mn-lt"/>
              </a:rPr>
              <a:t>Sayings</a:t>
            </a:r>
            <a:r>
              <a:rPr lang="cy-GB">
                <a:solidFill>
                  <a:schemeClr val="tx1"/>
                </a:solidFill>
                <a:ea typeface="+mn-lt"/>
                <a:cs typeface="+mn-lt"/>
              </a:rPr>
              <a:t> of </a:t>
            </a:r>
            <a:r>
              <a:rPr lang="cy-GB" err="1">
                <a:solidFill>
                  <a:schemeClr val="tx1"/>
                </a:solidFill>
                <a:ea typeface="+mn-lt"/>
                <a:cs typeface="+mn-lt"/>
              </a:rPr>
              <a:t>Confucius</a:t>
            </a:r>
            <a:r>
              <a:rPr lang="cy-GB">
                <a:solidFill>
                  <a:schemeClr val="tx1"/>
                </a:solidFill>
                <a:ea typeface="+mn-lt"/>
                <a:cs typeface="+mn-lt"/>
              </a:rPr>
              <a:t>: The </a:t>
            </a:r>
            <a:r>
              <a:rPr lang="cy-GB" err="1">
                <a:solidFill>
                  <a:schemeClr val="tx1"/>
                </a:solidFill>
                <a:ea typeface="+mn-lt"/>
                <a:cs typeface="+mn-lt"/>
              </a:rPr>
              <a:t>Teachings</a:t>
            </a:r>
            <a:r>
              <a:rPr lang="cy-GB">
                <a:solidFill>
                  <a:schemeClr val="tx1"/>
                </a:solidFill>
                <a:ea typeface="+mn-lt"/>
                <a:cs typeface="+mn-lt"/>
              </a:rPr>
              <a:t> of </a:t>
            </a:r>
            <a:r>
              <a:rPr lang="cy-GB" err="1">
                <a:solidFill>
                  <a:schemeClr val="tx1"/>
                </a:solidFill>
                <a:ea typeface="+mn-lt"/>
                <a:cs typeface="+mn-lt"/>
              </a:rPr>
              <a:t>China’s</a:t>
            </a:r>
            <a:r>
              <a:rPr lang="cy-GB">
                <a:solidFill>
                  <a:schemeClr val="tx1"/>
                </a:solidFill>
                <a:ea typeface="+mn-lt"/>
                <a:cs typeface="+mn-lt"/>
              </a:rPr>
              <a:t> </a:t>
            </a:r>
            <a:r>
              <a:rPr lang="cy-GB" err="1">
                <a:solidFill>
                  <a:schemeClr val="tx1"/>
                </a:solidFill>
                <a:ea typeface="+mn-lt"/>
                <a:cs typeface="+mn-lt"/>
              </a:rPr>
              <a:t>Greatest</a:t>
            </a:r>
            <a:r>
              <a:rPr lang="cy-GB">
                <a:solidFill>
                  <a:schemeClr val="tx1"/>
                </a:solidFill>
                <a:ea typeface="+mn-lt"/>
                <a:cs typeface="+mn-lt"/>
              </a:rPr>
              <a:t> </a:t>
            </a:r>
            <a:r>
              <a:rPr lang="cy-GB" err="1">
                <a:solidFill>
                  <a:schemeClr val="tx1"/>
                </a:solidFill>
                <a:ea typeface="+mn-lt"/>
                <a:cs typeface="+mn-lt"/>
              </a:rPr>
              <a:t>Sage</a:t>
            </a:r>
            <a:r>
              <a:rPr lang="cy-GB">
                <a:solidFill>
                  <a:schemeClr val="tx1"/>
                </a:solidFill>
                <a:ea typeface="+mn-lt"/>
                <a:cs typeface="+mn-lt"/>
              </a:rPr>
              <a:t>. The New American </a:t>
            </a:r>
            <a:r>
              <a:rPr lang="cy-GB" err="1">
                <a:solidFill>
                  <a:schemeClr val="tx1"/>
                </a:solidFill>
                <a:ea typeface="+mn-lt"/>
                <a:cs typeface="+mn-lt"/>
              </a:rPr>
              <a:t>Library</a:t>
            </a:r>
            <a:r>
              <a:rPr lang="cy-GB">
                <a:solidFill>
                  <a:schemeClr val="tx1"/>
                </a:solidFill>
                <a:ea typeface="+mn-lt"/>
                <a:cs typeface="+mn-lt"/>
              </a:rPr>
              <a:t>, </a:t>
            </a:r>
            <a:r>
              <a:rPr lang="cy-GB" err="1">
                <a:solidFill>
                  <a:schemeClr val="tx1"/>
                </a:solidFill>
                <a:ea typeface="+mn-lt"/>
                <a:cs typeface="+mn-lt"/>
              </a:rPr>
              <a:t>pp</a:t>
            </a:r>
            <a:r>
              <a:rPr lang="cy-GB">
                <a:solidFill>
                  <a:schemeClr val="tx1"/>
                </a:solidFill>
                <a:ea typeface="+mn-lt"/>
                <a:cs typeface="+mn-lt"/>
              </a:rPr>
              <a:t> 7-18.</a:t>
            </a:r>
            <a:endParaRPr lang="en-US">
              <a:solidFill>
                <a:schemeClr val="tx1"/>
              </a:solidFill>
              <a:ea typeface="+mn-lt"/>
              <a:cs typeface="+mn-lt"/>
            </a:endParaRPr>
          </a:p>
          <a:p>
            <a:pPr marL="285750" indent="-285750">
              <a:spcBef>
                <a:spcPts val="0"/>
              </a:spcBef>
              <a:buFont typeface="Wingdings" charset="2"/>
              <a:buChar char="Ø"/>
            </a:pPr>
            <a:endParaRPr lang="cy-GB">
              <a:ea typeface="+mn-lt"/>
              <a:cs typeface="+mn-lt"/>
            </a:endParaRPr>
          </a:p>
          <a:p>
            <a:pPr marL="285750" indent="-285750">
              <a:spcBef>
                <a:spcPts val="0"/>
              </a:spcBef>
              <a:buFont typeface="Wingdings" charset="2"/>
              <a:buChar char="Ø"/>
            </a:pPr>
            <a:r>
              <a:rPr lang="cy-GB" err="1">
                <a:solidFill>
                  <a:schemeClr val="tx1"/>
                </a:solidFill>
                <a:ea typeface="+mn-lt"/>
                <a:cs typeface="+mn-lt"/>
              </a:rPr>
              <a:t>Asian</a:t>
            </a:r>
            <a:r>
              <a:rPr lang="cy-GB">
                <a:solidFill>
                  <a:schemeClr val="tx1"/>
                </a:solidFill>
                <a:ea typeface="+mn-lt"/>
                <a:cs typeface="+mn-lt"/>
              </a:rPr>
              <a:t> </a:t>
            </a:r>
            <a:r>
              <a:rPr lang="cy-GB" err="1">
                <a:solidFill>
                  <a:schemeClr val="tx1"/>
                </a:solidFill>
                <a:ea typeface="+mn-lt"/>
                <a:cs typeface="+mn-lt"/>
              </a:rPr>
              <a:t>Art</a:t>
            </a:r>
            <a:r>
              <a:rPr lang="cy-GB">
                <a:solidFill>
                  <a:schemeClr val="tx1"/>
                </a:solidFill>
                <a:ea typeface="+mn-lt"/>
                <a:cs typeface="+mn-lt"/>
              </a:rPr>
              <a:t> </a:t>
            </a:r>
            <a:r>
              <a:rPr lang="cy-GB" err="1">
                <a:solidFill>
                  <a:schemeClr val="tx1"/>
                </a:solidFill>
                <a:ea typeface="+mn-lt"/>
                <a:cs typeface="+mn-lt"/>
              </a:rPr>
              <a:t>Museum</a:t>
            </a:r>
            <a:r>
              <a:rPr lang="cy-GB">
                <a:solidFill>
                  <a:schemeClr val="tx1"/>
                </a:solidFill>
                <a:ea typeface="+mn-lt"/>
                <a:cs typeface="+mn-lt"/>
              </a:rPr>
              <a:t> (2012) </a:t>
            </a:r>
            <a:r>
              <a:rPr lang="cy-GB" err="1">
                <a:solidFill>
                  <a:schemeClr val="tx1"/>
                </a:solidFill>
                <a:ea typeface="+mn-lt"/>
                <a:cs typeface="+mn-lt"/>
              </a:rPr>
              <a:t>Neo-Confucianism</a:t>
            </a:r>
            <a:r>
              <a:rPr lang="cy-GB">
                <a:solidFill>
                  <a:schemeClr val="tx1"/>
                </a:solidFill>
                <a:ea typeface="+mn-lt"/>
                <a:cs typeface="+mn-lt"/>
              </a:rPr>
              <a:t> </a:t>
            </a:r>
            <a:r>
              <a:rPr lang="cy-GB" err="1">
                <a:solidFill>
                  <a:schemeClr val="tx1"/>
                </a:solidFill>
                <a:ea typeface="+mn-lt"/>
                <a:cs typeface="+mn-lt"/>
              </a:rPr>
              <a:t>in</a:t>
            </a:r>
            <a:r>
              <a:rPr lang="cy-GB">
                <a:solidFill>
                  <a:schemeClr val="tx1"/>
                </a:solidFill>
                <a:ea typeface="+mn-lt"/>
                <a:cs typeface="+mn-lt"/>
              </a:rPr>
              <a:t> </a:t>
            </a:r>
            <a:r>
              <a:rPr lang="cy-GB" err="1">
                <a:solidFill>
                  <a:schemeClr val="tx1"/>
                </a:solidFill>
                <a:ea typeface="+mn-lt"/>
                <a:cs typeface="+mn-lt"/>
              </a:rPr>
              <a:t>Tang</a:t>
            </a:r>
            <a:r>
              <a:rPr lang="cy-GB">
                <a:solidFill>
                  <a:schemeClr val="tx1"/>
                </a:solidFill>
                <a:ea typeface="+mn-lt"/>
                <a:cs typeface="+mn-lt"/>
              </a:rPr>
              <a:t> (618-906) </a:t>
            </a:r>
            <a:r>
              <a:rPr lang="cy-GB" err="1">
                <a:solidFill>
                  <a:schemeClr val="tx1"/>
                </a:solidFill>
                <a:ea typeface="+mn-lt"/>
                <a:cs typeface="+mn-lt"/>
              </a:rPr>
              <a:t>and</a:t>
            </a:r>
            <a:r>
              <a:rPr lang="cy-GB">
                <a:solidFill>
                  <a:schemeClr val="tx1"/>
                </a:solidFill>
                <a:ea typeface="+mn-lt"/>
                <a:cs typeface="+mn-lt"/>
              </a:rPr>
              <a:t> </a:t>
            </a:r>
            <a:r>
              <a:rPr lang="cy-GB" err="1">
                <a:solidFill>
                  <a:schemeClr val="tx1"/>
                </a:solidFill>
                <a:ea typeface="+mn-lt"/>
                <a:cs typeface="+mn-lt"/>
              </a:rPr>
              <a:t>Song</a:t>
            </a:r>
            <a:r>
              <a:rPr lang="cy-GB">
                <a:solidFill>
                  <a:schemeClr val="tx1"/>
                </a:solidFill>
                <a:ea typeface="+mn-lt"/>
                <a:cs typeface="+mn-lt"/>
              </a:rPr>
              <a:t> (960-1279) </a:t>
            </a:r>
            <a:r>
              <a:rPr lang="cy-GB" err="1">
                <a:solidFill>
                  <a:schemeClr val="tx1"/>
                </a:solidFill>
                <a:ea typeface="+mn-lt"/>
                <a:cs typeface="+mn-lt"/>
              </a:rPr>
              <a:t>Dynasties</a:t>
            </a:r>
            <a:r>
              <a:rPr lang="cy-GB">
                <a:solidFill>
                  <a:schemeClr val="tx1"/>
                </a:solidFill>
                <a:ea typeface="+mn-lt"/>
                <a:cs typeface="+mn-lt"/>
              </a:rPr>
              <a:t>. </a:t>
            </a:r>
            <a:r>
              <a:rPr lang="cy-GB" err="1">
                <a:solidFill>
                  <a:schemeClr val="tx1"/>
                </a:solidFill>
                <a:ea typeface="+mn-lt"/>
                <a:cs typeface="+mn-lt"/>
              </a:rPr>
              <a:t>Accessed</a:t>
            </a:r>
            <a:r>
              <a:rPr lang="cy-GB">
                <a:solidFill>
                  <a:schemeClr val="tx1"/>
                </a:solidFill>
                <a:ea typeface="+mn-lt"/>
                <a:cs typeface="+mn-lt"/>
              </a:rPr>
              <a:t> </a:t>
            </a:r>
            <a:r>
              <a:rPr lang="cy-GB" err="1">
                <a:solidFill>
                  <a:schemeClr val="tx1"/>
                </a:solidFill>
                <a:ea typeface="+mn-lt"/>
                <a:cs typeface="+mn-lt"/>
              </a:rPr>
              <a:t>on</a:t>
            </a:r>
            <a:r>
              <a:rPr lang="cy-GB">
                <a:solidFill>
                  <a:schemeClr val="tx1"/>
                </a:solidFill>
                <a:ea typeface="+mn-lt"/>
                <a:cs typeface="+mn-lt"/>
              </a:rPr>
              <a:t> </a:t>
            </a:r>
            <a:r>
              <a:rPr lang="cy-GB" err="1">
                <a:solidFill>
                  <a:schemeClr val="tx1"/>
                </a:solidFill>
                <a:ea typeface="+mn-lt"/>
                <a:cs typeface="+mn-lt"/>
              </a:rPr>
              <a:t>November</a:t>
            </a:r>
            <a:r>
              <a:rPr lang="cy-GB">
                <a:solidFill>
                  <a:schemeClr val="tx1"/>
                </a:solidFill>
                <a:ea typeface="+mn-lt"/>
                <a:cs typeface="+mn-lt"/>
              </a:rPr>
              <a:t> 7, 2018. </a:t>
            </a:r>
            <a:r>
              <a:rPr lang="cy-GB" err="1">
                <a:solidFill>
                  <a:schemeClr val="tx1"/>
                </a:solidFill>
                <a:ea typeface="+mn-lt"/>
                <a:cs typeface="+mn-lt"/>
              </a:rPr>
              <a:t>Available</a:t>
            </a:r>
            <a:r>
              <a:rPr lang="cy-GB">
                <a:solidFill>
                  <a:schemeClr val="tx1"/>
                </a:solidFill>
                <a:ea typeface="+mn-lt"/>
                <a:cs typeface="+mn-lt"/>
              </a:rPr>
              <a:t> </a:t>
            </a:r>
            <a:r>
              <a:rPr lang="cy-GB" err="1">
                <a:solidFill>
                  <a:schemeClr val="tx1"/>
                </a:solidFill>
                <a:ea typeface="+mn-lt"/>
                <a:cs typeface="+mn-lt"/>
              </a:rPr>
              <a:t>from</a:t>
            </a:r>
            <a:r>
              <a:rPr lang="cy-GB">
                <a:solidFill>
                  <a:schemeClr val="tx1"/>
                </a:solidFill>
                <a:ea typeface="+mn-lt"/>
                <a:cs typeface="+mn-lt"/>
              </a:rPr>
              <a:t> </a:t>
            </a:r>
            <a:r>
              <a:rPr lang="cy-GB" u="sng">
                <a:solidFill>
                  <a:schemeClr val="tx1"/>
                </a:solidFill>
                <a:ea typeface="+mn-lt"/>
                <a:cs typeface="+mn-lt"/>
                <a:hlinkClick r:id="rId3"/>
              </a:rPr>
              <a:t>http://education.asianart.org/explore-resources/background-information/neo-confucianism-tang-618–906-and-song-960–1279-dynasties</a:t>
            </a:r>
            <a:endParaRPr lang="cy-GB">
              <a:solidFill>
                <a:schemeClr val="tx1"/>
              </a:solidFill>
              <a:ea typeface="+mn-lt"/>
              <a:cs typeface="+mn-lt"/>
            </a:endParaRPr>
          </a:p>
          <a:p>
            <a:pPr marL="285750" indent="-285750">
              <a:spcBef>
                <a:spcPts val="0"/>
              </a:spcBef>
              <a:buFont typeface="Wingdings" charset="2"/>
              <a:buChar char="Ø"/>
            </a:pPr>
            <a:endParaRPr lang="cy-GB">
              <a:ea typeface="+mn-lt"/>
              <a:cs typeface="+mn-lt"/>
            </a:endParaRPr>
          </a:p>
          <a:p>
            <a:pPr marL="285750" indent="-285750">
              <a:spcBef>
                <a:spcPts val="0"/>
              </a:spcBef>
              <a:buFont typeface="Wingdings" charset="2"/>
              <a:buChar char="Ø"/>
            </a:pPr>
            <a:r>
              <a:rPr lang="cy-GB">
                <a:solidFill>
                  <a:schemeClr val="tx1"/>
                </a:solidFill>
                <a:ea typeface="+mn-lt"/>
                <a:cs typeface="+mn-lt"/>
              </a:rPr>
              <a:t>Lloyd, Ellen. </a:t>
            </a:r>
            <a:r>
              <a:rPr lang="cy-GB" err="1">
                <a:solidFill>
                  <a:schemeClr val="tx1"/>
                </a:solidFill>
                <a:ea typeface="+mn-lt"/>
                <a:cs typeface="+mn-lt"/>
              </a:rPr>
              <a:t>Ancient</a:t>
            </a:r>
            <a:r>
              <a:rPr lang="cy-GB">
                <a:solidFill>
                  <a:schemeClr val="tx1"/>
                </a:solidFill>
                <a:ea typeface="+mn-lt"/>
                <a:cs typeface="+mn-lt"/>
              </a:rPr>
              <a:t> </a:t>
            </a:r>
            <a:r>
              <a:rPr lang="cy-GB" err="1">
                <a:solidFill>
                  <a:schemeClr val="tx1"/>
                </a:solidFill>
                <a:ea typeface="+mn-lt"/>
                <a:cs typeface="+mn-lt"/>
              </a:rPr>
              <a:t>Pages</a:t>
            </a:r>
            <a:r>
              <a:rPr lang="cy-GB">
                <a:solidFill>
                  <a:schemeClr val="tx1"/>
                </a:solidFill>
                <a:ea typeface="+mn-lt"/>
                <a:cs typeface="+mn-lt"/>
              </a:rPr>
              <a:t> (</a:t>
            </a:r>
            <a:r>
              <a:rPr lang="cy-GB" err="1">
                <a:solidFill>
                  <a:schemeClr val="tx1"/>
                </a:solidFill>
                <a:ea typeface="+mn-lt"/>
                <a:cs typeface="+mn-lt"/>
              </a:rPr>
              <a:t>December</a:t>
            </a:r>
            <a:r>
              <a:rPr lang="cy-GB">
                <a:solidFill>
                  <a:schemeClr val="tx1"/>
                </a:solidFill>
                <a:ea typeface="+mn-lt"/>
                <a:cs typeface="+mn-lt"/>
              </a:rPr>
              <a:t> 12, 2017) </a:t>
            </a:r>
            <a:r>
              <a:rPr lang="cy-GB" err="1">
                <a:solidFill>
                  <a:schemeClr val="tx1"/>
                </a:solidFill>
                <a:ea typeface="+mn-lt"/>
                <a:cs typeface="+mn-lt"/>
              </a:rPr>
              <a:t>Dragon</a:t>
            </a:r>
            <a:r>
              <a:rPr lang="cy-GB">
                <a:solidFill>
                  <a:schemeClr val="tx1"/>
                </a:solidFill>
                <a:ea typeface="+mn-lt"/>
                <a:cs typeface="+mn-lt"/>
              </a:rPr>
              <a:t> </a:t>
            </a:r>
            <a:r>
              <a:rPr lang="cy-GB" err="1">
                <a:solidFill>
                  <a:schemeClr val="tx1"/>
                </a:solidFill>
                <a:ea typeface="+mn-lt"/>
                <a:cs typeface="+mn-lt"/>
              </a:rPr>
              <a:t>Empress</a:t>
            </a:r>
            <a:r>
              <a:rPr lang="cy-GB">
                <a:solidFill>
                  <a:schemeClr val="tx1"/>
                </a:solidFill>
                <a:ea typeface="+mn-lt"/>
                <a:cs typeface="+mn-lt"/>
              </a:rPr>
              <a:t> </a:t>
            </a:r>
            <a:r>
              <a:rPr lang="cy-GB" err="1">
                <a:solidFill>
                  <a:schemeClr val="tx1"/>
                </a:solidFill>
                <a:ea typeface="+mn-lt"/>
                <a:cs typeface="+mn-lt"/>
              </a:rPr>
              <a:t>Wu</a:t>
            </a:r>
            <a:r>
              <a:rPr lang="cy-GB">
                <a:solidFill>
                  <a:schemeClr val="tx1"/>
                </a:solidFill>
                <a:ea typeface="+mn-lt"/>
                <a:cs typeface="+mn-lt"/>
              </a:rPr>
              <a:t> </a:t>
            </a:r>
            <a:r>
              <a:rPr lang="cy-GB" err="1">
                <a:solidFill>
                  <a:schemeClr val="tx1"/>
                </a:solidFill>
                <a:ea typeface="+mn-lt"/>
                <a:cs typeface="+mn-lt"/>
              </a:rPr>
              <a:t>Zetian</a:t>
            </a:r>
            <a:r>
              <a:rPr lang="cy-GB">
                <a:solidFill>
                  <a:schemeClr val="tx1"/>
                </a:solidFill>
                <a:ea typeface="+mn-lt"/>
                <a:cs typeface="+mn-lt"/>
              </a:rPr>
              <a:t> </a:t>
            </a:r>
            <a:r>
              <a:rPr lang="cy-GB" err="1">
                <a:solidFill>
                  <a:schemeClr val="tx1"/>
                </a:solidFill>
                <a:ea typeface="+mn-lt"/>
                <a:cs typeface="+mn-lt"/>
              </a:rPr>
              <a:t>Challenged</a:t>
            </a:r>
            <a:r>
              <a:rPr lang="cy-GB">
                <a:solidFill>
                  <a:schemeClr val="tx1"/>
                </a:solidFill>
                <a:ea typeface="+mn-lt"/>
                <a:cs typeface="+mn-lt"/>
              </a:rPr>
              <a:t> </a:t>
            </a:r>
            <a:r>
              <a:rPr lang="cy-GB" err="1">
                <a:solidFill>
                  <a:schemeClr val="tx1"/>
                </a:solidFill>
                <a:ea typeface="+mn-lt"/>
                <a:cs typeface="+mn-lt"/>
              </a:rPr>
              <a:t>Confucian</a:t>
            </a:r>
            <a:r>
              <a:rPr lang="cy-GB">
                <a:solidFill>
                  <a:schemeClr val="tx1"/>
                </a:solidFill>
                <a:ea typeface="+mn-lt"/>
                <a:cs typeface="+mn-lt"/>
              </a:rPr>
              <a:t> </a:t>
            </a:r>
            <a:r>
              <a:rPr lang="cy-GB" err="1">
                <a:solidFill>
                  <a:schemeClr val="tx1"/>
                </a:solidFill>
                <a:ea typeface="+mn-lt"/>
                <a:cs typeface="+mn-lt"/>
              </a:rPr>
              <a:t>Beliefs</a:t>
            </a:r>
            <a:r>
              <a:rPr lang="cy-GB">
                <a:solidFill>
                  <a:schemeClr val="tx1"/>
                </a:solidFill>
                <a:ea typeface="+mn-lt"/>
                <a:cs typeface="+mn-lt"/>
              </a:rPr>
              <a:t> </a:t>
            </a:r>
            <a:r>
              <a:rPr lang="cy-GB" err="1">
                <a:solidFill>
                  <a:schemeClr val="tx1"/>
                </a:solidFill>
                <a:ea typeface="+mn-lt"/>
                <a:cs typeface="+mn-lt"/>
              </a:rPr>
              <a:t>Against</a:t>
            </a:r>
            <a:r>
              <a:rPr lang="cy-GB">
                <a:solidFill>
                  <a:schemeClr val="tx1"/>
                </a:solidFill>
                <a:ea typeface="+mn-lt"/>
                <a:cs typeface="+mn-lt"/>
              </a:rPr>
              <a:t> </a:t>
            </a:r>
            <a:r>
              <a:rPr lang="cy-GB" err="1">
                <a:solidFill>
                  <a:schemeClr val="tx1"/>
                </a:solidFill>
                <a:ea typeface="+mn-lt"/>
                <a:cs typeface="+mn-lt"/>
              </a:rPr>
              <a:t>Female</a:t>
            </a:r>
            <a:r>
              <a:rPr lang="cy-GB">
                <a:solidFill>
                  <a:schemeClr val="tx1"/>
                </a:solidFill>
                <a:ea typeface="+mn-lt"/>
                <a:cs typeface="+mn-lt"/>
              </a:rPr>
              <a:t> </a:t>
            </a:r>
            <a:r>
              <a:rPr lang="cy-GB" err="1">
                <a:solidFill>
                  <a:schemeClr val="tx1"/>
                </a:solidFill>
                <a:ea typeface="+mn-lt"/>
                <a:cs typeface="+mn-lt"/>
              </a:rPr>
              <a:t>Rulers</a:t>
            </a:r>
            <a:r>
              <a:rPr lang="cy-GB">
                <a:solidFill>
                  <a:schemeClr val="tx1"/>
                </a:solidFill>
                <a:ea typeface="+mn-lt"/>
                <a:cs typeface="+mn-lt"/>
              </a:rPr>
              <a:t>. </a:t>
            </a:r>
            <a:r>
              <a:rPr lang="cy-GB" err="1">
                <a:solidFill>
                  <a:schemeClr val="tx1"/>
                </a:solidFill>
                <a:ea typeface="+mn-lt"/>
                <a:cs typeface="+mn-lt"/>
              </a:rPr>
              <a:t>Accessed</a:t>
            </a:r>
            <a:r>
              <a:rPr lang="cy-GB">
                <a:solidFill>
                  <a:schemeClr val="tx1"/>
                </a:solidFill>
                <a:ea typeface="+mn-lt"/>
                <a:cs typeface="+mn-lt"/>
              </a:rPr>
              <a:t> </a:t>
            </a:r>
            <a:r>
              <a:rPr lang="cy-GB" err="1">
                <a:solidFill>
                  <a:schemeClr val="tx1"/>
                </a:solidFill>
                <a:ea typeface="+mn-lt"/>
                <a:cs typeface="+mn-lt"/>
              </a:rPr>
              <a:t>on</a:t>
            </a:r>
            <a:r>
              <a:rPr lang="cy-GB">
                <a:solidFill>
                  <a:schemeClr val="tx1"/>
                </a:solidFill>
                <a:ea typeface="+mn-lt"/>
                <a:cs typeface="+mn-lt"/>
              </a:rPr>
              <a:t> </a:t>
            </a:r>
            <a:r>
              <a:rPr lang="cy-GB" err="1">
                <a:solidFill>
                  <a:schemeClr val="tx1"/>
                </a:solidFill>
                <a:ea typeface="+mn-lt"/>
                <a:cs typeface="+mn-lt"/>
              </a:rPr>
              <a:t>November</a:t>
            </a:r>
            <a:r>
              <a:rPr lang="cy-GB">
                <a:solidFill>
                  <a:schemeClr val="tx1"/>
                </a:solidFill>
                <a:ea typeface="+mn-lt"/>
                <a:cs typeface="+mn-lt"/>
              </a:rPr>
              <a:t> 7, 2018. </a:t>
            </a:r>
            <a:r>
              <a:rPr lang="cy-GB" err="1">
                <a:solidFill>
                  <a:schemeClr val="tx1"/>
                </a:solidFill>
                <a:ea typeface="+mn-lt"/>
                <a:cs typeface="+mn-lt"/>
              </a:rPr>
              <a:t>Available</a:t>
            </a:r>
            <a:r>
              <a:rPr lang="cy-GB">
                <a:solidFill>
                  <a:schemeClr val="tx1"/>
                </a:solidFill>
                <a:ea typeface="+mn-lt"/>
                <a:cs typeface="+mn-lt"/>
              </a:rPr>
              <a:t> </a:t>
            </a:r>
            <a:r>
              <a:rPr lang="cy-GB" err="1">
                <a:solidFill>
                  <a:schemeClr val="tx1"/>
                </a:solidFill>
                <a:ea typeface="+mn-lt"/>
                <a:cs typeface="+mn-lt"/>
              </a:rPr>
              <a:t>from</a:t>
            </a:r>
            <a:r>
              <a:rPr lang="cy-GB">
                <a:solidFill>
                  <a:schemeClr val="tx1"/>
                </a:solidFill>
                <a:ea typeface="+mn-lt"/>
                <a:cs typeface="+mn-lt"/>
              </a:rPr>
              <a:t> </a:t>
            </a:r>
            <a:r>
              <a:rPr lang="cy-GB" u="sng">
                <a:solidFill>
                  <a:schemeClr val="tx1"/>
                </a:solidFill>
                <a:ea typeface="+mn-lt"/>
                <a:cs typeface="+mn-lt"/>
                <a:hlinkClick r:id="rId4"/>
              </a:rPr>
              <a:t>http://www.ancientpages.com/2017/12/12/dragon-empress-wu-zetian-challenged-confucian-beliefs-female-rulers/</a:t>
            </a:r>
            <a:endParaRPr lang="en-US">
              <a:solidFill>
                <a:schemeClr val="tx1"/>
              </a:solidFill>
            </a:endParaRPr>
          </a:p>
          <a:p>
            <a:endParaRPr lang="en-US">
              <a:ea typeface="+mn-lt"/>
              <a:cs typeface="+mn-lt"/>
            </a:endParaRPr>
          </a:p>
          <a:p>
            <a:endParaRPr lang="en-US">
              <a:ea typeface="+mn-lt"/>
              <a:cs typeface="+mn-lt"/>
            </a:endParaRPr>
          </a:p>
        </p:txBody>
      </p:sp>
    </p:spTree>
    <p:extLst>
      <p:ext uri="{BB962C8B-B14F-4D97-AF65-F5344CB8AC3E}">
        <p14:creationId xmlns:p14="http://schemas.microsoft.com/office/powerpoint/2010/main" val="407603135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Wisp</vt:lpstr>
      <vt:lpstr>Why did Empress Wu Zetian favour Buddhism over Confucianism?</vt:lpstr>
      <vt:lpstr>Emperor Wu Zetian Lilian Earp</vt:lpstr>
      <vt:lpstr>Background</vt:lpstr>
      <vt:lpstr>Rule</vt:lpstr>
      <vt:lpstr>Legacy</vt:lpstr>
      <vt:lpstr>Buddhism  Sean Kirkham</vt:lpstr>
      <vt:lpstr>Buddhism</vt:lpstr>
      <vt:lpstr>Buddhism and Women</vt:lpstr>
      <vt:lpstr>Buddhism and Women</vt:lpstr>
      <vt:lpstr>Confucianism and Wu Zetian Ceilyn Williams</vt:lpstr>
      <vt:lpstr>PowerPoint Presentation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5</cp:revision>
  <dcterms:created xsi:type="dcterms:W3CDTF">2013-07-15T20:26:40Z</dcterms:created>
  <dcterms:modified xsi:type="dcterms:W3CDTF">2018-11-18T14:12:34Z</dcterms:modified>
</cp:coreProperties>
</file>