
<file path=[Content_Types].xml><?xml version="1.0" encoding="utf-8"?>
<Types xmlns="http://schemas.openxmlformats.org/package/2006/content-types">
  <Default Extension="xml" ContentType="application/xml"/>
  <Default Extension="jpeg" ContentType="image/jpeg"/>
  <Default Extension="rels" ContentType="application/vnd.openxmlformats-package.relationships+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02" r:id="rId1"/>
  </p:sldMasterIdLst>
  <p:notesMasterIdLst>
    <p:notesMasterId r:id="rId6"/>
  </p:notesMasterIdLst>
  <p:sldIdLst>
    <p:sldId id="256" r:id="rId2"/>
    <p:sldId id="257" r:id="rId3"/>
    <p:sldId id="258" r:id="rId4"/>
    <p:sldId id="259"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495"/>
  </p:normalViewPr>
  <p:slideViewPr>
    <p:cSldViewPr snapToGrid="0" snapToObjects="1">
      <p:cViewPr>
        <p:scale>
          <a:sx n="106" d="100"/>
          <a:sy n="106" d="100"/>
        </p:scale>
        <p:origin x="792" y="192"/>
      </p:cViewPr>
      <p:guideLst/>
    </p:cSldViewPr>
  </p:slideViewPr>
  <p:notesTextViewPr>
    <p:cViewPr>
      <p:scale>
        <a:sx n="20" d="100"/>
        <a:sy n="20" d="100"/>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notesMaster" Target="notesMasters/notesMaster1.xml"/><Relationship Id="rId7" Type="http://schemas.openxmlformats.org/officeDocument/2006/relationships/presProps" Target="presProps.xml"/><Relationship Id="rId8" Type="http://schemas.openxmlformats.org/officeDocument/2006/relationships/viewProps" Target="viewProps.xml"/><Relationship Id="rId9" Type="http://schemas.openxmlformats.org/officeDocument/2006/relationships/theme" Target="theme/theme1.xml"/><Relationship Id="rId10"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B04FCB-0EF9-4E47-929C-0977E92063F3}" type="datetimeFigureOut">
              <a:rPr lang="en-US" smtClean="0"/>
              <a:t>5/20/18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9EA720-AAD4-3B41-ACA1-9CD4CC433EED}" type="slidenum">
              <a:rPr lang="en-US" smtClean="0"/>
              <a:t>‹#›</a:t>
            </a:fld>
            <a:endParaRPr lang="en-US"/>
          </a:p>
        </p:txBody>
      </p:sp>
    </p:spTree>
    <p:extLst>
      <p:ext uri="{BB962C8B-B14F-4D97-AF65-F5344CB8AC3E}">
        <p14:creationId xmlns:p14="http://schemas.microsoft.com/office/powerpoint/2010/main" val="2325289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t>
            </a:r>
            <a:endParaRPr lang="en-US" dirty="0"/>
          </a:p>
        </p:txBody>
      </p:sp>
      <p:sp>
        <p:nvSpPr>
          <p:cNvPr id="4" name="Slide Number Placeholder 3"/>
          <p:cNvSpPr>
            <a:spLocks noGrp="1"/>
          </p:cNvSpPr>
          <p:nvPr>
            <p:ph type="sldNum" sz="quarter" idx="10"/>
          </p:nvPr>
        </p:nvSpPr>
        <p:spPr/>
        <p:txBody>
          <a:bodyPr/>
          <a:lstStyle/>
          <a:p>
            <a:fld id="{CE9EA720-AAD4-3B41-ACA1-9CD4CC433EED}" type="slidenum">
              <a:rPr lang="en-US" smtClean="0"/>
              <a:t>2</a:t>
            </a:fld>
            <a:endParaRPr lang="en-US"/>
          </a:p>
        </p:txBody>
      </p:sp>
    </p:spTree>
    <p:extLst>
      <p:ext uri="{BB962C8B-B14F-4D97-AF65-F5344CB8AC3E}">
        <p14:creationId xmlns:p14="http://schemas.microsoft.com/office/powerpoint/2010/main" val="18409390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D057BD3A-C26D-8948-BE50-737410A6F0D5}" type="datetimeFigureOut">
              <a:rPr lang="en-US" smtClean="0"/>
              <a:t>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33993B-97FA-6544-836D-9E59DB17DE33}"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057BD3A-C26D-8948-BE50-737410A6F0D5}" type="datetimeFigureOut">
              <a:rPr lang="en-US" smtClean="0"/>
              <a:t>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33993B-97FA-6544-836D-9E59DB17DE33}"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057BD3A-C26D-8948-BE50-737410A6F0D5}" type="datetimeFigureOut">
              <a:rPr lang="en-US" smtClean="0"/>
              <a:t>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33993B-97FA-6544-836D-9E59DB17DE33}"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D057BD3A-C26D-8948-BE50-737410A6F0D5}" type="datetimeFigureOut">
              <a:rPr lang="en-US" smtClean="0"/>
              <a:t>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933993B-97FA-6544-836D-9E59DB17DE33}"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D057BD3A-C26D-8948-BE50-737410A6F0D5}" type="datetimeFigureOut">
              <a:rPr lang="en-US" smtClean="0"/>
              <a:t>5/20/18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933993B-97FA-6544-836D-9E59DB17DE33}"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D057BD3A-C26D-8948-BE50-737410A6F0D5}" type="datetimeFigureOut">
              <a:rPr lang="en-US" smtClean="0"/>
              <a:t>5/20/18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933993B-97FA-6544-836D-9E59DB17DE33}"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57BD3A-C26D-8948-BE50-737410A6F0D5}" type="datetimeFigureOut">
              <a:rPr lang="en-US" smtClean="0"/>
              <a:t>5/20/18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933993B-97FA-6544-836D-9E59DB17DE33}"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057BD3A-C26D-8948-BE50-737410A6F0D5}" type="datetimeFigureOut">
              <a:rPr lang="en-US" smtClean="0"/>
              <a:t>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933993B-97FA-6544-836D-9E59DB17DE33}"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057BD3A-C26D-8948-BE50-737410A6F0D5}" type="datetimeFigureOut">
              <a:rPr lang="en-US" smtClean="0"/>
              <a:t>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933993B-97FA-6544-836D-9E59DB17DE33}"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057BD3A-C26D-8948-BE50-737410A6F0D5}" type="datetimeFigureOut">
              <a:rPr lang="en-US" smtClean="0"/>
              <a:t>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33993B-97FA-6544-836D-9E59DB17DE33}"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057BD3A-C26D-8948-BE50-737410A6F0D5}" type="datetimeFigureOut">
              <a:rPr lang="en-US" smtClean="0"/>
              <a:t>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33993B-97FA-6544-836D-9E59DB17DE33}"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057BD3A-C26D-8948-BE50-737410A6F0D5}" type="datetimeFigureOut">
              <a:rPr lang="en-US" smtClean="0"/>
              <a:t>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33993B-97FA-6544-836D-9E59DB17DE33}" type="slidenum">
              <a:rPr lang="en-US" smtClean="0"/>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057BD3A-C26D-8948-BE50-737410A6F0D5}" type="datetimeFigureOut">
              <a:rPr lang="en-US" smtClean="0"/>
              <a:t>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33993B-97FA-6544-836D-9E59DB17DE33}"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057BD3A-C26D-8948-BE50-737410A6F0D5}" type="datetimeFigureOut">
              <a:rPr lang="en-US" smtClean="0"/>
              <a:t>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33993B-97FA-6544-836D-9E59DB17DE33}" type="slidenum">
              <a:rPr lang="en-US" smtClean="0"/>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057BD3A-C26D-8948-BE50-737410A6F0D5}" type="datetimeFigureOut">
              <a:rPr lang="en-US" smtClean="0"/>
              <a:t>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33993B-97FA-6544-836D-9E59DB17DE33}" type="slidenum">
              <a:rPr lang="en-US" smtClean="0"/>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057BD3A-C26D-8948-BE50-737410A6F0D5}" type="datetimeFigureOut">
              <a:rPr lang="en-US" smtClean="0"/>
              <a:t>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33993B-97FA-6544-836D-9E59DB17DE33}"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D057BD3A-C26D-8948-BE50-737410A6F0D5}" type="datetimeFigureOut">
              <a:rPr lang="en-US" smtClean="0"/>
              <a:t>5/20/18</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2933993B-97FA-6544-836D-9E59DB17DE33}" type="slidenum">
              <a:rPr lang="en-US" smtClean="0"/>
              <a:t>‹#›</a:t>
            </a:fld>
            <a:endParaRPr lang="en-US"/>
          </a:p>
        </p:txBody>
      </p:sp>
    </p:spTree>
    <p:extLst>
      <p:ext uri="{BB962C8B-B14F-4D97-AF65-F5344CB8AC3E}">
        <p14:creationId xmlns:p14="http://schemas.microsoft.com/office/powerpoint/2010/main" val="1306204761"/>
      </p:ext>
    </p:extLst>
  </p:cSld>
  <p:clrMap bg1="lt1" tx1="dk1" bg2="lt2" tx2="dk2" accent1="accent1" accent2="accent2" accent3="accent3" accent4="accent4" accent5="accent5" accent6="accent6" hlink="hlink" folHlink="folHlink"/>
  <p:sldLayoutIdLst>
    <p:sldLayoutId id="2147483803" r:id="rId1"/>
    <p:sldLayoutId id="2147483804" r:id="rId2"/>
    <p:sldLayoutId id="2147483805" r:id="rId3"/>
    <p:sldLayoutId id="2147483806" r:id="rId4"/>
    <p:sldLayoutId id="2147483807" r:id="rId5"/>
    <p:sldLayoutId id="2147483808" r:id="rId6"/>
    <p:sldLayoutId id="2147483809" r:id="rId7"/>
    <p:sldLayoutId id="2147483810" r:id="rId8"/>
    <p:sldLayoutId id="2147483811" r:id="rId9"/>
    <p:sldLayoutId id="2147483812" r:id="rId10"/>
    <p:sldLayoutId id="2147483813" r:id="rId11"/>
    <p:sldLayoutId id="2147483814" r:id="rId12"/>
    <p:sldLayoutId id="2147483815" r:id="rId13"/>
    <p:sldLayoutId id="2147483816" r:id="rId14"/>
    <p:sldLayoutId id="2147483817" r:id="rId15"/>
    <p:sldLayoutId id="2147483818"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tiff"/><Relationship Id="rId3" Type="http://schemas.openxmlformats.org/officeDocument/2006/relationships/image" Target="../media/image2.tiff"/></Relationships>
</file>

<file path=ppt/slides/_rels/slide2.xml.rels><?xml version="1.0" encoding="UTF-8" standalone="yes"?>
<Relationships xmlns="http://schemas.openxmlformats.org/package/2006/relationships"><Relationship Id="rId3" Type="http://schemas.openxmlformats.org/officeDocument/2006/relationships/image" Target="../media/image3.tiff"/><Relationship Id="rId4" Type="http://schemas.openxmlformats.org/officeDocument/2006/relationships/hyperlink" Target="https://www.cypcs.org.uk/rights/uncrcarticles/article-17" TargetMode="External"/><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11" Type="http://schemas.openxmlformats.org/officeDocument/2006/relationships/hyperlink" Target="https://www.complantcymru.org.uk/ccuhp-hawliau-plant/" TargetMode="External"/><Relationship Id="rId12" Type="http://schemas.openxmlformats.org/officeDocument/2006/relationships/hyperlink" Target="https://www.humanium.org/en/convention/beginnings/" TargetMode="External"/><Relationship Id="rId13" Type="http://schemas.openxmlformats.org/officeDocument/2006/relationships/hyperlink" Target="https://kidshealth.org/en/parents/comm-4-to-5.html" TargetMode="External"/><Relationship Id="rId14" Type="http://schemas.openxmlformats.org/officeDocument/2006/relationships/hyperlink" Target="https://www.legislation.gov.uk/ukpga/1998/42/schedule/1" TargetMode="External"/><Relationship Id="rId15" Type="http://schemas.openxmlformats.org/officeDocument/2006/relationships/hyperlink" Target="http://newparent.com/mom/10-best-parenting-websites" TargetMode="External"/><Relationship Id="rId16" Type="http://schemas.openxmlformats.org/officeDocument/2006/relationships/hyperlink" Target="https://www.pentagonplay.co.uk/news-and-info/how-to-prepare-and-settle-a-child-in-school" TargetMode="External"/><Relationship Id="rId17" Type="http://schemas.openxmlformats.org/officeDocument/2006/relationships/hyperlink" Target="https://www.perform.org.uk/your-childs-development/meet-lucy/lucys-tips/six-year-olds/boosting-self-confidence" TargetMode="External"/><Relationship Id="rId1" Type="http://schemas.openxmlformats.org/officeDocument/2006/relationships/slideLayout" Target="../slideLayouts/slideLayout7.xml"/><Relationship Id="rId2" Type="http://schemas.openxmlformats.org/officeDocument/2006/relationships/hyperlink" Target="https://www.cypcs.org.uk/rights/uncrcarticles/article-6" TargetMode="External"/><Relationship Id="rId3" Type="http://schemas.openxmlformats.org/officeDocument/2006/relationships/hyperlink" Target="https://www.cypcs.org.uk/rights/uncrcarticles/article-12" TargetMode="External"/><Relationship Id="rId4" Type="http://schemas.openxmlformats.org/officeDocument/2006/relationships/hyperlink" Target="https://www.cypcs.org.uk/rights/uncrcarticles/article-17" TargetMode="External"/><Relationship Id="rId5" Type="http://schemas.openxmlformats.org/officeDocument/2006/relationships/hyperlink" Target="https://www.cypcs.org.uk/rights/uncrcarticles/article-31" TargetMode="External"/><Relationship Id="rId6" Type="http://schemas.openxmlformats.org/officeDocument/2006/relationships/hyperlink" Target="https://www.cypcs.org.uk/education/golden-rules/read-me" TargetMode="External"/><Relationship Id="rId7" Type="http://schemas.openxmlformats.org/officeDocument/2006/relationships/hyperlink" Target="https://assets.publishing.service.gov.uk/goverment/uploads/system/uploads/attatchment.data/file/596629/EYFS.STATUTORY.FRAMEWORK.2017.pdf" TargetMode="External"/><Relationship Id="rId8" Type="http://schemas.openxmlformats.org/officeDocument/2006/relationships/hyperlink" Target="http://cc.bingi.com/cache.aspx?q=special+edcational+needs+speech+and+language+douglas&amp;d=4873969316729587&amp;mkt=en-GB&amp;serlang=en-GB&amp;w=Nbq8UKMwOq-obL9pdVMOyGil51aEW9TD" TargetMode="External"/><Relationship Id="rId9" Type="http://schemas.openxmlformats.org/officeDocument/2006/relationships/hyperlink" Target="https://www.equalityhumanrights.com/en/human-rights-act/article-2-right-life" TargetMode="External"/><Relationship Id="rId10" Type="http://schemas.openxmlformats.org/officeDocument/2006/relationships/hyperlink" Target="https://www.gov.uk/government/publications/united-nations-convention-on-the-rights-of-the-child-uncrc-how-legislation-underpins-implementation-in-england"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www.understood.org/en/learning-attention-issues/child-learning-disabilities/social-skills-issues/understanding-childs-trouble-with-social-skills" TargetMode="External"/><Relationship Id="rId4" Type="http://schemas.openxmlformats.org/officeDocument/2006/relationships/hyperlink" Target="http://www.ohchr.org/EN/HRBodies/CCPR/Pages/GC36-Article6Righttolife.aspx" TargetMode="External"/><Relationship Id="rId1" Type="http://schemas.openxmlformats.org/officeDocument/2006/relationships/slideLayout" Target="../slideLayouts/slideLayout7.xml"/><Relationship Id="rId2" Type="http://schemas.openxmlformats.org/officeDocument/2006/relationships/hyperlink" Target="https://www.savethechildren.org.uk/what-we-do/childrens-rights/united-nations-convention-of-the-rights-of-the-child"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11200" y="289560"/>
            <a:ext cx="8894916" cy="1569660"/>
          </a:xfrm>
          <a:prstGeom prst="rect">
            <a:avLst/>
          </a:prstGeom>
          <a:noFill/>
        </p:spPr>
        <p:txBody>
          <a:bodyPr wrap="square" rtlCol="0">
            <a:spAutoFit/>
          </a:bodyPr>
          <a:lstStyle/>
          <a:p>
            <a:pPr algn="ctr"/>
            <a:r>
              <a:rPr lang="en-US" sz="3200" b="1" dirty="0" err="1" smtClean="0">
                <a:solidFill>
                  <a:schemeClr val="tx1">
                    <a:lumMod val="75000"/>
                    <a:lumOff val="25000"/>
                  </a:schemeClr>
                </a:solidFill>
                <a:latin typeface="Arial" charset="0"/>
                <a:ea typeface="Arial" charset="0"/>
                <a:cs typeface="Arial" charset="0"/>
              </a:rPr>
              <a:t>Pwysigrwydd</a:t>
            </a:r>
            <a:r>
              <a:rPr lang="en-US" sz="3200" b="1" dirty="0" smtClean="0">
                <a:solidFill>
                  <a:schemeClr val="tx1">
                    <a:lumMod val="75000"/>
                    <a:lumOff val="25000"/>
                  </a:schemeClr>
                </a:solidFill>
                <a:latin typeface="Arial" charset="0"/>
                <a:ea typeface="Arial" charset="0"/>
                <a:cs typeface="Arial" charset="0"/>
              </a:rPr>
              <a:t> </a:t>
            </a:r>
            <a:r>
              <a:rPr lang="en-US" sz="3200" b="1" dirty="0" err="1">
                <a:solidFill>
                  <a:schemeClr val="tx1">
                    <a:lumMod val="75000"/>
                    <a:lumOff val="25000"/>
                  </a:schemeClr>
                </a:solidFill>
                <a:latin typeface="Arial" charset="0"/>
                <a:ea typeface="Arial" charset="0"/>
                <a:cs typeface="Arial" charset="0"/>
              </a:rPr>
              <a:t>p</a:t>
            </a:r>
            <a:r>
              <a:rPr lang="en-US" sz="3200" b="1" dirty="0" err="1" smtClean="0">
                <a:solidFill>
                  <a:schemeClr val="tx1">
                    <a:lumMod val="75000"/>
                    <a:lumOff val="25000"/>
                  </a:schemeClr>
                </a:solidFill>
                <a:latin typeface="Arial" charset="0"/>
                <a:ea typeface="Arial" charset="0"/>
                <a:cs typeface="Arial" charset="0"/>
              </a:rPr>
              <a:t>archu</a:t>
            </a:r>
            <a:r>
              <a:rPr lang="en-US" sz="3200" b="1" dirty="0" smtClean="0">
                <a:solidFill>
                  <a:schemeClr val="tx1">
                    <a:lumMod val="75000"/>
                    <a:lumOff val="25000"/>
                  </a:schemeClr>
                </a:solidFill>
                <a:latin typeface="Arial" charset="0"/>
                <a:ea typeface="Arial" charset="0"/>
                <a:cs typeface="Arial" charset="0"/>
              </a:rPr>
              <a:t> </a:t>
            </a:r>
            <a:r>
              <a:rPr lang="en-US" sz="3200" b="1" dirty="0" err="1">
                <a:solidFill>
                  <a:schemeClr val="tx1">
                    <a:lumMod val="75000"/>
                    <a:lumOff val="25000"/>
                  </a:schemeClr>
                </a:solidFill>
                <a:latin typeface="Arial" charset="0"/>
                <a:ea typeface="Arial" charset="0"/>
                <a:cs typeface="Arial" charset="0"/>
              </a:rPr>
              <a:t>l</a:t>
            </a:r>
            <a:r>
              <a:rPr lang="en-US" sz="3200" b="1" dirty="0" err="1" smtClean="0">
                <a:solidFill>
                  <a:schemeClr val="tx1">
                    <a:lumMod val="75000"/>
                    <a:lumOff val="25000"/>
                  </a:schemeClr>
                </a:solidFill>
                <a:latin typeface="Arial" charset="0"/>
                <a:ea typeface="Arial" charset="0"/>
                <a:cs typeface="Arial" charset="0"/>
              </a:rPr>
              <a:t>lais</a:t>
            </a:r>
            <a:r>
              <a:rPr lang="en-US" sz="3200" b="1" dirty="0" smtClean="0">
                <a:solidFill>
                  <a:schemeClr val="tx1">
                    <a:lumMod val="75000"/>
                    <a:lumOff val="25000"/>
                  </a:schemeClr>
                </a:solidFill>
                <a:latin typeface="Arial" charset="0"/>
                <a:ea typeface="Arial" charset="0"/>
                <a:cs typeface="Arial" charset="0"/>
              </a:rPr>
              <a:t> </a:t>
            </a:r>
            <a:r>
              <a:rPr lang="en-US" sz="3200" b="1" dirty="0" err="1" smtClean="0">
                <a:solidFill>
                  <a:schemeClr val="tx1">
                    <a:lumMod val="75000"/>
                    <a:lumOff val="25000"/>
                  </a:schemeClr>
                </a:solidFill>
                <a:latin typeface="Arial" charset="0"/>
                <a:ea typeface="Arial" charset="0"/>
                <a:cs typeface="Arial" charset="0"/>
              </a:rPr>
              <a:t>pob</a:t>
            </a:r>
            <a:r>
              <a:rPr lang="en-US" sz="3200" b="1" dirty="0" smtClean="0">
                <a:solidFill>
                  <a:schemeClr val="tx1">
                    <a:lumMod val="75000"/>
                    <a:lumOff val="25000"/>
                  </a:schemeClr>
                </a:solidFill>
                <a:latin typeface="Arial" charset="0"/>
                <a:ea typeface="Arial" charset="0"/>
                <a:cs typeface="Arial" charset="0"/>
              </a:rPr>
              <a:t> </a:t>
            </a:r>
            <a:r>
              <a:rPr lang="en-US" sz="3200" b="1" dirty="0" err="1" smtClean="0">
                <a:solidFill>
                  <a:schemeClr val="tx1">
                    <a:lumMod val="75000"/>
                    <a:lumOff val="25000"/>
                  </a:schemeClr>
                </a:solidFill>
                <a:latin typeface="Arial" charset="0"/>
                <a:ea typeface="Arial" charset="0"/>
                <a:cs typeface="Arial" charset="0"/>
              </a:rPr>
              <a:t>plentyn</a:t>
            </a:r>
            <a:r>
              <a:rPr lang="en-US" sz="3200" dirty="0" smtClean="0">
                <a:solidFill>
                  <a:schemeClr val="tx1">
                    <a:lumMod val="75000"/>
                    <a:lumOff val="25000"/>
                  </a:schemeClr>
                </a:solidFill>
                <a:latin typeface="Arial" charset="0"/>
                <a:ea typeface="Arial" charset="0"/>
                <a:cs typeface="Arial" charset="0"/>
              </a:rPr>
              <a:t>= </a:t>
            </a:r>
            <a:r>
              <a:rPr lang="en-US" sz="3200" b="1" dirty="0" smtClean="0">
                <a:solidFill>
                  <a:srgbClr val="FF0000"/>
                </a:solidFill>
                <a:latin typeface="Arial" charset="0"/>
                <a:ea typeface="Arial" charset="0"/>
                <a:cs typeface="Arial" charset="0"/>
              </a:rPr>
              <a:t>CONFENSIWN Y CHENEDLOEDD UNEDIG AR HAWLIAU PLANT</a:t>
            </a:r>
            <a:endParaRPr lang="en-US" sz="3200" b="1" dirty="0">
              <a:solidFill>
                <a:srgbClr val="FF0000"/>
              </a:solidFill>
              <a:latin typeface="Arial" charset="0"/>
              <a:ea typeface="Arial" charset="0"/>
              <a:cs typeface="Arial" charset="0"/>
            </a:endParaRPr>
          </a:p>
        </p:txBody>
      </p:sp>
      <p:sp>
        <p:nvSpPr>
          <p:cNvPr id="5" name="TextBox 4"/>
          <p:cNvSpPr txBox="1"/>
          <p:nvPr/>
        </p:nvSpPr>
        <p:spPr>
          <a:xfrm>
            <a:off x="711200" y="1963447"/>
            <a:ext cx="2654300" cy="4708981"/>
          </a:xfrm>
          <a:prstGeom prst="rect">
            <a:avLst/>
          </a:prstGeom>
          <a:noFill/>
          <a:ln w="41275">
            <a:solidFill>
              <a:srgbClr val="FF0000"/>
            </a:solidFill>
          </a:ln>
        </p:spPr>
        <p:txBody>
          <a:bodyPr wrap="square" rtlCol="0">
            <a:spAutoFit/>
          </a:bodyPr>
          <a:lstStyle/>
          <a:p>
            <a:pPr algn="ctr"/>
            <a:r>
              <a:rPr lang="en-US" sz="1600" dirty="0" smtClean="0">
                <a:solidFill>
                  <a:srgbClr val="FF0000"/>
                </a:solidFill>
                <a:latin typeface="Arial" charset="0"/>
                <a:ea typeface="Arial" charset="0"/>
                <a:cs typeface="Arial" charset="0"/>
              </a:rPr>
              <a:t>Beth </a:t>
            </a:r>
            <a:r>
              <a:rPr lang="en-US" sz="1600" dirty="0" err="1" smtClean="0">
                <a:solidFill>
                  <a:srgbClr val="FF0000"/>
                </a:solidFill>
                <a:latin typeface="Arial" charset="0"/>
                <a:ea typeface="Arial" charset="0"/>
                <a:cs typeface="Arial" charset="0"/>
              </a:rPr>
              <a:t>yw’r</a:t>
            </a:r>
            <a:r>
              <a:rPr lang="en-US" sz="1600" dirty="0" smtClean="0">
                <a:solidFill>
                  <a:srgbClr val="FF0000"/>
                </a:solidFill>
                <a:latin typeface="Arial" charset="0"/>
                <a:ea typeface="Arial" charset="0"/>
                <a:cs typeface="Arial" charset="0"/>
              </a:rPr>
              <a:t> </a:t>
            </a:r>
            <a:r>
              <a:rPr lang="en-US" sz="1600" dirty="0" err="1" smtClean="0">
                <a:solidFill>
                  <a:srgbClr val="FF0000"/>
                </a:solidFill>
                <a:latin typeface="Arial" charset="0"/>
                <a:ea typeface="Arial" charset="0"/>
                <a:cs typeface="Arial" charset="0"/>
              </a:rPr>
              <a:t>Confensiwn</a:t>
            </a:r>
            <a:r>
              <a:rPr lang="en-US" sz="1600" dirty="0" smtClean="0">
                <a:solidFill>
                  <a:srgbClr val="FF0000"/>
                </a:solidFill>
                <a:latin typeface="Arial" charset="0"/>
                <a:ea typeface="Arial" charset="0"/>
                <a:cs typeface="Arial" charset="0"/>
              </a:rPr>
              <a:t> Y </a:t>
            </a:r>
            <a:r>
              <a:rPr lang="en-US" sz="1600" dirty="0" err="1" smtClean="0">
                <a:solidFill>
                  <a:srgbClr val="FF0000"/>
                </a:solidFill>
                <a:latin typeface="Arial" charset="0"/>
                <a:ea typeface="Arial" charset="0"/>
                <a:cs typeface="Arial" charset="0"/>
              </a:rPr>
              <a:t>Cenhedloedd</a:t>
            </a:r>
            <a:r>
              <a:rPr lang="en-US" sz="1600" dirty="0" smtClean="0">
                <a:solidFill>
                  <a:srgbClr val="FF0000"/>
                </a:solidFill>
                <a:latin typeface="Arial" charset="0"/>
                <a:ea typeface="Arial" charset="0"/>
                <a:cs typeface="Arial" charset="0"/>
              </a:rPr>
              <a:t> </a:t>
            </a:r>
            <a:r>
              <a:rPr lang="en-US" sz="1600" dirty="0" err="1" smtClean="0">
                <a:solidFill>
                  <a:srgbClr val="FF0000"/>
                </a:solidFill>
                <a:latin typeface="Arial" charset="0"/>
                <a:ea typeface="Arial" charset="0"/>
                <a:cs typeface="Arial" charset="0"/>
              </a:rPr>
              <a:t>Unedig</a:t>
            </a:r>
            <a:r>
              <a:rPr lang="en-US" sz="1600" dirty="0" smtClean="0">
                <a:solidFill>
                  <a:srgbClr val="FF0000"/>
                </a:solidFill>
                <a:latin typeface="Arial" charset="0"/>
                <a:ea typeface="Arial" charset="0"/>
                <a:cs typeface="Arial" charset="0"/>
              </a:rPr>
              <a:t> </a:t>
            </a:r>
            <a:r>
              <a:rPr lang="en-US" sz="1600" dirty="0" err="1" smtClean="0">
                <a:solidFill>
                  <a:srgbClr val="FF0000"/>
                </a:solidFill>
                <a:latin typeface="Arial" charset="0"/>
                <a:ea typeface="Arial" charset="0"/>
                <a:cs typeface="Arial" charset="0"/>
              </a:rPr>
              <a:t>ar</a:t>
            </a:r>
            <a:r>
              <a:rPr lang="en-US" sz="1600" dirty="0" smtClean="0">
                <a:solidFill>
                  <a:srgbClr val="FF0000"/>
                </a:solidFill>
                <a:latin typeface="Arial" charset="0"/>
                <a:ea typeface="Arial" charset="0"/>
                <a:cs typeface="Arial" charset="0"/>
              </a:rPr>
              <a:t> </a:t>
            </a:r>
            <a:r>
              <a:rPr lang="en-US" sz="1600" dirty="0" err="1" smtClean="0">
                <a:solidFill>
                  <a:srgbClr val="FF0000"/>
                </a:solidFill>
                <a:latin typeface="Arial" charset="0"/>
                <a:ea typeface="Arial" charset="0"/>
                <a:cs typeface="Arial" charset="0"/>
              </a:rPr>
              <a:t>Hawliau</a:t>
            </a:r>
            <a:r>
              <a:rPr lang="en-US" sz="1600" dirty="0" smtClean="0">
                <a:solidFill>
                  <a:srgbClr val="FF0000"/>
                </a:solidFill>
                <a:latin typeface="Arial" charset="0"/>
                <a:ea typeface="Arial" charset="0"/>
                <a:cs typeface="Arial" charset="0"/>
              </a:rPr>
              <a:t> Plant?</a:t>
            </a:r>
          </a:p>
          <a:p>
            <a:r>
              <a:rPr lang="en-US" sz="1200" dirty="0" err="1" smtClean="0">
                <a:latin typeface="Arial" charset="0"/>
                <a:ea typeface="Arial" charset="0"/>
                <a:cs typeface="Arial" charset="0"/>
              </a:rPr>
              <a:t>Mae’r</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Confensiwn</a:t>
            </a:r>
            <a:r>
              <a:rPr lang="en-US" sz="1200" dirty="0" smtClean="0">
                <a:latin typeface="Arial" charset="0"/>
                <a:ea typeface="Arial" charset="0"/>
                <a:cs typeface="Arial" charset="0"/>
              </a:rPr>
              <a:t> y </a:t>
            </a:r>
            <a:r>
              <a:rPr lang="en-US" sz="1200" dirty="0" err="1" smtClean="0">
                <a:latin typeface="Arial" charset="0"/>
                <a:ea typeface="Arial" charset="0"/>
                <a:cs typeface="Arial" charset="0"/>
              </a:rPr>
              <a:t>Cenhedloedd</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Unedig</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ar</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Hawliau'r</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Plentyn</a:t>
            </a:r>
            <a:r>
              <a:rPr lang="en-US" sz="1200" dirty="0" smtClean="0">
                <a:latin typeface="Arial" charset="0"/>
                <a:ea typeface="Arial" charset="0"/>
                <a:cs typeface="Arial" charset="0"/>
              </a:rPr>
              <a:t> (UNCRC) </a:t>
            </a:r>
            <a:r>
              <a:rPr lang="en-US" sz="1200" dirty="0" err="1" smtClean="0">
                <a:latin typeface="Arial" charset="0"/>
                <a:ea typeface="Arial" charset="0"/>
                <a:cs typeface="Arial" charset="0"/>
              </a:rPr>
              <a:t>yn</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gytundeb</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rhyngwladol</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sy'n</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nodi</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hawliau</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sifil</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gwleidyddol</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economaidd</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cymdeithasol</a:t>
            </a:r>
            <a:r>
              <a:rPr lang="en-US" sz="1200" dirty="0" smtClean="0">
                <a:latin typeface="Arial" charset="0"/>
                <a:ea typeface="Arial" charset="0"/>
                <a:cs typeface="Arial" charset="0"/>
              </a:rPr>
              <a:t> a </a:t>
            </a:r>
            <a:r>
              <a:rPr lang="en-US" sz="1200" dirty="0" err="1" smtClean="0">
                <a:latin typeface="Arial" charset="0"/>
                <a:ea typeface="Arial" charset="0"/>
                <a:cs typeface="Arial" charset="0"/>
              </a:rPr>
              <a:t>diwylliannol</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phob</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plentyn</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beth</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bynnag</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yw</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eu</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hil</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crefydd</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neu</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eu</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galluoedd</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Mae'r</a:t>
            </a:r>
            <a:r>
              <a:rPr lang="en-US" sz="1200" dirty="0" smtClean="0">
                <a:latin typeface="Arial" charset="0"/>
                <a:ea typeface="Arial" charset="0"/>
                <a:cs typeface="Arial" charset="0"/>
              </a:rPr>
              <a:t> UNCRC </a:t>
            </a:r>
            <a:r>
              <a:rPr lang="en-US" sz="1200" dirty="0" err="1" smtClean="0">
                <a:latin typeface="Arial" charset="0"/>
                <a:ea typeface="Arial" charset="0"/>
                <a:cs typeface="Arial" charset="0"/>
              </a:rPr>
              <a:t>yn</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cynnwys</a:t>
            </a:r>
            <a:r>
              <a:rPr lang="en-US" sz="1200" dirty="0" smtClean="0">
                <a:latin typeface="Arial" charset="0"/>
                <a:ea typeface="Arial" charset="0"/>
                <a:cs typeface="Arial" charset="0"/>
              </a:rPr>
              <a:t> 54 o </a:t>
            </a:r>
            <a:r>
              <a:rPr lang="en-US" sz="1200" dirty="0" err="1" smtClean="0">
                <a:latin typeface="Arial" charset="0"/>
                <a:ea typeface="Arial" charset="0"/>
                <a:cs typeface="Arial" charset="0"/>
              </a:rPr>
              <a:t>erthyglau</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sy'n</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nodi</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hawliau</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phlant</a:t>
            </a:r>
            <a:r>
              <a:rPr lang="en-US" sz="1200" dirty="0" smtClean="0">
                <a:latin typeface="Arial" charset="0"/>
                <a:ea typeface="Arial" charset="0"/>
                <a:cs typeface="Arial" charset="0"/>
              </a:rPr>
              <a:t> a </a:t>
            </a:r>
            <a:r>
              <a:rPr lang="en-US" sz="1200" dirty="0" err="1" smtClean="0">
                <a:latin typeface="Arial" charset="0"/>
                <a:ea typeface="Arial" charset="0"/>
                <a:cs typeface="Arial" charset="0"/>
              </a:rPr>
              <a:t>sut</a:t>
            </a:r>
            <a:r>
              <a:rPr lang="en-US" sz="1200" dirty="0" smtClean="0">
                <a:latin typeface="Arial" charset="0"/>
                <a:ea typeface="Arial" charset="0"/>
                <a:cs typeface="Arial" charset="0"/>
              </a:rPr>
              <a:t> y </a:t>
            </a:r>
            <a:r>
              <a:rPr lang="en-US" sz="1200" dirty="0" err="1" smtClean="0">
                <a:latin typeface="Arial" charset="0"/>
                <a:ea typeface="Arial" charset="0"/>
                <a:cs typeface="Arial" charset="0"/>
              </a:rPr>
              <a:t>dylai</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llywodraethau</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weithio</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gyda'i</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gilydd</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i</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sicrhau</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eu</a:t>
            </a:r>
            <a:r>
              <a:rPr lang="en-US" sz="1200" dirty="0" smtClean="0">
                <a:latin typeface="Arial" charset="0"/>
                <a:ea typeface="Arial" charset="0"/>
                <a:cs typeface="Arial" charset="0"/>
              </a:rPr>
              <a:t> bod </a:t>
            </a:r>
            <a:r>
              <a:rPr lang="en-US" sz="1200" dirty="0" err="1" smtClean="0">
                <a:latin typeface="Arial" charset="0"/>
                <a:ea typeface="Arial" charset="0"/>
                <a:cs typeface="Arial" charset="0"/>
              </a:rPr>
              <a:t>ar</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gael</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i'r</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holl</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blant</a:t>
            </a:r>
            <a:r>
              <a:rPr lang="en-US" sz="1200" dirty="0" smtClean="0">
                <a:latin typeface="Arial" charset="0"/>
                <a:ea typeface="Arial" charset="0"/>
                <a:cs typeface="Arial" charset="0"/>
              </a:rPr>
              <a:t> (Save The Children). </a:t>
            </a:r>
            <a:r>
              <a:rPr lang="en-US" sz="1200" dirty="0" err="1" smtClean="0">
                <a:latin typeface="Arial" charset="0"/>
                <a:ea typeface="Arial" charset="0"/>
                <a:cs typeface="Arial" charset="0"/>
              </a:rPr>
              <a:t>Yn</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ôl</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Gov.uk</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mae’r</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Confensiwn</a:t>
            </a:r>
            <a:r>
              <a:rPr lang="en-US" sz="1200" dirty="0" smtClean="0">
                <a:latin typeface="Arial" charset="0"/>
                <a:ea typeface="Arial" charset="0"/>
                <a:cs typeface="Arial" charset="0"/>
              </a:rPr>
              <a:t> y </a:t>
            </a:r>
            <a:r>
              <a:rPr lang="en-US" sz="1200" dirty="0" err="1" smtClean="0">
                <a:latin typeface="Arial" charset="0"/>
                <a:ea typeface="Arial" charset="0"/>
                <a:cs typeface="Arial" charset="0"/>
              </a:rPr>
              <a:t>Cenhedloedd</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Unedig</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ar</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Hawliau</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Phlant</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yn</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gytundeb</a:t>
            </a:r>
            <a:r>
              <a:rPr lang="en-US" sz="1200" dirty="0" smtClean="0">
                <a:latin typeface="Arial" charset="0"/>
                <a:ea typeface="Arial" charset="0"/>
                <a:cs typeface="Arial" charset="0"/>
              </a:rPr>
              <a:t> o </a:t>
            </a:r>
            <a:r>
              <a:rPr lang="en-US" sz="1200" dirty="0" err="1" smtClean="0">
                <a:latin typeface="Arial" charset="0"/>
                <a:ea typeface="Arial" charset="0"/>
                <a:cs typeface="Arial" charset="0"/>
              </a:rPr>
              <a:t>hawliau</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dynol</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rhyngwladol</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sy'n</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cael</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i’w</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rhoi</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i</a:t>
            </a:r>
            <a:r>
              <a:rPr lang="en-US" sz="1200" dirty="0" smtClean="0">
                <a:latin typeface="Arial" charset="0"/>
                <a:ea typeface="Arial" charset="0"/>
                <a:cs typeface="Arial" charset="0"/>
              </a:rPr>
              <a:t> bob </a:t>
            </a:r>
            <a:r>
              <a:rPr lang="en-US" sz="1200" dirty="0" err="1" smtClean="0">
                <a:latin typeface="Arial" charset="0"/>
                <a:ea typeface="Arial" charset="0"/>
                <a:cs typeface="Arial" charset="0"/>
              </a:rPr>
              <a:t>plentyn</a:t>
            </a:r>
            <a:r>
              <a:rPr lang="en-US" sz="1200" dirty="0" smtClean="0">
                <a:latin typeface="Arial" charset="0"/>
                <a:ea typeface="Arial" charset="0"/>
                <a:cs typeface="Arial" charset="0"/>
              </a:rPr>
              <a:t> a </a:t>
            </a:r>
            <a:r>
              <a:rPr lang="en-US" sz="1200" dirty="0" err="1" smtClean="0">
                <a:latin typeface="Arial" charset="0"/>
                <a:ea typeface="Arial" charset="0"/>
                <a:cs typeface="Arial" charset="0"/>
              </a:rPr>
              <a:t>pherson</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ifanc</a:t>
            </a:r>
            <a:r>
              <a:rPr lang="en-US" sz="1200" dirty="0" smtClean="0">
                <a:latin typeface="Arial" charset="0"/>
                <a:ea typeface="Arial" charset="0"/>
                <a:cs typeface="Arial" charset="0"/>
              </a:rPr>
              <a:t> (17 </a:t>
            </a:r>
            <a:r>
              <a:rPr lang="en-US" sz="1200" dirty="0" err="1" smtClean="0">
                <a:latin typeface="Arial" charset="0"/>
                <a:ea typeface="Arial" charset="0"/>
                <a:cs typeface="Arial" charset="0"/>
              </a:rPr>
              <a:t>oed</a:t>
            </a:r>
            <a:r>
              <a:rPr lang="en-US" sz="1200" dirty="0" smtClean="0">
                <a:latin typeface="Arial" charset="0"/>
                <a:ea typeface="Arial" charset="0"/>
                <a:cs typeface="Arial" charset="0"/>
              </a:rPr>
              <a:t> ac </a:t>
            </a:r>
            <a:r>
              <a:rPr lang="en-US" sz="1200" dirty="0" err="1" smtClean="0">
                <a:latin typeface="Arial" charset="0"/>
                <a:ea typeface="Arial" charset="0"/>
                <a:cs typeface="Arial" charset="0"/>
              </a:rPr>
              <a:t>iau</a:t>
            </a:r>
            <a:r>
              <a:rPr lang="en-US" sz="1200" dirty="0" smtClean="0">
                <a:latin typeface="Arial" charset="0"/>
                <a:ea typeface="Arial" charset="0"/>
                <a:cs typeface="Arial" charset="0"/>
              </a:rPr>
              <a:t>) set o </a:t>
            </a:r>
            <a:r>
              <a:rPr lang="en-US" sz="1200" dirty="0" err="1" smtClean="0">
                <a:latin typeface="Arial" charset="0"/>
                <a:ea typeface="Arial" charset="0"/>
                <a:cs typeface="Arial" charset="0"/>
              </a:rPr>
              <a:t>hawliau</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cynhwysfawr</a:t>
            </a:r>
            <a:r>
              <a:rPr lang="en-US" sz="1200" dirty="0" smtClean="0">
                <a:latin typeface="Arial" charset="0"/>
                <a:ea typeface="Arial" charset="0"/>
                <a:cs typeface="Arial" charset="0"/>
              </a:rPr>
              <a:t> y </a:t>
            </a:r>
            <a:r>
              <a:rPr lang="en-US" sz="1200" dirty="0" err="1" smtClean="0">
                <a:latin typeface="Arial" charset="0"/>
                <a:ea typeface="Arial" charset="0"/>
                <a:cs typeface="Arial" charset="0"/>
              </a:rPr>
              <a:t>mae</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ganddo</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perffaith</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hawl</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iddyn</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nhw</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ddilyn</a:t>
            </a:r>
            <a:r>
              <a:rPr lang="en-US" sz="1200" dirty="0" smtClean="0">
                <a:latin typeface="Arial" charset="0"/>
                <a:ea typeface="Arial" charset="0"/>
                <a:cs typeface="Arial" charset="0"/>
              </a:rPr>
              <a:t>.</a:t>
            </a:r>
          </a:p>
        </p:txBody>
      </p:sp>
      <p:sp>
        <p:nvSpPr>
          <p:cNvPr id="6" name="TextBox 5"/>
          <p:cNvSpPr txBox="1"/>
          <p:nvPr/>
        </p:nvSpPr>
        <p:spPr>
          <a:xfrm>
            <a:off x="3738034" y="1975029"/>
            <a:ext cx="2654300" cy="4647426"/>
          </a:xfrm>
          <a:prstGeom prst="rect">
            <a:avLst/>
          </a:prstGeom>
          <a:noFill/>
          <a:ln w="41275">
            <a:solidFill>
              <a:srgbClr val="FF0000"/>
            </a:solidFill>
          </a:ln>
        </p:spPr>
        <p:txBody>
          <a:bodyPr wrap="square" rtlCol="0">
            <a:spAutoFit/>
          </a:bodyPr>
          <a:lstStyle/>
          <a:p>
            <a:pPr algn="ctr"/>
            <a:r>
              <a:rPr lang="en-US" sz="1600" u="sng" dirty="0" smtClean="0">
                <a:solidFill>
                  <a:srgbClr val="FF0000"/>
                </a:solidFill>
                <a:latin typeface="Arial" charset="0"/>
                <a:ea typeface="Arial" charset="0"/>
                <a:cs typeface="Arial" charset="0"/>
              </a:rPr>
              <a:t>Hanes y </a:t>
            </a:r>
            <a:r>
              <a:rPr lang="en-US" sz="1600" u="sng" dirty="0" err="1" smtClean="0">
                <a:solidFill>
                  <a:srgbClr val="FF0000"/>
                </a:solidFill>
                <a:latin typeface="Arial" charset="0"/>
                <a:ea typeface="Arial" charset="0"/>
                <a:cs typeface="Arial" charset="0"/>
              </a:rPr>
              <a:t>Confeniswn</a:t>
            </a:r>
            <a:r>
              <a:rPr lang="en-US" sz="1600" u="sng" dirty="0" smtClean="0">
                <a:solidFill>
                  <a:srgbClr val="FF0000"/>
                </a:solidFill>
                <a:latin typeface="Arial" charset="0"/>
                <a:ea typeface="Arial" charset="0"/>
                <a:cs typeface="Arial" charset="0"/>
              </a:rPr>
              <a:t> Y </a:t>
            </a:r>
            <a:r>
              <a:rPr lang="en-US" sz="1600" u="sng" dirty="0" err="1" smtClean="0">
                <a:solidFill>
                  <a:srgbClr val="FF0000"/>
                </a:solidFill>
                <a:latin typeface="Arial" charset="0"/>
                <a:ea typeface="Arial" charset="0"/>
                <a:cs typeface="Arial" charset="0"/>
              </a:rPr>
              <a:t>Chenedloedd</a:t>
            </a:r>
            <a:r>
              <a:rPr lang="en-US" sz="1600" u="sng" dirty="0" smtClean="0">
                <a:solidFill>
                  <a:srgbClr val="FF0000"/>
                </a:solidFill>
                <a:latin typeface="Arial" charset="0"/>
                <a:ea typeface="Arial" charset="0"/>
                <a:cs typeface="Arial" charset="0"/>
              </a:rPr>
              <a:t> </a:t>
            </a:r>
            <a:r>
              <a:rPr lang="en-US" sz="1600" u="sng" dirty="0" err="1" smtClean="0">
                <a:solidFill>
                  <a:srgbClr val="FF0000"/>
                </a:solidFill>
                <a:latin typeface="Arial" charset="0"/>
                <a:ea typeface="Arial" charset="0"/>
                <a:cs typeface="Arial" charset="0"/>
              </a:rPr>
              <a:t>Unedig</a:t>
            </a:r>
            <a:r>
              <a:rPr lang="en-US" sz="1600" u="sng" dirty="0" smtClean="0">
                <a:solidFill>
                  <a:srgbClr val="FF0000"/>
                </a:solidFill>
                <a:latin typeface="Arial" charset="0"/>
                <a:ea typeface="Arial" charset="0"/>
                <a:cs typeface="Arial" charset="0"/>
              </a:rPr>
              <a:t>?</a:t>
            </a:r>
          </a:p>
          <a:p>
            <a:endParaRPr lang="en-US" sz="1200" dirty="0" smtClean="0">
              <a:latin typeface="Arial" charset="0"/>
              <a:ea typeface="Arial" charset="0"/>
              <a:cs typeface="Arial" charset="0"/>
            </a:endParaRPr>
          </a:p>
          <a:p>
            <a:r>
              <a:rPr lang="en-US" sz="1200" dirty="0" err="1" smtClean="0">
                <a:latin typeface="Arial" charset="0"/>
                <a:ea typeface="Arial" charset="0"/>
                <a:cs typeface="Arial" charset="0"/>
              </a:rPr>
              <a:t>Ar</a:t>
            </a:r>
            <a:r>
              <a:rPr lang="en-US" sz="1200" dirty="0" smtClean="0">
                <a:latin typeface="Arial" charset="0"/>
                <a:ea typeface="Arial" charset="0"/>
                <a:cs typeface="Arial" charset="0"/>
              </a:rPr>
              <a:t> y 7fed o </a:t>
            </a:r>
            <a:r>
              <a:rPr lang="en-US" sz="1200" dirty="0" err="1" smtClean="0">
                <a:latin typeface="Arial" charset="0"/>
                <a:ea typeface="Arial" charset="0"/>
                <a:cs typeface="Arial" charset="0"/>
              </a:rPr>
              <a:t>Chwefror</a:t>
            </a:r>
            <a:r>
              <a:rPr lang="en-US" sz="1200" dirty="0" smtClean="0">
                <a:latin typeface="Arial" charset="0"/>
                <a:ea typeface="Arial" charset="0"/>
                <a:cs typeface="Arial" charset="0"/>
              </a:rPr>
              <a:t> 1978, </a:t>
            </a:r>
            <a:r>
              <a:rPr lang="en-US" sz="1200" dirty="0" err="1" smtClean="0">
                <a:latin typeface="Arial" charset="0"/>
                <a:ea typeface="Arial" charset="0"/>
                <a:cs typeface="Arial" charset="0"/>
              </a:rPr>
              <a:t>cyflwynodd</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Gwlad</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Pwyl</a:t>
            </a:r>
            <a:r>
              <a:rPr lang="en-US" sz="1200" dirty="0" smtClean="0">
                <a:latin typeface="Arial" charset="0"/>
                <a:ea typeface="Arial" charset="0"/>
                <a:cs typeface="Arial" charset="0"/>
              </a:rPr>
              <a:t> y </a:t>
            </a:r>
            <a:r>
              <a:rPr lang="en-US" sz="1200" dirty="0" err="1" smtClean="0">
                <a:latin typeface="Arial" charset="0"/>
                <a:ea typeface="Arial" charset="0"/>
                <a:cs typeface="Arial" charset="0"/>
              </a:rPr>
              <a:t>syniad</a:t>
            </a:r>
            <a:r>
              <a:rPr lang="en-US" sz="1200" dirty="0" smtClean="0">
                <a:latin typeface="Arial" charset="0"/>
                <a:ea typeface="Arial" charset="0"/>
                <a:cs typeface="Arial" charset="0"/>
              </a:rPr>
              <a:t> o </a:t>
            </a:r>
            <a:r>
              <a:rPr lang="en-US" sz="1200" dirty="0" err="1" smtClean="0">
                <a:latin typeface="Arial" charset="0"/>
                <a:ea typeface="Arial" charset="0"/>
                <a:cs typeface="Arial" charset="0"/>
              </a:rPr>
              <a:t>Gonfensiwn</a:t>
            </a:r>
            <a:r>
              <a:rPr lang="en-US" sz="1200" dirty="0" smtClean="0">
                <a:latin typeface="Arial" charset="0"/>
                <a:ea typeface="Arial" charset="0"/>
                <a:cs typeface="Arial" charset="0"/>
              </a:rPr>
              <a:t> y </a:t>
            </a:r>
            <a:r>
              <a:rPr lang="en-US" sz="1200" dirty="0" err="1" smtClean="0">
                <a:latin typeface="Arial" charset="0"/>
                <a:ea typeface="Arial" charset="0"/>
                <a:cs typeface="Arial" charset="0"/>
              </a:rPr>
              <a:t>Cenhedloedd</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Unedig</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ar</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Hawliau</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Plentyn</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roedd</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Gwlad</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Pwyl</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yn</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credu</a:t>
            </a:r>
            <a:r>
              <a:rPr lang="en-US" sz="1200" dirty="0" smtClean="0">
                <a:latin typeface="Arial" charset="0"/>
                <a:ea typeface="Arial" charset="0"/>
                <a:cs typeface="Arial" charset="0"/>
              </a:rPr>
              <a:t> y </a:t>
            </a:r>
            <a:r>
              <a:rPr lang="en-US" sz="1200" dirty="0" err="1" smtClean="0">
                <a:latin typeface="Arial" charset="0"/>
                <a:ea typeface="Arial" charset="0"/>
                <a:cs typeface="Arial" charset="0"/>
              </a:rPr>
              <a:t>byddai</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Confensiwn</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ar</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Hawliau'r</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Plentyn</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yn</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gallu</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cael</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ei</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fabwysiadu</a:t>
            </a:r>
            <a:r>
              <a:rPr lang="en-US" sz="1200" dirty="0" smtClean="0">
                <a:latin typeface="Arial" charset="0"/>
                <a:ea typeface="Arial" charset="0"/>
                <a:cs typeface="Arial" charset="0"/>
              </a:rPr>
              <a:t> o 1979 </a:t>
            </a:r>
            <a:r>
              <a:rPr lang="en-US" sz="1200" dirty="0" err="1" smtClean="0">
                <a:latin typeface="Arial" charset="0"/>
                <a:ea typeface="Arial" charset="0"/>
                <a:cs typeface="Arial" charset="0"/>
              </a:rPr>
              <a:t>ymlaen</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Mewn</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gwirionedd</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cymerodd</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deg</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mlynedd</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i</a:t>
            </a:r>
            <a:r>
              <a:rPr lang="en-US" sz="1200" dirty="0" smtClean="0">
                <a:latin typeface="Arial" charset="0"/>
                <a:ea typeface="Arial" charset="0"/>
                <a:cs typeface="Arial" charset="0"/>
              </a:rPr>
              <a:t> fil </a:t>
            </a:r>
            <a:r>
              <a:rPr lang="en-US" sz="1200" dirty="0" err="1" smtClean="0">
                <a:latin typeface="Arial" charset="0"/>
                <a:ea typeface="Arial" charset="0"/>
                <a:cs typeface="Arial" charset="0"/>
              </a:rPr>
              <a:t>cael</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i’w</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ennill</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cefnogaeth</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unfrydol</a:t>
            </a:r>
            <a:r>
              <a:rPr lang="en-US" sz="1200" dirty="0" smtClean="0">
                <a:latin typeface="Arial" charset="0"/>
                <a:ea typeface="Arial" charset="0"/>
                <a:cs typeface="Arial" charset="0"/>
              </a:rPr>
              <a:t> y </a:t>
            </a:r>
            <a:r>
              <a:rPr lang="en-US" sz="1200" dirty="0" err="1" smtClean="0">
                <a:latin typeface="Arial" charset="0"/>
                <a:ea typeface="Arial" charset="0"/>
                <a:cs typeface="Arial" charset="0"/>
              </a:rPr>
              <a:t>gymuned</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ryngwladol</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Er</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mwyn</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hyrwyddo</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ymwybyddiaeth</a:t>
            </a:r>
            <a:r>
              <a:rPr lang="en-US" sz="1200" dirty="0" smtClean="0">
                <a:latin typeface="Arial" charset="0"/>
                <a:ea typeface="Arial" charset="0"/>
                <a:cs typeface="Arial" charset="0"/>
              </a:rPr>
              <a:t> ac </a:t>
            </a:r>
            <a:r>
              <a:rPr lang="en-US" sz="1200" dirty="0" err="1" smtClean="0">
                <a:latin typeface="Arial" charset="0"/>
                <a:ea typeface="Arial" charset="0"/>
                <a:cs typeface="Arial" charset="0"/>
              </a:rPr>
              <a:t>annog</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datganiadau</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i</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weithredu</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tuag</a:t>
            </a:r>
            <a:r>
              <a:rPr lang="en-US" sz="1200" dirty="0" smtClean="0">
                <a:latin typeface="Arial" charset="0"/>
                <a:ea typeface="Arial" charset="0"/>
                <a:cs typeface="Arial" charset="0"/>
              </a:rPr>
              <a:t> at </a:t>
            </a:r>
            <a:r>
              <a:rPr lang="en-US" sz="1200" dirty="0" err="1" smtClean="0">
                <a:latin typeface="Arial" charset="0"/>
                <a:ea typeface="Arial" charset="0"/>
                <a:cs typeface="Arial" charset="0"/>
              </a:rPr>
              <a:t>amddiffyn</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hawliau</a:t>
            </a:r>
            <a:r>
              <a:rPr lang="en-US" sz="1200" dirty="0" smtClean="0">
                <a:latin typeface="Arial" charset="0"/>
                <a:ea typeface="Arial" charset="0"/>
                <a:cs typeface="Arial" charset="0"/>
              </a:rPr>
              <a:t> plant, </a:t>
            </a:r>
            <a:r>
              <a:rPr lang="en-US" sz="1200" dirty="0" err="1" smtClean="0">
                <a:latin typeface="Arial" charset="0"/>
                <a:ea typeface="Arial" charset="0"/>
                <a:cs typeface="Arial" charset="0"/>
              </a:rPr>
              <a:t>fe</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wnaeth</a:t>
            </a:r>
            <a:r>
              <a:rPr lang="en-US" sz="1200" dirty="0" smtClean="0">
                <a:latin typeface="Arial" charset="0"/>
                <a:ea typeface="Arial" charset="0"/>
                <a:cs typeface="Arial" charset="0"/>
              </a:rPr>
              <a:t> y </a:t>
            </a:r>
            <a:r>
              <a:rPr lang="en-US" sz="1200" dirty="0" err="1" smtClean="0">
                <a:latin typeface="Arial" charset="0"/>
                <a:ea typeface="Arial" charset="0"/>
                <a:cs typeface="Arial" charset="0"/>
              </a:rPr>
              <a:t>Cenhedloedd</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Unedig</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datgan</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yn</a:t>
            </a:r>
            <a:r>
              <a:rPr lang="en-US" sz="1200" dirty="0" smtClean="0">
                <a:latin typeface="Arial" charset="0"/>
                <a:ea typeface="Arial" charset="0"/>
                <a:cs typeface="Arial" charset="0"/>
              </a:rPr>
              <a:t> 1979 "</a:t>
            </a:r>
            <a:r>
              <a:rPr lang="en-US" sz="1200" dirty="0" err="1" smtClean="0">
                <a:latin typeface="Arial" charset="0"/>
                <a:ea typeface="Arial" charset="0"/>
                <a:cs typeface="Arial" charset="0"/>
              </a:rPr>
              <a:t>Blwyddyn</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Ryngwladol</a:t>
            </a:r>
            <a:r>
              <a:rPr lang="en-US" sz="1200" dirty="0" smtClean="0">
                <a:latin typeface="Arial" charset="0"/>
                <a:ea typeface="Arial" charset="0"/>
                <a:cs typeface="Arial" charset="0"/>
              </a:rPr>
              <a:t> y </a:t>
            </a:r>
            <a:r>
              <a:rPr lang="en-US" sz="1200" dirty="0" err="1" smtClean="0">
                <a:latin typeface="Arial" charset="0"/>
                <a:ea typeface="Arial" charset="0"/>
                <a:cs typeface="Arial" charset="0"/>
              </a:rPr>
              <a:t>Plentyn</a:t>
            </a:r>
            <a:r>
              <a:rPr lang="en-US" sz="1200" dirty="0" smtClean="0">
                <a:latin typeface="Arial" charset="0"/>
                <a:ea typeface="Arial" charset="0"/>
                <a:cs typeface="Arial" charset="0"/>
              </a:rPr>
              <a:t>"(</a:t>
            </a:r>
            <a:r>
              <a:rPr lang="en-US" sz="1200" dirty="0" err="1" smtClean="0">
                <a:latin typeface="Arial" charset="0"/>
                <a:ea typeface="Arial" charset="0"/>
                <a:cs typeface="Arial" charset="0"/>
              </a:rPr>
              <a:t>Humanium</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Llofnododd</a:t>
            </a:r>
            <a:r>
              <a:rPr lang="en-US" sz="1200" dirty="0" smtClean="0">
                <a:latin typeface="Arial" charset="0"/>
                <a:ea typeface="Arial" charset="0"/>
                <a:cs typeface="Arial" charset="0"/>
              </a:rPr>
              <a:t> y DU y </a:t>
            </a:r>
            <a:r>
              <a:rPr lang="en-US" sz="1200" dirty="0" err="1" smtClean="0">
                <a:latin typeface="Arial" charset="0"/>
                <a:ea typeface="Arial" charset="0"/>
                <a:cs typeface="Arial" charset="0"/>
              </a:rPr>
              <a:t>confensiwn</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ar</a:t>
            </a:r>
            <a:r>
              <a:rPr lang="en-US" sz="1200" dirty="0" smtClean="0">
                <a:latin typeface="Arial" charset="0"/>
                <a:ea typeface="Arial" charset="0"/>
                <a:cs typeface="Arial" charset="0"/>
              </a:rPr>
              <a:t> y 19eg o </a:t>
            </a:r>
            <a:r>
              <a:rPr lang="en-US" sz="1200" dirty="0" err="1" smtClean="0">
                <a:latin typeface="Arial" charset="0"/>
                <a:ea typeface="Arial" charset="0"/>
                <a:cs typeface="Arial" charset="0"/>
              </a:rPr>
              <a:t>Ebrill</a:t>
            </a:r>
            <a:r>
              <a:rPr lang="en-US" sz="1200" dirty="0" smtClean="0">
                <a:latin typeface="Arial" charset="0"/>
                <a:ea typeface="Arial" charset="0"/>
                <a:cs typeface="Arial" charset="0"/>
              </a:rPr>
              <a:t> 1990, </a:t>
            </a:r>
            <a:r>
              <a:rPr lang="en-US" sz="1200" dirty="0" err="1" smtClean="0">
                <a:latin typeface="Arial" charset="0"/>
                <a:ea typeface="Arial" charset="0"/>
                <a:cs typeface="Arial" charset="0"/>
              </a:rPr>
              <a:t>a'i</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gadarnhau</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ar</a:t>
            </a:r>
            <a:r>
              <a:rPr lang="en-US" sz="1200" dirty="0" smtClean="0">
                <a:latin typeface="Arial" charset="0"/>
                <a:ea typeface="Arial" charset="0"/>
                <a:cs typeface="Arial" charset="0"/>
              </a:rPr>
              <a:t> 16eg o </a:t>
            </a:r>
            <a:r>
              <a:rPr lang="en-US" sz="1200" dirty="0" err="1" smtClean="0">
                <a:latin typeface="Arial" charset="0"/>
                <a:ea typeface="Arial" charset="0"/>
                <a:cs typeface="Arial" charset="0"/>
              </a:rPr>
              <a:t>Rhagfyr</a:t>
            </a:r>
            <a:r>
              <a:rPr lang="en-US" sz="1200" dirty="0" smtClean="0">
                <a:latin typeface="Arial" charset="0"/>
                <a:ea typeface="Arial" charset="0"/>
                <a:cs typeface="Arial" charset="0"/>
              </a:rPr>
              <a:t> 1991 a </a:t>
            </a:r>
            <a:r>
              <a:rPr lang="en-US" sz="1200" dirty="0" err="1" smtClean="0">
                <a:latin typeface="Arial" charset="0"/>
                <a:ea typeface="Arial" charset="0"/>
                <a:cs typeface="Arial" charset="0"/>
              </a:rPr>
              <a:t>ddaeth</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i</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grym</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ar</a:t>
            </a:r>
            <a:r>
              <a:rPr lang="en-US" sz="1200" dirty="0" smtClean="0">
                <a:latin typeface="Arial" charset="0"/>
                <a:ea typeface="Arial" charset="0"/>
                <a:cs typeface="Arial" charset="0"/>
              </a:rPr>
              <a:t> y 15fed o </a:t>
            </a:r>
            <a:r>
              <a:rPr lang="en-US" sz="1200" dirty="0" err="1" smtClean="0">
                <a:latin typeface="Arial" charset="0"/>
                <a:ea typeface="Arial" charset="0"/>
                <a:cs typeface="Arial" charset="0"/>
              </a:rPr>
              <a:t>Ionawr</a:t>
            </a:r>
            <a:r>
              <a:rPr lang="en-US" sz="1200" dirty="0" smtClean="0">
                <a:latin typeface="Arial" charset="0"/>
                <a:ea typeface="Arial" charset="0"/>
                <a:cs typeface="Arial" charset="0"/>
              </a:rPr>
              <a:t> 1992 (</a:t>
            </a:r>
            <a:r>
              <a:rPr lang="en-US" sz="1200" dirty="0" err="1" smtClean="0">
                <a:latin typeface="Arial" charset="0"/>
                <a:ea typeface="Arial" charset="0"/>
                <a:cs typeface="Arial" charset="0"/>
              </a:rPr>
              <a:t>Gov.uk</a:t>
            </a:r>
            <a:r>
              <a:rPr lang="en-US" sz="1200" dirty="0" smtClean="0">
                <a:latin typeface="Arial" charset="0"/>
                <a:ea typeface="Arial" charset="0"/>
                <a:cs typeface="Arial" charset="0"/>
              </a:rPr>
              <a:t>).</a:t>
            </a:r>
          </a:p>
        </p:txBody>
      </p:sp>
      <p:sp>
        <p:nvSpPr>
          <p:cNvPr id="7" name="TextBox 6"/>
          <p:cNvSpPr txBox="1"/>
          <p:nvPr/>
        </p:nvSpPr>
        <p:spPr>
          <a:xfrm>
            <a:off x="6765925" y="1985791"/>
            <a:ext cx="2654300" cy="4431983"/>
          </a:xfrm>
          <a:prstGeom prst="rect">
            <a:avLst/>
          </a:prstGeom>
          <a:noFill/>
          <a:ln w="41275">
            <a:solidFill>
              <a:srgbClr val="FF0000"/>
            </a:solidFill>
          </a:ln>
        </p:spPr>
        <p:txBody>
          <a:bodyPr wrap="square" rtlCol="0">
            <a:spAutoFit/>
          </a:bodyPr>
          <a:lstStyle/>
          <a:p>
            <a:pPr algn="ctr"/>
            <a:r>
              <a:rPr lang="en-US" u="sng" dirty="0" smtClean="0">
                <a:solidFill>
                  <a:srgbClr val="FF0000"/>
                </a:solidFill>
                <a:latin typeface="Arial" charset="0"/>
                <a:ea typeface="Arial" charset="0"/>
                <a:cs typeface="Arial" charset="0"/>
              </a:rPr>
              <a:t>Y </a:t>
            </a:r>
            <a:r>
              <a:rPr lang="en-US" u="sng" dirty="0" err="1" smtClean="0">
                <a:solidFill>
                  <a:srgbClr val="FF0000"/>
                </a:solidFill>
                <a:latin typeface="Arial" charset="0"/>
                <a:ea typeface="Arial" charset="0"/>
                <a:cs typeface="Arial" charset="0"/>
              </a:rPr>
              <a:t>saidd</a:t>
            </a:r>
            <a:r>
              <a:rPr lang="en-US" u="sng" dirty="0" smtClean="0">
                <a:solidFill>
                  <a:srgbClr val="FF0000"/>
                </a:solidFill>
                <a:latin typeface="Arial" charset="0"/>
                <a:ea typeface="Arial" charset="0"/>
                <a:cs typeface="Arial" charset="0"/>
              </a:rPr>
              <a:t> nod </a:t>
            </a:r>
            <a:r>
              <a:rPr lang="en-US" u="sng" dirty="0" err="1" smtClean="0">
                <a:solidFill>
                  <a:srgbClr val="FF0000"/>
                </a:solidFill>
                <a:latin typeface="Arial" charset="0"/>
                <a:ea typeface="Arial" charset="0"/>
                <a:cs typeface="Arial" charset="0"/>
              </a:rPr>
              <a:t>craidd</a:t>
            </a:r>
            <a:r>
              <a:rPr lang="en-US" u="sng" dirty="0" smtClean="0">
                <a:solidFill>
                  <a:srgbClr val="FF0000"/>
                </a:solidFill>
                <a:latin typeface="Arial" charset="0"/>
                <a:ea typeface="Arial" charset="0"/>
                <a:cs typeface="Arial" charset="0"/>
              </a:rPr>
              <a:t>=</a:t>
            </a:r>
          </a:p>
          <a:p>
            <a:endParaRPr lang="en-US" sz="1200" b="1" u="sng" dirty="0" smtClean="0">
              <a:latin typeface="Arial" charset="0"/>
              <a:ea typeface="Arial" charset="0"/>
              <a:cs typeface="Arial" charset="0"/>
            </a:endParaRPr>
          </a:p>
          <a:p>
            <a:r>
              <a:rPr lang="en-US" sz="1400" b="1" u="sng" dirty="0" smtClean="0">
                <a:latin typeface="Arial" charset="0"/>
                <a:ea typeface="Arial" charset="0"/>
                <a:cs typeface="Arial" charset="0"/>
              </a:rPr>
              <a:t>Beth </a:t>
            </a:r>
            <a:r>
              <a:rPr lang="en-US" sz="1400" b="1" u="sng" dirty="0" err="1" smtClean="0">
                <a:latin typeface="Arial" charset="0"/>
                <a:ea typeface="Arial" charset="0"/>
                <a:cs typeface="Arial" charset="0"/>
              </a:rPr>
              <a:t>yw’r</a:t>
            </a:r>
            <a:r>
              <a:rPr lang="en-US" sz="1400" b="1" u="sng" dirty="0" smtClean="0">
                <a:latin typeface="Arial" charset="0"/>
                <a:ea typeface="Arial" charset="0"/>
                <a:cs typeface="Arial" charset="0"/>
              </a:rPr>
              <a:t> </a:t>
            </a:r>
            <a:r>
              <a:rPr lang="en-US" sz="1400" b="1" u="sng" dirty="0" err="1" smtClean="0">
                <a:latin typeface="Arial" charset="0"/>
                <a:ea typeface="Arial" charset="0"/>
                <a:cs typeface="Arial" charset="0"/>
              </a:rPr>
              <a:t>saith</a:t>
            </a:r>
            <a:r>
              <a:rPr lang="en-US" sz="1400" b="1" u="sng" dirty="0" smtClean="0">
                <a:latin typeface="Arial" charset="0"/>
                <a:ea typeface="Arial" charset="0"/>
                <a:cs typeface="Arial" charset="0"/>
              </a:rPr>
              <a:t> nod </a:t>
            </a:r>
            <a:r>
              <a:rPr lang="en-US" sz="1400" b="1" u="sng" dirty="0" err="1" smtClean="0">
                <a:latin typeface="Arial" charset="0"/>
                <a:ea typeface="Arial" charset="0"/>
                <a:cs typeface="Arial" charset="0"/>
              </a:rPr>
              <a:t>craidd</a:t>
            </a:r>
            <a:r>
              <a:rPr lang="en-US" sz="1400" b="1" u="sng" dirty="0" smtClean="0">
                <a:latin typeface="Arial" charset="0"/>
                <a:ea typeface="Arial" charset="0"/>
                <a:cs typeface="Arial" charset="0"/>
              </a:rPr>
              <a:t>?</a:t>
            </a:r>
          </a:p>
          <a:p>
            <a:r>
              <a:rPr lang="en-US" sz="1400" dirty="0" err="1" smtClean="0">
                <a:latin typeface="Arial" charset="0"/>
                <a:ea typeface="Arial" charset="0"/>
                <a:cs typeface="Arial" charset="0"/>
              </a:rPr>
              <a:t>Mae'r</a:t>
            </a:r>
            <a:r>
              <a:rPr lang="en-US" sz="1400" dirty="0" smtClean="0">
                <a:latin typeface="Arial" charset="0"/>
                <a:ea typeface="Arial" charset="0"/>
                <a:cs typeface="Arial" charset="0"/>
              </a:rPr>
              <a:t> 7 nod </a:t>
            </a:r>
            <a:r>
              <a:rPr lang="en-US" sz="1400" dirty="0" err="1" smtClean="0">
                <a:latin typeface="Arial" charset="0"/>
                <a:ea typeface="Arial" charset="0"/>
                <a:cs typeface="Arial" charset="0"/>
              </a:rPr>
              <a:t>craidd</a:t>
            </a:r>
            <a:r>
              <a:rPr lang="en-US" sz="1400" dirty="0" smtClean="0">
                <a:latin typeface="Arial" charset="0"/>
                <a:ea typeface="Arial" charset="0"/>
                <a:cs typeface="Arial" charset="0"/>
              </a:rPr>
              <a:t> </a:t>
            </a:r>
            <a:r>
              <a:rPr lang="en-US" sz="1400" dirty="0" err="1" smtClean="0">
                <a:latin typeface="Arial" charset="0"/>
                <a:ea typeface="Arial" charset="0"/>
                <a:cs typeface="Arial" charset="0"/>
              </a:rPr>
              <a:t>yn</a:t>
            </a:r>
            <a:r>
              <a:rPr lang="en-US" sz="1400" dirty="0" smtClean="0">
                <a:latin typeface="Arial" charset="0"/>
                <a:ea typeface="Arial" charset="0"/>
                <a:cs typeface="Arial" charset="0"/>
              </a:rPr>
              <a:t> set o </a:t>
            </a:r>
            <a:r>
              <a:rPr lang="en-US" sz="1400" dirty="0" err="1" smtClean="0">
                <a:latin typeface="Arial" charset="0"/>
                <a:ea typeface="Arial" charset="0"/>
                <a:cs typeface="Arial" charset="0"/>
              </a:rPr>
              <a:t>egwyddorion</a:t>
            </a:r>
            <a:r>
              <a:rPr lang="en-US" sz="1400" dirty="0" smtClean="0">
                <a:latin typeface="Arial" charset="0"/>
                <a:ea typeface="Arial" charset="0"/>
                <a:cs typeface="Arial" charset="0"/>
              </a:rPr>
              <a:t> y </a:t>
            </a:r>
            <a:r>
              <a:rPr lang="en-US" sz="1400" dirty="0" err="1" smtClean="0">
                <a:latin typeface="Arial" charset="0"/>
                <a:ea typeface="Arial" charset="0"/>
                <a:cs typeface="Arial" charset="0"/>
              </a:rPr>
              <a:t>mae</a:t>
            </a:r>
            <a:r>
              <a:rPr lang="en-US" sz="1400" dirty="0" smtClean="0">
                <a:latin typeface="Arial" charset="0"/>
                <a:ea typeface="Arial" charset="0"/>
                <a:cs typeface="Arial" charset="0"/>
              </a:rPr>
              <a:t> </a:t>
            </a:r>
            <a:r>
              <a:rPr lang="en-US" sz="1400" dirty="0" err="1" smtClean="0">
                <a:latin typeface="Arial" charset="0"/>
                <a:ea typeface="Arial" charset="0"/>
                <a:cs typeface="Arial" charset="0"/>
              </a:rPr>
              <a:t>rhaid</a:t>
            </a:r>
            <a:r>
              <a:rPr lang="en-US" sz="1400" dirty="0" smtClean="0">
                <a:latin typeface="Arial" charset="0"/>
                <a:ea typeface="Arial" charset="0"/>
                <a:cs typeface="Arial" charset="0"/>
              </a:rPr>
              <a:t> </a:t>
            </a:r>
            <a:r>
              <a:rPr lang="en-US" sz="1400" dirty="0" err="1" smtClean="0">
                <a:latin typeface="Arial" charset="0"/>
                <a:ea typeface="Arial" charset="0"/>
                <a:cs typeface="Arial" charset="0"/>
              </a:rPr>
              <a:t>unrhyw</a:t>
            </a:r>
            <a:r>
              <a:rPr lang="en-US" sz="1400" dirty="0" smtClean="0">
                <a:latin typeface="Arial" charset="0"/>
                <a:ea typeface="Arial" charset="0"/>
                <a:cs typeface="Arial" charset="0"/>
              </a:rPr>
              <a:t> un </a:t>
            </a:r>
            <a:r>
              <a:rPr lang="en-US" sz="1400" dirty="0" err="1" smtClean="0">
                <a:latin typeface="Arial" charset="0"/>
                <a:ea typeface="Arial" charset="0"/>
                <a:cs typeface="Arial" charset="0"/>
              </a:rPr>
              <a:t>sy'n</a:t>
            </a:r>
            <a:r>
              <a:rPr lang="en-US" sz="1400" dirty="0" smtClean="0">
                <a:latin typeface="Arial" charset="0"/>
                <a:ea typeface="Arial" charset="0"/>
                <a:cs typeface="Arial" charset="0"/>
              </a:rPr>
              <a:t> </a:t>
            </a:r>
            <a:r>
              <a:rPr lang="en-US" sz="1400" dirty="0" err="1" smtClean="0">
                <a:latin typeface="Arial" charset="0"/>
                <a:ea typeface="Arial" charset="0"/>
                <a:cs typeface="Arial" charset="0"/>
              </a:rPr>
              <a:t>gweithio</a:t>
            </a:r>
            <a:r>
              <a:rPr lang="en-US" sz="1400" dirty="0" smtClean="0">
                <a:latin typeface="Arial" charset="0"/>
                <a:ea typeface="Arial" charset="0"/>
                <a:cs typeface="Arial" charset="0"/>
              </a:rPr>
              <a:t> </a:t>
            </a:r>
            <a:r>
              <a:rPr lang="en-US" sz="1400" dirty="0" err="1" smtClean="0">
                <a:latin typeface="Arial" charset="0"/>
                <a:ea typeface="Arial" charset="0"/>
                <a:cs typeface="Arial" charset="0"/>
              </a:rPr>
              <a:t>gyda</a:t>
            </a:r>
            <a:r>
              <a:rPr lang="en-US" sz="1400" dirty="0" smtClean="0">
                <a:latin typeface="Arial" charset="0"/>
                <a:ea typeface="Arial" charset="0"/>
                <a:cs typeface="Arial" charset="0"/>
              </a:rPr>
              <a:t> </a:t>
            </a:r>
            <a:r>
              <a:rPr lang="en-US" sz="1400" dirty="0" err="1" smtClean="0">
                <a:latin typeface="Arial" charset="0"/>
                <a:ea typeface="Arial" charset="0"/>
                <a:cs typeface="Arial" charset="0"/>
              </a:rPr>
              <a:t>phlant</a:t>
            </a:r>
            <a:r>
              <a:rPr lang="en-US" sz="1400" dirty="0" smtClean="0">
                <a:latin typeface="Arial" charset="0"/>
                <a:ea typeface="Arial" charset="0"/>
                <a:cs typeface="Arial" charset="0"/>
              </a:rPr>
              <a:t> a </a:t>
            </a:r>
            <a:r>
              <a:rPr lang="en-US" sz="1400" dirty="0" err="1" smtClean="0">
                <a:latin typeface="Arial" charset="0"/>
                <a:ea typeface="Arial" charset="0"/>
                <a:cs typeface="Arial" charset="0"/>
              </a:rPr>
              <a:t>phobl</a:t>
            </a:r>
            <a:r>
              <a:rPr lang="en-US" sz="1400" dirty="0" smtClean="0">
                <a:latin typeface="Arial" charset="0"/>
                <a:ea typeface="Arial" charset="0"/>
                <a:cs typeface="Arial" charset="0"/>
              </a:rPr>
              <a:t> </a:t>
            </a:r>
            <a:r>
              <a:rPr lang="en-US" sz="1400" dirty="0" err="1" smtClean="0">
                <a:latin typeface="Arial" charset="0"/>
                <a:ea typeface="Arial" charset="0"/>
                <a:cs typeface="Arial" charset="0"/>
              </a:rPr>
              <a:t>ifanc</a:t>
            </a:r>
            <a:r>
              <a:rPr lang="en-US" sz="1400" dirty="0" smtClean="0">
                <a:latin typeface="Arial" charset="0"/>
                <a:ea typeface="Arial" charset="0"/>
                <a:cs typeface="Arial" charset="0"/>
              </a:rPr>
              <a:t> </a:t>
            </a:r>
            <a:r>
              <a:rPr lang="en-US" sz="1400" dirty="0" err="1" smtClean="0">
                <a:latin typeface="Arial" charset="0"/>
                <a:ea typeface="Arial" charset="0"/>
                <a:cs typeface="Arial" charset="0"/>
              </a:rPr>
              <a:t>eu</a:t>
            </a:r>
            <a:r>
              <a:rPr lang="en-US" sz="1400" dirty="0" smtClean="0">
                <a:latin typeface="Arial" charset="0"/>
                <a:ea typeface="Arial" charset="0"/>
                <a:cs typeface="Arial" charset="0"/>
              </a:rPr>
              <a:t> </a:t>
            </a:r>
            <a:r>
              <a:rPr lang="en-US" sz="1400" dirty="0" err="1" smtClean="0">
                <a:latin typeface="Arial" charset="0"/>
                <a:ea typeface="Arial" charset="0"/>
                <a:cs typeface="Arial" charset="0"/>
              </a:rPr>
              <a:t>defnyddio</a:t>
            </a:r>
            <a:r>
              <a:rPr lang="en-US" sz="1400" dirty="0" smtClean="0">
                <a:latin typeface="Arial" charset="0"/>
                <a:ea typeface="Arial" charset="0"/>
                <a:cs typeface="Arial" charset="0"/>
              </a:rPr>
              <a:t>. </a:t>
            </a:r>
            <a:r>
              <a:rPr lang="en-US" sz="1400" dirty="0" err="1" smtClean="0">
                <a:latin typeface="Arial" charset="0"/>
                <a:ea typeface="Arial" charset="0"/>
                <a:cs typeface="Arial" charset="0"/>
              </a:rPr>
              <a:t>Mae’n</a:t>
            </a:r>
            <a:r>
              <a:rPr lang="en-US" sz="1400" dirty="0" smtClean="0">
                <a:latin typeface="Arial" charset="0"/>
                <a:ea typeface="Arial" charset="0"/>
                <a:cs typeface="Arial" charset="0"/>
              </a:rPr>
              <a:t> </a:t>
            </a:r>
            <a:r>
              <a:rPr lang="en-US" sz="1400" dirty="0" err="1" smtClean="0">
                <a:latin typeface="Arial" charset="0"/>
                <a:ea typeface="Arial" charset="0"/>
                <a:cs typeface="Arial" charset="0"/>
              </a:rPr>
              <a:t>helpu</a:t>
            </a:r>
            <a:r>
              <a:rPr lang="en-US" sz="1400" dirty="0" smtClean="0">
                <a:latin typeface="Arial" charset="0"/>
                <a:ea typeface="Arial" charset="0"/>
                <a:cs typeface="Arial" charset="0"/>
              </a:rPr>
              <a:t> plant a </a:t>
            </a:r>
            <a:r>
              <a:rPr lang="en-US" sz="1400" dirty="0" err="1" smtClean="0">
                <a:latin typeface="Arial" charset="0"/>
                <a:ea typeface="Arial" charset="0"/>
                <a:cs typeface="Arial" charset="0"/>
              </a:rPr>
              <a:t>phobl</a:t>
            </a:r>
            <a:r>
              <a:rPr lang="en-US" sz="1400" dirty="0" smtClean="0">
                <a:latin typeface="Arial" charset="0"/>
                <a:ea typeface="Arial" charset="0"/>
                <a:cs typeface="Arial" charset="0"/>
              </a:rPr>
              <a:t> </a:t>
            </a:r>
            <a:r>
              <a:rPr lang="en-US" sz="1400" dirty="0" err="1" smtClean="0">
                <a:latin typeface="Arial" charset="0"/>
                <a:ea typeface="Arial" charset="0"/>
                <a:cs typeface="Arial" charset="0"/>
              </a:rPr>
              <a:t>ifanc</a:t>
            </a:r>
            <a:r>
              <a:rPr lang="en-US" sz="1400" dirty="0" smtClean="0">
                <a:latin typeface="Arial" charset="0"/>
                <a:ea typeface="Arial" charset="0"/>
                <a:cs typeface="Arial" charset="0"/>
              </a:rPr>
              <a:t> </a:t>
            </a:r>
            <a:r>
              <a:rPr lang="en-US" sz="1400" dirty="0" err="1" smtClean="0">
                <a:latin typeface="Arial" charset="0"/>
                <a:ea typeface="Arial" charset="0"/>
                <a:cs typeface="Arial" charset="0"/>
              </a:rPr>
              <a:t>i</a:t>
            </a:r>
            <a:r>
              <a:rPr lang="en-US" sz="1400" dirty="0" smtClean="0">
                <a:latin typeface="Arial" charset="0"/>
                <a:ea typeface="Arial" charset="0"/>
                <a:cs typeface="Arial" charset="0"/>
              </a:rPr>
              <a:t> </a:t>
            </a:r>
            <a:r>
              <a:rPr lang="en-US" sz="1400" dirty="0" err="1" smtClean="0">
                <a:latin typeface="Arial" charset="0"/>
                <a:ea typeface="Arial" charset="0"/>
                <a:cs typeface="Arial" charset="0"/>
              </a:rPr>
              <a:t>ddweud</a:t>
            </a:r>
            <a:r>
              <a:rPr lang="en-US" sz="1400" dirty="0" smtClean="0">
                <a:latin typeface="Arial" charset="0"/>
                <a:ea typeface="Arial" charset="0"/>
                <a:cs typeface="Arial" charset="0"/>
              </a:rPr>
              <a:t> </a:t>
            </a:r>
            <a:r>
              <a:rPr lang="en-US" sz="1400" dirty="0" err="1" smtClean="0">
                <a:latin typeface="Arial" charset="0"/>
                <a:ea typeface="Arial" charset="0"/>
                <a:cs typeface="Arial" charset="0"/>
              </a:rPr>
              <a:t>wrth</a:t>
            </a:r>
            <a:r>
              <a:rPr lang="en-US" sz="1400" dirty="0" smtClean="0">
                <a:latin typeface="Arial" charset="0"/>
                <a:ea typeface="Arial" charset="0"/>
                <a:cs typeface="Arial" charset="0"/>
              </a:rPr>
              <a:t> </a:t>
            </a:r>
            <a:r>
              <a:rPr lang="en-US" sz="1400" dirty="0" err="1" smtClean="0">
                <a:latin typeface="Arial" charset="0"/>
                <a:ea typeface="Arial" charset="0"/>
                <a:cs typeface="Arial" charset="0"/>
              </a:rPr>
              <a:t>oedolion</a:t>
            </a:r>
            <a:r>
              <a:rPr lang="en-US" sz="1400" dirty="0" smtClean="0">
                <a:latin typeface="Arial" charset="0"/>
                <a:ea typeface="Arial" charset="0"/>
                <a:cs typeface="Arial" charset="0"/>
              </a:rPr>
              <a:t> am </a:t>
            </a:r>
            <a:r>
              <a:rPr lang="en-US" sz="1400" dirty="0" err="1" smtClean="0">
                <a:latin typeface="Arial" charset="0"/>
                <a:ea typeface="Arial" charset="0"/>
                <a:cs typeface="Arial" charset="0"/>
              </a:rPr>
              <a:t>bethau</a:t>
            </a:r>
            <a:r>
              <a:rPr lang="en-US" sz="1400" dirty="0" smtClean="0">
                <a:latin typeface="Arial" charset="0"/>
                <a:ea typeface="Arial" charset="0"/>
                <a:cs typeface="Arial" charset="0"/>
              </a:rPr>
              <a:t> </a:t>
            </a:r>
            <a:r>
              <a:rPr lang="en-US" sz="1400" dirty="0" err="1" smtClean="0">
                <a:latin typeface="Arial" charset="0"/>
                <a:ea typeface="Arial" charset="0"/>
                <a:cs typeface="Arial" charset="0"/>
              </a:rPr>
              <a:t>sy'n</a:t>
            </a:r>
            <a:r>
              <a:rPr lang="en-US" sz="1400" dirty="0" smtClean="0">
                <a:latin typeface="Arial" charset="0"/>
                <a:ea typeface="Arial" charset="0"/>
                <a:cs typeface="Arial" charset="0"/>
              </a:rPr>
              <a:t> </a:t>
            </a:r>
            <a:r>
              <a:rPr lang="en-US" sz="1400" dirty="0" err="1" smtClean="0">
                <a:latin typeface="Arial" charset="0"/>
                <a:ea typeface="Arial" charset="0"/>
                <a:cs typeface="Arial" charset="0"/>
              </a:rPr>
              <a:t>bwysig</a:t>
            </a:r>
            <a:r>
              <a:rPr lang="en-US" sz="1400" dirty="0" smtClean="0">
                <a:latin typeface="Arial" charset="0"/>
                <a:ea typeface="Arial" charset="0"/>
                <a:cs typeface="Arial" charset="0"/>
              </a:rPr>
              <a:t> </a:t>
            </a:r>
            <a:r>
              <a:rPr lang="en-US" sz="1400" dirty="0" err="1" smtClean="0">
                <a:latin typeface="Arial" charset="0"/>
                <a:ea typeface="Arial" charset="0"/>
                <a:cs typeface="Arial" charset="0"/>
              </a:rPr>
              <a:t>iddyn</a:t>
            </a:r>
            <a:r>
              <a:rPr lang="en-US" sz="1400" dirty="0" smtClean="0">
                <a:latin typeface="Arial" charset="0"/>
                <a:ea typeface="Arial" charset="0"/>
                <a:cs typeface="Arial" charset="0"/>
              </a:rPr>
              <a:t> </a:t>
            </a:r>
            <a:r>
              <a:rPr lang="en-US" sz="1400" dirty="0" err="1" smtClean="0">
                <a:latin typeface="Arial" charset="0"/>
                <a:ea typeface="Arial" charset="0"/>
                <a:cs typeface="Arial" charset="0"/>
              </a:rPr>
              <a:t>nhw</a:t>
            </a:r>
            <a:r>
              <a:rPr lang="en-US" sz="1400" dirty="0" smtClean="0">
                <a:latin typeface="Arial" charset="0"/>
                <a:ea typeface="Arial" charset="0"/>
                <a:cs typeface="Arial" charset="0"/>
              </a:rPr>
              <a:t>.</a:t>
            </a:r>
          </a:p>
          <a:p>
            <a:r>
              <a:rPr lang="en-US" sz="1400" dirty="0" smtClean="0">
                <a:latin typeface="Arial" charset="0"/>
                <a:ea typeface="Arial" charset="0"/>
                <a:cs typeface="Arial" charset="0"/>
              </a:rPr>
              <a:t>1= </a:t>
            </a:r>
            <a:r>
              <a:rPr lang="en-US" sz="1400" dirty="0" err="1" smtClean="0">
                <a:latin typeface="Arial" charset="0"/>
                <a:ea typeface="Arial" charset="0"/>
                <a:cs typeface="Arial" charset="0"/>
              </a:rPr>
              <a:t>Deall</a:t>
            </a:r>
            <a:r>
              <a:rPr lang="en-US" sz="1400" dirty="0" smtClean="0">
                <a:latin typeface="Arial" charset="0"/>
                <a:ea typeface="Arial" charset="0"/>
                <a:cs typeface="Arial" charset="0"/>
              </a:rPr>
              <a:t> </a:t>
            </a:r>
            <a:r>
              <a:rPr lang="en-US" sz="1400" dirty="0" err="1" smtClean="0">
                <a:latin typeface="Arial" charset="0"/>
                <a:ea typeface="Arial" charset="0"/>
                <a:cs typeface="Arial" charset="0"/>
              </a:rPr>
              <a:t>fy</a:t>
            </a:r>
            <a:r>
              <a:rPr lang="en-US" sz="1400" dirty="0" smtClean="0">
                <a:latin typeface="Arial" charset="0"/>
                <a:ea typeface="Arial" charset="0"/>
                <a:cs typeface="Arial" charset="0"/>
              </a:rPr>
              <a:t> </a:t>
            </a:r>
            <a:r>
              <a:rPr lang="en-US" sz="1400" dirty="0" err="1" smtClean="0">
                <a:latin typeface="Arial" charset="0"/>
                <a:ea typeface="Arial" charset="0"/>
                <a:cs typeface="Arial" charset="0"/>
              </a:rPr>
              <a:t>hawliau</a:t>
            </a:r>
            <a:endParaRPr lang="en-US" sz="1400" dirty="0" smtClean="0">
              <a:latin typeface="Arial" charset="0"/>
              <a:ea typeface="Arial" charset="0"/>
              <a:cs typeface="Arial" charset="0"/>
            </a:endParaRPr>
          </a:p>
          <a:p>
            <a:r>
              <a:rPr lang="en-US" sz="1400" dirty="0" smtClean="0">
                <a:latin typeface="Arial" charset="0"/>
                <a:ea typeface="Arial" charset="0"/>
                <a:cs typeface="Arial" charset="0"/>
              </a:rPr>
              <a:t>2=</a:t>
            </a:r>
            <a:r>
              <a:rPr lang="en-US" sz="1400" dirty="0" err="1" smtClean="0">
                <a:latin typeface="Arial" charset="0"/>
                <a:ea typeface="Arial" charset="0"/>
                <a:cs typeface="Arial" charset="0"/>
              </a:rPr>
              <a:t>Cyfle</a:t>
            </a:r>
            <a:r>
              <a:rPr lang="en-US" sz="1400" dirty="0" smtClean="0">
                <a:latin typeface="Arial" charset="0"/>
                <a:ea typeface="Arial" charset="0"/>
                <a:cs typeface="Arial" charset="0"/>
              </a:rPr>
              <a:t> I </a:t>
            </a:r>
            <a:r>
              <a:rPr lang="en-US" sz="1400" dirty="0" err="1" smtClean="0">
                <a:latin typeface="Arial" charset="0"/>
                <a:ea typeface="Arial" charset="0"/>
                <a:cs typeface="Arial" charset="0"/>
              </a:rPr>
              <a:t>cymrud</a:t>
            </a:r>
            <a:r>
              <a:rPr lang="en-US" sz="1400" dirty="0" smtClean="0">
                <a:latin typeface="Arial" charset="0"/>
                <a:ea typeface="Arial" charset="0"/>
                <a:cs typeface="Arial" charset="0"/>
              </a:rPr>
              <a:t> </a:t>
            </a:r>
            <a:r>
              <a:rPr lang="en-US" sz="1400" dirty="0" err="1" smtClean="0">
                <a:latin typeface="Arial" charset="0"/>
                <a:ea typeface="Arial" charset="0"/>
                <a:cs typeface="Arial" charset="0"/>
              </a:rPr>
              <a:t>rhan</a:t>
            </a:r>
            <a:endParaRPr lang="en-US" sz="1400" dirty="0" smtClean="0">
              <a:latin typeface="Arial" charset="0"/>
              <a:ea typeface="Arial" charset="0"/>
              <a:cs typeface="Arial" charset="0"/>
            </a:endParaRPr>
          </a:p>
          <a:p>
            <a:r>
              <a:rPr lang="en-US" sz="1400" dirty="0" smtClean="0">
                <a:latin typeface="Arial" charset="0"/>
                <a:ea typeface="Arial" charset="0"/>
                <a:cs typeface="Arial" charset="0"/>
              </a:rPr>
              <a:t>3= </a:t>
            </a:r>
            <a:r>
              <a:rPr lang="en-US" sz="1400" dirty="0" err="1" smtClean="0">
                <a:latin typeface="Arial" charset="0"/>
                <a:ea typeface="Arial" charset="0"/>
                <a:cs typeface="Arial" charset="0"/>
              </a:rPr>
              <a:t>Cofiwch</a:t>
            </a:r>
            <a:r>
              <a:rPr lang="en-US" sz="1400" dirty="0" smtClean="0">
                <a:latin typeface="Arial" charset="0"/>
                <a:ea typeface="Arial" charset="0"/>
                <a:cs typeface="Arial" charset="0"/>
              </a:rPr>
              <a:t> </a:t>
            </a:r>
            <a:r>
              <a:rPr lang="en-US" sz="1400" dirty="0" err="1" smtClean="0">
                <a:latin typeface="Arial" charset="0"/>
                <a:ea typeface="Arial" charset="0"/>
                <a:cs typeface="Arial" charset="0"/>
              </a:rPr>
              <a:t>mai’n</a:t>
            </a:r>
            <a:r>
              <a:rPr lang="en-US" sz="1400" dirty="0" smtClean="0">
                <a:latin typeface="Arial" charset="0"/>
                <a:ea typeface="Arial" charset="0"/>
                <a:cs typeface="Arial" charset="0"/>
              </a:rPr>
              <a:t> </a:t>
            </a:r>
            <a:r>
              <a:rPr lang="en-US" sz="1400" dirty="0" err="1" smtClean="0">
                <a:latin typeface="Arial" charset="0"/>
                <a:ea typeface="Arial" charset="0"/>
                <a:cs typeface="Arial" charset="0"/>
              </a:rPr>
              <a:t>dewis</a:t>
            </a:r>
            <a:r>
              <a:rPr lang="en-US" sz="1400" dirty="0" smtClean="0">
                <a:latin typeface="Arial" charset="0"/>
                <a:ea typeface="Arial" charset="0"/>
                <a:cs typeface="Arial" charset="0"/>
              </a:rPr>
              <a:t> </a:t>
            </a:r>
            <a:r>
              <a:rPr lang="en-US" sz="1400" dirty="0" err="1" smtClean="0">
                <a:latin typeface="Arial" charset="0"/>
                <a:ea typeface="Arial" charset="0"/>
                <a:cs typeface="Arial" charset="0"/>
              </a:rPr>
              <a:t>fy</a:t>
            </a:r>
            <a:r>
              <a:rPr lang="en-US" sz="1400" dirty="0" smtClean="0">
                <a:latin typeface="Arial" charset="0"/>
                <a:ea typeface="Arial" charset="0"/>
                <a:cs typeface="Arial" charset="0"/>
              </a:rPr>
              <a:t> </a:t>
            </a:r>
            <a:r>
              <a:rPr lang="en-US" sz="1400" dirty="0" err="1" smtClean="0">
                <a:latin typeface="Arial" charset="0"/>
                <a:ea typeface="Arial" charset="0"/>
                <a:cs typeface="Arial" charset="0"/>
              </a:rPr>
              <a:t>hun</a:t>
            </a:r>
            <a:endParaRPr lang="en-US" sz="1400" dirty="0" smtClean="0">
              <a:latin typeface="Arial" charset="0"/>
              <a:ea typeface="Arial" charset="0"/>
              <a:cs typeface="Arial" charset="0"/>
            </a:endParaRPr>
          </a:p>
          <a:p>
            <a:r>
              <a:rPr lang="en-US" sz="1400" dirty="0" smtClean="0">
                <a:latin typeface="Arial" charset="0"/>
                <a:ea typeface="Arial" charset="0"/>
                <a:cs typeface="Arial" charset="0"/>
              </a:rPr>
              <a:t>4= </a:t>
            </a:r>
            <a:r>
              <a:rPr lang="en-US" sz="1400" dirty="0" err="1" smtClean="0">
                <a:latin typeface="Arial" charset="0"/>
                <a:ea typeface="Arial" charset="0"/>
                <a:cs typeface="Arial" charset="0"/>
              </a:rPr>
              <a:t>Gwerthfawrogi</a:t>
            </a:r>
            <a:r>
              <a:rPr lang="en-US" sz="1400" dirty="0" smtClean="0">
                <a:latin typeface="Arial" charset="0"/>
                <a:ea typeface="Arial" charset="0"/>
                <a:cs typeface="Arial" charset="0"/>
              </a:rPr>
              <a:t> mi</a:t>
            </a:r>
          </a:p>
          <a:p>
            <a:r>
              <a:rPr lang="en-US" sz="1400" dirty="0" smtClean="0">
                <a:latin typeface="Arial" charset="0"/>
                <a:ea typeface="Arial" charset="0"/>
                <a:cs typeface="Arial" charset="0"/>
              </a:rPr>
              <a:t>5= </a:t>
            </a:r>
            <a:r>
              <a:rPr lang="en-US" sz="1400" dirty="0" err="1" smtClean="0">
                <a:latin typeface="Arial" charset="0"/>
                <a:ea typeface="Arial" charset="0"/>
                <a:cs typeface="Arial" charset="0"/>
              </a:rPr>
              <a:t>Cefnogwch</a:t>
            </a:r>
            <a:r>
              <a:rPr lang="en-US" sz="1400" dirty="0" smtClean="0">
                <a:latin typeface="Arial" charset="0"/>
                <a:ea typeface="Arial" charset="0"/>
                <a:cs typeface="Arial" charset="0"/>
              </a:rPr>
              <a:t> fi</a:t>
            </a:r>
          </a:p>
          <a:p>
            <a:r>
              <a:rPr lang="en-US" sz="1400" dirty="0" smtClean="0">
                <a:latin typeface="Arial" charset="0"/>
                <a:ea typeface="Arial" charset="0"/>
                <a:cs typeface="Arial" charset="0"/>
              </a:rPr>
              <a:t>6=</a:t>
            </a:r>
            <a:r>
              <a:rPr lang="en-US" sz="1400" dirty="0" err="1" smtClean="0">
                <a:latin typeface="Arial" charset="0"/>
                <a:ea typeface="Arial" charset="0"/>
                <a:cs typeface="Arial" charset="0"/>
              </a:rPr>
              <a:t>Geithio</a:t>
            </a:r>
            <a:r>
              <a:rPr lang="en-US" sz="1400" dirty="0" smtClean="0">
                <a:latin typeface="Arial" charset="0"/>
                <a:ea typeface="Arial" charset="0"/>
                <a:cs typeface="Arial" charset="0"/>
              </a:rPr>
              <a:t> </a:t>
            </a:r>
            <a:r>
              <a:rPr lang="en-US" sz="1400" dirty="0" err="1" smtClean="0">
                <a:latin typeface="Arial" charset="0"/>
                <a:ea typeface="Arial" charset="0"/>
                <a:cs typeface="Arial" charset="0"/>
              </a:rPr>
              <a:t>gydai’n</a:t>
            </a:r>
            <a:r>
              <a:rPr lang="en-US" sz="1400" dirty="0" smtClean="0">
                <a:latin typeface="Arial" charset="0"/>
                <a:ea typeface="Arial" charset="0"/>
                <a:cs typeface="Arial" charset="0"/>
              </a:rPr>
              <a:t> </a:t>
            </a:r>
            <a:r>
              <a:rPr lang="en-US" sz="1400" dirty="0" err="1" smtClean="0">
                <a:latin typeface="Arial" charset="0"/>
                <a:ea typeface="Arial" charset="0"/>
                <a:cs typeface="Arial" charset="0"/>
              </a:rPr>
              <a:t>gilydd</a:t>
            </a:r>
            <a:endParaRPr lang="en-US" sz="1400" dirty="0" smtClean="0">
              <a:latin typeface="Arial" charset="0"/>
              <a:ea typeface="Arial" charset="0"/>
              <a:cs typeface="Arial" charset="0"/>
            </a:endParaRPr>
          </a:p>
          <a:p>
            <a:r>
              <a:rPr lang="en-US" sz="1400" dirty="0" smtClean="0">
                <a:latin typeface="Arial" charset="0"/>
                <a:ea typeface="Arial" charset="0"/>
                <a:cs typeface="Arial" charset="0"/>
              </a:rPr>
              <a:t>7= </a:t>
            </a:r>
            <a:r>
              <a:rPr lang="en-US" sz="1400" dirty="0" err="1" smtClean="0">
                <a:latin typeface="Arial" charset="0"/>
                <a:ea typeface="Arial" charset="0"/>
                <a:cs typeface="Arial" charset="0"/>
              </a:rPr>
              <a:t>Cadw</a:t>
            </a:r>
            <a:r>
              <a:rPr lang="en-US" sz="1400" dirty="0" smtClean="0">
                <a:latin typeface="Arial" charset="0"/>
                <a:ea typeface="Arial" charset="0"/>
                <a:cs typeface="Arial" charset="0"/>
              </a:rPr>
              <a:t> </a:t>
            </a:r>
            <a:r>
              <a:rPr lang="en-US" sz="1400" dirty="0" err="1" smtClean="0">
                <a:latin typeface="Arial" charset="0"/>
                <a:ea typeface="Arial" charset="0"/>
                <a:cs typeface="Arial" charset="0"/>
              </a:rPr>
              <a:t>mewn</a:t>
            </a:r>
            <a:r>
              <a:rPr lang="en-US" sz="1400" dirty="0" smtClean="0">
                <a:latin typeface="Arial" charset="0"/>
                <a:ea typeface="Arial" charset="0"/>
                <a:cs typeface="Arial" charset="0"/>
              </a:rPr>
              <a:t> </a:t>
            </a:r>
            <a:r>
              <a:rPr lang="en-US" sz="1400" dirty="0" err="1" smtClean="0">
                <a:latin typeface="Arial" charset="0"/>
                <a:ea typeface="Arial" charset="0"/>
                <a:cs typeface="Arial" charset="0"/>
              </a:rPr>
              <a:t>cyswllt</a:t>
            </a:r>
            <a:endParaRPr lang="en-US" sz="1400" dirty="0" smtClean="0">
              <a:latin typeface="Arial" charset="0"/>
              <a:ea typeface="Arial" charset="0"/>
              <a:cs typeface="Arial" charset="0"/>
            </a:endParaRPr>
          </a:p>
          <a:p>
            <a:r>
              <a:rPr lang="cy-GB" sz="1400" dirty="0" smtClean="0">
                <a:latin typeface="Arial" charset="0"/>
                <a:ea typeface="Arial" charset="0"/>
                <a:cs typeface="Arial" charset="0"/>
              </a:rPr>
              <a:t>(Children an Younge Peoples Comissioner Scotland).</a:t>
            </a:r>
            <a:endParaRPr lang="en-US" sz="1400" dirty="0">
              <a:latin typeface="Arial" charset="0"/>
              <a:ea typeface="Arial" charset="0"/>
              <a:cs typeface="Arial" charset="0"/>
            </a:endParaRPr>
          </a:p>
        </p:txBody>
      </p:sp>
      <p:pic>
        <p:nvPicPr>
          <p:cNvPr id="8" name="Picture 7"/>
          <p:cNvPicPr>
            <a:picLocks noChangeAspect="1"/>
          </p:cNvPicPr>
          <p:nvPr/>
        </p:nvPicPr>
        <p:blipFill>
          <a:blip r:embed="rId2"/>
          <a:stretch>
            <a:fillRect/>
          </a:stretch>
        </p:blipFill>
        <p:spPr>
          <a:xfrm>
            <a:off x="10045700" y="253867"/>
            <a:ext cx="1981200" cy="1981200"/>
          </a:xfrm>
          <a:prstGeom prst="rect">
            <a:avLst/>
          </a:prstGeom>
        </p:spPr>
      </p:pic>
      <p:sp>
        <p:nvSpPr>
          <p:cNvPr id="9" name="TextBox 8"/>
          <p:cNvSpPr txBox="1"/>
          <p:nvPr/>
        </p:nvSpPr>
        <p:spPr>
          <a:xfrm>
            <a:off x="10229850" y="2343723"/>
            <a:ext cx="1612900" cy="577081"/>
          </a:xfrm>
          <a:prstGeom prst="rect">
            <a:avLst/>
          </a:prstGeom>
          <a:noFill/>
        </p:spPr>
        <p:txBody>
          <a:bodyPr wrap="square" rtlCol="0">
            <a:spAutoFit/>
          </a:bodyPr>
          <a:lstStyle/>
          <a:p>
            <a:r>
              <a:rPr lang="en-US" sz="1050" dirty="0" err="1" smtClean="0"/>
              <a:t>Ffynhonelll</a:t>
            </a:r>
            <a:r>
              <a:rPr lang="en-US" sz="1050" dirty="0" smtClean="0"/>
              <a:t>: Google, </a:t>
            </a:r>
            <a:r>
              <a:rPr lang="en-US" sz="1050" dirty="0"/>
              <a:t>UN Convention on the Rights of the </a:t>
            </a:r>
            <a:r>
              <a:rPr lang="en-US" sz="1050" dirty="0" smtClean="0"/>
              <a:t>Child</a:t>
            </a:r>
            <a:endParaRPr lang="en-US" sz="1050" dirty="0"/>
          </a:p>
        </p:txBody>
      </p:sp>
      <p:pic>
        <p:nvPicPr>
          <p:cNvPr id="10" name="Picture 9"/>
          <p:cNvPicPr>
            <a:picLocks noChangeAspect="1"/>
          </p:cNvPicPr>
          <p:nvPr/>
        </p:nvPicPr>
        <p:blipFill>
          <a:blip r:embed="rId3"/>
          <a:stretch>
            <a:fillRect/>
          </a:stretch>
        </p:blipFill>
        <p:spPr>
          <a:xfrm>
            <a:off x="10229850" y="3227447"/>
            <a:ext cx="1713794" cy="2417818"/>
          </a:xfrm>
          <a:prstGeom prst="rect">
            <a:avLst/>
          </a:prstGeom>
        </p:spPr>
      </p:pic>
      <p:sp>
        <p:nvSpPr>
          <p:cNvPr id="11" name="TextBox 10"/>
          <p:cNvSpPr txBox="1"/>
          <p:nvPr/>
        </p:nvSpPr>
        <p:spPr>
          <a:xfrm>
            <a:off x="10229850" y="5645265"/>
            <a:ext cx="1612900" cy="577081"/>
          </a:xfrm>
          <a:prstGeom prst="rect">
            <a:avLst/>
          </a:prstGeom>
          <a:noFill/>
        </p:spPr>
        <p:txBody>
          <a:bodyPr wrap="square" rtlCol="0">
            <a:spAutoFit/>
          </a:bodyPr>
          <a:lstStyle/>
          <a:p>
            <a:r>
              <a:rPr lang="en-US" sz="1050" dirty="0" err="1" smtClean="0"/>
              <a:t>Ffynhonelll</a:t>
            </a:r>
            <a:r>
              <a:rPr lang="en-US" sz="1050" dirty="0" smtClean="0"/>
              <a:t>: Google, 7 golden Rules for Participation</a:t>
            </a:r>
          </a:p>
        </p:txBody>
      </p:sp>
    </p:spTree>
    <p:extLst>
      <p:ext uri="{BB962C8B-B14F-4D97-AF65-F5344CB8AC3E}">
        <p14:creationId xmlns:p14="http://schemas.microsoft.com/office/powerpoint/2010/main" val="11903741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a:stretch>
            <a:fillRect/>
          </a:stretch>
        </p:blipFill>
        <p:spPr>
          <a:xfrm>
            <a:off x="10453370" y="5117147"/>
            <a:ext cx="1619568" cy="1619568"/>
          </a:xfrm>
          <a:prstGeom prst="rect">
            <a:avLst/>
          </a:prstGeom>
        </p:spPr>
      </p:pic>
      <p:sp>
        <p:nvSpPr>
          <p:cNvPr id="4" name="TextBox 3"/>
          <p:cNvSpPr txBox="1"/>
          <p:nvPr/>
        </p:nvSpPr>
        <p:spPr>
          <a:xfrm>
            <a:off x="304800" y="171624"/>
            <a:ext cx="2654300" cy="6163226"/>
          </a:xfrm>
          <a:prstGeom prst="rect">
            <a:avLst/>
          </a:prstGeom>
          <a:noFill/>
          <a:ln w="41275">
            <a:solidFill>
              <a:srgbClr val="FF0000"/>
            </a:solidFill>
          </a:ln>
        </p:spPr>
        <p:txBody>
          <a:bodyPr wrap="square" rtlCol="0">
            <a:spAutoFit/>
          </a:bodyPr>
          <a:lstStyle/>
          <a:p>
            <a:pPr algn="ctr"/>
            <a:r>
              <a:rPr lang="en-US" sz="1200" b="1" u="sng" dirty="0" err="1" smtClean="0">
                <a:latin typeface="Arial" charset="0"/>
                <a:ea typeface="Arial" charset="0"/>
                <a:cs typeface="Arial" charset="0"/>
              </a:rPr>
              <a:t>Erthygl</a:t>
            </a:r>
            <a:r>
              <a:rPr lang="en-US" sz="1200" b="1" u="sng" dirty="0" smtClean="0">
                <a:latin typeface="Arial" charset="0"/>
                <a:ea typeface="Arial" charset="0"/>
                <a:cs typeface="Arial" charset="0"/>
              </a:rPr>
              <a:t> 6- </a:t>
            </a:r>
            <a:r>
              <a:rPr lang="en-US" sz="1100" dirty="0" smtClean="0">
                <a:solidFill>
                  <a:srgbClr val="FF0000"/>
                </a:solidFill>
                <a:latin typeface="Arial" charset="0"/>
                <a:ea typeface="Arial" charset="0"/>
                <a:cs typeface="Arial" charset="0"/>
              </a:rPr>
              <a:t>Mae </a:t>
            </a:r>
            <a:r>
              <a:rPr lang="en-US" sz="1100" dirty="0" err="1" smtClean="0">
                <a:solidFill>
                  <a:srgbClr val="FF0000"/>
                </a:solidFill>
                <a:latin typeface="Arial" charset="0"/>
                <a:ea typeface="Arial" charset="0"/>
                <a:cs typeface="Arial" charset="0"/>
              </a:rPr>
              <a:t>gan</a:t>
            </a:r>
            <a:r>
              <a:rPr lang="en-US" sz="1100" dirty="0" smtClean="0">
                <a:solidFill>
                  <a:srgbClr val="FF0000"/>
                </a:solidFill>
                <a:latin typeface="Arial" charset="0"/>
                <a:ea typeface="Arial" charset="0"/>
                <a:cs typeface="Arial" charset="0"/>
              </a:rPr>
              <a:t> bob </a:t>
            </a:r>
            <a:r>
              <a:rPr lang="en-US" sz="1100" dirty="0" err="1" smtClean="0">
                <a:solidFill>
                  <a:srgbClr val="FF0000"/>
                </a:solidFill>
                <a:latin typeface="Arial" charset="0"/>
                <a:ea typeface="Arial" charset="0"/>
                <a:cs typeface="Arial" charset="0"/>
              </a:rPr>
              <a:t>plentyn</a:t>
            </a:r>
            <a:r>
              <a:rPr lang="en-US" sz="1100" dirty="0" smtClean="0">
                <a:solidFill>
                  <a:srgbClr val="FF0000"/>
                </a:solidFill>
                <a:latin typeface="Arial" charset="0"/>
                <a:ea typeface="Arial" charset="0"/>
                <a:cs typeface="Arial" charset="0"/>
              </a:rPr>
              <a:t> </a:t>
            </a:r>
            <a:r>
              <a:rPr lang="en-US" sz="1100" dirty="0" err="1" smtClean="0">
                <a:solidFill>
                  <a:srgbClr val="FF0000"/>
                </a:solidFill>
                <a:latin typeface="Arial" charset="0"/>
                <a:ea typeface="Arial" charset="0"/>
                <a:cs typeface="Arial" charset="0"/>
              </a:rPr>
              <a:t>hawl</a:t>
            </a:r>
            <a:r>
              <a:rPr lang="en-US" sz="1100" dirty="0" smtClean="0">
                <a:solidFill>
                  <a:srgbClr val="FF0000"/>
                </a:solidFill>
                <a:latin typeface="Arial" charset="0"/>
                <a:ea typeface="Arial" charset="0"/>
                <a:cs typeface="Arial" charset="0"/>
              </a:rPr>
              <a:t> </a:t>
            </a:r>
            <a:r>
              <a:rPr lang="en-US" sz="1100" dirty="0" err="1" smtClean="0">
                <a:solidFill>
                  <a:srgbClr val="FF0000"/>
                </a:solidFill>
                <a:latin typeface="Arial" charset="0"/>
                <a:ea typeface="Arial" charset="0"/>
                <a:cs typeface="Arial" charset="0"/>
              </a:rPr>
              <a:t>i</a:t>
            </a:r>
            <a:r>
              <a:rPr lang="en-US" sz="1100" dirty="0" smtClean="0">
                <a:solidFill>
                  <a:srgbClr val="FF0000"/>
                </a:solidFill>
                <a:latin typeface="Arial" charset="0"/>
                <a:ea typeface="Arial" charset="0"/>
                <a:cs typeface="Arial" charset="0"/>
              </a:rPr>
              <a:t> </a:t>
            </a:r>
            <a:r>
              <a:rPr lang="en-US" sz="1100" dirty="0" err="1" smtClean="0">
                <a:solidFill>
                  <a:srgbClr val="FF0000"/>
                </a:solidFill>
                <a:latin typeface="Arial" charset="0"/>
                <a:ea typeface="Arial" charset="0"/>
                <a:cs typeface="Arial" charset="0"/>
              </a:rPr>
              <a:t>fyw</a:t>
            </a:r>
            <a:r>
              <a:rPr lang="en-US" sz="1100" dirty="0" smtClean="0">
                <a:solidFill>
                  <a:srgbClr val="FF0000"/>
                </a:solidFill>
                <a:latin typeface="Arial" charset="0"/>
                <a:ea typeface="Arial" charset="0"/>
                <a:cs typeface="Arial" charset="0"/>
              </a:rPr>
              <a:t>. </a:t>
            </a:r>
            <a:r>
              <a:rPr lang="en-US" sz="1100" dirty="0" err="1" smtClean="0">
                <a:solidFill>
                  <a:srgbClr val="FF0000"/>
                </a:solidFill>
                <a:latin typeface="Arial" charset="0"/>
                <a:ea typeface="Arial" charset="0"/>
                <a:cs typeface="Arial" charset="0"/>
              </a:rPr>
              <a:t>Dylai</a:t>
            </a:r>
            <a:r>
              <a:rPr lang="en-US" sz="1100" dirty="0" smtClean="0">
                <a:solidFill>
                  <a:srgbClr val="FF0000"/>
                </a:solidFill>
                <a:latin typeface="Arial" charset="0"/>
                <a:ea typeface="Arial" charset="0"/>
                <a:cs typeface="Arial" charset="0"/>
              </a:rPr>
              <a:t> </a:t>
            </a:r>
            <a:r>
              <a:rPr lang="en-US" sz="1100" dirty="0" err="1" smtClean="0">
                <a:solidFill>
                  <a:srgbClr val="FF0000"/>
                </a:solidFill>
                <a:latin typeface="Arial" charset="0"/>
                <a:ea typeface="Arial" charset="0"/>
                <a:cs typeface="Arial" charset="0"/>
              </a:rPr>
              <a:t>llywodraeth</a:t>
            </a:r>
            <a:r>
              <a:rPr lang="en-US" sz="1100" dirty="0" smtClean="0">
                <a:solidFill>
                  <a:srgbClr val="FF0000"/>
                </a:solidFill>
                <a:latin typeface="Arial" charset="0"/>
                <a:ea typeface="Arial" charset="0"/>
                <a:cs typeface="Arial" charset="0"/>
              </a:rPr>
              <a:t> </a:t>
            </a:r>
            <a:r>
              <a:rPr lang="en-US" sz="1100" dirty="0" err="1" smtClean="0">
                <a:solidFill>
                  <a:srgbClr val="FF0000"/>
                </a:solidFill>
                <a:latin typeface="Arial" charset="0"/>
                <a:ea typeface="Arial" charset="0"/>
                <a:cs typeface="Arial" charset="0"/>
              </a:rPr>
              <a:t>ofalu</a:t>
            </a:r>
            <a:r>
              <a:rPr lang="en-US" sz="1100" dirty="0" smtClean="0">
                <a:solidFill>
                  <a:srgbClr val="FF0000"/>
                </a:solidFill>
                <a:latin typeface="Arial" charset="0"/>
                <a:ea typeface="Arial" charset="0"/>
                <a:cs typeface="Arial" charset="0"/>
              </a:rPr>
              <a:t> bod plant </a:t>
            </a:r>
            <a:r>
              <a:rPr lang="en-US" sz="1100" dirty="0" err="1" smtClean="0">
                <a:solidFill>
                  <a:srgbClr val="FF0000"/>
                </a:solidFill>
                <a:latin typeface="Arial" charset="0"/>
                <a:ea typeface="Arial" charset="0"/>
                <a:cs typeface="Arial" charset="0"/>
              </a:rPr>
              <a:t>yn</a:t>
            </a:r>
            <a:r>
              <a:rPr lang="en-US" sz="1100" dirty="0" smtClean="0">
                <a:solidFill>
                  <a:srgbClr val="FF0000"/>
                </a:solidFill>
                <a:latin typeface="Arial" charset="0"/>
                <a:ea typeface="Arial" charset="0"/>
                <a:cs typeface="Arial" charset="0"/>
              </a:rPr>
              <a:t> </a:t>
            </a:r>
            <a:r>
              <a:rPr lang="en-US" sz="1100" dirty="0" err="1" smtClean="0">
                <a:solidFill>
                  <a:srgbClr val="FF0000"/>
                </a:solidFill>
                <a:latin typeface="Arial" charset="0"/>
                <a:ea typeface="Arial" charset="0"/>
                <a:cs typeface="Arial" charset="0"/>
              </a:rPr>
              <a:t>goroesi</a:t>
            </a:r>
            <a:r>
              <a:rPr lang="en-US" sz="1100" dirty="0" smtClean="0">
                <a:solidFill>
                  <a:srgbClr val="FF0000"/>
                </a:solidFill>
                <a:latin typeface="Arial" charset="0"/>
                <a:ea typeface="Arial" charset="0"/>
                <a:cs typeface="Arial" charset="0"/>
              </a:rPr>
              <a:t> ac </a:t>
            </a:r>
            <a:r>
              <a:rPr lang="en-US" sz="1100" dirty="0" err="1" smtClean="0">
                <a:solidFill>
                  <a:srgbClr val="FF0000"/>
                </a:solidFill>
                <a:latin typeface="Arial" charset="0"/>
                <a:ea typeface="Arial" charset="0"/>
                <a:cs typeface="Arial" charset="0"/>
              </a:rPr>
              <a:t>yn</a:t>
            </a:r>
            <a:r>
              <a:rPr lang="en-US" sz="1100" dirty="0" smtClean="0">
                <a:solidFill>
                  <a:srgbClr val="FF0000"/>
                </a:solidFill>
                <a:latin typeface="Arial" charset="0"/>
                <a:ea typeface="Arial" charset="0"/>
                <a:cs typeface="Arial" charset="0"/>
              </a:rPr>
              <a:t> </a:t>
            </a:r>
            <a:r>
              <a:rPr lang="en-US" sz="1100" dirty="0" err="1" smtClean="0">
                <a:solidFill>
                  <a:srgbClr val="FF0000"/>
                </a:solidFill>
                <a:latin typeface="Arial" charset="0"/>
                <a:ea typeface="Arial" charset="0"/>
                <a:cs typeface="Arial" charset="0"/>
              </a:rPr>
              <a:t>ddatblygu’n</a:t>
            </a:r>
            <a:r>
              <a:rPr lang="en-US" sz="1100" dirty="0" smtClean="0">
                <a:solidFill>
                  <a:srgbClr val="FF0000"/>
                </a:solidFill>
                <a:latin typeface="Arial" charset="0"/>
                <a:ea typeface="Arial" charset="0"/>
                <a:cs typeface="Arial" charset="0"/>
              </a:rPr>
              <a:t> </a:t>
            </a:r>
            <a:r>
              <a:rPr lang="en-US" sz="1100" dirty="0" err="1" smtClean="0">
                <a:solidFill>
                  <a:srgbClr val="FF0000"/>
                </a:solidFill>
                <a:latin typeface="Arial" charset="0"/>
                <a:ea typeface="Arial" charset="0"/>
                <a:cs typeface="Arial" charset="0"/>
              </a:rPr>
              <a:t>iach</a:t>
            </a:r>
            <a:r>
              <a:rPr lang="en-US" sz="1100" dirty="0" smtClean="0">
                <a:latin typeface="Arial" charset="0"/>
                <a:ea typeface="Arial" charset="0"/>
                <a:cs typeface="Arial" charset="0"/>
              </a:rPr>
              <a:t>:</a:t>
            </a:r>
            <a:endParaRPr lang="en-US" sz="1100" dirty="0">
              <a:latin typeface="Arial" charset="0"/>
              <a:ea typeface="Arial" charset="0"/>
              <a:cs typeface="Arial" charset="0"/>
            </a:endParaRPr>
          </a:p>
          <a:p>
            <a:endParaRPr lang="en-US" sz="1050" dirty="0" smtClean="0">
              <a:latin typeface="Arial" charset="0"/>
              <a:ea typeface="Arial" charset="0"/>
              <a:cs typeface="Arial" charset="0"/>
            </a:endParaRPr>
          </a:p>
          <a:p>
            <a:r>
              <a:rPr lang="en-US" sz="1000" dirty="0" err="1" smtClean="0">
                <a:latin typeface="Arial" charset="0"/>
                <a:ea typeface="Arial" charset="0"/>
                <a:cs typeface="Arial" charset="0"/>
              </a:rPr>
              <a:t>Mae’r</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erthygl</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yma</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yn</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cael</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iw</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nodi</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fel</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hawl</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absoliwt</a:t>
            </a:r>
            <a:r>
              <a:rPr lang="en-US" sz="1000" dirty="0" smtClean="0">
                <a:latin typeface="Arial" charset="0"/>
                <a:ea typeface="Arial" charset="0"/>
                <a:cs typeface="Arial" charset="0"/>
              </a:rPr>
              <a:t>'. Mae </a:t>
            </a:r>
            <a:r>
              <a:rPr lang="en-US" sz="1000" dirty="0" err="1" smtClean="0">
                <a:latin typeface="Arial" charset="0"/>
                <a:ea typeface="Arial" charset="0"/>
                <a:cs typeface="Arial" charset="0"/>
              </a:rPr>
              <a:t>hyn</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yn</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golygu</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fod</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yn</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hawl</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na</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ellir</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byth</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eu</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cymrud</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gan</a:t>
            </a:r>
            <a:r>
              <a:rPr lang="en-US" sz="1000" dirty="0" smtClean="0">
                <a:latin typeface="Arial" charset="0"/>
                <a:ea typeface="Arial" charset="0"/>
                <a:cs typeface="Arial" charset="0"/>
              </a:rPr>
              <a:t> y </a:t>
            </a:r>
            <a:r>
              <a:rPr lang="en-US" sz="1000" dirty="0" err="1" smtClean="0">
                <a:latin typeface="Arial" charset="0"/>
                <a:ea typeface="Arial" charset="0"/>
                <a:cs typeface="Arial" charset="0"/>
              </a:rPr>
              <a:t>wladwriaeth</a:t>
            </a:r>
            <a:r>
              <a:rPr lang="en-US" sz="1000" dirty="0" smtClean="0">
                <a:latin typeface="Arial" charset="0"/>
                <a:ea typeface="Arial" charset="0"/>
                <a:cs typeface="Arial" charset="0"/>
              </a:rPr>
              <a:t>. Mae </a:t>
            </a:r>
            <a:r>
              <a:rPr lang="en-US" sz="1000" dirty="0" err="1" smtClean="0">
                <a:latin typeface="Arial" charset="0"/>
                <a:ea typeface="Arial" charset="0"/>
                <a:cs typeface="Arial" charset="0"/>
              </a:rPr>
              <a:t>gan</a:t>
            </a:r>
            <a:r>
              <a:rPr lang="en-US" sz="1000" dirty="0" smtClean="0">
                <a:latin typeface="Arial" charset="0"/>
                <a:ea typeface="Arial" charset="0"/>
                <a:cs typeface="Arial" charset="0"/>
              </a:rPr>
              <a:t> bob person a </a:t>
            </a:r>
            <a:r>
              <a:rPr lang="en-US" sz="1000" dirty="0" err="1" smtClean="0">
                <a:latin typeface="Arial" charset="0"/>
                <a:ea typeface="Arial" charset="0"/>
                <a:cs typeface="Arial" charset="0"/>
              </a:rPr>
              <a:t>phlentyn</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yr</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hawl</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gynhenid</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i</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fywyd</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Bydd</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yr</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hawl</a:t>
            </a:r>
            <a:r>
              <a:rPr lang="en-US" sz="1000" dirty="0" smtClean="0">
                <a:latin typeface="Arial" charset="0"/>
                <a:ea typeface="Arial" charset="0"/>
                <a:cs typeface="Arial" charset="0"/>
              </a:rPr>
              <a:t> hon </a:t>
            </a:r>
            <a:r>
              <a:rPr lang="en-US" sz="1000" dirty="0" err="1" smtClean="0">
                <a:latin typeface="Arial" charset="0"/>
                <a:ea typeface="Arial" charset="0"/>
                <a:cs typeface="Arial" charset="0"/>
              </a:rPr>
              <a:t>yn</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cael</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ei</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diogelu</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gan</a:t>
            </a:r>
            <a:r>
              <a:rPr lang="en-US" sz="1000" dirty="0" smtClean="0">
                <a:latin typeface="Arial" charset="0"/>
                <a:ea typeface="Arial" charset="0"/>
                <a:cs typeface="Arial" charset="0"/>
              </a:rPr>
              <a:t> y </a:t>
            </a:r>
            <a:r>
              <a:rPr lang="en-US" sz="1000" dirty="0" err="1" smtClean="0">
                <a:latin typeface="Arial" charset="0"/>
                <a:ea typeface="Arial" charset="0"/>
                <a:cs typeface="Arial" charset="0"/>
              </a:rPr>
              <a:t>gyfraith</a:t>
            </a:r>
            <a:r>
              <a:rPr lang="en-US" sz="1000" dirty="0" smtClean="0">
                <a:latin typeface="Arial" charset="0"/>
                <a:ea typeface="Arial" charset="0"/>
                <a:cs typeface="Arial" charset="0"/>
              </a:rPr>
              <a:t>. Ni </a:t>
            </a:r>
            <a:r>
              <a:rPr lang="en-US" sz="1000" dirty="0" err="1" smtClean="0">
                <a:latin typeface="Arial" charset="0"/>
                <a:ea typeface="Arial" charset="0"/>
                <a:cs typeface="Arial" charset="0"/>
              </a:rPr>
              <a:t>chaiff</a:t>
            </a:r>
            <a:r>
              <a:rPr lang="en-US" sz="1000" dirty="0" smtClean="0">
                <a:latin typeface="Arial" charset="0"/>
                <a:ea typeface="Arial" charset="0"/>
                <a:cs typeface="Arial" charset="0"/>
              </a:rPr>
              <a:t> neb </a:t>
            </a:r>
            <a:r>
              <a:rPr lang="en-US" sz="1000" dirty="0" err="1" smtClean="0">
                <a:latin typeface="Arial" charset="0"/>
                <a:ea typeface="Arial" charset="0"/>
                <a:cs typeface="Arial" charset="0"/>
              </a:rPr>
              <a:t>ei</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amddifadu</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yn</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fympwyol</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o'i</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fywyd</a:t>
            </a:r>
            <a:r>
              <a:rPr lang="en-US" sz="1000" dirty="0" smtClean="0">
                <a:latin typeface="Arial" charset="0"/>
                <a:ea typeface="Arial" charset="0"/>
                <a:cs typeface="Arial" charset="0"/>
              </a:rPr>
              <a:t> (United Nations Humans Rights). </a:t>
            </a:r>
          </a:p>
          <a:p>
            <a:r>
              <a:rPr lang="en-US" sz="1000" dirty="0" err="1" smtClean="0">
                <a:latin typeface="Arial" charset="0"/>
                <a:ea typeface="Arial" charset="0"/>
                <a:cs typeface="Arial" charset="0"/>
              </a:rPr>
              <a:t>Rhaid</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I’r</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hawl</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i</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fywyd</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bawb</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gael</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ei</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diogelu</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gan</a:t>
            </a:r>
            <a:r>
              <a:rPr lang="en-US" sz="1000" dirty="0" smtClean="0">
                <a:latin typeface="Arial" charset="0"/>
                <a:ea typeface="Arial" charset="0"/>
                <a:cs typeface="Arial" charset="0"/>
              </a:rPr>
              <a:t> y </a:t>
            </a:r>
            <a:r>
              <a:rPr lang="en-US" sz="1000" dirty="0" err="1" smtClean="0">
                <a:latin typeface="Arial" charset="0"/>
                <a:ea typeface="Arial" charset="0"/>
                <a:cs typeface="Arial" charset="0"/>
              </a:rPr>
              <a:t>gyfraith</a:t>
            </a:r>
            <a:r>
              <a:rPr lang="en-US" sz="1000" dirty="0" smtClean="0">
                <a:latin typeface="Arial" charset="0"/>
                <a:ea typeface="Arial" charset="0"/>
                <a:cs typeface="Arial" charset="0"/>
              </a:rPr>
              <a:t>. Ni </a:t>
            </a:r>
            <a:r>
              <a:rPr lang="en-US" sz="1000" dirty="0" err="1" smtClean="0">
                <a:latin typeface="Arial" charset="0"/>
                <a:ea typeface="Arial" charset="0"/>
                <a:cs typeface="Arial" charset="0"/>
              </a:rPr>
              <a:t>chaiff</a:t>
            </a:r>
            <a:r>
              <a:rPr lang="en-US" sz="1000" dirty="0" smtClean="0">
                <a:latin typeface="Arial" charset="0"/>
                <a:ea typeface="Arial" charset="0"/>
                <a:cs typeface="Arial" charset="0"/>
              </a:rPr>
              <a:t> neb </a:t>
            </a:r>
            <a:r>
              <a:rPr lang="en-US" sz="1000" dirty="0" err="1" smtClean="0">
                <a:latin typeface="Arial" charset="0"/>
                <a:ea typeface="Arial" charset="0"/>
                <a:cs typeface="Arial" charset="0"/>
              </a:rPr>
              <a:t>ei</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amddiffynnid</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o'i</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fywyd</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yn</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fwriadol</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wrth</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achub</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dedfryd</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llys</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Legislation.gov.uk</a:t>
            </a:r>
            <a:r>
              <a:rPr lang="en-US" sz="1000" dirty="0" smtClean="0">
                <a:latin typeface="Arial" charset="0"/>
                <a:ea typeface="Arial" charset="0"/>
                <a:cs typeface="Arial" charset="0"/>
              </a:rPr>
              <a:t>). </a:t>
            </a:r>
          </a:p>
          <a:p>
            <a:endParaRPr lang="en-US" sz="1000" dirty="0">
              <a:latin typeface="Arial" charset="0"/>
              <a:ea typeface="Arial" charset="0"/>
              <a:cs typeface="Arial" charset="0"/>
            </a:endParaRPr>
          </a:p>
          <a:p>
            <a:r>
              <a:rPr lang="en-US" sz="1000" dirty="0" err="1" smtClean="0">
                <a:latin typeface="Arial" charset="0"/>
                <a:ea typeface="Arial" charset="0"/>
                <a:cs typeface="Arial" charset="0"/>
              </a:rPr>
              <a:t>Mae’r</a:t>
            </a:r>
            <a:r>
              <a:rPr lang="en-US" sz="1000" dirty="0" smtClean="0">
                <a:latin typeface="Arial" charset="0"/>
                <a:ea typeface="Arial" charset="0"/>
                <a:cs typeface="Arial" charset="0"/>
              </a:rPr>
              <a:t> faith </a:t>
            </a:r>
            <a:r>
              <a:rPr lang="en-US" sz="1000" dirty="0" err="1" smtClean="0">
                <a:latin typeface="Arial" charset="0"/>
                <a:ea typeface="Arial" charset="0"/>
                <a:cs typeface="Arial" charset="0"/>
              </a:rPr>
              <a:t>fod</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gan</a:t>
            </a:r>
            <a:r>
              <a:rPr lang="en-US" sz="1000" dirty="0" smtClean="0">
                <a:latin typeface="Arial" charset="0"/>
                <a:ea typeface="Arial" charset="0"/>
                <a:cs typeface="Arial" charset="0"/>
              </a:rPr>
              <a:t> bob </a:t>
            </a:r>
            <a:r>
              <a:rPr lang="en-US" sz="1000" dirty="0" err="1" smtClean="0">
                <a:latin typeface="Arial" charset="0"/>
                <a:ea typeface="Arial" charset="0"/>
                <a:cs typeface="Arial" charset="0"/>
              </a:rPr>
              <a:t>plentyn</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yr</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hawl</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i</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fyw</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yn</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golygu</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fod</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na</a:t>
            </a:r>
            <a:r>
              <a:rPr lang="en-US" sz="1000" dirty="0" smtClean="0">
                <a:latin typeface="Arial" charset="0"/>
                <a:ea typeface="Arial" charset="0"/>
                <a:cs typeface="Arial" charset="0"/>
              </a:rPr>
              <a:t> all neb, </a:t>
            </a:r>
            <a:r>
              <a:rPr lang="en-US" sz="1000" dirty="0" err="1" smtClean="0">
                <a:latin typeface="Arial" charset="0"/>
                <a:ea typeface="Arial" charset="0"/>
                <a:cs typeface="Arial" charset="0"/>
              </a:rPr>
              <a:t>gan</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gynnwys</a:t>
            </a:r>
            <a:r>
              <a:rPr lang="en-US" sz="1000" dirty="0" smtClean="0">
                <a:latin typeface="Arial" charset="0"/>
                <a:ea typeface="Arial" charset="0"/>
                <a:cs typeface="Arial" charset="0"/>
              </a:rPr>
              <a:t> y </a:t>
            </a:r>
            <a:r>
              <a:rPr lang="en-US" sz="1000" dirty="0" err="1" smtClean="0">
                <a:latin typeface="Arial" charset="0"/>
                <a:ea typeface="Arial" charset="0"/>
                <a:cs typeface="Arial" charset="0"/>
              </a:rPr>
              <a:t>Llywodraeth</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geisio</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gorffen</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eich</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bywyd</a:t>
            </a:r>
            <a:r>
              <a:rPr lang="en-US" sz="1000" dirty="0" smtClean="0">
                <a:latin typeface="Arial" charset="0"/>
                <a:ea typeface="Arial" charset="0"/>
                <a:cs typeface="Arial" charset="0"/>
              </a:rPr>
              <a:t>. Mae </a:t>
            </a:r>
            <a:r>
              <a:rPr lang="en-US" sz="1000" dirty="0" err="1" smtClean="0">
                <a:latin typeface="Arial" charset="0"/>
                <a:ea typeface="Arial" charset="0"/>
                <a:cs typeface="Arial" charset="0"/>
              </a:rPr>
              <a:t>hefyd</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yn</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golygu</a:t>
            </a:r>
            <a:r>
              <a:rPr lang="en-US" sz="1000" dirty="0" smtClean="0">
                <a:latin typeface="Arial" charset="0"/>
                <a:ea typeface="Arial" charset="0"/>
                <a:cs typeface="Arial" charset="0"/>
              </a:rPr>
              <a:t> y </a:t>
            </a:r>
            <a:r>
              <a:rPr lang="en-US" sz="1000" dirty="0" err="1" smtClean="0">
                <a:latin typeface="Arial" charset="0"/>
                <a:ea typeface="Arial" charset="0"/>
                <a:cs typeface="Arial" charset="0"/>
              </a:rPr>
              <a:t>dylai'r</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Llywodraeth</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gymryd</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mesuriadau</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priodol</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i</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ddiogelu</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bywyd</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phlant</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trwy</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wneud</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deddfau</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i</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ein</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diogelu</a:t>
            </a:r>
            <a:r>
              <a:rPr lang="en-US" sz="1000" dirty="0" smtClean="0">
                <a:latin typeface="Arial" charset="0"/>
                <a:ea typeface="Arial" charset="0"/>
                <a:cs typeface="Arial" charset="0"/>
              </a:rPr>
              <a:t> (Equality and Human Rights </a:t>
            </a:r>
            <a:r>
              <a:rPr lang="en-US" sz="1000" dirty="0" err="1" smtClean="0">
                <a:latin typeface="Arial" charset="0"/>
                <a:ea typeface="Arial" charset="0"/>
                <a:cs typeface="Arial" charset="0"/>
              </a:rPr>
              <a:t>comission</a:t>
            </a:r>
            <a:r>
              <a:rPr lang="en-US" sz="1000" dirty="0" smtClean="0">
                <a:latin typeface="Arial" charset="0"/>
                <a:ea typeface="Arial" charset="0"/>
                <a:cs typeface="Arial" charset="0"/>
              </a:rPr>
              <a:t>).</a:t>
            </a:r>
          </a:p>
          <a:p>
            <a:endParaRPr lang="cy-GB" sz="1000" dirty="0" smtClean="0">
              <a:latin typeface="Arial" charset="0"/>
              <a:ea typeface="Arial" charset="0"/>
              <a:cs typeface="Arial" charset="0"/>
            </a:endParaRPr>
          </a:p>
          <a:p>
            <a:r>
              <a:rPr lang="cy-GB" sz="1000" dirty="0" smtClean="0">
                <a:latin typeface="Arial" charset="0"/>
                <a:ea typeface="Arial" charset="0"/>
                <a:cs typeface="Arial" charset="0"/>
              </a:rPr>
              <a:t>Mae Erthygl 6 hefyd yn dweud y fod gan plant a phobl ifanc yr hawl i ddatblygu a </a:t>
            </a:r>
            <a:r>
              <a:rPr lang="cy-GB" sz="1000" dirty="0">
                <a:latin typeface="Arial" charset="0"/>
                <a:ea typeface="Arial" charset="0"/>
                <a:cs typeface="Arial" charset="0"/>
              </a:rPr>
              <a:t>t</a:t>
            </a:r>
            <a:r>
              <a:rPr lang="cy-GB" sz="1000" dirty="0" smtClean="0">
                <a:latin typeface="Arial" charset="0"/>
                <a:ea typeface="Arial" charset="0"/>
                <a:cs typeface="Arial" charset="0"/>
              </a:rPr>
              <a:t>yfu i fyny mewn amodau nad ydynt yn cael iw effaithio’n negyddol ganddo, ar eu lles yn corfforol ac yn meddyliol. Mae'n dweud y dylai'r llywodraeth sicrhau ein </a:t>
            </a:r>
            <a:r>
              <a:rPr lang="cy-GB" sz="1000" dirty="0">
                <a:latin typeface="Arial" charset="0"/>
                <a:ea typeface="Arial" charset="0"/>
                <a:cs typeface="Arial" charset="0"/>
              </a:rPr>
              <a:t>f</a:t>
            </a:r>
            <a:r>
              <a:rPr lang="cy-GB" sz="1000" dirty="0" smtClean="0">
                <a:latin typeface="Arial" charset="0"/>
                <a:ea typeface="Arial" charset="0"/>
                <a:cs typeface="Arial" charset="0"/>
              </a:rPr>
              <a:t>od yn gallu byw yn yr amodau hyn er mwyn iddo phlant allu datblygu iw potensial orau mewn bywyd (Children an Younge Peoples Comissioner Scotland). </a:t>
            </a:r>
          </a:p>
          <a:p>
            <a:r>
              <a:rPr lang="cy-GB" sz="1000" dirty="0" smtClean="0">
                <a:latin typeface="Arial" charset="0"/>
                <a:ea typeface="Arial" charset="0"/>
                <a:cs typeface="Arial" charset="0"/>
              </a:rPr>
              <a:t>Felly wrth edrych yn ol i’r senario, mae gan Tomos y perffaith hawl i ddatblygu a tyfu ar lefel ei hun, ar hawl i fyw yn anibynol.</a:t>
            </a:r>
          </a:p>
        </p:txBody>
      </p:sp>
      <p:sp>
        <p:nvSpPr>
          <p:cNvPr id="5" name="TextBox 4"/>
          <p:cNvSpPr txBox="1"/>
          <p:nvPr/>
        </p:nvSpPr>
        <p:spPr>
          <a:xfrm>
            <a:off x="3185869" y="171624"/>
            <a:ext cx="2675815" cy="6124754"/>
          </a:xfrm>
          <a:prstGeom prst="rect">
            <a:avLst/>
          </a:prstGeom>
          <a:noFill/>
          <a:ln w="41275">
            <a:solidFill>
              <a:srgbClr val="FF0000"/>
            </a:solidFill>
          </a:ln>
        </p:spPr>
        <p:txBody>
          <a:bodyPr wrap="square" rtlCol="0">
            <a:spAutoFit/>
          </a:bodyPr>
          <a:lstStyle/>
          <a:p>
            <a:pPr algn="ctr"/>
            <a:r>
              <a:rPr lang="en-US" sz="1200" b="1" u="sng" dirty="0" err="1" smtClean="0">
                <a:latin typeface="Arial" charset="0"/>
                <a:ea typeface="Arial" charset="0"/>
                <a:cs typeface="Arial" charset="0"/>
              </a:rPr>
              <a:t>Erthygl</a:t>
            </a:r>
            <a:r>
              <a:rPr lang="en-US" sz="1200" b="1" u="sng" dirty="0" smtClean="0">
                <a:latin typeface="Arial" charset="0"/>
                <a:ea typeface="Arial" charset="0"/>
                <a:cs typeface="Arial" charset="0"/>
              </a:rPr>
              <a:t> 12-</a:t>
            </a:r>
            <a:r>
              <a:rPr lang="en-US" sz="1200" dirty="0" smtClean="0">
                <a:latin typeface="Arial" charset="0"/>
                <a:ea typeface="Arial" charset="0"/>
                <a:cs typeface="Arial" charset="0"/>
              </a:rPr>
              <a:t> </a:t>
            </a:r>
            <a:r>
              <a:rPr lang="en-US" sz="1100" dirty="0" smtClean="0">
                <a:solidFill>
                  <a:srgbClr val="FF0000"/>
                </a:solidFill>
                <a:latin typeface="Arial" charset="0"/>
                <a:ea typeface="Arial" charset="0"/>
                <a:cs typeface="Arial" charset="0"/>
              </a:rPr>
              <a:t>Mae </a:t>
            </a:r>
            <a:r>
              <a:rPr lang="en-US" sz="1100" dirty="0" err="1" smtClean="0">
                <a:solidFill>
                  <a:srgbClr val="FF0000"/>
                </a:solidFill>
                <a:latin typeface="Arial" charset="0"/>
                <a:ea typeface="Arial" charset="0"/>
                <a:cs typeface="Arial" charset="0"/>
              </a:rPr>
              <a:t>gan</a:t>
            </a:r>
            <a:r>
              <a:rPr lang="en-US" sz="1100" dirty="0" smtClean="0">
                <a:solidFill>
                  <a:srgbClr val="FF0000"/>
                </a:solidFill>
                <a:latin typeface="Arial" charset="0"/>
                <a:ea typeface="Arial" charset="0"/>
                <a:cs typeface="Arial" charset="0"/>
              </a:rPr>
              <a:t> </a:t>
            </a:r>
            <a:r>
              <a:rPr lang="en-US" sz="1100" dirty="0" err="1" smtClean="0">
                <a:solidFill>
                  <a:srgbClr val="FF0000"/>
                </a:solidFill>
                <a:latin typeface="Arial" charset="0"/>
                <a:ea typeface="Arial" charset="0"/>
                <a:cs typeface="Arial" charset="0"/>
              </a:rPr>
              <a:t>blant</a:t>
            </a:r>
            <a:r>
              <a:rPr lang="en-US" sz="1100" dirty="0" smtClean="0">
                <a:solidFill>
                  <a:srgbClr val="FF0000"/>
                </a:solidFill>
                <a:latin typeface="Arial" charset="0"/>
                <a:ea typeface="Arial" charset="0"/>
                <a:cs typeface="Arial" charset="0"/>
              </a:rPr>
              <a:t> </a:t>
            </a:r>
            <a:r>
              <a:rPr lang="en-US" sz="1100" dirty="0" err="1" smtClean="0">
                <a:solidFill>
                  <a:srgbClr val="FF0000"/>
                </a:solidFill>
                <a:latin typeface="Arial" charset="0"/>
                <a:ea typeface="Arial" charset="0"/>
                <a:cs typeface="Arial" charset="0"/>
              </a:rPr>
              <a:t>yr</a:t>
            </a:r>
            <a:r>
              <a:rPr lang="en-US" sz="1100" dirty="0" smtClean="0">
                <a:solidFill>
                  <a:srgbClr val="FF0000"/>
                </a:solidFill>
                <a:latin typeface="Arial" charset="0"/>
                <a:ea typeface="Arial" charset="0"/>
                <a:cs typeface="Arial" charset="0"/>
              </a:rPr>
              <a:t> </a:t>
            </a:r>
            <a:r>
              <a:rPr lang="en-US" sz="1100" dirty="0" err="1" smtClean="0">
                <a:solidFill>
                  <a:srgbClr val="FF0000"/>
                </a:solidFill>
                <a:latin typeface="Arial" charset="0"/>
                <a:ea typeface="Arial" charset="0"/>
                <a:cs typeface="Arial" charset="0"/>
              </a:rPr>
              <a:t>hawl</a:t>
            </a:r>
            <a:r>
              <a:rPr lang="en-US" sz="1100" dirty="0" smtClean="0">
                <a:solidFill>
                  <a:srgbClr val="FF0000"/>
                </a:solidFill>
                <a:latin typeface="Arial" charset="0"/>
                <a:ea typeface="Arial" charset="0"/>
                <a:cs typeface="Arial" charset="0"/>
              </a:rPr>
              <a:t> </a:t>
            </a:r>
            <a:r>
              <a:rPr lang="en-US" sz="1100" dirty="0" err="1" smtClean="0">
                <a:solidFill>
                  <a:srgbClr val="FF0000"/>
                </a:solidFill>
                <a:latin typeface="Arial" charset="0"/>
                <a:ea typeface="Arial" charset="0"/>
                <a:cs typeface="Arial" charset="0"/>
              </a:rPr>
              <a:t>i</a:t>
            </a:r>
            <a:r>
              <a:rPr lang="en-US" sz="1100" dirty="0" smtClean="0">
                <a:solidFill>
                  <a:srgbClr val="FF0000"/>
                </a:solidFill>
                <a:latin typeface="Arial" charset="0"/>
                <a:ea typeface="Arial" charset="0"/>
                <a:cs typeface="Arial" charset="0"/>
              </a:rPr>
              <a:t> </a:t>
            </a:r>
            <a:r>
              <a:rPr lang="en-US" sz="1100" dirty="0" err="1" smtClean="0">
                <a:solidFill>
                  <a:srgbClr val="FF0000"/>
                </a:solidFill>
                <a:latin typeface="Arial" charset="0"/>
                <a:ea typeface="Arial" charset="0"/>
                <a:cs typeface="Arial" charset="0"/>
              </a:rPr>
              <a:t>ddweud</a:t>
            </a:r>
            <a:r>
              <a:rPr lang="en-US" sz="1100" dirty="0" smtClean="0">
                <a:solidFill>
                  <a:srgbClr val="FF0000"/>
                </a:solidFill>
                <a:latin typeface="Arial" charset="0"/>
                <a:ea typeface="Arial" charset="0"/>
                <a:cs typeface="Arial" charset="0"/>
              </a:rPr>
              <a:t> </a:t>
            </a:r>
            <a:r>
              <a:rPr lang="en-US" sz="1100" dirty="0" err="1" smtClean="0">
                <a:solidFill>
                  <a:srgbClr val="FF0000"/>
                </a:solidFill>
                <a:latin typeface="Arial" charset="0"/>
                <a:ea typeface="Arial" charset="0"/>
                <a:cs typeface="Arial" charset="0"/>
              </a:rPr>
              <a:t>eu</a:t>
            </a:r>
            <a:r>
              <a:rPr lang="en-US" sz="1100" dirty="0" smtClean="0">
                <a:solidFill>
                  <a:srgbClr val="FF0000"/>
                </a:solidFill>
                <a:latin typeface="Arial" charset="0"/>
                <a:ea typeface="Arial" charset="0"/>
                <a:cs typeface="Arial" charset="0"/>
              </a:rPr>
              <a:t> barn </a:t>
            </a:r>
            <a:r>
              <a:rPr lang="en-US" sz="1100" dirty="0" err="1" smtClean="0">
                <a:solidFill>
                  <a:srgbClr val="FF0000"/>
                </a:solidFill>
                <a:latin typeface="Arial" charset="0"/>
                <a:ea typeface="Arial" charset="0"/>
                <a:cs typeface="Arial" charset="0"/>
              </a:rPr>
              <a:t>ynghylch</a:t>
            </a:r>
            <a:r>
              <a:rPr lang="en-US" sz="1100" dirty="0" smtClean="0">
                <a:solidFill>
                  <a:srgbClr val="FF0000"/>
                </a:solidFill>
                <a:latin typeface="Arial" charset="0"/>
                <a:ea typeface="Arial" charset="0"/>
                <a:cs typeface="Arial" charset="0"/>
              </a:rPr>
              <a:t> </a:t>
            </a:r>
            <a:r>
              <a:rPr lang="en-US" sz="1100" dirty="0" err="1" smtClean="0">
                <a:solidFill>
                  <a:srgbClr val="FF0000"/>
                </a:solidFill>
                <a:latin typeface="Arial" charset="0"/>
                <a:ea typeface="Arial" charset="0"/>
                <a:cs typeface="Arial" charset="0"/>
              </a:rPr>
              <a:t>yr</a:t>
            </a:r>
            <a:r>
              <a:rPr lang="en-US" sz="1100" dirty="0" smtClean="0">
                <a:solidFill>
                  <a:srgbClr val="FF0000"/>
                </a:solidFill>
                <a:latin typeface="Arial" charset="0"/>
                <a:ea typeface="Arial" charset="0"/>
                <a:cs typeface="Arial" charset="0"/>
              </a:rPr>
              <a:t> </a:t>
            </a:r>
            <a:r>
              <a:rPr lang="en-US" sz="1100" dirty="0" err="1" smtClean="0">
                <a:solidFill>
                  <a:srgbClr val="FF0000"/>
                </a:solidFill>
                <a:latin typeface="Arial" charset="0"/>
                <a:ea typeface="Arial" charset="0"/>
                <a:cs typeface="Arial" charset="0"/>
              </a:rPr>
              <a:t>hyn</a:t>
            </a:r>
            <a:r>
              <a:rPr lang="en-US" sz="1100" dirty="0" smtClean="0">
                <a:solidFill>
                  <a:srgbClr val="FF0000"/>
                </a:solidFill>
                <a:latin typeface="Arial" charset="0"/>
                <a:ea typeface="Arial" charset="0"/>
                <a:cs typeface="Arial" charset="0"/>
              </a:rPr>
              <a:t> a </a:t>
            </a:r>
            <a:r>
              <a:rPr lang="en-US" sz="1100" dirty="0" err="1" smtClean="0">
                <a:solidFill>
                  <a:srgbClr val="FF0000"/>
                </a:solidFill>
                <a:latin typeface="Arial" charset="0"/>
                <a:ea typeface="Arial" charset="0"/>
                <a:cs typeface="Arial" charset="0"/>
              </a:rPr>
              <a:t>ddylid</a:t>
            </a:r>
            <a:r>
              <a:rPr lang="en-US" sz="1100" dirty="0" smtClean="0">
                <a:solidFill>
                  <a:srgbClr val="FF0000"/>
                </a:solidFill>
                <a:latin typeface="Arial" charset="0"/>
                <a:ea typeface="Arial" charset="0"/>
                <a:cs typeface="Arial" charset="0"/>
              </a:rPr>
              <a:t> </a:t>
            </a:r>
            <a:r>
              <a:rPr lang="en-US" sz="1100" dirty="0" err="1" smtClean="0">
                <a:solidFill>
                  <a:srgbClr val="FF0000"/>
                </a:solidFill>
                <a:latin typeface="Arial" charset="0"/>
                <a:ea typeface="Arial" charset="0"/>
                <a:cs typeface="Arial" charset="0"/>
              </a:rPr>
              <a:t>ddigwydd</a:t>
            </a:r>
            <a:r>
              <a:rPr lang="en-US" sz="1100" dirty="0" smtClean="0">
                <a:solidFill>
                  <a:srgbClr val="FF0000"/>
                </a:solidFill>
                <a:latin typeface="Arial" charset="0"/>
                <a:ea typeface="Arial" charset="0"/>
                <a:cs typeface="Arial" charset="0"/>
              </a:rPr>
              <a:t> pan </a:t>
            </a:r>
            <a:r>
              <a:rPr lang="en-US" sz="1100" dirty="0" err="1" smtClean="0">
                <a:solidFill>
                  <a:srgbClr val="FF0000"/>
                </a:solidFill>
                <a:latin typeface="Arial" charset="0"/>
                <a:ea typeface="Arial" charset="0"/>
                <a:cs typeface="Arial" charset="0"/>
              </a:rPr>
              <a:t>fo</a:t>
            </a:r>
            <a:r>
              <a:rPr lang="en-US" sz="1100" dirty="0" smtClean="0">
                <a:solidFill>
                  <a:srgbClr val="FF0000"/>
                </a:solidFill>
                <a:latin typeface="Arial" charset="0"/>
                <a:ea typeface="Arial" charset="0"/>
                <a:cs typeface="Arial" charset="0"/>
              </a:rPr>
              <a:t> </a:t>
            </a:r>
            <a:r>
              <a:rPr lang="en-US" sz="1100" dirty="0" err="1" smtClean="0">
                <a:solidFill>
                  <a:srgbClr val="FF0000"/>
                </a:solidFill>
                <a:latin typeface="Arial" charset="0"/>
                <a:ea typeface="Arial" charset="0"/>
                <a:cs typeface="Arial" charset="0"/>
              </a:rPr>
              <a:t>oedolion</a:t>
            </a:r>
            <a:r>
              <a:rPr lang="en-US" sz="1100" dirty="0" smtClean="0">
                <a:solidFill>
                  <a:srgbClr val="FF0000"/>
                </a:solidFill>
                <a:latin typeface="Arial" charset="0"/>
                <a:ea typeface="Arial" charset="0"/>
                <a:cs typeface="Arial" charset="0"/>
              </a:rPr>
              <a:t> </a:t>
            </a:r>
            <a:r>
              <a:rPr lang="en-US" sz="1100" dirty="0" err="1" smtClean="0">
                <a:solidFill>
                  <a:srgbClr val="FF0000"/>
                </a:solidFill>
                <a:latin typeface="Arial" charset="0"/>
                <a:ea typeface="Arial" charset="0"/>
                <a:cs typeface="Arial" charset="0"/>
              </a:rPr>
              <a:t>yn</a:t>
            </a:r>
            <a:r>
              <a:rPr lang="en-US" sz="1100" dirty="0" smtClean="0">
                <a:solidFill>
                  <a:srgbClr val="FF0000"/>
                </a:solidFill>
                <a:latin typeface="Arial" charset="0"/>
                <a:ea typeface="Arial" charset="0"/>
                <a:cs typeface="Arial" charset="0"/>
              </a:rPr>
              <a:t> </a:t>
            </a:r>
            <a:r>
              <a:rPr lang="en-US" sz="1100" dirty="0" err="1" smtClean="0">
                <a:solidFill>
                  <a:srgbClr val="FF0000"/>
                </a:solidFill>
                <a:latin typeface="Arial" charset="0"/>
                <a:ea typeface="Arial" charset="0"/>
                <a:cs typeface="Arial" charset="0"/>
              </a:rPr>
              <a:t>gwneud</a:t>
            </a:r>
            <a:r>
              <a:rPr lang="en-US" sz="1100" dirty="0" smtClean="0">
                <a:solidFill>
                  <a:srgbClr val="FF0000"/>
                </a:solidFill>
                <a:latin typeface="Arial" charset="0"/>
                <a:ea typeface="Arial" charset="0"/>
                <a:cs typeface="Arial" charset="0"/>
              </a:rPr>
              <a:t> </a:t>
            </a:r>
            <a:r>
              <a:rPr lang="en-US" sz="1100" dirty="0" err="1" smtClean="0">
                <a:solidFill>
                  <a:srgbClr val="FF0000"/>
                </a:solidFill>
                <a:latin typeface="Arial" charset="0"/>
                <a:ea typeface="Arial" charset="0"/>
                <a:cs typeface="Arial" charset="0"/>
              </a:rPr>
              <a:t>penderfyniadau</a:t>
            </a:r>
            <a:r>
              <a:rPr lang="en-US" sz="1100" dirty="0" smtClean="0">
                <a:solidFill>
                  <a:srgbClr val="FF0000"/>
                </a:solidFill>
                <a:latin typeface="Arial" charset="0"/>
                <a:ea typeface="Arial" charset="0"/>
                <a:cs typeface="Arial" charset="0"/>
              </a:rPr>
              <a:t> </a:t>
            </a:r>
            <a:r>
              <a:rPr lang="en-US" sz="1100" dirty="0" err="1" smtClean="0">
                <a:solidFill>
                  <a:srgbClr val="FF0000"/>
                </a:solidFill>
                <a:latin typeface="Arial" charset="0"/>
                <a:ea typeface="Arial" charset="0"/>
                <a:cs typeface="Arial" charset="0"/>
              </a:rPr>
              <a:t>sy’n</a:t>
            </a:r>
            <a:r>
              <a:rPr lang="en-US" sz="1100" dirty="0" smtClean="0">
                <a:solidFill>
                  <a:srgbClr val="FF0000"/>
                </a:solidFill>
                <a:latin typeface="Arial" charset="0"/>
                <a:ea typeface="Arial" charset="0"/>
                <a:cs typeface="Arial" charset="0"/>
              </a:rPr>
              <a:t> </a:t>
            </a:r>
            <a:r>
              <a:rPr lang="en-US" sz="1100" dirty="0" err="1" smtClean="0">
                <a:solidFill>
                  <a:srgbClr val="FF0000"/>
                </a:solidFill>
                <a:latin typeface="Arial" charset="0"/>
                <a:ea typeface="Arial" charset="0"/>
                <a:cs typeface="Arial" charset="0"/>
              </a:rPr>
              <a:t>effeithio</a:t>
            </a:r>
            <a:r>
              <a:rPr lang="en-US" sz="1100" dirty="0" smtClean="0">
                <a:solidFill>
                  <a:srgbClr val="FF0000"/>
                </a:solidFill>
                <a:latin typeface="Arial" charset="0"/>
                <a:ea typeface="Arial" charset="0"/>
                <a:cs typeface="Arial" charset="0"/>
              </a:rPr>
              <a:t> </a:t>
            </a:r>
            <a:r>
              <a:rPr lang="en-US" sz="1100" dirty="0" err="1" smtClean="0">
                <a:solidFill>
                  <a:srgbClr val="FF0000"/>
                </a:solidFill>
                <a:latin typeface="Arial" charset="0"/>
                <a:ea typeface="Arial" charset="0"/>
                <a:cs typeface="Arial" charset="0"/>
              </a:rPr>
              <a:t>arnyn</a:t>
            </a:r>
            <a:r>
              <a:rPr lang="en-US" sz="1100" dirty="0" smtClean="0">
                <a:solidFill>
                  <a:srgbClr val="FF0000"/>
                </a:solidFill>
                <a:latin typeface="Arial" charset="0"/>
                <a:ea typeface="Arial" charset="0"/>
                <a:cs typeface="Arial" charset="0"/>
              </a:rPr>
              <a:t> </a:t>
            </a:r>
            <a:r>
              <a:rPr lang="en-US" sz="1100" dirty="0" err="1" smtClean="0">
                <a:solidFill>
                  <a:srgbClr val="FF0000"/>
                </a:solidFill>
                <a:latin typeface="Arial" charset="0"/>
                <a:ea typeface="Arial" charset="0"/>
                <a:cs typeface="Arial" charset="0"/>
              </a:rPr>
              <a:t>nhw</a:t>
            </a:r>
            <a:r>
              <a:rPr lang="en-US" sz="1100" dirty="0" smtClean="0">
                <a:solidFill>
                  <a:srgbClr val="FF0000"/>
                </a:solidFill>
                <a:latin typeface="Arial" charset="0"/>
                <a:ea typeface="Arial" charset="0"/>
                <a:cs typeface="Arial" charset="0"/>
              </a:rPr>
              <a:t>, ac </a:t>
            </a:r>
            <a:r>
              <a:rPr lang="en-US" sz="1100" dirty="0" err="1">
                <a:solidFill>
                  <a:srgbClr val="FF0000"/>
                </a:solidFill>
                <a:latin typeface="Arial" charset="0"/>
                <a:ea typeface="Arial" charset="0"/>
                <a:cs typeface="Arial" charset="0"/>
              </a:rPr>
              <a:t>i</a:t>
            </a:r>
            <a:r>
              <a:rPr lang="en-US" sz="1100" dirty="0" err="1" smtClean="0">
                <a:solidFill>
                  <a:srgbClr val="FF0000"/>
                </a:solidFill>
                <a:latin typeface="Arial" charset="0"/>
                <a:ea typeface="Arial" charset="0"/>
                <a:cs typeface="Arial" charset="0"/>
              </a:rPr>
              <a:t>’w</a:t>
            </a:r>
            <a:r>
              <a:rPr lang="en-US" sz="1100" dirty="0" smtClean="0">
                <a:solidFill>
                  <a:srgbClr val="FF0000"/>
                </a:solidFill>
                <a:latin typeface="Arial" charset="0"/>
                <a:ea typeface="Arial" charset="0"/>
                <a:cs typeface="Arial" charset="0"/>
              </a:rPr>
              <a:t> barn </a:t>
            </a:r>
            <a:r>
              <a:rPr lang="en-US" sz="1100" dirty="0" err="1" smtClean="0">
                <a:solidFill>
                  <a:srgbClr val="FF0000"/>
                </a:solidFill>
                <a:latin typeface="Arial" charset="0"/>
                <a:ea typeface="Arial" charset="0"/>
                <a:cs typeface="Arial" charset="0"/>
              </a:rPr>
              <a:t>gael</a:t>
            </a:r>
            <a:r>
              <a:rPr lang="en-US" sz="1100" dirty="0" smtClean="0">
                <a:solidFill>
                  <a:srgbClr val="FF0000"/>
                </a:solidFill>
                <a:latin typeface="Arial" charset="0"/>
                <a:ea typeface="Arial" charset="0"/>
                <a:cs typeface="Arial" charset="0"/>
              </a:rPr>
              <a:t> </a:t>
            </a:r>
            <a:r>
              <a:rPr lang="en-US" sz="1100" dirty="0" err="1" smtClean="0">
                <a:solidFill>
                  <a:srgbClr val="FF0000"/>
                </a:solidFill>
                <a:latin typeface="Arial" charset="0"/>
                <a:ea typeface="Arial" charset="0"/>
                <a:cs typeface="Arial" charset="0"/>
              </a:rPr>
              <a:t>ei</a:t>
            </a:r>
            <a:r>
              <a:rPr lang="en-US" sz="1100" dirty="0" smtClean="0">
                <a:solidFill>
                  <a:srgbClr val="FF0000"/>
                </a:solidFill>
                <a:latin typeface="Arial" charset="0"/>
                <a:ea typeface="Arial" charset="0"/>
                <a:cs typeface="Arial" charset="0"/>
              </a:rPr>
              <a:t> </a:t>
            </a:r>
            <a:r>
              <a:rPr lang="en-US" sz="1100" dirty="0" err="1" smtClean="0">
                <a:solidFill>
                  <a:srgbClr val="FF0000"/>
                </a:solidFill>
                <a:latin typeface="Arial" charset="0"/>
                <a:ea typeface="Arial" charset="0"/>
                <a:cs typeface="Arial" charset="0"/>
              </a:rPr>
              <a:t>hystyried</a:t>
            </a:r>
            <a:r>
              <a:rPr lang="en-US" sz="1200" b="1" u="sng" dirty="0" smtClean="0">
                <a:latin typeface="Arial" charset="0"/>
                <a:ea typeface="Arial" charset="0"/>
                <a:cs typeface="Arial" charset="0"/>
              </a:rPr>
              <a:t>:</a:t>
            </a:r>
          </a:p>
          <a:p>
            <a:r>
              <a:rPr lang="en-US" sz="900" dirty="0" smtClean="0">
                <a:latin typeface="Arial" charset="0"/>
                <a:ea typeface="Arial" charset="0"/>
                <a:cs typeface="Arial" charset="0"/>
              </a:rPr>
              <a:t>Mae </a:t>
            </a:r>
            <a:r>
              <a:rPr lang="en-US" sz="900" dirty="0" err="1" smtClean="0">
                <a:latin typeface="Arial" charset="0"/>
                <a:ea typeface="Arial" charset="0"/>
                <a:cs typeface="Arial" charset="0"/>
              </a:rPr>
              <a:t>erthygl</a:t>
            </a:r>
            <a:r>
              <a:rPr lang="en-US" sz="900" dirty="0" smtClean="0">
                <a:latin typeface="Arial" charset="0"/>
                <a:ea typeface="Arial" charset="0"/>
                <a:cs typeface="Arial" charset="0"/>
              </a:rPr>
              <a:t> 12 </a:t>
            </a:r>
            <a:r>
              <a:rPr lang="en-US" sz="900" dirty="0" err="1" smtClean="0">
                <a:latin typeface="Arial" charset="0"/>
                <a:ea typeface="Arial" charset="0"/>
                <a:cs typeface="Arial" charset="0"/>
              </a:rPr>
              <a:t>yn</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olygu</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fod</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gan</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pob</a:t>
            </a:r>
            <a:r>
              <a:rPr lang="en-US" sz="900" dirty="0" smtClean="0">
                <a:latin typeface="Arial" charset="0"/>
                <a:ea typeface="Arial" charset="0"/>
                <a:cs typeface="Arial" charset="0"/>
              </a:rPr>
              <a:t> un </a:t>
            </a:r>
            <a:r>
              <a:rPr lang="en-US" sz="900" dirty="0" err="1" smtClean="0">
                <a:latin typeface="Arial" charset="0"/>
                <a:ea typeface="Arial" charset="0"/>
                <a:cs typeface="Arial" charset="0"/>
              </a:rPr>
              <a:t>plentyn</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yr</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hawl</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i</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ddweud</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eu</a:t>
            </a:r>
            <a:r>
              <a:rPr lang="en-US" sz="900" dirty="0" smtClean="0">
                <a:latin typeface="Arial" charset="0"/>
                <a:ea typeface="Arial" charset="0"/>
                <a:cs typeface="Arial" charset="0"/>
              </a:rPr>
              <a:t> barn am </a:t>
            </a:r>
            <a:r>
              <a:rPr lang="en-US" sz="900" dirty="0" err="1" smtClean="0">
                <a:latin typeface="Arial" charset="0"/>
                <a:ea typeface="Arial" charset="0"/>
                <a:cs typeface="Arial" charset="0"/>
              </a:rPr>
              <a:t>beth</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mae</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nhw</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angen</a:t>
            </a:r>
            <a:r>
              <a:rPr lang="en-US" sz="900" dirty="0" smtClean="0">
                <a:latin typeface="Arial" charset="0"/>
                <a:ea typeface="Arial" charset="0"/>
                <a:cs typeface="Arial" charset="0"/>
              </a:rPr>
              <a:t> a </a:t>
            </a:r>
            <a:r>
              <a:rPr lang="en-US" sz="900" dirty="0" err="1" smtClean="0">
                <a:latin typeface="Arial" charset="0"/>
                <a:ea typeface="Arial" charset="0"/>
                <a:cs typeface="Arial" charset="0"/>
              </a:rPr>
              <a:t>phryd</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mae</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nhw</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angen</a:t>
            </a:r>
            <a:r>
              <a:rPr lang="en-US" sz="900" dirty="0" smtClean="0">
                <a:latin typeface="Arial" charset="0"/>
                <a:ea typeface="Arial" charset="0"/>
                <a:cs typeface="Arial" charset="0"/>
              </a:rPr>
              <a:t>. Felly </a:t>
            </a:r>
            <a:r>
              <a:rPr lang="en-US" sz="900" dirty="0" err="1" smtClean="0">
                <a:latin typeface="Arial" charset="0"/>
                <a:ea typeface="Arial" charset="0"/>
                <a:cs typeface="Arial" charset="0"/>
              </a:rPr>
              <a:t>wrth</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edrych</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yn</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ol</a:t>
            </a:r>
            <a:r>
              <a:rPr lang="en-US" sz="900" dirty="0" smtClean="0">
                <a:latin typeface="Arial" charset="0"/>
                <a:ea typeface="Arial" charset="0"/>
                <a:cs typeface="Arial" charset="0"/>
              </a:rPr>
              <a:t> </a:t>
            </a:r>
            <a:r>
              <a:rPr lang="en-US" sz="900" dirty="0" err="1">
                <a:latin typeface="Arial" charset="0"/>
                <a:ea typeface="Arial" charset="0"/>
                <a:cs typeface="Arial" charset="0"/>
              </a:rPr>
              <a:t>i</a:t>
            </a:r>
            <a:r>
              <a:rPr lang="en-US" sz="900" dirty="0" err="1" smtClean="0">
                <a:latin typeface="Arial" charset="0"/>
                <a:ea typeface="Arial" charset="0"/>
                <a:cs typeface="Arial" charset="0"/>
              </a:rPr>
              <a:t>’r</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senario</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roedd</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gan</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Tomos</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hawl</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i</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ddweud</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eu</a:t>
            </a:r>
            <a:r>
              <a:rPr lang="en-US" sz="900" dirty="0" smtClean="0">
                <a:latin typeface="Arial" charset="0"/>
                <a:ea typeface="Arial" charset="0"/>
                <a:cs typeface="Arial" charset="0"/>
              </a:rPr>
              <a:t> barn </a:t>
            </a:r>
            <a:r>
              <a:rPr lang="en-US" sz="900" dirty="0" err="1" smtClean="0">
                <a:latin typeface="Arial" charset="0"/>
                <a:ea typeface="Arial" charset="0"/>
                <a:cs typeface="Arial" charset="0"/>
              </a:rPr>
              <a:t>beth</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oedd</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angen</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gwneud</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ai</a:t>
            </a:r>
            <a:r>
              <a:rPr lang="en-US" sz="900" dirty="0" smtClean="0">
                <a:latin typeface="Arial" charset="0"/>
                <a:ea typeface="Arial" charset="0"/>
                <a:cs typeface="Arial" charset="0"/>
              </a:rPr>
              <a:t> barn </a:t>
            </a:r>
            <a:r>
              <a:rPr lang="en-US" sz="900" dirty="0" err="1" smtClean="0">
                <a:latin typeface="Arial" charset="0"/>
                <a:ea typeface="Arial" charset="0"/>
                <a:cs typeface="Arial" charset="0"/>
              </a:rPr>
              <a:t>ar</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beth</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roedd</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yr</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ysgol</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ai</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rhieni</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yn</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gwneud</a:t>
            </a:r>
            <a:r>
              <a:rPr lang="en-US" sz="900" dirty="0">
                <a:latin typeface="Arial" charset="0"/>
                <a:ea typeface="Arial" charset="0"/>
                <a:cs typeface="Arial" charset="0"/>
              </a:rPr>
              <a:t> </a:t>
            </a:r>
            <a:r>
              <a:rPr lang="en-US" sz="900" dirty="0" err="1" smtClean="0">
                <a:latin typeface="Arial" charset="0"/>
                <a:ea typeface="Arial" charset="0"/>
                <a:cs typeface="Arial" charset="0"/>
              </a:rPr>
              <a:t>i</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helpu</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iddo</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datblygu</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Gan</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fod</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efallai</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fod</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Tomos</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ddim</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wedi</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cytuno</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neu</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ddim</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eisiau</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gwenud</a:t>
            </a:r>
            <a:r>
              <a:rPr lang="en-US" sz="900" dirty="0" smtClean="0">
                <a:latin typeface="Arial" charset="0"/>
                <a:ea typeface="Arial" charset="0"/>
                <a:cs typeface="Arial" charset="0"/>
              </a:rPr>
              <a:t> y </a:t>
            </a:r>
            <a:r>
              <a:rPr lang="en-US" sz="900" dirty="0" err="1" smtClean="0">
                <a:latin typeface="Arial" charset="0"/>
                <a:ea typeface="Arial" charset="0"/>
                <a:cs typeface="Arial" charset="0"/>
              </a:rPr>
              <a:t>peth</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yno</a:t>
            </a:r>
            <a:r>
              <a:rPr lang="en-US" sz="900" dirty="0" smtClean="0">
                <a:latin typeface="Arial" charset="0"/>
                <a:ea typeface="Arial" charset="0"/>
                <a:cs typeface="Arial" charset="0"/>
              </a:rPr>
              <a:t>, felly </a:t>
            </a:r>
            <a:r>
              <a:rPr lang="en-US" sz="900" dirty="0" err="1" smtClean="0">
                <a:latin typeface="Arial" charset="0"/>
                <a:ea typeface="Arial" charset="0"/>
                <a:cs typeface="Arial" charset="0"/>
              </a:rPr>
              <a:t>mae</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yna</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perffaith</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hawl</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wedyn</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iddo</a:t>
            </a:r>
            <a:r>
              <a:rPr lang="en-US" sz="900" dirty="0" smtClean="0">
                <a:latin typeface="Arial" charset="0"/>
                <a:ea typeface="Arial" charset="0"/>
                <a:cs typeface="Arial" charset="0"/>
              </a:rPr>
              <a:t> </a:t>
            </a:r>
            <a:r>
              <a:rPr lang="en-US" sz="900" dirty="0">
                <a:latin typeface="Arial" charset="0"/>
                <a:ea typeface="Arial" charset="0"/>
                <a:cs typeface="Arial" charset="0"/>
              </a:rPr>
              <a:t>i</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ddweud</a:t>
            </a:r>
            <a:r>
              <a:rPr lang="en-US" sz="900" dirty="0" smtClean="0">
                <a:latin typeface="Arial" charset="0"/>
                <a:ea typeface="Arial" charset="0"/>
                <a:cs typeface="Arial" charset="0"/>
              </a:rPr>
              <a:t> </a:t>
            </a:r>
            <a:r>
              <a:rPr lang="en-US" sz="900" dirty="0" err="1" smtClean="0">
                <a:latin typeface="Arial" charset="0"/>
                <a:ea typeface="Arial" charset="0"/>
                <a:cs typeface="Arial" charset="0"/>
              </a:rPr>
              <a:t>hyn</a:t>
            </a:r>
            <a:r>
              <a:rPr lang="en-US" sz="900" dirty="0" smtClean="0">
                <a:latin typeface="Arial" charset="0"/>
                <a:ea typeface="Arial" charset="0"/>
                <a:cs typeface="Arial" charset="0"/>
              </a:rPr>
              <a:t>. </a:t>
            </a:r>
          </a:p>
          <a:p>
            <a:r>
              <a:rPr lang="en-US" sz="900" dirty="0">
                <a:latin typeface="Arial" charset="0"/>
                <a:ea typeface="Arial" charset="0"/>
                <a:cs typeface="Arial" charset="0"/>
              </a:rPr>
              <a:t> </a:t>
            </a:r>
            <a:endParaRPr lang="en-US" sz="900" dirty="0" smtClean="0">
              <a:latin typeface="Arial" charset="0"/>
              <a:ea typeface="Arial" charset="0"/>
              <a:cs typeface="Arial" charset="0"/>
            </a:endParaRPr>
          </a:p>
          <a:p>
            <a:r>
              <a:rPr lang="cy-GB" sz="900" dirty="0" smtClean="0">
                <a:latin typeface="Arial" charset="0"/>
                <a:ea typeface="Arial" charset="0"/>
                <a:cs typeface="Arial" charset="0"/>
              </a:rPr>
              <a:t>Mae’r erthygl yma yn seiliedig ar fod dylid ystyried barn phlant a phobl ifanc mewn unrhyw sefyllfa a pan mae pobl yn gwneud penderfyniadau am bethau sy'n eu cynnwys nhw neu drosodd y plentyn, ac ni ddylent gael eu diswyddo oherwydd oedran y phlentyn (Children an Younge Peoples Comissioner Scotland). Felly yn edrych yn nol i’r senario dyled ysytyried barn Tomos am beth oedd ef eisiau gwneud yn lle dweud i rhieni ei phroblemau a sut all nhw newid personoliaeth Tomos.</a:t>
            </a:r>
          </a:p>
          <a:p>
            <a:endParaRPr lang="cy-GB" sz="900" dirty="0"/>
          </a:p>
          <a:p>
            <a:r>
              <a:rPr lang="cy-GB" sz="900" dirty="0" smtClean="0">
                <a:latin typeface="Arial" charset="0"/>
                <a:ea typeface="Arial" charset="0"/>
                <a:cs typeface="Arial" charset="0"/>
              </a:rPr>
              <a:t>Mae’r erthygl yma hefyd </a:t>
            </a:r>
            <a:r>
              <a:rPr lang="cy-GB" sz="900" dirty="0">
                <a:latin typeface="Arial" charset="0"/>
                <a:ea typeface="Arial" charset="0"/>
                <a:cs typeface="Arial" charset="0"/>
              </a:rPr>
              <a:t>yn ymwneud â sicrhau </a:t>
            </a:r>
            <a:r>
              <a:rPr lang="cy-GB" sz="900" dirty="0" smtClean="0">
                <a:latin typeface="Arial" charset="0"/>
                <a:ea typeface="Arial" charset="0"/>
                <a:cs typeface="Arial" charset="0"/>
              </a:rPr>
              <a:t>fod </a:t>
            </a:r>
            <a:r>
              <a:rPr lang="cy-GB" sz="900" dirty="0">
                <a:latin typeface="Arial" charset="0"/>
                <a:ea typeface="Arial" charset="0"/>
                <a:cs typeface="Arial" charset="0"/>
              </a:rPr>
              <a:t>plant a phobl ifanc yn teimlo eu </a:t>
            </a:r>
            <a:r>
              <a:rPr lang="cy-GB" sz="900" dirty="0" smtClean="0">
                <a:latin typeface="Arial" charset="0"/>
                <a:ea typeface="Arial" charset="0"/>
                <a:cs typeface="Arial" charset="0"/>
              </a:rPr>
              <a:t>fod </a:t>
            </a:r>
            <a:r>
              <a:rPr lang="cy-GB" sz="900" dirty="0">
                <a:latin typeface="Arial" charset="0"/>
                <a:ea typeface="Arial" charset="0"/>
                <a:cs typeface="Arial" charset="0"/>
              </a:rPr>
              <a:t>yn gallu mynegi eu </a:t>
            </a:r>
            <a:r>
              <a:rPr lang="cy-GB" sz="900" dirty="0" smtClean="0">
                <a:latin typeface="Arial" charset="0"/>
                <a:ea typeface="Arial" charset="0"/>
                <a:cs typeface="Arial" charset="0"/>
              </a:rPr>
              <a:t>barn beth bynnag yw’r sefyllfa. Felly fod plant ddim yn ofnu mewn sefylffaeodd am dweud y peth angywir neu rhywbeth sydd ddim yn berthansol. Mae’n bwysig fod hyn yn cael iw ustyried oherwyd dylai phlant ddim dim cael ei barn am rhybweth dim on oherwydd fod yn plentyn, dylai him ddim fod yn problem. Mae plant yn digon annibynol i ddweu sut mae nhw’n ei teimlo neu beth mae nhw’n ei credu. Mae hyn yn cael iw ddangos a gwneud yn amlwg yn y 7 nod craidd.</a:t>
            </a:r>
          </a:p>
        </p:txBody>
      </p:sp>
      <p:sp>
        <p:nvSpPr>
          <p:cNvPr id="6" name="TextBox 5"/>
          <p:cNvSpPr txBox="1"/>
          <p:nvPr/>
        </p:nvSpPr>
        <p:spPr>
          <a:xfrm>
            <a:off x="6088453" y="175863"/>
            <a:ext cx="2654300" cy="6240170"/>
          </a:xfrm>
          <a:prstGeom prst="rect">
            <a:avLst/>
          </a:prstGeom>
          <a:noFill/>
          <a:ln w="41275">
            <a:solidFill>
              <a:srgbClr val="FF0000"/>
            </a:solidFill>
          </a:ln>
        </p:spPr>
        <p:txBody>
          <a:bodyPr wrap="square" rtlCol="0">
            <a:spAutoFit/>
          </a:bodyPr>
          <a:lstStyle/>
          <a:p>
            <a:pPr algn="ctr"/>
            <a:r>
              <a:rPr lang="en-US" sz="1200" b="1" u="sng" dirty="0" err="1" smtClean="0">
                <a:latin typeface="Arial" charset="0"/>
                <a:ea typeface="Arial" charset="0"/>
                <a:cs typeface="Arial" charset="0"/>
              </a:rPr>
              <a:t>Erthygl</a:t>
            </a:r>
            <a:r>
              <a:rPr lang="en-US" sz="1200" b="1" u="sng" dirty="0" smtClean="0">
                <a:latin typeface="Arial" charset="0"/>
                <a:ea typeface="Arial" charset="0"/>
                <a:cs typeface="Arial" charset="0"/>
              </a:rPr>
              <a:t> 17 </a:t>
            </a:r>
            <a:r>
              <a:rPr lang="mr-IN" sz="1200" dirty="0" smtClean="0">
                <a:solidFill>
                  <a:srgbClr val="FF0000"/>
                </a:solidFill>
                <a:latin typeface="Arial" charset="0"/>
                <a:ea typeface="Arial" charset="0"/>
                <a:cs typeface="Arial" charset="0"/>
              </a:rPr>
              <a:t>–</a:t>
            </a:r>
            <a:r>
              <a:rPr lang="en-US" sz="1200" dirty="0" smtClean="0">
                <a:solidFill>
                  <a:srgbClr val="FF0000"/>
                </a:solidFill>
                <a:latin typeface="Arial" charset="0"/>
                <a:ea typeface="Arial" charset="0"/>
                <a:cs typeface="Arial" charset="0"/>
              </a:rPr>
              <a:t> </a:t>
            </a:r>
            <a:r>
              <a:rPr lang="en-US" sz="1100" dirty="0" smtClean="0">
                <a:solidFill>
                  <a:srgbClr val="FF0000"/>
                </a:solidFill>
                <a:latin typeface="Arial" charset="0"/>
                <a:ea typeface="Arial" charset="0"/>
                <a:cs typeface="Arial" charset="0"/>
              </a:rPr>
              <a:t>Mae </a:t>
            </a:r>
            <a:r>
              <a:rPr lang="en-US" sz="1100" dirty="0" err="1" smtClean="0">
                <a:solidFill>
                  <a:srgbClr val="FF0000"/>
                </a:solidFill>
                <a:latin typeface="Arial" charset="0"/>
                <a:ea typeface="Arial" charset="0"/>
                <a:cs typeface="Arial" charset="0"/>
              </a:rPr>
              <a:t>gan</a:t>
            </a:r>
            <a:r>
              <a:rPr lang="en-US" sz="1100" dirty="0" smtClean="0">
                <a:solidFill>
                  <a:srgbClr val="FF0000"/>
                </a:solidFill>
                <a:latin typeface="Arial" charset="0"/>
                <a:ea typeface="Arial" charset="0"/>
                <a:cs typeface="Arial" charset="0"/>
              </a:rPr>
              <a:t> plant </a:t>
            </a:r>
            <a:r>
              <a:rPr lang="en-US" sz="1100" dirty="0" err="1" smtClean="0">
                <a:solidFill>
                  <a:srgbClr val="FF0000"/>
                </a:solidFill>
                <a:latin typeface="Arial" charset="0"/>
                <a:ea typeface="Arial" charset="0"/>
                <a:cs typeface="Arial" charset="0"/>
              </a:rPr>
              <a:t>yr</a:t>
            </a:r>
            <a:r>
              <a:rPr lang="en-US" sz="1100" dirty="0" smtClean="0">
                <a:solidFill>
                  <a:srgbClr val="FF0000"/>
                </a:solidFill>
                <a:latin typeface="Arial" charset="0"/>
                <a:ea typeface="Arial" charset="0"/>
                <a:cs typeface="Arial" charset="0"/>
              </a:rPr>
              <a:t> </a:t>
            </a:r>
            <a:r>
              <a:rPr lang="en-US" sz="1100" dirty="0" err="1" smtClean="0">
                <a:solidFill>
                  <a:srgbClr val="FF0000"/>
                </a:solidFill>
                <a:latin typeface="Arial" charset="0"/>
                <a:ea typeface="Arial" charset="0"/>
                <a:cs typeface="Arial" charset="0"/>
              </a:rPr>
              <a:t>hawl</a:t>
            </a:r>
            <a:r>
              <a:rPr lang="en-US" sz="1100" dirty="0" smtClean="0">
                <a:solidFill>
                  <a:srgbClr val="FF0000"/>
                </a:solidFill>
                <a:latin typeface="Arial" charset="0"/>
                <a:ea typeface="Arial" charset="0"/>
                <a:cs typeface="Arial" charset="0"/>
              </a:rPr>
              <a:t> </a:t>
            </a:r>
            <a:r>
              <a:rPr lang="en-US" sz="1100" dirty="0" err="1" smtClean="0">
                <a:solidFill>
                  <a:srgbClr val="FF0000"/>
                </a:solidFill>
                <a:latin typeface="Arial" charset="0"/>
                <a:ea typeface="Arial" charset="0"/>
                <a:cs typeface="Arial" charset="0"/>
              </a:rPr>
              <a:t>i</a:t>
            </a:r>
            <a:r>
              <a:rPr lang="en-US" sz="1100" dirty="0" smtClean="0">
                <a:solidFill>
                  <a:srgbClr val="FF0000"/>
                </a:solidFill>
                <a:latin typeface="Arial" charset="0"/>
                <a:ea typeface="Arial" charset="0"/>
                <a:cs typeface="Arial" charset="0"/>
              </a:rPr>
              <a:t> </a:t>
            </a:r>
            <a:r>
              <a:rPr lang="en-US" sz="1100" dirty="0" err="1" smtClean="0">
                <a:solidFill>
                  <a:srgbClr val="FF0000"/>
                </a:solidFill>
                <a:latin typeface="Arial" charset="0"/>
                <a:ea typeface="Arial" charset="0"/>
                <a:cs typeface="Arial" charset="0"/>
              </a:rPr>
              <a:t>wybodaeth</a:t>
            </a:r>
            <a:r>
              <a:rPr lang="en-US" sz="1100" dirty="0" smtClean="0">
                <a:solidFill>
                  <a:srgbClr val="FF0000"/>
                </a:solidFill>
                <a:latin typeface="Arial" charset="0"/>
                <a:ea typeface="Arial" charset="0"/>
                <a:cs typeface="Arial" charset="0"/>
              </a:rPr>
              <a:t> </a:t>
            </a:r>
            <a:r>
              <a:rPr lang="en-US" sz="1100" dirty="0" err="1" smtClean="0">
                <a:solidFill>
                  <a:srgbClr val="FF0000"/>
                </a:solidFill>
                <a:latin typeface="Arial" charset="0"/>
                <a:ea typeface="Arial" charset="0"/>
                <a:cs typeface="Arial" charset="0"/>
              </a:rPr>
              <a:t>dibyniadwy</a:t>
            </a:r>
            <a:r>
              <a:rPr lang="en-US" sz="1100" dirty="0" smtClean="0">
                <a:solidFill>
                  <a:srgbClr val="FF0000"/>
                </a:solidFill>
                <a:latin typeface="Arial" charset="0"/>
                <a:ea typeface="Arial" charset="0"/>
                <a:cs typeface="Arial" charset="0"/>
              </a:rPr>
              <a:t> </a:t>
            </a:r>
            <a:r>
              <a:rPr lang="en-US" sz="1100" dirty="0" err="1" smtClean="0">
                <a:solidFill>
                  <a:srgbClr val="FF0000"/>
                </a:solidFill>
                <a:latin typeface="Arial" charset="0"/>
                <a:ea typeface="Arial" charset="0"/>
                <a:cs typeface="Arial" charset="0"/>
              </a:rPr>
              <a:t>gan</a:t>
            </a:r>
            <a:r>
              <a:rPr lang="en-US" sz="1100" dirty="0" smtClean="0">
                <a:solidFill>
                  <a:srgbClr val="FF0000"/>
                </a:solidFill>
                <a:latin typeface="Arial" charset="0"/>
                <a:ea typeface="Arial" charset="0"/>
                <a:cs typeface="Arial" charset="0"/>
              </a:rPr>
              <a:t> y </a:t>
            </a:r>
            <a:r>
              <a:rPr lang="en-US" sz="1100" dirty="0" err="1" smtClean="0">
                <a:solidFill>
                  <a:srgbClr val="FF0000"/>
                </a:solidFill>
                <a:latin typeface="Arial" charset="0"/>
                <a:ea typeface="Arial" charset="0"/>
                <a:cs typeface="Arial" charset="0"/>
              </a:rPr>
              <a:t>cyfyngau</a:t>
            </a:r>
            <a:r>
              <a:rPr lang="en-US" sz="1100" dirty="0" smtClean="0">
                <a:solidFill>
                  <a:srgbClr val="FF0000"/>
                </a:solidFill>
                <a:latin typeface="Arial" charset="0"/>
                <a:ea typeface="Arial" charset="0"/>
                <a:cs typeface="Arial" charset="0"/>
              </a:rPr>
              <a:t> </a:t>
            </a:r>
            <a:r>
              <a:rPr lang="en-US" sz="1100" dirty="0" err="1" smtClean="0">
                <a:solidFill>
                  <a:srgbClr val="FF0000"/>
                </a:solidFill>
                <a:latin typeface="Arial" charset="0"/>
                <a:ea typeface="Arial" charset="0"/>
                <a:cs typeface="Arial" charset="0"/>
              </a:rPr>
              <a:t>torfol</a:t>
            </a:r>
            <a:r>
              <a:rPr lang="en-US" sz="1100" dirty="0" smtClean="0">
                <a:solidFill>
                  <a:srgbClr val="FF0000"/>
                </a:solidFill>
                <a:latin typeface="Arial" charset="0"/>
                <a:ea typeface="Arial" charset="0"/>
                <a:cs typeface="Arial" charset="0"/>
              </a:rPr>
              <a:t>. </a:t>
            </a:r>
            <a:r>
              <a:rPr lang="en-US" sz="1100" dirty="0" err="1" smtClean="0">
                <a:solidFill>
                  <a:srgbClr val="FF0000"/>
                </a:solidFill>
                <a:latin typeface="Arial" charset="0"/>
                <a:ea typeface="Arial" charset="0"/>
                <a:cs typeface="Arial" charset="0"/>
              </a:rPr>
              <a:t>Dylai</a:t>
            </a:r>
            <a:r>
              <a:rPr lang="en-US" sz="1100" dirty="0" smtClean="0">
                <a:solidFill>
                  <a:srgbClr val="FF0000"/>
                </a:solidFill>
                <a:latin typeface="Arial" charset="0"/>
                <a:ea typeface="Arial" charset="0"/>
                <a:cs typeface="Arial" charset="0"/>
              </a:rPr>
              <a:t> </a:t>
            </a:r>
            <a:r>
              <a:rPr lang="en-US" sz="1100" dirty="0" err="1" smtClean="0">
                <a:solidFill>
                  <a:srgbClr val="FF0000"/>
                </a:solidFill>
                <a:latin typeface="Arial" charset="0"/>
                <a:ea typeface="Arial" charset="0"/>
                <a:cs typeface="Arial" charset="0"/>
              </a:rPr>
              <a:t>teledu</a:t>
            </a:r>
            <a:r>
              <a:rPr lang="en-US" sz="1100" dirty="0" smtClean="0">
                <a:solidFill>
                  <a:srgbClr val="FF0000"/>
                </a:solidFill>
                <a:latin typeface="Arial" charset="0"/>
                <a:ea typeface="Arial" charset="0"/>
                <a:cs typeface="Arial" charset="0"/>
              </a:rPr>
              <a:t>. Radio a </a:t>
            </a:r>
            <a:r>
              <a:rPr lang="en-US" sz="1100" dirty="0" err="1" smtClean="0">
                <a:solidFill>
                  <a:srgbClr val="FF0000"/>
                </a:solidFill>
                <a:latin typeface="Arial" charset="0"/>
                <a:ea typeface="Arial" charset="0"/>
                <a:cs typeface="Arial" charset="0"/>
              </a:rPr>
              <a:t>phapurau</a:t>
            </a:r>
            <a:r>
              <a:rPr lang="en-US" sz="1100" dirty="0" smtClean="0">
                <a:solidFill>
                  <a:srgbClr val="FF0000"/>
                </a:solidFill>
                <a:latin typeface="Arial" charset="0"/>
                <a:ea typeface="Arial" charset="0"/>
                <a:cs typeface="Arial" charset="0"/>
              </a:rPr>
              <a:t> </a:t>
            </a:r>
            <a:r>
              <a:rPr lang="en-US" sz="1100" dirty="0" err="1" smtClean="0">
                <a:solidFill>
                  <a:srgbClr val="FF0000"/>
                </a:solidFill>
                <a:latin typeface="Arial" charset="0"/>
                <a:ea typeface="Arial" charset="0"/>
                <a:cs typeface="Arial" charset="0"/>
              </a:rPr>
              <a:t>newydd</a:t>
            </a:r>
            <a:r>
              <a:rPr lang="en-US" sz="1100" dirty="0" smtClean="0">
                <a:solidFill>
                  <a:srgbClr val="FF0000"/>
                </a:solidFill>
                <a:latin typeface="Arial" charset="0"/>
                <a:ea typeface="Arial" charset="0"/>
                <a:cs typeface="Arial" charset="0"/>
              </a:rPr>
              <a:t> </a:t>
            </a:r>
            <a:r>
              <a:rPr lang="en-US" sz="1100" dirty="0" err="1" smtClean="0">
                <a:solidFill>
                  <a:srgbClr val="FF0000"/>
                </a:solidFill>
                <a:latin typeface="Arial" charset="0"/>
                <a:ea typeface="Arial" charset="0"/>
                <a:cs typeface="Arial" charset="0"/>
              </a:rPr>
              <a:t>roi</a:t>
            </a:r>
            <a:r>
              <a:rPr lang="en-US" sz="1100" dirty="0" smtClean="0">
                <a:solidFill>
                  <a:srgbClr val="FF0000"/>
                </a:solidFill>
                <a:latin typeface="Arial" charset="0"/>
                <a:ea typeface="Arial" charset="0"/>
                <a:cs typeface="Arial" charset="0"/>
              </a:rPr>
              <a:t> </a:t>
            </a:r>
            <a:r>
              <a:rPr lang="en-US" sz="1100" dirty="0" err="1" smtClean="0">
                <a:solidFill>
                  <a:srgbClr val="FF0000"/>
                </a:solidFill>
                <a:latin typeface="Arial" charset="0"/>
                <a:ea typeface="Arial" charset="0"/>
                <a:cs typeface="Arial" charset="0"/>
              </a:rPr>
              <a:t>gwybodaeth</a:t>
            </a:r>
            <a:r>
              <a:rPr lang="en-US" sz="1100" dirty="0" smtClean="0">
                <a:solidFill>
                  <a:srgbClr val="FF0000"/>
                </a:solidFill>
                <a:latin typeface="Arial" charset="0"/>
                <a:ea typeface="Arial" charset="0"/>
                <a:cs typeface="Arial" charset="0"/>
              </a:rPr>
              <a:t> y gall plant </a:t>
            </a:r>
            <a:r>
              <a:rPr lang="en-US" sz="1100" dirty="0" err="1" smtClean="0">
                <a:solidFill>
                  <a:srgbClr val="FF0000"/>
                </a:solidFill>
                <a:latin typeface="Arial" charset="0"/>
                <a:ea typeface="Arial" charset="0"/>
                <a:cs typeface="Arial" charset="0"/>
              </a:rPr>
              <a:t>ei</a:t>
            </a:r>
            <a:r>
              <a:rPr lang="en-US" sz="1100" dirty="0" smtClean="0">
                <a:solidFill>
                  <a:srgbClr val="FF0000"/>
                </a:solidFill>
                <a:latin typeface="Arial" charset="0"/>
                <a:ea typeface="Arial" charset="0"/>
                <a:cs typeface="Arial" charset="0"/>
              </a:rPr>
              <a:t> </a:t>
            </a:r>
            <a:r>
              <a:rPr lang="en-US" sz="1100" dirty="0" err="1" smtClean="0">
                <a:solidFill>
                  <a:srgbClr val="FF0000"/>
                </a:solidFill>
                <a:latin typeface="Arial" charset="0"/>
                <a:ea typeface="Arial" charset="0"/>
                <a:cs typeface="Arial" charset="0"/>
              </a:rPr>
              <a:t>deall</a:t>
            </a:r>
            <a:r>
              <a:rPr lang="en-US" sz="1100" dirty="0" smtClean="0">
                <a:solidFill>
                  <a:srgbClr val="FF0000"/>
                </a:solidFill>
                <a:latin typeface="Arial" charset="0"/>
                <a:ea typeface="Arial" charset="0"/>
                <a:cs typeface="Arial" charset="0"/>
              </a:rPr>
              <a:t> ac </a:t>
            </a:r>
            <a:r>
              <a:rPr lang="en-US" sz="1100" dirty="0" err="1" smtClean="0">
                <a:solidFill>
                  <a:srgbClr val="FF0000"/>
                </a:solidFill>
                <a:latin typeface="Arial" charset="0"/>
                <a:ea typeface="Arial" charset="0"/>
                <a:cs typeface="Arial" charset="0"/>
              </a:rPr>
              <a:t>ni</a:t>
            </a:r>
            <a:r>
              <a:rPr lang="en-US" sz="1100" dirty="0" smtClean="0">
                <a:solidFill>
                  <a:srgbClr val="FF0000"/>
                </a:solidFill>
                <a:latin typeface="Arial" charset="0"/>
                <a:ea typeface="Arial" charset="0"/>
                <a:cs typeface="Arial" charset="0"/>
              </a:rPr>
              <a:t> </a:t>
            </a:r>
            <a:r>
              <a:rPr lang="en-US" sz="1100" dirty="0" err="1" smtClean="0">
                <a:solidFill>
                  <a:srgbClr val="FF0000"/>
                </a:solidFill>
                <a:latin typeface="Arial" charset="0"/>
                <a:ea typeface="Arial" charset="0"/>
                <a:cs typeface="Arial" charset="0"/>
              </a:rPr>
              <a:t>ddylent</a:t>
            </a:r>
            <a:r>
              <a:rPr lang="en-US" sz="1100" dirty="0" smtClean="0">
                <a:solidFill>
                  <a:srgbClr val="FF0000"/>
                </a:solidFill>
                <a:latin typeface="Arial" charset="0"/>
                <a:ea typeface="Arial" charset="0"/>
                <a:cs typeface="Arial" charset="0"/>
              </a:rPr>
              <a:t> </a:t>
            </a:r>
            <a:r>
              <a:rPr lang="en-US" sz="1100" dirty="0" err="1" smtClean="0">
                <a:solidFill>
                  <a:srgbClr val="FF0000"/>
                </a:solidFill>
                <a:latin typeface="Arial" charset="0"/>
                <a:ea typeface="Arial" charset="0"/>
                <a:cs typeface="Arial" charset="0"/>
              </a:rPr>
              <a:t>hybu</a:t>
            </a:r>
            <a:r>
              <a:rPr lang="en-US" sz="1100" dirty="0" smtClean="0">
                <a:solidFill>
                  <a:srgbClr val="FF0000"/>
                </a:solidFill>
                <a:latin typeface="Arial" charset="0"/>
                <a:ea typeface="Arial" charset="0"/>
                <a:cs typeface="Arial" charset="0"/>
              </a:rPr>
              <a:t> </a:t>
            </a:r>
            <a:r>
              <a:rPr lang="en-US" sz="1100" dirty="0" err="1" smtClean="0">
                <a:solidFill>
                  <a:srgbClr val="FF0000"/>
                </a:solidFill>
                <a:latin typeface="Arial" charset="0"/>
                <a:ea typeface="Arial" charset="0"/>
                <a:cs typeface="Arial" charset="0"/>
              </a:rPr>
              <a:t>deunyddiau</a:t>
            </a:r>
            <a:r>
              <a:rPr lang="en-US" sz="1100" dirty="0" smtClean="0">
                <a:solidFill>
                  <a:srgbClr val="FF0000"/>
                </a:solidFill>
                <a:latin typeface="Arial" charset="0"/>
                <a:ea typeface="Arial" charset="0"/>
                <a:cs typeface="Arial" charset="0"/>
              </a:rPr>
              <a:t> a all </a:t>
            </a:r>
            <a:r>
              <a:rPr lang="en-US" sz="1100" dirty="0" err="1" smtClean="0">
                <a:solidFill>
                  <a:srgbClr val="FF0000"/>
                </a:solidFill>
                <a:latin typeface="Arial" charset="0"/>
                <a:ea typeface="Arial" charset="0"/>
                <a:cs typeface="Arial" charset="0"/>
              </a:rPr>
              <a:t>niweidio</a:t>
            </a:r>
            <a:r>
              <a:rPr lang="en-US" sz="1100" dirty="0" smtClean="0">
                <a:solidFill>
                  <a:srgbClr val="FF0000"/>
                </a:solidFill>
                <a:latin typeface="Arial" charset="0"/>
                <a:ea typeface="Arial" charset="0"/>
                <a:cs typeface="Arial" charset="0"/>
              </a:rPr>
              <a:t> </a:t>
            </a:r>
            <a:r>
              <a:rPr lang="en-US" sz="1100" dirty="0" err="1" smtClean="0">
                <a:solidFill>
                  <a:srgbClr val="FF0000"/>
                </a:solidFill>
                <a:latin typeface="Arial" charset="0"/>
                <a:ea typeface="Arial" charset="0"/>
                <a:cs typeface="Arial" charset="0"/>
              </a:rPr>
              <a:t>plentyn</a:t>
            </a:r>
            <a:r>
              <a:rPr lang="en-US" sz="1100" b="1" u="sng" dirty="0" smtClean="0">
                <a:latin typeface="Arial" charset="0"/>
                <a:ea typeface="Arial" charset="0"/>
                <a:cs typeface="Arial" charset="0"/>
              </a:rPr>
              <a:t>:</a:t>
            </a:r>
          </a:p>
          <a:p>
            <a:r>
              <a:rPr lang="en-US" sz="950" dirty="0" err="1" smtClean="0">
                <a:latin typeface="Arial" charset="0"/>
                <a:ea typeface="Arial" charset="0"/>
                <a:cs typeface="Arial" charset="0"/>
              </a:rPr>
              <a:t>Holl</a:t>
            </a:r>
            <a:r>
              <a:rPr lang="en-US" sz="950" dirty="0" smtClean="0">
                <a:latin typeface="Arial" charset="0"/>
                <a:ea typeface="Arial" charset="0"/>
                <a:cs typeface="Arial" charset="0"/>
              </a:rPr>
              <a:t> </a:t>
            </a:r>
            <a:r>
              <a:rPr lang="en-US" sz="950" dirty="0" err="1" smtClean="0">
                <a:latin typeface="Arial" charset="0"/>
                <a:ea typeface="Arial" charset="0"/>
                <a:cs typeface="Arial" charset="0"/>
              </a:rPr>
              <a:t>pwrpas</a:t>
            </a:r>
            <a:r>
              <a:rPr lang="en-US" sz="950" dirty="0" smtClean="0">
                <a:latin typeface="Arial" charset="0"/>
                <a:ea typeface="Arial" charset="0"/>
                <a:cs typeface="Arial" charset="0"/>
              </a:rPr>
              <a:t> </a:t>
            </a:r>
            <a:r>
              <a:rPr lang="en-US" sz="950" dirty="0" err="1" smtClean="0">
                <a:latin typeface="Arial" charset="0"/>
                <a:ea typeface="Arial" charset="0"/>
                <a:cs typeface="Arial" charset="0"/>
              </a:rPr>
              <a:t>erthygl</a:t>
            </a:r>
            <a:r>
              <a:rPr lang="en-US" sz="950" dirty="0" smtClean="0">
                <a:latin typeface="Arial" charset="0"/>
                <a:ea typeface="Arial" charset="0"/>
                <a:cs typeface="Arial" charset="0"/>
              </a:rPr>
              <a:t> 17 </a:t>
            </a:r>
            <a:r>
              <a:rPr lang="en-US" sz="950" dirty="0" err="1" smtClean="0">
                <a:latin typeface="Arial" charset="0"/>
                <a:ea typeface="Arial" charset="0"/>
                <a:cs typeface="Arial" charset="0"/>
              </a:rPr>
              <a:t>yw</a:t>
            </a:r>
            <a:r>
              <a:rPr lang="en-US" sz="950" dirty="0" smtClean="0">
                <a:latin typeface="Arial" charset="0"/>
                <a:ea typeface="Arial" charset="0"/>
                <a:cs typeface="Arial" charset="0"/>
              </a:rPr>
              <a:t> I </a:t>
            </a:r>
            <a:r>
              <a:rPr lang="en-US" sz="950" dirty="0" err="1" smtClean="0">
                <a:latin typeface="Arial" charset="0"/>
                <a:ea typeface="Arial" charset="0"/>
                <a:cs typeface="Arial" charset="0"/>
              </a:rPr>
              <a:t>sichrau</a:t>
            </a:r>
            <a:r>
              <a:rPr lang="en-US" sz="950" dirty="0" smtClean="0">
                <a:latin typeface="Arial" charset="0"/>
                <a:ea typeface="Arial" charset="0"/>
                <a:cs typeface="Arial" charset="0"/>
              </a:rPr>
              <a:t> </a:t>
            </a:r>
            <a:r>
              <a:rPr lang="en-US" sz="950" dirty="0" err="1" smtClean="0">
                <a:latin typeface="Arial" charset="0"/>
                <a:ea typeface="Arial" charset="0"/>
                <a:cs typeface="Arial" charset="0"/>
              </a:rPr>
              <a:t>fod</a:t>
            </a:r>
            <a:r>
              <a:rPr lang="en-US" sz="950" dirty="0" smtClean="0">
                <a:latin typeface="Arial" charset="0"/>
                <a:ea typeface="Arial" charset="0"/>
                <a:cs typeface="Arial" charset="0"/>
              </a:rPr>
              <a:t> </a:t>
            </a:r>
            <a:r>
              <a:rPr lang="en-US" sz="950" dirty="0" err="1" smtClean="0">
                <a:latin typeface="Arial" charset="0"/>
                <a:ea typeface="Arial" charset="0"/>
                <a:cs typeface="Arial" charset="0"/>
              </a:rPr>
              <a:t>pob</a:t>
            </a:r>
            <a:r>
              <a:rPr lang="en-US" sz="950" dirty="0" smtClean="0">
                <a:latin typeface="Arial" charset="0"/>
                <a:ea typeface="Arial" charset="0"/>
                <a:cs typeface="Arial" charset="0"/>
              </a:rPr>
              <a:t> </a:t>
            </a:r>
            <a:r>
              <a:rPr lang="en-US" sz="950" dirty="0" err="1" smtClean="0">
                <a:latin typeface="Arial" charset="0"/>
                <a:ea typeface="Arial" charset="0"/>
                <a:cs typeface="Arial" charset="0"/>
              </a:rPr>
              <a:t>plentyn</a:t>
            </a:r>
            <a:r>
              <a:rPr lang="en-US" sz="950" dirty="0" smtClean="0">
                <a:latin typeface="Arial" charset="0"/>
                <a:ea typeface="Arial" charset="0"/>
                <a:cs typeface="Arial" charset="0"/>
              </a:rPr>
              <a:t> </a:t>
            </a:r>
            <a:r>
              <a:rPr lang="en-US" sz="950" dirty="0" err="1" smtClean="0">
                <a:latin typeface="Arial" charset="0"/>
                <a:ea typeface="Arial" charset="0"/>
                <a:cs typeface="Arial" charset="0"/>
              </a:rPr>
              <a:t>yn</a:t>
            </a:r>
            <a:r>
              <a:rPr lang="en-US" sz="950" dirty="0" smtClean="0">
                <a:latin typeface="Arial" charset="0"/>
                <a:ea typeface="Arial" charset="0"/>
                <a:cs typeface="Arial" charset="0"/>
              </a:rPr>
              <a:t> </a:t>
            </a:r>
            <a:r>
              <a:rPr lang="en-US" sz="950" dirty="0" err="1" smtClean="0">
                <a:latin typeface="Arial" charset="0"/>
                <a:ea typeface="Arial" charset="0"/>
                <a:cs typeface="Arial" charset="0"/>
              </a:rPr>
              <a:t>ddiogel</a:t>
            </a:r>
            <a:r>
              <a:rPr lang="en-US" sz="950" dirty="0" smtClean="0">
                <a:latin typeface="Arial" charset="0"/>
                <a:ea typeface="Arial" charset="0"/>
                <a:cs typeface="Arial" charset="0"/>
              </a:rPr>
              <a:t> ac </a:t>
            </a:r>
            <a:r>
              <a:rPr lang="en-US" sz="950" dirty="0" err="1" smtClean="0">
                <a:latin typeface="Arial" charset="0"/>
                <a:ea typeface="Arial" charset="0"/>
                <a:cs typeface="Arial" charset="0"/>
              </a:rPr>
              <a:t>yn</a:t>
            </a:r>
            <a:r>
              <a:rPr lang="en-US" sz="950" dirty="0" smtClean="0">
                <a:latin typeface="Arial" charset="0"/>
                <a:ea typeface="Arial" charset="0"/>
                <a:cs typeface="Arial" charset="0"/>
              </a:rPr>
              <a:t> </a:t>
            </a:r>
            <a:r>
              <a:rPr lang="en-US" sz="950" dirty="0" err="1" smtClean="0">
                <a:latin typeface="Arial" charset="0"/>
                <a:ea typeface="Arial" charset="0"/>
                <a:cs typeface="Arial" charset="0"/>
              </a:rPr>
              <a:t>defynddio</a:t>
            </a:r>
            <a:r>
              <a:rPr lang="en-US" sz="950" dirty="0" smtClean="0">
                <a:latin typeface="Arial" charset="0"/>
                <a:ea typeface="Arial" charset="0"/>
                <a:cs typeface="Arial" charset="0"/>
              </a:rPr>
              <a:t> </a:t>
            </a:r>
            <a:r>
              <a:rPr lang="en-US" sz="950" dirty="0" err="1" smtClean="0">
                <a:latin typeface="Arial" charset="0"/>
                <a:ea typeface="Arial" charset="0"/>
                <a:cs typeface="Arial" charset="0"/>
              </a:rPr>
              <a:t>pethau</a:t>
            </a:r>
            <a:r>
              <a:rPr lang="en-US" sz="950" dirty="0" smtClean="0">
                <a:latin typeface="Arial" charset="0"/>
                <a:ea typeface="Arial" charset="0"/>
                <a:cs typeface="Arial" charset="0"/>
              </a:rPr>
              <a:t> </a:t>
            </a:r>
            <a:r>
              <a:rPr lang="en-US" sz="950" dirty="0" err="1" smtClean="0">
                <a:latin typeface="Arial" charset="0"/>
                <a:ea typeface="Arial" charset="0"/>
                <a:cs typeface="Arial" charset="0"/>
              </a:rPr>
              <a:t>sydd</a:t>
            </a:r>
            <a:r>
              <a:rPr lang="en-US" sz="950" dirty="0" smtClean="0">
                <a:latin typeface="Arial" charset="0"/>
                <a:ea typeface="Arial" charset="0"/>
                <a:cs typeface="Arial" charset="0"/>
              </a:rPr>
              <a:t> </a:t>
            </a:r>
            <a:r>
              <a:rPr lang="en-US" sz="950" dirty="0" err="1" smtClean="0">
                <a:latin typeface="Arial" charset="0"/>
                <a:ea typeface="Arial" charset="0"/>
                <a:cs typeface="Arial" charset="0"/>
              </a:rPr>
              <a:t>yn</a:t>
            </a:r>
            <a:r>
              <a:rPr lang="en-US" sz="950" dirty="0" smtClean="0">
                <a:latin typeface="Arial" charset="0"/>
                <a:ea typeface="Arial" charset="0"/>
                <a:cs typeface="Arial" charset="0"/>
              </a:rPr>
              <a:t> </a:t>
            </a:r>
            <a:r>
              <a:rPr lang="en-US" sz="950" dirty="0" err="1" smtClean="0">
                <a:latin typeface="Arial" charset="0"/>
                <a:ea typeface="Arial" charset="0"/>
                <a:cs typeface="Arial" charset="0"/>
              </a:rPr>
              <a:t>addas</a:t>
            </a:r>
            <a:r>
              <a:rPr lang="en-US" sz="950" dirty="0" smtClean="0">
                <a:latin typeface="Arial" charset="0"/>
                <a:ea typeface="Arial" charset="0"/>
                <a:cs typeface="Arial" charset="0"/>
              </a:rPr>
              <a:t> ac </a:t>
            </a:r>
            <a:r>
              <a:rPr lang="en-US" sz="950" dirty="0" err="1" smtClean="0">
                <a:latin typeface="Arial" charset="0"/>
                <a:ea typeface="Arial" charset="0"/>
                <a:cs typeface="Arial" charset="0"/>
              </a:rPr>
              <a:t>yn</a:t>
            </a:r>
            <a:r>
              <a:rPr lang="en-US" sz="950" dirty="0" smtClean="0">
                <a:latin typeface="Arial" charset="0"/>
                <a:ea typeface="Arial" charset="0"/>
                <a:cs typeface="Arial" charset="0"/>
              </a:rPr>
              <a:t> </a:t>
            </a:r>
            <a:r>
              <a:rPr lang="en-US" sz="950" dirty="0" err="1" smtClean="0">
                <a:latin typeface="Arial" charset="0"/>
                <a:ea typeface="Arial" charset="0"/>
                <a:cs typeface="Arial" charset="0"/>
              </a:rPr>
              <a:t>ddiogel</a:t>
            </a:r>
            <a:r>
              <a:rPr lang="en-US" sz="950" dirty="0" smtClean="0">
                <a:latin typeface="Arial" charset="0"/>
                <a:ea typeface="Arial" charset="0"/>
                <a:cs typeface="Arial" charset="0"/>
              </a:rPr>
              <a:t> </a:t>
            </a:r>
            <a:r>
              <a:rPr lang="en-US" sz="950" dirty="0" err="1" smtClean="0">
                <a:latin typeface="Arial" charset="0"/>
                <a:ea typeface="Arial" charset="0"/>
                <a:cs typeface="Arial" charset="0"/>
              </a:rPr>
              <a:t>i</a:t>
            </a:r>
            <a:r>
              <a:rPr lang="en-US" sz="950" dirty="0" smtClean="0">
                <a:latin typeface="Arial" charset="0"/>
                <a:ea typeface="Arial" charset="0"/>
                <a:cs typeface="Arial" charset="0"/>
              </a:rPr>
              <a:t> </a:t>
            </a:r>
            <a:r>
              <a:rPr lang="en-US" sz="950" dirty="0" err="1" smtClean="0">
                <a:latin typeface="Arial" charset="0"/>
                <a:ea typeface="Arial" charset="0"/>
                <a:cs typeface="Arial" charset="0"/>
              </a:rPr>
              <a:t>nhw</a:t>
            </a:r>
            <a:r>
              <a:rPr lang="en-US" sz="950" dirty="0" smtClean="0">
                <a:latin typeface="Arial" charset="0"/>
                <a:ea typeface="Arial" charset="0"/>
                <a:cs typeface="Arial" charset="0"/>
              </a:rPr>
              <a:t> ac </a:t>
            </a:r>
            <a:r>
              <a:rPr lang="en-US" sz="950" dirty="0" err="1" smtClean="0">
                <a:latin typeface="Arial" charset="0"/>
                <a:ea typeface="Arial" charset="0"/>
                <a:cs typeface="Arial" charset="0"/>
              </a:rPr>
              <a:t>sydd</a:t>
            </a:r>
            <a:r>
              <a:rPr lang="en-US" sz="950" dirty="0" smtClean="0">
                <a:latin typeface="Arial" charset="0"/>
                <a:ea typeface="Arial" charset="0"/>
                <a:cs typeface="Arial" charset="0"/>
              </a:rPr>
              <a:t> </a:t>
            </a:r>
            <a:r>
              <a:rPr lang="en-US" sz="950" dirty="0" err="1" smtClean="0">
                <a:latin typeface="Arial" charset="0"/>
                <a:ea typeface="Arial" charset="0"/>
                <a:cs typeface="Arial" charset="0"/>
              </a:rPr>
              <a:t>ddim</a:t>
            </a:r>
            <a:r>
              <a:rPr lang="en-US" sz="950" dirty="0" smtClean="0">
                <a:latin typeface="Arial" charset="0"/>
                <a:ea typeface="Arial" charset="0"/>
                <a:cs typeface="Arial" charset="0"/>
              </a:rPr>
              <a:t> o </a:t>
            </a:r>
            <a:r>
              <a:rPr lang="en-US" sz="950" dirty="0" err="1" smtClean="0">
                <a:latin typeface="Arial" charset="0"/>
                <a:ea typeface="Arial" charset="0"/>
                <a:cs typeface="Arial" charset="0"/>
              </a:rPr>
              <a:t>niwedi</a:t>
            </a:r>
            <a:r>
              <a:rPr lang="en-US" sz="950" dirty="0" smtClean="0">
                <a:latin typeface="Arial" charset="0"/>
                <a:ea typeface="Arial" charset="0"/>
                <a:cs typeface="Arial" charset="0"/>
              </a:rPr>
              <a:t> </a:t>
            </a:r>
            <a:r>
              <a:rPr lang="en-US" sz="950" dirty="0" err="1" smtClean="0">
                <a:latin typeface="Arial" charset="0"/>
                <a:ea typeface="Arial" charset="0"/>
                <a:cs typeface="Arial" charset="0"/>
              </a:rPr>
              <a:t>I’r</a:t>
            </a:r>
            <a:r>
              <a:rPr lang="en-US" sz="950" dirty="0" smtClean="0">
                <a:latin typeface="Arial" charset="0"/>
                <a:ea typeface="Arial" charset="0"/>
                <a:cs typeface="Arial" charset="0"/>
              </a:rPr>
              <a:t> </a:t>
            </a:r>
            <a:r>
              <a:rPr lang="en-US" sz="950" dirty="0" err="1" smtClean="0">
                <a:latin typeface="Arial" charset="0"/>
                <a:ea typeface="Arial" charset="0"/>
                <a:cs typeface="Arial" charset="0"/>
              </a:rPr>
              <a:t>plentyn</a:t>
            </a:r>
            <a:r>
              <a:rPr lang="en-US" sz="950" dirty="0" smtClean="0">
                <a:latin typeface="Arial" charset="0"/>
                <a:ea typeface="Arial" charset="0"/>
                <a:cs typeface="Arial" charset="0"/>
              </a:rPr>
              <a:t> </a:t>
            </a:r>
            <a:r>
              <a:rPr lang="en-US" sz="950" dirty="0" err="1" smtClean="0">
                <a:latin typeface="Arial" charset="0"/>
                <a:ea typeface="Arial" charset="0"/>
                <a:cs typeface="Arial" charset="0"/>
              </a:rPr>
              <a:t>mewn</a:t>
            </a:r>
            <a:r>
              <a:rPr lang="en-US" sz="950" dirty="0" smtClean="0">
                <a:latin typeface="Arial" charset="0"/>
                <a:ea typeface="Arial" charset="0"/>
                <a:cs typeface="Arial" charset="0"/>
              </a:rPr>
              <a:t> </a:t>
            </a:r>
            <a:r>
              <a:rPr lang="en-US" sz="950" dirty="0" err="1" smtClean="0">
                <a:latin typeface="Arial" charset="0"/>
                <a:ea typeface="Arial" charset="0"/>
                <a:cs typeface="Arial" charset="0"/>
              </a:rPr>
              <a:t>unrhyw</a:t>
            </a:r>
            <a:r>
              <a:rPr lang="en-US" sz="950" dirty="0" smtClean="0">
                <a:latin typeface="Arial" charset="0"/>
                <a:ea typeface="Arial" charset="0"/>
                <a:cs typeface="Arial" charset="0"/>
              </a:rPr>
              <a:t> </a:t>
            </a:r>
            <a:r>
              <a:rPr lang="en-US" sz="950" dirty="0" err="1" smtClean="0">
                <a:latin typeface="Arial" charset="0"/>
                <a:ea typeface="Arial" charset="0"/>
                <a:cs typeface="Arial" charset="0"/>
              </a:rPr>
              <a:t>fordd</a:t>
            </a:r>
            <a:r>
              <a:rPr lang="en-US" sz="950" dirty="0" smtClean="0">
                <a:latin typeface="Arial" charset="0"/>
                <a:ea typeface="Arial" charset="0"/>
                <a:cs typeface="Arial" charset="0"/>
              </a:rPr>
              <a:t>.</a:t>
            </a:r>
          </a:p>
          <a:p>
            <a:r>
              <a:rPr lang="en-US" sz="950" dirty="0">
                <a:latin typeface="Arial" charset="0"/>
                <a:ea typeface="Arial" charset="0"/>
                <a:cs typeface="Arial" charset="0"/>
              </a:rPr>
              <a:t> </a:t>
            </a:r>
            <a:r>
              <a:rPr lang="en-US" sz="950" dirty="0" smtClean="0"/>
              <a:t/>
            </a:r>
            <a:br>
              <a:rPr lang="en-US" sz="950" dirty="0" smtClean="0"/>
            </a:br>
            <a:r>
              <a:rPr lang="en-US" sz="950" dirty="0" smtClean="0">
                <a:latin typeface="Arial" charset="0"/>
                <a:ea typeface="Arial" charset="0"/>
                <a:cs typeface="Arial" charset="0"/>
              </a:rPr>
              <a:t>Felly </a:t>
            </a:r>
            <a:r>
              <a:rPr lang="en-US" sz="950" dirty="0" err="1" smtClean="0">
                <a:latin typeface="Arial" charset="0"/>
                <a:ea typeface="Arial" charset="0"/>
                <a:cs typeface="Arial" charset="0"/>
              </a:rPr>
              <a:t>mae</a:t>
            </a:r>
            <a:r>
              <a:rPr lang="en-US" sz="950" dirty="0" smtClean="0">
                <a:latin typeface="Arial" charset="0"/>
                <a:ea typeface="Arial" charset="0"/>
                <a:cs typeface="Arial" charset="0"/>
              </a:rPr>
              <a:t> </a:t>
            </a:r>
            <a:r>
              <a:rPr lang="en-US" sz="950" dirty="0" err="1">
                <a:latin typeface="Arial" charset="0"/>
                <a:ea typeface="Arial" charset="0"/>
                <a:cs typeface="Arial" charset="0"/>
              </a:rPr>
              <a:t>Erthygl</a:t>
            </a:r>
            <a:r>
              <a:rPr lang="en-US" sz="950" dirty="0">
                <a:latin typeface="Arial" charset="0"/>
                <a:ea typeface="Arial" charset="0"/>
                <a:cs typeface="Arial" charset="0"/>
              </a:rPr>
              <a:t> 17 </a:t>
            </a:r>
            <a:r>
              <a:rPr lang="en-US" sz="950" dirty="0" err="1" smtClean="0">
                <a:latin typeface="Arial" charset="0"/>
                <a:ea typeface="Arial" charset="0"/>
                <a:cs typeface="Arial" charset="0"/>
              </a:rPr>
              <a:t>o’r</a:t>
            </a:r>
            <a:r>
              <a:rPr lang="en-US" sz="950" dirty="0" smtClean="0">
                <a:latin typeface="Arial" charset="0"/>
                <a:ea typeface="Arial" charset="0"/>
                <a:cs typeface="Arial" charset="0"/>
              </a:rPr>
              <a:t> CCUHP </a:t>
            </a:r>
            <a:r>
              <a:rPr lang="en-US" sz="950" dirty="0" err="1">
                <a:latin typeface="Arial" charset="0"/>
                <a:ea typeface="Arial" charset="0"/>
                <a:cs typeface="Arial" charset="0"/>
              </a:rPr>
              <a:t>yn</a:t>
            </a:r>
            <a:r>
              <a:rPr lang="en-US" sz="950" dirty="0">
                <a:latin typeface="Arial" charset="0"/>
                <a:ea typeface="Arial" charset="0"/>
                <a:cs typeface="Arial" charset="0"/>
              </a:rPr>
              <a:t> </a:t>
            </a:r>
            <a:r>
              <a:rPr lang="en-US" sz="950" dirty="0" err="1">
                <a:latin typeface="Arial" charset="0"/>
                <a:ea typeface="Arial" charset="0"/>
                <a:cs typeface="Arial" charset="0"/>
              </a:rPr>
              <a:t>dweud</a:t>
            </a:r>
            <a:r>
              <a:rPr lang="en-US" sz="950" dirty="0">
                <a:latin typeface="Arial" charset="0"/>
                <a:ea typeface="Arial" charset="0"/>
                <a:cs typeface="Arial" charset="0"/>
              </a:rPr>
              <a:t> y </a:t>
            </a:r>
            <a:r>
              <a:rPr lang="en-US" sz="950" dirty="0" err="1">
                <a:latin typeface="Arial" charset="0"/>
                <a:ea typeface="Arial" charset="0"/>
                <a:cs typeface="Arial" charset="0"/>
              </a:rPr>
              <a:t>dylai</a:t>
            </a:r>
            <a:r>
              <a:rPr lang="en-US" sz="950" dirty="0">
                <a:latin typeface="Arial" charset="0"/>
                <a:ea typeface="Arial" charset="0"/>
                <a:cs typeface="Arial" charset="0"/>
              </a:rPr>
              <a:t> plant a </a:t>
            </a:r>
            <a:r>
              <a:rPr lang="en-US" sz="950" dirty="0" err="1">
                <a:latin typeface="Arial" charset="0"/>
                <a:ea typeface="Arial" charset="0"/>
                <a:cs typeface="Arial" charset="0"/>
              </a:rPr>
              <a:t>phobl</a:t>
            </a:r>
            <a:r>
              <a:rPr lang="en-US" sz="950" dirty="0">
                <a:latin typeface="Arial" charset="0"/>
                <a:ea typeface="Arial" charset="0"/>
                <a:cs typeface="Arial" charset="0"/>
              </a:rPr>
              <a:t> </a:t>
            </a:r>
            <a:r>
              <a:rPr lang="en-US" sz="950" dirty="0" err="1">
                <a:latin typeface="Arial" charset="0"/>
                <a:ea typeface="Arial" charset="0"/>
                <a:cs typeface="Arial" charset="0"/>
              </a:rPr>
              <a:t>ifanc</a:t>
            </a:r>
            <a:r>
              <a:rPr lang="en-US" sz="950" dirty="0">
                <a:latin typeface="Arial" charset="0"/>
                <a:ea typeface="Arial" charset="0"/>
                <a:cs typeface="Arial" charset="0"/>
              </a:rPr>
              <a:t> </a:t>
            </a:r>
            <a:r>
              <a:rPr lang="en-US" sz="950" dirty="0" err="1">
                <a:latin typeface="Arial" charset="0"/>
                <a:ea typeface="Arial" charset="0"/>
                <a:cs typeface="Arial" charset="0"/>
              </a:rPr>
              <a:t>allu</a:t>
            </a:r>
            <a:r>
              <a:rPr lang="en-US" sz="950" dirty="0">
                <a:latin typeface="Arial" charset="0"/>
                <a:ea typeface="Arial" charset="0"/>
                <a:cs typeface="Arial" charset="0"/>
              </a:rPr>
              <a:t> </a:t>
            </a:r>
            <a:r>
              <a:rPr lang="en-US" sz="950" dirty="0" err="1">
                <a:latin typeface="Arial" charset="0"/>
                <a:ea typeface="Arial" charset="0"/>
                <a:cs typeface="Arial" charset="0"/>
              </a:rPr>
              <a:t>cael</a:t>
            </a:r>
            <a:r>
              <a:rPr lang="en-US" sz="950" dirty="0">
                <a:latin typeface="Arial" charset="0"/>
                <a:ea typeface="Arial" charset="0"/>
                <a:cs typeface="Arial" charset="0"/>
              </a:rPr>
              <a:t> </a:t>
            </a:r>
            <a:r>
              <a:rPr lang="en-US" sz="950" dirty="0" err="1">
                <a:latin typeface="Arial" charset="0"/>
                <a:ea typeface="Arial" charset="0"/>
                <a:cs typeface="Arial" charset="0"/>
              </a:rPr>
              <a:t>gafael</a:t>
            </a:r>
            <a:r>
              <a:rPr lang="en-US" sz="950" dirty="0">
                <a:latin typeface="Arial" charset="0"/>
                <a:ea typeface="Arial" charset="0"/>
                <a:cs typeface="Arial" charset="0"/>
              </a:rPr>
              <a:t> </a:t>
            </a:r>
            <a:r>
              <a:rPr lang="en-US" sz="950" dirty="0" err="1" smtClean="0">
                <a:latin typeface="Arial" charset="0"/>
                <a:ea typeface="Arial" charset="0"/>
                <a:cs typeface="Arial" charset="0"/>
              </a:rPr>
              <a:t>ar</a:t>
            </a:r>
            <a:r>
              <a:rPr lang="en-US" sz="950" dirty="0" smtClean="0">
                <a:latin typeface="Arial" charset="0"/>
                <a:ea typeface="Arial" charset="0"/>
                <a:cs typeface="Arial" charset="0"/>
              </a:rPr>
              <a:t> </a:t>
            </a:r>
            <a:r>
              <a:rPr lang="en-US" sz="950" dirty="0" err="1" smtClean="0">
                <a:latin typeface="Arial" charset="0"/>
                <a:ea typeface="Arial" charset="0"/>
                <a:cs typeface="Arial" charset="0"/>
              </a:rPr>
              <a:t>unrhwyd</a:t>
            </a:r>
            <a:r>
              <a:rPr lang="en-US" sz="950" dirty="0" smtClean="0">
                <a:latin typeface="Arial" charset="0"/>
                <a:ea typeface="Arial" charset="0"/>
                <a:cs typeface="Arial" charset="0"/>
              </a:rPr>
              <a:t> </a:t>
            </a:r>
            <a:r>
              <a:rPr lang="en-US" sz="950" dirty="0" err="1">
                <a:latin typeface="Arial" charset="0"/>
                <a:ea typeface="Arial" charset="0"/>
                <a:cs typeface="Arial" charset="0"/>
              </a:rPr>
              <a:t>wybodaeth</a:t>
            </a:r>
            <a:r>
              <a:rPr lang="en-US" sz="950" dirty="0">
                <a:latin typeface="Arial" charset="0"/>
                <a:ea typeface="Arial" charset="0"/>
                <a:cs typeface="Arial" charset="0"/>
              </a:rPr>
              <a:t>, </a:t>
            </a:r>
            <a:r>
              <a:rPr lang="en-US" sz="950" dirty="0" err="1">
                <a:latin typeface="Arial" charset="0"/>
                <a:ea typeface="Arial" charset="0"/>
                <a:cs typeface="Arial" charset="0"/>
              </a:rPr>
              <a:t>yn</a:t>
            </a:r>
            <a:r>
              <a:rPr lang="en-US" sz="950" dirty="0">
                <a:latin typeface="Arial" charset="0"/>
                <a:ea typeface="Arial" charset="0"/>
                <a:cs typeface="Arial" charset="0"/>
              </a:rPr>
              <a:t> </a:t>
            </a:r>
            <a:r>
              <a:rPr lang="en-US" sz="950" dirty="0" err="1">
                <a:latin typeface="Arial" charset="0"/>
                <a:ea typeface="Arial" charset="0"/>
                <a:cs typeface="Arial" charset="0"/>
              </a:rPr>
              <a:t>enwedig</a:t>
            </a:r>
            <a:r>
              <a:rPr lang="en-US" sz="950" dirty="0">
                <a:latin typeface="Arial" charset="0"/>
                <a:ea typeface="Arial" charset="0"/>
                <a:cs typeface="Arial" charset="0"/>
              </a:rPr>
              <a:t> </a:t>
            </a:r>
            <a:r>
              <a:rPr lang="en-US" sz="950" dirty="0" err="1">
                <a:latin typeface="Arial" charset="0"/>
                <a:ea typeface="Arial" charset="0"/>
                <a:cs typeface="Arial" charset="0"/>
              </a:rPr>
              <a:t>gan</a:t>
            </a:r>
            <a:r>
              <a:rPr lang="en-US" sz="950" dirty="0">
                <a:latin typeface="Arial" charset="0"/>
                <a:ea typeface="Arial" charset="0"/>
                <a:cs typeface="Arial" charset="0"/>
              </a:rPr>
              <a:t> y </a:t>
            </a:r>
            <a:r>
              <a:rPr lang="en-US" sz="950" dirty="0" err="1">
                <a:latin typeface="Arial" charset="0"/>
                <a:ea typeface="Arial" charset="0"/>
                <a:cs typeface="Arial" charset="0"/>
              </a:rPr>
              <a:t>cyfryngau</a:t>
            </a:r>
            <a:r>
              <a:rPr lang="en-US" sz="950" dirty="0">
                <a:latin typeface="Arial" charset="0"/>
                <a:ea typeface="Arial" charset="0"/>
                <a:cs typeface="Arial" charset="0"/>
              </a:rPr>
              <a:t>. </a:t>
            </a:r>
            <a:r>
              <a:rPr lang="en-US" sz="950" dirty="0" err="1">
                <a:latin typeface="Arial" charset="0"/>
                <a:ea typeface="Arial" charset="0"/>
                <a:cs typeface="Arial" charset="0"/>
              </a:rPr>
              <a:t>Dylent</a:t>
            </a:r>
            <a:r>
              <a:rPr lang="en-US" sz="950" dirty="0">
                <a:latin typeface="Arial" charset="0"/>
                <a:ea typeface="Arial" charset="0"/>
                <a:cs typeface="Arial" charset="0"/>
              </a:rPr>
              <a:t> </a:t>
            </a:r>
            <a:r>
              <a:rPr lang="en-US" sz="950" dirty="0" err="1">
                <a:latin typeface="Arial" charset="0"/>
                <a:ea typeface="Arial" charset="0"/>
                <a:cs typeface="Arial" charset="0"/>
              </a:rPr>
              <a:t>allu</a:t>
            </a:r>
            <a:r>
              <a:rPr lang="en-US" sz="950" dirty="0">
                <a:latin typeface="Arial" charset="0"/>
                <a:ea typeface="Arial" charset="0"/>
                <a:cs typeface="Arial" charset="0"/>
              </a:rPr>
              <a:t> </a:t>
            </a:r>
            <a:r>
              <a:rPr lang="en-US" sz="950" dirty="0" err="1">
                <a:latin typeface="Arial" charset="0"/>
                <a:ea typeface="Arial" charset="0"/>
                <a:cs typeface="Arial" charset="0"/>
              </a:rPr>
              <a:t>cael</a:t>
            </a:r>
            <a:r>
              <a:rPr lang="en-US" sz="950" dirty="0">
                <a:latin typeface="Arial" charset="0"/>
                <a:ea typeface="Arial" charset="0"/>
                <a:cs typeface="Arial" charset="0"/>
              </a:rPr>
              <a:t> </a:t>
            </a:r>
            <a:r>
              <a:rPr lang="en-US" sz="950" dirty="0" err="1">
                <a:latin typeface="Arial" charset="0"/>
                <a:ea typeface="Arial" charset="0"/>
                <a:cs typeface="Arial" charset="0"/>
              </a:rPr>
              <a:t>gwybodaeth</a:t>
            </a:r>
            <a:r>
              <a:rPr lang="en-US" sz="950" dirty="0">
                <a:latin typeface="Arial" charset="0"/>
                <a:ea typeface="Arial" charset="0"/>
                <a:cs typeface="Arial" charset="0"/>
              </a:rPr>
              <a:t> o </a:t>
            </a:r>
            <a:r>
              <a:rPr lang="en-US" sz="950" dirty="0" err="1">
                <a:latin typeface="Arial" charset="0"/>
                <a:ea typeface="Arial" charset="0"/>
                <a:cs typeface="Arial" charset="0"/>
              </a:rPr>
              <a:t>lawer</a:t>
            </a:r>
            <a:r>
              <a:rPr lang="en-US" sz="950" dirty="0">
                <a:latin typeface="Arial" charset="0"/>
                <a:ea typeface="Arial" charset="0"/>
                <a:cs typeface="Arial" charset="0"/>
              </a:rPr>
              <a:t> o </a:t>
            </a:r>
            <a:r>
              <a:rPr lang="en-US" sz="950" dirty="0" err="1">
                <a:latin typeface="Arial" charset="0"/>
                <a:ea typeface="Arial" charset="0"/>
                <a:cs typeface="Arial" charset="0"/>
              </a:rPr>
              <a:t>leoedd</a:t>
            </a:r>
            <a:r>
              <a:rPr lang="en-US" sz="950" dirty="0">
                <a:latin typeface="Arial" charset="0"/>
                <a:ea typeface="Arial" charset="0"/>
                <a:cs typeface="Arial" charset="0"/>
              </a:rPr>
              <a:t>  </a:t>
            </a:r>
            <a:r>
              <a:rPr lang="en-US" sz="950" dirty="0" err="1" smtClean="0">
                <a:latin typeface="Arial" charset="0"/>
                <a:ea typeface="Arial" charset="0"/>
                <a:cs typeface="Arial" charset="0"/>
              </a:rPr>
              <a:t>ai</a:t>
            </a:r>
            <a:r>
              <a:rPr lang="en-US" sz="950" dirty="0" smtClean="0">
                <a:latin typeface="Arial" charset="0"/>
                <a:ea typeface="Arial" charset="0"/>
                <a:cs typeface="Arial" charset="0"/>
              </a:rPr>
              <a:t> </a:t>
            </a:r>
            <a:r>
              <a:rPr lang="en-US" sz="950" dirty="0" err="1" smtClean="0">
                <a:latin typeface="Arial" charset="0"/>
                <a:ea typeface="Arial" charset="0"/>
                <a:cs typeface="Arial" charset="0"/>
              </a:rPr>
              <a:t>o'u</a:t>
            </a:r>
            <a:r>
              <a:rPr lang="en-US" sz="950" dirty="0" smtClean="0">
                <a:latin typeface="Arial" charset="0"/>
                <a:ea typeface="Arial" charset="0"/>
                <a:cs typeface="Arial" charset="0"/>
              </a:rPr>
              <a:t> </a:t>
            </a:r>
            <a:r>
              <a:rPr lang="en-US" sz="950" dirty="0" err="1">
                <a:latin typeface="Arial" charset="0"/>
                <a:ea typeface="Arial" charset="0"/>
                <a:cs typeface="Arial" charset="0"/>
              </a:rPr>
              <a:t>gwlad</a:t>
            </a:r>
            <a:r>
              <a:rPr lang="en-US" sz="950" dirty="0">
                <a:latin typeface="Arial" charset="0"/>
                <a:ea typeface="Arial" charset="0"/>
                <a:cs typeface="Arial" charset="0"/>
              </a:rPr>
              <a:t> </a:t>
            </a:r>
            <a:r>
              <a:rPr lang="en-US" sz="950" dirty="0" err="1" smtClean="0">
                <a:latin typeface="Arial" charset="0"/>
                <a:ea typeface="Arial" charset="0"/>
                <a:cs typeface="Arial" charset="0"/>
              </a:rPr>
              <a:t>yn</a:t>
            </a:r>
            <a:r>
              <a:rPr lang="en-US" sz="950" dirty="0" smtClean="0">
                <a:latin typeface="Arial" charset="0"/>
                <a:ea typeface="Arial" charset="0"/>
                <a:cs typeface="Arial" charset="0"/>
              </a:rPr>
              <a:t> </a:t>
            </a:r>
            <a:r>
              <a:rPr lang="en-US" sz="950" dirty="0" err="1" smtClean="0">
                <a:latin typeface="Arial" charset="0"/>
                <a:ea typeface="Arial" charset="0"/>
                <a:cs typeface="Arial" charset="0"/>
              </a:rPr>
              <a:t>tu</a:t>
            </a:r>
            <a:r>
              <a:rPr lang="en-US" sz="950" dirty="0" smtClean="0">
                <a:latin typeface="Arial" charset="0"/>
                <a:ea typeface="Arial" charset="0"/>
                <a:cs typeface="Arial" charset="0"/>
              </a:rPr>
              <a:t> </a:t>
            </a:r>
            <a:r>
              <a:rPr lang="en-US" sz="950" dirty="0" err="1">
                <a:latin typeface="Arial" charset="0"/>
                <a:ea typeface="Arial" charset="0"/>
                <a:cs typeface="Arial" charset="0"/>
              </a:rPr>
              <a:t>hwnt</a:t>
            </a:r>
            <a:r>
              <a:rPr lang="en-US" sz="950" dirty="0">
                <a:latin typeface="Arial" charset="0"/>
                <a:ea typeface="Arial" charset="0"/>
                <a:cs typeface="Arial" charset="0"/>
              </a:rPr>
              <a:t>.</a:t>
            </a:r>
            <a:r>
              <a:rPr lang="en-US" sz="950" dirty="0" smtClean="0">
                <a:latin typeface="Arial" charset="0"/>
                <a:ea typeface="Arial" charset="0"/>
                <a:cs typeface="Arial" charset="0"/>
              </a:rPr>
              <a:t> </a:t>
            </a:r>
            <a:r>
              <a:rPr lang="cy-GB" sz="950" dirty="0" smtClean="0">
                <a:latin typeface="Arial" charset="0"/>
                <a:ea typeface="Arial" charset="0"/>
                <a:cs typeface="Arial" charset="0"/>
              </a:rPr>
              <a:t>Mae hyn  yn berthnasol i bob fath o gyfryngau, gan gynnwys: print media- fel papurau newydd a cylchgronau, cyfryngau electronig - fel gwefannau cyfryngau clyweledol - megis rhaglenni radio a theledu </a:t>
            </a:r>
            <a:r>
              <a:rPr lang="cy-GB" sz="900" dirty="0" smtClean="0">
                <a:latin typeface="Arial" charset="0"/>
                <a:ea typeface="Arial" charset="0"/>
                <a:cs typeface="Arial" charset="0"/>
              </a:rPr>
              <a:t>(Children an Younge Peoples Comissioner Scotland)</a:t>
            </a:r>
            <a:r>
              <a:rPr lang="cy-GB" sz="950" dirty="0" smtClean="0">
                <a:latin typeface="Arial" charset="0"/>
                <a:ea typeface="Arial" charset="0"/>
                <a:cs typeface="Arial" charset="0"/>
              </a:rPr>
              <a:t>. </a:t>
            </a:r>
          </a:p>
          <a:p>
            <a:endParaRPr lang="cy-GB" sz="950" dirty="0" smtClean="0">
              <a:latin typeface="Arial" charset="0"/>
              <a:ea typeface="Arial" charset="0"/>
              <a:cs typeface="Arial" charset="0"/>
            </a:endParaRPr>
          </a:p>
          <a:p>
            <a:r>
              <a:rPr lang="cy-GB" sz="950" dirty="0" smtClean="0">
                <a:latin typeface="Arial" charset="0"/>
                <a:ea typeface="Arial" charset="0"/>
                <a:cs typeface="Arial" charset="0"/>
              </a:rPr>
              <a:t>Felly mae hyn yn golygu fod credaf y CCUHP fod gan plant hawl i gwylio rhaglennu teledu a all fod o fudd iddyn nhw, e.e plentyn 4 mlwydd oed yn gwylio rhaglen sydd yn annog cyfri rhfiau a adrodd llythrennu. </a:t>
            </a:r>
          </a:p>
          <a:p>
            <a:endParaRPr lang="cy-GB" sz="950" dirty="0">
              <a:latin typeface="Arial" charset="0"/>
              <a:ea typeface="Arial" charset="0"/>
              <a:cs typeface="Arial" charset="0"/>
            </a:endParaRPr>
          </a:p>
          <a:p>
            <a:r>
              <a:rPr lang="cy-GB" sz="950" dirty="0" smtClean="0">
                <a:latin typeface="Arial" charset="0"/>
                <a:ea typeface="Arial" charset="0"/>
                <a:cs typeface="Arial" charset="0"/>
              </a:rPr>
              <a:t>Yn ol Children &amp; Young Peoples Comissioner Scotland, mae nhw’n dweud fod dylai’r gwybodaeth o’r cyfyngau fod yn rhan o addus plentyn neu person ifanc. Oherwydd hyn  dylai plant a phobl ifanc wedyn, parchu hawliau </a:t>
            </a:r>
            <a:r>
              <a:rPr lang="cy-GB" sz="950" dirty="0">
                <a:latin typeface="Arial" charset="0"/>
                <a:ea typeface="Arial" charset="0"/>
                <a:cs typeface="Arial" charset="0"/>
              </a:rPr>
              <a:t>dynol a </a:t>
            </a:r>
            <a:r>
              <a:rPr lang="cy-GB" sz="950" dirty="0" smtClean="0">
                <a:latin typeface="Arial" charset="0"/>
                <a:ea typeface="Arial" charset="0"/>
                <a:cs typeface="Arial" charset="0"/>
              </a:rPr>
              <a:t>rhyddid, parchu eu rhieni, hunaniaeth, ddiwylliant ac iaith, parchu </a:t>
            </a:r>
            <a:r>
              <a:rPr lang="cy-GB" sz="950" dirty="0">
                <a:latin typeface="Arial" charset="0"/>
                <a:ea typeface="Arial" charset="0"/>
                <a:cs typeface="Arial" charset="0"/>
              </a:rPr>
              <a:t>gwerthoedd lle maent yn byw, lle maen nhw'n dod o </a:t>
            </a:r>
            <a:r>
              <a:rPr lang="cy-GB" sz="950" dirty="0" smtClean="0">
                <a:latin typeface="Arial" charset="0"/>
                <a:ea typeface="Arial" charset="0"/>
                <a:cs typeface="Arial" charset="0"/>
              </a:rPr>
              <a:t>a gwledydd </a:t>
            </a:r>
            <a:r>
              <a:rPr lang="cy-GB" sz="950" dirty="0">
                <a:latin typeface="Arial" charset="0"/>
                <a:ea typeface="Arial" charset="0"/>
                <a:cs typeface="Arial" charset="0"/>
              </a:rPr>
              <a:t>eraill y </a:t>
            </a:r>
            <a:r>
              <a:rPr lang="cy-GB" sz="950" dirty="0" smtClean="0">
                <a:latin typeface="Arial" charset="0"/>
                <a:ea typeface="Arial" charset="0"/>
                <a:cs typeface="Arial" charset="0"/>
              </a:rPr>
              <a:t>byd, </a:t>
            </a:r>
            <a:r>
              <a:rPr lang="cy-GB" sz="950" dirty="0">
                <a:latin typeface="Arial" charset="0"/>
                <a:ea typeface="Arial" charset="0"/>
                <a:cs typeface="Arial" charset="0"/>
              </a:rPr>
              <a:t>parch tuag at yr amgylchedd naturiol </a:t>
            </a:r>
            <a:r>
              <a:rPr lang="cy-GB" sz="950" dirty="0" smtClean="0">
                <a:latin typeface="Arial" charset="0"/>
                <a:ea typeface="Arial" charset="0"/>
                <a:cs typeface="Arial" charset="0"/>
              </a:rPr>
              <a:t>a paratoi </a:t>
            </a:r>
            <a:r>
              <a:rPr lang="cy-GB" sz="950" dirty="0">
                <a:latin typeface="Arial" charset="0"/>
                <a:ea typeface="Arial" charset="0"/>
                <a:cs typeface="Arial" charset="0"/>
              </a:rPr>
              <a:t>ar gyfer bywyd cyfrifol lle maent yn trin pobl eraill </a:t>
            </a:r>
            <a:r>
              <a:rPr lang="cy-GB" sz="950" dirty="0" smtClean="0">
                <a:latin typeface="Arial" charset="0"/>
                <a:ea typeface="Arial" charset="0"/>
                <a:cs typeface="Arial" charset="0"/>
              </a:rPr>
              <a:t>gyda goddefgarwch.</a:t>
            </a:r>
          </a:p>
        </p:txBody>
      </p:sp>
      <p:sp>
        <p:nvSpPr>
          <p:cNvPr id="7" name="TextBox 6"/>
          <p:cNvSpPr txBox="1"/>
          <p:nvPr/>
        </p:nvSpPr>
        <p:spPr>
          <a:xfrm>
            <a:off x="9018270" y="187119"/>
            <a:ext cx="2654300" cy="5563061"/>
          </a:xfrm>
          <a:prstGeom prst="rect">
            <a:avLst/>
          </a:prstGeom>
          <a:noFill/>
          <a:ln w="41275">
            <a:solidFill>
              <a:srgbClr val="FF0000"/>
            </a:solidFill>
          </a:ln>
        </p:spPr>
        <p:txBody>
          <a:bodyPr wrap="square" rtlCol="0">
            <a:spAutoFit/>
          </a:bodyPr>
          <a:lstStyle/>
          <a:p>
            <a:pPr algn="ctr"/>
            <a:r>
              <a:rPr lang="en-US" sz="1200" b="1" u="sng" dirty="0" err="1" smtClean="0">
                <a:latin typeface="Arial" charset="0"/>
                <a:ea typeface="Arial" charset="0"/>
                <a:cs typeface="Arial" charset="0"/>
              </a:rPr>
              <a:t>Erthygl</a:t>
            </a:r>
            <a:r>
              <a:rPr lang="en-US" sz="1200" b="1" u="sng" dirty="0" smtClean="0">
                <a:latin typeface="Arial" charset="0"/>
                <a:ea typeface="Arial" charset="0"/>
                <a:cs typeface="Arial" charset="0"/>
              </a:rPr>
              <a:t> 31</a:t>
            </a:r>
            <a:r>
              <a:rPr lang="en-US" sz="1200" b="1" u="sng" dirty="0" smtClean="0">
                <a:solidFill>
                  <a:srgbClr val="92D050"/>
                </a:solidFill>
                <a:latin typeface="Arial" charset="0"/>
                <a:ea typeface="Arial" charset="0"/>
                <a:cs typeface="Arial" charset="0"/>
              </a:rPr>
              <a:t> </a:t>
            </a:r>
            <a:r>
              <a:rPr lang="en-US" sz="1200" dirty="0" smtClean="0">
                <a:solidFill>
                  <a:srgbClr val="C00000"/>
                </a:solidFill>
                <a:latin typeface="Arial" charset="0"/>
                <a:ea typeface="Arial" charset="0"/>
                <a:cs typeface="Arial" charset="0"/>
              </a:rPr>
              <a:t>Mae </a:t>
            </a:r>
            <a:r>
              <a:rPr lang="en-US" sz="1200" dirty="0" err="1" smtClean="0">
                <a:solidFill>
                  <a:srgbClr val="C00000"/>
                </a:solidFill>
                <a:latin typeface="Arial" charset="0"/>
                <a:ea typeface="Arial" charset="0"/>
                <a:cs typeface="Arial" charset="0"/>
              </a:rPr>
              <a:t>gan</a:t>
            </a:r>
            <a:r>
              <a:rPr lang="en-US" sz="1200" dirty="0" smtClean="0">
                <a:solidFill>
                  <a:srgbClr val="C00000"/>
                </a:solidFill>
                <a:latin typeface="Arial" charset="0"/>
                <a:ea typeface="Arial" charset="0"/>
                <a:cs typeface="Arial" charset="0"/>
              </a:rPr>
              <a:t> plant </a:t>
            </a:r>
            <a:r>
              <a:rPr lang="en-US" sz="1200" dirty="0" err="1" smtClean="0">
                <a:solidFill>
                  <a:srgbClr val="C00000"/>
                </a:solidFill>
                <a:latin typeface="Arial" charset="0"/>
                <a:ea typeface="Arial" charset="0"/>
                <a:cs typeface="Arial" charset="0"/>
              </a:rPr>
              <a:t>yr</a:t>
            </a:r>
            <a:r>
              <a:rPr lang="en-US" sz="1200" dirty="0" smtClean="0">
                <a:solidFill>
                  <a:srgbClr val="C00000"/>
                </a:solidFill>
                <a:latin typeface="Arial" charset="0"/>
                <a:ea typeface="Arial" charset="0"/>
                <a:cs typeface="Arial" charset="0"/>
              </a:rPr>
              <a:t> </a:t>
            </a:r>
            <a:r>
              <a:rPr lang="en-US" sz="1200" dirty="0" err="1" smtClean="0">
                <a:solidFill>
                  <a:srgbClr val="C00000"/>
                </a:solidFill>
                <a:latin typeface="Arial" charset="0"/>
                <a:ea typeface="Arial" charset="0"/>
                <a:cs typeface="Arial" charset="0"/>
              </a:rPr>
              <a:t>hawl</a:t>
            </a:r>
            <a:r>
              <a:rPr lang="en-US" sz="1200" dirty="0" smtClean="0">
                <a:solidFill>
                  <a:srgbClr val="C00000"/>
                </a:solidFill>
                <a:latin typeface="Arial" charset="0"/>
                <a:ea typeface="Arial" charset="0"/>
                <a:cs typeface="Arial" charset="0"/>
              </a:rPr>
              <a:t> </a:t>
            </a:r>
            <a:r>
              <a:rPr lang="en-US" sz="1200" dirty="0" err="1" smtClean="0">
                <a:solidFill>
                  <a:srgbClr val="C00000"/>
                </a:solidFill>
                <a:latin typeface="Arial" charset="0"/>
                <a:ea typeface="Arial" charset="0"/>
                <a:cs typeface="Arial" charset="0"/>
              </a:rPr>
              <a:t>i</a:t>
            </a:r>
            <a:r>
              <a:rPr lang="en-US" sz="1200" dirty="0" smtClean="0">
                <a:solidFill>
                  <a:srgbClr val="C00000"/>
                </a:solidFill>
                <a:latin typeface="Arial" charset="0"/>
                <a:ea typeface="Arial" charset="0"/>
                <a:cs typeface="Arial" charset="0"/>
              </a:rPr>
              <a:t> </a:t>
            </a:r>
            <a:r>
              <a:rPr lang="en-US" sz="1200" dirty="0" err="1" smtClean="0">
                <a:solidFill>
                  <a:srgbClr val="C00000"/>
                </a:solidFill>
                <a:latin typeface="Arial" charset="0"/>
                <a:ea typeface="Arial" charset="0"/>
                <a:cs typeface="Arial" charset="0"/>
              </a:rPr>
              <a:t>ymlacio</a:t>
            </a:r>
            <a:r>
              <a:rPr lang="en-US" sz="1200" dirty="0" smtClean="0">
                <a:solidFill>
                  <a:srgbClr val="C00000"/>
                </a:solidFill>
                <a:latin typeface="Arial" charset="0"/>
                <a:ea typeface="Arial" charset="0"/>
                <a:cs typeface="Arial" charset="0"/>
              </a:rPr>
              <a:t> a </a:t>
            </a:r>
            <a:r>
              <a:rPr lang="en-US" sz="1200" dirty="0" err="1" smtClean="0">
                <a:solidFill>
                  <a:srgbClr val="C00000"/>
                </a:solidFill>
                <a:latin typeface="Arial" charset="0"/>
                <a:ea typeface="Arial" charset="0"/>
                <a:cs typeface="Arial" charset="0"/>
              </a:rPr>
              <a:t>chwarae</a:t>
            </a:r>
            <a:r>
              <a:rPr lang="en-US" sz="1200" dirty="0" smtClean="0">
                <a:solidFill>
                  <a:srgbClr val="C00000"/>
                </a:solidFill>
                <a:latin typeface="Arial" charset="0"/>
                <a:ea typeface="Arial" charset="0"/>
                <a:cs typeface="Arial" charset="0"/>
              </a:rPr>
              <a:t>, ac </a:t>
            </a:r>
            <a:r>
              <a:rPr lang="en-US" sz="1200" smtClean="0">
                <a:solidFill>
                  <a:srgbClr val="C00000"/>
                </a:solidFill>
                <a:latin typeface="Arial" charset="0"/>
                <a:ea typeface="Arial" charset="0"/>
                <a:cs typeface="Arial" charset="0"/>
              </a:rPr>
              <a:t>i </a:t>
            </a:r>
            <a:r>
              <a:rPr lang="en-US" sz="1200" dirty="0" err="1" smtClean="0">
                <a:solidFill>
                  <a:srgbClr val="C00000"/>
                </a:solidFill>
                <a:latin typeface="Arial" charset="0"/>
                <a:ea typeface="Arial" charset="0"/>
                <a:cs typeface="Arial" charset="0"/>
              </a:rPr>
              <a:t>ymuno</a:t>
            </a:r>
            <a:r>
              <a:rPr lang="en-US" sz="1200" dirty="0" smtClean="0">
                <a:solidFill>
                  <a:srgbClr val="C00000"/>
                </a:solidFill>
                <a:latin typeface="Arial" charset="0"/>
                <a:ea typeface="Arial" charset="0"/>
                <a:cs typeface="Arial" charset="0"/>
              </a:rPr>
              <a:t> </a:t>
            </a:r>
            <a:r>
              <a:rPr lang="en-US" sz="1200" dirty="0" err="1" smtClean="0">
                <a:solidFill>
                  <a:srgbClr val="C00000"/>
                </a:solidFill>
                <a:latin typeface="Arial" charset="0"/>
                <a:ea typeface="Arial" charset="0"/>
                <a:cs typeface="Arial" charset="0"/>
              </a:rPr>
              <a:t>mewn</a:t>
            </a:r>
            <a:r>
              <a:rPr lang="en-US" sz="1200" dirty="0" smtClean="0">
                <a:solidFill>
                  <a:srgbClr val="C00000"/>
                </a:solidFill>
                <a:latin typeface="Arial" charset="0"/>
                <a:ea typeface="Arial" charset="0"/>
                <a:cs typeface="Arial" charset="0"/>
              </a:rPr>
              <a:t> </a:t>
            </a:r>
            <a:r>
              <a:rPr lang="en-US" sz="1200" dirty="0" err="1" smtClean="0">
                <a:solidFill>
                  <a:srgbClr val="C00000"/>
                </a:solidFill>
                <a:latin typeface="Arial" charset="0"/>
                <a:ea typeface="Arial" charset="0"/>
                <a:cs typeface="Arial" charset="0"/>
              </a:rPr>
              <a:t>ystod</a:t>
            </a:r>
            <a:r>
              <a:rPr lang="en-US" sz="1200" dirty="0" smtClean="0">
                <a:solidFill>
                  <a:srgbClr val="C00000"/>
                </a:solidFill>
                <a:latin typeface="Arial" charset="0"/>
                <a:ea typeface="Arial" charset="0"/>
                <a:cs typeface="Arial" charset="0"/>
              </a:rPr>
              <a:t> </a:t>
            </a:r>
            <a:r>
              <a:rPr lang="en-US" sz="1200" dirty="0" err="1" smtClean="0">
                <a:solidFill>
                  <a:srgbClr val="C00000"/>
                </a:solidFill>
                <a:latin typeface="Arial" charset="0"/>
                <a:ea typeface="Arial" charset="0"/>
                <a:cs typeface="Arial" charset="0"/>
              </a:rPr>
              <a:t>eang</a:t>
            </a:r>
            <a:r>
              <a:rPr lang="en-US" sz="1200" dirty="0" smtClean="0">
                <a:solidFill>
                  <a:srgbClr val="C00000"/>
                </a:solidFill>
                <a:latin typeface="Arial" charset="0"/>
                <a:ea typeface="Arial" charset="0"/>
                <a:cs typeface="Arial" charset="0"/>
              </a:rPr>
              <a:t> o </a:t>
            </a:r>
            <a:r>
              <a:rPr lang="en-US" sz="1200" dirty="0" err="1" smtClean="0">
                <a:solidFill>
                  <a:srgbClr val="C00000"/>
                </a:solidFill>
                <a:latin typeface="Arial" charset="0"/>
                <a:ea typeface="Arial" charset="0"/>
                <a:cs typeface="Arial" charset="0"/>
              </a:rPr>
              <a:t>weithgareddau</a:t>
            </a:r>
            <a:r>
              <a:rPr lang="en-US" sz="1200" b="1" u="sng" dirty="0" smtClean="0">
                <a:solidFill>
                  <a:srgbClr val="C00000"/>
                </a:solidFill>
                <a:latin typeface="Arial" charset="0"/>
                <a:ea typeface="Arial" charset="0"/>
                <a:cs typeface="Arial" charset="0"/>
              </a:rPr>
              <a:t>:</a:t>
            </a:r>
            <a:endParaRPr lang="en-US" sz="1200" b="1" u="sng" dirty="0">
              <a:solidFill>
                <a:srgbClr val="C00000"/>
              </a:solidFill>
              <a:latin typeface="Arial" charset="0"/>
              <a:ea typeface="Arial" charset="0"/>
              <a:cs typeface="Arial" charset="0"/>
            </a:endParaRPr>
          </a:p>
          <a:p>
            <a:endParaRPr lang="en-US" sz="1000" dirty="0" smtClean="0">
              <a:latin typeface="Arial" charset="0"/>
              <a:ea typeface="Arial" charset="0"/>
              <a:cs typeface="Arial" charset="0"/>
            </a:endParaRPr>
          </a:p>
          <a:p>
            <a:r>
              <a:rPr lang="en-US" sz="1000" dirty="0" smtClean="0">
                <a:latin typeface="Arial" charset="0"/>
                <a:ea typeface="Arial" charset="0"/>
                <a:cs typeface="Arial" charset="0"/>
              </a:rPr>
              <a:t>Mae </a:t>
            </a:r>
            <a:r>
              <a:rPr lang="en-US" sz="1000" dirty="0" err="1" smtClean="0">
                <a:latin typeface="Arial" charset="0"/>
                <a:ea typeface="Arial" charset="0"/>
                <a:cs typeface="Arial" charset="0"/>
              </a:rPr>
              <a:t>erthygl</a:t>
            </a:r>
            <a:r>
              <a:rPr lang="en-US" sz="1000" dirty="0" smtClean="0">
                <a:latin typeface="Arial" charset="0"/>
                <a:ea typeface="Arial" charset="0"/>
                <a:cs typeface="Arial" charset="0"/>
              </a:rPr>
              <a:t> 31 </a:t>
            </a:r>
            <a:r>
              <a:rPr lang="en-US" sz="1000" dirty="0" err="1" smtClean="0">
                <a:latin typeface="Arial" charset="0"/>
                <a:ea typeface="Arial" charset="0"/>
                <a:cs typeface="Arial" charset="0"/>
              </a:rPr>
              <a:t>yn</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trafod</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amdano</a:t>
            </a:r>
            <a:r>
              <a:rPr lang="en-US" sz="1000" dirty="0" smtClean="0">
                <a:latin typeface="Arial" charset="0"/>
                <a:ea typeface="Arial" charset="0"/>
                <a:cs typeface="Arial" charset="0"/>
              </a:rPr>
              <a:t> y </a:t>
            </a:r>
            <a:r>
              <a:rPr lang="en-US" sz="1000" dirty="0" err="1" smtClean="0">
                <a:latin typeface="Arial" charset="0"/>
                <a:ea typeface="Arial" charset="0"/>
                <a:cs typeface="Arial" charset="0"/>
              </a:rPr>
              <a:t>ddylai</a:t>
            </a:r>
            <a:r>
              <a:rPr lang="en-US" sz="1000" dirty="0" smtClean="0">
                <a:latin typeface="Arial" charset="0"/>
                <a:ea typeface="Arial" charset="0"/>
                <a:cs typeface="Arial" charset="0"/>
              </a:rPr>
              <a:t> plant </a:t>
            </a:r>
            <a:r>
              <a:rPr lang="en-US" sz="1000" dirty="0" err="1" smtClean="0">
                <a:latin typeface="Arial" charset="0"/>
                <a:ea typeface="Arial" charset="0"/>
                <a:cs typeface="Arial" charset="0"/>
              </a:rPr>
              <a:t>cael</a:t>
            </a:r>
            <a:r>
              <a:rPr lang="en-US" sz="1000" dirty="0" smtClean="0">
                <a:latin typeface="Arial" charset="0"/>
                <a:ea typeface="Arial" charset="0"/>
                <a:cs typeface="Arial" charset="0"/>
              </a:rPr>
              <a:t> y </a:t>
            </a:r>
            <a:r>
              <a:rPr lang="en-US" sz="1000" dirty="0" err="1" smtClean="0">
                <a:latin typeface="Arial" charset="0"/>
                <a:ea typeface="Arial" charset="0"/>
                <a:cs typeface="Arial" charset="0"/>
              </a:rPr>
              <a:t>cyfle</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os</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mae</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nhw</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eisiau</a:t>
            </a:r>
            <a:r>
              <a:rPr lang="en-US" sz="1000" dirty="0" smtClean="0">
                <a:latin typeface="Arial" charset="0"/>
                <a:ea typeface="Arial" charset="0"/>
                <a:cs typeface="Arial" charset="0"/>
              </a:rPr>
              <a:t> I </a:t>
            </a:r>
            <a:r>
              <a:rPr lang="en-US" sz="1000" dirty="0" err="1" smtClean="0">
                <a:latin typeface="Arial" charset="0"/>
                <a:ea typeface="Arial" charset="0"/>
                <a:cs typeface="Arial" charset="0"/>
              </a:rPr>
              <a:t>ymlacio</a:t>
            </a:r>
            <a:r>
              <a:rPr lang="en-US" sz="1000" dirty="0" smtClean="0">
                <a:latin typeface="Arial" charset="0"/>
                <a:ea typeface="Arial" charset="0"/>
                <a:cs typeface="Arial" charset="0"/>
              </a:rPr>
              <a:t> ac I </a:t>
            </a:r>
            <a:r>
              <a:rPr lang="en-US" sz="1000" dirty="0" err="1" smtClean="0">
                <a:latin typeface="Arial" charset="0"/>
                <a:ea typeface="Arial" charset="0"/>
                <a:cs typeface="Arial" charset="0"/>
              </a:rPr>
              <a:t>chwarae</a:t>
            </a:r>
            <a:r>
              <a:rPr lang="en-US" sz="1000" dirty="0" smtClean="0">
                <a:latin typeface="Arial" charset="0"/>
                <a:ea typeface="Arial" charset="0"/>
                <a:cs typeface="Arial" charset="0"/>
              </a:rPr>
              <a:t> ac I </a:t>
            </a:r>
            <a:r>
              <a:rPr lang="en-US" sz="1000" dirty="0" err="1" smtClean="0">
                <a:latin typeface="Arial" charset="0"/>
                <a:ea typeface="Arial" charset="0"/>
                <a:cs typeface="Arial" charset="0"/>
              </a:rPr>
              <a:t>ymuno</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mewn</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ystod</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eang</a:t>
            </a:r>
            <a:r>
              <a:rPr lang="en-US" sz="1000" dirty="0" smtClean="0">
                <a:latin typeface="Arial" charset="0"/>
                <a:ea typeface="Arial" charset="0"/>
                <a:cs typeface="Arial" charset="0"/>
              </a:rPr>
              <a:t> o </a:t>
            </a:r>
            <a:r>
              <a:rPr lang="en-US" sz="1000" dirty="0" err="1" smtClean="0">
                <a:latin typeface="Arial" charset="0"/>
                <a:ea typeface="Arial" charset="0"/>
                <a:cs typeface="Arial" charset="0"/>
              </a:rPr>
              <a:t>weithgareddau</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os</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mae</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nhw</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angen</a:t>
            </a:r>
            <a:r>
              <a:rPr lang="en-US" sz="1000" dirty="0" smtClean="0">
                <a:latin typeface="Arial" charset="0"/>
                <a:ea typeface="Arial" charset="0"/>
                <a:cs typeface="Arial" charset="0"/>
              </a:rPr>
              <a:t> a </a:t>
            </a:r>
            <a:r>
              <a:rPr lang="en-US" sz="1000" dirty="0" err="1" smtClean="0">
                <a:latin typeface="Arial" charset="0"/>
                <a:ea typeface="Arial" charset="0"/>
                <a:cs typeface="Arial" charset="0"/>
              </a:rPr>
              <a:t>pryd</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mae</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nhw</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angen</a:t>
            </a:r>
            <a:r>
              <a:rPr lang="en-US" sz="1000" dirty="0" smtClean="0">
                <a:latin typeface="Arial" charset="0"/>
                <a:ea typeface="Arial" charset="0"/>
                <a:cs typeface="Arial" charset="0"/>
              </a:rPr>
              <a:t>, a </a:t>
            </a:r>
            <a:r>
              <a:rPr lang="en-US" sz="1000" dirty="0" err="1" smtClean="0">
                <a:latin typeface="Arial" charset="0"/>
                <a:ea typeface="Arial" charset="0"/>
                <a:cs typeface="Arial" charset="0"/>
              </a:rPr>
              <a:t>fod</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dylai</a:t>
            </a:r>
            <a:r>
              <a:rPr lang="en-US" sz="1000" dirty="0" smtClean="0">
                <a:latin typeface="Arial" charset="0"/>
                <a:ea typeface="Arial" charset="0"/>
                <a:cs typeface="Arial" charset="0"/>
              </a:rPr>
              <a:t> plant </a:t>
            </a:r>
            <a:r>
              <a:rPr lang="en-US" sz="1000" dirty="0" err="1" smtClean="0">
                <a:latin typeface="Arial" charset="0"/>
                <a:ea typeface="Arial" charset="0"/>
                <a:cs typeface="Arial" charset="0"/>
              </a:rPr>
              <a:t>ddim</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rhaid</a:t>
            </a:r>
            <a:r>
              <a:rPr lang="en-US" sz="1000" dirty="0" smtClean="0">
                <a:latin typeface="Arial" charset="0"/>
                <a:ea typeface="Arial" charset="0"/>
                <a:cs typeface="Arial" charset="0"/>
              </a:rPr>
              <a:t> I </a:t>
            </a:r>
            <a:r>
              <a:rPr lang="en-US" sz="1000" dirty="0" err="1" smtClean="0">
                <a:latin typeface="Arial" charset="0"/>
                <a:ea typeface="Arial" charset="0"/>
                <a:cs typeface="Arial" charset="0"/>
              </a:rPr>
              <a:t>gwddio</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mewn</a:t>
            </a:r>
            <a:r>
              <a:rPr lang="en-US" sz="1000" dirty="0" smtClean="0">
                <a:latin typeface="Arial" charset="0"/>
                <a:ea typeface="Arial" charset="0"/>
                <a:cs typeface="Arial" charset="0"/>
              </a:rPr>
              <a:t> I </a:t>
            </a:r>
            <a:r>
              <a:rPr lang="en-US" sz="1000" dirty="0" err="1" smtClean="0">
                <a:latin typeface="Arial" charset="0"/>
                <a:ea typeface="Arial" charset="0"/>
                <a:cs typeface="Arial" charset="0"/>
              </a:rPr>
              <a:t>wneud</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rhywbeth</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os</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mae</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nhw</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ddim</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angen</a:t>
            </a:r>
            <a:r>
              <a:rPr lang="en-US" sz="1000" dirty="0" smtClean="0">
                <a:latin typeface="Arial" charset="0"/>
                <a:ea typeface="Arial" charset="0"/>
                <a:cs typeface="Arial" charset="0"/>
              </a:rPr>
              <a:t>.</a:t>
            </a:r>
          </a:p>
          <a:p>
            <a:endParaRPr lang="cy-GB" sz="1000" dirty="0" smtClean="0">
              <a:latin typeface="Arial" charset="0"/>
              <a:ea typeface="Arial" charset="0"/>
              <a:cs typeface="Arial" charset="0"/>
            </a:endParaRPr>
          </a:p>
          <a:p>
            <a:r>
              <a:rPr lang="cy-GB" sz="1000" dirty="0" smtClean="0">
                <a:latin typeface="Arial" charset="0"/>
                <a:ea typeface="Arial" charset="0"/>
                <a:cs typeface="Arial" charset="0"/>
              </a:rPr>
              <a:t>Mae Erthygl 31 o’r CCUHP yn dweud y </a:t>
            </a:r>
            <a:r>
              <a:rPr lang="cy-GB" sz="1000" dirty="0">
                <a:latin typeface="Arial" charset="0"/>
                <a:ea typeface="Arial" charset="0"/>
                <a:cs typeface="Arial" charset="0"/>
              </a:rPr>
              <a:t>f</a:t>
            </a:r>
            <a:r>
              <a:rPr lang="cy-GB" sz="1000" dirty="0" smtClean="0">
                <a:latin typeface="Arial" charset="0"/>
                <a:ea typeface="Arial" charset="0"/>
                <a:cs typeface="Arial" charset="0"/>
              </a:rPr>
              <a:t>od mae gan </a:t>
            </a:r>
            <a:r>
              <a:rPr lang="cy-GB" sz="1000" dirty="0">
                <a:latin typeface="Arial" charset="0"/>
                <a:ea typeface="Arial" charset="0"/>
                <a:cs typeface="Arial" charset="0"/>
              </a:rPr>
              <a:t>p</a:t>
            </a:r>
            <a:r>
              <a:rPr lang="cy-GB" sz="1000" dirty="0" smtClean="0">
                <a:latin typeface="Arial" charset="0"/>
                <a:ea typeface="Arial" charset="0"/>
                <a:cs typeface="Arial" charset="0"/>
              </a:rPr>
              <a:t>lant a phobl ifanc yr hawl i gael hwyl yn ei ffordd hun a fel mae nhw eisiau, boed trwy chwarae chwaraeon, gwylio ffilmiau, neu rywbeth arall. Mae ganddynt yr hawl i orffwys pryd bynnag mae nhw eisiau hefyd (Children an Younge Peoples Comissioner Scotland)</a:t>
            </a:r>
            <a:r>
              <a:rPr lang="cy-GB" sz="1050" dirty="0" smtClean="0">
                <a:latin typeface="Arial" charset="0"/>
                <a:ea typeface="Arial" charset="0"/>
                <a:cs typeface="Arial" charset="0"/>
              </a:rPr>
              <a:t>. </a:t>
            </a:r>
            <a:r>
              <a:rPr lang="en-US" sz="1000" dirty="0" smtClean="0">
                <a:latin typeface="Arial" charset="0"/>
                <a:ea typeface="Arial" charset="0"/>
                <a:cs typeface="Arial" charset="0"/>
              </a:rPr>
              <a:t> </a:t>
            </a:r>
          </a:p>
          <a:p>
            <a:endParaRPr lang="en-US" sz="1000" dirty="0" smtClean="0">
              <a:latin typeface="Arial" charset="0"/>
              <a:ea typeface="Arial" charset="0"/>
              <a:cs typeface="Arial" charset="0"/>
            </a:endParaRPr>
          </a:p>
          <a:p>
            <a:r>
              <a:rPr lang="en-US" sz="1000" dirty="0" smtClean="0">
                <a:latin typeface="Arial" charset="0"/>
                <a:ea typeface="Arial" charset="0"/>
                <a:cs typeface="Arial" charset="0"/>
              </a:rPr>
              <a:t>Fe </a:t>
            </a:r>
            <a:r>
              <a:rPr lang="en-US" sz="1000" dirty="0" err="1" smtClean="0">
                <a:latin typeface="Arial" charset="0"/>
                <a:ea typeface="Arial" charset="0"/>
                <a:cs typeface="Arial" charset="0"/>
              </a:rPr>
              <a:t>ddylai</a:t>
            </a:r>
            <a:r>
              <a:rPr lang="en-US" sz="1000" dirty="0" smtClean="0">
                <a:latin typeface="Arial" charset="0"/>
                <a:ea typeface="Arial" charset="0"/>
                <a:cs typeface="Arial" charset="0"/>
              </a:rPr>
              <a:t> plant a </a:t>
            </a:r>
            <a:r>
              <a:rPr lang="en-US" sz="1000" dirty="0" err="1" smtClean="0">
                <a:latin typeface="Arial" charset="0"/>
                <a:ea typeface="Arial" charset="0"/>
                <a:cs typeface="Arial" charset="0"/>
              </a:rPr>
              <a:t>pobl</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ifanc</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gallu</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cymrud</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rhan</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mewn</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unrhyw</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fath</a:t>
            </a:r>
            <a:r>
              <a:rPr lang="en-US" sz="1000" dirty="0" smtClean="0">
                <a:latin typeface="Arial" charset="0"/>
                <a:ea typeface="Arial" charset="0"/>
                <a:cs typeface="Arial" charset="0"/>
              </a:rPr>
              <a:t> a </a:t>
            </a:r>
            <a:r>
              <a:rPr lang="en-US" sz="1000" dirty="0" err="1" smtClean="0">
                <a:latin typeface="Arial" charset="0"/>
                <a:ea typeface="Arial" charset="0"/>
                <a:cs typeface="Arial" charset="0"/>
              </a:rPr>
              <a:t>weithgareddau</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diwyllianol</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yr</a:t>
            </a:r>
            <a:r>
              <a:rPr lang="en-US" sz="1000" dirty="0" smtClean="0">
                <a:latin typeface="Arial" charset="0"/>
                <a:ea typeface="Arial" charset="0"/>
                <a:cs typeface="Arial" charset="0"/>
              </a:rPr>
              <a:t> un </a:t>
            </a:r>
            <a:r>
              <a:rPr lang="en-US" sz="1000" dirty="0" err="1" smtClean="0">
                <a:latin typeface="Arial" charset="0"/>
                <a:ea typeface="Arial" charset="0"/>
                <a:cs typeface="Arial" charset="0"/>
              </a:rPr>
              <a:t>peth</a:t>
            </a:r>
            <a:r>
              <a:rPr lang="en-US" sz="1000" dirty="0" smtClean="0">
                <a:latin typeface="Arial" charset="0"/>
                <a:ea typeface="Arial" charset="0"/>
                <a:cs typeface="Arial" charset="0"/>
              </a:rPr>
              <a:t> a </a:t>
            </a:r>
            <a:r>
              <a:rPr lang="en-US" sz="1000" dirty="0" err="1" smtClean="0">
                <a:latin typeface="Arial" charset="0"/>
                <a:ea typeface="Arial" charset="0"/>
                <a:cs typeface="Arial" charset="0"/>
              </a:rPr>
              <a:t>oedolion</a:t>
            </a:r>
            <a:r>
              <a:rPr lang="en-US" sz="1000" dirty="0" smtClean="0">
                <a:latin typeface="Arial" charset="0"/>
                <a:ea typeface="Arial" charset="0"/>
                <a:cs typeface="Arial" charset="0"/>
              </a:rPr>
              <a:t>. Felly </a:t>
            </a:r>
            <a:r>
              <a:rPr lang="en-US" sz="1000" dirty="0" err="1" smtClean="0">
                <a:latin typeface="Arial" charset="0"/>
                <a:ea typeface="Arial" charset="0"/>
                <a:cs typeface="Arial" charset="0"/>
              </a:rPr>
              <a:t>fe</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dylai’r</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llywodraeth</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sicrhau</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fod</a:t>
            </a:r>
            <a:r>
              <a:rPr lang="en-US" sz="1000" dirty="0" smtClean="0">
                <a:latin typeface="Arial" charset="0"/>
                <a:ea typeface="Arial" charset="0"/>
                <a:cs typeface="Arial" charset="0"/>
              </a:rPr>
              <a:t> gall </a:t>
            </a:r>
            <a:r>
              <a:rPr lang="en-US" sz="1000" dirty="0" err="1" smtClean="0">
                <a:latin typeface="Arial" charset="0"/>
                <a:ea typeface="Arial" charset="0"/>
                <a:cs typeface="Arial" charset="0"/>
              </a:rPr>
              <a:t>unrhyw</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plentyn</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gwneud</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hyn</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yn</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hawdd</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hyd</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yn</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oed</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os</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mae</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unrhyw</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anabledd</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neu</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anghenion</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uchwanegol</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ganddo’r</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plentyn</a:t>
            </a:r>
            <a:r>
              <a:rPr lang="en-US" sz="1000" dirty="0" smtClean="0">
                <a:latin typeface="Arial" charset="0"/>
                <a:ea typeface="Arial" charset="0"/>
                <a:cs typeface="Arial" charset="0"/>
              </a:rPr>
              <a:t>. Felly </a:t>
            </a:r>
            <a:r>
              <a:rPr lang="en-US" sz="1000" dirty="0" err="1" smtClean="0">
                <a:latin typeface="Arial" charset="0"/>
                <a:ea typeface="Arial" charset="0"/>
                <a:cs typeface="Arial" charset="0"/>
              </a:rPr>
              <a:t>wrth</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edrych</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yn</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nol</a:t>
            </a:r>
            <a:r>
              <a:rPr lang="en-US" sz="1000" dirty="0" smtClean="0">
                <a:latin typeface="Arial" charset="0"/>
                <a:ea typeface="Arial" charset="0"/>
                <a:cs typeface="Arial" charset="0"/>
              </a:rPr>
              <a:t> ac </a:t>
            </a:r>
            <a:r>
              <a:rPr lang="en-US" sz="1000" dirty="0" err="1" smtClean="0">
                <a:latin typeface="Arial" charset="0"/>
                <a:ea typeface="Arial" charset="0"/>
                <a:cs typeface="Arial" charset="0"/>
              </a:rPr>
              <a:t>yn</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cyfeirio</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i</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senario</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roedd</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Tomos</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wedi</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cael</a:t>
            </a:r>
            <a:r>
              <a:rPr lang="en-US" sz="1000" dirty="0" smtClean="0">
                <a:latin typeface="Arial" charset="0"/>
                <a:ea typeface="Arial" charset="0"/>
                <a:cs typeface="Arial" charset="0"/>
              </a:rPr>
              <a:t> y </a:t>
            </a:r>
            <a:r>
              <a:rPr lang="en-US" sz="1000" dirty="0" err="1" smtClean="0">
                <a:latin typeface="Arial" charset="0"/>
                <a:ea typeface="Arial" charset="0"/>
                <a:cs typeface="Arial" charset="0"/>
              </a:rPr>
              <a:t>cyfle</a:t>
            </a:r>
            <a:r>
              <a:rPr lang="en-US" sz="1000" dirty="0" smtClean="0">
                <a:latin typeface="Arial" charset="0"/>
                <a:ea typeface="Arial" charset="0"/>
                <a:cs typeface="Arial" charset="0"/>
              </a:rPr>
              <a:t> I </a:t>
            </a:r>
            <a:r>
              <a:rPr lang="en-US" sz="1000" dirty="0" err="1" smtClean="0">
                <a:latin typeface="Arial" charset="0"/>
                <a:ea typeface="Arial" charset="0"/>
                <a:cs typeface="Arial" charset="0"/>
              </a:rPr>
              <a:t>chwarae</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gdag</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unrhyw</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beth</a:t>
            </a:r>
            <a:r>
              <a:rPr lang="en-US" sz="1000" dirty="0" smtClean="0">
                <a:latin typeface="Arial" charset="0"/>
                <a:ea typeface="Arial" charset="0"/>
                <a:cs typeface="Arial" charset="0"/>
              </a:rPr>
              <a:t> ac I </a:t>
            </a:r>
            <a:r>
              <a:rPr lang="en-US" sz="1000" dirty="0" err="1" smtClean="0">
                <a:latin typeface="Arial" charset="0"/>
                <a:ea typeface="Arial" charset="0"/>
                <a:cs typeface="Arial" charset="0"/>
              </a:rPr>
              <a:t>ymuno</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mewn</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unrhyw</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gweithgaredd</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oedd</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eisiau</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hyd</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yn</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oed</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os</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oedd</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yn</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cael</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problemau</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cyfarthrebu</a:t>
            </a:r>
            <a:r>
              <a:rPr lang="en-US" sz="1000" dirty="0" smtClean="0">
                <a:latin typeface="Arial" charset="0"/>
                <a:ea typeface="Arial" charset="0"/>
                <a:cs typeface="Arial" charset="0"/>
              </a:rPr>
              <a:t> a </a:t>
            </a:r>
            <a:r>
              <a:rPr lang="en-US" sz="1000" dirty="0" err="1" smtClean="0">
                <a:latin typeface="Arial" charset="0"/>
                <a:ea typeface="Arial" charset="0"/>
                <a:cs typeface="Arial" charset="0"/>
              </a:rPr>
              <a:t>fod</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anghenion</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uchwanegol</a:t>
            </a:r>
            <a:r>
              <a:rPr lang="en-US" sz="1000" dirty="0" smtClean="0">
                <a:latin typeface="Arial" charset="0"/>
                <a:ea typeface="Arial" charset="0"/>
                <a:cs typeface="Arial" charset="0"/>
              </a:rPr>
              <a:t> </a:t>
            </a:r>
            <a:r>
              <a:rPr lang="en-US" sz="1000" dirty="0" err="1" smtClean="0">
                <a:latin typeface="Arial" charset="0"/>
                <a:ea typeface="Arial" charset="0"/>
                <a:cs typeface="Arial" charset="0"/>
              </a:rPr>
              <a:t>arno</a:t>
            </a:r>
            <a:r>
              <a:rPr lang="en-US" sz="1000" dirty="0" smtClean="0">
                <a:latin typeface="Arial" charset="0"/>
                <a:ea typeface="Arial" charset="0"/>
                <a:cs typeface="Arial" charset="0"/>
              </a:rPr>
              <a:t>.</a:t>
            </a:r>
            <a:endParaRPr lang="en-US" sz="1000" dirty="0">
              <a:latin typeface="Arial" charset="0"/>
              <a:ea typeface="Arial" charset="0"/>
              <a:cs typeface="Arial" charset="0"/>
            </a:endParaRPr>
          </a:p>
        </p:txBody>
      </p:sp>
      <p:sp>
        <p:nvSpPr>
          <p:cNvPr id="10" name="TextBox 9"/>
          <p:cNvSpPr txBox="1"/>
          <p:nvPr/>
        </p:nvSpPr>
        <p:spPr>
          <a:xfrm>
            <a:off x="9018270" y="6119406"/>
            <a:ext cx="1612900" cy="738664"/>
          </a:xfrm>
          <a:prstGeom prst="rect">
            <a:avLst/>
          </a:prstGeom>
          <a:noFill/>
        </p:spPr>
        <p:txBody>
          <a:bodyPr wrap="square" rtlCol="0">
            <a:spAutoFit/>
          </a:bodyPr>
          <a:lstStyle/>
          <a:p>
            <a:r>
              <a:rPr lang="en-US" sz="1050" dirty="0" err="1" smtClean="0"/>
              <a:t>Ffynhonelll</a:t>
            </a:r>
            <a:r>
              <a:rPr lang="en-US" sz="1050" dirty="0" smtClean="0"/>
              <a:t>: Google, </a:t>
            </a:r>
            <a:r>
              <a:rPr lang="en-US" sz="1050" dirty="0" smtClean="0">
                <a:hlinkClick r:id="rId4"/>
              </a:rPr>
              <a:t>https://www.cypcs.org.uk/rights/uncrcarticles/article-17</a:t>
            </a:r>
            <a:endParaRPr lang="en-US" sz="1050" dirty="0" smtClean="0"/>
          </a:p>
        </p:txBody>
      </p:sp>
    </p:spTree>
    <p:extLst>
      <p:ext uri="{BB962C8B-B14F-4D97-AF65-F5344CB8AC3E}">
        <p14:creationId xmlns:p14="http://schemas.microsoft.com/office/powerpoint/2010/main" val="5299574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7526" y="207135"/>
            <a:ext cx="11768531" cy="6478697"/>
          </a:xfrm>
          <a:prstGeom prst="rect">
            <a:avLst/>
          </a:prstGeom>
          <a:noFill/>
        </p:spPr>
        <p:txBody>
          <a:bodyPr wrap="square" rtlCol="0">
            <a:spAutoFit/>
          </a:bodyPr>
          <a:lstStyle/>
          <a:p>
            <a:r>
              <a:rPr lang="en-US" sz="1600" b="1" u="sng" dirty="0" err="1" smtClean="0">
                <a:latin typeface="Arial" charset="0"/>
                <a:ea typeface="Arial" charset="0"/>
                <a:cs typeface="Arial" charset="0"/>
              </a:rPr>
              <a:t>Rhestr</a:t>
            </a:r>
            <a:r>
              <a:rPr lang="en-US" sz="1600" b="1" u="sng" dirty="0" smtClean="0">
                <a:latin typeface="Arial" charset="0"/>
                <a:ea typeface="Arial" charset="0"/>
                <a:cs typeface="Arial" charset="0"/>
              </a:rPr>
              <a:t> </a:t>
            </a:r>
            <a:r>
              <a:rPr lang="en-US" sz="1600" b="1" u="sng" dirty="0" err="1" smtClean="0">
                <a:latin typeface="Arial" charset="0"/>
                <a:ea typeface="Arial" charset="0"/>
                <a:cs typeface="Arial" charset="0"/>
              </a:rPr>
              <a:t>Cyfeirnodi</a:t>
            </a:r>
            <a:r>
              <a:rPr lang="en-US" sz="1600" b="1" u="sng" dirty="0" smtClean="0">
                <a:latin typeface="Arial" charset="0"/>
                <a:ea typeface="Arial" charset="0"/>
                <a:cs typeface="Arial" charset="0"/>
              </a:rPr>
              <a:t> </a:t>
            </a:r>
            <a:r>
              <a:rPr lang="en-US" sz="1600" b="1" u="sng" dirty="0" err="1" smtClean="0">
                <a:latin typeface="Arial" charset="0"/>
                <a:ea typeface="Arial" charset="0"/>
                <a:cs typeface="Arial" charset="0"/>
              </a:rPr>
              <a:t>papur</a:t>
            </a:r>
            <a:r>
              <a:rPr lang="en-US" sz="1600" b="1" u="sng" dirty="0" smtClean="0">
                <a:latin typeface="Arial" charset="0"/>
                <a:ea typeface="Arial" charset="0"/>
                <a:cs typeface="Arial" charset="0"/>
              </a:rPr>
              <a:t> </a:t>
            </a:r>
            <a:r>
              <a:rPr lang="en-US" sz="1600" b="1" u="sng" dirty="0" err="1" smtClean="0">
                <a:latin typeface="Arial" charset="0"/>
                <a:ea typeface="Arial" charset="0"/>
                <a:cs typeface="Arial" charset="0"/>
              </a:rPr>
              <a:t>briffio</a:t>
            </a:r>
            <a:r>
              <a:rPr lang="en-US" sz="1600" b="1" u="sng" smtClean="0">
                <a:latin typeface="Arial" charset="0"/>
                <a:ea typeface="Arial" charset="0"/>
                <a:cs typeface="Arial" charset="0"/>
              </a:rPr>
              <a:t> a </a:t>
            </a:r>
            <a:r>
              <a:rPr lang="en-US" sz="1600" b="1" u="sng" dirty="0" err="1" smtClean="0">
                <a:latin typeface="Arial" charset="0"/>
                <a:ea typeface="Arial" charset="0"/>
                <a:cs typeface="Arial" charset="0"/>
              </a:rPr>
              <a:t>cyflwyniad</a:t>
            </a:r>
            <a:r>
              <a:rPr lang="en-US" sz="1600" b="1" u="sng" dirty="0" smtClean="0">
                <a:latin typeface="Arial" charset="0"/>
                <a:ea typeface="Arial" charset="0"/>
                <a:cs typeface="Arial" charset="0"/>
              </a:rPr>
              <a:t>:</a:t>
            </a:r>
            <a:endParaRPr lang="en-US" b="1" dirty="0" smtClean="0">
              <a:latin typeface="Arial" charset="0"/>
              <a:ea typeface="Arial" charset="0"/>
              <a:cs typeface="Arial" charset="0"/>
            </a:endParaRPr>
          </a:p>
          <a:p>
            <a:r>
              <a:rPr lang="en-GB" sz="1050" dirty="0">
                <a:latin typeface="Arial" charset="0"/>
                <a:ea typeface="Arial" charset="0"/>
                <a:cs typeface="Arial" charset="0"/>
              </a:rPr>
              <a:t> </a:t>
            </a:r>
            <a:endParaRPr lang="cy-GB" sz="1050" dirty="0" smtClean="0">
              <a:latin typeface="Arial" charset="0"/>
              <a:ea typeface="Arial" charset="0"/>
              <a:cs typeface="Arial" charset="0"/>
            </a:endParaRPr>
          </a:p>
          <a:p>
            <a:r>
              <a:rPr lang="cy-GB" sz="1050" dirty="0" smtClean="0">
                <a:latin typeface="Arial" charset="0"/>
                <a:ea typeface="Arial" charset="0"/>
                <a:cs typeface="Arial" charset="0"/>
              </a:rPr>
              <a:t>Children an Younge Peoples Comissioner Scotland, (2018), A right to develope, </a:t>
            </a:r>
            <a:r>
              <a:rPr lang="cy-GB" sz="1050" dirty="0" smtClean="0">
                <a:latin typeface="Arial" charset="0"/>
                <a:ea typeface="Arial" charset="0"/>
                <a:cs typeface="Arial" charset="0"/>
                <a:hlinkClick r:id="rId2"/>
              </a:rPr>
              <a:t>https://www.cypcs.org.uk/rights/uncrcarticles/article-6</a:t>
            </a:r>
            <a:r>
              <a:rPr lang="cy-GB" sz="1050" dirty="0" smtClean="0">
                <a:latin typeface="Arial" charset="0"/>
                <a:ea typeface="Arial" charset="0"/>
                <a:cs typeface="Arial" charset="0"/>
              </a:rPr>
              <a:t>, [Asseswyd 18fed o Fai 2018]</a:t>
            </a:r>
          </a:p>
          <a:p>
            <a:endParaRPr lang="cy-GB" sz="1050" dirty="0">
              <a:latin typeface="Arial" charset="0"/>
              <a:ea typeface="Arial" charset="0"/>
              <a:cs typeface="Arial" charset="0"/>
            </a:endParaRPr>
          </a:p>
          <a:p>
            <a:r>
              <a:rPr lang="cy-GB" sz="1050" dirty="0" smtClean="0">
                <a:latin typeface="Arial" charset="0"/>
                <a:ea typeface="Arial" charset="0"/>
                <a:cs typeface="Arial" charset="0"/>
              </a:rPr>
              <a:t>Children an Younge Peoples Comissioner Scotland, (2018),  Article 12,</a:t>
            </a:r>
            <a:r>
              <a:rPr lang="cy-GB" sz="1050" dirty="0">
                <a:latin typeface="Arial" charset="0"/>
                <a:ea typeface="Arial" charset="0"/>
                <a:cs typeface="Arial" charset="0"/>
              </a:rPr>
              <a:t> </a:t>
            </a:r>
            <a:r>
              <a:rPr lang="cy-GB" sz="1050" dirty="0" smtClean="0">
                <a:latin typeface="Arial" charset="0"/>
                <a:ea typeface="Arial" charset="0"/>
                <a:cs typeface="Arial" charset="0"/>
                <a:hlinkClick r:id="rId3"/>
              </a:rPr>
              <a:t>https://www.cypcs.org.uk/rights/uncrcarticles/article-12</a:t>
            </a:r>
            <a:r>
              <a:rPr lang="cy-GB" sz="1050" dirty="0" smtClean="0">
                <a:latin typeface="Arial" charset="0"/>
                <a:ea typeface="Arial" charset="0"/>
                <a:cs typeface="Arial" charset="0"/>
              </a:rPr>
              <a:t>, [Asseswyd 18fed o Fai 2018]</a:t>
            </a:r>
          </a:p>
          <a:p>
            <a:endParaRPr lang="cy-GB" sz="1050" dirty="0" smtClean="0">
              <a:latin typeface="Arial" charset="0"/>
              <a:ea typeface="Arial" charset="0"/>
              <a:cs typeface="Arial" charset="0"/>
            </a:endParaRPr>
          </a:p>
          <a:p>
            <a:r>
              <a:rPr lang="cy-GB" sz="1050" dirty="0" smtClean="0">
                <a:latin typeface="Arial" charset="0"/>
                <a:ea typeface="Arial" charset="0"/>
                <a:cs typeface="Arial" charset="0"/>
              </a:rPr>
              <a:t>Children an Younge Peoples Comissioner Scotland, (2018), Article 17, </a:t>
            </a:r>
            <a:r>
              <a:rPr lang="cy-GB" sz="1050" dirty="0" smtClean="0">
                <a:latin typeface="Arial" charset="0"/>
                <a:ea typeface="Arial" charset="0"/>
                <a:cs typeface="Arial" charset="0"/>
                <a:hlinkClick r:id="rId4"/>
              </a:rPr>
              <a:t>https://www.cypcs.org.uk/rights/uncrcarticles/article-17</a:t>
            </a:r>
            <a:r>
              <a:rPr lang="cy-GB" sz="1050" dirty="0" smtClean="0">
                <a:latin typeface="Arial" charset="0"/>
                <a:ea typeface="Arial" charset="0"/>
                <a:cs typeface="Arial" charset="0"/>
              </a:rPr>
              <a:t>, [Asseswyd 18fed o Fai 2018]</a:t>
            </a:r>
          </a:p>
          <a:p>
            <a:endParaRPr lang="cy-GB" sz="1050" dirty="0" smtClean="0">
              <a:latin typeface="Arial" charset="0"/>
              <a:ea typeface="Arial" charset="0"/>
              <a:cs typeface="Arial" charset="0"/>
            </a:endParaRPr>
          </a:p>
          <a:p>
            <a:r>
              <a:rPr lang="cy-GB" sz="1050" dirty="0" smtClean="0">
                <a:latin typeface="Arial" charset="0"/>
                <a:ea typeface="Arial" charset="0"/>
                <a:cs typeface="Arial" charset="0"/>
              </a:rPr>
              <a:t>Children an Younge Peoples Comissioner Scotland, (2018), Article 30, </a:t>
            </a:r>
            <a:r>
              <a:rPr lang="cy-GB" sz="1050" dirty="0" smtClean="0">
                <a:latin typeface="Arial" charset="0"/>
                <a:ea typeface="Arial" charset="0"/>
                <a:cs typeface="Arial" charset="0"/>
                <a:hlinkClick r:id="rId5"/>
              </a:rPr>
              <a:t>https://www.cypcs.org.uk/rights/uncrcarticles/article-31</a:t>
            </a:r>
            <a:r>
              <a:rPr lang="cy-GB" sz="1050" dirty="0" smtClean="0">
                <a:latin typeface="Arial" charset="0"/>
                <a:ea typeface="Arial" charset="0"/>
                <a:cs typeface="Arial" charset="0"/>
              </a:rPr>
              <a:t>, [Asseswyd 19fed o Fai 2018]</a:t>
            </a:r>
          </a:p>
          <a:p>
            <a:endParaRPr lang="cy-GB" sz="1050" dirty="0" smtClean="0">
              <a:latin typeface="Arial" charset="0"/>
              <a:ea typeface="Arial" charset="0"/>
              <a:cs typeface="Arial" charset="0"/>
            </a:endParaRPr>
          </a:p>
          <a:p>
            <a:r>
              <a:rPr lang="cy-GB" sz="1050" dirty="0" smtClean="0">
                <a:latin typeface="Arial" charset="0"/>
                <a:ea typeface="Arial" charset="0"/>
                <a:cs typeface="Arial" charset="0"/>
              </a:rPr>
              <a:t>Children an Younge Peoples Comissioner Scotland, (2018), 7 Golden Rules, </a:t>
            </a:r>
            <a:r>
              <a:rPr lang="cy-GB" sz="1050" dirty="0" smtClean="0">
                <a:latin typeface="Arial" charset="0"/>
                <a:ea typeface="Arial" charset="0"/>
                <a:cs typeface="Arial" charset="0"/>
                <a:hlinkClick r:id="rId6"/>
              </a:rPr>
              <a:t>https://www.cypcs.org.uk/education/golden-rules/read-me</a:t>
            </a:r>
            <a:r>
              <a:rPr lang="cy-GB" sz="1050" dirty="0" smtClean="0">
                <a:latin typeface="Arial" charset="0"/>
                <a:ea typeface="Arial" charset="0"/>
                <a:cs typeface="Arial" charset="0"/>
              </a:rPr>
              <a:t>, [Asseswyd 18fed o Fai 2018]</a:t>
            </a:r>
          </a:p>
          <a:p>
            <a:endParaRPr lang="cy-GB" sz="1050" dirty="0" smtClean="0">
              <a:latin typeface="Arial" charset="0"/>
              <a:ea typeface="Arial" charset="0"/>
              <a:cs typeface="Arial" charset="0"/>
            </a:endParaRPr>
          </a:p>
          <a:p>
            <a:r>
              <a:rPr lang="cy-GB" sz="1050" dirty="0" smtClean="0">
                <a:latin typeface="Arial" charset="0"/>
                <a:ea typeface="Arial" charset="0"/>
                <a:cs typeface="Arial" charset="0"/>
              </a:rPr>
              <a:t>Department for Education. (3ydd o Fawrth 2017). Statutory framework for the early years foundation stage Settling the standards for learning, development and care for children from birth to five, </a:t>
            </a:r>
            <a:r>
              <a:rPr lang="cy-GB" sz="1050" dirty="0" smtClean="0">
                <a:latin typeface="Arial" charset="0"/>
                <a:ea typeface="Arial" charset="0"/>
                <a:cs typeface="Arial" charset="0"/>
                <a:hlinkClick r:id="rId7"/>
              </a:rPr>
              <a:t>https://assets.publishing.service.gov.uk/goverment/uploads/system/uploads/attatchment.data/file/596629/EYFS.STATUTORY.FRAMEWORK.2017.pdf</a:t>
            </a:r>
            <a:r>
              <a:rPr lang="cy-GB" sz="1050" dirty="0" smtClean="0">
                <a:latin typeface="Arial" charset="0"/>
                <a:ea typeface="Arial" charset="0"/>
                <a:cs typeface="Arial" charset="0"/>
              </a:rPr>
              <a:t> , [Assswyd 9fed o fAI 2018]</a:t>
            </a:r>
            <a:endParaRPr lang="en-US" sz="1050" dirty="0" smtClean="0">
              <a:latin typeface="Arial" charset="0"/>
              <a:ea typeface="Arial" charset="0"/>
              <a:cs typeface="Arial" charset="0"/>
            </a:endParaRPr>
          </a:p>
          <a:p>
            <a:endParaRPr lang="cy-GB" sz="1050" dirty="0" smtClean="0">
              <a:latin typeface="Arial" charset="0"/>
              <a:ea typeface="Arial" charset="0"/>
              <a:cs typeface="Arial" charset="0"/>
            </a:endParaRPr>
          </a:p>
          <a:p>
            <a:r>
              <a:rPr lang="cy-GB" sz="1050" dirty="0" smtClean="0">
                <a:latin typeface="Arial" charset="0"/>
                <a:ea typeface="Arial" charset="0"/>
                <a:cs typeface="Arial" charset="0"/>
              </a:rPr>
              <a:t>DOUGLAS SILAS solicitors, (2018). Speach and Language Thesrapy (SaLT), </a:t>
            </a:r>
            <a:r>
              <a:rPr lang="cy-GB" sz="1050" dirty="0" smtClean="0">
                <a:latin typeface="Arial" charset="0"/>
                <a:ea typeface="Arial" charset="0"/>
                <a:cs typeface="Arial" charset="0"/>
                <a:hlinkClick r:id="rId8"/>
              </a:rPr>
              <a:t>http://cc.bingi.com/cache.aspx?q=special+edcational+needs+speech+and+language+douglas&amp;d=4873969316729587&amp;mkt=en-GB&amp;serlang=en-GB&amp;w=Nbq8UKMwOq-obL9pdVMOyGil51aEW9TD</a:t>
            </a:r>
            <a:endParaRPr lang="cy-GB" sz="1050" dirty="0" smtClean="0">
              <a:latin typeface="Arial" charset="0"/>
              <a:ea typeface="Arial" charset="0"/>
              <a:cs typeface="Arial" charset="0"/>
            </a:endParaRPr>
          </a:p>
          <a:p>
            <a:endParaRPr lang="cy-GB" sz="1050" dirty="0">
              <a:latin typeface="Arial" charset="0"/>
              <a:ea typeface="Arial" charset="0"/>
              <a:cs typeface="Arial" charset="0"/>
            </a:endParaRPr>
          </a:p>
          <a:p>
            <a:r>
              <a:rPr lang="cy-GB" sz="1050" dirty="0" smtClean="0">
                <a:latin typeface="Arial" charset="0"/>
                <a:ea typeface="Arial" charset="0"/>
                <a:cs typeface="Arial" charset="0"/>
              </a:rPr>
              <a:t>Equality and Human Rights comission, Right to Life, </a:t>
            </a:r>
            <a:r>
              <a:rPr lang="cy-GB" sz="1050" dirty="0" smtClean="0">
                <a:latin typeface="Arial" charset="0"/>
                <a:ea typeface="Arial" charset="0"/>
                <a:cs typeface="Arial" charset="0"/>
                <a:hlinkClick r:id="rId9"/>
              </a:rPr>
              <a:t>https://www.equalityhumanrights.com/en/human-rights-act/article-2-right-life</a:t>
            </a:r>
            <a:r>
              <a:rPr lang="cy-GB" sz="1050" dirty="0" smtClean="0">
                <a:latin typeface="Arial" charset="0"/>
                <a:ea typeface="Arial" charset="0"/>
                <a:cs typeface="Arial" charset="0"/>
              </a:rPr>
              <a:t>, [Asseswyd 18fed o Fai 2018]</a:t>
            </a:r>
          </a:p>
          <a:p>
            <a:endParaRPr lang="en-US" sz="1050" dirty="0" smtClean="0">
              <a:latin typeface="Arial" charset="0"/>
              <a:ea typeface="Arial" charset="0"/>
              <a:cs typeface="Arial" charset="0"/>
            </a:endParaRPr>
          </a:p>
          <a:p>
            <a:r>
              <a:rPr lang="en-GB" sz="1050" dirty="0" err="1" smtClean="0">
                <a:latin typeface="Arial" charset="0"/>
                <a:ea typeface="Arial" charset="0"/>
                <a:cs typeface="Arial" charset="0"/>
              </a:rPr>
              <a:t>Gov.uk</a:t>
            </a:r>
            <a:r>
              <a:rPr lang="en-GB" sz="1050" dirty="0" smtClean="0">
                <a:latin typeface="Arial" charset="0"/>
                <a:ea typeface="Arial" charset="0"/>
                <a:cs typeface="Arial" charset="0"/>
              </a:rPr>
              <a:t>, </a:t>
            </a:r>
            <a:r>
              <a:rPr lang="en-GB" sz="1050" dirty="0" smtClean="0">
                <a:latin typeface="Arial" charset="0"/>
                <a:ea typeface="Arial" charset="0"/>
                <a:cs typeface="Arial" charset="0"/>
                <a:hlinkClick r:id="rId10"/>
              </a:rPr>
              <a:t>https://www.gov.uk/government/publications/united-nations-convention-on-the-rights-of-the-child-uncrc-how-legislation-underpins-implementation-in-england</a:t>
            </a:r>
            <a:r>
              <a:rPr lang="en-GB" sz="1050" dirty="0" smtClean="0">
                <a:latin typeface="Arial" charset="0"/>
                <a:ea typeface="Arial" charset="0"/>
                <a:cs typeface="Arial" charset="0"/>
              </a:rPr>
              <a:t>, [</a:t>
            </a:r>
            <a:r>
              <a:rPr lang="en-GB" sz="1050" dirty="0" err="1" smtClean="0">
                <a:latin typeface="Arial" charset="0"/>
                <a:ea typeface="Arial" charset="0"/>
                <a:cs typeface="Arial" charset="0"/>
              </a:rPr>
              <a:t>Assewsyd</a:t>
            </a:r>
            <a:r>
              <a:rPr lang="en-GB" sz="1050" dirty="0" smtClean="0">
                <a:latin typeface="Arial" charset="0"/>
                <a:ea typeface="Arial" charset="0"/>
                <a:cs typeface="Arial" charset="0"/>
              </a:rPr>
              <a:t> 18fed o Fai 2018</a:t>
            </a:r>
            <a:endParaRPr lang="en-US" sz="1050" dirty="0" smtClean="0">
              <a:latin typeface="Arial" charset="0"/>
              <a:ea typeface="Arial" charset="0"/>
              <a:cs typeface="Arial" charset="0"/>
            </a:endParaRPr>
          </a:p>
          <a:p>
            <a:endParaRPr lang="en-US" sz="1050" dirty="0" smtClean="0">
              <a:latin typeface="Arial" charset="0"/>
              <a:ea typeface="Arial" charset="0"/>
              <a:cs typeface="Arial" charset="0"/>
            </a:endParaRPr>
          </a:p>
          <a:p>
            <a:r>
              <a:rPr lang="en-US" sz="1050" dirty="0" err="1" smtClean="0">
                <a:latin typeface="Arial" charset="0"/>
                <a:ea typeface="Arial" charset="0"/>
                <a:cs typeface="Arial" charset="0"/>
              </a:rPr>
              <a:t>Hawliau</a:t>
            </a:r>
            <a:r>
              <a:rPr lang="en-US" sz="1050" dirty="0" smtClean="0">
                <a:latin typeface="Arial" charset="0"/>
                <a:ea typeface="Arial" charset="0"/>
                <a:cs typeface="Arial" charset="0"/>
              </a:rPr>
              <a:t> Plant </a:t>
            </a:r>
            <a:r>
              <a:rPr lang="en-US" sz="1050" dirty="0" err="1" smtClean="0">
                <a:latin typeface="Arial" charset="0"/>
                <a:ea typeface="Arial" charset="0"/>
                <a:cs typeface="Arial" charset="0"/>
              </a:rPr>
              <a:t>Cymru</a:t>
            </a:r>
            <a:r>
              <a:rPr lang="en-US" sz="1050" dirty="0" smtClean="0">
                <a:latin typeface="Arial" charset="0"/>
                <a:ea typeface="Arial" charset="0"/>
                <a:cs typeface="Arial" charset="0"/>
              </a:rPr>
              <a:t>, (2018), </a:t>
            </a:r>
            <a:r>
              <a:rPr lang="en-US" sz="1050" dirty="0" err="1" smtClean="0">
                <a:latin typeface="Arial" charset="0"/>
                <a:ea typeface="Arial" charset="0"/>
                <a:cs typeface="Arial" charset="0"/>
              </a:rPr>
              <a:t>Deall</a:t>
            </a:r>
            <a:r>
              <a:rPr lang="en-US" sz="1050" dirty="0" smtClean="0">
                <a:latin typeface="Arial" charset="0"/>
                <a:ea typeface="Arial" charset="0"/>
                <a:cs typeface="Arial" charset="0"/>
              </a:rPr>
              <a:t> </a:t>
            </a:r>
            <a:r>
              <a:rPr lang="en-US" sz="1050" dirty="0" err="1" smtClean="0">
                <a:latin typeface="Arial" charset="0"/>
                <a:ea typeface="Arial" charset="0"/>
                <a:cs typeface="Arial" charset="0"/>
              </a:rPr>
              <a:t>Eich</a:t>
            </a:r>
            <a:r>
              <a:rPr lang="en-US" sz="1050" dirty="0" smtClean="0">
                <a:latin typeface="Arial" charset="0"/>
                <a:ea typeface="Arial" charset="0"/>
                <a:cs typeface="Arial" charset="0"/>
              </a:rPr>
              <a:t> </a:t>
            </a:r>
            <a:r>
              <a:rPr lang="en-US" sz="1050" dirty="0" err="1" smtClean="0">
                <a:latin typeface="Arial" charset="0"/>
                <a:ea typeface="Arial" charset="0"/>
                <a:cs typeface="Arial" charset="0"/>
              </a:rPr>
              <a:t>Hawliau</a:t>
            </a:r>
            <a:r>
              <a:rPr lang="en-US" sz="1050" dirty="0" smtClean="0">
                <a:latin typeface="Arial" charset="0"/>
                <a:ea typeface="Arial" charset="0"/>
                <a:cs typeface="Arial" charset="0"/>
              </a:rPr>
              <a:t>, </a:t>
            </a:r>
            <a:r>
              <a:rPr lang="en-US" sz="1050" dirty="0" smtClean="0">
                <a:latin typeface="Arial" charset="0"/>
                <a:ea typeface="Arial" charset="0"/>
                <a:cs typeface="Arial" charset="0"/>
                <a:hlinkClick r:id="rId11"/>
              </a:rPr>
              <a:t>https://www.complantcymru.org.uk/ccuhp-hawliau-plant/</a:t>
            </a:r>
            <a:r>
              <a:rPr lang="en-US" sz="1050" dirty="0" smtClean="0">
                <a:latin typeface="Arial" charset="0"/>
                <a:ea typeface="Arial" charset="0"/>
                <a:cs typeface="Arial" charset="0"/>
              </a:rPr>
              <a:t>, [</a:t>
            </a:r>
            <a:r>
              <a:rPr lang="en-US" sz="1050" dirty="0" err="1" smtClean="0">
                <a:latin typeface="Arial" charset="0"/>
                <a:ea typeface="Arial" charset="0"/>
                <a:cs typeface="Arial" charset="0"/>
              </a:rPr>
              <a:t>Asseswyd</a:t>
            </a:r>
            <a:r>
              <a:rPr lang="en-US" sz="1050" dirty="0" smtClean="0">
                <a:latin typeface="Arial" charset="0"/>
                <a:ea typeface="Arial" charset="0"/>
                <a:cs typeface="Arial" charset="0"/>
              </a:rPr>
              <a:t> 10fed o Fai 2018]</a:t>
            </a:r>
          </a:p>
          <a:p>
            <a:endParaRPr lang="en-US" sz="1050" dirty="0" smtClean="0">
              <a:latin typeface="Arial" charset="0"/>
              <a:ea typeface="Arial" charset="0"/>
              <a:cs typeface="Arial" charset="0"/>
            </a:endParaRPr>
          </a:p>
          <a:p>
            <a:r>
              <a:rPr lang="en-US" sz="1050" dirty="0" err="1" smtClean="0">
                <a:latin typeface="Arial" charset="0"/>
                <a:ea typeface="Arial" charset="0"/>
                <a:cs typeface="Arial" charset="0"/>
              </a:rPr>
              <a:t>Humanium</a:t>
            </a:r>
            <a:r>
              <a:rPr lang="en-US" sz="1050" dirty="0" smtClean="0">
                <a:latin typeface="Arial" charset="0"/>
                <a:ea typeface="Arial" charset="0"/>
                <a:cs typeface="Arial" charset="0"/>
              </a:rPr>
              <a:t>, The Beginnings of the Convention on the Rights of the Child, </a:t>
            </a:r>
            <a:r>
              <a:rPr lang="en-US" sz="1050" dirty="0" smtClean="0">
                <a:latin typeface="Arial" charset="0"/>
                <a:ea typeface="Arial" charset="0"/>
                <a:cs typeface="Arial" charset="0"/>
                <a:hlinkClick r:id="rId12"/>
              </a:rPr>
              <a:t>https://www.humanium.org/en/convention/beginnings/</a:t>
            </a:r>
            <a:r>
              <a:rPr lang="en-US" sz="1050" dirty="0" smtClean="0">
                <a:latin typeface="Arial" charset="0"/>
                <a:ea typeface="Arial" charset="0"/>
                <a:cs typeface="Arial" charset="0"/>
              </a:rPr>
              <a:t>, [</a:t>
            </a:r>
            <a:r>
              <a:rPr lang="en-US" sz="1050" dirty="0" err="1" smtClean="0">
                <a:latin typeface="Arial" charset="0"/>
                <a:ea typeface="Arial" charset="0"/>
                <a:cs typeface="Arial" charset="0"/>
              </a:rPr>
              <a:t>Asseswyd</a:t>
            </a:r>
            <a:r>
              <a:rPr lang="en-US" sz="1050" dirty="0" smtClean="0">
                <a:latin typeface="Arial" charset="0"/>
                <a:ea typeface="Arial" charset="0"/>
                <a:cs typeface="Arial" charset="0"/>
              </a:rPr>
              <a:t> 18fed o Fai 2018]</a:t>
            </a:r>
            <a:r>
              <a:rPr lang="en-GB" sz="1050" dirty="0" smtClean="0">
                <a:latin typeface="Arial" charset="0"/>
                <a:ea typeface="Arial" charset="0"/>
                <a:cs typeface="Arial" charset="0"/>
              </a:rPr>
              <a:t> </a:t>
            </a:r>
          </a:p>
          <a:p>
            <a:endParaRPr lang="en-GB" sz="1050" dirty="0" smtClean="0">
              <a:latin typeface="Arial" charset="0"/>
              <a:ea typeface="Arial" charset="0"/>
              <a:cs typeface="Arial" charset="0"/>
            </a:endParaRPr>
          </a:p>
          <a:p>
            <a:r>
              <a:rPr lang="en-GB" sz="1050" dirty="0" err="1" smtClean="0">
                <a:latin typeface="Arial" charset="0"/>
                <a:ea typeface="Arial" charset="0"/>
                <a:cs typeface="Arial" charset="0"/>
              </a:rPr>
              <a:t>KidsHealth</a:t>
            </a:r>
            <a:r>
              <a:rPr lang="en-GB" sz="1050" dirty="0" smtClean="0">
                <a:latin typeface="Arial" charset="0"/>
                <a:ea typeface="Arial" charset="0"/>
                <a:cs typeface="Arial" charset="0"/>
              </a:rPr>
              <a:t>, </a:t>
            </a:r>
            <a:r>
              <a:rPr lang="en-GB" sz="1050" dirty="0" err="1" smtClean="0">
                <a:latin typeface="Arial" charset="0"/>
                <a:ea typeface="Arial" charset="0"/>
                <a:cs typeface="Arial" charset="0"/>
              </a:rPr>
              <a:t>Communiaction</a:t>
            </a:r>
            <a:r>
              <a:rPr lang="en-GB" sz="1050" dirty="0" smtClean="0">
                <a:latin typeface="Arial" charset="0"/>
                <a:ea typeface="Arial" charset="0"/>
                <a:cs typeface="Arial" charset="0"/>
              </a:rPr>
              <a:t> and your 4-5 year old, (2014), </a:t>
            </a:r>
            <a:r>
              <a:rPr lang="en-GB" sz="1050" u="sng" dirty="0" smtClean="0">
                <a:latin typeface="Arial" charset="0"/>
                <a:ea typeface="Arial" charset="0"/>
                <a:cs typeface="Arial" charset="0"/>
                <a:hlinkClick r:id="rId13"/>
              </a:rPr>
              <a:t>https://kidshealth.org/en/parents/comm-4-to-5.html</a:t>
            </a:r>
            <a:r>
              <a:rPr lang="en-GB" sz="1050" dirty="0" smtClean="0">
                <a:latin typeface="Arial" charset="0"/>
                <a:ea typeface="Arial" charset="0"/>
                <a:cs typeface="Arial" charset="0"/>
              </a:rPr>
              <a:t>, [</a:t>
            </a:r>
            <a:r>
              <a:rPr lang="en-GB" sz="1050" dirty="0" err="1" smtClean="0">
                <a:latin typeface="Arial" charset="0"/>
                <a:ea typeface="Arial" charset="0"/>
                <a:cs typeface="Arial" charset="0"/>
              </a:rPr>
              <a:t>Asseswyd</a:t>
            </a:r>
            <a:r>
              <a:rPr lang="en-GB" sz="1050" dirty="0" smtClean="0">
                <a:latin typeface="Arial" charset="0"/>
                <a:ea typeface="Arial" charset="0"/>
                <a:cs typeface="Arial" charset="0"/>
              </a:rPr>
              <a:t> 7fed o Fai 2018]</a:t>
            </a:r>
          </a:p>
          <a:p>
            <a:endParaRPr lang="en-GB" sz="1050" dirty="0" smtClean="0">
              <a:latin typeface="Arial" charset="0"/>
              <a:ea typeface="Arial" charset="0"/>
              <a:cs typeface="Arial" charset="0"/>
            </a:endParaRPr>
          </a:p>
          <a:p>
            <a:r>
              <a:rPr lang="en-GB" sz="1050" dirty="0" err="1" smtClean="0">
                <a:latin typeface="Arial" charset="0"/>
                <a:ea typeface="Arial" charset="0"/>
                <a:cs typeface="Arial" charset="0"/>
              </a:rPr>
              <a:t>Legislation.gov.uk</a:t>
            </a:r>
            <a:r>
              <a:rPr lang="en-GB" sz="1050" dirty="0" smtClean="0">
                <a:latin typeface="Arial" charset="0"/>
                <a:ea typeface="Arial" charset="0"/>
                <a:cs typeface="Arial" charset="0"/>
              </a:rPr>
              <a:t>, Human rights act 1998, </a:t>
            </a:r>
            <a:r>
              <a:rPr lang="en-GB" sz="1050" dirty="0" smtClean="0">
                <a:latin typeface="Arial" charset="0"/>
                <a:ea typeface="Arial" charset="0"/>
                <a:cs typeface="Arial" charset="0"/>
                <a:hlinkClick r:id="rId14"/>
              </a:rPr>
              <a:t>https://www.legislation.gov.uk/ukpga/1998/42/schedule/1</a:t>
            </a:r>
            <a:r>
              <a:rPr lang="en-GB" sz="1050" dirty="0" smtClean="0">
                <a:latin typeface="Arial" charset="0"/>
                <a:ea typeface="Arial" charset="0"/>
                <a:cs typeface="Arial" charset="0"/>
              </a:rPr>
              <a:t>, [</a:t>
            </a:r>
            <a:r>
              <a:rPr lang="en-GB" sz="1050" dirty="0" err="1" smtClean="0">
                <a:latin typeface="Arial" charset="0"/>
                <a:ea typeface="Arial" charset="0"/>
                <a:cs typeface="Arial" charset="0"/>
              </a:rPr>
              <a:t>Asseswyd</a:t>
            </a:r>
            <a:r>
              <a:rPr lang="en-GB" sz="1050" dirty="0" smtClean="0">
                <a:latin typeface="Arial" charset="0"/>
                <a:ea typeface="Arial" charset="0"/>
                <a:cs typeface="Arial" charset="0"/>
              </a:rPr>
              <a:t> 18fed o Fai 2018] </a:t>
            </a:r>
          </a:p>
          <a:p>
            <a:endParaRPr lang="en-GB" sz="1050" dirty="0">
              <a:latin typeface="Arial" charset="0"/>
              <a:ea typeface="Arial" charset="0"/>
              <a:cs typeface="Arial" charset="0"/>
            </a:endParaRPr>
          </a:p>
          <a:p>
            <a:r>
              <a:rPr lang="en-GB" sz="1050" dirty="0" err="1" smtClean="0">
                <a:latin typeface="Arial" charset="0"/>
                <a:ea typeface="Arial" charset="0"/>
                <a:cs typeface="Arial" charset="0"/>
              </a:rPr>
              <a:t>NewParent</a:t>
            </a:r>
            <a:r>
              <a:rPr lang="en-GB" sz="1050" dirty="0" smtClean="0">
                <a:latin typeface="Arial" charset="0"/>
                <a:ea typeface="Arial" charset="0"/>
                <a:cs typeface="Arial" charset="0"/>
              </a:rPr>
              <a:t>, </a:t>
            </a:r>
            <a:r>
              <a:rPr lang="en-GB" sz="1050" u="sng" dirty="0" smtClean="0">
                <a:latin typeface="Arial" charset="0"/>
                <a:ea typeface="Arial" charset="0"/>
                <a:cs typeface="Arial" charset="0"/>
                <a:hlinkClick r:id="rId15"/>
              </a:rPr>
              <a:t>http://newparent.com/mom/10-best-parenting-websites</a:t>
            </a:r>
            <a:r>
              <a:rPr lang="en-GB" sz="1050" dirty="0" smtClean="0">
                <a:latin typeface="Arial" charset="0"/>
                <a:ea typeface="Arial" charset="0"/>
                <a:cs typeface="Arial" charset="0"/>
              </a:rPr>
              <a:t>, [</a:t>
            </a:r>
            <a:r>
              <a:rPr lang="en-GB" sz="1050" dirty="0" err="1" smtClean="0">
                <a:latin typeface="Arial" charset="0"/>
                <a:ea typeface="Arial" charset="0"/>
                <a:cs typeface="Arial" charset="0"/>
              </a:rPr>
              <a:t>Asseswyd</a:t>
            </a:r>
            <a:r>
              <a:rPr lang="en-GB" sz="1050" dirty="0" smtClean="0">
                <a:latin typeface="Arial" charset="0"/>
                <a:ea typeface="Arial" charset="0"/>
                <a:cs typeface="Arial" charset="0"/>
              </a:rPr>
              <a:t> 10fed o Fai 2018]</a:t>
            </a:r>
          </a:p>
          <a:p>
            <a:endParaRPr lang="en-GB" sz="1050" dirty="0" smtClean="0">
              <a:latin typeface="Arial" charset="0"/>
              <a:ea typeface="Arial" charset="0"/>
              <a:cs typeface="Arial" charset="0"/>
            </a:endParaRPr>
          </a:p>
          <a:p>
            <a:r>
              <a:rPr lang="en-GB" sz="1050" dirty="0" smtClean="0">
                <a:latin typeface="Arial" charset="0"/>
                <a:ea typeface="Arial" charset="0"/>
                <a:cs typeface="Arial" charset="0"/>
              </a:rPr>
              <a:t>Pentagon, (2016), How to help a child happily settle into school,  </a:t>
            </a:r>
            <a:r>
              <a:rPr lang="en-GB" sz="1050" u="sng" dirty="0" smtClean="0">
                <a:latin typeface="Arial" charset="0"/>
                <a:ea typeface="Arial" charset="0"/>
                <a:cs typeface="Arial" charset="0"/>
                <a:hlinkClick r:id="rId16"/>
              </a:rPr>
              <a:t>https://www.pentagonplay.co.uk/news-and-info/how-to-prepare-and-settle-a-child-in-school</a:t>
            </a:r>
            <a:r>
              <a:rPr lang="en-GB" sz="1050" dirty="0" smtClean="0">
                <a:latin typeface="Arial" charset="0"/>
                <a:ea typeface="Arial" charset="0"/>
                <a:cs typeface="Arial" charset="0"/>
              </a:rPr>
              <a:t>, [</a:t>
            </a:r>
            <a:r>
              <a:rPr lang="en-GB" sz="1050" dirty="0" err="1" smtClean="0">
                <a:latin typeface="Arial" charset="0"/>
                <a:ea typeface="Arial" charset="0"/>
                <a:cs typeface="Arial" charset="0"/>
              </a:rPr>
              <a:t>Asseswyd</a:t>
            </a:r>
            <a:r>
              <a:rPr lang="en-GB" sz="1050" dirty="0" smtClean="0">
                <a:latin typeface="Arial" charset="0"/>
                <a:ea typeface="Arial" charset="0"/>
                <a:cs typeface="Arial" charset="0"/>
              </a:rPr>
              <a:t> 10fed o Fai 2018]</a:t>
            </a:r>
          </a:p>
          <a:p>
            <a:endParaRPr lang="en-GB" sz="1050" dirty="0" smtClean="0">
              <a:latin typeface="Arial" charset="0"/>
              <a:ea typeface="Arial" charset="0"/>
              <a:cs typeface="Arial" charset="0"/>
            </a:endParaRPr>
          </a:p>
          <a:p>
            <a:r>
              <a:rPr lang="en-GB" sz="1050" dirty="0" smtClean="0">
                <a:latin typeface="Arial" charset="0"/>
                <a:ea typeface="Arial" charset="0"/>
                <a:cs typeface="Arial" charset="0"/>
              </a:rPr>
              <a:t>Perform, Five Ways to Boost your </a:t>
            </a:r>
            <a:r>
              <a:rPr lang="en-GB" sz="1050" dirty="0" err="1" smtClean="0">
                <a:latin typeface="Arial" charset="0"/>
                <a:ea typeface="Arial" charset="0"/>
                <a:cs typeface="Arial" charset="0"/>
              </a:rPr>
              <a:t>childs</a:t>
            </a:r>
            <a:r>
              <a:rPr lang="en-GB" sz="1050" dirty="0" smtClean="0">
                <a:latin typeface="Arial" charset="0"/>
                <a:ea typeface="Arial" charset="0"/>
                <a:cs typeface="Arial" charset="0"/>
              </a:rPr>
              <a:t> self-confidence, </a:t>
            </a:r>
            <a:r>
              <a:rPr lang="en-GB" sz="1050" u="sng" dirty="0" smtClean="0">
                <a:latin typeface="Arial" charset="0"/>
                <a:ea typeface="Arial" charset="0"/>
                <a:cs typeface="Arial" charset="0"/>
                <a:hlinkClick r:id="rId17"/>
              </a:rPr>
              <a:t>https://www.perform.org.uk/your-childs-development/meet-lucy/lucys-tips/six-year-olds/boosting-self-confidence</a:t>
            </a:r>
            <a:r>
              <a:rPr lang="en-GB" sz="1050" dirty="0" smtClean="0">
                <a:latin typeface="Arial" charset="0"/>
                <a:ea typeface="Arial" charset="0"/>
                <a:cs typeface="Arial" charset="0"/>
              </a:rPr>
              <a:t>, [</a:t>
            </a:r>
            <a:r>
              <a:rPr lang="en-GB" sz="1050" dirty="0" err="1" smtClean="0">
                <a:latin typeface="Arial" charset="0"/>
                <a:ea typeface="Arial" charset="0"/>
                <a:cs typeface="Arial" charset="0"/>
              </a:rPr>
              <a:t>Asseswyd</a:t>
            </a:r>
            <a:r>
              <a:rPr lang="en-GB" sz="1050" dirty="0" smtClean="0">
                <a:latin typeface="Arial" charset="0"/>
                <a:ea typeface="Arial" charset="0"/>
                <a:cs typeface="Arial" charset="0"/>
              </a:rPr>
              <a:t> 7fed o Fai 2018]</a:t>
            </a:r>
            <a:endParaRPr lang="en-US" sz="1050" dirty="0" smtClean="0">
              <a:latin typeface="Arial" charset="0"/>
              <a:ea typeface="Arial" charset="0"/>
              <a:cs typeface="Arial" charset="0"/>
            </a:endParaRPr>
          </a:p>
          <a:p>
            <a:endParaRPr lang="en-GB" sz="1050" dirty="0" smtClean="0">
              <a:latin typeface="Arial" charset="0"/>
              <a:ea typeface="Arial" charset="0"/>
              <a:cs typeface="Arial" charset="0"/>
            </a:endParaRPr>
          </a:p>
          <a:p>
            <a:endParaRPr lang="cy-GB" sz="1050" dirty="0">
              <a:latin typeface="Arial" charset="0"/>
              <a:ea typeface="Arial" charset="0"/>
              <a:cs typeface="Arial" charset="0"/>
            </a:endParaRPr>
          </a:p>
        </p:txBody>
      </p:sp>
    </p:spTree>
    <p:extLst>
      <p:ext uri="{BB962C8B-B14F-4D97-AF65-F5344CB8AC3E}">
        <p14:creationId xmlns:p14="http://schemas.microsoft.com/office/powerpoint/2010/main" val="15710528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93964" y="166254"/>
            <a:ext cx="11859491" cy="1785104"/>
          </a:xfrm>
          <a:prstGeom prst="rect">
            <a:avLst/>
          </a:prstGeom>
        </p:spPr>
        <p:txBody>
          <a:bodyPr wrap="square">
            <a:spAutoFit/>
          </a:bodyPr>
          <a:lstStyle/>
          <a:p>
            <a:r>
              <a:rPr lang="en-GB" sz="1100" dirty="0" smtClean="0">
                <a:latin typeface="Arial" charset="0"/>
                <a:ea typeface="Arial" charset="0"/>
                <a:cs typeface="Arial" charset="0"/>
              </a:rPr>
              <a:t>Save The Children, </a:t>
            </a:r>
            <a:r>
              <a:rPr lang="en-GB" sz="1100" cap="all" dirty="0" smtClean="0">
                <a:latin typeface="Arial" charset="0"/>
                <a:ea typeface="Arial" charset="0"/>
                <a:cs typeface="Arial" charset="0"/>
              </a:rPr>
              <a:t>UN CONVENTION ON THE RIGHTS OF THE CHILD (UNCRC)</a:t>
            </a:r>
          </a:p>
          <a:p>
            <a:r>
              <a:rPr lang="en-GB" sz="1100" dirty="0" smtClean="0">
                <a:latin typeface="Arial" charset="0"/>
                <a:ea typeface="Arial" charset="0"/>
                <a:cs typeface="Arial" charset="0"/>
              </a:rPr>
              <a:t>A global framework for justice, </a:t>
            </a:r>
            <a:r>
              <a:rPr lang="en-GB" sz="1100" dirty="0" smtClean="0">
                <a:latin typeface="Arial" charset="0"/>
                <a:ea typeface="Arial" charset="0"/>
                <a:cs typeface="Arial" charset="0"/>
                <a:hlinkClick r:id="rId2"/>
              </a:rPr>
              <a:t>https://www.savethechildren.org.uk/what-we-do/childrens-rights/united-nations-convention-of-the-rights-of-the-child</a:t>
            </a:r>
            <a:r>
              <a:rPr lang="en-GB" sz="1100" dirty="0" smtClean="0">
                <a:latin typeface="Arial" charset="0"/>
                <a:ea typeface="Arial" charset="0"/>
                <a:cs typeface="Arial" charset="0"/>
              </a:rPr>
              <a:t>, [</a:t>
            </a:r>
            <a:r>
              <a:rPr lang="en-GB" sz="1100" dirty="0" err="1" smtClean="0">
                <a:latin typeface="Arial" charset="0"/>
                <a:ea typeface="Arial" charset="0"/>
                <a:cs typeface="Arial" charset="0"/>
              </a:rPr>
              <a:t>Asseswyd</a:t>
            </a:r>
            <a:r>
              <a:rPr lang="en-GB" sz="1100" dirty="0" smtClean="0">
                <a:latin typeface="Arial" charset="0"/>
                <a:ea typeface="Arial" charset="0"/>
                <a:cs typeface="Arial" charset="0"/>
              </a:rPr>
              <a:t> 18fed o Fai 2018]]</a:t>
            </a:r>
            <a:endParaRPr lang="en-US" sz="1100" dirty="0" smtClean="0">
              <a:latin typeface="Arial" charset="0"/>
              <a:ea typeface="Arial" charset="0"/>
              <a:cs typeface="Arial" charset="0"/>
            </a:endParaRPr>
          </a:p>
          <a:p>
            <a:endParaRPr lang="en-US" sz="1100" dirty="0" smtClean="0">
              <a:latin typeface="Arial" charset="0"/>
              <a:ea typeface="Arial" charset="0"/>
              <a:cs typeface="Arial" charset="0"/>
            </a:endParaRPr>
          </a:p>
          <a:p>
            <a:r>
              <a:rPr lang="en-US" sz="1100" dirty="0" err="1" smtClean="0">
                <a:latin typeface="Arial" charset="0"/>
                <a:ea typeface="Arial" charset="0"/>
                <a:cs typeface="Arial" charset="0"/>
              </a:rPr>
              <a:t>Siencyn</a:t>
            </a:r>
            <a:r>
              <a:rPr lang="en-US" sz="1100" dirty="0" smtClean="0">
                <a:latin typeface="Arial" charset="0"/>
                <a:ea typeface="Arial" charset="0"/>
                <a:cs typeface="Arial" charset="0"/>
              </a:rPr>
              <a:t>, S. (2010), Y </a:t>
            </a:r>
            <a:r>
              <a:rPr lang="en-US" sz="1100" dirty="0" err="1" smtClean="0">
                <a:latin typeface="Arial" charset="0"/>
                <a:ea typeface="Arial" charset="0"/>
                <a:cs typeface="Arial" charset="0"/>
              </a:rPr>
              <a:t>Cyfnod</a:t>
            </a:r>
            <a:r>
              <a:rPr lang="en-US" sz="1100" dirty="0" smtClean="0">
                <a:latin typeface="Arial" charset="0"/>
                <a:ea typeface="Arial" charset="0"/>
                <a:cs typeface="Arial" charset="0"/>
              </a:rPr>
              <a:t> Sylfaen 3-7 </a:t>
            </a:r>
            <a:r>
              <a:rPr lang="en-US" sz="1100" dirty="0" err="1" smtClean="0">
                <a:latin typeface="Arial" charset="0"/>
                <a:ea typeface="Arial" charset="0"/>
                <a:cs typeface="Arial" charset="0"/>
              </a:rPr>
              <a:t>oed</a:t>
            </a:r>
            <a:r>
              <a:rPr lang="en-US" sz="1100" dirty="0" smtClean="0">
                <a:latin typeface="Arial" charset="0"/>
                <a:ea typeface="Arial" charset="0"/>
                <a:cs typeface="Arial" charset="0"/>
              </a:rPr>
              <a:t> </a:t>
            </a:r>
            <a:r>
              <a:rPr lang="en-US" sz="1100" dirty="0" err="1" smtClean="0">
                <a:latin typeface="Arial" charset="0"/>
                <a:ea typeface="Arial" charset="0"/>
                <a:cs typeface="Arial" charset="0"/>
              </a:rPr>
              <a:t>Athroniaeth</a:t>
            </a:r>
            <a:r>
              <a:rPr lang="en-US" sz="1100" dirty="0" smtClean="0">
                <a:latin typeface="Arial" charset="0"/>
                <a:ea typeface="Arial" charset="0"/>
                <a:cs typeface="Arial" charset="0"/>
              </a:rPr>
              <a:t>, </a:t>
            </a:r>
            <a:r>
              <a:rPr lang="en-US" sz="1100" dirty="0" err="1" smtClean="0">
                <a:latin typeface="Arial" charset="0"/>
                <a:ea typeface="Arial" charset="0"/>
                <a:cs typeface="Arial" charset="0"/>
              </a:rPr>
              <a:t>Ymchwil</a:t>
            </a:r>
            <a:r>
              <a:rPr lang="en-US" sz="1100" dirty="0" smtClean="0">
                <a:latin typeface="Arial" charset="0"/>
                <a:ea typeface="Arial" charset="0"/>
                <a:cs typeface="Arial" charset="0"/>
              </a:rPr>
              <a:t> ac </a:t>
            </a:r>
            <a:r>
              <a:rPr lang="en-US" sz="1100" dirty="0" err="1" smtClean="0">
                <a:latin typeface="Arial" charset="0"/>
                <a:ea typeface="Arial" charset="0"/>
                <a:cs typeface="Arial" charset="0"/>
              </a:rPr>
              <a:t>Ymarfer</a:t>
            </a:r>
            <a:r>
              <a:rPr lang="en-US" sz="1100" dirty="0" smtClean="0">
                <a:latin typeface="Arial" charset="0"/>
                <a:ea typeface="Arial" charset="0"/>
                <a:cs typeface="Arial" charset="0"/>
              </a:rPr>
              <a:t>. </a:t>
            </a:r>
            <a:r>
              <a:rPr lang="en-US" sz="1100" dirty="0" err="1" smtClean="0">
                <a:latin typeface="Arial" charset="0"/>
                <a:ea typeface="Arial" charset="0"/>
                <a:cs typeface="Arial" charset="0"/>
              </a:rPr>
              <a:t>Prifysgol</a:t>
            </a:r>
            <a:r>
              <a:rPr lang="en-US" sz="1100" dirty="0" smtClean="0">
                <a:latin typeface="Arial" charset="0"/>
                <a:ea typeface="Arial" charset="0"/>
                <a:cs typeface="Arial" charset="0"/>
              </a:rPr>
              <a:t> </a:t>
            </a:r>
            <a:r>
              <a:rPr lang="en-US" sz="1100" dirty="0" err="1" smtClean="0">
                <a:latin typeface="Arial" charset="0"/>
                <a:ea typeface="Arial" charset="0"/>
                <a:cs typeface="Arial" charset="0"/>
              </a:rPr>
              <a:t>Cymru</a:t>
            </a:r>
            <a:r>
              <a:rPr lang="en-US" sz="1100" dirty="0" smtClean="0">
                <a:latin typeface="Arial" charset="0"/>
                <a:ea typeface="Arial" charset="0"/>
                <a:cs typeface="Arial" charset="0"/>
              </a:rPr>
              <a:t> Y </a:t>
            </a:r>
            <a:r>
              <a:rPr lang="en-US" sz="1100" dirty="0" err="1" smtClean="0">
                <a:latin typeface="Arial" charset="0"/>
                <a:ea typeface="Arial" charset="0"/>
                <a:cs typeface="Arial" charset="0"/>
              </a:rPr>
              <a:t>Drindod</a:t>
            </a:r>
            <a:r>
              <a:rPr lang="en-US" sz="1100" dirty="0" smtClean="0">
                <a:latin typeface="Arial" charset="0"/>
                <a:ea typeface="Arial" charset="0"/>
                <a:cs typeface="Arial" charset="0"/>
              </a:rPr>
              <a:t> </a:t>
            </a:r>
            <a:r>
              <a:rPr lang="en-US" sz="1100" dirty="0" err="1" smtClean="0">
                <a:latin typeface="Arial" charset="0"/>
                <a:ea typeface="Arial" charset="0"/>
                <a:cs typeface="Arial" charset="0"/>
              </a:rPr>
              <a:t>Dewi</a:t>
            </a:r>
            <a:r>
              <a:rPr lang="en-US" sz="1100" dirty="0" smtClean="0">
                <a:latin typeface="Arial" charset="0"/>
                <a:ea typeface="Arial" charset="0"/>
                <a:cs typeface="Arial" charset="0"/>
              </a:rPr>
              <a:t> </a:t>
            </a:r>
            <a:r>
              <a:rPr lang="en-US" sz="1100" dirty="0" err="1" smtClean="0">
                <a:latin typeface="Arial" charset="0"/>
                <a:ea typeface="Arial" charset="0"/>
                <a:cs typeface="Arial" charset="0"/>
              </a:rPr>
              <a:t>Sant</a:t>
            </a:r>
            <a:r>
              <a:rPr lang="en-US" sz="1100" dirty="0" smtClean="0">
                <a:latin typeface="Arial" charset="0"/>
                <a:ea typeface="Arial" charset="0"/>
                <a:cs typeface="Arial" charset="0"/>
              </a:rPr>
              <a:t> </a:t>
            </a:r>
            <a:r>
              <a:rPr lang="en-US" sz="1100" dirty="0" err="1" smtClean="0">
                <a:latin typeface="Arial" charset="0"/>
                <a:ea typeface="Arial" charset="0"/>
                <a:cs typeface="Arial" charset="0"/>
              </a:rPr>
              <a:t>Caerfyrddin</a:t>
            </a:r>
            <a:r>
              <a:rPr lang="en-US" sz="1100" dirty="0" smtClean="0">
                <a:latin typeface="Arial" charset="0"/>
                <a:ea typeface="Arial" charset="0"/>
                <a:cs typeface="Arial" charset="0"/>
              </a:rPr>
              <a:t>, Sian </a:t>
            </a:r>
            <a:r>
              <a:rPr lang="en-US" sz="1100" dirty="0" err="1" smtClean="0">
                <a:latin typeface="Arial" charset="0"/>
                <a:ea typeface="Arial" charset="0"/>
                <a:cs typeface="Arial" charset="0"/>
              </a:rPr>
              <a:t>Wyn</a:t>
            </a:r>
            <a:r>
              <a:rPr lang="en-US" sz="1100" dirty="0" smtClean="0">
                <a:latin typeface="Arial" charset="0"/>
                <a:ea typeface="Arial" charset="0"/>
                <a:cs typeface="Arial" charset="0"/>
              </a:rPr>
              <a:t> </a:t>
            </a:r>
            <a:r>
              <a:rPr lang="en-US" sz="1100" dirty="0" err="1" smtClean="0">
                <a:latin typeface="Arial" charset="0"/>
                <a:ea typeface="Arial" charset="0"/>
                <a:cs typeface="Arial" charset="0"/>
              </a:rPr>
              <a:t>Siencyn</a:t>
            </a:r>
            <a:r>
              <a:rPr lang="en-US" sz="1100" dirty="0" smtClean="0">
                <a:latin typeface="Arial" charset="0"/>
                <a:ea typeface="Arial" charset="0"/>
                <a:cs typeface="Arial" charset="0"/>
              </a:rPr>
              <a:t>, Ann-Marie </a:t>
            </a:r>
            <a:r>
              <a:rPr lang="en-US" sz="1100" dirty="0" err="1" smtClean="0">
                <a:latin typeface="Arial" charset="0"/>
                <a:ea typeface="Arial" charset="0"/>
                <a:cs typeface="Arial" charset="0"/>
              </a:rPr>
              <a:t>Gealy</a:t>
            </a:r>
            <a:r>
              <a:rPr lang="en-US" sz="1100" dirty="0" smtClean="0">
                <a:latin typeface="Arial" charset="0"/>
                <a:ea typeface="Arial" charset="0"/>
                <a:cs typeface="Arial" charset="0"/>
              </a:rPr>
              <a:t> a </a:t>
            </a:r>
            <a:r>
              <a:rPr lang="en-US" sz="1100" dirty="0" err="1" smtClean="0">
                <a:latin typeface="Arial" charset="0"/>
                <a:ea typeface="Arial" charset="0"/>
                <a:cs typeface="Arial" charset="0"/>
              </a:rPr>
              <a:t>Sioned</a:t>
            </a:r>
            <a:r>
              <a:rPr lang="en-US" sz="1100" dirty="0" smtClean="0">
                <a:latin typeface="Arial" charset="0"/>
                <a:ea typeface="Arial" charset="0"/>
                <a:cs typeface="Arial" charset="0"/>
              </a:rPr>
              <a:t> Sear, </a:t>
            </a:r>
            <a:r>
              <a:rPr lang="en-US" sz="1100" dirty="0" err="1" smtClean="0">
                <a:latin typeface="Arial" charset="0"/>
                <a:ea typeface="Arial" charset="0"/>
                <a:cs typeface="Arial" charset="0"/>
              </a:rPr>
              <a:t>Deddf</a:t>
            </a:r>
            <a:r>
              <a:rPr lang="en-US" sz="1100" dirty="0" smtClean="0">
                <a:latin typeface="Arial" charset="0"/>
                <a:ea typeface="Arial" charset="0"/>
                <a:cs typeface="Arial" charset="0"/>
              </a:rPr>
              <a:t> 1989, </a:t>
            </a:r>
            <a:r>
              <a:rPr lang="en-US" sz="1100" dirty="0" err="1" smtClean="0">
                <a:latin typeface="Arial" charset="0"/>
                <a:ea typeface="Arial" charset="0"/>
                <a:cs typeface="Arial" charset="0"/>
              </a:rPr>
              <a:t>Amddiffyn</a:t>
            </a:r>
            <a:r>
              <a:rPr lang="en-US" sz="1100" dirty="0" smtClean="0">
                <a:latin typeface="Arial" charset="0"/>
                <a:ea typeface="Arial" charset="0"/>
                <a:cs typeface="Arial" charset="0"/>
              </a:rPr>
              <a:t> plant-y </a:t>
            </a:r>
            <a:r>
              <a:rPr lang="en-US" sz="1100" dirty="0" err="1" smtClean="0">
                <a:latin typeface="Arial" charset="0"/>
                <a:ea typeface="Arial" charset="0"/>
                <a:cs typeface="Arial" charset="0"/>
              </a:rPr>
              <a:t>cysyniad</a:t>
            </a:r>
            <a:r>
              <a:rPr lang="en-US" sz="1100" dirty="0" smtClean="0">
                <a:latin typeface="Arial" charset="0"/>
                <a:ea typeface="Arial" charset="0"/>
                <a:cs typeface="Arial" charset="0"/>
              </a:rPr>
              <a:t> o </a:t>
            </a:r>
            <a:r>
              <a:rPr lang="en-US" sz="1100" dirty="0" err="1" smtClean="0">
                <a:latin typeface="Arial" charset="0"/>
                <a:ea typeface="Arial" charset="0"/>
                <a:cs typeface="Arial" charset="0"/>
              </a:rPr>
              <a:t>ddiogelu</a:t>
            </a:r>
            <a:r>
              <a:rPr lang="en-US" sz="1100" dirty="0" smtClean="0">
                <a:latin typeface="Arial" charset="0"/>
                <a:ea typeface="Arial" charset="0"/>
                <a:cs typeface="Arial" charset="0"/>
              </a:rPr>
              <a:t>. (</a:t>
            </a:r>
            <a:r>
              <a:rPr lang="en-US" sz="1100" dirty="0" err="1" smtClean="0">
                <a:latin typeface="Arial" charset="0"/>
                <a:ea typeface="Arial" charset="0"/>
                <a:cs typeface="Arial" charset="0"/>
              </a:rPr>
              <a:t>tud</a:t>
            </a:r>
            <a:r>
              <a:rPr lang="en-US" sz="1100" dirty="0" smtClean="0">
                <a:latin typeface="Arial" charset="0"/>
                <a:ea typeface="Arial" charset="0"/>
                <a:cs typeface="Arial" charset="0"/>
              </a:rPr>
              <a:t> 140)</a:t>
            </a:r>
          </a:p>
          <a:p>
            <a:endParaRPr lang="cy-GB" sz="1100" dirty="0" smtClean="0">
              <a:latin typeface="Arial" charset="0"/>
              <a:ea typeface="Arial" charset="0"/>
              <a:cs typeface="Arial" charset="0"/>
            </a:endParaRPr>
          </a:p>
          <a:p>
            <a:r>
              <a:rPr lang="cy-GB" sz="1100" dirty="0" smtClean="0">
                <a:latin typeface="Arial" charset="0"/>
                <a:ea typeface="Arial" charset="0"/>
                <a:cs typeface="Arial" charset="0"/>
              </a:rPr>
              <a:t>Understood for learning &amp; attention issues (2018). Understanding Your Child’s Trouble With Social Skills, </a:t>
            </a:r>
            <a:r>
              <a:rPr lang="cy-GB" sz="1100" dirty="0" smtClean="0">
                <a:latin typeface="Arial" charset="0"/>
                <a:ea typeface="Arial" charset="0"/>
                <a:cs typeface="Arial" charset="0"/>
                <a:hlinkClick r:id="rId3"/>
              </a:rPr>
              <a:t>https://www.understood.org/en/learning-attention-issues/child-learning-disabilities/social-skills-issues/understanding-childs-trouble-with-social-skills</a:t>
            </a:r>
            <a:r>
              <a:rPr lang="cy-GB" sz="1100" dirty="0" smtClean="0">
                <a:latin typeface="Arial" charset="0"/>
                <a:ea typeface="Arial" charset="0"/>
                <a:cs typeface="Arial" charset="0"/>
              </a:rPr>
              <a:t>, [Asseswyd 6ed o Fai 2018]</a:t>
            </a:r>
          </a:p>
          <a:p>
            <a:endParaRPr lang="en-GB" sz="1100" dirty="0" smtClean="0">
              <a:latin typeface="Arial" charset="0"/>
              <a:ea typeface="Arial" charset="0"/>
              <a:cs typeface="Arial" charset="0"/>
            </a:endParaRPr>
          </a:p>
          <a:p>
            <a:r>
              <a:rPr lang="en-GB" sz="1100" dirty="0" smtClean="0">
                <a:latin typeface="Arial" charset="0"/>
                <a:ea typeface="Arial" charset="0"/>
                <a:cs typeface="Arial" charset="0"/>
              </a:rPr>
              <a:t>United Nations Humans Rights, </a:t>
            </a:r>
            <a:r>
              <a:rPr lang="en-GB" sz="1100" dirty="0" smtClean="0">
                <a:latin typeface="Arial" charset="0"/>
                <a:ea typeface="Arial" charset="0"/>
                <a:cs typeface="Arial" charset="0"/>
                <a:hlinkClick r:id="rId4"/>
              </a:rPr>
              <a:t>http://www.ohchr.org/EN/HRBodies/CCPR/Pages/GC36-Article6Righttolife.aspx</a:t>
            </a:r>
            <a:r>
              <a:rPr lang="en-GB" sz="1100" dirty="0" smtClean="0">
                <a:latin typeface="Arial" charset="0"/>
                <a:ea typeface="Arial" charset="0"/>
                <a:cs typeface="Arial" charset="0"/>
              </a:rPr>
              <a:t>, [</a:t>
            </a:r>
            <a:r>
              <a:rPr lang="en-GB" sz="1100" dirty="0" err="1" smtClean="0">
                <a:latin typeface="Arial" charset="0"/>
                <a:ea typeface="Arial" charset="0"/>
                <a:cs typeface="Arial" charset="0"/>
              </a:rPr>
              <a:t>Assewsyd</a:t>
            </a:r>
            <a:r>
              <a:rPr lang="en-GB" sz="1100" dirty="0" smtClean="0">
                <a:latin typeface="Arial" charset="0"/>
                <a:ea typeface="Arial" charset="0"/>
                <a:cs typeface="Arial" charset="0"/>
              </a:rPr>
              <a:t> 18fed o Fai 2018]</a:t>
            </a:r>
          </a:p>
        </p:txBody>
      </p:sp>
    </p:spTree>
    <p:extLst>
      <p:ext uri="{BB962C8B-B14F-4D97-AF65-F5344CB8AC3E}">
        <p14:creationId xmlns:p14="http://schemas.microsoft.com/office/powerpoint/2010/main" val="1691769937"/>
      </p:ext>
    </p:extLst>
  </p:cSld>
  <p:clrMapOvr>
    <a:masterClrMapping/>
  </p:clrMapOvr>
</p:sld>
</file>

<file path=ppt/theme/theme1.xml><?xml version="1.0" encoding="utf-8"?>
<a:theme xmlns:a="http://schemas.openxmlformats.org/drawingml/2006/main" name="Facet">
  <a:themeElements>
    <a:clrScheme name="Red Orange">
      <a:dk1>
        <a:sysClr val="windowText" lastClr="000000"/>
      </a:dk1>
      <a:lt1>
        <a:sysClr val="window" lastClr="FFFFFF"/>
      </a:lt1>
      <a:dk2>
        <a:srgbClr val="505046"/>
      </a:dk2>
      <a:lt2>
        <a:srgbClr val="EEECE1"/>
      </a:lt2>
      <a:accent1>
        <a:srgbClr val="E84C22"/>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3187</TotalTime>
  <Words>1433</Words>
  <Application>Microsoft Macintosh PowerPoint</Application>
  <PresentationFormat>Widescreen</PresentationFormat>
  <Paragraphs>93</Paragraphs>
  <Slides>4</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Calibri</vt:lpstr>
      <vt:lpstr>Trebuchet MS</vt:lpstr>
      <vt:lpstr>Wingdings 3</vt:lpstr>
      <vt:lpstr>Arial</vt:lpstr>
      <vt:lpstr>Facet</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15.0038</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Meleri Thomas</dc:creator>
  <cp:lastModifiedBy>Meleri Thomas</cp:lastModifiedBy>
  <cp:revision>44</cp:revision>
  <dcterms:created xsi:type="dcterms:W3CDTF">2018-05-17T12:43:02Z</dcterms:created>
  <dcterms:modified xsi:type="dcterms:W3CDTF">2018-05-20T12:54:06Z</dcterms:modified>
</cp:coreProperties>
</file>