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9" r:id="rId4"/>
    <p:sldId id="263" r:id="rId5"/>
    <p:sldId id="264" r:id="rId6"/>
    <p:sldId id="260" r:id="rId7"/>
    <p:sldId id="265" r:id="rId8"/>
    <p:sldId id="266" r:id="rId9"/>
    <p:sldId id="267" r:id="rId10"/>
    <p:sldId id="276" r:id="rId11"/>
    <p:sldId id="279" r:id="rId12"/>
    <p:sldId id="283" r:id="rId13"/>
    <p:sldId id="277" r:id="rId14"/>
    <p:sldId id="280" r:id="rId15"/>
    <p:sldId id="278" r:id="rId16"/>
    <p:sldId id="281" r:id="rId17"/>
    <p:sldId id="282" r:id="rId18"/>
    <p:sldId id="284" r:id="rId19"/>
    <p:sldId id="273" r:id="rId20"/>
    <p:sldId id="291" r:id="rId21"/>
    <p:sldId id="258"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2" autoAdjust="0"/>
    <p:restoredTop sz="66298" autoAdjust="0"/>
  </p:normalViewPr>
  <p:slideViewPr>
    <p:cSldViewPr snapToGrid="0">
      <p:cViewPr varScale="1">
        <p:scale>
          <a:sx n="75" d="100"/>
          <a:sy n="75" d="100"/>
        </p:scale>
        <p:origin x="18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6D37432-21C4-4467-A379-01CEE6C3ABAF}" type="datetimeFigureOut">
              <a:rPr lang="en-GB" smtClean="0"/>
              <a:t>12/01/2021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CD695DF-DD2C-4D2D-AF96-7590631D328A}" type="slidenum">
              <a:rPr lang="en-GB" smtClean="0"/>
              <a:t>‹#›</a:t>
            </a:fld>
            <a:endParaRPr lang="en-GB"/>
          </a:p>
        </p:txBody>
      </p:sp>
    </p:spTree>
    <p:extLst>
      <p:ext uri="{BB962C8B-B14F-4D97-AF65-F5344CB8AC3E}">
        <p14:creationId xmlns:p14="http://schemas.microsoft.com/office/powerpoint/2010/main" val="28477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a:t>
            </a:fld>
            <a:endParaRPr lang="en-GB"/>
          </a:p>
        </p:txBody>
      </p:sp>
    </p:spTree>
    <p:extLst>
      <p:ext uri="{BB962C8B-B14F-4D97-AF65-F5344CB8AC3E}">
        <p14:creationId xmlns:p14="http://schemas.microsoft.com/office/powerpoint/2010/main" val="3530004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3</a:t>
            </a:fld>
            <a:endParaRPr lang="en-GB"/>
          </a:p>
        </p:txBody>
      </p:sp>
    </p:spTree>
    <p:extLst>
      <p:ext uri="{BB962C8B-B14F-4D97-AF65-F5344CB8AC3E}">
        <p14:creationId xmlns:p14="http://schemas.microsoft.com/office/powerpoint/2010/main" val="3435658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Plagiarism can be deliberate or accidental; without accurate referencing, it is possible to accidentally plagiarise someone else’s work. Therefore, understanding when and how to reference will help you to easily avoid this. </a:t>
            </a:r>
          </a:p>
          <a:p>
            <a:endParaRPr lang="en-GB" dirty="0"/>
          </a:p>
          <a:p>
            <a:r>
              <a:rPr lang="en-GB" dirty="0"/>
              <a:t>Really important to avoid this. Can be withdrawn from the university for consistent plagiarism </a:t>
            </a:r>
          </a:p>
        </p:txBody>
      </p:sp>
      <p:sp>
        <p:nvSpPr>
          <p:cNvPr id="4" name="Slide Number Placeholder 3"/>
          <p:cNvSpPr>
            <a:spLocks noGrp="1"/>
          </p:cNvSpPr>
          <p:nvPr>
            <p:ph type="sldNum" sz="quarter" idx="5"/>
          </p:nvPr>
        </p:nvSpPr>
        <p:spPr/>
        <p:txBody>
          <a:bodyPr/>
          <a:lstStyle/>
          <a:p>
            <a:fld id="{ECD695DF-DD2C-4D2D-AF96-7590631D328A}" type="slidenum">
              <a:rPr lang="en-GB" smtClean="0"/>
              <a:t>4</a:t>
            </a:fld>
            <a:endParaRPr lang="en-GB"/>
          </a:p>
        </p:txBody>
      </p:sp>
    </p:spTree>
    <p:extLst>
      <p:ext uri="{BB962C8B-B14F-4D97-AF65-F5344CB8AC3E}">
        <p14:creationId xmlns:p14="http://schemas.microsoft.com/office/powerpoint/2010/main" val="323722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5</a:t>
            </a:fld>
            <a:endParaRPr lang="en-GB"/>
          </a:p>
        </p:txBody>
      </p:sp>
    </p:spTree>
    <p:extLst>
      <p:ext uri="{BB962C8B-B14F-4D97-AF65-F5344CB8AC3E}">
        <p14:creationId xmlns:p14="http://schemas.microsoft.com/office/powerpoint/2010/main" val="1768431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6</a:t>
            </a:fld>
            <a:endParaRPr lang="en-GB"/>
          </a:p>
        </p:txBody>
      </p:sp>
    </p:spTree>
    <p:extLst>
      <p:ext uri="{BB962C8B-B14F-4D97-AF65-F5344CB8AC3E}">
        <p14:creationId xmlns:p14="http://schemas.microsoft.com/office/powerpoint/2010/main" val="3227495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used when referring to a source of information within the text of your assignment to show where it came from.</a:t>
            </a:r>
          </a:p>
          <a:p>
            <a:endParaRPr lang="en-GB" dirty="0"/>
          </a:p>
          <a:p>
            <a:r>
              <a:rPr lang="en-GB" dirty="0"/>
              <a:t> They are abbreviated details of the source you are referring to and generally consist of the author’s / editor’s surname, year of publication and, if required, page numbers e.g. (Pears and Shields, 2016, p. 6).</a:t>
            </a:r>
          </a:p>
          <a:p>
            <a:endParaRPr lang="en-GB" dirty="0"/>
          </a:p>
          <a:p>
            <a:r>
              <a:rPr lang="en-GB" dirty="0"/>
              <a:t>You do not need to include the author’s surname in the in-text citation if it is referred to within the body of your work e.g. According to Pears and Shields (2006, p.6). This would just be unnecessary repetition!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purpose of the in-text citation is to refer you to the full details of the publication within a full reference list or bibliography at the end of your work.</a:t>
            </a:r>
          </a:p>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7</a:t>
            </a:fld>
            <a:endParaRPr lang="en-GB"/>
          </a:p>
        </p:txBody>
      </p:sp>
    </p:spTree>
    <p:extLst>
      <p:ext uri="{BB962C8B-B14F-4D97-AF65-F5344CB8AC3E}">
        <p14:creationId xmlns:p14="http://schemas.microsoft.com/office/powerpoint/2010/main" val="3320790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Full publication details of the citation should be found in the reference list at the end of your assignment. Though, before any appendices. </a:t>
            </a:r>
          </a:p>
          <a:p>
            <a:endParaRPr lang="en-GB" dirty="0"/>
          </a:p>
          <a:p>
            <a:r>
              <a:rPr lang="en-GB" dirty="0"/>
              <a:t>This contains the full bibliographical record of the references cited in your text e.g. Pears, R. and Shields, G. (2016) Cite them right: the essential referencing guide. 10th rev. </a:t>
            </a:r>
            <a:r>
              <a:rPr lang="en-GB" dirty="0" err="1"/>
              <a:t>edn</a:t>
            </a:r>
            <a:r>
              <a:rPr lang="en-GB" dirty="0"/>
              <a:t>. Basingstoke: Palgrave.</a:t>
            </a:r>
          </a:p>
          <a:p>
            <a:endParaRPr lang="en-GB" dirty="0"/>
          </a:p>
          <a:p>
            <a:r>
              <a:rPr lang="en-GB" dirty="0"/>
              <a:t>If there is no author, by title.</a:t>
            </a:r>
          </a:p>
          <a:p>
            <a:endParaRPr lang="en-GB" dirty="0"/>
          </a:p>
          <a:p>
            <a:r>
              <a:rPr lang="en-GB" dirty="0"/>
              <a:t>A bibliography can also sometimes be requested by your tutor. A bibliography is a list of all the sources you have read for your assignment, whether or not you have cited them in your text and therefore more exhaustive than a reference </a:t>
            </a:r>
          </a:p>
          <a:p>
            <a:r>
              <a:rPr lang="en-GB" dirty="0"/>
              <a:t>list. If you’re not sure which is required, ask your lecturer.</a:t>
            </a:r>
          </a:p>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8</a:t>
            </a:fld>
            <a:endParaRPr lang="en-GB"/>
          </a:p>
        </p:txBody>
      </p:sp>
    </p:spTree>
    <p:extLst>
      <p:ext uri="{BB962C8B-B14F-4D97-AF65-F5344CB8AC3E}">
        <p14:creationId xmlns:p14="http://schemas.microsoft.com/office/powerpoint/2010/main" val="910794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quotation means that you take the exact wording as used by another author and insert it in your work. Direct quotations should be used sparingly and only when they are relevant to the argument you are making in your work.</a:t>
            </a:r>
          </a:p>
          <a:p>
            <a:endParaRPr lang="en-GB" dirty="0"/>
          </a:p>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9</a:t>
            </a:fld>
            <a:endParaRPr lang="en-GB"/>
          </a:p>
        </p:txBody>
      </p:sp>
    </p:spTree>
    <p:extLst>
      <p:ext uri="{BB962C8B-B14F-4D97-AF65-F5344CB8AC3E}">
        <p14:creationId xmlns:p14="http://schemas.microsoft.com/office/powerpoint/2010/main" val="3650753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D695DF-DD2C-4D2D-AF96-7590631D328A}" type="slidenum">
              <a:rPr lang="en-GB" smtClean="0"/>
              <a:t>10</a:t>
            </a:fld>
            <a:endParaRPr lang="en-GB"/>
          </a:p>
        </p:txBody>
      </p:sp>
    </p:spTree>
    <p:extLst>
      <p:ext uri="{BB962C8B-B14F-4D97-AF65-F5344CB8AC3E}">
        <p14:creationId xmlns:p14="http://schemas.microsoft.com/office/powerpoint/2010/main" val="516221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D695DF-DD2C-4D2D-AF96-7590631D328A}" type="slidenum">
              <a:rPr lang="en-GB" smtClean="0"/>
              <a:t>11</a:t>
            </a:fld>
            <a:endParaRPr lang="en-GB"/>
          </a:p>
        </p:txBody>
      </p:sp>
    </p:spTree>
    <p:extLst>
      <p:ext uri="{BB962C8B-B14F-4D97-AF65-F5344CB8AC3E}">
        <p14:creationId xmlns:p14="http://schemas.microsoft.com/office/powerpoint/2010/main" val="30111286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12</a:t>
            </a:fld>
            <a:endParaRPr lang="en-GB"/>
          </a:p>
        </p:txBody>
      </p:sp>
    </p:spTree>
    <p:extLst>
      <p:ext uri="{BB962C8B-B14F-4D97-AF65-F5344CB8AC3E}">
        <p14:creationId xmlns:p14="http://schemas.microsoft.com/office/powerpoint/2010/main" val="261507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D695DF-DD2C-4D2D-AF96-7590631D328A}" type="slidenum">
              <a:rPr lang="en-GB" smtClean="0"/>
              <a:t>13</a:t>
            </a:fld>
            <a:endParaRPr lang="en-GB"/>
          </a:p>
        </p:txBody>
      </p:sp>
    </p:spTree>
    <p:extLst>
      <p:ext uri="{BB962C8B-B14F-4D97-AF65-F5344CB8AC3E}">
        <p14:creationId xmlns:p14="http://schemas.microsoft.com/office/powerpoint/2010/main" val="33249978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D695DF-DD2C-4D2D-AF96-7590631D328A}" type="slidenum">
              <a:rPr lang="en-GB" smtClean="0"/>
              <a:t>14</a:t>
            </a:fld>
            <a:endParaRPr lang="en-GB"/>
          </a:p>
        </p:txBody>
      </p:sp>
    </p:spTree>
    <p:extLst>
      <p:ext uri="{BB962C8B-B14F-4D97-AF65-F5344CB8AC3E}">
        <p14:creationId xmlns:p14="http://schemas.microsoft.com/office/powerpoint/2010/main" val="893701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15</a:t>
            </a:fld>
            <a:endParaRPr lang="en-GB"/>
          </a:p>
        </p:txBody>
      </p:sp>
    </p:spTree>
    <p:extLst>
      <p:ext uri="{BB962C8B-B14F-4D97-AF65-F5344CB8AC3E}">
        <p14:creationId xmlns:p14="http://schemas.microsoft.com/office/powerpoint/2010/main" val="1097436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Paraphrasing is when you take someone else’s idea and put it into your own words.</a:t>
            </a:r>
          </a:p>
          <a:p>
            <a:endParaRPr lang="en-GB" dirty="0"/>
          </a:p>
          <a:p>
            <a:r>
              <a:rPr lang="en-GB" dirty="0"/>
              <a:t>This is </a:t>
            </a:r>
            <a:r>
              <a:rPr lang="en-GB" b="1" dirty="0"/>
              <a:t>very </a:t>
            </a:r>
            <a:r>
              <a:rPr lang="en-GB" b="0" dirty="0"/>
              <a:t>important, particularly in academic writing. It is absolutely not ok to copy and paste. You need to solidify your understanding and paraphrase appropriately to suit our </a:t>
            </a:r>
            <a:r>
              <a:rPr lang="en-GB" b="0" i="1" dirty="0"/>
              <a:t>specific</a:t>
            </a:r>
            <a:r>
              <a:rPr lang="en-GB" b="0" i="0" dirty="0"/>
              <a:t> question/task.</a:t>
            </a:r>
            <a:r>
              <a:rPr lang="en-GB" dirty="0"/>
              <a:t> </a:t>
            </a:r>
          </a:p>
          <a:p>
            <a:endParaRPr lang="en-GB" dirty="0"/>
          </a:p>
          <a:p>
            <a:endParaRPr lang="en-GB" dirty="0"/>
          </a:p>
          <a:p>
            <a:r>
              <a:rPr lang="en-GB" dirty="0"/>
              <a:t>Summarising is when you provide a brief overview of someone else’s idea. You would only need to provide a page number if you are referring to a very specific area or part of the text. You will need to use your judgment as to whether this is necessary. Put yourself in the shoes of the reader: are you referring to a whole work or concept or a very small part of it?</a:t>
            </a:r>
          </a:p>
        </p:txBody>
      </p:sp>
      <p:sp>
        <p:nvSpPr>
          <p:cNvPr id="4" name="Slide Number Placeholder 3"/>
          <p:cNvSpPr>
            <a:spLocks noGrp="1"/>
          </p:cNvSpPr>
          <p:nvPr>
            <p:ph type="sldNum" sz="quarter" idx="5"/>
          </p:nvPr>
        </p:nvSpPr>
        <p:spPr/>
        <p:txBody>
          <a:bodyPr/>
          <a:lstStyle/>
          <a:p>
            <a:fld id="{ECD695DF-DD2C-4D2D-AF96-7590631D328A}" type="slidenum">
              <a:rPr lang="en-GB" smtClean="0"/>
              <a:t>16</a:t>
            </a:fld>
            <a:endParaRPr lang="en-GB"/>
          </a:p>
        </p:txBody>
      </p:sp>
    </p:spTree>
    <p:extLst>
      <p:ext uri="{BB962C8B-B14F-4D97-AF65-F5344CB8AC3E}">
        <p14:creationId xmlns:p14="http://schemas.microsoft.com/office/powerpoint/2010/main" val="31896330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D695DF-DD2C-4D2D-AF96-7590631D328A}" type="slidenum">
              <a:rPr lang="en-GB" smtClean="0"/>
              <a:t>17</a:t>
            </a:fld>
            <a:endParaRPr lang="en-GB"/>
          </a:p>
        </p:txBody>
      </p:sp>
    </p:spTree>
    <p:extLst>
      <p:ext uri="{BB962C8B-B14F-4D97-AF65-F5344CB8AC3E}">
        <p14:creationId xmlns:p14="http://schemas.microsoft.com/office/powerpoint/2010/main" val="15253203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18</a:t>
            </a:fld>
            <a:endParaRPr lang="en-GB"/>
          </a:p>
        </p:txBody>
      </p:sp>
    </p:spTree>
    <p:extLst>
      <p:ext uri="{BB962C8B-B14F-4D97-AF65-F5344CB8AC3E}">
        <p14:creationId xmlns:p14="http://schemas.microsoft.com/office/powerpoint/2010/main" val="16816308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different types of sources, the guide on Moodle and available in the library is comprehensive at covering </a:t>
            </a:r>
            <a:r>
              <a:rPr lang="en-GB" u="sng" dirty="0"/>
              <a:t>all</a:t>
            </a:r>
            <a:r>
              <a:rPr lang="en-GB" u="none" dirty="0"/>
              <a:t> types, so no reason to get this wrong!!!</a:t>
            </a:r>
          </a:p>
          <a:p>
            <a:endParaRPr lang="en-GB" u="none" dirty="0"/>
          </a:p>
          <a:p>
            <a:endParaRPr lang="en-GB" u="none" dirty="0"/>
          </a:p>
        </p:txBody>
      </p:sp>
      <p:sp>
        <p:nvSpPr>
          <p:cNvPr id="4" name="Slide Number Placeholder 3"/>
          <p:cNvSpPr>
            <a:spLocks noGrp="1"/>
          </p:cNvSpPr>
          <p:nvPr>
            <p:ph type="sldNum" sz="quarter" idx="5"/>
          </p:nvPr>
        </p:nvSpPr>
        <p:spPr/>
        <p:txBody>
          <a:bodyPr/>
          <a:lstStyle/>
          <a:p>
            <a:fld id="{ECD695DF-DD2C-4D2D-AF96-7590631D328A}" type="slidenum">
              <a:rPr lang="en-GB" smtClean="0"/>
              <a:t>19</a:t>
            </a:fld>
            <a:endParaRPr lang="en-GB"/>
          </a:p>
        </p:txBody>
      </p:sp>
    </p:spTree>
    <p:extLst>
      <p:ext uri="{BB962C8B-B14F-4D97-AF65-F5344CB8AC3E}">
        <p14:creationId xmlns:p14="http://schemas.microsoft.com/office/powerpoint/2010/main" val="2088250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20</a:t>
            </a:fld>
            <a:endParaRPr lang="en-GB"/>
          </a:p>
        </p:txBody>
      </p:sp>
    </p:spTree>
    <p:extLst>
      <p:ext uri="{BB962C8B-B14F-4D97-AF65-F5344CB8AC3E}">
        <p14:creationId xmlns:p14="http://schemas.microsoft.com/office/powerpoint/2010/main" val="11895106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21</a:t>
            </a:fld>
            <a:endParaRPr lang="en-GB"/>
          </a:p>
        </p:txBody>
      </p:sp>
    </p:spTree>
    <p:extLst>
      <p:ext uri="{BB962C8B-B14F-4D97-AF65-F5344CB8AC3E}">
        <p14:creationId xmlns:p14="http://schemas.microsoft.com/office/powerpoint/2010/main" val="4094042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0D85AC-E3E9-41F0-BEFD-89D6FD2AC1DF}" type="datetimeFigureOut">
              <a:rPr lang="en-GB" smtClean="0"/>
              <a:t>12/01/2021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932007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12/01/2021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95094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0D85AC-E3E9-41F0-BEFD-89D6FD2AC1DF}" type="datetimeFigureOut">
              <a:rPr lang="en-GB" smtClean="0"/>
              <a:t>12/01/2021</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3189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0D85AC-E3E9-41F0-BEFD-89D6FD2AC1DF}" type="datetimeFigureOut">
              <a:rPr lang="en-GB" smtClean="0"/>
              <a:t>12/01/2021</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108178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0D85AC-E3E9-41F0-BEFD-89D6FD2AC1DF}" type="datetimeFigureOut">
              <a:rPr lang="en-GB" smtClean="0"/>
              <a:t>12/01/2021</a:t>
            </a:fld>
            <a:endParaRPr lang="en-GB"/>
          </a:p>
        </p:txBody>
      </p:sp>
      <p:sp>
        <p:nvSpPr>
          <p:cNvPr id="9" name="Slide Number Placeholder 8"/>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40987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0D85AC-E3E9-41F0-BEFD-89D6FD2AC1DF}" type="datetimeFigureOut">
              <a:rPr lang="en-GB" smtClean="0"/>
              <a:t>12/01/2021</a:t>
            </a:fld>
            <a:endParaRPr lang="en-GB"/>
          </a:p>
        </p:txBody>
      </p:sp>
      <p:sp>
        <p:nvSpPr>
          <p:cNvPr id="5" name="Slide Number Placeholder 4"/>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3141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0D85AC-E3E9-41F0-BEFD-89D6FD2AC1DF}" type="datetimeFigureOut">
              <a:rPr lang="en-GB" smtClean="0"/>
              <a:t>12/01/2021</a:t>
            </a:fld>
            <a:endParaRPr lang="en-GB"/>
          </a:p>
        </p:txBody>
      </p:sp>
      <p:sp>
        <p:nvSpPr>
          <p:cNvPr id="4" name="Slide Number Placeholder 3"/>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89566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12/01/2021</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30394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12/01/2021</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43819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12/01/2021</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150184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12/01/2021</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79291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496489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75604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F0D85AC-E3E9-41F0-BEFD-89D6FD2AC1DF}" type="datetimeFigureOut">
              <a:rPr lang="en-GB" smtClean="0"/>
              <a:t>12/01/2021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493129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39582" y="1108710"/>
            <a:ext cx="10312836" cy="2080260"/>
          </a:xfrm>
        </p:spPr>
        <p:txBody>
          <a:bodyPr>
            <a:normAutofit fontScale="90000"/>
          </a:bodyPr>
          <a:lstStyle/>
          <a:p>
            <a:br>
              <a:rPr lang="en-GB" b="1" dirty="0"/>
            </a:br>
            <a:r>
              <a:rPr lang="en-GB" b="1" dirty="0"/>
              <a:t>BMSW5105_CARD</a:t>
            </a:r>
            <a:br>
              <a:rPr lang="en-GB" b="1" dirty="0"/>
            </a:br>
            <a:r>
              <a:rPr lang="en-GB" b="1" dirty="0"/>
              <a:t>Workplace Culture and its Impact on Organisational Efficiency</a:t>
            </a:r>
            <a:br>
              <a:rPr lang="en-GB" dirty="0"/>
            </a:br>
            <a:endParaRPr lang="en-GB" dirty="0"/>
          </a:p>
        </p:txBody>
      </p:sp>
      <p:sp>
        <p:nvSpPr>
          <p:cNvPr id="3" name="Subtitle 2"/>
          <p:cNvSpPr>
            <a:spLocks noGrp="1"/>
          </p:cNvSpPr>
          <p:nvPr>
            <p:ph type="subTitle" idx="1"/>
          </p:nvPr>
        </p:nvSpPr>
        <p:spPr>
          <a:xfrm>
            <a:off x="1535430" y="3412956"/>
            <a:ext cx="9121140" cy="2892594"/>
          </a:xfrm>
        </p:spPr>
        <p:txBody>
          <a:bodyPr>
            <a:noAutofit/>
          </a:bodyPr>
          <a:lstStyle/>
          <a:p>
            <a:r>
              <a:rPr lang="en-GB" sz="3600" b="1" dirty="0">
                <a:solidFill>
                  <a:schemeClr val="bg1"/>
                </a:solidFill>
              </a:rPr>
              <a:t>Week 1: Referencing recap</a:t>
            </a:r>
          </a:p>
          <a:p>
            <a:endParaRPr lang="en-GB" sz="1800" b="1" dirty="0">
              <a:solidFill>
                <a:schemeClr val="bg1"/>
              </a:solidFill>
            </a:endParaRP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C1E8-CCC8-4BFD-8C02-970518E2DD0C}"/>
              </a:ext>
            </a:extLst>
          </p:cNvPr>
          <p:cNvSpPr>
            <a:spLocks noGrp="1"/>
          </p:cNvSpPr>
          <p:nvPr>
            <p:ph type="title"/>
          </p:nvPr>
        </p:nvSpPr>
        <p:spPr/>
        <p:txBody>
          <a:bodyPr/>
          <a:lstStyle/>
          <a:p>
            <a:r>
              <a:rPr lang="en-GB" b="1" dirty="0"/>
              <a:t>Outline of week 1</a:t>
            </a:r>
          </a:p>
        </p:txBody>
      </p:sp>
      <p:sp>
        <p:nvSpPr>
          <p:cNvPr id="3" name="Content Placeholder 2">
            <a:extLst>
              <a:ext uri="{FF2B5EF4-FFF2-40B4-BE49-F238E27FC236}">
                <a16:creationId xmlns:a16="http://schemas.microsoft.com/office/drawing/2014/main" id="{507937D0-FCF5-498C-955B-470A1208F0AD}"/>
              </a:ext>
            </a:extLst>
          </p:cNvPr>
          <p:cNvSpPr>
            <a:spLocks noGrp="1"/>
          </p:cNvSpPr>
          <p:nvPr>
            <p:ph idx="1"/>
          </p:nvPr>
        </p:nvSpPr>
        <p:spPr>
          <a:xfrm>
            <a:off x="476250" y="1417638"/>
            <a:ext cx="11106150" cy="4240212"/>
          </a:xfrm>
        </p:spPr>
        <p:txBody>
          <a:bodyPr numCol="2">
            <a:normAutofit/>
          </a:bodyPr>
          <a:lstStyle/>
          <a:p>
            <a:r>
              <a:rPr lang="en-GB" dirty="0"/>
              <a:t>The importance of referencing</a:t>
            </a:r>
          </a:p>
          <a:p>
            <a:r>
              <a:rPr lang="en-GB" dirty="0"/>
              <a:t>Avoiding plagiarism </a:t>
            </a:r>
          </a:p>
          <a:p>
            <a:r>
              <a:rPr lang="en-GB" dirty="0"/>
              <a:t>Before starting your work…</a:t>
            </a:r>
          </a:p>
          <a:p>
            <a:r>
              <a:rPr lang="en-GB" dirty="0"/>
              <a:t>Harvard Referencing </a:t>
            </a:r>
          </a:p>
          <a:p>
            <a:r>
              <a:rPr lang="en-GB" dirty="0"/>
              <a:t>Quotes, paraphrasing and summarising</a:t>
            </a:r>
          </a:p>
          <a:p>
            <a:r>
              <a:rPr lang="en-GB" dirty="0"/>
              <a:t>Referencing different types of sources</a:t>
            </a:r>
          </a:p>
          <a:p>
            <a:r>
              <a:rPr lang="en-GB" dirty="0"/>
              <a:t>Exercise</a:t>
            </a:r>
          </a:p>
          <a:p>
            <a:r>
              <a:rPr lang="en-GB" dirty="0"/>
              <a:t>Language</a:t>
            </a:r>
          </a:p>
          <a:p>
            <a:r>
              <a:rPr lang="en-GB" dirty="0"/>
              <a:t>Additional guidance</a:t>
            </a:r>
          </a:p>
          <a:p>
            <a:endParaRPr lang="en-GB" dirty="0"/>
          </a:p>
        </p:txBody>
      </p:sp>
    </p:spTree>
    <p:extLst>
      <p:ext uri="{BB962C8B-B14F-4D97-AF65-F5344CB8AC3E}">
        <p14:creationId xmlns:p14="http://schemas.microsoft.com/office/powerpoint/2010/main" val="2813618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44599-7B76-43C9-86DD-A7C8D3902536}"/>
              </a:ext>
            </a:extLst>
          </p:cNvPr>
          <p:cNvSpPr>
            <a:spLocks noGrp="1"/>
          </p:cNvSpPr>
          <p:nvPr>
            <p:ph type="title"/>
          </p:nvPr>
        </p:nvSpPr>
        <p:spPr/>
        <p:txBody>
          <a:bodyPr/>
          <a:lstStyle/>
          <a:p>
            <a:r>
              <a:rPr lang="en-GB" b="1" dirty="0"/>
              <a:t>The importance of referencing</a:t>
            </a:r>
          </a:p>
        </p:txBody>
      </p:sp>
      <p:sp>
        <p:nvSpPr>
          <p:cNvPr id="3" name="Content Placeholder 2">
            <a:extLst>
              <a:ext uri="{FF2B5EF4-FFF2-40B4-BE49-F238E27FC236}">
                <a16:creationId xmlns:a16="http://schemas.microsoft.com/office/drawing/2014/main" id="{3C157782-F929-4FEF-906D-5C318B7CE8D7}"/>
              </a:ext>
            </a:extLst>
          </p:cNvPr>
          <p:cNvSpPr>
            <a:spLocks noGrp="1"/>
          </p:cNvSpPr>
          <p:nvPr>
            <p:ph idx="1"/>
          </p:nvPr>
        </p:nvSpPr>
        <p:spPr>
          <a:xfrm>
            <a:off x="342900" y="1417638"/>
            <a:ext cx="11639550" cy="4183062"/>
          </a:xfrm>
        </p:spPr>
        <p:txBody>
          <a:bodyPr>
            <a:normAutofit lnSpcReduction="10000"/>
          </a:bodyPr>
          <a:lstStyle/>
          <a:p>
            <a:r>
              <a:rPr lang="en-GB" dirty="0"/>
              <a:t>To demonstrate the breadth of research you have undertaken</a:t>
            </a:r>
          </a:p>
          <a:p>
            <a:r>
              <a:rPr lang="en-GB" dirty="0"/>
              <a:t>To add academic credibility to your arguments</a:t>
            </a:r>
          </a:p>
          <a:p>
            <a:r>
              <a:rPr lang="en-GB" dirty="0"/>
              <a:t>To enable readers to find the sources you have used in your work</a:t>
            </a:r>
          </a:p>
          <a:p>
            <a:r>
              <a:rPr lang="en-GB" dirty="0"/>
              <a:t>To acknowledge the work of others and avoid accidental plagiarism.</a:t>
            </a:r>
          </a:p>
          <a:p>
            <a:endParaRPr lang="en-GB" dirty="0"/>
          </a:p>
          <a:p>
            <a:r>
              <a:rPr lang="en-GB" dirty="0"/>
              <a:t>library@uwtsd.ac.uk</a:t>
            </a:r>
          </a:p>
        </p:txBody>
      </p:sp>
    </p:spTree>
    <p:extLst>
      <p:ext uri="{BB962C8B-B14F-4D97-AF65-F5344CB8AC3E}">
        <p14:creationId xmlns:p14="http://schemas.microsoft.com/office/powerpoint/2010/main" val="380502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3E529-5F89-40DC-BD3A-5DED618D890E}"/>
              </a:ext>
            </a:extLst>
          </p:cNvPr>
          <p:cNvSpPr>
            <a:spLocks noGrp="1"/>
          </p:cNvSpPr>
          <p:nvPr>
            <p:ph type="title"/>
          </p:nvPr>
        </p:nvSpPr>
        <p:spPr/>
        <p:txBody>
          <a:bodyPr/>
          <a:lstStyle/>
          <a:p>
            <a:r>
              <a:rPr lang="en-GB" b="1" dirty="0"/>
              <a:t>Avoiding plagiarism</a:t>
            </a:r>
          </a:p>
        </p:txBody>
      </p:sp>
      <p:sp>
        <p:nvSpPr>
          <p:cNvPr id="3" name="Content Placeholder 2">
            <a:extLst>
              <a:ext uri="{FF2B5EF4-FFF2-40B4-BE49-F238E27FC236}">
                <a16:creationId xmlns:a16="http://schemas.microsoft.com/office/drawing/2014/main" id="{B877A295-F1C4-4314-A775-9FBC890145B7}"/>
              </a:ext>
            </a:extLst>
          </p:cNvPr>
          <p:cNvSpPr>
            <a:spLocks noGrp="1"/>
          </p:cNvSpPr>
          <p:nvPr>
            <p:ph idx="1"/>
          </p:nvPr>
        </p:nvSpPr>
        <p:spPr>
          <a:xfrm>
            <a:off x="647700" y="1485901"/>
            <a:ext cx="11201400" cy="4057650"/>
          </a:xfrm>
        </p:spPr>
        <p:txBody>
          <a:bodyPr/>
          <a:lstStyle/>
          <a:p>
            <a:r>
              <a:rPr lang="en-GB" dirty="0"/>
              <a:t>Accurate referencing also means you avoid plagiarism, which is passing off someone else’s work as your own</a:t>
            </a:r>
          </a:p>
          <a:p>
            <a:r>
              <a:rPr lang="en-GB" dirty="0"/>
              <a:t>The University’s full definition of plagiarism can be found within the University regulations:</a:t>
            </a:r>
          </a:p>
          <a:p>
            <a:pPr marL="0" indent="0">
              <a:buNone/>
            </a:pPr>
            <a:endParaRPr lang="en-GB" dirty="0"/>
          </a:p>
          <a:p>
            <a:pPr marL="0" indent="0" algn="ctr">
              <a:buNone/>
            </a:pPr>
            <a:r>
              <a:rPr lang="en-GB" dirty="0"/>
              <a:t>http://www.uwtsd.ac.uk/academic-office/university-regulations-student-guide/ </a:t>
            </a:r>
          </a:p>
        </p:txBody>
      </p:sp>
    </p:spTree>
    <p:extLst>
      <p:ext uri="{BB962C8B-B14F-4D97-AF65-F5344CB8AC3E}">
        <p14:creationId xmlns:p14="http://schemas.microsoft.com/office/powerpoint/2010/main" val="3567001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9EC7D-F2A4-40C0-8611-1EC8A66C5C7E}"/>
              </a:ext>
            </a:extLst>
          </p:cNvPr>
          <p:cNvSpPr>
            <a:spLocks noGrp="1"/>
          </p:cNvSpPr>
          <p:nvPr>
            <p:ph type="title"/>
          </p:nvPr>
        </p:nvSpPr>
        <p:spPr/>
        <p:txBody>
          <a:bodyPr/>
          <a:lstStyle/>
          <a:p>
            <a:r>
              <a:rPr lang="en-GB" b="1" dirty="0"/>
              <a:t>Before starting your work…</a:t>
            </a:r>
          </a:p>
        </p:txBody>
      </p:sp>
      <p:sp>
        <p:nvSpPr>
          <p:cNvPr id="3" name="Content Placeholder 2">
            <a:extLst>
              <a:ext uri="{FF2B5EF4-FFF2-40B4-BE49-F238E27FC236}">
                <a16:creationId xmlns:a16="http://schemas.microsoft.com/office/drawing/2014/main" id="{28ADC1DC-C95B-4D32-AE85-CB1C66670CB6}"/>
              </a:ext>
            </a:extLst>
          </p:cNvPr>
          <p:cNvSpPr>
            <a:spLocks noGrp="1"/>
          </p:cNvSpPr>
          <p:nvPr>
            <p:ph idx="1"/>
          </p:nvPr>
        </p:nvSpPr>
        <p:spPr>
          <a:xfrm>
            <a:off x="476250" y="1417638"/>
            <a:ext cx="11544300" cy="3973512"/>
          </a:xfrm>
        </p:spPr>
        <p:txBody>
          <a:bodyPr/>
          <a:lstStyle/>
          <a:p>
            <a:r>
              <a:rPr lang="en-GB" dirty="0"/>
              <a:t>Keep a record of the sources you read as you go along</a:t>
            </a:r>
          </a:p>
          <a:p>
            <a:r>
              <a:rPr lang="en-GB" dirty="0"/>
              <a:t>Be consistent in the records you keep and in the way you reference</a:t>
            </a:r>
          </a:p>
          <a:p>
            <a:r>
              <a:rPr lang="en-GB" dirty="0"/>
              <a:t>Give yourself enough time to check your work.</a:t>
            </a:r>
          </a:p>
          <a:p>
            <a:r>
              <a:rPr lang="en-GB" dirty="0"/>
              <a:t>Try to put yourself in the shoes of the reader. Think: “if I wanted to find the source of this information, could I?”</a:t>
            </a:r>
          </a:p>
          <a:p>
            <a:r>
              <a:rPr lang="en-GB" dirty="0"/>
              <a:t>If in doubt, seek clarification or ask for help!</a:t>
            </a:r>
          </a:p>
        </p:txBody>
      </p:sp>
    </p:spTree>
    <p:extLst>
      <p:ext uri="{BB962C8B-B14F-4D97-AF65-F5344CB8AC3E}">
        <p14:creationId xmlns:p14="http://schemas.microsoft.com/office/powerpoint/2010/main" val="2639165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BB1EF-92F4-448A-AEE2-79B844796BC0}"/>
              </a:ext>
            </a:extLst>
          </p:cNvPr>
          <p:cNvSpPr>
            <a:spLocks noGrp="1"/>
          </p:cNvSpPr>
          <p:nvPr>
            <p:ph type="title"/>
          </p:nvPr>
        </p:nvSpPr>
        <p:spPr/>
        <p:txBody>
          <a:bodyPr/>
          <a:lstStyle/>
          <a:p>
            <a:r>
              <a:rPr lang="en-GB" b="1" dirty="0"/>
              <a:t>Harvard Referencing</a:t>
            </a:r>
          </a:p>
        </p:txBody>
      </p:sp>
      <p:sp>
        <p:nvSpPr>
          <p:cNvPr id="3" name="Content Placeholder 2">
            <a:extLst>
              <a:ext uri="{FF2B5EF4-FFF2-40B4-BE49-F238E27FC236}">
                <a16:creationId xmlns:a16="http://schemas.microsoft.com/office/drawing/2014/main" id="{4150EAF2-58D8-426D-B974-6EC96B464151}"/>
              </a:ext>
            </a:extLst>
          </p:cNvPr>
          <p:cNvSpPr>
            <a:spLocks noGrp="1"/>
          </p:cNvSpPr>
          <p:nvPr>
            <p:ph idx="1"/>
          </p:nvPr>
        </p:nvSpPr>
        <p:spPr>
          <a:xfrm>
            <a:off x="1219200" y="1619251"/>
            <a:ext cx="10972800" cy="3917032"/>
          </a:xfrm>
        </p:spPr>
        <p:txBody>
          <a:bodyPr/>
          <a:lstStyle/>
          <a:p>
            <a:r>
              <a:rPr lang="en-GB" dirty="0"/>
              <a:t>In-text citations</a:t>
            </a:r>
          </a:p>
          <a:p>
            <a:r>
              <a:rPr lang="en-GB" dirty="0"/>
              <a:t>Reference list </a:t>
            </a:r>
          </a:p>
        </p:txBody>
      </p:sp>
    </p:spTree>
    <p:extLst>
      <p:ext uri="{BB962C8B-B14F-4D97-AF65-F5344CB8AC3E}">
        <p14:creationId xmlns:p14="http://schemas.microsoft.com/office/powerpoint/2010/main" val="426566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04C6-A601-4597-9F84-175FD3C2B4B4}"/>
              </a:ext>
            </a:extLst>
          </p:cNvPr>
          <p:cNvSpPr>
            <a:spLocks noGrp="1"/>
          </p:cNvSpPr>
          <p:nvPr>
            <p:ph type="title"/>
          </p:nvPr>
        </p:nvSpPr>
        <p:spPr>
          <a:xfrm>
            <a:off x="609600" y="103188"/>
            <a:ext cx="10972800" cy="1143000"/>
          </a:xfrm>
        </p:spPr>
        <p:txBody>
          <a:bodyPr/>
          <a:lstStyle/>
          <a:p>
            <a:r>
              <a:rPr lang="en-GB" b="1" dirty="0"/>
              <a:t>In-text citations</a:t>
            </a:r>
          </a:p>
        </p:txBody>
      </p:sp>
      <p:sp>
        <p:nvSpPr>
          <p:cNvPr id="3" name="Content Placeholder 2">
            <a:extLst>
              <a:ext uri="{FF2B5EF4-FFF2-40B4-BE49-F238E27FC236}">
                <a16:creationId xmlns:a16="http://schemas.microsoft.com/office/drawing/2014/main" id="{474E2EEA-85AB-4703-8CBF-735A0B46C69F}"/>
              </a:ext>
            </a:extLst>
          </p:cNvPr>
          <p:cNvSpPr>
            <a:spLocks noGrp="1"/>
          </p:cNvSpPr>
          <p:nvPr>
            <p:ph idx="1"/>
          </p:nvPr>
        </p:nvSpPr>
        <p:spPr>
          <a:xfrm>
            <a:off x="95250" y="1322388"/>
            <a:ext cx="12192000" cy="4506912"/>
          </a:xfrm>
        </p:spPr>
        <p:txBody>
          <a:bodyPr numCol="2">
            <a:normAutofit fontScale="92500" lnSpcReduction="20000"/>
          </a:bodyPr>
          <a:lstStyle/>
          <a:p>
            <a:r>
              <a:rPr lang="en-GB" dirty="0"/>
              <a:t>Demonstrate source of information </a:t>
            </a:r>
            <a:r>
              <a:rPr lang="en-GB" i="1" dirty="0"/>
              <a:t>within</a:t>
            </a:r>
            <a:r>
              <a:rPr lang="en-GB" dirty="0"/>
              <a:t> your writing</a:t>
            </a:r>
          </a:p>
          <a:p>
            <a:r>
              <a:rPr lang="en-GB" dirty="0"/>
              <a:t>Abbreviated details:</a:t>
            </a:r>
          </a:p>
          <a:p>
            <a:r>
              <a:rPr lang="en-GB" dirty="0"/>
              <a:t>(Name, Date) format </a:t>
            </a:r>
            <a:r>
              <a:rPr lang="en-GB" b="1" dirty="0"/>
              <a:t>within full stop</a:t>
            </a:r>
            <a:endParaRPr lang="en-GB" dirty="0"/>
          </a:p>
          <a:p>
            <a:r>
              <a:rPr lang="en-GB" dirty="0"/>
              <a:t>Maybe page numbers – specific details</a:t>
            </a:r>
          </a:p>
          <a:p>
            <a:pPr marL="0" indent="0">
              <a:buNone/>
            </a:pPr>
            <a:endParaRPr lang="en-GB" dirty="0"/>
          </a:p>
          <a:p>
            <a:pPr marL="0" indent="0">
              <a:buNone/>
            </a:pPr>
            <a:endParaRPr lang="en-GB" dirty="0"/>
          </a:p>
          <a:p>
            <a:pPr marL="0" indent="0">
              <a:buNone/>
            </a:pPr>
            <a:endParaRPr lang="en-GB" dirty="0"/>
          </a:p>
          <a:p>
            <a:pPr marL="0" indent="0">
              <a:buNone/>
            </a:pPr>
            <a:r>
              <a:rPr lang="en-GB" u="sng" dirty="0"/>
              <a:t>Examples</a:t>
            </a:r>
          </a:p>
          <a:p>
            <a:pPr>
              <a:buFont typeface="Wingdings" panose="05000000000000000000" pitchFamily="2" charset="2"/>
              <a:buChar char="Ø"/>
            </a:pPr>
            <a:r>
              <a:rPr lang="en-GB" dirty="0"/>
              <a:t>Culture provides important social and economic benefits (Smith, 2006).</a:t>
            </a:r>
          </a:p>
          <a:p>
            <a:pPr>
              <a:buFont typeface="Wingdings" panose="05000000000000000000" pitchFamily="2" charset="2"/>
              <a:buChar char="Ø"/>
            </a:pPr>
            <a:r>
              <a:rPr lang="en-GB" dirty="0"/>
              <a:t>According to Smith (2006), culture provides important social and economic benefits.</a:t>
            </a:r>
          </a:p>
          <a:p>
            <a:pPr>
              <a:buFont typeface="Wingdings" panose="05000000000000000000" pitchFamily="2" charset="2"/>
              <a:buChar char="Ø"/>
            </a:pPr>
            <a:r>
              <a:rPr lang="en-GB" dirty="0"/>
              <a:t>Smith (2006, p.6.) states ‘culture provides important social and economic benefits’.</a:t>
            </a:r>
          </a:p>
        </p:txBody>
      </p:sp>
    </p:spTree>
    <p:extLst>
      <p:ext uri="{BB962C8B-B14F-4D97-AF65-F5344CB8AC3E}">
        <p14:creationId xmlns:p14="http://schemas.microsoft.com/office/powerpoint/2010/main" val="816820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462B9-53F6-4DD0-BBBA-FA5C5DF12C52}"/>
              </a:ext>
            </a:extLst>
          </p:cNvPr>
          <p:cNvSpPr>
            <a:spLocks noGrp="1"/>
          </p:cNvSpPr>
          <p:nvPr>
            <p:ph type="title"/>
          </p:nvPr>
        </p:nvSpPr>
        <p:spPr>
          <a:xfrm>
            <a:off x="609600" y="95250"/>
            <a:ext cx="10972800" cy="1143000"/>
          </a:xfrm>
        </p:spPr>
        <p:txBody>
          <a:bodyPr/>
          <a:lstStyle/>
          <a:p>
            <a:r>
              <a:rPr lang="en-GB" b="1" dirty="0"/>
              <a:t>Reference list </a:t>
            </a:r>
          </a:p>
        </p:txBody>
      </p:sp>
      <p:sp>
        <p:nvSpPr>
          <p:cNvPr id="3" name="Content Placeholder 2">
            <a:extLst>
              <a:ext uri="{FF2B5EF4-FFF2-40B4-BE49-F238E27FC236}">
                <a16:creationId xmlns:a16="http://schemas.microsoft.com/office/drawing/2014/main" id="{72593729-3C86-4A15-B939-2AAEC669513B}"/>
              </a:ext>
            </a:extLst>
          </p:cNvPr>
          <p:cNvSpPr>
            <a:spLocks noGrp="1"/>
          </p:cNvSpPr>
          <p:nvPr>
            <p:ph idx="1"/>
          </p:nvPr>
        </p:nvSpPr>
        <p:spPr>
          <a:xfrm>
            <a:off x="19050" y="1200150"/>
            <a:ext cx="12192000" cy="4476749"/>
          </a:xfrm>
        </p:spPr>
        <p:txBody>
          <a:bodyPr>
            <a:normAutofit/>
          </a:bodyPr>
          <a:lstStyle/>
          <a:p>
            <a:r>
              <a:rPr lang="en-GB" dirty="0"/>
              <a:t>Full bibliographical record of the references cited in your text: </a:t>
            </a:r>
          </a:p>
          <a:p>
            <a:pPr marL="0" indent="0" algn="ctr">
              <a:buNone/>
            </a:pPr>
            <a:r>
              <a:rPr lang="en-GB" dirty="0"/>
              <a:t>         </a:t>
            </a:r>
          </a:p>
          <a:p>
            <a:pPr marL="0" indent="0" algn="ctr">
              <a:buNone/>
            </a:pPr>
            <a:r>
              <a:rPr lang="en-GB" dirty="0"/>
              <a:t> Pears, R. and Shields, G. (2016), </a:t>
            </a:r>
            <a:r>
              <a:rPr lang="en-GB" i="1" dirty="0"/>
              <a:t>Cite Them Right: The Essential Referencing Guide</a:t>
            </a:r>
            <a:r>
              <a:rPr lang="en-GB" dirty="0"/>
              <a:t>. (10th Rev. Edition). Basingstoke: Palgrave</a:t>
            </a:r>
          </a:p>
          <a:p>
            <a:pPr marL="0" indent="0" algn="ctr">
              <a:buNone/>
            </a:pPr>
            <a:endParaRPr lang="en-GB" dirty="0"/>
          </a:p>
          <a:p>
            <a:pPr algn="just"/>
            <a:r>
              <a:rPr lang="en-GB" dirty="0"/>
              <a:t>Enable reader to locate your original source</a:t>
            </a:r>
          </a:p>
          <a:p>
            <a:r>
              <a:rPr lang="en-GB" dirty="0"/>
              <a:t>Alphabetical order by surname/corporate name: e.g. Smith/Tesco</a:t>
            </a:r>
          </a:p>
          <a:p>
            <a:pPr marL="0" indent="0">
              <a:buNone/>
            </a:pPr>
            <a:endParaRPr lang="en-GB" dirty="0"/>
          </a:p>
        </p:txBody>
      </p:sp>
    </p:spTree>
    <p:extLst>
      <p:ext uri="{BB962C8B-B14F-4D97-AF65-F5344CB8AC3E}">
        <p14:creationId xmlns:p14="http://schemas.microsoft.com/office/powerpoint/2010/main" val="2406714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588A5-DEE6-439D-870D-0BAE6071323C}"/>
              </a:ext>
            </a:extLst>
          </p:cNvPr>
          <p:cNvSpPr>
            <a:spLocks noGrp="1"/>
          </p:cNvSpPr>
          <p:nvPr>
            <p:ph type="title"/>
          </p:nvPr>
        </p:nvSpPr>
        <p:spPr/>
        <p:txBody>
          <a:bodyPr/>
          <a:lstStyle/>
          <a:p>
            <a:r>
              <a:rPr lang="en-GB" b="1" dirty="0"/>
              <a:t>Quotes, paraphrasing and summarising</a:t>
            </a:r>
          </a:p>
        </p:txBody>
      </p:sp>
      <p:sp>
        <p:nvSpPr>
          <p:cNvPr id="3" name="Content Placeholder 2">
            <a:extLst>
              <a:ext uri="{FF2B5EF4-FFF2-40B4-BE49-F238E27FC236}">
                <a16:creationId xmlns:a16="http://schemas.microsoft.com/office/drawing/2014/main" id="{50661C6C-327D-4989-84CB-A6B1927E328F}"/>
              </a:ext>
            </a:extLst>
          </p:cNvPr>
          <p:cNvSpPr>
            <a:spLocks noGrp="1"/>
          </p:cNvSpPr>
          <p:nvPr>
            <p:ph idx="1"/>
          </p:nvPr>
        </p:nvSpPr>
        <p:spPr/>
        <p:txBody>
          <a:bodyPr/>
          <a:lstStyle/>
          <a:p>
            <a:r>
              <a:rPr lang="en-GB" dirty="0"/>
              <a:t>Long quotation</a:t>
            </a:r>
          </a:p>
        </p:txBody>
      </p:sp>
    </p:spTree>
    <p:extLst>
      <p:ext uri="{BB962C8B-B14F-4D97-AF65-F5344CB8AC3E}">
        <p14:creationId xmlns:p14="http://schemas.microsoft.com/office/powerpoint/2010/main" val="373888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015C6-B14E-4561-B29F-C02A41DA57CF}"/>
              </a:ext>
            </a:extLst>
          </p:cNvPr>
          <p:cNvSpPr>
            <a:spLocks noGrp="1"/>
          </p:cNvSpPr>
          <p:nvPr>
            <p:ph type="title"/>
          </p:nvPr>
        </p:nvSpPr>
        <p:spPr/>
        <p:txBody>
          <a:bodyPr/>
          <a:lstStyle/>
          <a:p>
            <a:r>
              <a:rPr lang="en-GB" dirty="0"/>
              <a:t>Long quotation</a:t>
            </a:r>
          </a:p>
        </p:txBody>
      </p:sp>
      <p:sp>
        <p:nvSpPr>
          <p:cNvPr id="3" name="Content Placeholder 2">
            <a:extLst>
              <a:ext uri="{FF2B5EF4-FFF2-40B4-BE49-F238E27FC236}">
                <a16:creationId xmlns:a16="http://schemas.microsoft.com/office/drawing/2014/main" id="{2527E196-3897-4CCE-9A3F-3A4F007737C6}"/>
              </a:ext>
            </a:extLst>
          </p:cNvPr>
          <p:cNvSpPr>
            <a:spLocks noGrp="1"/>
          </p:cNvSpPr>
          <p:nvPr>
            <p:ph idx="1"/>
          </p:nvPr>
        </p:nvSpPr>
        <p:spPr/>
        <p:txBody>
          <a:bodyPr>
            <a:normAutofit lnSpcReduction="10000"/>
          </a:bodyPr>
          <a:lstStyle/>
          <a:p>
            <a:r>
              <a:rPr lang="en-GB" dirty="0"/>
              <a:t>Long quotation: more than 30 words/2 lines</a:t>
            </a:r>
          </a:p>
          <a:p>
            <a:r>
              <a:rPr lang="en-GB" dirty="0"/>
              <a:t>Format:</a:t>
            </a:r>
          </a:p>
          <a:p>
            <a:pPr lvl="1"/>
            <a:r>
              <a:rPr lang="en-GB" sz="3200" dirty="0"/>
              <a:t>Enter as a separate paragraph</a:t>
            </a:r>
          </a:p>
          <a:p>
            <a:pPr lvl="1"/>
            <a:r>
              <a:rPr lang="en-GB" sz="3200" dirty="0"/>
              <a:t>Indent the paragraph</a:t>
            </a:r>
          </a:p>
          <a:p>
            <a:pPr lvl="1"/>
            <a:r>
              <a:rPr lang="en-GB" sz="3200" dirty="0"/>
              <a:t>Quotation marks are not required</a:t>
            </a:r>
          </a:p>
          <a:p>
            <a:pPr lvl="1"/>
            <a:r>
              <a:rPr lang="en-GB" sz="3200" dirty="0"/>
              <a:t>Author’s surname, year of publication and page number (in round brackets)</a:t>
            </a:r>
          </a:p>
          <a:p>
            <a:endParaRPr lang="en-GB" dirty="0"/>
          </a:p>
        </p:txBody>
      </p:sp>
    </p:spTree>
    <p:extLst>
      <p:ext uri="{BB962C8B-B14F-4D97-AF65-F5344CB8AC3E}">
        <p14:creationId xmlns:p14="http://schemas.microsoft.com/office/powerpoint/2010/main" val="80915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7C204-7847-4473-88ED-B26A37F9B8F4}"/>
              </a:ext>
            </a:extLst>
          </p:cNvPr>
          <p:cNvSpPr>
            <a:spLocks noGrp="1"/>
          </p:cNvSpPr>
          <p:nvPr>
            <p:ph type="title"/>
          </p:nvPr>
        </p:nvSpPr>
        <p:spPr>
          <a:xfrm>
            <a:off x="609600" y="-68262"/>
            <a:ext cx="10972800" cy="1143000"/>
          </a:xfrm>
        </p:spPr>
        <p:txBody>
          <a:bodyPr/>
          <a:lstStyle/>
          <a:p>
            <a:r>
              <a:rPr lang="en-GB" dirty="0"/>
              <a:t>Example</a:t>
            </a:r>
          </a:p>
        </p:txBody>
      </p:sp>
      <p:sp>
        <p:nvSpPr>
          <p:cNvPr id="3" name="Content Placeholder 2">
            <a:extLst>
              <a:ext uri="{FF2B5EF4-FFF2-40B4-BE49-F238E27FC236}">
                <a16:creationId xmlns:a16="http://schemas.microsoft.com/office/drawing/2014/main" id="{D1917394-0889-4CF9-849B-EFFA42FB4EE6}"/>
              </a:ext>
            </a:extLst>
          </p:cNvPr>
          <p:cNvSpPr>
            <a:spLocks noGrp="1"/>
          </p:cNvSpPr>
          <p:nvPr>
            <p:ph idx="1"/>
          </p:nvPr>
        </p:nvSpPr>
        <p:spPr>
          <a:xfrm>
            <a:off x="304800" y="1169988"/>
            <a:ext cx="11544300" cy="4506912"/>
          </a:xfrm>
        </p:spPr>
        <p:txBody>
          <a:bodyPr>
            <a:normAutofit fontScale="92500" lnSpcReduction="10000"/>
          </a:bodyPr>
          <a:lstStyle/>
          <a:p>
            <a:pPr marL="0" indent="0" algn="just">
              <a:buNone/>
            </a:pPr>
            <a:r>
              <a:rPr lang="en-GB" dirty="0"/>
              <a:t>King describes the intertwining of fate and memory in many evocative passages such as:</a:t>
            </a:r>
          </a:p>
          <a:p>
            <a:pPr marL="400050" lvl="1" indent="0" algn="just">
              <a:buNone/>
            </a:pPr>
            <a:r>
              <a:rPr lang="en-GB" sz="3200" dirty="0"/>
              <a:t>So the three of them rode towards their end of the Great Road, while summer lay all about them, breathless as a gasp. Roland looked up and saw something that made him forget all about the Wizard’s Rainbow. It was his mother, leaning out of her apartment’s bedroom window: the oval of her face surrounded by the timeless </a:t>
            </a:r>
            <a:r>
              <a:rPr lang="en-GB" sz="3200" dirty="0" err="1"/>
              <a:t>gray</a:t>
            </a:r>
            <a:r>
              <a:rPr lang="en-GB" sz="3200" dirty="0"/>
              <a:t> stone of the castle’s west wing! 				</a:t>
            </a:r>
          </a:p>
          <a:p>
            <a:pPr marL="400050" lvl="1" indent="0" algn="just">
              <a:buNone/>
            </a:pPr>
            <a:r>
              <a:rPr lang="en-GB" dirty="0"/>
              <a:t>								(King, 1997, p. 553)</a:t>
            </a:r>
          </a:p>
        </p:txBody>
      </p:sp>
    </p:spTree>
    <p:extLst>
      <p:ext uri="{BB962C8B-B14F-4D97-AF65-F5344CB8AC3E}">
        <p14:creationId xmlns:p14="http://schemas.microsoft.com/office/powerpoint/2010/main" val="209143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588A5-DEE6-439D-870D-0BAE6071323C}"/>
              </a:ext>
            </a:extLst>
          </p:cNvPr>
          <p:cNvSpPr>
            <a:spLocks noGrp="1"/>
          </p:cNvSpPr>
          <p:nvPr>
            <p:ph type="title"/>
          </p:nvPr>
        </p:nvSpPr>
        <p:spPr/>
        <p:txBody>
          <a:bodyPr/>
          <a:lstStyle/>
          <a:p>
            <a:r>
              <a:rPr lang="en-GB" b="1" dirty="0"/>
              <a:t>Quotes, paraphrasing and summarising</a:t>
            </a:r>
          </a:p>
        </p:txBody>
      </p:sp>
      <p:sp>
        <p:nvSpPr>
          <p:cNvPr id="3" name="Content Placeholder 2">
            <a:extLst>
              <a:ext uri="{FF2B5EF4-FFF2-40B4-BE49-F238E27FC236}">
                <a16:creationId xmlns:a16="http://schemas.microsoft.com/office/drawing/2014/main" id="{50661C6C-327D-4989-84CB-A6B1927E328F}"/>
              </a:ext>
            </a:extLst>
          </p:cNvPr>
          <p:cNvSpPr>
            <a:spLocks noGrp="1"/>
          </p:cNvSpPr>
          <p:nvPr>
            <p:ph idx="1"/>
          </p:nvPr>
        </p:nvSpPr>
        <p:spPr/>
        <p:txBody>
          <a:bodyPr/>
          <a:lstStyle/>
          <a:p>
            <a:r>
              <a:rPr lang="en-GB" dirty="0">
                <a:solidFill>
                  <a:schemeClr val="bg1">
                    <a:lumMod val="65000"/>
                  </a:schemeClr>
                </a:solidFill>
              </a:rPr>
              <a:t>Long quotation: more than 30 words/2 lines</a:t>
            </a:r>
          </a:p>
          <a:p>
            <a:r>
              <a:rPr lang="en-GB" dirty="0"/>
              <a:t>Short quotation</a:t>
            </a:r>
          </a:p>
        </p:txBody>
      </p:sp>
    </p:spTree>
    <p:extLst>
      <p:ext uri="{BB962C8B-B14F-4D97-AF65-F5344CB8AC3E}">
        <p14:creationId xmlns:p14="http://schemas.microsoft.com/office/powerpoint/2010/main" val="337763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F4B81-5329-43DF-AA04-490543D07798}"/>
              </a:ext>
            </a:extLst>
          </p:cNvPr>
          <p:cNvSpPr>
            <a:spLocks noGrp="1"/>
          </p:cNvSpPr>
          <p:nvPr>
            <p:ph type="title"/>
          </p:nvPr>
        </p:nvSpPr>
        <p:spPr/>
        <p:txBody>
          <a:bodyPr/>
          <a:lstStyle/>
          <a:p>
            <a:r>
              <a:rPr lang="en-GB" dirty="0"/>
              <a:t>Short quotation</a:t>
            </a:r>
          </a:p>
        </p:txBody>
      </p:sp>
      <p:sp>
        <p:nvSpPr>
          <p:cNvPr id="3" name="Content Placeholder 2">
            <a:extLst>
              <a:ext uri="{FF2B5EF4-FFF2-40B4-BE49-F238E27FC236}">
                <a16:creationId xmlns:a16="http://schemas.microsoft.com/office/drawing/2014/main" id="{6B1901A1-D5F7-48AC-886A-2CF2522A3017}"/>
              </a:ext>
            </a:extLst>
          </p:cNvPr>
          <p:cNvSpPr>
            <a:spLocks noGrp="1"/>
          </p:cNvSpPr>
          <p:nvPr>
            <p:ph idx="1"/>
          </p:nvPr>
        </p:nvSpPr>
        <p:spPr/>
        <p:txBody>
          <a:bodyPr/>
          <a:lstStyle/>
          <a:p>
            <a:r>
              <a:rPr lang="en-GB" dirty="0"/>
              <a:t>Short quotation: up to 20 words/2 lines</a:t>
            </a:r>
          </a:p>
          <a:p>
            <a:r>
              <a:rPr lang="en-GB" dirty="0"/>
              <a:t>Format: </a:t>
            </a:r>
          </a:p>
          <a:p>
            <a:pPr lvl="1"/>
            <a:r>
              <a:rPr lang="en-GB" sz="3200" dirty="0"/>
              <a:t>Include in the body of text </a:t>
            </a:r>
          </a:p>
          <a:p>
            <a:pPr lvl="1"/>
            <a:r>
              <a:rPr lang="en-GB" sz="3200" dirty="0"/>
              <a:t>Enclose in double quotation marks</a:t>
            </a:r>
          </a:p>
          <a:p>
            <a:pPr lvl="1"/>
            <a:r>
              <a:rPr lang="en-GB" sz="3200" dirty="0"/>
              <a:t>Author’s surname, year of publication and page number (in round brackets) </a:t>
            </a:r>
          </a:p>
          <a:p>
            <a:endParaRPr lang="en-GB" dirty="0"/>
          </a:p>
        </p:txBody>
      </p:sp>
    </p:spTree>
    <p:extLst>
      <p:ext uri="{BB962C8B-B14F-4D97-AF65-F5344CB8AC3E}">
        <p14:creationId xmlns:p14="http://schemas.microsoft.com/office/powerpoint/2010/main" val="91950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25326-576B-45FA-B27E-9E95F494EF5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085F6ABB-B6EC-49C7-A601-853B06BA2C52}"/>
              </a:ext>
            </a:extLst>
          </p:cNvPr>
          <p:cNvSpPr>
            <a:spLocks noGrp="1"/>
          </p:cNvSpPr>
          <p:nvPr>
            <p:ph idx="1"/>
          </p:nvPr>
        </p:nvSpPr>
        <p:spPr/>
        <p:txBody>
          <a:bodyPr/>
          <a:lstStyle/>
          <a:p>
            <a:pPr marL="0" indent="0" algn="just">
              <a:buNone/>
            </a:pPr>
            <a:r>
              <a:rPr lang="en-GB" dirty="0"/>
              <a:t>Hardy’s characters are not simple types. They are “fully realized human beings, with all their potential for individual freedom of choice and action” (Dunmore, 2017, p. 35).</a:t>
            </a:r>
          </a:p>
        </p:txBody>
      </p:sp>
    </p:spTree>
    <p:extLst>
      <p:ext uri="{BB962C8B-B14F-4D97-AF65-F5344CB8AC3E}">
        <p14:creationId xmlns:p14="http://schemas.microsoft.com/office/powerpoint/2010/main" val="2419568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588A5-DEE6-439D-870D-0BAE6071323C}"/>
              </a:ext>
            </a:extLst>
          </p:cNvPr>
          <p:cNvSpPr>
            <a:spLocks noGrp="1"/>
          </p:cNvSpPr>
          <p:nvPr>
            <p:ph type="title"/>
          </p:nvPr>
        </p:nvSpPr>
        <p:spPr/>
        <p:txBody>
          <a:bodyPr/>
          <a:lstStyle/>
          <a:p>
            <a:r>
              <a:rPr lang="en-GB" dirty="0"/>
              <a:t>Quotes, paraphrasing and summarising</a:t>
            </a:r>
          </a:p>
        </p:txBody>
      </p:sp>
      <p:sp>
        <p:nvSpPr>
          <p:cNvPr id="3" name="Content Placeholder 2">
            <a:extLst>
              <a:ext uri="{FF2B5EF4-FFF2-40B4-BE49-F238E27FC236}">
                <a16:creationId xmlns:a16="http://schemas.microsoft.com/office/drawing/2014/main" id="{50661C6C-327D-4989-84CB-A6B1927E328F}"/>
              </a:ext>
            </a:extLst>
          </p:cNvPr>
          <p:cNvSpPr>
            <a:spLocks noGrp="1"/>
          </p:cNvSpPr>
          <p:nvPr>
            <p:ph idx="1"/>
          </p:nvPr>
        </p:nvSpPr>
        <p:spPr/>
        <p:txBody>
          <a:bodyPr/>
          <a:lstStyle/>
          <a:p>
            <a:r>
              <a:rPr lang="en-GB" dirty="0">
                <a:solidFill>
                  <a:schemeClr val="bg1">
                    <a:lumMod val="65000"/>
                  </a:schemeClr>
                </a:solidFill>
              </a:rPr>
              <a:t>Long quotation: more than 30 words/2 lines</a:t>
            </a:r>
          </a:p>
          <a:p>
            <a:r>
              <a:rPr lang="en-GB" dirty="0">
                <a:solidFill>
                  <a:schemeClr val="bg1">
                    <a:lumMod val="65000"/>
                  </a:schemeClr>
                </a:solidFill>
              </a:rPr>
              <a:t>Short quotation: up to 20 words/2 lines</a:t>
            </a:r>
          </a:p>
          <a:p>
            <a:r>
              <a:rPr lang="en-GB" dirty="0"/>
              <a:t>Paraphrasing and summarising</a:t>
            </a:r>
          </a:p>
          <a:p>
            <a:endParaRPr lang="en-GB" dirty="0"/>
          </a:p>
        </p:txBody>
      </p:sp>
    </p:spTree>
    <p:extLst>
      <p:ext uri="{BB962C8B-B14F-4D97-AF65-F5344CB8AC3E}">
        <p14:creationId xmlns:p14="http://schemas.microsoft.com/office/powerpoint/2010/main" val="2605924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6665C-6B97-4ED3-9E18-88304227A0C5}"/>
              </a:ext>
            </a:extLst>
          </p:cNvPr>
          <p:cNvSpPr>
            <a:spLocks noGrp="1"/>
          </p:cNvSpPr>
          <p:nvPr>
            <p:ph type="title"/>
          </p:nvPr>
        </p:nvSpPr>
        <p:spPr/>
        <p:txBody>
          <a:bodyPr/>
          <a:lstStyle/>
          <a:p>
            <a:r>
              <a:rPr lang="en-GB" dirty="0"/>
              <a:t>Paraphrasing and summarising</a:t>
            </a:r>
          </a:p>
        </p:txBody>
      </p:sp>
      <p:sp>
        <p:nvSpPr>
          <p:cNvPr id="3" name="Content Placeholder 2">
            <a:extLst>
              <a:ext uri="{FF2B5EF4-FFF2-40B4-BE49-F238E27FC236}">
                <a16:creationId xmlns:a16="http://schemas.microsoft.com/office/drawing/2014/main" id="{AB91FD5F-A0DF-48DA-8A78-F32AF94E59C1}"/>
              </a:ext>
            </a:extLst>
          </p:cNvPr>
          <p:cNvSpPr>
            <a:spLocks noGrp="1"/>
          </p:cNvSpPr>
          <p:nvPr>
            <p:ph idx="1"/>
          </p:nvPr>
        </p:nvSpPr>
        <p:spPr/>
        <p:txBody>
          <a:bodyPr/>
          <a:lstStyle/>
          <a:p>
            <a:r>
              <a:rPr lang="en-GB" dirty="0"/>
              <a:t>Paraphrasing: Putting someone else’s idea into your own words</a:t>
            </a:r>
          </a:p>
          <a:p>
            <a:r>
              <a:rPr lang="en-GB" dirty="0"/>
              <a:t>Summarising: Provide a brief overview of someone else’s idea</a:t>
            </a:r>
          </a:p>
        </p:txBody>
      </p:sp>
    </p:spTree>
    <p:extLst>
      <p:ext uri="{BB962C8B-B14F-4D97-AF65-F5344CB8AC3E}">
        <p14:creationId xmlns:p14="http://schemas.microsoft.com/office/powerpoint/2010/main" val="2494446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09EE8-9A30-4B60-8E7D-0E5DEB07C24A}"/>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597B19FD-7C39-4212-8D7E-45F1431D795F}"/>
              </a:ext>
            </a:extLst>
          </p:cNvPr>
          <p:cNvSpPr>
            <a:spLocks noGrp="1"/>
          </p:cNvSpPr>
          <p:nvPr>
            <p:ph idx="1"/>
          </p:nvPr>
        </p:nvSpPr>
        <p:spPr>
          <a:xfrm>
            <a:off x="323850" y="1470484"/>
            <a:ext cx="11525250" cy="4054016"/>
          </a:xfrm>
        </p:spPr>
        <p:txBody>
          <a:bodyPr/>
          <a:lstStyle/>
          <a:p>
            <a:pPr marL="0" indent="0" algn="just">
              <a:buNone/>
            </a:pPr>
            <a:r>
              <a:rPr lang="en-GB" dirty="0"/>
              <a:t>Dunmore (2017) notes that Hardy presents the reader with rounded characters capable of acting with autonomy, but that these are placed in a context in which their choices are severely constrained by the operation of chance and fate. </a:t>
            </a:r>
          </a:p>
        </p:txBody>
      </p:sp>
    </p:spTree>
    <p:extLst>
      <p:ext uri="{BB962C8B-B14F-4D97-AF65-F5344CB8AC3E}">
        <p14:creationId xmlns:p14="http://schemas.microsoft.com/office/powerpoint/2010/main" val="50156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588A5-DEE6-439D-870D-0BAE6071323C}"/>
              </a:ext>
            </a:extLst>
          </p:cNvPr>
          <p:cNvSpPr>
            <a:spLocks noGrp="1"/>
          </p:cNvSpPr>
          <p:nvPr>
            <p:ph type="title"/>
          </p:nvPr>
        </p:nvSpPr>
        <p:spPr/>
        <p:txBody>
          <a:bodyPr/>
          <a:lstStyle/>
          <a:p>
            <a:r>
              <a:rPr lang="en-GB" b="1" dirty="0"/>
              <a:t>Quotes, paraphrasing and summarising</a:t>
            </a:r>
          </a:p>
        </p:txBody>
      </p:sp>
      <p:sp>
        <p:nvSpPr>
          <p:cNvPr id="3" name="Content Placeholder 2">
            <a:extLst>
              <a:ext uri="{FF2B5EF4-FFF2-40B4-BE49-F238E27FC236}">
                <a16:creationId xmlns:a16="http://schemas.microsoft.com/office/drawing/2014/main" id="{50661C6C-327D-4989-84CB-A6B1927E328F}"/>
              </a:ext>
            </a:extLst>
          </p:cNvPr>
          <p:cNvSpPr>
            <a:spLocks noGrp="1"/>
          </p:cNvSpPr>
          <p:nvPr>
            <p:ph idx="1"/>
          </p:nvPr>
        </p:nvSpPr>
        <p:spPr/>
        <p:txBody>
          <a:bodyPr/>
          <a:lstStyle/>
          <a:p>
            <a:r>
              <a:rPr lang="en-GB" dirty="0"/>
              <a:t>Long quotation: more than 30 words/2 lines</a:t>
            </a:r>
          </a:p>
          <a:p>
            <a:r>
              <a:rPr lang="en-GB" dirty="0"/>
              <a:t>Short quotation: up to 20 words/2 lines</a:t>
            </a:r>
          </a:p>
          <a:p>
            <a:r>
              <a:rPr lang="en-GB" dirty="0"/>
              <a:t>Paraphrasing and summarising</a:t>
            </a:r>
          </a:p>
          <a:p>
            <a:endParaRPr lang="en-GB" dirty="0"/>
          </a:p>
          <a:p>
            <a:endParaRPr lang="en-GB" dirty="0"/>
          </a:p>
        </p:txBody>
      </p:sp>
    </p:spTree>
    <p:extLst>
      <p:ext uri="{BB962C8B-B14F-4D97-AF65-F5344CB8AC3E}">
        <p14:creationId xmlns:p14="http://schemas.microsoft.com/office/powerpoint/2010/main" val="3896085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0DC3B-E7C6-422D-9CE1-00FD80794B4A}"/>
              </a:ext>
            </a:extLst>
          </p:cNvPr>
          <p:cNvSpPr>
            <a:spLocks noGrp="1"/>
          </p:cNvSpPr>
          <p:nvPr>
            <p:ph type="title"/>
          </p:nvPr>
        </p:nvSpPr>
        <p:spPr/>
        <p:txBody>
          <a:bodyPr/>
          <a:lstStyle/>
          <a:p>
            <a:r>
              <a:rPr lang="en-GB" b="1" dirty="0"/>
              <a:t>Referencing different types of sources</a:t>
            </a:r>
          </a:p>
        </p:txBody>
      </p:sp>
      <p:sp>
        <p:nvSpPr>
          <p:cNvPr id="3" name="Content Placeholder 2">
            <a:extLst>
              <a:ext uri="{FF2B5EF4-FFF2-40B4-BE49-F238E27FC236}">
                <a16:creationId xmlns:a16="http://schemas.microsoft.com/office/drawing/2014/main" id="{79D6445C-0462-4359-8121-0268E3E3B2B2}"/>
              </a:ext>
            </a:extLst>
          </p:cNvPr>
          <p:cNvSpPr>
            <a:spLocks noGrp="1"/>
          </p:cNvSpPr>
          <p:nvPr>
            <p:ph idx="1"/>
          </p:nvPr>
        </p:nvSpPr>
        <p:spPr/>
        <p:txBody>
          <a:bodyPr numCol="2"/>
          <a:lstStyle/>
          <a:p>
            <a:r>
              <a:rPr lang="en-GB" dirty="0"/>
              <a:t>Books</a:t>
            </a:r>
          </a:p>
          <a:p>
            <a:r>
              <a:rPr lang="en-GB" dirty="0"/>
              <a:t>Journal and newspapers</a:t>
            </a:r>
          </a:p>
          <a:p>
            <a:r>
              <a:rPr lang="en-GB" dirty="0"/>
              <a:t>Internet</a:t>
            </a:r>
          </a:p>
          <a:p>
            <a:r>
              <a:rPr lang="en-GB" dirty="0"/>
              <a:t>Conferences</a:t>
            </a:r>
          </a:p>
          <a:p>
            <a:r>
              <a:rPr lang="en-GB" dirty="0"/>
              <a:t>Unpublished information</a:t>
            </a:r>
          </a:p>
          <a:p>
            <a:r>
              <a:rPr lang="en-GB" dirty="0"/>
              <a:t>Reports and guidelines</a:t>
            </a:r>
          </a:p>
          <a:p>
            <a:pPr marL="0" indent="0">
              <a:buNone/>
            </a:pPr>
            <a:r>
              <a:rPr lang="en-GB" b="1" dirty="0"/>
              <a:t>The Level 5 Homepage includes further examples</a:t>
            </a:r>
          </a:p>
          <a:p>
            <a:endParaRPr lang="en-GB" dirty="0"/>
          </a:p>
        </p:txBody>
      </p:sp>
    </p:spTree>
    <p:extLst>
      <p:ext uri="{BB962C8B-B14F-4D97-AF65-F5344CB8AC3E}">
        <p14:creationId xmlns:p14="http://schemas.microsoft.com/office/powerpoint/2010/main" val="2778979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0DC3B-E7C6-422D-9CE1-00FD80794B4A}"/>
              </a:ext>
            </a:extLst>
          </p:cNvPr>
          <p:cNvSpPr>
            <a:spLocks noGrp="1"/>
          </p:cNvSpPr>
          <p:nvPr>
            <p:ph type="title"/>
          </p:nvPr>
        </p:nvSpPr>
        <p:spPr/>
        <p:txBody>
          <a:bodyPr/>
          <a:lstStyle/>
          <a:p>
            <a:r>
              <a:rPr lang="en-GB" b="1" dirty="0"/>
              <a:t>Referencing different types of sources</a:t>
            </a:r>
          </a:p>
        </p:txBody>
      </p:sp>
      <p:sp>
        <p:nvSpPr>
          <p:cNvPr id="3" name="Content Placeholder 2">
            <a:extLst>
              <a:ext uri="{FF2B5EF4-FFF2-40B4-BE49-F238E27FC236}">
                <a16:creationId xmlns:a16="http://schemas.microsoft.com/office/drawing/2014/main" id="{79D6445C-0462-4359-8121-0268E3E3B2B2}"/>
              </a:ext>
            </a:extLst>
          </p:cNvPr>
          <p:cNvSpPr>
            <a:spLocks noGrp="1"/>
          </p:cNvSpPr>
          <p:nvPr>
            <p:ph idx="1"/>
          </p:nvPr>
        </p:nvSpPr>
        <p:spPr/>
        <p:txBody>
          <a:bodyPr numCol="2"/>
          <a:lstStyle/>
          <a:p>
            <a:r>
              <a:rPr lang="en-GB" dirty="0"/>
              <a:t>Books</a:t>
            </a:r>
          </a:p>
          <a:p>
            <a:r>
              <a:rPr lang="en-GB" dirty="0"/>
              <a:t>Journal and newspapers</a:t>
            </a:r>
          </a:p>
          <a:p>
            <a:r>
              <a:rPr lang="en-GB" dirty="0"/>
              <a:t>Internet</a:t>
            </a:r>
          </a:p>
          <a:p>
            <a:r>
              <a:rPr lang="en-GB" dirty="0"/>
              <a:t>Conferences</a:t>
            </a:r>
          </a:p>
          <a:p>
            <a:r>
              <a:rPr lang="en-GB" dirty="0"/>
              <a:t>Unpublished information</a:t>
            </a:r>
          </a:p>
          <a:p>
            <a:r>
              <a:rPr lang="en-GB" dirty="0"/>
              <a:t>Reports and guidelines</a:t>
            </a:r>
          </a:p>
          <a:p>
            <a:r>
              <a:rPr lang="en-GB" b="1" u="sng" dirty="0"/>
              <a:t>Please read the handbook on Moodle!!!</a:t>
            </a:r>
          </a:p>
        </p:txBody>
      </p:sp>
    </p:spTree>
    <p:extLst>
      <p:ext uri="{BB962C8B-B14F-4D97-AF65-F5344CB8AC3E}">
        <p14:creationId xmlns:p14="http://schemas.microsoft.com/office/powerpoint/2010/main" val="115371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6B514-05A0-4644-B569-A4BA3E4FF076}"/>
              </a:ext>
            </a:extLst>
          </p:cNvPr>
          <p:cNvSpPr>
            <a:spLocks noGrp="1"/>
          </p:cNvSpPr>
          <p:nvPr>
            <p:ph type="title"/>
          </p:nvPr>
        </p:nvSpPr>
        <p:spPr>
          <a:xfrm>
            <a:off x="609600" y="-91282"/>
            <a:ext cx="10972800" cy="1143000"/>
          </a:xfrm>
        </p:spPr>
        <p:txBody>
          <a:bodyPr/>
          <a:lstStyle/>
          <a:p>
            <a:r>
              <a:rPr lang="en-GB" b="1" dirty="0"/>
              <a:t>Summary of Week 1</a:t>
            </a:r>
          </a:p>
        </p:txBody>
      </p:sp>
      <p:sp>
        <p:nvSpPr>
          <p:cNvPr id="3" name="Content Placeholder 2">
            <a:extLst>
              <a:ext uri="{FF2B5EF4-FFF2-40B4-BE49-F238E27FC236}">
                <a16:creationId xmlns:a16="http://schemas.microsoft.com/office/drawing/2014/main" id="{F9A8203D-452C-422C-A6B3-6EF945A319CA}"/>
              </a:ext>
            </a:extLst>
          </p:cNvPr>
          <p:cNvSpPr>
            <a:spLocks noGrp="1"/>
          </p:cNvSpPr>
          <p:nvPr>
            <p:ph idx="1"/>
          </p:nvPr>
        </p:nvSpPr>
        <p:spPr>
          <a:xfrm>
            <a:off x="381000" y="1051718"/>
            <a:ext cx="11677650" cy="5025231"/>
          </a:xfrm>
        </p:spPr>
        <p:txBody>
          <a:bodyPr numCol="2">
            <a:normAutofit/>
          </a:bodyPr>
          <a:lstStyle/>
          <a:p>
            <a:r>
              <a:rPr lang="en-GB" sz="2600" dirty="0"/>
              <a:t>The importance of referencing</a:t>
            </a:r>
          </a:p>
          <a:p>
            <a:r>
              <a:rPr lang="en-GB" sz="2600" dirty="0"/>
              <a:t>Avoiding plagiarism </a:t>
            </a:r>
          </a:p>
          <a:p>
            <a:r>
              <a:rPr lang="en-GB" sz="2600" dirty="0"/>
              <a:t>Before starting your work…</a:t>
            </a:r>
          </a:p>
          <a:p>
            <a:r>
              <a:rPr lang="en-GB" sz="2600" dirty="0"/>
              <a:t>Harvard Referencing </a:t>
            </a:r>
          </a:p>
          <a:p>
            <a:r>
              <a:rPr lang="en-GB" sz="2600" dirty="0"/>
              <a:t>Quotes, paraphrasing and summarising</a:t>
            </a:r>
          </a:p>
          <a:p>
            <a:r>
              <a:rPr lang="en-GB" sz="2600" dirty="0"/>
              <a:t>Referencing different types of sources</a:t>
            </a:r>
          </a:p>
          <a:p>
            <a:r>
              <a:rPr lang="en-GB" sz="2600" dirty="0"/>
              <a:t>Language</a:t>
            </a:r>
          </a:p>
          <a:p>
            <a:r>
              <a:rPr lang="en-GB" sz="2600" dirty="0"/>
              <a:t>Additional guidance</a:t>
            </a:r>
          </a:p>
          <a:p>
            <a:endParaRPr lang="en-GB" dirty="0"/>
          </a:p>
          <a:p>
            <a:pPr marL="0" indent="0">
              <a:buNone/>
            </a:pPr>
            <a:endParaRPr lang="en-GB" dirty="0"/>
          </a:p>
          <a:p>
            <a:pPr marL="0" indent="0" algn="ctr">
              <a:buNone/>
            </a:pPr>
            <a:r>
              <a:rPr lang="en-GB" b="1" dirty="0"/>
              <a:t>Next time: Introduction to Module/What is Culture? </a:t>
            </a:r>
            <a:r>
              <a:rPr lang="en-GB" sz="2800" b="1" dirty="0"/>
              <a:t>(Wednesday 15</a:t>
            </a:r>
            <a:r>
              <a:rPr lang="en-GB" sz="2800" b="1" baseline="30000" dirty="0"/>
              <a:t>th</a:t>
            </a:r>
            <a:r>
              <a:rPr lang="en-GB" sz="2800" b="1" dirty="0"/>
              <a:t> January 2020)</a:t>
            </a:r>
            <a:endParaRPr lang="en-GB" b="1" dirty="0"/>
          </a:p>
        </p:txBody>
      </p:sp>
    </p:spTree>
    <p:extLst>
      <p:ext uri="{BB962C8B-B14F-4D97-AF65-F5344CB8AC3E}">
        <p14:creationId xmlns:p14="http://schemas.microsoft.com/office/powerpoint/2010/main" val="216199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1702</TotalTime>
  <Words>1323</Words>
  <Application>Microsoft Office PowerPoint</Application>
  <PresentationFormat>Widescreen</PresentationFormat>
  <Paragraphs>164</Paragraphs>
  <Slides>21</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Myriad Pro</vt:lpstr>
      <vt:lpstr>Wingdings</vt:lpstr>
      <vt:lpstr>UWTSD</vt:lpstr>
      <vt:lpstr> BMSW5105_CARD Workplace Culture and its Impact on Organisational Efficiency </vt:lpstr>
      <vt:lpstr>Outline of week 1</vt:lpstr>
      <vt:lpstr>The importance of referencing</vt:lpstr>
      <vt:lpstr>Avoiding plagiarism</vt:lpstr>
      <vt:lpstr>Before starting your work…</vt:lpstr>
      <vt:lpstr>Harvard Referencing</vt:lpstr>
      <vt:lpstr>In-text citations</vt:lpstr>
      <vt:lpstr>Reference list </vt:lpstr>
      <vt:lpstr>Quotes, paraphrasing and summarising</vt:lpstr>
      <vt:lpstr>Long quotation</vt:lpstr>
      <vt:lpstr>Example</vt:lpstr>
      <vt:lpstr>Quotes, paraphrasing and summarising</vt:lpstr>
      <vt:lpstr>Short quotation</vt:lpstr>
      <vt:lpstr>Example</vt:lpstr>
      <vt:lpstr>Quotes, paraphrasing and summarising</vt:lpstr>
      <vt:lpstr>Paraphrasing and summarising</vt:lpstr>
      <vt:lpstr>Example</vt:lpstr>
      <vt:lpstr>Quotes, paraphrasing and summarising</vt:lpstr>
      <vt:lpstr>Referencing different types of sources</vt:lpstr>
      <vt:lpstr>Referencing different types of sources</vt:lpstr>
      <vt:lpstr>Summary of Week 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BMSK5005 – Workplace Culture and its impact on Organisational Efficiency</dc:title>
  <dc:creator>Julie Thomas</dc:creator>
  <cp:lastModifiedBy>Marie Pitson</cp:lastModifiedBy>
  <cp:revision>155</cp:revision>
  <cp:lastPrinted>2020-01-07T16:30:21Z</cp:lastPrinted>
  <dcterms:created xsi:type="dcterms:W3CDTF">2019-01-07T12:29:45Z</dcterms:created>
  <dcterms:modified xsi:type="dcterms:W3CDTF">2021-01-12T08:30:53Z</dcterms:modified>
</cp:coreProperties>
</file>