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52" r:id="rId2"/>
    <p:sldMasterId id="2147483651" r:id="rId3"/>
  </p:sldMasterIdLst>
  <p:notesMasterIdLst>
    <p:notesMasterId r:id="rId13"/>
  </p:notesMasterIdLst>
  <p:sldIdLst>
    <p:sldId id="327" r:id="rId4"/>
    <p:sldId id="388" r:id="rId5"/>
    <p:sldId id="352" r:id="rId6"/>
    <p:sldId id="389" r:id="rId7"/>
    <p:sldId id="390" r:id="rId8"/>
    <p:sldId id="391" r:id="rId9"/>
    <p:sldId id="392" r:id="rId10"/>
    <p:sldId id="393" r:id="rId11"/>
    <p:sldId id="384" r:id="rId12"/>
  </p:sldIdLst>
  <p:sldSz cx="9144000" cy="6858000" type="screen4x3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5pPr>
    <a:lvl6pPr marL="2286000" algn="l" defTabSz="914400" rtl="0" eaLnBrk="1" latinLnBrk="0" hangingPunct="1"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6pPr>
    <a:lvl7pPr marL="2743200" algn="l" defTabSz="914400" rtl="0" eaLnBrk="1" latinLnBrk="0" hangingPunct="1"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7pPr>
    <a:lvl8pPr marL="3200400" algn="l" defTabSz="914400" rtl="0" eaLnBrk="1" latinLnBrk="0" hangingPunct="1"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8pPr>
    <a:lvl9pPr marL="3657600" algn="l" defTabSz="914400" rtl="0" eaLnBrk="1" latinLnBrk="0" hangingPunct="1">
      <a:defRPr b="1" i="1" kern="1200">
        <a:solidFill>
          <a:schemeClr val="tx1"/>
        </a:solidFill>
        <a:latin typeface="Arial" pitchFamily="34" charset="0"/>
        <a:ea typeface="华文细黑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838">
          <p15:clr>
            <a:srgbClr val="A4A3A4"/>
          </p15:clr>
        </p15:guide>
        <p15:guide id="2" orient="horz" pos="210">
          <p15:clr>
            <a:srgbClr val="A4A3A4"/>
          </p15:clr>
        </p15:guide>
        <p15:guide id="3" orient="horz" pos="4110">
          <p15:clr>
            <a:srgbClr val="A4A3A4"/>
          </p15:clr>
        </p15:guide>
        <p15:guide id="4" orient="horz" pos="119">
          <p15:clr>
            <a:srgbClr val="A4A3A4"/>
          </p15:clr>
        </p15:guide>
        <p15:guide id="5" pos="5465">
          <p15:clr>
            <a:srgbClr val="A4A3A4"/>
          </p15:clr>
        </p15:guide>
        <p15:guide id="6" pos="2880">
          <p15:clr>
            <a:srgbClr val="A4A3A4"/>
          </p15:clr>
        </p15:guide>
        <p15:guide id="7" pos="2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0808"/>
    <a:srgbClr val="F3850D"/>
    <a:srgbClr val="000099"/>
    <a:srgbClr val="1C1C1C"/>
    <a:srgbClr val="C02500"/>
    <a:srgbClr val="FF6743"/>
    <a:srgbClr val="C0C0C0"/>
    <a:srgbClr val="00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164" y="72"/>
      </p:cViewPr>
      <p:guideLst>
        <p:guide orient="horz" pos="3838"/>
        <p:guide orient="horz" pos="210"/>
        <p:guide orient="horz" pos="4110"/>
        <p:guide orient="horz" pos="119"/>
        <p:guide pos="5465"/>
        <p:guide pos="2880"/>
        <p:guide pos="29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 i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 i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796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 i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 i="0"/>
            </a:lvl1pPr>
          </a:lstStyle>
          <a:p>
            <a:pPr>
              <a:defRPr/>
            </a:pPr>
            <a:fld id="{1924D3D6-91A9-41C5-A4D7-47C69D33FFE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3052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SimSun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638"/>
            <a:ext cx="9144000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30538"/>
            <a:ext cx="9144000" cy="382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27"/>
          <p:cNvSpPr>
            <a:spLocks noGrp="1" noChangeArrowheads="1"/>
          </p:cNvSpPr>
          <p:nvPr>
            <p:ph type="ctrTitle"/>
          </p:nvPr>
        </p:nvSpPr>
        <p:spPr>
          <a:xfrm>
            <a:off x="468313" y="4365625"/>
            <a:ext cx="8207375" cy="960438"/>
          </a:xfrm>
        </p:spPr>
        <p:txBody>
          <a:bodyPr/>
          <a:lstStyle>
            <a:lvl1pPr>
              <a:defRPr sz="3400"/>
            </a:lvl1pPr>
          </a:lstStyle>
          <a:p>
            <a:r>
              <a:rPr lang="zh-CN"/>
              <a:t>单击此处编辑母版标题样式</a:t>
            </a:r>
          </a:p>
        </p:txBody>
      </p:sp>
      <p:sp>
        <p:nvSpPr>
          <p:cNvPr id="2053" name="Rectangle 31"/>
          <p:cNvSpPr>
            <a:spLocks noGrp="1" noChangeArrowheads="1"/>
          </p:cNvSpPr>
          <p:nvPr>
            <p:ph type="subTitle" idx="1"/>
          </p:nvPr>
        </p:nvSpPr>
        <p:spPr>
          <a:xfrm>
            <a:off x="468313" y="5326063"/>
            <a:ext cx="8207375" cy="407987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 sz="1800">
                <a:solidFill>
                  <a:schemeClr val="bg1"/>
                </a:solidFill>
              </a:defRPr>
            </a:lvl1pPr>
          </a:lstStyle>
          <a:p>
            <a:r>
              <a:rPr lang="zh-CN"/>
              <a:t>单击添加署名或公司信息</a:t>
            </a:r>
          </a:p>
        </p:txBody>
      </p:sp>
    </p:spTree>
    <p:extLst>
      <p:ext uri="{BB962C8B-B14F-4D97-AF65-F5344CB8AC3E}">
        <p14:creationId xmlns:p14="http://schemas.microsoft.com/office/powerpoint/2010/main" val="2821983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843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89078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268413"/>
            <a:ext cx="4027487" cy="50403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68413"/>
            <a:ext cx="4027488" cy="50403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906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145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432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94321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23632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97358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580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94488" y="44450"/>
            <a:ext cx="2074862" cy="62642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44450"/>
            <a:ext cx="6073775" cy="62642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190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19EF8F-58A5-484B-932E-EB5A9FA09A67}" type="datetime1">
              <a:rPr lang="zh-CN" altLang="en-US"/>
              <a:pPr>
                <a:defRPr/>
              </a:pPr>
              <a:t>2017/7/21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082907-95A6-46E8-A601-F196B65A369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05405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48250C-7CE9-4B61-AE14-2D06BD88CEAD}" type="datetime1">
              <a:rPr lang="zh-CN" altLang="en-US"/>
              <a:pPr>
                <a:defRPr/>
              </a:pPr>
              <a:t>2017/7/21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ED2D0F-7275-4B9E-AFA0-0D5981312231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28664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2DCE3F-219E-4B4F-94FF-52154345185E}" type="datetime1">
              <a:rPr lang="zh-CN" altLang="en-US"/>
              <a:pPr>
                <a:defRPr/>
              </a:pPr>
              <a:t>2017/7/21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6591A6-7C0B-48B9-9E25-3EF3F0A8802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182607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BEF54-C5FD-4792-8874-A2820BB39CDB}" type="datetime1">
              <a:rPr lang="zh-CN" altLang="en-US"/>
              <a:pPr>
                <a:defRPr/>
              </a:pPr>
              <a:t>2017/7/21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CD0124-1B97-449F-966A-B63CBA215FC8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6929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8B200E-C847-4325-A09F-4E081E75BD02}" type="datetime1">
              <a:rPr lang="zh-CN" altLang="en-US"/>
              <a:pPr>
                <a:defRPr/>
              </a:pPr>
              <a:t>2017/7/21</a:t>
            </a:fld>
            <a:endParaRPr lang="zh-CN" altLang="en-US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6C8A60-54C6-4DFC-BB50-107DC9F3023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027069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EDE1DD-98C9-4643-9E4B-C3B08BB13D75}" type="datetime1">
              <a:rPr lang="zh-CN" altLang="en-US"/>
              <a:pPr>
                <a:defRPr/>
              </a:pPr>
              <a:t>2017/7/21</a:t>
            </a:fld>
            <a:endParaRPr lang="zh-CN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43B52F-10B1-409B-A0F4-ED4C4FBE6F9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62817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9E8EBC-838B-405E-ABF2-CFBA74E31DCE}" type="datetime1">
              <a:rPr lang="zh-CN" altLang="en-US"/>
              <a:pPr>
                <a:defRPr/>
              </a:pPr>
              <a:t>2017/7/21</a:t>
            </a:fld>
            <a:endParaRPr lang="zh-CN" altLang="en-US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1E49E7-849C-47CE-AB0C-142BC0FF4F6D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13622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A43F92-7993-44DC-B1EF-5524888CE90C}" type="datetime1">
              <a:rPr lang="zh-CN" altLang="en-US"/>
              <a:pPr>
                <a:defRPr/>
              </a:pPr>
              <a:t>2017/7/21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89B15B-65C3-4470-9255-D64402C7928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91226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E5C1B-6C98-47CB-ADAD-7672224BD41F}" type="datetime1">
              <a:rPr lang="zh-CN" altLang="en-US"/>
              <a:pPr>
                <a:defRPr/>
              </a:pPr>
              <a:t>2017/7/21</a:t>
            </a:fld>
            <a:endParaRPr lang="zh-CN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528EB4-F15C-4BAC-B084-54FBC632048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10242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98B6A-78D8-4D23-A047-7FFAC0ED6E83}" type="datetime1">
              <a:rPr lang="zh-CN" altLang="en-US"/>
              <a:pPr>
                <a:defRPr/>
              </a:pPr>
              <a:t>2017/7/21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9664BA-0624-4BCC-8550-DEC37E8E90D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306731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0B3E8E-7A13-448A-806B-FC89813BCAC0}" type="datetime1">
              <a:rPr lang="zh-CN" altLang="en-US"/>
              <a:pPr>
                <a:defRPr/>
              </a:pPr>
              <a:t>2017/7/21</a:t>
            </a:fld>
            <a:endParaRPr lang="zh-CN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E52355-8B84-4C44-B682-5AF5FF0CE5D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43936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2921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868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47918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7371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98880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6615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49687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61800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4033351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25817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705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4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5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 descr="6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6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nordri_02"/>
          <p:cNvPicPr>
            <a:picLocks noChangeAspect="1" noChangeArrowheads="1"/>
          </p:cNvPicPr>
          <p:nvPr/>
        </p:nvPicPr>
        <p:blipFill>
          <a:blip r:embed="rId15">
            <a:lum bright="-54000" contrast="4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25550"/>
            <a:ext cx="9144000" cy="171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9" name="Rectangle 3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268413"/>
            <a:ext cx="8207375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3851275" y="6524625"/>
            <a:ext cx="1439863" cy="19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algn="ctr">
              <a:defRPr/>
            </a:pPr>
            <a:r>
              <a:rPr lang="de-DE" altLang="en-US" sz="1000" smtClean="0"/>
              <a:t>Page </a:t>
            </a:r>
            <a:r>
              <a:rPr lang="de-DE" altLang="en-US" sz="1000" smtClean="0">
                <a:sym typeface="MS UI Gothic" pitchFamily="34" charset="-128"/>
              </a:rPr>
              <a:t></a:t>
            </a:r>
            <a:r>
              <a:rPr lang="de-DE" altLang="en-US" sz="1000" smtClean="0"/>
              <a:t> </a:t>
            </a:r>
            <a:fld id="{4B631835-1FB8-45C5-B806-FF1286C8EAA7}" type="slidenum">
              <a:rPr lang="zh-CN" altLang="en-US" sz="1000" smtClean="0"/>
              <a:pPr algn="ctr">
                <a:defRPr/>
              </a:pPr>
              <a:t>‹#›</a:t>
            </a:fld>
            <a:endParaRPr lang="en-US" altLang="en-US" sz="1000" smtClean="0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468313" y="333375"/>
            <a:ext cx="8207375" cy="57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1pPr>
            <a:lvl2pPr marL="742950" indent="-28575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2pPr>
            <a:lvl3pPr marL="11430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3pPr>
            <a:lvl4pPr marL="16002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4pPr>
            <a:lvl5pPr marL="2057400" indent="-228600" eaLnBrk="0" hangingPunct="0"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 i="1">
                <a:solidFill>
                  <a:schemeClr val="tx1"/>
                </a:solidFill>
                <a:latin typeface="Arial" pitchFamily="34" charset="0"/>
                <a:ea typeface="华文细黑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en-US" sz="2600" i="0" smtClean="0">
              <a:solidFill>
                <a:schemeClr val="bg1"/>
              </a:solidFill>
              <a:ea typeface="SimHei" pitchFamily="49" charset="-122"/>
            </a:endParaRP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title"/>
          </p:nvPr>
        </p:nvSpPr>
        <p:spPr bwMode="auto">
          <a:xfrm>
            <a:off x="539750" y="444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0" r:id="rId1"/>
    <p:sldLayoutId id="2147484128" r:id="rId2"/>
    <p:sldLayoutId id="2147484129" r:id="rId3"/>
    <p:sldLayoutId id="2147484130" r:id="rId4"/>
    <p:sldLayoutId id="2147484131" r:id="rId5"/>
    <p:sldLayoutId id="2147484132" r:id="rId6"/>
    <p:sldLayoutId id="2147484133" r:id="rId7"/>
    <p:sldLayoutId id="2147484134" r:id="rId8"/>
    <p:sldLayoutId id="2147484135" r:id="rId9"/>
    <p:sldLayoutId id="2147484136" r:id="rId10"/>
    <p:sldLayoutId id="214748413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sz="20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b="1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1600" b="1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n"/>
        <a:defRPr sz="1400" b="1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638"/>
            <a:ext cx="9144000" cy="6878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30538"/>
            <a:ext cx="9144000" cy="3827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400" b="0"/>
            </a:lvl1pPr>
          </a:lstStyle>
          <a:p>
            <a:pPr>
              <a:defRPr/>
            </a:pPr>
            <a:fld id="{D53C6C58-1E1F-43EF-893E-996E6ADB7321}" type="datetime1">
              <a:rPr lang="zh-CN" altLang="en-US"/>
              <a:pPr>
                <a:defRPr/>
              </a:pPr>
              <a:t>2017/7/21</a:t>
            </a:fld>
            <a:endParaRPr lang="zh-CN" altLang="en-US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400" b="0"/>
            </a:lvl1pPr>
          </a:lstStyle>
          <a:p>
            <a:pPr>
              <a:defRPr/>
            </a:pPr>
            <a:fld id="{4D2837EE-6C7F-49B7-A63C-4108079A61E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defRPr sz="1400" b="0"/>
            </a:lvl1pPr>
          </a:lstStyle>
          <a:p>
            <a:pPr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38" r:id="rId1"/>
    <p:sldLayoutId id="2147484139" r:id="rId2"/>
    <p:sldLayoutId id="2147484140" r:id="rId3"/>
    <p:sldLayoutId id="2147484141" r:id="rId4"/>
    <p:sldLayoutId id="2147484142" r:id="rId5"/>
    <p:sldLayoutId id="2147484143" r:id="rId6"/>
    <p:sldLayoutId id="2147484144" r:id="rId7"/>
    <p:sldLayoutId id="2147484145" r:id="rId8"/>
    <p:sldLayoutId id="2147484146" r:id="rId9"/>
    <p:sldLayoutId id="2147484147" r:id="rId10"/>
    <p:sldLayoutId id="2147484148" r:id="rId1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sz="20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b="1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1600" b="1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n"/>
        <a:defRPr sz="1400" b="1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49" r:id="rId1"/>
    <p:sldLayoutId id="2147484150" r:id="rId2"/>
    <p:sldLayoutId id="2147484151" r:id="rId3"/>
    <p:sldLayoutId id="2147484152" r:id="rId4"/>
    <p:sldLayoutId id="2147484153" r:id="rId5"/>
    <p:sldLayoutId id="2147484154" r:id="rId6"/>
    <p:sldLayoutId id="2147484155" r:id="rId7"/>
    <p:sldLayoutId id="2147484156" r:id="rId8"/>
    <p:sldLayoutId id="2147484157" r:id="rId9"/>
    <p:sldLayoutId id="2147484158" r:id="rId10"/>
    <p:sldLayoutId id="214748415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2600" b="1">
          <a:solidFill>
            <a:schemeClr val="bg1"/>
          </a:solidFill>
          <a:latin typeface="Arial" pitchFamily="34" charset="0"/>
          <a:ea typeface="SimHei" pitchFamily="49" charset="-122"/>
        </a:defRPr>
      </a:lvl9pPr>
    </p:titleStyle>
    <p:bodyStyle>
      <a:lvl1pPr marL="342900" indent="-3429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sz="20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n"/>
        <a:defRPr b="1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n"/>
        <a:defRPr sz="1600" b="1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n"/>
        <a:defRPr sz="1400" b="1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youneed.com/ips/group-cohesiveness.html" TargetMode="External"/><Relationship Id="rId2" Type="http://schemas.openxmlformats.org/officeDocument/2006/relationships/hyperlink" Target="https://www.boundless.com/management/textbooks/boundless-management-textbook/groups-teams-and-teamwork-6/factors-influencing-team-performance-54/team-cohesiveness-272-3948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67544" y="404664"/>
            <a:ext cx="8424738" cy="1143000"/>
          </a:xfrm>
          <a:noFill/>
        </p:spPr>
        <p:txBody>
          <a:bodyPr/>
          <a:lstStyle/>
          <a:p>
            <a:r>
              <a:rPr lang="en-GB" alt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Working in Teams </a:t>
            </a:r>
            <a:endParaRPr lang="en-GB" alt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267744" y="4581128"/>
            <a:ext cx="5040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i="0" dirty="0" smtClean="0">
                <a:solidFill>
                  <a:schemeClr val="bg1"/>
                </a:solidFill>
              </a:rPr>
              <a:t>Team Cohesiveness</a:t>
            </a:r>
            <a:endParaRPr lang="en-GB" sz="4000" i="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Team Cohesiveness</a:t>
            </a:r>
            <a:endParaRPr lang="en-GB" sz="2800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 smtClean="0">
              <a:cs typeface="Times New Roman" pitchFamily="18" charset="0"/>
            </a:endParaRPr>
          </a:p>
          <a:p>
            <a:r>
              <a:rPr lang="en-GB" sz="2400" dirty="0" smtClean="0"/>
              <a:t>A </a:t>
            </a:r>
            <a:r>
              <a:rPr lang="en-GB" sz="2400" dirty="0"/>
              <a:t>group is in a state of cohesion when its members possess bonds linking them to one another and to the group as a whole</a:t>
            </a:r>
            <a:r>
              <a:rPr lang="en-GB" sz="2400" dirty="0" smtClean="0"/>
              <a:t>.</a:t>
            </a:r>
          </a:p>
          <a:p>
            <a:r>
              <a:rPr lang="en-GB" sz="2400" dirty="0"/>
              <a:t>Members </a:t>
            </a:r>
            <a:r>
              <a:rPr lang="en-GB" sz="2400" dirty="0" smtClean="0"/>
              <a:t>have </a:t>
            </a:r>
            <a:r>
              <a:rPr lang="en-GB" sz="2400" dirty="0"/>
              <a:t>emotional and social bonds </a:t>
            </a:r>
            <a:endParaRPr lang="en-GB" sz="2400" dirty="0" smtClean="0"/>
          </a:p>
          <a:p>
            <a:r>
              <a:rPr lang="en-GB" sz="2400" dirty="0" smtClean="0"/>
              <a:t>These </a:t>
            </a:r>
            <a:r>
              <a:rPr lang="en-GB" sz="2400" dirty="0"/>
              <a:t>enable </a:t>
            </a:r>
            <a:r>
              <a:rPr lang="en-GB" sz="2400" dirty="0" smtClean="0"/>
              <a:t>them </a:t>
            </a:r>
            <a:r>
              <a:rPr lang="en-GB" sz="2400" dirty="0"/>
              <a:t>to sustain their efforts </a:t>
            </a:r>
            <a:r>
              <a:rPr lang="en-GB" sz="2400" dirty="0" smtClean="0"/>
              <a:t>and </a:t>
            </a:r>
            <a:r>
              <a:rPr lang="en-GB" sz="2400" dirty="0"/>
              <a:t>make it more likely that the team will achieve its </a:t>
            </a:r>
            <a:r>
              <a:rPr lang="en-GB" sz="2400" dirty="0" smtClean="0"/>
              <a:t>goals.</a:t>
            </a:r>
            <a:endParaRPr lang="en-GB" sz="2400" dirty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371613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How Cohesion Develops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dirty="0" smtClean="0">
              <a:cs typeface="Times New Roman" pitchFamily="18" charset="0"/>
            </a:endParaRPr>
          </a:p>
          <a:p>
            <a:r>
              <a:rPr lang="en-GB" sz="2400" dirty="0"/>
              <a:t>O</a:t>
            </a:r>
            <a:r>
              <a:rPr lang="en-GB" sz="2400" dirty="0" smtClean="0"/>
              <a:t>ver time</a:t>
            </a:r>
          </a:p>
          <a:p>
            <a:r>
              <a:rPr lang="en-GB" sz="2400" dirty="0" smtClean="0"/>
              <a:t>Different explanations: </a:t>
            </a:r>
          </a:p>
          <a:p>
            <a:pPr lvl="1"/>
            <a:r>
              <a:rPr lang="en-GB" sz="2200" dirty="0" smtClean="0"/>
              <a:t>from </a:t>
            </a:r>
            <a:r>
              <a:rPr lang="en-GB" sz="2200" dirty="0"/>
              <a:t>a heightened sense of belonging, </a:t>
            </a:r>
            <a:r>
              <a:rPr lang="en-GB" sz="2200" dirty="0" smtClean="0"/>
              <a:t>from </a:t>
            </a:r>
            <a:r>
              <a:rPr lang="en-GB" sz="2200" dirty="0"/>
              <a:t>collaboration and interdependence. </a:t>
            </a:r>
            <a:endParaRPr lang="en-GB" sz="2200" dirty="0" smtClean="0"/>
          </a:p>
          <a:p>
            <a:pPr lvl="1"/>
            <a:r>
              <a:rPr lang="en-GB" sz="2200" dirty="0" smtClean="0"/>
              <a:t>from </a:t>
            </a:r>
            <a:r>
              <a:rPr lang="en-GB" sz="2200" dirty="0"/>
              <a:t>the interpersonal and group-level attraction common between people who share similar backgrounds and interests. </a:t>
            </a:r>
            <a:endParaRPr lang="en-GB" sz="2200" dirty="0" smtClean="0"/>
          </a:p>
          <a:p>
            <a:pPr marL="457200" lvl="1" indent="0">
              <a:buNone/>
            </a:pPr>
            <a:r>
              <a:rPr lang="en-GB" sz="2200" dirty="0" smtClean="0"/>
              <a:t>Because </a:t>
            </a:r>
            <a:r>
              <a:rPr lang="en-GB" sz="2200" dirty="0"/>
              <a:t>teams have clear boundaries regarding membership, </a:t>
            </a:r>
            <a:r>
              <a:rPr lang="en-GB" sz="2200" dirty="0" smtClean="0"/>
              <a:t>barriers</a:t>
            </a:r>
            <a:r>
              <a:rPr lang="en-GB" sz="2200" dirty="0"/>
              <a:t> to belonging also contribute to cohesion.</a:t>
            </a:r>
          </a:p>
          <a:p>
            <a:pPr eaLnBrk="1" hangingPunct="1"/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Consequences of </a:t>
            </a:r>
            <a:r>
              <a:rPr lang="en-GB" sz="2800" dirty="0" smtClean="0"/>
              <a:t>Cohesion - Positive</a:t>
            </a:r>
            <a:endParaRPr lang="en-GB" sz="2800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Cohesion </a:t>
            </a:r>
            <a:r>
              <a:rPr lang="en-GB" dirty="0"/>
              <a:t>creates a stronger sense of commitment to goals, which motivates higher individual effort and </a:t>
            </a:r>
            <a:r>
              <a:rPr lang="en-GB" dirty="0" smtClean="0"/>
              <a:t>performance. </a:t>
            </a:r>
          </a:p>
          <a:p>
            <a:r>
              <a:rPr lang="en-GB" dirty="0" smtClean="0"/>
              <a:t>More positive communication than among members of </a:t>
            </a:r>
            <a:r>
              <a:rPr lang="en-GB" dirty="0"/>
              <a:t>less cohesive </a:t>
            </a:r>
            <a:r>
              <a:rPr lang="en-GB" dirty="0" smtClean="0"/>
              <a:t>groups =&gt; </a:t>
            </a:r>
            <a:r>
              <a:rPr lang="en-GB" dirty="0"/>
              <a:t>higher levels of satisfaction and lower levels of anxiety and tension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This </a:t>
            </a:r>
            <a:r>
              <a:rPr lang="en-GB" dirty="0"/>
              <a:t>can improve </a:t>
            </a:r>
            <a:r>
              <a:rPr lang="en-GB" dirty="0" smtClean="0"/>
              <a:t>decision making</a:t>
            </a:r>
            <a:r>
              <a:rPr lang="en-GB" dirty="0"/>
              <a:t> and encourage greater participation. </a:t>
            </a:r>
            <a:endParaRPr lang="en-GB" dirty="0" smtClean="0"/>
          </a:p>
          <a:p>
            <a:r>
              <a:rPr lang="en-GB" dirty="0" smtClean="0"/>
              <a:t>Ability to </a:t>
            </a:r>
            <a:r>
              <a:rPr lang="en-GB" dirty="0"/>
              <a:t>pursue new goals once they have fulfilled their original </a:t>
            </a:r>
            <a:r>
              <a:rPr lang="en-GB" dirty="0" smtClean="0"/>
              <a:t>purpose.</a:t>
            </a:r>
          </a:p>
          <a:p>
            <a:pPr lvl="1"/>
            <a:r>
              <a:rPr lang="en-GB" dirty="0"/>
              <a:t>allocation of resources more </a:t>
            </a:r>
            <a:r>
              <a:rPr lang="en-GB" dirty="0" smtClean="0"/>
              <a:t>efficient (an </a:t>
            </a:r>
            <a:r>
              <a:rPr lang="en-GB" dirty="0"/>
              <a:t>existing cohesive team can perform well and more quickly than a newly formed </a:t>
            </a:r>
            <a:r>
              <a:rPr lang="en-GB" dirty="0" smtClean="0"/>
              <a:t>one) </a:t>
            </a:r>
            <a:r>
              <a:rPr lang="en-GB" sz="2000" dirty="0" smtClean="0"/>
              <a:t/>
            </a:r>
            <a:br>
              <a:rPr lang="en-GB" sz="2000" dirty="0" smtClean="0"/>
            </a:br>
            <a:endParaRPr lang="en-GB" sz="2000" dirty="0" smtClean="0"/>
          </a:p>
          <a:p>
            <a:pPr lvl="2"/>
            <a:endParaRPr lang="en-GB" sz="2200" dirty="0"/>
          </a:p>
          <a:p>
            <a:pPr lvl="2"/>
            <a:endParaRPr lang="en-GB" sz="2200" dirty="0" smtClean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424901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Consequences of </a:t>
            </a:r>
            <a:r>
              <a:rPr lang="en-GB" sz="2800" dirty="0" smtClean="0"/>
              <a:t>Cohesion - Negative</a:t>
            </a:r>
            <a:endParaRPr lang="en-GB" sz="2800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the social pressures of the group intensify, it may lead to conformity and resistance to change.</a:t>
            </a:r>
            <a:endParaRPr lang="en-GB" sz="1800" dirty="0"/>
          </a:p>
          <a:p>
            <a:endParaRPr lang="en-GB" dirty="0" smtClean="0"/>
          </a:p>
          <a:p>
            <a:r>
              <a:rPr lang="en-GB" dirty="0"/>
              <a:t>Cohesion can also make </a:t>
            </a:r>
            <a:r>
              <a:rPr lang="en-GB" dirty="0" smtClean="0"/>
              <a:t>adaptation</a:t>
            </a:r>
            <a:r>
              <a:rPr lang="en-GB" dirty="0"/>
              <a:t> more difficult by making group processes inflexible or resistant to change.</a:t>
            </a:r>
          </a:p>
          <a:p>
            <a:pPr lvl="1"/>
            <a:endParaRPr lang="en-GB" sz="2000" dirty="0" smtClean="0"/>
          </a:p>
          <a:p>
            <a:pPr marL="914400" lvl="2" indent="0">
              <a:buNone/>
            </a:pPr>
            <a:endParaRPr lang="en-GB" sz="2200" dirty="0"/>
          </a:p>
          <a:p>
            <a:pPr lvl="2"/>
            <a:endParaRPr lang="en-GB" sz="2200" dirty="0" smtClean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247264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Building Group Cohesiveness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One </a:t>
            </a:r>
            <a:r>
              <a:rPr lang="en-GB" dirty="0"/>
              <a:t>way in which a group becomes cohesive is through the development of group </a:t>
            </a:r>
            <a:r>
              <a:rPr lang="en-GB" dirty="0" smtClean="0"/>
              <a:t>'norms‘ - the </a:t>
            </a:r>
            <a:r>
              <a:rPr lang="en-GB" dirty="0"/>
              <a:t>standards of behaviour and attitudes to which the group </a:t>
            </a:r>
            <a:r>
              <a:rPr lang="en-GB" dirty="0" smtClean="0"/>
              <a:t>abides.</a:t>
            </a:r>
          </a:p>
          <a:p>
            <a:pPr lvl="1"/>
            <a:r>
              <a:rPr lang="en-GB" dirty="0" smtClean="0"/>
              <a:t>Some </a:t>
            </a:r>
            <a:r>
              <a:rPr lang="en-GB" dirty="0"/>
              <a:t>norms may be strictly observed, whilst others may be more flexible</a:t>
            </a:r>
            <a:r>
              <a:rPr lang="en-GB" dirty="0" smtClean="0"/>
              <a:t>.</a:t>
            </a:r>
          </a:p>
          <a:p>
            <a:r>
              <a:rPr lang="en-GB" dirty="0"/>
              <a:t>Group norms may be explicitly set out in a </a:t>
            </a:r>
            <a:r>
              <a:rPr lang="en-GB" dirty="0" smtClean="0"/>
              <a:t>constitution; </a:t>
            </a:r>
            <a:r>
              <a:rPr lang="en-GB" dirty="0"/>
              <a:t> </a:t>
            </a:r>
            <a:r>
              <a:rPr lang="en-GB" dirty="0" smtClean="0"/>
              <a:t>new members given </a:t>
            </a:r>
            <a:r>
              <a:rPr lang="en-GB" dirty="0"/>
              <a:t>a list of rules and regulations, aims and objectives.  </a:t>
            </a:r>
            <a:endParaRPr lang="en-GB" dirty="0" smtClean="0"/>
          </a:p>
          <a:p>
            <a:pPr lvl="1"/>
            <a:r>
              <a:rPr lang="en-GB" dirty="0" smtClean="0"/>
              <a:t>standard </a:t>
            </a:r>
            <a:r>
              <a:rPr lang="en-GB" dirty="0"/>
              <a:t>practice in a long-standing group.  </a:t>
            </a:r>
            <a:endParaRPr lang="en-GB" dirty="0" smtClean="0"/>
          </a:p>
          <a:p>
            <a:pPr lvl="1"/>
            <a:r>
              <a:rPr lang="en-GB" dirty="0" smtClean="0"/>
              <a:t>group </a:t>
            </a:r>
            <a:r>
              <a:rPr lang="en-GB" dirty="0"/>
              <a:t>norms evolve over a period of </a:t>
            </a:r>
            <a:r>
              <a:rPr lang="en-GB" dirty="0" smtClean="0"/>
              <a:t>time; in </a:t>
            </a:r>
            <a:r>
              <a:rPr lang="en-GB" dirty="0"/>
              <a:t>newly formed-groups they are often unspoken or implicit.  </a:t>
            </a:r>
            <a:endParaRPr lang="en-GB" dirty="0" smtClean="0"/>
          </a:p>
          <a:p>
            <a:pPr lvl="1"/>
            <a:r>
              <a:rPr lang="en-GB" dirty="0" smtClean="0"/>
              <a:t>Example: the </a:t>
            </a:r>
            <a:r>
              <a:rPr lang="en-GB" dirty="0"/>
              <a:t>wearing of particular clothes or having hair styled in a distinctive </a:t>
            </a:r>
            <a:r>
              <a:rPr lang="en-GB" dirty="0" smtClean="0"/>
              <a:t>way, e.g. a suit</a:t>
            </a:r>
            <a:endParaRPr lang="en-GB" dirty="0"/>
          </a:p>
          <a:p>
            <a:endParaRPr lang="en-GB" dirty="0" smtClean="0"/>
          </a:p>
          <a:p>
            <a:pPr lvl="1"/>
            <a:endParaRPr lang="en-GB" sz="2000" dirty="0" smtClean="0"/>
          </a:p>
          <a:p>
            <a:pPr marL="914400" lvl="2" indent="0">
              <a:buNone/>
            </a:pPr>
            <a:endParaRPr lang="en-GB" sz="2200" dirty="0"/>
          </a:p>
          <a:p>
            <a:pPr lvl="2"/>
            <a:endParaRPr lang="en-GB" sz="2200" dirty="0" smtClean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0121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Building Group Cohesiveness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members habitually refuse to conform to the group norms, they may become </a:t>
            </a:r>
            <a:r>
              <a:rPr lang="en-GB" dirty="0" smtClean="0"/>
              <a:t>marginalised or </a:t>
            </a:r>
            <a:r>
              <a:rPr lang="en-GB" dirty="0"/>
              <a:t>in extreme cases, expelled. 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When </a:t>
            </a:r>
            <a:r>
              <a:rPr lang="en-GB" dirty="0"/>
              <a:t>disruptive members are not expelled, this may lead to the breakdown of the entire group or to a major restructuring of norms and values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7517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Examples of Group Norms</a:t>
            </a:r>
            <a:endParaRPr lang="en-GB" sz="2800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Meet </a:t>
            </a:r>
            <a:r>
              <a:rPr lang="en-GB" dirty="0"/>
              <a:t>at x venue and at x time.</a:t>
            </a:r>
          </a:p>
          <a:p>
            <a:r>
              <a:rPr lang="en-GB" dirty="0" smtClean="0"/>
              <a:t>Dress </a:t>
            </a:r>
            <a:r>
              <a:rPr lang="en-GB" dirty="0"/>
              <a:t>smartly but casually.</a:t>
            </a:r>
          </a:p>
          <a:p>
            <a:r>
              <a:rPr lang="en-GB" dirty="0" smtClean="0"/>
              <a:t>Begin </a:t>
            </a:r>
            <a:r>
              <a:rPr lang="en-GB" dirty="0"/>
              <a:t>and end on time.</a:t>
            </a:r>
          </a:p>
          <a:p>
            <a:r>
              <a:rPr lang="en-GB" dirty="0" smtClean="0"/>
              <a:t>Attend </a:t>
            </a:r>
            <a:r>
              <a:rPr lang="en-GB" dirty="0"/>
              <a:t>as many meetings as possible, minimum of 70%.</a:t>
            </a:r>
          </a:p>
          <a:p>
            <a:r>
              <a:rPr lang="en-GB" dirty="0" smtClean="0"/>
              <a:t>Listen </a:t>
            </a:r>
            <a:r>
              <a:rPr lang="en-GB" dirty="0"/>
              <a:t>carefully to the current speaker.</a:t>
            </a:r>
          </a:p>
          <a:p>
            <a:r>
              <a:rPr lang="en-GB" dirty="0" smtClean="0"/>
              <a:t>When </a:t>
            </a:r>
            <a:r>
              <a:rPr lang="en-GB" dirty="0"/>
              <a:t>speaking keep your point relevant and concise.</a:t>
            </a:r>
          </a:p>
          <a:p>
            <a:r>
              <a:rPr lang="en-GB" dirty="0" smtClean="0"/>
              <a:t>Do </a:t>
            </a:r>
            <a:r>
              <a:rPr lang="en-GB" dirty="0"/>
              <a:t>not use hostile or inappropriate language or body language.</a:t>
            </a:r>
          </a:p>
          <a:p>
            <a:r>
              <a:rPr lang="en-GB" dirty="0" smtClean="0"/>
              <a:t>Be </a:t>
            </a:r>
            <a:r>
              <a:rPr lang="en-GB" dirty="0"/>
              <a:t>polite and courteous.</a:t>
            </a:r>
          </a:p>
          <a:p>
            <a:r>
              <a:rPr lang="en-GB" dirty="0" smtClean="0"/>
              <a:t>Show </a:t>
            </a:r>
            <a:r>
              <a:rPr lang="en-GB" dirty="0"/>
              <a:t>respect to other members of the group and their ideas.</a:t>
            </a:r>
          </a:p>
          <a:p>
            <a:r>
              <a:rPr lang="en-GB" dirty="0" smtClean="0"/>
              <a:t>Work </a:t>
            </a:r>
            <a:r>
              <a:rPr lang="en-GB" dirty="0"/>
              <a:t>on the goals and objectives of the group.</a:t>
            </a:r>
          </a:p>
          <a:p>
            <a:r>
              <a:rPr lang="en-GB" dirty="0" smtClean="0"/>
              <a:t>Do </a:t>
            </a:r>
            <a:r>
              <a:rPr lang="en-GB" dirty="0"/>
              <a:t>not talk or hold side conversations whilst others are talking.</a:t>
            </a:r>
          </a:p>
          <a:p>
            <a:r>
              <a:rPr lang="en-GB" dirty="0" smtClean="0"/>
              <a:t>Turn </a:t>
            </a:r>
            <a:r>
              <a:rPr lang="en-GB" dirty="0"/>
              <a:t>off your mobile phone for the duration of meetings.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86660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 smtClean="0"/>
              <a:t>References</a:t>
            </a:r>
            <a:endParaRPr lang="en-GB" sz="2800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8018" y="1412776"/>
            <a:ext cx="8207375" cy="5040312"/>
          </a:xfrm>
        </p:spPr>
        <p:txBody>
          <a:bodyPr/>
          <a:lstStyle/>
          <a:p>
            <a:r>
              <a:rPr lang="en-GB" dirty="0" err="1" smtClean="0"/>
              <a:t>Boundles</a:t>
            </a:r>
            <a:r>
              <a:rPr lang="en-GB" dirty="0" smtClean="0"/>
              <a:t>. ‘Team Cohesiveness’. Available at:</a:t>
            </a:r>
            <a:endParaRPr lang="en-GB" dirty="0" smtClean="0">
              <a:hlinkClick r:id="rId2"/>
            </a:endParaRPr>
          </a:p>
          <a:p>
            <a:pPr marL="0" indent="0">
              <a:buNone/>
            </a:pPr>
            <a:r>
              <a:rPr lang="en-GB" u="sng" dirty="0" smtClean="0">
                <a:hlinkClick r:id="rId2"/>
              </a:rPr>
              <a:t>https</a:t>
            </a:r>
            <a:r>
              <a:rPr lang="en-GB" u="sng" dirty="0">
                <a:hlinkClick r:id="rId2"/>
              </a:rPr>
              <a:t>://www.boundless.com/management/textbooks/boundless-management-textbook/groups-teams-and-teamwork-6/factors-influencing-team-performance-54/team-cohesiveness-272-3948</a:t>
            </a:r>
            <a:r>
              <a:rPr lang="en-GB" u="sng" dirty="0" smtClean="0">
                <a:hlinkClick r:id="rId2"/>
              </a:rPr>
              <a:t>/</a:t>
            </a:r>
            <a:endParaRPr lang="en-GB" u="sng" dirty="0" smtClean="0"/>
          </a:p>
          <a:p>
            <a:pPr marL="0" indent="0">
              <a:buNone/>
            </a:pPr>
            <a:endParaRPr lang="en-GB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 err="1" smtClean="0"/>
              <a:t>SkilssYouNeed</a:t>
            </a:r>
            <a:r>
              <a:rPr lang="en-GB" altLang="en-US" dirty="0" smtClean="0"/>
              <a:t>. ‘Building </a:t>
            </a:r>
            <a:r>
              <a:rPr lang="en-GB" altLang="en-US" dirty="0"/>
              <a:t>Group </a:t>
            </a:r>
            <a:r>
              <a:rPr lang="en-GB" altLang="en-US" dirty="0" smtClean="0"/>
              <a:t>Cohesiveness’. </a:t>
            </a:r>
            <a:r>
              <a:rPr lang="en-GB" dirty="0"/>
              <a:t>Available at:</a:t>
            </a:r>
            <a:endParaRPr lang="en-GB" dirty="0">
              <a:hlinkClick r:id="rId2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dirty="0" smtClean="0">
                <a:hlinkClick r:id="rId3"/>
              </a:rPr>
              <a:t>https</a:t>
            </a:r>
            <a:r>
              <a:rPr lang="en-GB" altLang="en-US" dirty="0">
                <a:hlinkClick r:id="rId3"/>
              </a:rPr>
              <a:t>://</a:t>
            </a:r>
            <a:r>
              <a:rPr lang="en-GB" altLang="en-US" dirty="0" smtClean="0">
                <a:hlinkClick r:id="rId3"/>
              </a:rPr>
              <a:t>www.skillsyouneed.com/ips/group-cohesiveness.html</a:t>
            </a:r>
            <a:endParaRPr lang="en-GB" altLang="en-US" dirty="0" smtClean="0"/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56925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演示设计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演示设计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演示设计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DFE0BE"/>
        </a:accent1>
        <a:accent2>
          <a:srgbClr val="D1D46B"/>
        </a:accent2>
        <a:accent3>
          <a:srgbClr val="FFFFFF"/>
        </a:accent3>
        <a:accent4>
          <a:srgbClr val="000000"/>
        </a:accent4>
        <a:accent5>
          <a:srgbClr val="ECEDDB"/>
        </a:accent5>
        <a:accent6>
          <a:srgbClr val="BDC060"/>
        </a:accent6>
        <a:hlink>
          <a:srgbClr val="3A3B11"/>
        </a:hlink>
        <a:folHlink>
          <a:srgbClr val="EAEBB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2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F0517"/>
        </a:accent1>
        <a:accent2>
          <a:srgbClr val="BC000D"/>
        </a:accent2>
        <a:accent3>
          <a:srgbClr val="FFFFFF"/>
        </a:accent3>
        <a:accent4>
          <a:srgbClr val="000000"/>
        </a:accent4>
        <a:accent5>
          <a:srgbClr val="FFAAAB"/>
        </a:accent5>
        <a:accent6>
          <a:srgbClr val="AA000B"/>
        </a:accent6>
        <a:hlink>
          <a:srgbClr val="3A0004"/>
        </a:hlink>
        <a:folHlink>
          <a:srgbClr val="FF757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F59B8"/>
        </a:accent1>
        <a:accent2>
          <a:srgbClr val="884183"/>
        </a:accent2>
        <a:accent3>
          <a:srgbClr val="FFFFFF"/>
        </a:accent3>
        <a:accent4>
          <a:srgbClr val="000000"/>
        </a:accent4>
        <a:accent5>
          <a:srgbClr val="DCB5D8"/>
        </a:accent5>
        <a:accent6>
          <a:srgbClr val="7B3A76"/>
        </a:accent6>
        <a:hlink>
          <a:srgbClr val="371535"/>
        </a:hlink>
        <a:folHlink>
          <a:srgbClr val="D99FD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B2B2B2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555555"/>
        </a:accent6>
        <a:hlink>
          <a:srgbClr val="1C1C1C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8A15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E77D12"/>
        </a:accent6>
        <a:hlink>
          <a:srgbClr val="463900"/>
        </a:hlink>
        <a:folHlink>
          <a:srgbClr val="FFF0A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9021"/>
        </a:accent1>
        <a:accent2>
          <a:srgbClr val="DA5800"/>
        </a:accent2>
        <a:accent3>
          <a:srgbClr val="FFFFFF"/>
        </a:accent3>
        <a:accent4>
          <a:srgbClr val="000000"/>
        </a:accent4>
        <a:accent5>
          <a:srgbClr val="FFC6AB"/>
        </a:accent5>
        <a:accent6>
          <a:srgbClr val="C54F00"/>
        </a:accent6>
        <a:hlink>
          <a:srgbClr val="963D00"/>
        </a:hlink>
        <a:folHlink>
          <a:srgbClr val="FFC78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7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66B2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演示设计 8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6FC01E"/>
        </a:accent1>
        <a:accent2>
          <a:srgbClr val="4F7913"/>
        </a:accent2>
        <a:accent3>
          <a:srgbClr val="FFFFFF"/>
        </a:accent3>
        <a:accent4>
          <a:srgbClr val="000000"/>
        </a:accent4>
        <a:accent5>
          <a:srgbClr val="BBDCAB"/>
        </a:accent5>
        <a:accent6>
          <a:srgbClr val="476D10"/>
        </a:accent6>
        <a:hlink>
          <a:srgbClr val="26420A"/>
        </a:hlink>
        <a:folHlink>
          <a:srgbClr val="ADE97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3_nordridesign.com">
  <a:themeElements>
    <a:clrScheme name="3_nordridesign.com 7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5B8CC1"/>
      </a:accent1>
      <a:accent2>
        <a:srgbClr val="2A5682"/>
      </a:accent2>
      <a:accent3>
        <a:srgbClr val="FFFFFF"/>
      </a:accent3>
      <a:accent4>
        <a:srgbClr val="000000"/>
      </a:accent4>
      <a:accent5>
        <a:srgbClr val="B5C5DD"/>
      </a:accent5>
      <a:accent6>
        <a:srgbClr val="254D75"/>
      </a:accent6>
      <a:hlink>
        <a:srgbClr val="002850"/>
      </a:hlink>
      <a:folHlink>
        <a:srgbClr val="66B2FE"/>
      </a:folHlink>
    </a:clrScheme>
    <a:fontScheme name="3_nordridesign.com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3_nordridesign.com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DFE0BE"/>
        </a:accent1>
        <a:accent2>
          <a:srgbClr val="D1D46B"/>
        </a:accent2>
        <a:accent3>
          <a:srgbClr val="FFFFFF"/>
        </a:accent3>
        <a:accent4>
          <a:srgbClr val="000000"/>
        </a:accent4>
        <a:accent5>
          <a:srgbClr val="ECEDDB"/>
        </a:accent5>
        <a:accent6>
          <a:srgbClr val="BDC060"/>
        </a:accent6>
        <a:hlink>
          <a:srgbClr val="3A3B11"/>
        </a:hlink>
        <a:folHlink>
          <a:srgbClr val="EAEBB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2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FF0517"/>
        </a:accent1>
        <a:accent2>
          <a:srgbClr val="BC000D"/>
        </a:accent2>
        <a:accent3>
          <a:srgbClr val="FFFFFF"/>
        </a:accent3>
        <a:accent4>
          <a:srgbClr val="000000"/>
        </a:accent4>
        <a:accent5>
          <a:srgbClr val="FFAAAB"/>
        </a:accent5>
        <a:accent6>
          <a:srgbClr val="AA000B"/>
        </a:accent6>
        <a:hlink>
          <a:srgbClr val="3A0004"/>
        </a:hlink>
        <a:folHlink>
          <a:srgbClr val="FF757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BF59B8"/>
        </a:accent1>
        <a:accent2>
          <a:srgbClr val="884183"/>
        </a:accent2>
        <a:accent3>
          <a:srgbClr val="FFFFFF"/>
        </a:accent3>
        <a:accent4>
          <a:srgbClr val="000000"/>
        </a:accent4>
        <a:accent5>
          <a:srgbClr val="DCB5D8"/>
        </a:accent5>
        <a:accent6>
          <a:srgbClr val="7B3A76"/>
        </a:accent6>
        <a:hlink>
          <a:srgbClr val="371535"/>
        </a:hlink>
        <a:folHlink>
          <a:srgbClr val="D99FD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4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B2B2B2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555555"/>
        </a:accent6>
        <a:hlink>
          <a:srgbClr val="1C1C1C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8A15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E77D12"/>
        </a:accent6>
        <a:hlink>
          <a:srgbClr val="463900"/>
        </a:hlink>
        <a:folHlink>
          <a:srgbClr val="FFF0A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9021"/>
        </a:accent1>
        <a:accent2>
          <a:srgbClr val="DA5800"/>
        </a:accent2>
        <a:accent3>
          <a:srgbClr val="FFFFFF"/>
        </a:accent3>
        <a:accent4>
          <a:srgbClr val="000000"/>
        </a:accent4>
        <a:accent5>
          <a:srgbClr val="FFC6AB"/>
        </a:accent5>
        <a:accent6>
          <a:srgbClr val="C54F00"/>
        </a:accent6>
        <a:hlink>
          <a:srgbClr val="963D00"/>
        </a:hlink>
        <a:folHlink>
          <a:srgbClr val="FFC78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7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66B2F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3_nordridesign.com 8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6FC01E"/>
        </a:accent1>
        <a:accent2>
          <a:srgbClr val="4F7913"/>
        </a:accent2>
        <a:accent3>
          <a:srgbClr val="FFFFFF"/>
        </a:accent3>
        <a:accent4>
          <a:srgbClr val="000000"/>
        </a:accent4>
        <a:accent5>
          <a:srgbClr val="BBDCAB"/>
        </a:accent5>
        <a:accent6>
          <a:srgbClr val="476D10"/>
        </a:accent6>
        <a:hlink>
          <a:srgbClr val="26420A"/>
        </a:hlink>
        <a:folHlink>
          <a:srgbClr val="ADE97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nordridesign.com">
  <a:themeElements>
    <a:clrScheme name="2_nordridesign.com 1">
      <a:dk1>
        <a:srgbClr val="000000"/>
      </a:dk1>
      <a:lt1>
        <a:srgbClr val="FFFFFF"/>
      </a:lt1>
      <a:dk2>
        <a:srgbClr val="000000"/>
      </a:dk2>
      <a:lt2>
        <a:srgbClr val="C0C0C0"/>
      </a:lt2>
      <a:accent1>
        <a:srgbClr val="5B8CC1"/>
      </a:accent1>
      <a:accent2>
        <a:srgbClr val="2A5682"/>
      </a:accent2>
      <a:accent3>
        <a:srgbClr val="FFFFFF"/>
      </a:accent3>
      <a:accent4>
        <a:srgbClr val="000000"/>
      </a:accent4>
      <a:accent5>
        <a:srgbClr val="B5C5DD"/>
      </a:accent5>
      <a:accent6>
        <a:srgbClr val="254D75"/>
      </a:accent6>
      <a:hlink>
        <a:srgbClr val="002850"/>
      </a:hlink>
      <a:folHlink>
        <a:srgbClr val="2A94FE"/>
      </a:folHlink>
    </a:clrScheme>
    <a:fontScheme name="2_nordridesign.com">
      <a:majorFont>
        <a:latin typeface="Arial"/>
        <a:ea typeface="SimHei"/>
        <a:cs typeface=""/>
      </a:majorFont>
      <a:minorFont>
        <a:latin typeface="Arial"/>
        <a:ea typeface="华文细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zh-CN" sz="1800" b="1" i="1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华文细黑" pitchFamily="2" charset="-122"/>
          </a:defRPr>
        </a:defPPr>
      </a:lstStyle>
    </a:lnDef>
  </a:objectDefaults>
  <a:extraClrSchemeLst>
    <a:extraClrScheme>
      <a:clrScheme name="2_nordridesign.com 1">
        <a:dk1>
          <a:srgbClr val="000000"/>
        </a:dk1>
        <a:lt1>
          <a:srgbClr val="FFFFFF"/>
        </a:lt1>
        <a:dk2>
          <a:srgbClr val="000000"/>
        </a:dk2>
        <a:lt2>
          <a:srgbClr val="C0C0C0"/>
        </a:lt2>
        <a:accent1>
          <a:srgbClr val="5B8CC1"/>
        </a:accent1>
        <a:accent2>
          <a:srgbClr val="2A5682"/>
        </a:accent2>
        <a:accent3>
          <a:srgbClr val="FFFFFF"/>
        </a:accent3>
        <a:accent4>
          <a:srgbClr val="000000"/>
        </a:accent4>
        <a:accent5>
          <a:srgbClr val="B5C5DD"/>
        </a:accent5>
        <a:accent6>
          <a:srgbClr val="254D75"/>
        </a:accent6>
        <a:hlink>
          <a:srgbClr val="002850"/>
        </a:hlink>
        <a:folHlink>
          <a:srgbClr val="2A94F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721</TotalTime>
  <Pages>0</Pages>
  <Words>350</Words>
  <Characters>0</Characters>
  <Application>Microsoft Office PowerPoint</Application>
  <DocSecurity>0</DocSecurity>
  <PresentationFormat>On-screen Show (4:3)</PresentationFormat>
  <Lines>0</Lines>
  <Paragraphs>63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MS UI Gothic</vt:lpstr>
      <vt:lpstr>SimHei</vt:lpstr>
      <vt:lpstr>SimSun</vt:lpstr>
      <vt:lpstr>Arial</vt:lpstr>
      <vt:lpstr>华文细黑</vt:lpstr>
      <vt:lpstr>Times New Roman</vt:lpstr>
      <vt:lpstr>Wingdings</vt:lpstr>
      <vt:lpstr>演示设计</vt:lpstr>
      <vt:lpstr>3_nordridesign.com</vt:lpstr>
      <vt:lpstr>2_nordridesign.com</vt:lpstr>
      <vt:lpstr>Working in Teams </vt:lpstr>
      <vt:lpstr>Team Cohesiveness</vt:lpstr>
      <vt:lpstr>How Cohesion Develops</vt:lpstr>
      <vt:lpstr>Consequences of Cohesion - Positive</vt:lpstr>
      <vt:lpstr>Consequences of Cohesion - Negative</vt:lpstr>
      <vt:lpstr>Building Group Cohesiveness</vt:lpstr>
      <vt:lpstr>Building Group Cohesiveness</vt:lpstr>
      <vt:lpstr>Examples of Group Norms</vt:lpstr>
      <vt:lpstr>References</vt:lpstr>
    </vt:vector>
  </TitlesOfParts>
  <LinksUpToDate>false</LinksUpToDate>
  <CharactersWithSpaces>0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LibLoan13</dc:creator>
  <cp:lastModifiedBy>Sylvia Hoffmann</cp:lastModifiedBy>
  <cp:revision>485</cp:revision>
  <cp:lastPrinted>1899-12-30T00:00:00Z</cp:lastPrinted>
  <dcterms:created xsi:type="dcterms:W3CDTF">2008-05-06T01:42:58Z</dcterms:created>
  <dcterms:modified xsi:type="dcterms:W3CDTF">2017-07-21T09:37:56Z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1033-8.1.0.3018</vt:lpwstr>
  </property>
</Properties>
</file>