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1" r:id="rId1"/>
  </p:sldMasterIdLst>
  <p:notesMasterIdLst>
    <p:notesMasterId r:id="rId69"/>
  </p:notesMasterIdLst>
  <p:handoutMasterIdLst>
    <p:handoutMasterId r:id="rId70"/>
  </p:handoutMasterIdLst>
  <p:sldIdLst>
    <p:sldId id="256" r:id="rId2"/>
    <p:sldId id="265" r:id="rId3"/>
    <p:sldId id="258" r:id="rId4"/>
    <p:sldId id="264" r:id="rId5"/>
    <p:sldId id="291" r:id="rId6"/>
    <p:sldId id="292" r:id="rId7"/>
    <p:sldId id="260" r:id="rId8"/>
    <p:sldId id="349" r:id="rId9"/>
    <p:sldId id="296" r:id="rId10"/>
    <p:sldId id="261" r:id="rId11"/>
    <p:sldId id="293" r:id="rId12"/>
    <p:sldId id="294" r:id="rId13"/>
    <p:sldId id="309" r:id="rId14"/>
    <p:sldId id="318" r:id="rId15"/>
    <p:sldId id="295" r:id="rId16"/>
    <p:sldId id="313" r:id="rId17"/>
    <p:sldId id="314" r:id="rId18"/>
    <p:sldId id="310" r:id="rId19"/>
    <p:sldId id="311" r:id="rId20"/>
    <p:sldId id="312" r:id="rId21"/>
    <p:sldId id="297" r:id="rId22"/>
    <p:sldId id="263" r:id="rId23"/>
    <p:sldId id="266" r:id="rId24"/>
    <p:sldId id="315" r:id="rId25"/>
    <p:sldId id="316" r:id="rId26"/>
    <p:sldId id="321" r:id="rId27"/>
    <p:sldId id="320" r:id="rId28"/>
    <p:sldId id="322" r:id="rId29"/>
    <p:sldId id="323" r:id="rId30"/>
    <p:sldId id="325" r:id="rId31"/>
    <p:sldId id="326" r:id="rId32"/>
    <p:sldId id="324" r:id="rId33"/>
    <p:sldId id="347" r:id="rId34"/>
    <p:sldId id="346" r:id="rId35"/>
    <p:sldId id="319" r:id="rId36"/>
    <p:sldId id="348" r:id="rId37"/>
    <p:sldId id="317" r:id="rId38"/>
    <p:sldId id="267" r:id="rId39"/>
    <p:sldId id="301" r:id="rId40"/>
    <p:sldId id="268" r:id="rId41"/>
    <p:sldId id="328" r:id="rId42"/>
    <p:sldId id="269" r:id="rId43"/>
    <p:sldId id="280" r:id="rId44"/>
    <p:sldId id="283" r:id="rId45"/>
    <p:sldId id="331" r:id="rId46"/>
    <p:sldId id="333" r:id="rId47"/>
    <p:sldId id="329" r:id="rId48"/>
    <p:sldId id="332" r:id="rId49"/>
    <p:sldId id="334" r:id="rId50"/>
    <p:sldId id="304" r:id="rId51"/>
    <p:sldId id="305" r:id="rId52"/>
    <p:sldId id="271" r:id="rId53"/>
    <p:sldId id="343" r:id="rId54"/>
    <p:sldId id="336" r:id="rId55"/>
    <p:sldId id="287" r:id="rId56"/>
    <p:sldId id="272" r:id="rId57"/>
    <p:sldId id="344" r:id="rId58"/>
    <p:sldId id="337" r:id="rId59"/>
    <p:sldId id="281" r:id="rId60"/>
    <p:sldId id="288" r:id="rId61"/>
    <p:sldId id="338" r:id="rId62"/>
    <p:sldId id="345" r:id="rId63"/>
    <p:sldId id="339" r:id="rId64"/>
    <p:sldId id="340" r:id="rId65"/>
    <p:sldId id="274" r:id="rId66"/>
    <p:sldId id="341" r:id="rId67"/>
    <p:sldId id="342" r:id="rId68"/>
  </p:sldIdLst>
  <p:sldSz cx="9144000" cy="6858000" type="screen4x3"/>
  <p:notesSz cx="6797675" cy="9926638"/>
  <p:defaultTextStyle>
    <a:defPPr>
      <a:defRPr lang="en-US"/>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361" autoAdjust="0"/>
    <p:restoredTop sz="86082" autoAdjust="0"/>
  </p:normalViewPr>
  <p:slideViewPr>
    <p:cSldViewPr>
      <p:cViewPr varScale="1">
        <p:scale>
          <a:sx n="80" d="100"/>
          <a:sy n="80" d="100"/>
        </p:scale>
        <p:origin x="1122" y="51"/>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360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3842" name="Rectangle 2"/>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Times New Roman" pitchFamily="18" charset="0"/>
              </a:defRPr>
            </a:lvl1pPr>
          </a:lstStyle>
          <a:p>
            <a:pPr>
              <a:defRPr/>
            </a:pPr>
            <a:endParaRPr lang="en-GB"/>
          </a:p>
        </p:txBody>
      </p:sp>
      <p:sp>
        <p:nvSpPr>
          <p:cNvPr id="163843" name="Rectangle 3"/>
          <p:cNvSpPr>
            <a:spLocks noGrp="1" noChangeArrowheads="1"/>
          </p:cNvSpPr>
          <p:nvPr>
            <p:ph type="dt" sz="quarter"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Times New Roman" pitchFamily="18" charset="0"/>
              </a:defRPr>
            </a:lvl1pPr>
          </a:lstStyle>
          <a:p>
            <a:pPr>
              <a:defRPr/>
            </a:pPr>
            <a:endParaRPr lang="en-GB"/>
          </a:p>
        </p:txBody>
      </p:sp>
      <p:sp>
        <p:nvSpPr>
          <p:cNvPr id="163844" name="Rectangle 4"/>
          <p:cNvSpPr>
            <a:spLocks noGrp="1" noChangeArrowheads="1"/>
          </p:cNvSpPr>
          <p:nvPr>
            <p:ph type="ftr" sz="quarter" idx="2"/>
          </p:nvPr>
        </p:nvSpPr>
        <p:spPr bwMode="auto">
          <a:xfrm>
            <a:off x="0"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Times New Roman" pitchFamily="18" charset="0"/>
              </a:defRPr>
            </a:lvl1pPr>
          </a:lstStyle>
          <a:p>
            <a:pPr>
              <a:defRPr/>
            </a:pPr>
            <a:endParaRPr lang="en-GB"/>
          </a:p>
        </p:txBody>
      </p:sp>
      <p:sp>
        <p:nvSpPr>
          <p:cNvPr id="163845" name="Rectangle 5"/>
          <p:cNvSpPr>
            <a:spLocks noGrp="1" noChangeArrowheads="1"/>
          </p:cNvSpPr>
          <p:nvPr>
            <p:ph type="sldNum" sz="quarter" idx="3"/>
          </p:nvPr>
        </p:nvSpPr>
        <p:spPr bwMode="auto">
          <a:xfrm>
            <a:off x="3849688"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Times New Roman" pitchFamily="18" charset="0"/>
              </a:defRPr>
            </a:lvl1pPr>
          </a:lstStyle>
          <a:p>
            <a:pPr>
              <a:defRPr/>
            </a:pPr>
            <a:fld id="{CB2DDF1C-B804-40CF-9F94-7D8ED3735109}" type="slidenum">
              <a:rPr lang="en-GB"/>
              <a:pPr>
                <a:defRPr/>
              </a:pPr>
              <a:t>‹#›</a:t>
            </a:fld>
            <a:endParaRPr lang="en-GB"/>
          </a:p>
        </p:txBody>
      </p:sp>
    </p:spTree>
    <p:extLst>
      <p:ext uri="{BB962C8B-B14F-4D97-AF65-F5344CB8AC3E}">
        <p14:creationId xmlns:p14="http://schemas.microsoft.com/office/powerpoint/2010/main" val="307074377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CE03DE36-472C-4F07-83DE-10E984ADF368}" type="datetimeFigureOut">
              <a:rPr lang="en-GB" smtClean="0"/>
              <a:t>11/10/2022</a:t>
            </a:fld>
            <a:endParaRPr lang="en-GB"/>
          </a:p>
        </p:txBody>
      </p:sp>
      <p:sp>
        <p:nvSpPr>
          <p:cNvPr id="4" name="Slide Image Placeholder 3"/>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466E99C6-6A8A-4CD1-A5CE-7A5C8F1D2C94}" type="slidenum">
              <a:rPr lang="en-GB" smtClean="0"/>
              <a:t>‹#›</a:t>
            </a:fld>
            <a:endParaRPr lang="en-GB"/>
          </a:p>
        </p:txBody>
      </p:sp>
    </p:spTree>
    <p:extLst>
      <p:ext uri="{BB962C8B-B14F-4D97-AF65-F5344CB8AC3E}">
        <p14:creationId xmlns:p14="http://schemas.microsoft.com/office/powerpoint/2010/main" val="17813174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a:ln/>
        </p:spPr>
      </p:sp>
      <p:sp>
        <p:nvSpPr>
          <p:cNvPr id="337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rPr>
              <a:t>Other systems of referencing?:-</a:t>
            </a:r>
          </a:p>
          <a:p>
            <a:endParaRPr lang="en-US" altLang="en-US">
              <a:latin typeface="Arial" panose="020B0604020202020204" pitchFamily="34" charset="0"/>
            </a:endParaRPr>
          </a:p>
          <a:p>
            <a:r>
              <a:rPr lang="en-GB" altLang="en-US">
                <a:latin typeface="Arial" panose="020B0604020202020204" pitchFamily="34" charset="0"/>
              </a:rPr>
              <a:t>Modern Humanities Research Association (MHRA), </a:t>
            </a:r>
          </a:p>
          <a:p>
            <a:r>
              <a:rPr lang="en-GB" altLang="en-US">
                <a:latin typeface="Arial" panose="020B0604020202020204" pitchFamily="34" charset="0"/>
              </a:rPr>
              <a:t>The Harvard System (often called the 'Author Date System'), </a:t>
            </a:r>
          </a:p>
          <a:p>
            <a:r>
              <a:rPr lang="en-GB" altLang="en-US">
                <a:latin typeface="Arial" panose="020B0604020202020204" pitchFamily="34" charset="0"/>
              </a:rPr>
              <a:t>Chicago System </a:t>
            </a:r>
          </a:p>
          <a:p>
            <a:r>
              <a:rPr lang="en-GB" altLang="en-US">
                <a:latin typeface="Arial" panose="020B0604020202020204" pitchFamily="34" charset="0"/>
              </a:rPr>
              <a:t>Modern Language Association of America (MLA) </a:t>
            </a:r>
          </a:p>
          <a:p>
            <a:r>
              <a:rPr lang="en-GB" altLang="en-US">
                <a:latin typeface="Arial" panose="020B0604020202020204" pitchFamily="34" charset="0"/>
              </a:rPr>
              <a:t>American Psychological Association (APA)</a:t>
            </a:r>
          </a:p>
          <a:p>
            <a:r>
              <a:rPr lang="en-GB" altLang="en-US">
                <a:latin typeface="Arial" panose="020B0604020202020204" pitchFamily="34" charset="0"/>
              </a:rPr>
              <a:t>Available on line at:</a:t>
            </a:r>
          </a:p>
          <a:p>
            <a:r>
              <a:rPr lang="en-GB" altLang="en-US">
                <a:latin typeface="Arial" panose="020B0604020202020204" pitchFamily="34" charset="0"/>
              </a:rPr>
              <a:t>Http://www.bristol.ac.uk/arts/exercises/referencing/referencing%20skills/page_05.htm</a:t>
            </a:r>
          </a:p>
          <a:p>
            <a:r>
              <a:rPr lang="en-US" altLang="en-US">
                <a:latin typeface="Arial" panose="020B0604020202020204" pitchFamily="34" charset="0"/>
              </a:rPr>
              <a:t>Accessed 20</a:t>
            </a:r>
            <a:r>
              <a:rPr lang="en-US" altLang="en-US" baseline="30000">
                <a:latin typeface="Arial" panose="020B0604020202020204" pitchFamily="34" charset="0"/>
              </a:rPr>
              <a:t>th</a:t>
            </a:r>
            <a:r>
              <a:rPr lang="en-US" altLang="en-US">
                <a:latin typeface="Arial" panose="020B0604020202020204" pitchFamily="34" charset="0"/>
              </a:rPr>
              <a:t> October 2012</a:t>
            </a:r>
          </a:p>
        </p:txBody>
      </p:sp>
      <p:sp>
        <p:nvSpPr>
          <p:cNvPr id="337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8375">
              <a:defRPr>
                <a:solidFill>
                  <a:schemeClr val="tx1"/>
                </a:solidFill>
                <a:latin typeface="Verdana" panose="020B0604030504040204" pitchFamily="34" charset="0"/>
              </a:defRPr>
            </a:lvl1pPr>
            <a:lvl2pPr marL="742950" indent="-285750" defTabSz="968375">
              <a:defRPr>
                <a:solidFill>
                  <a:schemeClr val="tx1"/>
                </a:solidFill>
                <a:latin typeface="Verdana" panose="020B0604030504040204" pitchFamily="34" charset="0"/>
              </a:defRPr>
            </a:lvl2pPr>
            <a:lvl3pPr marL="1143000" indent="-228600" defTabSz="968375">
              <a:defRPr>
                <a:solidFill>
                  <a:schemeClr val="tx1"/>
                </a:solidFill>
                <a:latin typeface="Verdana" panose="020B0604030504040204" pitchFamily="34" charset="0"/>
              </a:defRPr>
            </a:lvl3pPr>
            <a:lvl4pPr marL="1600200" indent="-228600" defTabSz="968375">
              <a:defRPr>
                <a:solidFill>
                  <a:schemeClr val="tx1"/>
                </a:solidFill>
                <a:latin typeface="Verdana" panose="020B0604030504040204" pitchFamily="34" charset="0"/>
              </a:defRPr>
            </a:lvl4pPr>
            <a:lvl5pPr marL="2057400" indent="-228600" defTabSz="968375">
              <a:defRPr>
                <a:solidFill>
                  <a:schemeClr val="tx1"/>
                </a:solidFill>
                <a:latin typeface="Verdana" panose="020B0604030504040204" pitchFamily="34" charset="0"/>
              </a:defRPr>
            </a:lvl5pPr>
            <a:lvl6pPr marL="2514600" indent="-228600" defTabSz="968375" eaLnBrk="0" fontAlgn="base" hangingPunct="0">
              <a:spcBef>
                <a:spcPct val="0"/>
              </a:spcBef>
              <a:spcAft>
                <a:spcPct val="0"/>
              </a:spcAft>
              <a:defRPr>
                <a:solidFill>
                  <a:schemeClr val="tx1"/>
                </a:solidFill>
                <a:latin typeface="Verdana" panose="020B0604030504040204" pitchFamily="34" charset="0"/>
              </a:defRPr>
            </a:lvl6pPr>
            <a:lvl7pPr marL="2971800" indent="-228600" defTabSz="968375" eaLnBrk="0" fontAlgn="base" hangingPunct="0">
              <a:spcBef>
                <a:spcPct val="0"/>
              </a:spcBef>
              <a:spcAft>
                <a:spcPct val="0"/>
              </a:spcAft>
              <a:defRPr>
                <a:solidFill>
                  <a:schemeClr val="tx1"/>
                </a:solidFill>
                <a:latin typeface="Verdana" panose="020B0604030504040204" pitchFamily="34" charset="0"/>
              </a:defRPr>
            </a:lvl7pPr>
            <a:lvl8pPr marL="3429000" indent="-228600" defTabSz="968375" eaLnBrk="0" fontAlgn="base" hangingPunct="0">
              <a:spcBef>
                <a:spcPct val="0"/>
              </a:spcBef>
              <a:spcAft>
                <a:spcPct val="0"/>
              </a:spcAft>
              <a:defRPr>
                <a:solidFill>
                  <a:schemeClr val="tx1"/>
                </a:solidFill>
                <a:latin typeface="Verdana" panose="020B0604030504040204" pitchFamily="34" charset="0"/>
              </a:defRPr>
            </a:lvl8pPr>
            <a:lvl9pPr marL="3886200" indent="-228600" defTabSz="968375" eaLnBrk="0" fontAlgn="base" hangingPunct="0">
              <a:spcBef>
                <a:spcPct val="0"/>
              </a:spcBef>
              <a:spcAft>
                <a:spcPct val="0"/>
              </a:spcAft>
              <a:defRPr>
                <a:solidFill>
                  <a:schemeClr val="tx1"/>
                </a:solidFill>
                <a:latin typeface="Verdana" panose="020B0604030504040204" pitchFamily="34" charset="0"/>
              </a:defRPr>
            </a:lvl9pPr>
          </a:lstStyle>
          <a:p>
            <a:fld id="{BF463CB2-B76B-4B86-94F3-33080FDA90BC}" type="slidenum">
              <a:rPr lang="en-US" altLang="en-US" smtClean="0">
                <a:latin typeface="Arial" panose="020B0604020202020204" pitchFamily="34" charset="0"/>
              </a:rPr>
              <a:pPr/>
              <a:t>11</a:t>
            </a:fld>
            <a:endParaRPr lang="en-US" altLang="en-US">
              <a:latin typeface="Arial" panose="020B0604020202020204" pitchFamily="34" charset="0"/>
            </a:endParaRPr>
          </a:p>
        </p:txBody>
      </p:sp>
    </p:spTree>
    <p:extLst>
      <p:ext uri="{BB962C8B-B14F-4D97-AF65-F5344CB8AC3E}">
        <p14:creationId xmlns:p14="http://schemas.microsoft.com/office/powerpoint/2010/main" val="20822418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8375">
              <a:defRPr>
                <a:solidFill>
                  <a:schemeClr val="tx1"/>
                </a:solidFill>
                <a:latin typeface="Verdana" panose="020B0604030504040204" pitchFamily="34" charset="0"/>
              </a:defRPr>
            </a:lvl1pPr>
            <a:lvl2pPr marL="742950" indent="-285750" defTabSz="968375">
              <a:defRPr>
                <a:solidFill>
                  <a:schemeClr val="tx1"/>
                </a:solidFill>
                <a:latin typeface="Verdana" panose="020B0604030504040204" pitchFamily="34" charset="0"/>
              </a:defRPr>
            </a:lvl2pPr>
            <a:lvl3pPr marL="1143000" indent="-228600" defTabSz="968375">
              <a:defRPr>
                <a:solidFill>
                  <a:schemeClr val="tx1"/>
                </a:solidFill>
                <a:latin typeface="Verdana" panose="020B0604030504040204" pitchFamily="34" charset="0"/>
              </a:defRPr>
            </a:lvl3pPr>
            <a:lvl4pPr marL="1600200" indent="-228600" defTabSz="968375">
              <a:defRPr>
                <a:solidFill>
                  <a:schemeClr val="tx1"/>
                </a:solidFill>
                <a:latin typeface="Verdana" panose="020B0604030504040204" pitchFamily="34" charset="0"/>
              </a:defRPr>
            </a:lvl4pPr>
            <a:lvl5pPr marL="2057400" indent="-228600" defTabSz="968375">
              <a:defRPr>
                <a:solidFill>
                  <a:schemeClr val="tx1"/>
                </a:solidFill>
                <a:latin typeface="Verdana" panose="020B0604030504040204" pitchFamily="34" charset="0"/>
              </a:defRPr>
            </a:lvl5pPr>
            <a:lvl6pPr marL="2514600" indent="-228600" defTabSz="968375" eaLnBrk="0" fontAlgn="base" hangingPunct="0">
              <a:spcBef>
                <a:spcPct val="0"/>
              </a:spcBef>
              <a:spcAft>
                <a:spcPct val="0"/>
              </a:spcAft>
              <a:defRPr>
                <a:solidFill>
                  <a:schemeClr val="tx1"/>
                </a:solidFill>
                <a:latin typeface="Verdana" panose="020B0604030504040204" pitchFamily="34" charset="0"/>
              </a:defRPr>
            </a:lvl6pPr>
            <a:lvl7pPr marL="2971800" indent="-228600" defTabSz="968375" eaLnBrk="0" fontAlgn="base" hangingPunct="0">
              <a:spcBef>
                <a:spcPct val="0"/>
              </a:spcBef>
              <a:spcAft>
                <a:spcPct val="0"/>
              </a:spcAft>
              <a:defRPr>
                <a:solidFill>
                  <a:schemeClr val="tx1"/>
                </a:solidFill>
                <a:latin typeface="Verdana" panose="020B0604030504040204" pitchFamily="34" charset="0"/>
              </a:defRPr>
            </a:lvl7pPr>
            <a:lvl8pPr marL="3429000" indent="-228600" defTabSz="968375" eaLnBrk="0" fontAlgn="base" hangingPunct="0">
              <a:spcBef>
                <a:spcPct val="0"/>
              </a:spcBef>
              <a:spcAft>
                <a:spcPct val="0"/>
              </a:spcAft>
              <a:defRPr>
                <a:solidFill>
                  <a:schemeClr val="tx1"/>
                </a:solidFill>
                <a:latin typeface="Verdana" panose="020B0604030504040204" pitchFamily="34" charset="0"/>
              </a:defRPr>
            </a:lvl8pPr>
            <a:lvl9pPr marL="3886200" indent="-228600" defTabSz="968375" eaLnBrk="0" fontAlgn="base" hangingPunct="0">
              <a:spcBef>
                <a:spcPct val="0"/>
              </a:spcBef>
              <a:spcAft>
                <a:spcPct val="0"/>
              </a:spcAft>
              <a:defRPr>
                <a:solidFill>
                  <a:schemeClr val="tx1"/>
                </a:solidFill>
                <a:latin typeface="Verdana" panose="020B0604030504040204" pitchFamily="34" charset="0"/>
              </a:defRPr>
            </a:lvl9pPr>
          </a:lstStyle>
          <a:p>
            <a:fld id="{2203D8CF-F0AF-4C66-8A60-CB3415EC2CDC}" type="slidenum">
              <a:rPr lang="en-US" altLang="en-US" smtClean="0">
                <a:latin typeface="Arial" panose="020B0604020202020204" pitchFamily="34" charset="0"/>
              </a:rPr>
              <a:pPr/>
              <a:t>12</a:t>
            </a:fld>
            <a:endParaRPr lang="en-US" altLang="en-US">
              <a:latin typeface="Arial" panose="020B0604020202020204" pitchFamily="34" charset="0"/>
            </a:endParaRPr>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35034528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66E99C6-6A8A-4CD1-A5CE-7A5C8F1D2C94}" type="slidenum">
              <a:rPr lang="en-GB" smtClean="0"/>
              <a:t>25</a:t>
            </a:fld>
            <a:endParaRPr lang="en-GB"/>
          </a:p>
        </p:txBody>
      </p:sp>
    </p:spTree>
    <p:extLst>
      <p:ext uri="{BB962C8B-B14F-4D97-AF65-F5344CB8AC3E}">
        <p14:creationId xmlns:p14="http://schemas.microsoft.com/office/powerpoint/2010/main" val="11678474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66E99C6-6A8A-4CD1-A5CE-7A5C8F1D2C94}" type="slidenum">
              <a:rPr lang="en-GB" smtClean="0"/>
              <a:t>27</a:t>
            </a:fld>
            <a:endParaRPr lang="en-GB"/>
          </a:p>
        </p:txBody>
      </p:sp>
    </p:spTree>
    <p:extLst>
      <p:ext uri="{BB962C8B-B14F-4D97-AF65-F5344CB8AC3E}">
        <p14:creationId xmlns:p14="http://schemas.microsoft.com/office/powerpoint/2010/main" val="787041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66E99C6-6A8A-4CD1-A5CE-7A5C8F1D2C94}" type="slidenum">
              <a:rPr lang="en-GB" smtClean="0"/>
              <a:t>30</a:t>
            </a:fld>
            <a:endParaRPr lang="en-GB"/>
          </a:p>
        </p:txBody>
      </p:sp>
    </p:spTree>
    <p:extLst>
      <p:ext uri="{BB962C8B-B14F-4D97-AF65-F5344CB8AC3E}">
        <p14:creationId xmlns:p14="http://schemas.microsoft.com/office/powerpoint/2010/main" val="16361214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66E99C6-6A8A-4CD1-A5CE-7A5C8F1D2C94}" type="slidenum">
              <a:rPr lang="en-GB" smtClean="0"/>
              <a:t>35</a:t>
            </a:fld>
            <a:endParaRPr lang="en-GB"/>
          </a:p>
        </p:txBody>
      </p:sp>
    </p:spTree>
    <p:extLst>
      <p:ext uri="{BB962C8B-B14F-4D97-AF65-F5344CB8AC3E}">
        <p14:creationId xmlns:p14="http://schemas.microsoft.com/office/powerpoint/2010/main" val="29194463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66E99C6-6A8A-4CD1-A5CE-7A5C8F1D2C94}" type="slidenum">
              <a:rPr lang="en-GB" smtClean="0"/>
              <a:t>37</a:t>
            </a:fld>
            <a:endParaRPr lang="en-GB"/>
          </a:p>
        </p:txBody>
      </p:sp>
    </p:spTree>
    <p:extLst>
      <p:ext uri="{BB962C8B-B14F-4D97-AF65-F5344CB8AC3E}">
        <p14:creationId xmlns:p14="http://schemas.microsoft.com/office/powerpoint/2010/main" val="26846477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66E99C6-6A8A-4CD1-A5CE-7A5C8F1D2C94}" type="slidenum">
              <a:rPr lang="en-GB" smtClean="0"/>
              <a:t>39</a:t>
            </a:fld>
            <a:endParaRPr lang="en-GB"/>
          </a:p>
        </p:txBody>
      </p:sp>
    </p:spTree>
    <p:extLst>
      <p:ext uri="{BB962C8B-B14F-4D97-AF65-F5344CB8AC3E}">
        <p14:creationId xmlns:p14="http://schemas.microsoft.com/office/powerpoint/2010/main" val="20393548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66E99C6-6A8A-4CD1-A5CE-7A5C8F1D2C94}" type="slidenum">
              <a:rPr lang="en-GB" smtClean="0"/>
              <a:t>42</a:t>
            </a:fld>
            <a:endParaRPr lang="en-GB"/>
          </a:p>
        </p:txBody>
      </p:sp>
    </p:spTree>
    <p:extLst>
      <p:ext uri="{BB962C8B-B14F-4D97-AF65-F5344CB8AC3E}">
        <p14:creationId xmlns:p14="http://schemas.microsoft.com/office/powerpoint/2010/main" val="2961719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66E99C6-6A8A-4CD1-A5CE-7A5C8F1D2C94}" type="slidenum">
              <a:rPr lang="en-GB" smtClean="0"/>
              <a:t>46</a:t>
            </a:fld>
            <a:endParaRPr lang="en-GB"/>
          </a:p>
        </p:txBody>
      </p:sp>
    </p:spTree>
    <p:extLst>
      <p:ext uri="{BB962C8B-B14F-4D97-AF65-F5344CB8AC3E}">
        <p14:creationId xmlns:p14="http://schemas.microsoft.com/office/powerpoint/2010/main" val="14307929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66E99C6-6A8A-4CD1-A5CE-7A5C8F1D2C94}" type="slidenum">
              <a:rPr lang="en-GB" smtClean="0"/>
              <a:t>49</a:t>
            </a:fld>
            <a:endParaRPr lang="en-GB"/>
          </a:p>
        </p:txBody>
      </p:sp>
    </p:spTree>
    <p:extLst>
      <p:ext uri="{BB962C8B-B14F-4D97-AF65-F5344CB8AC3E}">
        <p14:creationId xmlns:p14="http://schemas.microsoft.com/office/powerpoint/2010/main" val="14521429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66E99C6-6A8A-4CD1-A5CE-7A5C8F1D2C94}" type="slidenum">
              <a:rPr lang="en-GB" smtClean="0"/>
              <a:t>50</a:t>
            </a:fld>
            <a:endParaRPr lang="en-GB"/>
          </a:p>
        </p:txBody>
      </p:sp>
    </p:spTree>
    <p:extLst>
      <p:ext uri="{BB962C8B-B14F-4D97-AF65-F5344CB8AC3E}">
        <p14:creationId xmlns:p14="http://schemas.microsoft.com/office/powerpoint/2010/main" val="33294798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66E99C6-6A8A-4CD1-A5CE-7A5C8F1D2C94}" type="slidenum">
              <a:rPr lang="en-GB" smtClean="0"/>
              <a:t>52</a:t>
            </a:fld>
            <a:endParaRPr lang="en-GB"/>
          </a:p>
        </p:txBody>
      </p:sp>
    </p:spTree>
    <p:extLst>
      <p:ext uri="{BB962C8B-B14F-4D97-AF65-F5344CB8AC3E}">
        <p14:creationId xmlns:p14="http://schemas.microsoft.com/office/powerpoint/2010/main" val="18287601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66E99C6-6A8A-4CD1-A5CE-7A5C8F1D2C94}" type="slidenum">
              <a:rPr lang="en-GB" smtClean="0"/>
              <a:t>54</a:t>
            </a:fld>
            <a:endParaRPr lang="en-GB"/>
          </a:p>
        </p:txBody>
      </p:sp>
    </p:spTree>
    <p:extLst>
      <p:ext uri="{BB962C8B-B14F-4D97-AF65-F5344CB8AC3E}">
        <p14:creationId xmlns:p14="http://schemas.microsoft.com/office/powerpoint/2010/main" val="23763625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66E99C6-6A8A-4CD1-A5CE-7A5C8F1D2C94}" type="slidenum">
              <a:rPr lang="en-GB" smtClean="0"/>
              <a:t>58</a:t>
            </a:fld>
            <a:endParaRPr lang="en-GB"/>
          </a:p>
        </p:txBody>
      </p:sp>
    </p:spTree>
    <p:extLst>
      <p:ext uri="{BB962C8B-B14F-4D97-AF65-F5344CB8AC3E}">
        <p14:creationId xmlns:p14="http://schemas.microsoft.com/office/powerpoint/2010/main" val="20915351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66E99C6-6A8A-4CD1-A5CE-7A5C8F1D2C94}" type="slidenum">
              <a:rPr lang="en-GB" smtClean="0"/>
              <a:t>63</a:t>
            </a:fld>
            <a:endParaRPr lang="en-GB"/>
          </a:p>
        </p:txBody>
      </p:sp>
    </p:spTree>
    <p:extLst>
      <p:ext uri="{BB962C8B-B14F-4D97-AF65-F5344CB8AC3E}">
        <p14:creationId xmlns:p14="http://schemas.microsoft.com/office/powerpoint/2010/main" val="7155072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7"/>
          <p:cNvGrpSpPr>
            <a:grpSpLocks/>
          </p:cNvGrpSpPr>
          <p:nvPr/>
        </p:nvGrpSpPr>
        <p:grpSpPr bwMode="auto">
          <a:xfrm>
            <a:off x="228600" y="2889250"/>
            <a:ext cx="8610600" cy="201613"/>
            <a:chOff x="144" y="1680"/>
            <a:chExt cx="5424" cy="144"/>
          </a:xfrm>
        </p:grpSpPr>
        <p:sp>
          <p:nvSpPr>
            <p:cNvPr id="5" name="Rectangle 8"/>
            <p:cNvSpPr>
              <a:spLocks noChangeArrowheads="1"/>
            </p:cNvSpPr>
            <p:nvPr userDrawn="1"/>
          </p:nvSpPr>
          <p:spPr bwMode="auto">
            <a:xfrm>
              <a:off x="144" y="1680"/>
              <a:ext cx="1808" cy="144"/>
            </a:xfrm>
            <a:prstGeom prst="rect">
              <a:avLst/>
            </a:prstGeom>
            <a:solidFill>
              <a:schemeClr val="bg2"/>
            </a:solidFill>
            <a:ln>
              <a:noFill/>
            </a:ln>
          </p:spPr>
          <p:txBody>
            <a:bodyPr wrap="none" anchor="ct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eaLnBrk="1" hangingPunct="1">
                <a:defRPr/>
              </a:pPr>
              <a:endParaRPr lang="en-GB" altLang="en-US"/>
            </a:p>
          </p:txBody>
        </p:sp>
        <p:sp>
          <p:nvSpPr>
            <p:cNvPr id="6" name="Rectangle 9"/>
            <p:cNvSpPr>
              <a:spLocks noChangeArrowheads="1"/>
            </p:cNvSpPr>
            <p:nvPr userDrawn="1"/>
          </p:nvSpPr>
          <p:spPr bwMode="auto">
            <a:xfrm>
              <a:off x="1952" y="1680"/>
              <a:ext cx="1808" cy="144"/>
            </a:xfrm>
            <a:prstGeom prst="rect">
              <a:avLst/>
            </a:prstGeom>
            <a:solidFill>
              <a:schemeClr val="accent1"/>
            </a:solidFill>
            <a:ln>
              <a:noFill/>
            </a:ln>
          </p:spPr>
          <p:txBody>
            <a:bodyPr wrap="none" anchor="ct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eaLnBrk="1" hangingPunct="1">
                <a:defRPr/>
              </a:pPr>
              <a:endParaRPr lang="en-GB" altLang="en-US"/>
            </a:p>
          </p:txBody>
        </p:sp>
        <p:sp>
          <p:nvSpPr>
            <p:cNvPr id="7" name="Rectangle 10"/>
            <p:cNvSpPr>
              <a:spLocks noChangeArrowheads="1"/>
            </p:cNvSpPr>
            <p:nvPr userDrawn="1"/>
          </p:nvSpPr>
          <p:spPr bwMode="auto">
            <a:xfrm>
              <a:off x="3760" y="1680"/>
              <a:ext cx="1808" cy="144"/>
            </a:xfrm>
            <a:prstGeom prst="rect">
              <a:avLst/>
            </a:prstGeom>
            <a:solidFill>
              <a:schemeClr val="tx2"/>
            </a:solidFill>
            <a:ln>
              <a:noFill/>
            </a:ln>
          </p:spPr>
          <p:txBody>
            <a:bodyPr wrap="none" anchor="ct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eaLnBrk="1" hangingPunct="1">
                <a:defRPr/>
              </a:pPr>
              <a:endParaRPr lang="en-GB" altLang="en-US"/>
            </a:p>
          </p:txBody>
        </p:sp>
      </p:grpSp>
      <p:sp>
        <p:nvSpPr>
          <p:cNvPr id="137218" name="Rectangle 2"/>
          <p:cNvSpPr>
            <a:spLocks noGrp="1" noChangeArrowheads="1"/>
          </p:cNvSpPr>
          <p:nvPr>
            <p:ph type="ctrTitle"/>
          </p:nvPr>
        </p:nvSpPr>
        <p:spPr>
          <a:xfrm>
            <a:off x="685800" y="685800"/>
            <a:ext cx="7772400" cy="2127250"/>
          </a:xfrm>
        </p:spPr>
        <p:txBody>
          <a:bodyPr/>
          <a:lstStyle>
            <a:lvl1pPr algn="ctr">
              <a:defRPr sz="5800"/>
            </a:lvl1pPr>
          </a:lstStyle>
          <a:p>
            <a:r>
              <a:rPr lang="en-GB"/>
              <a:t>Click to edit Master title style</a:t>
            </a:r>
          </a:p>
        </p:txBody>
      </p:sp>
      <p:sp>
        <p:nvSpPr>
          <p:cNvPr id="137219" name="Rectangle 3"/>
          <p:cNvSpPr>
            <a:spLocks noGrp="1" noChangeArrowheads="1"/>
          </p:cNvSpPr>
          <p:nvPr>
            <p:ph type="subTitle" idx="1"/>
          </p:nvPr>
        </p:nvSpPr>
        <p:spPr>
          <a:xfrm>
            <a:off x="1371600" y="3270250"/>
            <a:ext cx="6400800" cy="2209800"/>
          </a:xfrm>
        </p:spPr>
        <p:txBody>
          <a:bodyPr/>
          <a:lstStyle>
            <a:lvl1pPr marL="0" indent="0" algn="ctr">
              <a:buFont typeface="Wingdings" pitchFamily="2" charset="2"/>
              <a:buNone/>
              <a:defRPr sz="3000"/>
            </a:lvl1pPr>
          </a:lstStyle>
          <a:p>
            <a:r>
              <a:rPr lang="en-GB"/>
              <a:t>Click to edit Master subtitle style</a:t>
            </a:r>
          </a:p>
        </p:txBody>
      </p:sp>
      <p:sp>
        <p:nvSpPr>
          <p:cNvPr id="8" name="Rectangle 4"/>
          <p:cNvSpPr>
            <a:spLocks noGrp="1" noChangeArrowheads="1"/>
          </p:cNvSpPr>
          <p:nvPr>
            <p:ph type="dt" sz="half" idx="10"/>
          </p:nvPr>
        </p:nvSpPr>
        <p:spPr/>
        <p:txBody>
          <a:bodyPr/>
          <a:lstStyle>
            <a:lvl1pPr>
              <a:defRPr/>
            </a:lvl1pPr>
          </a:lstStyle>
          <a:p>
            <a:pPr>
              <a:defRPr/>
            </a:pPr>
            <a:endParaRPr lang="en-GB"/>
          </a:p>
        </p:txBody>
      </p:sp>
      <p:sp>
        <p:nvSpPr>
          <p:cNvPr id="9" name="Rectangle 5"/>
          <p:cNvSpPr>
            <a:spLocks noGrp="1" noChangeArrowheads="1"/>
          </p:cNvSpPr>
          <p:nvPr>
            <p:ph type="ftr" sz="quarter" idx="11"/>
          </p:nvPr>
        </p:nvSpPr>
        <p:spPr/>
        <p:txBody>
          <a:bodyPr/>
          <a:lstStyle>
            <a:lvl1pPr>
              <a:defRPr/>
            </a:lvl1pPr>
          </a:lstStyle>
          <a:p>
            <a:pPr>
              <a:defRPr/>
            </a:pPr>
            <a:endParaRPr lang="en-GB"/>
          </a:p>
        </p:txBody>
      </p:sp>
      <p:sp>
        <p:nvSpPr>
          <p:cNvPr id="10" name="Rectangle 6"/>
          <p:cNvSpPr>
            <a:spLocks noGrp="1" noChangeArrowheads="1"/>
          </p:cNvSpPr>
          <p:nvPr>
            <p:ph type="sldNum" sz="quarter" idx="12"/>
          </p:nvPr>
        </p:nvSpPr>
        <p:spPr/>
        <p:txBody>
          <a:bodyPr/>
          <a:lstStyle>
            <a:lvl1pPr>
              <a:defRPr/>
            </a:lvl1pPr>
          </a:lstStyle>
          <a:p>
            <a:pPr>
              <a:defRPr/>
            </a:pPr>
            <a:fld id="{10128929-E3EA-437D-B0E4-263417C271CA}" type="slidenum">
              <a:rPr lang="en-GB"/>
              <a:pPr>
                <a:defRPr/>
              </a:pPr>
              <a:t>‹#›</a:t>
            </a:fld>
            <a:endParaRPr lang="en-GB"/>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41E9AA17-E284-4C4A-9C26-3F710FB775AE}" type="slidenum">
              <a:rPr lang="en-GB"/>
              <a:pPr>
                <a:defRPr/>
              </a:pPr>
              <a:t>‹#›</a:t>
            </a:fld>
            <a:endParaRPr lang="en-GB"/>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BF4718CF-4370-4B40-9784-01FD7A385B4B}" type="slidenum">
              <a:rPr lang="en-GB"/>
              <a:pPr>
                <a:defRPr/>
              </a:pPr>
              <a:t>‹#›</a:t>
            </a:fld>
            <a:endParaRPr lang="en-GB"/>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4AC2AF26-CA87-43A1-9A1F-B81FACEBEF46}" type="slidenum">
              <a:rPr lang="en-GB"/>
              <a:pPr>
                <a:defRPr/>
              </a:pPr>
              <a:t>‹#›</a:t>
            </a:fld>
            <a:endParaRPr lang="en-GB"/>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a:p>
        </p:txBody>
      </p:sp>
      <p:sp>
        <p:nvSpPr>
          <p:cNvPr id="8" name="Rectangle 5"/>
          <p:cNvSpPr>
            <a:spLocks noGrp="1" noChangeArrowheads="1"/>
          </p:cNvSpPr>
          <p:nvPr>
            <p:ph type="ftr" sz="quarter" idx="11"/>
          </p:nvPr>
        </p:nvSpPr>
        <p:spPr>
          <a:ln/>
        </p:spPr>
        <p:txBody>
          <a:bodyPr/>
          <a:lstStyle>
            <a:lvl1pPr>
              <a:defRPr/>
            </a:lvl1pPr>
          </a:lstStyle>
          <a:p>
            <a:pPr>
              <a:defRPr/>
            </a:pPr>
            <a:endParaRPr lang="en-GB"/>
          </a:p>
        </p:txBody>
      </p:sp>
      <p:sp>
        <p:nvSpPr>
          <p:cNvPr id="9" name="Rectangle 6"/>
          <p:cNvSpPr>
            <a:spLocks noGrp="1" noChangeArrowheads="1"/>
          </p:cNvSpPr>
          <p:nvPr>
            <p:ph type="sldNum" sz="quarter" idx="12"/>
          </p:nvPr>
        </p:nvSpPr>
        <p:spPr>
          <a:ln/>
        </p:spPr>
        <p:txBody>
          <a:bodyPr/>
          <a:lstStyle>
            <a:lvl1pPr>
              <a:defRPr/>
            </a:lvl1pPr>
          </a:lstStyle>
          <a:p>
            <a:pPr>
              <a:defRPr/>
            </a:pPr>
            <a:fld id="{73700C80-FFDA-46A9-B536-5471D6160126}" type="slidenum">
              <a:rPr lang="en-GB"/>
              <a:pPr>
                <a:defRPr/>
              </a:pPr>
              <a:t>‹#›</a:t>
            </a:fld>
            <a:endParaRPr lang="en-GB"/>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p>
        </p:txBody>
      </p:sp>
      <p:sp>
        <p:nvSpPr>
          <p:cNvPr id="4" name="Rectangle 5"/>
          <p:cNvSpPr>
            <a:spLocks noGrp="1" noChangeArrowheads="1"/>
          </p:cNvSpPr>
          <p:nvPr>
            <p:ph type="ftr" sz="quarter" idx="11"/>
          </p:nvPr>
        </p:nvSpPr>
        <p:spPr>
          <a:ln/>
        </p:spPr>
        <p:txBody>
          <a:bodyPr/>
          <a:lstStyle>
            <a:lvl1pPr>
              <a:defRPr/>
            </a:lvl1pPr>
          </a:lstStyle>
          <a:p>
            <a:pPr>
              <a:defRPr/>
            </a:pPr>
            <a:endParaRPr lang="en-GB"/>
          </a:p>
        </p:txBody>
      </p:sp>
      <p:sp>
        <p:nvSpPr>
          <p:cNvPr id="5" name="Rectangle 6"/>
          <p:cNvSpPr>
            <a:spLocks noGrp="1" noChangeArrowheads="1"/>
          </p:cNvSpPr>
          <p:nvPr>
            <p:ph type="sldNum" sz="quarter" idx="12"/>
          </p:nvPr>
        </p:nvSpPr>
        <p:spPr>
          <a:ln/>
        </p:spPr>
        <p:txBody>
          <a:bodyPr/>
          <a:lstStyle>
            <a:lvl1pPr>
              <a:defRPr/>
            </a:lvl1pPr>
          </a:lstStyle>
          <a:p>
            <a:pPr>
              <a:defRPr/>
            </a:pPr>
            <a:fld id="{B814FC28-1384-4998-A830-58627742239A}" type="slidenum">
              <a:rPr lang="en-GB"/>
              <a:pPr>
                <a:defRPr/>
              </a:pPr>
              <a:t>‹#›</a:t>
            </a:fld>
            <a:endParaRPr lang="en-GB"/>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p>
        </p:txBody>
      </p:sp>
      <p:sp>
        <p:nvSpPr>
          <p:cNvPr id="3" name="Rectangle 5"/>
          <p:cNvSpPr>
            <a:spLocks noGrp="1" noChangeArrowheads="1"/>
          </p:cNvSpPr>
          <p:nvPr>
            <p:ph type="ftr" sz="quarter" idx="11"/>
          </p:nvPr>
        </p:nvSpPr>
        <p:spPr>
          <a:ln/>
        </p:spPr>
        <p:txBody>
          <a:bodyPr/>
          <a:lstStyle>
            <a:lvl1pPr>
              <a:defRPr/>
            </a:lvl1pPr>
          </a:lstStyle>
          <a:p>
            <a:pPr>
              <a:defRPr/>
            </a:pPr>
            <a:endParaRPr lang="en-GB"/>
          </a:p>
        </p:txBody>
      </p:sp>
      <p:sp>
        <p:nvSpPr>
          <p:cNvPr id="4" name="Rectangle 6"/>
          <p:cNvSpPr>
            <a:spLocks noGrp="1" noChangeArrowheads="1"/>
          </p:cNvSpPr>
          <p:nvPr>
            <p:ph type="sldNum" sz="quarter" idx="12"/>
          </p:nvPr>
        </p:nvSpPr>
        <p:spPr>
          <a:ln/>
        </p:spPr>
        <p:txBody>
          <a:bodyPr/>
          <a:lstStyle>
            <a:lvl1pPr>
              <a:defRPr/>
            </a:lvl1pPr>
          </a:lstStyle>
          <a:p>
            <a:pPr>
              <a:defRPr/>
            </a:pPr>
            <a:fld id="{49CE6717-8E00-45D0-A54C-6498A6701E5C}" type="slidenum">
              <a:rPr lang="en-GB"/>
              <a:pPr>
                <a:defRPr/>
              </a:pPr>
              <a:t>‹#›</a:t>
            </a:fld>
            <a:endParaRPr lang="en-GB"/>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0DC1C400-7A47-4BE9-9865-B04F3F253EF0}" type="slidenum">
              <a:rPr lang="en-GB"/>
              <a:pPr>
                <a:defRPr/>
              </a:pPr>
              <a:t>‹#›</a:t>
            </a:fld>
            <a:endParaRPr lang="en-GB"/>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7423913D-101C-4432-AF94-9A5D3F329CBB}" type="slidenum">
              <a:rPr lang="en-GB"/>
              <a:pPr>
                <a:defRPr/>
              </a:pPr>
              <a:t>‹#›</a:t>
            </a:fld>
            <a:endParaRPr lang="en-GB"/>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4DEC5A92-CF13-404F-9D8B-C4438147D9D5}" type="slidenum">
              <a:rPr lang="en-GB"/>
              <a:pPr>
                <a:defRPr/>
              </a:pPr>
              <a:t>‹#›</a:t>
            </a:fld>
            <a:endParaRPr lang="en-GB"/>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AEA72AA6-B0E0-4EDC-BF2B-AA37A2981ADC}" type="slidenum">
              <a:rPr lang="en-GB"/>
              <a:pPr>
                <a:defRPr/>
              </a:pPr>
              <a:t>‹#›</a:t>
            </a:fld>
            <a:endParaRPr lang="en-GB"/>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7200" y="277813"/>
            <a:ext cx="8229600" cy="113982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en-GB" altLang="en-US"/>
              <a:t>Click to edit Master title style</a:t>
            </a:r>
          </a:p>
        </p:txBody>
      </p:sp>
      <p:sp>
        <p:nvSpPr>
          <p:cNvPr id="2051" name="Rectangle 3"/>
          <p:cNvSpPr>
            <a:spLocks noGrp="1" noChangeArrowheads="1"/>
          </p:cNvSpPr>
          <p:nvPr>
            <p:ph type="body" idx="1"/>
          </p:nvPr>
        </p:nvSpPr>
        <p:spPr bwMode="auto">
          <a:xfrm>
            <a:off x="457200" y="1600200"/>
            <a:ext cx="8229600" cy="45307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136196" name="Rectangle 4"/>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lvl1pPr>
          </a:lstStyle>
          <a:p>
            <a:pPr>
              <a:defRPr/>
            </a:pPr>
            <a:endParaRPr lang="en-GB"/>
          </a:p>
        </p:txBody>
      </p:sp>
      <p:sp>
        <p:nvSpPr>
          <p:cNvPr id="136197"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lvl1pPr>
          </a:lstStyle>
          <a:p>
            <a:pPr>
              <a:defRPr/>
            </a:pPr>
            <a:endParaRPr lang="en-GB"/>
          </a:p>
        </p:txBody>
      </p:sp>
      <p:sp>
        <p:nvSpPr>
          <p:cNvPr id="136198" name="Rectangle 6"/>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lvl1pPr>
          </a:lstStyle>
          <a:p>
            <a:pPr>
              <a:defRPr/>
            </a:pPr>
            <a:fld id="{CE225695-D64C-4867-B2D7-E326E4AF5688}" type="slidenum">
              <a:rPr lang="en-GB"/>
              <a:pPr>
                <a:defRPr/>
              </a:pPr>
              <a:t>‹#›</a:t>
            </a:fld>
            <a:endParaRPr lang="en-GB"/>
          </a:p>
        </p:txBody>
      </p:sp>
      <p:sp>
        <p:nvSpPr>
          <p:cNvPr id="1031" name="Rectangle 7"/>
          <p:cNvSpPr>
            <a:spLocks noChangeArrowheads="1"/>
          </p:cNvSpPr>
          <p:nvPr/>
        </p:nvSpPr>
        <p:spPr bwMode="auto">
          <a:xfrm>
            <a:off x="0" y="0"/>
            <a:ext cx="228600" cy="2286000"/>
          </a:xfrm>
          <a:prstGeom prst="rect">
            <a:avLst/>
          </a:prstGeom>
          <a:solidFill>
            <a:schemeClr val="bg2"/>
          </a:solidFill>
          <a:ln>
            <a:noFill/>
          </a:ln>
        </p:spPr>
        <p:txBody>
          <a:bodyPr wrap="none" anchor="ct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algn="ctr" eaLnBrk="1" hangingPunct="1">
              <a:defRPr/>
            </a:pPr>
            <a:endParaRPr lang="en-GB" altLang="en-US" sz="2400">
              <a:latin typeface="Times New Roman" pitchFamily="18" charset="0"/>
            </a:endParaRPr>
          </a:p>
        </p:txBody>
      </p:sp>
      <p:sp>
        <p:nvSpPr>
          <p:cNvPr id="1032" name="Line 8"/>
          <p:cNvSpPr>
            <a:spLocks noChangeShapeType="1"/>
          </p:cNvSpPr>
          <p:nvPr/>
        </p:nvSpPr>
        <p:spPr bwMode="auto">
          <a:xfrm>
            <a:off x="457200" y="1447800"/>
            <a:ext cx="8077200" cy="0"/>
          </a:xfrm>
          <a:prstGeom prst="line">
            <a:avLst/>
          </a:prstGeom>
          <a:noFill/>
          <a:ln w="19050">
            <a:solidFill>
              <a:schemeClr val="tx2"/>
            </a:solidFill>
            <a:round/>
            <a:headEnd/>
            <a:tailEnd/>
          </a:ln>
        </p:spPr>
        <p:txBody>
          <a:bodyPr/>
          <a:lstStyle/>
          <a:p>
            <a:pPr>
              <a:defRPr/>
            </a:pPr>
            <a:endParaRPr lang="en-GB"/>
          </a:p>
        </p:txBody>
      </p:sp>
      <p:sp>
        <p:nvSpPr>
          <p:cNvPr id="1033" name="Rectangle 9"/>
          <p:cNvSpPr>
            <a:spLocks noChangeArrowheads="1"/>
          </p:cNvSpPr>
          <p:nvPr/>
        </p:nvSpPr>
        <p:spPr bwMode="auto">
          <a:xfrm>
            <a:off x="0" y="2286000"/>
            <a:ext cx="228600" cy="2286000"/>
          </a:xfrm>
          <a:prstGeom prst="rect">
            <a:avLst/>
          </a:prstGeom>
          <a:solidFill>
            <a:schemeClr val="accent2"/>
          </a:solidFill>
          <a:ln>
            <a:noFill/>
          </a:ln>
        </p:spPr>
        <p:txBody>
          <a:bodyPr wrap="none" anchor="ct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algn="ctr" eaLnBrk="1" hangingPunct="1">
              <a:defRPr/>
            </a:pPr>
            <a:endParaRPr lang="en-GB" altLang="en-US" sz="2400">
              <a:latin typeface="Times New Roman" pitchFamily="18" charset="0"/>
            </a:endParaRPr>
          </a:p>
        </p:txBody>
      </p:sp>
      <p:sp>
        <p:nvSpPr>
          <p:cNvPr id="1034" name="Rectangle 10"/>
          <p:cNvSpPr>
            <a:spLocks noChangeArrowheads="1"/>
          </p:cNvSpPr>
          <p:nvPr/>
        </p:nvSpPr>
        <p:spPr bwMode="auto">
          <a:xfrm>
            <a:off x="0" y="4572000"/>
            <a:ext cx="228600" cy="2286000"/>
          </a:xfrm>
          <a:prstGeom prst="rect">
            <a:avLst/>
          </a:prstGeom>
          <a:solidFill>
            <a:schemeClr val="tx2"/>
          </a:solidFill>
          <a:ln>
            <a:noFill/>
          </a:ln>
        </p:spPr>
        <p:txBody>
          <a:bodyPr wrap="none" anchor="ct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algn="ctr" eaLnBrk="1" hangingPunct="1">
              <a:defRPr/>
            </a:pPr>
            <a:endParaRPr lang="en-GB" altLang="en-US" sz="2400">
              <a:latin typeface="Times New Roman" pitchFamily="18" charset="0"/>
            </a:endParaRPr>
          </a:p>
        </p:txBody>
      </p:sp>
    </p:spTree>
  </p:cSld>
  <p:clrMap bg1="lt1" tx1="dk1" bg2="lt2" tx2="dk2" accent1="accent1" accent2="accent2" accent3="accent3" accent4="accent4" accent5="accent5" accent6="accent6" hlink="hlink" folHlink="folHlink"/>
  <p:sldLayoutIdLst>
    <p:sldLayoutId id="2147483848" r:id="rId1"/>
    <p:sldLayoutId id="2147483838" r:id="rId2"/>
    <p:sldLayoutId id="2147483839" r:id="rId3"/>
    <p:sldLayoutId id="2147483840" r:id="rId4"/>
    <p:sldLayoutId id="2147483841" r:id="rId5"/>
    <p:sldLayoutId id="2147483842" r:id="rId6"/>
    <p:sldLayoutId id="2147483843" r:id="rId7"/>
    <p:sldLayoutId id="2147483844" r:id="rId8"/>
    <p:sldLayoutId id="2147483845" r:id="rId9"/>
    <p:sldLayoutId id="2147483846" r:id="rId10"/>
    <p:sldLayoutId id="2147483847" r:id="rId11"/>
  </p:sldLayoutIdLst>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Garamond" pitchFamily="18" charset="0"/>
        </a:defRPr>
      </a:lvl2pPr>
      <a:lvl3pPr algn="l" rtl="0" eaLnBrk="0" fontAlgn="base" hangingPunct="0">
        <a:spcBef>
          <a:spcPct val="0"/>
        </a:spcBef>
        <a:spcAft>
          <a:spcPct val="0"/>
        </a:spcAft>
        <a:defRPr sz="4400">
          <a:solidFill>
            <a:schemeClr val="tx2"/>
          </a:solidFill>
          <a:latin typeface="Garamond" pitchFamily="18" charset="0"/>
        </a:defRPr>
      </a:lvl3pPr>
      <a:lvl4pPr algn="l" rtl="0" eaLnBrk="0" fontAlgn="base" hangingPunct="0">
        <a:spcBef>
          <a:spcPct val="0"/>
        </a:spcBef>
        <a:spcAft>
          <a:spcPct val="0"/>
        </a:spcAft>
        <a:defRPr sz="4400">
          <a:solidFill>
            <a:schemeClr val="tx2"/>
          </a:solidFill>
          <a:latin typeface="Garamond" pitchFamily="18" charset="0"/>
        </a:defRPr>
      </a:lvl4pPr>
      <a:lvl5pPr algn="l" rtl="0" eaLnBrk="0" fontAlgn="base" hangingPunct="0">
        <a:spcBef>
          <a:spcPct val="0"/>
        </a:spcBef>
        <a:spcAft>
          <a:spcPct val="0"/>
        </a:spcAft>
        <a:defRPr sz="4400">
          <a:solidFill>
            <a:schemeClr val="tx2"/>
          </a:solidFill>
          <a:latin typeface="Garamond" pitchFamily="18" charset="0"/>
        </a:defRPr>
      </a:lvl5pPr>
      <a:lvl6pPr marL="457200" algn="l" rtl="0" fontAlgn="base">
        <a:spcBef>
          <a:spcPct val="0"/>
        </a:spcBef>
        <a:spcAft>
          <a:spcPct val="0"/>
        </a:spcAft>
        <a:defRPr sz="4400">
          <a:solidFill>
            <a:schemeClr val="tx2"/>
          </a:solidFill>
          <a:latin typeface="Garamond" pitchFamily="18" charset="0"/>
        </a:defRPr>
      </a:lvl6pPr>
      <a:lvl7pPr marL="914400" algn="l" rtl="0" fontAlgn="base">
        <a:spcBef>
          <a:spcPct val="0"/>
        </a:spcBef>
        <a:spcAft>
          <a:spcPct val="0"/>
        </a:spcAft>
        <a:defRPr sz="4400">
          <a:solidFill>
            <a:schemeClr val="tx2"/>
          </a:solidFill>
          <a:latin typeface="Garamond" pitchFamily="18" charset="0"/>
        </a:defRPr>
      </a:lvl7pPr>
      <a:lvl8pPr marL="1371600" algn="l" rtl="0" fontAlgn="base">
        <a:spcBef>
          <a:spcPct val="0"/>
        </a:spcBef>
        <a:spcAft>
          <a:spcPct val="0"/>
        </a:spcAft>
        <a:defRPr sz="4400">
          <a:solidFill>
            <a:schemeClr val="tx2"/>
          </a:solidFill>
          <a:latin typeface="Garamond" pitchFamily="18" charset="0"/>
        </a:defRPr>
      </a:lvl8pPr>
      <a:lvl9pPr marL="1828800" algn="l" rtl="0" fontAlgn="base">
        <a:spcBef>
          <a:spcPct val="0"/>
        </a:spcBef>
        <a:spcAft>
          <a:spcPct val="0"/>
        </a:spcAft>
        <a:defRPr sz="4400">
          <a:solidFill>
            <a:schemeClr val="tx2"/>
          </a:solidFill>
          <a:latin typeface="Garamond" pitchFamily="18" charset="0"/>
        </a:defRPr>
      </a:lvl9pPr>
    </p:titleStyle>
    <p:bodyStyle>
      <a:lvl1pPr marL="342900" indent="-342900" algn="l" rtl="0" eaLnBrk="0" fontAlgn="base" hangingPunct="0">
        <a:spcBef>
          <a:spcPct val="20000"/>
        </a:spcBef>
        <a:spcAft>
          <a:spcPct val="0"/>
        </a:spcAft>
        <a:buClr>
          <a:schemeClr val="bg2"/>
        </a:buClr>
        <a:buSzPct val="75000"/>
        <a:buFont typeface="Wingdings" pitchFamily="2" charset="2"/>
        <a:buChar char="p"/>
        <a:defRPr sz="2800">
          <a:solidFill>
            <a:schemeClr val="tx1"/>
          </a:solidFill>
          <a:latin typeface="+mn-lt"/>
          <a:ea typeface="+mn-ea"/>
          <a:cs typeface="+mn-cs"/>
        </a:defRPr>
      </a:lvl1pPr>
      <a:lvl2pPr marL="742950" indent="-285750" algn="l" rtl="0" eaLnBrk="0" fontAlgn="base" hangingPunct="0">
        <a:spcBef>
          <a:spcPct val="20000"/>
        </a:spcBef>
        <a:spcAft>
          <a:spcPct val="0"/>
        </a:spcAft>
        <a:buClr>
          <a:schemeClr val="tx2"/>
        </a:buClr>
        <a:buSzPct val="75000"/>
        <a:buFont typeface="Wingdings" pitchFamily="2" charset="2"/>
        <a:buChar char="n"/>
        <a:defRPr sz="2400">
          <a:solidFill>
            <a:schemeClr val="tx1"/>
          </a:solidFill>
          <a:latin typeface="+mn-lt"/>
        </a:defRPr>
      </a:lvl2pPr>
      <a:lvl3pPr marL="1143000" indent="-228600" algn="l" rtl="0" eaLnBrk="0" fontAlgn="base" hangingPunct="0">
        <a:spcBef>
          <a:spcPct val="20000"/>
        </a:spcBef>
        <a:spcAft>
          <a:spcPct val="0"/>
        </a:spcAft>
        <a:buClr>
          <a:schemeClr val="accent1"/>
        </a:buClr>
        <a:buSzPct val="65000"/>
        <a:buFont typeface="Wingdings" pitchFamily="2" charset="2"/>
        <a:buChar char="p"/>
        <a:defRPr sz="2000">
          <a:solidFill>
            <a:schemeClr val="tx1"/>
          </a:solidFill>
          <a:latin typeface="+mn-lt"/>
        </a:defRPr>
      </a:lvl3pPr>
      <a:lvl4pPr marL="1600200" indent="-228600" algn="l" rtl="0" eaLnBrk="0" fontAlgn="base" hangingPunct="0">
        <a:spcBef>
          <a:spcPct val="20000"/>
        </a:spcBef>
        <a:spcAft>
          <a:spcPct val="0"/>
        </a:spcAft>
        <a:buClr>
          <a:schemeClr val="bg2"/>
        </a:buClr>
        <a:buFont typeface="Wingdings" pitchFamily="2" charset="2"/>
        <a:buChar char="§"/>
        <a:defRPr sz="2000">
          <a:solidFill>
            <a:schemeClr val="tx1"/>
          </a:solidFill>
          <a:latin typeface="+mn-lt"/>
        </a:defRPr>
      </a:lvl4pPr>
      <a:lvl5pPr marL="2057400" indent="-228600" algn="l" rtl="0" eaLnBrk="0" fontAlgn="base" hangingPunct="0">
        <a:spcBef>
          <a:spcPct val="20000"/>
        </a:spcBef>
        <a:spcAft>
          <a:spcPct val="0"/>
        </a:spcAft>
        <a:buClr>
          <a:schemeClr val="tx2"/>
        </a:buClr>
        <a:buSzPct val="80000"/>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tx2"/>
        </a:buClr>
        <a:buSzPct val="80000"/>
        <a:buFont typeface="Wingdings" pitchFamily="2" charset="2"/>
        <a:buChar char="§"/>
        <a:defRPr>
          <a:solidFill>
            <a:schemeClr val="tx1"/>
          </a:solidFill>
          <a:latin typeface="+mn-lt"/>
        </a:defRPr>
      </a:lvl6pPr>
      <a:lvl7pPr marL="2971800" indent="-228600" algn="l" rtl="0" fontAlgn="base">
        <a:spcBef>
          <a:spcPct val="20000"/>
        </a:spcBef>
        <a:spcAft>
          <a:spcPct val="0"/>
        </a:spcAft>
        <a:buClr>
          <a:schemeClr val="tx2"/>
        </a:buClr>
        <a:buSzPct val="80000"/>
        <a:buFont typeface="Wingdings" pitchFamily="2" charset="2"/>
        <a:buChar char="§"/>
        <a:defRPr>
          <a:solidFill>
            <a:schemeClr val="tx1"/>
          </a:solidFill>
          <a:latin typeface="+mn-lt"/>
        </a:defRPr>
      </a:lvl7pPr>
      <a:lvl8pPr marL="3429000" indent="-228600" algn="l" rtl="0" fontAlgn="base">
        <a:spcBef>
          <a:spcPct val="20000"/>
        </a:spcBef>
        <a:spcAft>
          <a:spcPct val="0"/>
        </a:spcAft>
        <a:buClr>
          <a:schemeClr val="tx2"/>
        </a:buClr>
        <a:buSzPct val="80000"/>
        <a:buFont typeface="Wingdings" pitchFamily="2" charset="2"/>
        <a:buChar char="§"/>
        <a:defRPr>
          <a:solidFill>
            <a:schemeClr val="tx1"/>
          </a:solidFill>
          <a:latin typeface="+mn-lt"/>
        </a:defRPr>
      </a:lvl8pPr>
      <a:lvl9pPr marL="3886200" indent="-228600" algn="l" rtl="0" fontAlgn="base">
        <a:spcBef>
          <a:spcPct val="20000"/>
        </a:spcBef>
        <a:spcAft>
          <a:spcPct val="0"/>
        </a:spcAft>
        <a:buClr>
          <a:schemeClr val="tx2"/>
        </a:buClr>
        <a:buSzPct val="80000"/>
        <a:buFont typeface="Wingdings" pitchFamily="2" charset="2"/>
        <a:buChar char="§"/>
        <a:defRPr>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http://ltssolweb1.open.ac.uk/safari_guests/pictures/S6T6webppageicon.gif" TargetMode="External"/><Relationship Id="rId2" Type="http://schemas.openxmlformats.org/officeDocument/2006/relationships/oleObject" Target="../embeddings/oleObject1.bin"/><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http://ltssolweb1.open.ac.uk/safari_guests/pictures/S3T2A1pic4journalarticleicon.gif" TargetMode="Externa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microsoft.com/office/2007/relationships/hdphoto" Target="../media/hdphoto1.wdp"/></Relationships>
</file>

<file path=ppt/slides/_rels/slide2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s://www.who.int/news-room/fact-sheets/detail/adolescent-mental-health"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3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s://www.mind.org.uk/information-support/types-of-mental-health-problems/"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s://play.kahoot.it/v2/?quizId=49566ab0-19a1-4d5a-a4b9-1334aca85f70"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6.xml"/><Relationship Id="rId5" Type="http://schemas.openxmlformats.org/officeDocument/2006/relationships/image" Target="../media/image43.png"/><Relationship Id="rId4" Type="http://schemas.openxmlformats.org/officeDocument/2006/relationships/image" Target="../media/image42.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8" name="Rectangle 7"/>
          <p:cNvSpPr>
            <a:spLocks noChangeArrowheads="1"/>
          </p:cNvSpPr>
          <p:nvPr/>
        </p:nvSpPr>
        <p:spPr bwMode="auto">
          <a:xfrm>
            <a:off x="1258888" y="3860800"/>
            <a:ext cx="6867525" cy="823913"/>
          </a:xfrm>
          <a:prstGeom prst="rect">
            <a:avLst/>
          </a:prstGeom>
          <a:noFill/>
          <a:ln w="9525">
            <a:noFill/>
            <a:miter lim="800000"/>
            <a:headEnd/>
            <a:tailEnd/>
          </a:ln>
        </p:spPr>
        <p:txBody>
          <a:bodyPr>
            <a:spAutoFit/>
          </a:bodyPr>
          <a:lstStyle/>
          <a:p>
            <a:pPr algn="ctr"/>
            <a:endParaRPr lang="en-GB" altLang="en-US" sz="4800" b="1" i="1">
              <a:solidFill>
                <a:schemeClr val="hlink"/>
              </a:solidFill>
              <a:latin typeface="Arial" charset="0"/>
            </a:endParaRPr>
          </a:p>
        </p:txBody>
      </p:sp>
      <p:sp>
        <p:nvSpPr>
          <p:cNvPr id="4099" name="Rectangle 12"/>
          <p:cNvSpPr>
            <a:spLocks noGrp="1" noChangeArrowheads="1"/>
          </p:cNvSpPr>
          <p:nvPr>
            <p:ph type="ctrTitle"/>
          </p:nvPr>
        </p:nvSpPr>
        <p:spPr/>
        <p:txBody>
          <a:bodyPr/>
          <a:lstStyle/>
          <a:p>
            <a:pPr eaLnBrk="1" hangingPunct="1"/>
            <a:r>
              <a:rPr lang="en-GB" altLang="en-US" b="1"/>
              <a:t>Referencing Your Work</a:t>
            </a:r>
          </a:p>
        </p:txBody>
      </p:sp>
      <p:pic>
        <p:nvPicPr>
          <p:cNvPr id="2" name="Picture 1">
            <a:extLst>
              <a:ext uri="{FF2B5EF4-FFF2-40B4-BE49-F238E27FC236}">
                <a16:creationId xmlns:a16="http://schemas.microsoft.com/office/drawing/2014/main" id="{6CDE849B-2B55-425D-AC49-9C7AF396E164}"/>
              </a:ext>
            </a:extLst>
          </p:cNvPr>
          <p:cNvPicPr>
            <a:picLocks noChangeAspect="1"/>
          </p:cNvPicPr>
          <p:nvPr/>
        </p:nvPicPr>
        <p:blipFill>
          <a:blip r:embed="rId2"/>
          <a:stretch>
            <a:fillRect/>
          </a:stretch>
        </p:blipFill>
        <p:spPr>
          <a:xfrm>
            <a:off x="2051720" y="3284984"/>
            <a:ext cx="4876800" cy="3486150"/>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en-GB" altLang="en-US" b="1" dirty="0"/>
              <a:t>We are going to look at…</a:t>
            </a:r>
          </a:p>
        </p:txBody>
      </p:sp>
      <p:sp>
        <p:nvSpPr>
          <p:cNvPr id="5123" name="Rectangle 3"/>
          <p:cNvSpPr>
            <a:spLocks noGrp="1" noChangeArrowheads="1"/>
          </p:cNvSpPr>
          <p:nvPr>
            <p:ph type="body" idx="1"/>
          </p:nvPr>
        </p:nvSpPr>
        <p:spPr>
          <a:xfrm>
            <a:off x="457200" y="1600200"/>
            <a:ext cx="8229600" cy="4421188"/>
          </a:xfrm>
        </p:spPr>
        <p:txBody>
          <a:bodyPr/>
          <a:lstStyle/>
          <a:p>
            <a:pPr eaLnBrk="1" hangingPunct="1"/>
            <a:endParaRPr lang="en-GB" altLang="en-US" sz="3600" dirty="0"/>
          </a:p>
          <a:p>
            <a:pPr eaLnBrk="1" hangingPunct="1">
              <a:buFont typeface="Wingdings" pitchFamily="2" charset="2"/>
              <a:buNone/>
            </a:pPr>
            <a:endParaRPr lang="en-GB" altLang="en-US" dirty="0"/>
          </a:p>
        </p:txBody>
      </p:sp>
      <p:sp>
        <p:nvSpPr>
          <p:cNvPr id="5124" name="Rectangle 6"/>
          <p:cNvSpPr>
            <a:spLocks noChangeArrowheads="1"/>
          </p:cNvSpPr>
          <p:nvPr/>
        </p:nvSpPr>
        <p:spPr bwMode="auto">
          <a:xfrm>
            <a:off x="1173163" y="1981200"/>
            <a:ext cx="7589837" cy="4419600"/>
          </a:xfrm>
          <a:prstGeom prst="rect">
            <a:avLst/>
          </a:prstGeom>
          <a:noFill/>
          <a:ln w="9525">
            <a:noFill/>
            <a:miter lim="800000"/>
            <a:headEnd/>
            <a:tailEnd/>
          </a:ln>
        </p:spPr>
        <p:txBody>
          <a:bodyPr/>
          <a:lstStyle/>
          <a:p>
            <a:pPr marL="342900" indent="-342900">
              <a:spcBef>
                <a:spcPct val="20000"/>
              </a:spcBef>
              <a:buClr>
                <a:schemeClr val="bg2"/>
              </a:buClr>
              <a:buSzPct val="75000"/>
              <a:buFont typeface="Wingdings" pitchFamily="2" charset="2"/>
              <a:buChar char="p"/>
            </a:pPr>
            <a:r>
              <a:rPr lang="en-GB" altLang="en-US" sz="3600" dirty="0">
                <a:solidFill>
                  <a:schemeClr val="tx2"/>
                </a:solidFill>
              </a:rPr>
              <a:t>What</a:t>
            </a:r>
            <a:r>
              <a:rPr lang="en-GB" altLang="en-US" sz="3600" dirty="0">
                <a:solidFill>
                  <a:schemeClr val="accent2"/>
                </a:solidFill>
              </a:rPr>
              <a:t> </a:t>
            </a:r>
            <a:r>
              <a:rPr lang="en-GB" altLang="en-US" sz="3600" dirty="0"/>
              <a:t>is a reference?</a:t>
            </a:r>
            <a:endParaRPr lang="en-GB" altLang="en-US" sz="3600" dirty="0">
              <a:solidFill>
                <a:schemeClr val="accent2"/>
              </a:solidFill>
            </a:endParaRPr>
          </a:p>
          <a:p>
            <a:pPr marL="342900" indent="-342900">
              <a:spcBef>
                <a:spcPct val="20000"/>
              </a:spcBef>
              <a:buClr>
                <a:schemeClr val="bg2"/>
              </a:buClr>
              <a:buSzPct val="75000"/>
              <a:buFont typeface="Wingdings" pitchFamily="2" charset="2"/>
              <a:buChar char="p"/>
            </a:pPr>
            <a:r>
              <a:rPr lang="en-GB" altLang="en-US" sz="3600" dirty="0">
                <a:solidFill>
                  <a:schemeClr val="accent2"/>
                </a:solidFill>
              </a:rPr>
              <a:t> </a:t>
            </a:r>
            <a:r>
              <a:rPr lang="en-GB" altLang="en-US" sz="3600" dirty="0">
                <a:solidFill>
                  <a:schemeClr val="tx2"/>
                </a:solidFill>
              </a:rPr>
              <a:t>Why</a:t>
            </a:r>
            <a:r>
              <a:rPr lang="en-GB" altLang="en-US" sz="3600" dirty="0"/>
              <a:t> do we reference?</a:t>
            </a:r>
          </a:p>
          <a:p>
            <a:pPr marL="342900" indent="-342900">
              <a:spcBef>
                <a:spcPct val="20000"/>
              </a:spcBef>
              <a:buClr>
                <a:schemeClr val="bg2"/>
              </a:buClr>
              <a:buSzPct val="75000"/>
              <a:buFont typeface="Wingdings" pitchFamily="2" charset="2"/>
              <a:buChar char="p"/>
            </a:pPr>
            <a:r>
              <a:rPr lang="en-GB" altLang="en-US" sz="3600" dirty="0">
                <a:solidFill>
                  <a:schemeClr val="accent2"/>
                </a:solidFill>
              </a:rPr>
              <a:t> </a:t>
            </a:r>
            <a:r>
              <a:rPr lang="en-GB" altLang="en-US" sz="3600" dirty="0">
                <a:solidFill>
                  <a:schemeClr val="tx2"/>
                </a:solidFill>
              </a:rPr>
              <a:t>When</a:t>
            </a:r>
            <a:r>
              <a:rPr lang="en-GB" altLang="en-US" sz="3600" dirty="0"/>
              <a:t> do we reference?</a:t>
            </a:r>
          </a:p>
          <a:p>
            <a:pPr marL="342900" indent="-342900">
              <a:spcBef>
                <a:spcPct val="20000"/>
              </a:spcBef>
              <a:buClr>
                <a:schemeClr val="bg2"/>
              </a:buClr>
              <a:buSzPct val="75000"/>
              <a:buFont typeface="Wingdings" pitchFamily="2" charset="2"/>
              <a:buChar char="p"/>
            </a:pPr>
            <a:r>
              <a:rPr lang="en-GB" altLang="en-US" sz="3600" dirty="0">
                <a:solidFill>
                  <a:schemeClr val="accent2"/>
                </a:solidFill>
              </a:rPr>
              <a:t> </a:t>
            </a:r>
            <a:r>
              <a:rPr lang="en-GB" altLang="en-US" sz="3600" dirty="0">
                <a:solidFill>
                  <a:schemeClr val="tx2"/>
                </a:solidFill>
              </a:rPr>
              <a:t>How</a:t>
            </a:r>
            <a:r>
              <a:rPr lang="en-GB" altLang="en-US" sz="3600" dirty="0"/>
              <a:t> do we reference?</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p:txBody>
          <a:bodyPr/>
          <a:lstStyle/>
          <a:p>
            <a:pPr eaLnBrk="1" hangingPunct="1"/>
            <a:r>
              <a:rPr lang="en-GB" altLang="en-US" b="1"/>
              <a:t>Referencing in Context</a:t>
            </a:r>
          </a:p>
        </p:txBody>
      </p:sp>
      <p:sp>
        <p:nvSpPr>
          <p:cNvPr id="1028" name="Rectangle 3"/>
          <p:cNvSpPr>
            <a:spLocks noGrp="1" noChangeArrowheads="1"/>
          </p:cNvSpPr>
          <p:nvPr>
            <p:ph type="body" idx="1"/>
          </p:nvPr>
        </p:nvSpPr>
        <p:spPr/>
        <p:txBody>
          <a:bodyPr/>
          <a:lstStyle/>
          <a:p>
            <a:pPr eaLnBrk="1" hangingPunct="1"/>
            <a:endParaRPr lang="en-GB" altLang="en-US" sz="3600"/>
          </a:p>
          <a:p>
            <a:pPr eaLnBrk="1" hangingPunct="1">
              <a:buFont typeface="Wingdings" pitchFamily="2" charset="2"/>
              <a:buNone/>
            </a:pPr>
            <a:endParaRPr lang="en-GB" altLang="en-US" sz="4800" b="1"/>
          </a:p>
        </p:txBody>
      </p:sp>
      <p:graphicFrame>
        <p:nvGraphicFramePr>
          <p:cNvPr id="1026" name="Object 4"/>
          <p:cNvGraphicFramePr>
            <a:graphicFrameLocks noChangeAspect="1"/>
          </p:cNvGraphicFramePr>
          <p:nvPr/>
        </p:nvGraphicFramePr>
        <p:xfrm>
          <a:off x="827088" y="1844675"/>
          <a:ext cx="1069975" cy="1096963"/>
        </p:xfrm>
        <a:graphic>
          <a:graphicData uri="http://schemas.openxmlformats.org/presentationml/2006/ole">
            <mc:AlternateContent xmlns:mc="http://schemas.openxmlformats.org/markup-compatibility/2006">
              <mc:Choice xmlns:v="urn:schemas-microsoft-com:vml" Requires="v">
                <p:oleObj name="Picture" r:id="rId2" imgW="972463" imgH="1000787" progId="Word.Picture.8">
                  <p:embed/>
                </p:oleObj>
              </mc:Choice>
              <mc:Fallback>
                <p:oleObj name="Picture" r:id="rId2" imgW="972463" imgH="1000787" progId="Word.Picture.8">
                  <p:embed/>
                  <p:pic>
                    <p:nvPicPr>
                      <p:cNvPr id="0"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088" y="1844675"/>
                        <a:ext cx="1069975" cy="1096963"/>
                      </a:xfrm>
                      <a:prstGeom prst="rect">
                        <a:avLst/>
                      </a:prstGeom>
                      <a:solidFill>
                        <a:schemeClr val="hlink"/>
                      </a:solidFill>
                      <a:ln w="9525">
                        <a:solidFill>
                          <a:srgbClr val="000000"/>
                        </a:solidFill>
                        <a:miter lim="800000"/>
                        <a:headEnd/>
                        <a:tailEnd/>
                      </a:ln>
                    </p:spPr>
                  </p:pic>
                </p:oleObj>
              </mc:Fallback>
            </mc:AlternateContent>
          </a:graphicData>
        </a:graphic>
      </p:graphicFrame>
      <p:pic>
        <p:nvPicPr>
          <p:cNvPr id="1029" name="Picture 5" descr="journal article"/>
          <p:cNvPicPr>
            <a:picLocks noChangeAspect="1" noChangeArrowheads="1"/>
          </p:cNvPicPr>
          <p:nvPr/>
        </p:nvPicPr>
        <p:blipFill>
          <a:blip r:embed="rId4" r:link="rId5" cstate="print"/>
          <a:srcRect/>
          <a:stretch>
            <a:fillRect/>
          </a:stretch>
        </p:blipFill>
        <p:spPr bwMode="auto">
          <a:xfrm>
            <a:off x="900113" y="3213100"/>
            <a:ext cx="1011237" cy="1096963"/>
          </a:xfrm>
          <a:prstGeom prst="rect">
            <a:avLst/>
          </a:prstGeom>
          <a:noFill/>
          <a:ln w="9525">
            <a:solidFill>
              <a:srgbClr val="000000"/>
            </a:solidFill>
            <a:miter lim="800000"/>
            <a:headEnd/>
            <a:tailEnd/>
          </a:ln>
        </p:spPr>
      </p:pic>
      <p:pic>
        <p:nvPicPr>
          <p:cNvPr id="1030" name="Picture 6" descr="web page"/>
          <p:cNvPicPr>
            <a:picLocks noChangeAspect="1" noChangeArrowheads="1"/>
          </p:cNvPicPr>
          <p:nvPr/>
        </p:nvPicPr>
        <p:blipFill>
          <a:blip r:embed="rId6" r:link="rId7" cstate="print"/>
          <a:srcRect/>
          <a:stretch>
            <a:fillRect/>
          </a:stretch>
        </p:blipFill>
        <p:spPr bwMode="auto">
          <a:xfrm>
            <a:off x="900113" y="4652963"/>
            <a:ext cx="1054100" cy="1308100"/>
          </a:xfrm>
          <a:prstGeom prst="rect">
            <a:avLst/>
          </a:prstGeom>
          <a:noFill/>
          <a:ln w="9525">
            <a:solidFill>
              <a:srgbClr val="000000"/>
            </a:solidFill>
            <a:miter lim="800000"/>
            <a:headEnd/>
            <a:tailEnd/>
          </a:ln>
        </p:spPr>
      </p:pic>
      <p:sp>
        <p:nvSpPr>
          <p:cNvPr id="1031" name="Oval 7"/>
          <p:cNvSpPr>
            <a:spLocks noChangeArrowheads="1"/>
          </p:cNvSpPr>
          <p:nvPr/>
        </p:nvSpPr>
        <p:spPr bwMode="auto">
          <a:xfrm>
            <a:off x="2362200" y="2971800"/>
            <a:ext cx="1905000" cy="1295400"/>
          </a:xfrm>
          <a:prstGeom prst="ellipse">
            <a:avLst/>
          </a:prstGeom>
          <a:solidFill>
            <a:schemeClr val="accent1"/>
          </a:solidFill>
          <a:ln w="9525">
            <a:solidFill>
              <a:schemeClr val="tx1"/>
            </a:solidFill>
            <a:round/>
            <a:headEnd/>
            <a:tailEnd/>
          </a:ln>
        </p:spPr>
        <p:txBody>
          <a:bodyPr wrap="none" anchor="ctr"/>
          <a:lstStyle/>
          <a:p>
            <a:endParaRPr lang="en-GB" altLang="en-US"/>
          </a:p>
        </p:txBody>
      </p:sp>
      <p:sp>
        <p:nvSpPr>
          <p:cNvPr id="1032" name="Text Box 8"/>
          <p:cNvSpPr txBox="1">
            <a:spLocks noChangeArrowheads="1"/>
          </p:cNvSpPr>
          <p:nvPr/>
        </p:nvSpPr>
        <p:spPr bwMode="auto">
          <a:xfrm>
            <a:off x="2286000" y="3124200"/>
            <a:ext cx="1981200" cy="762000"/>
          </a:xfrm>
          <a:prstGeom prst="rect">
            <a:avLst/>
          </a:prstGeom>
          <a:noFill/>
          <a:ln w="9525">
            <a:noFill/>
            <a:miter lim="800000"/>
            <a:headEnd/>
            <a:tailEnd/>
          </a:ln>
        </p:spPr>
        <p:txBody>
          <a:bodyPr>
            <a:spAutoFit/>
          </a:bodyPr>
          <a:lstStyle/>
          <a:p>
            <a:pPr algn="ctr">
              <a:spcBef>
                <a:spcPct val="50000"/>
              </a:spcBef>
            </a:pPr>
            <a:r>
              <a:rPr lang="en-GB" altLang="en-US" sz="2200">
                <a:solidFill>
                  <a:srgbClr val="FFFFFF"/>
                </a:solidFill>
                <a:latin typeface="Comic Sans MS" pitchFamily="66" charset="0"/>
              </a:rPr>
              <a:t>Read and Take Notes</a:t>
            </a:r>
            <a:endParaRPr lang="en-GB" altLang="en-US" sz="2200">
              <a:latin typeface="Times New Roman" pitchFamily="18" charset="0"/>
            </a:endParaRPr>
          </a:p>
        </p:txBody>
      </p:sp>
      <p:sp>
        <p:nvSpPr>
          <p:cNvPr id="1033" name="Line 9"/>
          <p:cNvSpPr>
            <a:spLocks noChangeShapeType="1"/>
          </p:cNvSpPr>
          <p:nvPr/>
        </p:nvSpPr>
        <p:spPr bwMode="auto">
          <a:xfrm>
            <a:off x="1981200" y="2286000"/>
            <a:ext cx="838200" cy="609600"/>
          </a:xfrm>
          <a:prstGeom prst="line">
            <a:avLst/>
          </a:prstGeom>
          <a:noFill/>
          <a:ln w="28575">
            <a:solidFill>
              <a:schemeClr val="tx1"/>
            </a:solidFill>
            <a:round/>
            <a:headEnd/>
            <a:tailEnd type="triangle" w="med" len="med"/>
          </a:ln>
        </p:spPr>
        <p:txBody>
          <a:bodyPr wrap="none" anchor="ctr"/>
          <a:lstStyle/>
          <a:p>
            <a:endParaRPr lang="en-GB"/>
          </a:p>
        </p:txBody>
      </p:sp>
      <p:sp>
        <p:nvSpPr>
          <p:cNvPr id="1034" name="Line 10"/>
          <p:cNvSpPr>
            <a:spLocks noChangeShapeType="1"/>
          </p:cNvSpPr>
          <p:nvPr/>
        </p:nvSpPr>
        <p:spPr bwMode="auto">
          <a:xfrm flipV="1">
            <a:off x="1981200" y="3657600"/>
            <a:ext cx="381000" cy="0"/>
          </a:xfrm>
          <a:prstGeom prst="line">
            <a:avLst/>
          </a:prstGeom>
          <a:noFill/>
          <a:ln w="28575">
            <a:solidFill>
              <a:schemeClr val="tx1"/>
            </a:solidFill>
            <a:round/>
            <a:headEnd/>
            <a:tailEnd type="triangle" w="med" len="med"/>
          </a:ln>
        </p:spPr>
        <p:txBody>
          <a:bodyPr wrap="none" anchor="ctr"/>
          <a:lstStyle/>
          <a:p>
            <a:endParaRPr lang="en-GB"/>
          </a:p>
        </p:txBody>
      </p:sp>
      <p:sp>
        <p:nvSpPr>
          <p:cNvPr id="1035" name="Line 11"/>
          <p:cNvSpPr>
            <a:spLocks noChangeShapeType="1"/>
          </p:cNvSpPr>
          <p:nvPr/>
        </p:nvSpPr>
        <p:spPr bwMode="auto">
          <a:xfrm flipV="1">
            <a:off x="2057400" y="4267200"/>
            <a:ext cx="762000" cy="1066800"/>
          </a:xfrm>
          <a:prstGeom prst="line">
            <a:avLst/>
          </a:prstGeom>
          <a:noFill/>
          <a:ln w="28575">
            <a:solidFill>
              <a:schemeClr val="tx1"/>
            </a:solidFill>
            <a:round/>
            <a:headEnd/>
            <a:tailEnd type="triangle" w="med" len="med"/>
          </a:ln>
        </p:spPr>
        <p:txBody>
          <a:bodyPr wrap="none" anchor="ctr"/>
          <a:lstStyle/>
          <a:p>
            <a:endParaRPr lang="en-GB"/>
          </a:p>
        </p:txBody>
      </p:sp>
      <p:sp>
        <p:nvSpPr>
          <p:cNvPr id="1036" name="Rectangle 12"/>
          <p:cNvSpPr>
            <a:spLocks noChangeArrowheads="1"/>
          </p:cNvSpPr>
          <p:nvPr/>
        </p:nvSpPr>
        <p:spPr bwMode="auto">
          <a:xfrm>
            <a:off x="4572000" y="1752600"/>
            <a:ext cx="1828800" cy="3962400"/>
          </a:xfrm>
          <a:prstGeom prst="rect">
            <a:avLst/>
          </a:prstGeom>
          <a:solidFill>
            <a:schemeClr val="accent1"/>
          </a:solidFill>
          <a:ln w="9525">
            <a:solidFill>
              <a:schemeClr val="tx1"/>
            </a:solidFill>
            <a:miter lim="800000"/>
            <a:headEnd/>
            <a:tailEnd/>
          </a:ln>
        </p:spPr>
        <p:txBody>
          <a:bodyPr wrap="none" anchor="ctr"/>
          <a:lstStyle/>
          <a:p>
            <a:endParaRPr lang="en-GB" altLang="en-US"/>
          </a:p>
        </p:txBody>
      </p:sp>
      <p:sp>
        <p:nvSpPr>
          <p:cNvPr id="1037" name="Text Box 13"/>
          <p:cNvSpPr txBox="1">
            <a:spLocks noChangeArrowheads="1"/>
          </p:cNvSpPr>
          <p:nvPr/>
        </p:nvSpPr>
        <p:spPr bwMode="auto">
          <a:xfrm>
            <a:off x="4648200" y="1828800"/>
            <a:ext cx="1905000" cy="1768475"/>
          </a:xfrm>
          <a:prstGeom prst="rect">
            <a:avLst/>
          </a:prstGeom>
          <a:noFill/>
          <a:ln w="9525">
            <a:noFill/>
            <a:miter lim="800000"/>
            <a:headEnd/>
            <a:tailEnd/>
          </a:ln>
        </p:spPr>
        <p:txBody>
          <a:bodyPr>
            <a:spAutoFit/>
          </a:bodyPr>
          <a:lstStyle/>
          <a:p>
            <a:pPr>
              <a:spcBef>
                <a:spcPct val="50000"/>
              </a:spcBef>
            </a:pPr>
            <a:r>
              <a:rPr lang="en-GB" altLang="en-US" sz="2000" b="1">
                <a:solidFill>
                  <a:schemeClr val="hlink"/>
                </a:solidFill>
                <a:latin typeface="Comic Sans MS" pitchFamily="66" charset="0"/>
              </a:rPr>
              <a:t>Assignment </a:t>
            </a:r>
          </a:p>
          <a:p>
            <a:pPr>
              <a:spcBef>
                <a:spcPct val="50000"/>
              </a:spcBef>
            </a:pPr>
            <a:r>
              <a:rPr lang="en-GB" altLang="en-US" sz="2000">
                <a:solidFill>
                  <a:srgbClr val="FFFFFF"/>
                </a:solidFill>
                <a:latin typeface="Comic Sans MS" pitchFamily="66" charset="0"/>
              </a:rPr>
              <a:t>Evidence to support your ideas or argument</a:t>
            </a:r>
            <a:endParaRPr lang="en-GB" altLang="en-US" sz="2200">
              <a:latin typeface="Times New Roman" pitchFamily="18" charset="0"/>
            </a:endParaRPr>
          </a:p>
        </p:txBody>
      </p:sp>
      <p:sp>
        <p:nvSpPr>
          <p:cNvPr id="1038" name="Text Box 14"/>
          <p:cNvSpPr txBox="1">
            <a:spLocks noChangeArrowheads="1"/>
          </p:cNvSpPr>
          <p:nvPr/>
        </p:nvSpPr>
        <p:spPr bwMode="auto">
          <a:xfrm>
            <a:off x="4572000" y="3962400"/>
            <a:ext cx="1828800" cy="1127125"/>
          </a:xfrm>
          <a:prstGeom prst="rect">
            <a:avLst/>
          </a:prstGeom>
          <a:noFill/>
          <a:ln w="9525">
            <a:noFill/>
            <a:miter lim="800000"/>
            <a:headEnd/>
            <a:tailEnd/>
          </a:ln>
        </p:spPr>
        <p:txBody>
          <a:bodyPr>
            <a:spAutoFit/>
          </a:bodyPr>
          <a:lstStyle/>
          <a:p>
            <a:pPr>
              <a:spcBef>
                <a:spcPct val="50000"/>
              </a:spcBef>
              <a:buClr>
                <a:schemeClr val="folHlink"/>
              </a:buClr>
              <a:buFontTx/>
              <a:buChar char="•"/>
            </a:pPr>
            <a:r>
              <a:rPr lang="en-GB" altLang="en-US" sz="2000" b="1">
                <a:latin typeface="Times New Roman" pitchFamily="18" charset="0"/>
              </a:rPr>
              <a:t>   </a:t>
            </a:r>
            <a:r>
              <a:rPr lang="en-GB" altLang="en-US" sz="2000">
                <a:solidFill>
                  <a:srgbClr val="FFFFFF"/>
                </a:solidFill>
                <a:latin typeface="Comic Sans MS" pitchFamily="66" charset="0"/>
              </a:rPr>
              <a:t>Paraphrase</a:t>
            </a:r>
          </a:p>
          <a:p>
            <a:pPr>
              <a:spcBef>
                <a:spcPct val="50000"/>
              </a:spcBef>
              <a:buClr>
                <a:schemeClr val="folHlink"/>
              </a:buClr>
              <a:buFontTx/>
              <a:buChar char="•"/>
            </a:pPr>
            <a:r>
              <a:rPr lang="en-GB" altLang="en-US" sz="2000">
                <a:solidFill>
                  <a:srgbClr val="FFFFFF"/>
                </a:solidFill>
                <a:latin typeface="Comic Sans MS" pitchFamily="66" charset="0"/>
              </a:rPr>
              <a:t>  Direct </a:t>
            </a:r>
          </a:p>
          <a:p>
            <a:pPr>
              <a:lnSpc>
                <a:spcPct val="20000"/>
              </a:lnSpc>
              <a:spcBef>
                <a:spcPct val="50000"/>
              </a:spcBef>
              <a:buClr>
                <a:schemeClr val="folHlink"/>
              </a:buClr>
            </a:pPr>
            <a:r>
              <a:rPr lang="en-GB" altLang="en-US" sz="2000">
                <a:solidFill>
                  <a:srgbClr val="FFFFFF"/>
                </a:solidFill>
                <a:latin typeface="Comic Sans MS" pitchFamily="66" charset="0"/>
              </a:rPr>
              <a:t>   quote</a:t>
            </a:r>
            <a:r>
              <a:rPr lang="en-GB" altLang="en-US" sz="2000" b="1">
                <a:solidFill>
                  <a:srgbClr val="FFFFFF"/>
                </a:solidFill>
                <a:latin typeface="Comic Sans MS" pitchFamily="66" charset="0"/>
              </a:rPr>
              <a:t>   	</a:t>
            </a:r>
            <a:endParaRPr lang="en-GB" altLang="en-US" sz="2200">
              <a:latin typeface="Times New Roman" pitchFamily="18" charset="0"/>
            </a:endParaRPr>
          </a:p>
        </p:txBody>
      </p:sp>
      <p:sp>
        <p:nvSpPr>
          <p:cNvPr id="1039" name="Line 15"/>
          <p:cNvSpPr>
            <a:spLocks noChangeShapeType="1"/>
          </p:cNvSpPr>
          <p:nvPr/>
        </p:nvSpPr>
        <p:spPr bwMode="auto">
          <a:xfrm>
            <a:off x="4267200" y="3657600"/>
            <a:ext cx="304800" cy="0"/>
          </a:xfrm>
          <a:prstGeom prst="line">
            <a:avLst/>
          </a:prstGeom>
          <a:noFill/>
          <a:ln w="28575">
            <a:solidFill>
              <a:schemeClr val="tx1"/>
            </a:solidFill>
            <a:round/>
            <a:headEnd/>
            <a:tailEnd/>
          </a:ln>
        </p:spPr>
        <p:txBody>
          <a:bodyPr wrap="none" anchor="ctr"/>
          <a:lstStyle/>
          <a:p>
            <a:endParaRPr lang="en-GB"/>
          </a:p>
        </p:txBody>
      </p:sp>
      <p:sp>
        <p:nvSpPr>
          <p:cNvPr id="1040" name="Text Box 16"/>
          <p:cNvSpPr txBox="1">
            <a:spLocks noChangeArrowheads="1"/>
          </p:cNvSpPr>
          <p:nvPr/>
        </p:nvSpPr>
        <p:spPr bwMode="auto">
          <a:xfrm>
            <a:off x="6781800" y="2362200"/>
            <a:ext cx="1981200" cy="2570163"/>
          </a:xfrm>
          <a:prstGeom prst="rect">
            <a:avLst/>
          </a:prstGeom>
          <a:solidFill>
            <a:schemeClr val="accent1"/>
          </a:solidFill>
          <a:ln w="9525">
            <a:solidFill>
              <a:schemeClr val="tx1"/>
            </a:solidFill>
            <a:miter lim="800000"/>
            <a:headEnd/>
            <a:tailEnd/>
          </a:ln>
        </p:spPr>
        <p:txBody>
          <a:bodyPr>
            <a:spAutoFit/>
          </a:bodyPr>
          <a:lstStyle/>
          <a:p>
            <a:pPr algn="ctr">
              <a:spcBef>
                <a:spcPct val="50000"/>
              </a:spcBef>
            </a:pPr>
            <a:r>
              <a:rPr lang="en-GB" altLang="en-US" sz="2000">
                <a:solidFill>
                  <a:schemeClr val="folHlink"/>
                </a:solidFill>
                <a:latin typeface="Comic Sans MS" pitchFamily="66" charset="0"/>
              </a:rPr>
              <a:t> </a:t>
            </a:r>
            <a:r>
              <a:rPr lang="en-GB" altLang="en-US" sz="2000" b="1">
                <a:solidFill>
                  <a:schemeClr val="hlink"/>
                </a:solidFill>
                <a:latin typeface="Comic Sans MS" pitchFamily="66" charset="0"/>
              </a:rPr>
              <a:t>Acknowledge  sources used</a:t>
            </a:r>
          </a:p>
          <a:p>
            <a:pPr>
              <a:spcBef>
                <a:spcPct val="50000"/>
              </a:spcBef>
              <a:buFontTx/>
              <a:buChar char="•"/>
            </a:pPr>
            <a:r>
              <a:rPr lang="en-GB" altLang="en-US" sz="2000">
                <a:solidFill>
                  <a:srgbClr val="FFFFFF"/>
                </a:solidFill>
                <a:latin typeface="Comic Sans MS" pitchFamily="66" charset="0"/>
              </a:rPr>
              <a:t>  Briefly, in      your text</a:t>
            </a:r>
          </a:p>
          <a:p>
            <a:pPr>
              <a:spcBef>
                <a:spcPct val="50000"/>
              </a:spcBef>
              <a:buFontTx/>
              <a:buChar char="•"/>
            </a:pPr>
            <a:r>
              <a:rPr lang="en-GB" altLang="en-US" sz="2000">
                <a:solidFill>
                  <a:srgbClr val="FFFFFF"/>
                </a:solidFill>
                <a:latin typeface="Comic Sans MS" pitchFamily="66" charset="0"/>
              </a:rPr>
              <a:t>  In full, at the end</a:t>
            </a:r>
            <a:br>
              <a:rPr lang="en-GB" altLang="en-US" sz="2000">
                <a:latin typeface="Times New Roman" pitchFamily="18" charset="0"/>
              </a:rPr>
            </a:br>
            <a:endParaRPr lang="en-GB" altLang="en-US" sz="2200">
              <a:latin typeface="Times New Roman" pitchFamily="18" charset="0"/>
            </a:endParaRPr>
          </a:p>
        </p:txBody>
      </p:sp>
      <p:sp>
        <p:nvSpPr>
          <p:cNvPr id="1041" name="Line 17"/>
          <p:cNvSpPr>
            <a:spLocks noChangeShapeType="1"/>
          </p:cNvSpPr>
          <p:nvPr/>
        </p:nvSpPr>
        <p:spPr bwMode="auto">
          <a:xfrm>
            <a:off x="6400800" y="3657600"/>
            <a:ext cx="381000" cy="0"/>
          </a:xfrm>
          <a:prstGeom prst="line">
            <a:avLst/>
          </a:prstGeom>
          <a:noFill/>
          <a:ln w="28575">
            <a:solidFill>
              <a:schemeClr val="tx1"/>
            </a:solidFill>
            <a:round/>
            <a:headEnd/>
            <a:tailEnd/>
          </a:ln>
        </p:spPr>
        <p:txBody>
          <a:bodyPr wrap="none" anchor="ctr"/>
          <a:lstStyle/>
          <a:p>
            <a:endParaRPr lang="en-GB"/>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GB" altLang="en-US" b="1" dirty="0"/>
              <a:t>What is a Reference?</a:t>
            </a:r>
          </a:p>
        </p:txBody>
      </p:sp>
      <p:sp>
        <p:nvSpPr>
          <p:cNvPr id="6147" name="Rectangle 4"/>
          <p:cNvSpPr>
            <a:spLocks noGrp="1" noChangeArrowheads="1"/>
          </p:cNvSpPr>
          <p:nvPr>
            <p:ph type="body" idx="1"/>
          </p:nvPr>
        </p:nvSpPr>
        <p:spPr>
          <a:xfrm>
            <a:off x="323850" y="1600200"/>
            <a:ext cx="8362950" cy="4530725"/>
          </a:xfrm>
          <a:noFill/>
        </p:spPr>
        <p:txBody>
          <a:bodyPr/>
          <a:lstStyle/>
          <a:p>
            <a:pPr eaLnBrk="1" hangingPunct="1"/>
            <a:r>
              <a:rPr lang="en-GB" altLang="en-US" dirty="0"/>
              <a:t>An acknowledgement that you have referred to (cited) information from published sources in your own work.</a:t>
            </a:r>
          </a:p>
          <a:p>
            <a:pPr eaLnBrk="1" hangingPunct="1"/>
            <a:endParaRPr lang="en-GB" altLang="en-US" dirty="0"/>
          </a:p>
          <a:p>
            <a:pPr eaLnBrk="1" hangingPunct="1"/>
            <a:r>
              <a:rPr lang="en-GB" altLang="en-US" dirty="0"/>
              <a:t>In other words, it is recognition that you have borrowed other people’s work, ideas or opinions.</a:t>
            </a:r>
          </a:p>
          <a:p>
            <a:pPr eaLnBrk="1" hangingPunct="1">
              <a:buFont typeface="Wingdings" pitchFamily="2" charset="2"/>
              <a:buNone/>
            </a:pPr>
            <a:endParaRPr lang="en-GB" altLang="en-US" dirty="0"/>
          </a:p>
          <a:p>
            <a:pPr eaLnBrk="1" hangingPunct="1"/>
            <a:endParaRPr lang="en-GB" altLang="en-US" dirty="0"/>
          </a:p>
          <a:p>
            <a:pPr eaLnBrk="1" hangingPunct="1"/>
            <a:endParaRPr lang="en-GB" altLang="en-US" dirty="0"/>
          </a:p>
          <a:p>
            <a:pPr eaLnBrk="1" hangingPunct="1"/>
            <a:endParaRPr lang="en-GB" altLang="en-US" dirty="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animEffect transition="in" filter="barn(inVertical)">
                                      <p:cBhvr>
                                        <p:cTn id="7" dur="500"/>
                                        <p:tgtEl>
                                          <p:spTgt spid="614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6147">
                                            <p:txEl>
                                              <p:pRg st="2" end="2"/>
                                            </p:txEl>
                                          </p:spTgt>
                                        </p:tgtEl>
                                        <p:attrNameLst>
                                          <p:attrName>style.visibility</p:attrName>
                                        </p:attrNameLst>
                                      </p:cBhvr>
                                      <p:to>
                                        <p:strVal val="visible"/>
                                      </p:to>
                                    </p:set>
                                    <p:animEffect transition="in" filter="barn(inVertical)">
                                      <p:cBhvr>
                                        <p:cTn id="12" dur="500"/>
                                        <p:tgtEl>
                                          <p:spTgt spid="614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Why use a referencing system?</a:t>
            </a:r>
          </a:p>
        </p:txBody>
      </p:sp>
      <p:sp>
        <p:nvSpPr>
          <p:cNvPr id="3" name="Content Placeholder 2"/>
          <p:cNvSpPr>
            <a:spLocks noGrp="1"/>
          </p:cNvSpPr>
          <p:nvPr>
            <p:ph idx="1"/>
          </p:nvPr>
        </p:nvSpPr>
        <p:spPr/>
        <p:txBody>
          <a:bodyPr/>
          <a:lstStyle/>
          <a:p>
            <a:r>
              <a:rPr lang="en-GB" i="1" dirty="0"/>
              <a:t>Academic reasons</a:t>
            </a:r>
          </a:p>
          <a:p>
            <a:r>
              <a:rPr lang="en-GB" sz="2000" dirty="0"/>
              <a:t>To show the range of sources you have used in your assignment, and that they are relevant and trustworthy</a:t>
            </a:r>
          </a:p>
          <a:p>
            <a:endParaRPr lang="en-GB" altLang="en-US" sz="2000" dirty="0"/>
          </a:p>
          <a:p>
            <a:r>
              <a:rPr lang="en-GB" altLang="en-US" sz="2000" dirty="0"/>
              <a:t>To provide published evidence to support your own ideas/argument/point of view or give examples, making your work more credible</a:t>
            </a:r>
          </a:p>
          <a:p>
            <a:endParaRPr lang="en-GB" altLang="en-US" sz="2000" dirty="0"/>
          </a:p>
          <a:p>
            <a:pPr eaLnBrk="1" hangingPunct="1">
              <a:lnSpc>
                <a:spcPct val="110000"/>
              </a:lnSpc>
            </a:pPr>
            <a:r>
              <a:rPr lang="en-GB" altLang="en-US" sz="2000" dirty="0"/>
              <a:t>Avoiding plagiarism - using other people’s work and ideas as your own without acknowledgement</a:t>
            </a:r>
          </a:p>
          <a:p>
            <a:pPr eaLnBrk="1" hangingPunct="1">
              <a:lnSpc>
                <a:spcPct val="110000"/>
              </a:lnSpc>
            </a:pPr>
            <a:endParaRPr lang="en-GB" altLang="en-US" sz="2000" dirty="0"/>
          </a:p>
          <a:p>
            <a:pPr eaLnBrk="1" hangingPunct="1">
              <a:lnSpc>
                <a:spcPct val="110000"/>
              </a:lnSpc>
            </a:pPr>
            <a:r>
              <a:rPr lang="en-GB" altLang="en-US" sz="2000" dirty="0"/>
              <a:t>Part of the marking scheme.</a:t>
            </a:r>
          </a:p>
          <a:p>
            <a:endParaRPr lang="en-GB" altLang="en-US" dirty="0"/>
          </a:p>
        </p:txBody>
      </p:sp>
    </p:spTree>
    <p:extLst>
      <p:ext uri="{BB962C8B-B14F-4D97-AF65-F5344CB8AC3E}">
        <p14:creationId xmlns:p14="http://schemas.microsoft.com/office/powerpoint/2010/main" val="33921250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wipe(down)">
                                      <p:cBhvr>
                                        <p:cTn id="14" dur="500"/>
                                        <p:tgtEl>
                                          <p:spTgt spid="3">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wipe(down)">
                                      <p:cBhvr>
                                        <p:cTn id="19" dur="500"/>
                                        <p:tgtEl>
                                          <p:spTgt spid="3">
                                            <p:txEl>
                                              <p:pRg st="3" end="3"/>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nodeType="click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wipe(down)">
                                      <p:cBhvr>
                                        <p:cTn id="24" dur="500"/>
                                        <p:tgtEl>
                                          <p:spTgt spid="3">
                                            <p:txEl>
                                              <p:pRg st="5" end="5"/>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nodeType="click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animEffect transition="in" filter="wipe(down)">
                                      <p:cBhvr>
                                        <p:cTn id="29"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Why use a referencing system?</a:t>
            </a:r>
          </a:p>
        </p:txBody>
      </p:sp>
      <p:sp>
        <p:nvSpPr>
          <p:cNvPr id="3" name="Content Placeholder 2"/>
          <p:cNvSpPr>
            <a:spLocks noGrp="1"/>
          </p:cNvSpPr>
          <p:nvPr>
            <p:ph idx="1"/>
          </p:nvPr>
        </p:nvSpPr>
        <p:spPr/>
        <p:txBody>
          <a:bodyPr/>
          <a:lstStyle/>
          <a:p>
            <a:r>
              <a:rPr lang="en-GB" i="1" dirty="0"/>
              <a:t>Practical reasons</a:t>
            </a:r>
          </a:p>
          <a:p>
            <a:endParaRPr lang="en-GB" i="1" dirty="0"/>
          </a:p>
          <a:p>
            <a:r>
              <a:rPr lang="en-GB" sz="2000" dirty="0"/>
              <a:t>To help a reader to trace the sources you have used</a:t>
            </a:r>
          </a:p>
          <a:p>
            <a:endParaRPr lang="en-GB" sz="2000" dirty="0"/>
          </a:p>
          <a:p>
            <a:r>
              <a:rPr lang="en-GB" sz="2000" dirty="0"/>
              <a:t>To help you to retrace sources used in the past</a:t>
            </a:r>
          </a:p>
          <a:p>
            <a:endParaRPr lang="en-GB" sz="2000" dirty="0"/>
          </a:p>
          <a:p>
            <a:r>
              <a:rPr lang="en-GB" sz="2000" dirty="0"/>
              <a:t>To help markers to examine the validity of sources they may not be familiar with.</a:t>
            </a:r>
          </a:p>
        </p:txBody>
      </p:sp>
    </p:spTree>
    <p:extLst>
      <p:ext uri="{BB962C8B-B14F-4D97-AF65-F5344CB8AC3E}">
        <p14:creationId xmlns:p14="http://schemas.microsoft.com/office/powerpoint/2010/main" val="36299441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 calcmode="lin" valueType="num">
                                      <p:cBhvr>
                                        <p:cTn id="21"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3">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3">
                                            <p:txEl>
                                              <p:pRg st="6" end="6"/>
                                            </p:txEl>
                                          </p:spTgt>
                                        </p:tgtEl>
                                        <p:attrNameLst>
                                          <p:attrName>style.visibility</p:attrName>
                                        </p:attrNameLst>
                                      </p:cBhvr>
                                      <p:to>
                                        <p:strVal val="visible"/>
                                      </p:to>
                                    </p:set>
                                    <p:anim calcmode="lin" valueType="num">
                                      <p:cBhvr>
                                        <p:cTn id="28"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30"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32" y="58342"/>
            <a:ext cx="8229600" cy="1139825"/>
          </a:xfrm>
        </p:spPr>
        <p:txBody>
          <a:bodyPr/>
          <a:lstStyle/>
          <a:p>
            <a:pPr eaLnBrk="1" hangingPunct="1"/>
            <a:r>
              <a:rPr lang="en-GB" altLang="en-US" b="1" dirty="0"/>
              <a:t>When to Reference ???</a:t>
            </a:r>
          </a:p>
        </p:txBody>
      </p:sp>
      <p:sp>
        <p:nvSpPr>
          <p:cNvPr id="8195" name="Rectangle 3"/>
          <p:cNvSpPr>
            <a:spLocks noGrp="1" noChangeArrowheads="1"/>
          </p:cNvSpPr>
          <p:nvPr>
            <p:ph type="body" idx="1"/>
          </p:nvPr>
        </p:nvSpPr>
        <p:spPr/>
        <p:txBody>
          <a:bodyPr/>
          <a:lstStyle/>
          <a:p>
            <a:pPr eaLnBrk="1" hangingPunct="1">
              <a:lnSpc>
                <a:spcPct val="130000"/>
              </a:lnSpc>
            </a:pPr>
            <a:r>
              <a:rPr lang="en-GB" altLang="en-US" sz="2400" dirty="0"/>
              <a:t>A particular theory, argument or viewpoint</a:t>
            </a:r>
          </a:p>
          <a:p>
            <a:pPr eaLnBrk="1" hangingPunct="1">
              <a:lnSpc>
                <a:spcPct val="130000"/>
              </a:lnSpc>
            </a:pPr>
            <a:endParaRPr lang="en-GB" altLang="en-US" sz="2400" dirty="0"/>
          </a:p>
          <a:p>
            <a:pPr eaLnBrk="1" hangingPunct="1">
              <a:lnSpc>
                <a:spcPct val="130000"/>
              </a:lnSpc>
            </a:pPr>
            <a:r>
              <a:rPr lang="en-GB" altLang="en-US" sz="2400" dirty="0"/>
              <a:t>Statistics, examples, case studies</a:t>
            </a:r>
          </a:p>
          <a:p>
            <a:pPr eaLnBrk="1" hangingPunct="1">
              <a:lnSpc>
                <a:spcPct val="130000"/>
              </a:lnSpc>
            </a:pPr>
            <a:endParaRPr lang="en-GB" altLang="en-US" sz="2400" dirty="0"/>
          </a:p>
          <a:p>
            <a:pPr eaLnBrk="1" hangingPunct="1">
              <a:lnSpc>
                <a:spcPct val="130000"/>
              </a:lnSpc>
            </a:pPr>
            <a:r>
              <a:rPr lang="en-GB" altLang="en-US" sz="2400" dirty="0"/>
              <a:t>“Direct quotations” – (writer’s exact words) Use sparingly!</a:t>
            </a:r>
          </a:p>
          <a:p>
            <a:pPr eaLnBrk="1" hangingPunct="1">
              <a:lnSpc>
                <a:spcPct val="130000"/>
              </a:lnSpc>
            </a:pPr>
            <a:endParaRPr lang="en-GB" altLang="en-US" sz="2400" dirty="0"/>
          </a:p>
          <a:p>
            <a:pPr eaLnBrk="1" hangingPunct="1">
              <a:lnSpc>
                <a:spcPct val="130000"/>
              </a:lnSpc>
            </a:pPr>
            <a:r>
              <a:rPr lang="en-GB" altLang="en-US" sz="2400" dirty="0"/>
              <a:t>Paraphrasing.</a:t>
            </a:r>
          </a:p>
          <a:p>
            <a:pPr eaLnBrk="1" hangingPunct="1">
              <a:buFont typeface="Wingdings" pitchFamily="2" charset="2"/>
              <a:buNone/>
            </a:pPr>
            <a:endParaRPr lang="en-GB" altLang="en-US" dirty="0"/>
          </a:p>
        </p:txBody>
      </p:sp>
      <p:pic>
        <p:nvPicPr>
          <p:cNvPr id="2" name="Picture 1">
            <a:extLst>
              <a:ext uri="{FF2B5EF4-FFF2-40B4-BE49-F238E27FC236}">
                <a16:creationId xmlns:a16="http://schemas.microsoft.com/office/drawing/2014/main" id="{E9537455-EF05-4BDB-AC86-0BAE117233B0}"/>
              </a:ext>
            </a:extLst>
          </p:cNvPr>
          <p:cNvPicPr>
            <a:picLocks noChangeAspect="1"/>
          </p:cNvPicPr>
          <p:nvPr/>
        </p:nvPicPr>
        <p:blipFill>
          <a:blip r:embed="rId2"/>
          <a:stretch>
            <a:fillRect/>
          </a:stretch>
        </p:blipFill>
        <p:spPr>
          <a:xfrm>
            <a:off x="5292080" y="4365104"/>
            <a:ext cx="2992388" cy="2411722"/>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animEffect transition="in" filter="fade">
                                      <p:cBhvr>
                                        <p:cTn id="7" dur="1000"/>
                                        <p:tgtEl>
                                          <p:spTgt spid="8195">
                                            <p:txEl>
                                              <p:pRg st="0" end="0"/>
                                            </p:txEl>
                                          </p:spTgt>
                                        </p:tgtEl>
                                      </p:cBhvr>
                                    </p:animEffect>
                                    <p:anim calcmode="lin" valueType="num">
                                      <p:cBhvr>
                                        <p:cTn id="8" dur="1000" fill="hold"/>
                                        <p:tgtEl>
                                          <p:spTgt spid="819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819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8195">
                                            <p:txEl>
                                              <p:pRg st="2" end="2"/>
                                            </p:txEl>
                                          </p:spTgt>
                                        </p:tgtEl>
                                        <p:attrNameLst>
                                          <p:attrName>style.visibility</p:attrName>
                                        </p:attrNameLst>
                                      </p:cBhvr>
                                      <p:to>
                                        <p:strVal val="visible"/>
                                      </p:to>
                                    </p:set>
                                    <p:animEffect transition="in" filter="wipe(down)">
                                      <p:cBhvr>
                                        <p:cTn id="14" dur="500"/>
                                        <p:tgtEl>
                                          <p:spTgt spid="8195">
                                            <p:txEl>
                                              <p:pRg st="2" end="2"/>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8195">
                                            <p:txEl>
                                              <p:pRg st="4" end="4"/>
                                            </p:txEl>
                                          </p:spTgt>
                                        </p:tgtEl>
                                        <p:attrNameLst>
                                          <p:attrName>style.visibility</p:attrName>
                                        </p:attrNameLst>
                                      </p:cBhvr>
                                      <p:to>
                                        <p:strVal val="visible"/>
                                      </p:to>
                                    </p:set>
                                    <p:animEffect transition="in" filter="wipe(down)">
                                      <p:cBhvr>
                                        <p:cTn id="19" dur="500"/>
                                        <p:tgtEl>
                                          <p:spTgt spid="8195">
                                            <p:txEl>
                                              <p:pRg st="4" end="4"/>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nodeType="clickEffect">
                                  <p:stCondLst>
                                    <p:cond delay="0"/>
                                  </p:stCondLst>
                                  <p:childTnLst>
                                    <p:set>
                                      <p:cBhvr>
                                        <p:cTn id="23" dur="1" fill="hold">
                                          <p:stCondLst>
                                            <p:cond delay="0"/>
                                          </p:stCondLst>
                                        </p:cTn>
                                        <p:tgtEl>
                                          <p:spTgt spid="8195">
                                            <p:txEl>
                                              <p:pRg st="6" end="6"/>
                                            </p:txEl>
                                          </p:spTgt>
                                        </p:tgtEl>
                                        <p:attrNameLst>
                                          <p:attrName>style.visibility</p:attrName>
                                        </p:attrNameLst>
                                      </p:cBhvr>
                                      <p:to>
                                        <p:strVal val="visible"/>
                                      </p:to>
                                    </p:set>
                                    <p:animEffect transition="in" filter="wipe(down)">
                                      <p:cBhvr>
                                        <p:cTn id="24" dur="500"/>
                                        <p:tgtEl>
                                          <p:spTgt spid="819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E99A06-7E2E-4DE5-8C0A-182B9FF8D1B0}"/>
              </a:ext>
            </a:extLst>
          </p:cNvPr>
          <p:cNvSpPr>
            <a:spLocks noGrp="1"/>
          </p:cNvSpPr>
          <p:nvPr>
            <p:ph type="title"/>
          </p:nvPr>
        </p:nvSpPr>
        <p:spPr/>
        <p:txBody>
          <a:bodyPr/>
          <a:lstStyle/>
          <a:p>
            <a:r>
              <a:rPr lang="en-GB" dirty="0"/>
              <a:t>When NOT to reference…</a:t>
            </a:r>
          </a:p>
        </p:txBody>
      </p:sp>
      <p:sp>
        <p:nvSpPr>
          <p:cNvPr id="3" name="Content Placeholder 2">
            <a:extLst>
              <a:ext uri="{FF2B5EF4-FFF2-40B4-BE49-F238E27FC236}">
                <a16:creationId xmlns:a16="http://schemas.microsoft.com/office/drawing/2014/main" id="{082FD965-91BD-4FBE-A916-1F766A3D70B3}"/>
              </a:ext>
            </a:extLst>
          </p:cNvPr>
          <p:cNvSpPr>
            <a:spLocks noGrp="1"/>
          </p:cNvSpPr>
          <p:nvPr>
            <p:ph idx="1"/>
          </p:nvPr>
        </p:nvSpPr>
        <p:spPr/>
        <p:txBody>
          <a:bodyPr/>
          <a:lstStyle/>
          <a:p>
            <a:pPr marL="0" indent="0" algn="ctr">
              <a:buNone/>
            </a:pPr>
            <a:r>
              <a:rPr lang="en-GB" dirty="0"/>
              <a:t>Common Knowledge</a:t>
            </a:r>
          </a:p>
          <a:p>
            <a:pPr marL="0" indent="0" algn="ctr">
              <a:buNone/>
            </a:pPr>
            <a:endParaRPr lang="en-GB" dirty="0"/>
          </a:p>
          <a:p>
            <a:pPr marL="0" indent="0" algn="ctr">
              <a:buNone/>
            </a:pPr>
            <a:endParaRPr lang="en-GB" dirty="0"/>
          </a:p>
        </p:txBody>
      </p:sp>
      <p:pic>
        <p:nvPicPr>
          <p:cNvPr id="4" name="Picture 3">
            <a:extLst>
              <a:ext uri="{FF2B5EF4-FFF2-40B4-BE49-F238E27FC236}">
                <a16:creationId xmlns:a16="http://schemas.microsoft.com/office/drawing/2014/main" id="{B73610E3-4369-4F45-BFCF-D653E14D69AE}"/>
              </a:ext>
            </a:extLst>
          </p:cNvPr>
          <p:cNvPicPr>
            <a:picLocks noChangeAspect="1"/>
          </p:cNvPicPr>
          <p:nvPr/>
        </p:nvPicPr>
        <p:blipFill>
          <a:blip r:embed="rId2"/>
          <a:stretch>
            <a:fillRect/>
          </a:stretch>
        </p:blipFill>
        <p:spPr>
          <a:xfrm>
            <a:off x="1768041" y="2348880"/>
            <a:ext cx="5607918" cy="4303751"/>
          </a:xfrm>
          <a:prstGeom prst="rect">
            <a:avLst/>
          </a:prstGeom>
        </p:spPr>
      </p:pic>
    </p:spTree>
    <p:extLst>
      <p:ext uri="{BB962C8B-B14F-4D97-AF65-F5344CB8AC3E}">
        <p14:creationId xmlns:p14="http://schemas.microsoft.com/office/powerpoint/2010/main" val="266153740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EE026B2-265A-4EE3-BB88-88AFF016FB57}"/>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Lst>
          </a:blip>
          <a:stretch>
            <a:fillRect/>
          </a:stretch>
        </p:blipFill>
        <p:spPr>
          <a:xfrm>
            <a:off x="5436096" y="2276872"/>
            <a:ext cx="3514700" cy="3514700"/>
          </a:xfrm>
          <a:prstGeom prst="rect">
            <a:avLst/>
          </a:prstGeom>
        </p:spPr>
      </p:pic>
      <p:sp>
        <p:nvSpPr>
          <p:cNvPr id="28674" name="Content Placeholder 1"/>
          <p:cNvSpPr>
            <a:spLocks noGrp="1"/>
          </p:cNvSpPr>
          <p:nvPr>
            <p:ph idx="1"/>
          </p:nvPr>
        </p:nvSpPr>
        <p:spPr>
          <a:xfrm>
            <a:off x="457200" y="1556792"/>
            <a:ext cx="8229600" cy="5040560"/>
          </a:xfrm>
        </p:spPr>
        <p:txBody>
          <a:bodyPr/>
          <a:lstStyle/>
          <a:p>
            <a:r>
              <a:rPr lang="en-GB" altLang="en-US" sz="2000" dirty="0"/>
              <a:t>You will </a:t>
            </a:r>
            <a:r>
              <a:rPr lang="en-GB" altLang="en-US" sz="2000" b="1" dirty="0"/>
              <a:t>ALWAYS</a:t>
            </a:r>
            <a:r>
              <a:rPr lang="en-GB" altLang="en-US" sz="2000" dirty="0"/>
              <a:t> receive more marks when you paraphrase or summarise information</a:t>
            </a:r>
          </a:p>
          <a:p>
            <a:pPr marL="0" indent="0">
              <a:buNone/>
            </a:pPr>
            <a:endParaRPr lang="en-GB" altLang="en-US" sz="2000" dirty="0"/>
          </a:p>
          <a:p>
            <a:r>
              <a:rPr lang="en-GB" altLang="en-US" sz="2000" dirty="0"/>
              <a:t>This means putting information you have read into your own words rather than directly copying word for word</a:t>
            </a:r>
          </a:p>
          <a:p>
            <a:endParaRPr lang="en-GB" altLang="en-US" sz="2000" dirty="0"/>
          </a:p>
          <a:p>
            <a:r>
              <a:rPr lang="en-GB" altLang="en-US" sz="2000" dirty="0"/>
              <a:t>It takes understanding and synthesis to paraphrase, summarise and explain, however…</a:t>
            </a:r>
          </a:p>
          <a:p>
            <a:pPr marL="0" indent="0">
              <a:buNone/>
            </a:pPr>
            <a:endParaRPr lang="en-GB" altLang="en-US" sz="2000" dirty="0"/>
          </a:p>
          <a:p>
            <a:r>
              <a:rPr lang="en-GB" altLang="en-US" sz="2000" b="1" dirty="0"/>
              <a:t>ANYONE</a:t>
            </a:r>
            <a:r>
              <a:rPr lang="en-GB" altLang="en-US" sz="2000" dirty="0"/>
              <a:t> can cut and paste information!!</a:t>
            </a:r>
          </a:p>
          <a:p>
            <a:endParaRPr lang="en-GB" altLang="en-US" sz="2000" dirty="0"/>
          </a:p>
          <a:p>
            <a:r>
              <a:rPr lang="en-GB" altLang="en-US" sz="2000" dirty="0"/>
              <a:t>If using direct quotations they must kept to a </a:t>
            </a:r>
            <a:r>
              <a:rPr lang="en-GB" altLang="en-US" sz="2000" dirty="0" err="1"/>
              <a:t>minimum,and</a:t>
            </a:r>
            <a:r>
              <a:rPr lang="en-GB" altLang="en-US" sz="2000" dirty="0"/>
              <a:t> </a:t>
            </a:r>
            <a:r>
              <a:rPr lang="en-GB" altLang="en-US" sz="2000" b="1" dirty="0"/>
              <a:t>ALWAYS</a:t>
            </a:r>
            <a:r>
              <a:rPr lang="en-GB" altLang="en-US" sz="2000" dirty="0"/>
              <a:t> be in “quotation marks”. </a:t>
            </a:r>
          </a:p>
        </p:txBody>
      </p:sp>
      <p:sp>
        <p:nvSpPr>
          <p:cNvPr id="3" name="Title 2"/>
          <p:cNvSpPr>
            <a:spLocks noGrp="1"/>
          </p:cNvSpPr>
          <p:nvPr>
            <p:ph type="title"/>
          </p:nvPr>
        </p:nvSpPr>
        <p:spPr>
          <a:xfrm>
            <a:off x="457200" y="188640"/>
            <a:ext cx="8229600" cy="1139825"/>
          </a:xfrm>
        </p:spPr>
        <p:txBody>
          <a:bodyPr/>
          <a:lstStyle/>
          <a:p>
            <a:pPr>
              <a:defRPr/>
            </a:pPr>
            <a:r>
              <a:rPr lang="en-GB" dirty="0"/>
              <a:t>Top Tips</a:t>
            </a:r>
          </a:p>
        </p:txBody>
      </p:sp>
    </p:spTree>
    <p:extLst>
      <p:ext uri="{BB962C8B-B14F-4D97-AF65-F5344CB8AC3E}">
        <p14:creationId xmlns:p14="http://schemas.microsoft.com/office/powerpoint/2010/main" val="4457809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867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867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867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8674">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867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457200" y="-171400"/>
            <a:ext cx="8229600" cy="1139825"/>
          </a:xfrm>
        </p:spPr>
        <p:txBody>
          <a:bodyPr/>
          <a:lstStyle/>
          <a:p>
            <a:pPr eaLnBrk="1" hangingPunct="1"/>
            <a:r>
              <a:rPr lang="en-GB" altLang="en-US" b="1" dirty="0"/>
              <a:t>How to Reference</a:t>
            </a:r>
          </a:p>
        </p:txBody>
      </p:sp>
      <p:sp>
        <p:nvSpPr>
          <p:cNvPr id="9219" name="Rectangle 3"/>
          <p:cNvSpPr>
            <a:spLocks noGrp="1" noChangeArrowheads="1"/>
          </p:cNvSpPr>
          <p:nvPr>
            <p:ph type="body" idx="1"/>
          </p:nvPr>
        </p:nvSpPr>
        <p:spPr>
          <a:xfrm>
            <a:off x="457200" y="1412776"/>
            <a:ext cx="8229600" cy="5256584"/>
          </a:xfrm>
        </p:spPr>
        <p:txBody>
          <a:bodyPr/>
          <a:lstStyle/>
          <a:p>
            <a:pPr marL="0" indent="0" eaLnBrk="1" hangingPunct="1">
              <a:buNone/>
            </a:pPr>
            <a:r>
              <a:rPr lang="en-GB" altLang="en-US" sz="2000" dirty="0"/>
              <a:t>There are various systems for referencing</a:t>
            </a:r>
          </a:p>
          <a:p>
            <a:pPr eaLnBrk="1" hangingPunct="1"/>
            <a:endParaRPr lang="en-GB" altLang="en-US" sz="2000" dirty="0"/>
          </a:p>
          <a:p>
            <a:pPr marL="0" indent="0" eaLnBrk="1" hangingPunct="1">
              <a:buNone/>
            </a:pPr>
            <a:r>
              <a:rPr lang="en-GB" altLang="en-US" sz="2000" dirty="0"/>
              <a:t>The Harvard Referencing System is what we use</a:t>
            </a:r>
          </a:p>
          <a:p>
            <a:pPr eaLnBrk="1" hangingPunct="1"/>
            <a:endParaRPr lang="en-GB" altLang="en-US" sz="2000" dirty="0"/>
          </a:p>
          <a:p>
            <a:pPr marL="0" indent="0" eaLnBrk="1" hangingPunct="1">
              <a:buNone/>
            </a:pPr>
            <a:r>
              <a:rPr lang="en-GB" altLang="en-US" sz="2000" dirty="0"/>
              <a:t>In it, we are required to provide 2 things for every source we use…</a:t>
            </a:r>
          </a:p>
          <a:p>
            <a:pPr eaLnBrk="1" hangingPunct="1"/>
            <a:endParaRPr lang="en-GB" altLang="en-US" sz="2000" dirty="0"/>
          </a:p>
          <a:p>
            <a:pPr marL="1371600" lvl="2" indent="-457200" eaLnBrk="1" hangingPunct="1">
              <a:buFont typeface="+mj-lt"/>
              <a:buAutoNum type="arabicPeriod"/>
            </a:pPr>
            <a:r>
              <a:rPr lang="en-GB" altLang="en-US" dirty="0">
                <a:solidFill>
                  <a:schemeClr val="accent2"/>
                </a:solidFill>
              </a:rPr>
              <a:t>Brief details within the main body of the assignment – </a:t>
            </a:r>
            <a:r>
              <a:rPr lang="en-GB" altLang="en-US" b="1" dirty="0"/>
              <a:t>A Citation</a:t>
            </a:r>
          </a:p>
          <a:p>
            <a:pPr marL="1371600" lvl="2" indent="-457200" eaLnBrk="1" hangingPunct="1">
              <a:buFont typeface="+mj-lt"/>
              <a:buAutoNum type="arabicPeriod"/>
            </a:pPr>
            <a:endParaRPr lang="en-GB" altLang="en-US" b="1" dirty="0"/>
          </a:p>
          <a:p>
            <a:pPr marL="1371600" lvl="2" indent="-457200" eaLnBrk="1" hangingPunct="1">
              <a:buFont typeface="+mj-lt"/>
              <a:buAutoNum type="arabicPeriod"/>
            </a:pPr>
            <a:r>
              <a:rPr lang="en-GB" altLang="en-US" dirty="0">
                <a:solidFill>
                  <a:schemeClr val="accent2"/>
                </a:solidFill>
              </a:rPr>
              <a:t>Full details in the reference list at the end of the assignment – </a:t>
            </a:r>
            <a:r>
              <a:rPr lang="en-GB" altLang="en-US" b="1" dirty="0"/>
              <a:t>A Reference</a:t>
            </a:r>
          </a:p>
          <a:p>
            <a:pPr eaLnBrk="1" hangingPunct="1"/>
            <a:endParaRPr lang="en-GB" altLang="en-US" b="1" dirty="0">
              <a:solidFill>
                <a:schemeClr val="accent2"/>
              </a:solidFill>
            </a:endParaRPr>
          </a:p>
          <a:p>
            <a:pPr eaLnBrk="1" hangingPunct="1"/>
            <a:endParaRPr lang="en-GB" altLang="en-US" b="1" dirty="0">
              <a:solidFill>
                <a:schemeClr val="accent2"/>
              </a:solidFill>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anim calcmode="lin" valueType="num">
                                      <p:cBhvr additive="base">
                                        <p:cTn id="7" dur="500" fill="hold"/>
                                        <p:tgtEl>
                                          <p:spTgt spid="921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21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9219">
                                            <p:txEl>
                                              <p:pRg st="2" end="2"/>
                                            </p:txEl>
                                          </p:spTgt>
                                        </p:tgtEl>
                                        <p:attrNameLst>
                                          <p:attrName>style.visibility</p:attrName>
                                        </p:attrNameLst>
                                      </p:cBhvr>
                                      <p:to>
                                        <p:strVal val="visible"/>
                                      </p:to>
                                    </p:set>
                                    <p:anim calcmode="lin" valueType="num">
                                      <p:cBhvr additive="base">
                                        <p:cTn id="13" dur="500" fill="hold"/>
                                        <p:tgtEl>
                                          <p:spTgt spid="9219">
                                            <p:txEl>
                                              <p:pRg st="2" end="2"/>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9219">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219">
                                            <p:txEl>
                                              <p:pRg st="4" end="4"/>
                                            </p:txEl>
                                          </p:spTgt>
                                        </p:tgtEl>
                                        <p:attrNameLst>
                                          <p:attrName>style.visibility</p:attrName>
                                        </p:attrNameLst>
                                      </p:cBhvr>
                                      <p:to>
                                        <p:strVal val="visible"/>
                                      </p:to>
                                    </p:set>
                                    <p:anim calcmode="lin" valueType="num">
                                      <p:cBhvr additive="base">
                                        <p:cTn id="19" dur="500" fill="hold"/>
                                        <p:tgtEl>
                                          <p:spTgt spid="9219">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21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219">
                                            <p:txEl>
                                              <p:pRg st="6" end="6"/>
                                            </p:txEl>
                                          </p:spTgt>
                                        </p:tgtEl>
                                        <p:attrNameLst>
                                          <p:attrName>style.visibility</p:attrName>
                                        </p:attrNameLst>
                                      </p:cBhvr>
                                      <p:to>
                                        <p:strVal val="visible"/>
                                      </p:to>
                                    </p:set>
                                    <p:anim calcmode="lin" valueType="num">
                                      <p:cBhvr additive="base">
                                        <p:cTn id="25" dur="500" fill="hold"/>
                                        <p:tgtEl>
                                          <p:spTgt spid="9219">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219">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9219">
                                            <p:txEl>
                                              <p:pRg st="8" end="8"/>
                                            </p:txEl>
                                          </p:spTgt>
                                        </p:tgtEl>
                                        <p:attrNameLst>
                                          <p:attrName>style.visibility</p:attrName>
                                        </p:attrNameLst>
                                      </p:cBhvr>
                                      <p:to>
                                        <p:strVal val="visible"/>
                                      </p:to>
                                    </p:set>
                                    <p:anim calcmode="lin" valueType="num">
                                      <p:cBhvr additive="base">
                                        <p:cTn id="31" dur="500" fill="hold"/>
                                        <p:tgtEl>
                                          <p:spTgt spid="9219">
                                            <p:txEl>
                                              <p:pRg st="8" end="8"/>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219">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AC7716C-6D3A-457C-920C-3AF61B1AB206}"/>
              </a:ext>
            </a:extLst>
          </p:cNvPr>
          <p:cNvPicPr>
            <a:picLocks noChangeAspect="1"/>
          </p:cNvPicPr>
          <p:nvPr/>
        </p:nvPicPr>
        <p:blipFill>
          <a:blip r:embed="rId3"/>
          <a:stretch>
            <a:fillRect/>
          </a:stretch>
        </p:blipFill>
        <p:spPr>
          <a:xfrm>
            <a:off x="3923928" y="3262811"/>
            <a:ext cx="4896544" cy="3431889"/>
          </a:xfrm>
          <a:prstGeom prst="rect">
            <a:avLst/>
          </a:prstGeom>
        </p:spPr>
      </p:pic>
      <p:sp>
        <p:nvSpPr>
          <p:cNvPr id="10242" name="Content Placeholder 1"/>
          <p:cNvSpPr>
            <a:spLocks noGrp="1"/>
          </p:cNvSpPr>
          <p:nvPr>
            <p:ph idx="1"/>
          </p:nvPr>
        </p:nvSpPr>
        <p:spPr>
          <a:xfrm>
            <a:off x="590872" y="1700808"/>
            <a:ext cx="8229600" cy="4525963"/>
          </a:xfrm>
        </p:spPr>
        <p:txBody>
          <a:bodyPr/>
          <a:lstStyle/>
          <a:p>
            <a:pPr eaLnBrk="1" hangingPunct="1"/>
            <a:r>
              <a:rPr lang="en-GB" altLang="en-US" sz="2400" dirty="0"/>
              <a:t>The reference list is always placed at the end of the essay/report/presentation</a:t>
            </a:r>
          </a:p>
          <a:p>
            <a:pPr eaLnBrk="1" hangingPunct="1"/>
            <a:endParaRPr lang="en-GB" altLang="en-US" sz="2400" dirty="0"/>
          </a:p>
          <a:p>
            <a:pPr eaLnBrk="1" hangingPunct="1"/>
            <a:r>
              <a:rPr lang="en-GB" altLang="en-US" sz="2400" dirty="0"/>
              <a:t>We list all sources cited in the assignment by the author’s surname, and in alphabetical order.</a:t>
            </a:r>
          </a:p>
          <a:p>
            <a:pPr eaLnBrk="1" hangingPunct="1">
              <a:buFont typeface="Wingdings 3" panose="05040102010807070707" pitchFamily="18" charset="2"/>
              <a:buNone/>
            </a:pPr>
            <a:r>
              <a:rPr lang="en-GB" altLang="en-US" sz="2800" dirty="0"/>
              <a:t>	                                       </a:t>
            </a:r>
            <a:endParaRPr lang="en-US" altLang="en-US" dirty="0"/>
          </a:p>
        </p:txBody>
      </p:sp>
      <p:sp>
        <p:nvSpPr>
          <p:cNvPr id="3" name="Title 2"/>
          <p:cNvSpPr>
            <a:spLocks noGrp="1"/>
          </p:cNvSpPr>
          <p:nvPr>
            <p:ph type="title"/>
          </p:nvPr>
        </p:nvSpPr>
        <p:spPr/>
        <p:txBody>
          <a:bodyPr>
            <a:normAutofit/>
          </a:bodyPr>
          <a:lstStyle/>
          <a:p>
            <a:pPr eaLnBrk="1" fontAlgn="auto" hangingPunct="1">
              <a:spcAft>
                <a:spcPts val="0"/>
              </a:spcAft>
              <a:defRPr/>
            </a:pPr>
            <a:r>
              <a:rPr lang="en-GB" sz="3600" dirty="0"/>
              <a:t>In the Harvard Referencing System…</a:t>
            </a:r>
            <a:endParaRPr lang="en-US" sz="3600" dirty="0"/>
          </a:p>
        </p:txBody>
      </p:sp>
      <p:sp>
        <p:nvSpPr>
          <p:cNvPr id="2" name="AutoShape 2" descr="Clipart Illustration of a White Character Lying On His Belly And Using A  Laptop » Clipart Station">
            <a:extLst>
              <a:ext uri="{FF2B5EF4-FFF2-40B4-BE49-F238E27FC236}">
                <a16:creationId xmlns:a16="http://schemas.microsoft.com/office/drawing/2014/main" id="{085335D1-EA63-423F-AE3D-7F5ACA23D92C}"/>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22225923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242">
                                            <p:txEl>
                                              <p:pRg st="0" end="0"/>
                                            </p:txEl>
                                          </p:spTgt>
                                        </p:tgtEl>
                                        <p:attrNameLst>
                                          <p:attrName>style.visibility</p:attrName>
                                        </p:attrNameLst>
                                      </p:cBhvr>
                                      <p:to>
                                        <p:strVal val="visible"/>
                                      </p:to>
                                    </p:set>
                                    <p:animEffect transition="in" filter="fade">
                                      <p:cBhvr>
                                        <p:cTn id="7" dur="1000"/>
                                        <p:tgtEl>
                                          <p:spTgt spid="10242">
                                            <p:txEl>
                                              <p:pRg st="0" end="0"/>
                                            </p:txEl>
                                          </p:spTgt>
                                        </p:tgtEl>
                                      </p:cBhvr>
                                    </p:animEffect>
                                    <p:anim calcmode="lin" valueType="num">
                                      <p:cBhvr>
                                        <p:cTn id="8" dur="1000" fill="hold"/>
                                        <p:tgtEl>
                                          <p:spTgt spid="1024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24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242">
                                            <p:txEl>
                                              <p:pRg st="2" end="2"/>
                                            </p:txEl>
                                          </p:spTgt>
                                        </p:tgtEl>
                                        <p:attrNameLst>
                                          <p:attrName>style.visibility</p:attrName>
                                        </p:attrNameLst>
                                      </p:cBhvr>
                                      <p:to>
                                        <p:strVal val="visible"/>
                                      </p:to>
                                    </p:set>
                                    <p:animEffect transition="in" filter="fade">
                                      <p:cBhvr>
                                        <p:cTn id="14" dur="1000"/>
                                        <p:tgtEl>
                                          <p:spTgt spid="10242">
                                            <p:txEl>
                                              <p:pRg st="2" end="2"/>
                                            </p:txEl>
                                          </p:spTgt>
                                        </p:tgtEl>
                                      </p:cBhvr>
                                    </p:animEffect>
                                    <p:anim calcmode="lin" valueType="num">
                                      <p:cBhvr>
                                        <p:cTn id="15" dur="1000" fill="hold"/>
                                        <p:tgtEl>
                                          <p:spTgt spid="10242">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242">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idx="1"/>
          </p:nvPr>
        </p:nvSpPr>
        <p:spPr>
          <a:xfrm>
            <a:off x="857250" y="1571625"/>
            <a:ext cx="8286750" cy="4737100"/>
          </a:xfrm>
        </p:spPr>
        <p:txBody>
          <a:bodyPr/>
          <a:lstStyle/>
          <a:p>
            <a:pPr eaLnBrk="1" hangingPunct="1">
              <a:lnSpc>
                <a:spcPct val="120000"/>
              </a:lnSpc>
            </a:pPr>
            <a:r>
              <a:rPr lang="en-US" altLang="en-US" sz="2400" dirty="0"/>
              <a:t>It ensures that the author's name and year of publication appear within the text’s main body</a:t>
            </a:r>
          </a:p>
          <a:p>
            <a:pPr eaLnBrk="1" hangingPunct="1">
              <a:lnSpc>
                <a:spcPct val="120000"/>
              </a:lnSpc>
            </a:pPr>
            <a:endParaRPr lang="en-US" altLang="en-US" sz="2400" dirty="0"/>
          </a:p>
          <a:p>
            <a:pPr eaLnBrk="1" hangingPunct="1">
              <a:lnSpc>
                <a:spcPct val="120000"/>
              </a:lnSpc>
            </a:pPr>
            <a:r>
              <a:rPr lang="en-US" altLang="en-US" sz="2400" dirty="0"/>
              <a:t>The alphabetical order of the reference list makes it easy to consult/browse </a:t>
            </a:r>
          </a:p>
          <a:p>
            <a:pPr eaLnBrk="1" hangingPunct="1">
              <a:lnSpc>
                <a:spcPct val="120000"/>
              </a:lnSpc>
            </a:pPr>
            <a:endParaRPr lang="en-US" altLang="en-US" sz="2400" dirty="0"/>
          </a:p>
          <a:p>
            <a:pPr eaLnBrk="1" hangingPunct="1">
              <a:lnSpc>
                <a:spcPct val="120000"/>
              </a:lnSpc>
            </a:pPr>
            <a:r>
              <a:rPr lang="en-US" altLang="en-US" sz="2400" dirty="0"/>
              <a:t>For each source cited in the text, only one entry in the reference list is necessary, no matter how many times you refer to them.</a:t>
            </a:r>
          </a:p>
          <a:p>
            <a:pPr eaLnBrk="1" hangingPunct="1">
              <a:lnSpc>
                <a:spcPct val="120000"/>
              </a:lnSpc>
              <a:buFont typeface="Wingdings" panose="05000000000000000000" pitchFamily="2" charset="2"/>
              <a:buNone/>
            </a:pPr>
            <a:r>
              <a:rPr lang="en-US" altLang="en-US" sz="2400" dirty="0"/>
              <a:t> </a:t>
            </a:r>
          </a:p>
        </p:txBody>
      </p:sp>
      <p:sp>
        <p:nvSpPr>
          <p:cNvPr id="9218" name="Rectangle 2"/>
          <p:cNvSpPr>
            <a:spLocks noGrp="1" noChangeArrowheads="1"/>
          </p:cNvSpPr>
          <p:nvPr>
            <p:ph type="title"/>
          </p:nvPr>
        </p:nvSpPr>
        <p:spPr>
          <a:xfrm>
            <a:off x="467544" y="274638"/>
            <a:ext cx="8676456" cy="1143000"/>
          </a:xfrm>
        </p:spPr>
        <p:txBody>
          <a:bodyPr/>
          <a:lstStyle/>
          <a:p>
            <a:pPr eaLnBrk="1" fontAlgn="auto" hangingPunct="1">
              <a:spcAft>
                <a:spcPts val="0"/>
              </a:spcAft>
              <a:defRPr/>
            </a:pPr>
            <a:r>
              <a:rPr lang="en-GB" sz="3600" dirty="0"/>
              <a:t>Advantages of the Harvard system</a:t>
            </a:r>
            <a:endParaRPr lang="en-US" sz="3600" dirty="0"/>
          </a:p>
        </p:txBody>
      </p:sp>
    </p:spTree>
    <p:extLst>
      <p:ext uri="{BB962C8B-B14F-4D97-AF65-F5344CB8AC3E}">
        <p14:creationId xmlns:p14="http://schemas.microsoft.com/office/powerpoint/2010/main" val="29341248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anim calcmode="lin" valueType="num">
                                      <p:cBhvr additive="base">
                                        <p:cTn id="7" dur="500" fill="hold"/>
                                        <p:tgtEl>
                                          <p:spTgt spid="921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21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219">
                                            <p:txEl>
                                              <p:pRg st="2" end="2"/>
                                            </p:txEl>
                                          </p:spTgt>
                                        </p:tgtEl>
                                        <p:attrNameLst>
                                          <p:attrName>style.visibility</p:attrName>
                                        </p:attrNameLst>
                                      </p:cBhvr>
                                      <p:to>
                                        <p:strVal val="visible"/>
                                      </p:to>
                                    </p:set>
                                    <p:anim calcmode="lin" valueType="num">
                                      <p:cBhvr additive="base">
                                        <p:cTn id="13" dur="500" fill="hold"/>
                                        <p:tgtEl>
                                          <p:spTgt spid="9219">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21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219">
                                            <p:txEl>
                                              <p:pRg st="4" end="4"/>
                                            </p:txEl>
                                          </p:spTgt>
                                        </p:tgtEl>
                                        <p:attrNameLst>
                                          <p:attrName>style.visibility</p:attrName>
                                        </p:attrNameLst>
                                      </p:cBhvr>
                                      <p:to>
                                        <p:strVal val="visible"/>
                                      </p:to>
                                    </p:set>
                                    <p:anim calcmode="lin" valueType="num">
                                      <p:cBhvr additive="base">
                                        <p:cTn id="19" dur="500" fill="hold"/>
                                        <p:tgtEl>
                                          <p:spTgt spid="9219">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219">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4CB940-041B-4FC4-B043-A51810FF8710}"/>
              </a:ext>
            </a:extLst>
          </p:cNvPr>
          <p:cNvSpPr>
            <a:spLocks noGrp="1"/>
          </p:cNvSpPr>
          <p:nvPr>
            <p:ph type="title"/>
          </p:nvPr>
        </p:nvSpPr>
        <p:spPr/>
        <p:txBody>
          <a:bodyPr/>
          <a:lstStyle/>
          <a:p>
            <a:r>
              <a:rPr lang="en-GB" sz="3200" dirty="0"/>
              <a:t>When using the Harvard Referencing System…</a:t>
            </a:r>
          </a:p>
        </p:txBody>
      </p:sp>
      <p:sp>
        <p:nvSpPr>
          <p:cNvPr id="3" name="Content Placeholder 2">
            <a:extLst>
              <a:ext uri="{FF2B5EF4-FFF2-40B4-BE49-F238E27FC236}">
                <a16:creationId xmlns:a16="http://schemas.microsoft.com/office/drawing/2014/main" id="{4938FCA5-39B8-43ED-AB86-31C834FE9701}"/>
              </a:ext>
            </a:extLst>
          </p:cNvPr>
          <p:cNvSpPr>
            <a:spLocks noGrp="1"/>
          </p:cNvSpPr>
          <p:nvPr>
            <p:ph idx="1"/>
          </p:nvPr>
        </p:nvSpPr>
        <p:spPr/>
        <p:txBody>
          <a:bodyPr/>
          <a:lstStyle/>
          <a:p>
            <a:pPr marL="0" indent="0">
              <a:buNone/>
            </a:pPr>
            <a:r>
              <a:rPr lang="en-GB" dirty="0"/>
              <a:t>…we do 2 things for each source used –</a:t>
            </a:r>
          </a:p>
          <a:p>
            <a:pPr marL="0" indent="0">
              <a:buNone/>
            </a:pPr>
            <a:endParaRPr lang="en-GB" dirty="0"/>
          </a:p>
          <a:p>
            <a:r>
              <a:rPr lang="en-GB" dirty="0"/>
              <a:t>Provide brief information about the source in the main body – </a:t>
            </a:r>
            <a:r>
              <a:rPr lang="en-GB" sz="3200" dirty="0">
                <a:solidFill>
                  <a:srgbClr val="0070C0"/>
                </a:solidFill>
              </a:rPr>
              <a:t>A Citation</a:t>
            </a:r>
          </a:p>
          <a:p>
            <a:endParaRPr lang="en-GB" dirty="0"/>
          </a:p>
          <a:p>
            <a:r>
              <a:rPr lang="en-GB" dirty="0"/>
              <a:t>Provide full information about the source at the end  - </a:t>
            </a:r>
            <a:r>
              <a:rPr lang="en-GB" sz="3200" dirty="0">
                <a:solidFill>
                  <a:srgbClr val="0070C0"/>
                </a:solidFill>
              </a:rPr>
              <a:t>A Reference</a:t>
            </a:r>
          </a:p>
        </p:txBody>
      </p:sp>
    </p:spTree>
    <p:extLst>
      <p:ext uri="{BB962C8B-B14F-4D97-AF65-F5344CB8AC3E}">
        <p14:creationId xmlns:p14="http://schemas.microsoft.com/office/powerpoint/2010/main" val="36371758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barn(inVertical)">
                                      <p:cBhvr>
                                        <p:cTn id="1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473FBF-3D67-4DAD-A078-B7DA7A4339D3}"/>
              </a:ext>
            </a:extLst>
          </p:cNvPr>
          <p:cNvSpPr>
            <a:spLocks noGrp="1"/>
          </p:cNvSpPr>
          <p:nvPr>
            <p:ph type="title"/>
          </p:nvPr>
        </p:nvSpPr>
        <p:spPr>
          <a:xfrm>
            <a:off x="457200" y="6007"/>
            <a:ext cx="8229600" cy="1139825"/>
          </a:xfrm>
        </p:spPr>
        <p:txBody>
          <a:bodyPr/>
          <a:lstStyle/>
          <a:p>
            <a:r>
              <a:rPr lang="en-GB" dirty="0"/>
              <a:t>When do we cite…?</a:t>
            </a:r>
          </a:p>
        </p:txBody>
      </p:sp>
      <p:sp>
        <p:nvSpPr>
          <p:cNvPr id="3" name="Content Placeholder 2">
            <a:extLst>
              <a:ext uri="{FF2B5EF4-FFF2-40B4-BE49-F238E27FC236}">
                <a16:creationId xmlns:a16="http://schemas.microsoft.com/office/drawing/2014/main" id="{E56E1466-3C07-49DE-BC17-5DE0A554D088}"/>
              </a:ext>
            </a:extLst>
          </p:cNvPr>
          <p:cNvSpPr>
            <a:spLocks noGrp="1"/>
          </p:cNvSpPr>
          <p:nvPr>
            <p:ph idx="1"/>
          </p:nvPr>
        </p:nvSpPr>
        <p:spPr/>
        <p:txBody>
          <a:bodyPr/>
          <a:lstStyle/>
          <a:p>
            <a:pPr marL="0" indent="0" algn="ctr">
              <a:buNone/>
            </a:pPr>
            <a:r>
              <a:rPr lang="en-GB" sz="4000" dirty="0"/>
              <a:t>We ‘Cite when we write!’</a:t>
            </a:r>
          </a:p>
        </p:txBody>
      </p:sp>
      <p:pic>
        <p:nvPicPr>
          <p:cNvPr id="5" name="Picture 4">
            <a:extLst>
              <a:ext uri="{FF2B5EF4-FFF2-40B4-BE49-F238E27FC236}">
                <a16:creationId xmlns:a16="http://schemas.microsoft.com/office/drawing/2014/main" id="{2E070BA0-A847-4812-88AD-2F19F1DDB006}"/>
              </a:ext>
            </a:extLst>
          </p:cNvPr>
          <p:cNvPicPr>
            <a:picLocks noChangeAspect="1"/>
          </p:cNvPicPr>
          <p:nvPr/>
        </p:nvPicPr>
        <p:blipFill>
          <a:blip r:embed="rId2"/>
          <a:stretch>
            <a:fillRect/>
          </a:stretch>
        </p:blipFill>
        <p:spPr>
          <a:xfrm>
            <a:off x="2371208" y="2793777"/>
            <a:ext cx="4401583" cy="3337148"/>
          </a:xfrm>
          <a:prstGeom prst="rect">
            <a:avLst/>
          </a:prstGeom>
        </p:spPr>
      </p:pic>
    </p:spTree>
    <p:extLst>
      <p:ext uri="{BB962C8B-B14F-4D97-AF65-F5344CB8AC3E}">
        <p14:creationId xmlns:p14="http://schemas.microsoft.com/office/powerpoint/2010/main" val="166852866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Content Placeholder 1"/>
          <p:cNvSpPr>
            <a:spLocks noGrp="1"/>
          </p:cNvSpPr>
          <p:nvPr>
            <p:ph idx="1"/>
          </p:nvPr>
        </p:nvSpPr>
        <p:spPr/>
        <p:txBody>
          <a:bodyPr/>
          <a:lstStyle/>
          <a:p>
            <a:r>
              <a:rPr lang="en-GB" altLang="en-US" sz="2400" dirty="0"/>
              <a:t>Your citation will usually come at the beginning of a sentence or follow information provided at the end of a sentence. - This is so the reader can tell which source the information has been taken from</a:t>
            </a:r>
          </a:p>
          <a:p>
            <a:endParaRPr lang="en-GB" altLang="en-US" sz="2400" dirty="0"/>
          </a:p>
          <a:p>
            <a:r>
              <a:rPr lang="en-GB" altLang="en-US" sz="2400" dirty="0"/>
              <a:t>There are many ways to provide a citation. - This depends upon how many words / lines you are going to take from the information.  It also depends on how you want to write the information.</a:t>
            </a:r>
          </a:p>
        </p:txBody>
      </p:sp>
      <p:sp>
        <p:nvSpPr>
          <p:cNvPr id="3" name="Title 2"/>
          <p:cNvSpPr>
            <a:spLocks noGrp="1"/>
          </p:cNvSpPr>
          <p:nvPr>
            <p:ph type="title"/>
          </p:nvPr>
        </p:nvSpPr>
        <p:spPr/>
        <p:txBody>
          <a:bodyPr/>
          <a:lstStyle/>
          <a:p>
            <a:pPr>
              <a:defRPr/>
            </a:pPr>
            <a:r>
              <a:rPr lang="en-GB" dirty="0"/>
              <a:t>How to provide a Citation</a:t>
            </a:r>
          </a:p>
        </p:txBody>
      </p:sp>
    </p:spTree>
    <p:extLst>
      <p:ext uri="{BB962C8B-B14F-4D97-AF65-F5344CB8AC3E}">
        <p14:creationId xmlns:p14="http://schemas.microsoft.com/office/powerpoint/2010/main" val="34353403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7650">
                                            <p:txEl>
                                              <p:pRg st="0" end="0"/>
                                            </p:txEl>
                                          </p:spTgt>
                                        </p:tgtEl>
                                        <p:attrNameLst>
                                          <p:attrName>style.visibility</p:attrName>
                                        </p:attrNameLst>
                                      </p:cBhvr>
                                      <p:to>
                                        <p:strVal val="visible"/>
                                      </p:to>
                                    </p:set>
                                    <p:animEffect transition="in" filter="fade">
                                      <p:cBhvr>
                                        <p:cTn id="7" dur="1000"/>
                                        <p:tgtEl>
                                          <p:spTgt spid="27650">
                                            <p:txEl>
                                              <p:pRg st="0" end="0"/>
                                            </p:txEl>
                                          </p:spTgt>
                                        </p:tgtEl>
                                      </p:cBhvr>
                                    </p:animEffect>
                                    <p:anim calcmode="lin" valueType="num">
                                      <p:cBhvr>
                                        <p:cTn id="8" dur="1000" fill="hold"/>
                                        <p:tgtEl>
                                          <p:spTgt spid="2765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765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7650">
                                            <p:txEl>
                                              <p:pRg st="2" end="2"/>
                                            </p:txEl>
                                          </p:spTgt>
                                        </p:tgtEl>
                                        <p:attrNameLst>
                                          <p:attrName>style.visibility</p:attrName>
                                        </p:attrNameLst>
                                      </p:cBhvr>
                                      <p:to>
                                        <p:strVal val="visible"/>
                                      </p:to>
                                    </p:set>
                                    <p:animEffect transition="in" filter="fade">
                                      <p:cBhvr>
                                        <p:cTn id="14" dur="1000"/>
                                        <p:tgtEl>
                                          <p:spTgt spid="27650">
                                            <p:txEl>
                                              <p:pRg st="2" end="2"/>
                                            </p:txEl>
                                          </p:spTgt>
                                        </p:tgtEl>
                                      </p:cBhvr>
                                    </p:animEffect>
                                    <p:anim calcmode="lin" valueType="num">
                                      <p:cBhvr>
                                        <p:cTn id="15" dur="1000" fill="hold"/>
                                        <p:tgtEl>
                                          <p:spTgt spid="2765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27650">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21BC57-4C9A-42B6-8E5B-E29A5134BF86}"/>
              </a:ext>
            </a:extLst>
          </p:cNvPr>
          <p:cNvSpPr>
            <a:spLocks noGrp="1"/>
          </p:cNvSpPr>
          <p:nvPr>
            <p:ph type="title"/>
          </p:nvPr>
        </p:nvSpPr>
        <p:spPr/>
        <p:txBody>
          <a:bodyPr/>
          <a:lstStyle/>
          <a:p>
            <a:r>
              <a:rPr lang="en-GB" sz="4000" dirty="0"/>
              <a:t>Providing a Citation…</a:t>
            </a:r>
          </a:p>
        </p:txBody>
      </p:sp>
      <p:sp>
        <p:nvSpPr>
          <p:cNvPr id="3" name="Content Placeholder 2">
            <a:extLst>
              <a:ext uri="{FF2B5EF4-FFF2-40B4-BE49-F238E27FC236}">
                <a16:creationId xmlns:a16="http://schemas.microsoft.com/office/drawing/2014/main" id="{9670AECC-BAA5-4673-A2F2-2DB8475B0F77}"/>
              </a:ext>
            </a:extLst>
          </p:cNvPr>
          <p:cNvSpPr>
            <a:spLocks noGrp="1"/>
          </p:cNvSpPr>
          <p:nvPr>
            <p:ph idx="1"/>
          </p:nvPr>
        </p:nvSpPr>
        <p:spPr/>
        <p:txBody>
          <a:bodyPr/>
          <a:lstStyle/>
          <a:p>
            <a:pPr marL="0" indent="0">
              <a:buNone/>
            </a:pPr>
            <a:r>
              <a:rPr lang="en-GB" sz="2400" dirty="0"/>
              <a:t>When providing a citation we need at least 2 things…</a:t>
            </a:r>
          </a:p>
          <a:p>
            <a:pPr marL="514350" indent="-514350">
              <a:buFont typeface="+mj-lt"/>
              <a:buAutoNum type="arabicPeriod"/>
            </a:pPr>
            <a:r>
              <a:rPr lang="en-GB" sz="2400" dirty="0"/>
              <a:t>Author’s surname</a:t>
            </a:r>
          </a:p>
          <a:p>
            <a:pPr marL="514350" indent="-514350">
              <a:buFont typeface="+mj-lt"/>
              <a:buAutoNum type="arabicPeriod"/>
            </a:pPr>
            <a:r>
              <a:rPr lang="en-GB" sz="2400" dirty="0"/>
              <a:t>Year of publication</a:t>
            </a:r>
          </a:p>
          <a:p>
            <a:pPr marL="0" indent="0">
              <a:buNone/>
            </a:pPr>
            <a:endParaRPr lang="en-GB" sz="2400" dirty="0"/>
          </a:p>
          <a:p>
            <a:pPr marL="0" indent="0">
              <a:buNone/>
            </a:pPr>
            <a:r>
              <a:rPr lang="en-GB" sz="2400" dirty="0"/>
              <a:t>When providing a citation for a direct quote we need 3 things…</a:t>
            </a:r>
          </a:p>
          <a:p>
            <a:pPr marL="514350" indent="-514350">
              <a:buFont typeface="+mj-lt"/>
              <a:buAutoNum type="arabicPeriod"/>
            </a:pPr>
            <a:r>
              <a:rPr lang="en-GB" sz="2400" dirty="0"/>
              <a:t>Author’s surname</a:t>
            </a:r>
          </a:p>
          <a:p>
            <a:pPr marL="514350" indent="-514350">
              <a:buFont typeface="+mj-lt"/>
              <a:buAutoNum type="arabicPeriod"/>
            </a:pPr>
            <a:r>
              <a:rPr lang="en-GB" sz="2400" dirty="0"/>
              <a:t>Year of publication</a:t>
            </a:r>
          </a:p>
          <a:p>
            <a:pPr marL="514350" indent="-514350">
              <a:buFont typeface="+mj-lt"/>
              <a:buAutoNum type="arabicPeriod"/>
            </a:pPr>
            <a:r>
              <a:rPr lang="en-GB" sz="2400" dirty="0"/>
              <a:t>Page number (if applicable)</a:t>
            </a:r>
          </a:p>
        </p:txBody>
      </p:sp>
    </p:spTree>
    <p:extLst>
      <p:ext uri="{BB962C8B-B14F-4D97-AF65-F5344CB8AC3E}">
        <p14:creationId xmlns:p14="http://schemas.microsoft.com/office/powerpoint/2010/main" val="344609328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 calcmode="lin" valueType="num">
                                      <p:cBhvr additive="base">
                                        <p:cTn id="2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 calcmode="lin" valueType="num">
                                      <p:cBhvr additive="base">
                                        <p:cTn id="3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 calcmode="lin" valueType="num">
                                      <p:cBhvr additive="base">
                                        <p:cTn id="3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507742-F411-4A1B-AADF-EED6B9271F28}"/>
              </a:ext>
            </a:extLst>
          </p:cNvPr>
          <p:cNvSpPr>
            <a:spLocks noGrp="1"/>
          </p:cNvSpPr>
          <p:nvPr>
            <p:ph type="title"/>
          </p:nvPr>
        </p:nvSpPr>
        <p:spPr/>
        <p:txBody>
          <a:bodyPr/>
          <a:lstStyle/>
          <a:p>
            <a:r>
              <a:rPr lang="en-GB" sz="4000" dirty="0"/>
              <a:t>Providing a Citation…</a:t>
            </a:r>
            <a:br>
              <a:rPr lang="en-GB" sz="4000" dirty="0"/>
            </a:br>
            <a:r>
              <a:rPr lang="en-GB" sz="4000" dirty="0"/>
              <a:t>Direct Quote</a:t>
            </a:r>
          </a:p>
        </p:txBody>
      </p:sp>
      <p:pic>
        <p:nvPicPr>
          <p:cNvPr id="5" name="Content Placeholder 4">
            <a:extLst>
              <a:ext uri="{FF2B5EF4-FFF2-40B4-BE49-F238E27FC236}">
                <a16:creationId xmlns:a16="http://schemas.microsoft.com/office/drawing/2014/main" id="{C2BAFB05-978A-43DC-A1BE-3A353C8F254B}"/>
              </a:ext>
            </a:extLst>
          </p:cNvPr>
          <p:cNvPicPr>
            <a:picLocks noGrp="1" noChangeAspect="1"/>
          </p:cNvPicPr>
          <p:nvPr>
            <p:ph idx="1"/>
          </p:nvPr>
        </p:nvPicPr>
        <p:blipFill>
          <a:blip r:embed="rId2"/>
          <a:stretch>
            <a:fillRect/>
          </a:stretch>
        </p:blipFill>
        <p:spPr>
          <a:xfrm>
            <a:off x="457200" y="1772815"/>
            <a:ext cx="3203132" cy="4303845"/>
          </a:xfrm>
        </p:spPr>
      </p:pic>
      <p:pic>
        <p:nvPicPr>
          <p:cNvPr id="7" name="Picture 6">
            <a:extLst>
              <a:ext uri="{FF2B5EF4-FFF2-40B4-BE49-F238E27FC236}">
                <a16:creationId xmlns:a16="http://schemas.microsoft.com/office/drawing/2014/main" id="{B92CA0C1-5524-41F4-8DF3-7975E7E83808}"/>
              </a:ext>
            </a:extLst>
          </p:cNvPr>
          <p:cNvPicPr>
            <a:picLocks noChangeAspect="1"/>
          </p:cNvPicPr>
          <p:nvPr/>
        </p:nvPicPr>
        <p:blipFill>
          <a:blip r:embed="rId3"/>
          <a:stretch>
            <a:fillRect/>
          </a:stretch>
        </p:blipFill>
        <p:spPr>
          <a:xfrm>
            <a:off x="3879879" y="1772814"/>
            <a:ext cx="3207582" cy="4303845"/>
          </a:xfrm>
          <a:prstGeom prst="rect">
            <a:avLst/>
          </a:prstGeom>
        </p:spPr>
      </p:pic>
      <p:pic>
        <p:nvPicPr>
          <p:cNvPr id="9" name="Picture 8">
            <a:extLst>
              <a:ext uri="{FF2B5EF4-FFF2-40B4-BE49-F238E27FC236}">
                <a16:creationId xmlns:a16="http://schemas.microsoft.com/office/drawing/2014/main" id="{9700877E-39F7-4A9F-99B1-ED47C966FE91}"/>
              </a:ext>
            </a:extLst>
          </p:cNvPr>
          <p:cNvPicPr>
            <a:picLocks noChangeAspect="1"/>
          </p:cNvPicPr>
          <p:nvPr/>
        </p:nvPicPr>
        <p:blipFill>
          <a:blip r:embed="rId4"/>
          <a:stretch>
            <a:fillRect/>
          </a:stretch>
        </p:blipFill>
        <p:spPr>
          <a:xfrm>
            <a:off x="5940152" y="2924944"/>
            <a:ext cx="2943225" cy="3400425"/>
          </a:xfrm>
          <a:prstGeom prst="rect">
            <a:avLst/>
          </a:prstGeom>
          <a:ln>
            <a:solidFill>
              <a:schemeClr val="accent1"/>
            </a:solidFill>
          </a:ln>
        </p:spPr>
      </p:pic>
      <p:sp>
        <p:nvSpPr>
          <p:cNvPr id="10" name="TextBox 9">
            <a:extLst>
              <a:ext uri="{FF2B5EF4-FFF2-40B4-BE49-F238E27FC236}">
                <a16:creationId xmlns:a16="http://schemas.microsoft.com/office/drawing/2014/main" id="{815DD249-D726-42BC-AF94-2719C584BE51}"/>
              </a:ext>
            </a:extLst>
          </p:cNvPr>
          <p:cNvSpPr txBox="1"/>
          <p:nvPr/>
        </p:nvSpPr>
        <p:spPr>
          <a:xfrm>
            <a:off x="457200" y="6237312"/>
            <a:ext cx="8426177" cy="369332"/>
          </a:xfrm>
          <a:prstGeom prst="rect">
            <a:avLst/>
          </a:prstGeom>
          <a:noFill/>
        </p:spPr>
        <p:txBody>
          <a:bodyPr wrap="square" rtlCol="0">
            <a:spAutoFit/>
          </a:bodyPr>
          <a:lstStyle/>
          <a:p>
            <a:r>
              <a:rPr lang="en-GB" dirty="0"/>
              <a:t>Surname – Cottrell;  Year – 2019</a:t>
            </a:r>
          </a:p>
        </p:txBody>
      </p:sp>
    </p:spTree>
    <p:extLst>
      <p:ext uri="{BB962C8B-B14F-4D97-AF65-F5344CB8AC3E}">
        <p14:creationId xmlns:p14="http://schemas.microsoft.com/office/powerpoint/2010/main" val="282629654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EE3B09-F311-4F56-BF09-B746B233A151}"/>
              </a:ext>
            </a:extLst>
          </p:cNvPr>
          <p:cNvSpPr>
            <a:spLocks noGrp="1"/>
          </p:cNvSpPr>
          <p:nvPr>
            <p:ph type="title"/>
          </p:nvPr>
        </p:nvSpPr>
        <p:spPr/>
        <p:txBody>
          <a:bodyPr/>
          <a:lstStyle/>
          <a:p>
            <a:endParaRPr lang="en-GB" dirty="0"/>
          </a:p>
        </p:txBody>
      </p:sp>
      <p:pic>
        <p:nvPicPr>
          <p:cNvPr id="5" name="Content Placeholder 4">
            <a:extLst>
              <a:ext uri="{FF2B5EF4-FFF2-40B4-BE49-F238E27FC236}">
                <a16:creationId xmlns:a16="http://schemas.microsoft.com/office/drawing/2014/main" id="{61D6D48F-F6A5-4DA5-8CE8-A91A9D61B444}"/>
              </a:ext>
            </a:extLst>
          </p:cNvPr>
          <p:cNvPicPr>
            <a:picLocks noGrp="1" noChangeAspect="1"/>
          </p:cNvPicPr>
          <p:nvPr>
            <p:ph idx="1"/>
          </p:nvPr>
        </p:nvPicPr>
        <p:blipFill>
          <a:blip r:embed="rId2"/>
          <a:stretch>
            <a:fillRect/>
          </a:stretch>
        </p:blipFill>
        <p:spPr>
          <a:xfrm>
            <a:off x="2339752" y="-41564"/>
            <a:ext cx="5086335" cy="6899564"/>
          </a:xfrm>
        </p:spPr>
      </p:pic>
      <p:sp>
        <p:nvSpPr>
          <p:cNvPr id="6" name="TextBox 5">
            <a:extLst>
              <a:ext uri="{FF2B5EF4-FFF2-40B4-BE49-F238E27FC236}">
                <a16:creationId xmlns:a16="http://schemas.microsoft.com/office/drawing/2014/main" id="{FD99D86C-42C5-426A-A48E-D1303ED30C96}"/>
              </a:ext>
            </a:extLst>
          </p:cNvPr>
          <p:cNvSpPr txBox="1"/>
          <p:nvPr/>
        </p:nvSpPr>
        <p:spPr>
          <a:xfrm>
            <a:off x="7292415" y="5877272"/>
            <a:ext cx="1672073" cy="369332"/>
          </a:xfrm>
          <a:prstGeom prst="rect">
            <a:avLst/>
          </a:prstGeom>
          <a:noFill/>
        </p:spPr>
        <p:txBody>
          <a:bodyPr wrap="square" rtlCol="0">
            <a:spAutoFit/>
          </a:bodyPr>
          <a:lstStyle/>
          <a:p>
            <a:r>
              <a:rPr lang="en-GB" dirty="0"/>
              <a:t>Page No - 9</a:t>
            </a:r>
          </a:p>
        </p:txBody>
      </p:sp>
    </p:spTree>
    <p:extLst>
      <p:ext uri="{BB962C8B-B14F-4D97-AF65-F5344CB8AC3E}">
        <p14:creationId xmlns:p14="http://schemas.microsoft.com/office/powerpoint/2010/main" val="47288957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1D85B2-5AE6-4525-94CC-1BACD7BCFBB4}"/>
              </a:ext>
            </a:extLst>
          </p:cNvPr>
          <p:cNvSpPr>
            <a:spLocks noGrp="1"/>
          </p:cNvSpPr>
          <p:nvPr>
            <p:ph type="title"/>
          </p:nvPr>
        </p:nvSpPr>
        <p:spPr/>
        <p:txBody>
          <a:bodyPr/>
          <a:lstStyle/>
          <a:p>
            <a:br>
              <a:rPr lang="en-GB" dirty="0"/>
            </a:br>
            <a:br>
              <a:rPr lang="en-GB" dirty="0"/>
            </a:br>
            <a:endParaRPr lang="en-GB" dirty="0"/>
          </a:p>
        </p:txBody>
      </p:sp>
      <p:pic>
        <p:nvPicPr>
          <p:cNvPr id="5" name="Content Placeholder 4">
            <a:extLst>
              <a:ext uri="{FF2B5EF4-FFF2-40B4-BE49-F238E27FC236}">
                <a16:creationId xmlns:a16="http://schemas.microsoft.com/office/drawing/2014/main" id="{CAE52C46-A347-4019-A2F1-241D51778837}"/>
              </a:ext>
            </a:extLst>
          </p:cNvPr>
          <p:cNvPicPr>
            <a:picLocks noGrp="1" noChangeAspect="1"/>
          </p:cNvPicPr>
          <p:nvPr>
            <p:ph idx="1"/>
          </p:nvPr>
        </p:nvPicPr>
        <p:blipFill>
          <a:blip r:embed="rId2"/>
          <a:stretch>
            <a:fillRect/>
          </a:stretch>
        </p:blipFill>
        <p:spPr>
          <a:xfrm>
            <a:off x="323527" y="195262"/>
            <a:ext cx="5769182" cy="2153618"/>
          </a:xfrm>
          <a:ln>
            <a:solidFill>
              <a:schemeClr val="accent1"/>
            </a:solidFill>
          </a:ln>
        </p:spPr>
      </p:pic>
      <p:sp>
        <p:nvSpPr>
          <p:cNvPr id="6" name="TextBox 5">
            <a:extLst>
              <a:ext uri="{FF2B5EF4-FFF2-40B4-BE49-F238E27FC236}">
                <a16:creationId xmlns:a16="http://schemas.microsoft.com/office/drawing/2014/main" id="{8D3DB4DF-DA42-4BAA-AD35-A5F9408E9720}"/>
              </a:ext>
            </a:extLst>
          </p:cNvPr>
          <p:cNvSpPr txBox="1"/>
          <p:nvPr/>
        </p:nvSpPr>
        <p:spPr>
          <a:xfrm>
            <a:off x="755576" y="2108464"/>
            <a:ext cx="7560840" cy="4801314"/>
          </a:xfrm>
          <a:prstGeom prst="rect">
            <a:avLst/>
          </a:prstGeom>
          <a:noFill/>
        </p:spPr>
        <p:txBody>
          <a:bodyPr wrap="square" rtlCol="0">
            <a:spAutoFit/>
          </a:bodyPr>
          <a:lstStyle/>
          <a:p>
            <a:endParaRPr lang="en-GB" dirty="0"/>
          </a:p>
          <a:p>
            <a:pPr algn="ctr"/>
            <a:r>
              <a:rPr lang="en-GB" dirty="0"/>
              <a:t>“The experience of studying in Higher Education can be life-changing”</a:t>
            </a:r>
          </a:p>
          <a:p>
            <a:endParaRPr lang="en-GB" dirty="0"/>
          </a:p>
          <a:p>
            <a:r>
              <a:rPr lang="en-GB" dirty="0"/>
              <a:t>“The experience of studying in Higher Education can be life changing” (Cottrell, 2019, p. 9). </a:t>
            </a:r>
          </a:p>
          <a:p>
            <a:endParaRPr lang="en-GB" dirty="0"/>
          </a:p>
          <a:p>
            <a:r>
              <a:rPr lang="en-GB" dirty="0"/>
              <a:t>Cottrell (2019, p. 9) states that “the experience of studying in Higher Education can be life changing”.</a:t>
            </a:r>
          </a:p>
          <a:p>
            <a:endParaRPr lang="en-GB" dirty="0"/>
          </a:p>
          <a:p>
            <a:r>
              <a:rPr lang="en-GB" dirty="0"/>
              <a:t>Cottrell (2019, p. 9) refers to the process of HE study as “life changing”.</a:t>
            </a:r>
          </a:p>
          <a:p>
            <a:endParaRPr lang="en-GB" dirty="0"/>
          </a:p>
          <a:p>
            <a:endParaRPr lang="en-GB" dirty="0"/>
          </a:p>
          <a:p>
            <a:pPr algn="ctr"/>
            <a:r>
              <a:rPr lang="en-GB" dirty="0"/>
              <a:t>These are all direct quotes – so must all have 3 parts to the citation – Authors Surname, Year of Publication &amp; Page Number</a:t>
            </a:r>
          </a:p>
          <a:p>
            <a:pPr algn="ctr"/>
            <a:r>
              <a:rPr lang="en-GB" dirty="0"/>
              <a:t>Don’t forget the quotation marks!!!</a:t>
            </a:r>
          </a:p>
        </p:txBody>
      </p:sp>
    </p:spTree>
    <p:extLst>
      <p:ext uri="{BB962C8B-B14F-4D97-AF65-F5344CB8AC3E}">
        <p14:creationId xmlns:p14="http://schemas.microsoft.com/office/powerpoint/2010/main" val="18301594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3" end="3"/>
                                            </p:txEl>
                                          </p:spTgt>
                                        </p:tgtEl>
                                        <p:attrNameLst>
                                          <p:attrName>style.visibility</p:attrName>
                                        </p:attrNameLst>
                                      </p:cBhvr>
                                      <p:to>
                                        <p:strVal val="visible"/>
                                      </p:to>
                                    </p:set>
                                    <p:anim calcmode="lin" valueType="num">
                                      <p:cBhvr additive="base">
                                        <p:cTn id="7"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5" end="5"/>
                                            </p:txEl>
                                          </p:spTgt>
                                        </p:tgtEl>
                                        <p:attrNameLst>
                                          <p:attrName>style.visibility</p:attrName>
                                        </p:attrNameLst>
                                      </p:cBhvr>
                                      <p:to>
                                        <p:strVal val="visible"/>
                                      </p:to>
                                    </p:set>
                                    <p:anim calcmode="lin" valueType="num">
                                      <p:cBhvr additive="base">
                                        <p:cTn id="13"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7" end="7"/>
                                            </p:txEl>
                                          </p:spTgt>
                                        </p:tgtEl>
                                        <p:attrNameLst>
                                          <p:attrName>style.visibility</p:attrName>
                                        </p:attrNameLst>
                                      </p:cBhvr>
                                      <p:to>
                                        <p:strVal val="visible"/>
                                      </p:to>
                                    </p:set>
                                    <p:anim calcmode="lin" valueType="num">
                                      <p:cBhvr additive="base">
                                        <p:cTn id="19" dur="500" fill="hold"/>
                                        <p:tgtEl>
                                          <p:spTgt spid="6">
                                            <p:txEl>
                                              <p:pRg st="7" end="7"/>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6">
                                            <p:txEl>
                                              <p:pRg st="10" end="10"/>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6">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FB1A00-5ACE-46AD-BD59-EF448903722D}"/>
              </a:ext>
            </a:extLst>
          </p:cNvPr>
          <p:cNvSpPr>
            <a:spLocks noGrp="1"/>
          </p:cNvSpPr>
          <p:nvPr>
            <p:ph type="title"/>
          </p:nvPr>
        </p:nvSpPr>
        <p:spPr/>
        <p:txBody>
          <a:bodyPr/>
          <a:lstStyle/>
          <a:p>
            <a:r>
              <a:rPr lang="en-GB" dirty="0"/>
              <a:t>Where to place the brackets????</a:t>
            </a:r>
          </a:p>
        </p:txBody>
      </p:sp>
      <p:sp>
        <p:nvSpPr>
          <p:cNvPr id="3" name="Content Placeholder 2">
            <a:extLst>
              <a:ext uri="{FF2B5EF4-FFF2-40B4-BE49-F238E27FC236}">
                <a16:creationId xmlns:a16="http://schemas.microsoft.com/office/drawing/2014/main" id="{8DD96617-1B7A-4DE4-894E-F43C65658CD5}"/>
              </a:ext>
            </a:extLst>
          </p:cNvPr>
          <p:cNvSpPr>
            <a:spLocks noGrp="1"/>
          </p:cNvSpPr>
          <p:nvPr>
            <p:ph idx="1"/>
          </p:nvPr>
        </p:nvSpPr>
        <p:spPr>
          <a:xfrm>
            <a:off x="457200" y="1772816"/>
            <a:ext cx="8229600" cy="4358109"/>
          </a:xfrm>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800" b="0" i="0" u="none" strike="noStrike" kern="1200" cap="none" spc="0" normalizeH="0" baseline="0" noProof="0" dirty="0">
                <a:ln>
                  <a:noFill/>
                </a:ln>
                <a:solidFill>
                  <a:srgbClr val="000000"/>
                </a:solidFill>
                <a:effectLst/>
                <a:uLnTx/>
                <a:uFillTx/>
                <a:latin typeface="Verdana" pitchFamily="34" charset="0"/>
                <a:ea typeface="+mn-ea"/>
                <a:cs typeface="+mn-cs"/>
              </a:rPr>
              <a:t>“The experience of studying in Higher Education can be life changing” (Cottrell, 2019, p. 9).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dirty="0">
              <a:ln>
                <a:noFill/>
              </a:ln>
              <a:solidFill>
                <a:srgbClr val="000000"/>
              </a:solidFill>
              <a:effectLst/>
              <a:uLnTx/>
              <a:uFillTx/>
              <a:latin typeface="Verdana" pitchFamily="34"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800" b="0" i="0" u="none" strike="noStrike" kern="1200" cap="none" spc="0" normalizeH="0" baseline="0" noProof="0" dirty="0">
                <a:ln>
                  <a:noFill/>
                </a:ln>
                <a:solidFill>
                  <a:srgbClr val="000000"/>
                </a:solidFill>
                <a:effectLst/>
                <a:uLnTx/>
                <a:uFillTx/>
                <a:latin typeface="Verdana" pitchFamily="34" charset="0"/>
                <a:ea typeface="+mn-ea"/>
                <a:cs typeface="+mn-cs"/>
              </a:rPr>
              <a:t>Cottrell (2019, p. 9) states that “the experience of studying in Higher Education can be life changing”.</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dirty="0">
              <a:ln>
                <a:noFill/>
              </a:ln>
              <a:solidFill>
                <a:srgbClr val="000000"/>
              </a:solidFill>
              <a:effectLst/>
              <a:uLnTx/>
              <a:uFillTx/>
              <a:latin typeface="Verdana" pitchFamily="34"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800" b="0" i="0" u="none" strike="noStrike" kern="1200" cap="none" spc="0" normalizeH="0" baseline="0" noProof="0" dirty="0">
                <a:ln>
                  <a:noFill/>
                </a:ln>
                <a:solidFill>
                  <a:srgbClr val="000000"/>
                </a:solidFill>
                <a:effectLst/>
                <a:uLnTx/>
                <a:uFillTx/>
                <a:latin typeface="Verdana" pitchFamily="34" charset="0"/>
                <a:ea typeface="+mn-ea"/>
                <a:cs typeface="+mn-cs"/>
              </a:rPr>
              <a:t>Cottrell (2019, p. 9) refers to the process of HE study as “life changing”.</a:t>
            </a:r>
          </a:p>
          <a:p>
            <a:endParaRPr lang="en-GB" dirty="0"/>
          </a:p>
          <a:p>
            <a:pPr marL="0" indent="0">
              <a:buNone/>
            </a:pPr>
            <a:endParaRPr lang="en-GB" dirty="0"/>
          </a:p>
          <a:p>
            <a:pPr marL="0" indent="0" algn="ctr">
              <a:buNone/>
            </a:pPr>
            <a:r>
              <a:rPr lang="en-GB" dirty="0"/>
              <a:t>Always put in brackets what you would not say out loud!!!</a:t>
            </a:r>
          </a:p>
        </p:txBody>
      </p:sp>
      <p:sp>
        <p:nvSpPr>
          <p:cNvPr id="5" name="Rectangle 4">
            <a:extLst>
              <a:ext uri="{FF2B5EF4-FFF2-40B4-BE49-F238E27FC236}">
                <a16:creationId xmlns:a16="http://schemas.microsoft.com/office/drawing/2014/main" id="{3D689E79-17F1-4271-9A7F-21DCB4341B3B}"/>
              </a:ext>
            </a:extLst>
          </p:cNvPr>
          <p:cNvSpPr/>
          <p:nvPr/>
        </p:nvSpPr>
        <p:spPr>
          <a:xfrm>
            <a:off x="430612" y="2113664"/>
            <a:ext cx="2520280"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2B4B318C-EB63-479A-A655-FD0600B41FD5}"/>
              </a:ext>
            </a:extLst>
          </p:cNvPr>
          <p:cNvSpPr/>
          <p:nvPr/>
        </p:nvSpPr>
        <p:spPr>
          <a:xfrm>
            <a:off x="1472504" y="2627316"/>
            <a:ext cx="1440160"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02ABD057-259D-45D0-9C32-D18C101C0BDA}"/>
              </a:ext>
            </a:extLst>
          </p:cNvPr>
          <p:cNvSpPr/>
          <p:nvPr/>
        </p:nvSpPr>
        <p:spPr>
          <a:xfrm>
            <a:off x="1472504" y="3429000"/>
            <a:ext cx="1440160" cy="3600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5431915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1000"/>
                                        <p:tgtEl>
                                          <p:spTgt spid="3">
                                            <p:txEl>
                                              <p:pRg st="7" end="7"/>
                                            </p:txEl>
                                          </p:spTgt>
                                        </p:tgtEl>
                                      </p:cBhvr>
                                    </p:animEffect>
                                    <p:anim calcmode="lin" valueType="num">
                                      <p:cBhvr>
                                        <p:cTn id="28"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0" y="1412776"/>
            <a:ext cx="8784976" cy="4680520"/>
          </a:xfrm>
        </p:spPr>
        <p:txBody>
          <a:bodyPr/>
          <a:lstStyle/>
          <a:p>
            <a:pPr marL="0" indent="0">
              <a:lnSpc>
                <a:spcPct val="200000"/>
              </a:lnSpc>
              <a:buNone/>
              <a:defRPr/>
            </a:pPr>
            <a:r>
              <a:rPr lang="en-GB" sz="1000" dirty="0"/>
              <a:t>Lev </a:t>
            </a:r>
            <a:r>
              <a:rPr lang="en-GB" sz="1000" dirty="0" err="1"/>
              <a:t>Semyonovich</a:t>
            </a:r>
            <a:r>
              <a:rPr lang="en-GB" sz="1000" dirty="0"/>
              <a:t> Vygotsky (Russian: </a:t>
            </a:r>
            <a:r>
              <a:rPr lang="en-GB" sz="1000" dirty="0" err="1"/>
              <a:t>Лев</a:t>
            </a:r>
            <a:r>
              <a:rPr lang="en-GB" sz="1000" dirty="0"/>
              <a:t> </a:t>
            </a:r>
            <a:r>
              <a:rPr lang="en-GB" sz="1000" dirty="0" err="1"/>
              <a:t>Семёнович</a:t>
            </a:r>
            <a:r>
              <a:rPr lang="en-GB" sz="1000" dirty="0"/>
              <a:t> </a:t>
            </a:r>
            <a:r>
              <a:rPr lang="en-GB" sz="1000" dirty="0" err="1"/>
              <a:t>Вы́готский</a:t>
            </a:r>
            <a:r>
              <a:rPr lang="en-GB" sz="1000" dirty="0"/>
              <a:t> or </a:t>
            </a:r>
            <a:r>
              <a:rPr lang="en-GB" sz="1000" dirty="0" err="1"/>
              <a:t>Выго́тский</a:t>
            </a:r>
            <a:r>
              <a:rPr lang="en-GB" sz="1000" dirty="0"/>
              <a:t> Lev </a:t>
            </a:r>
            <a:r>
              <a:rPr lang="en-GB" sz="1000" dirty="0" err="1"/>
              <a:t>Semyonovich</a:t>
            </a:r>
            <a:r>
              <a:rPr lang="en-GB" sz="1000" dirty="0"/>
              <a:t> </a:t>
            </a:r>
            <a:r>
              <a:rPr lang="en-GB" sz="1000" dirty="0" err="1"/>
              <a:t>Vygotskiy</a:t>
            </a:r>
            <a:r>
              <a:rPr lang="en-GB" sz="1000" dirty="0"/>
              <a:t>, born </a:t>
            </a:r>
            <a:r>
              <a:rPr lang="en-GB" sz="1000" dirty="0" err="1"/>
              <a:t>Лев</a:t>
            </a:r>
            <a:r>
              <a:rPr lang="en-GB" sz="1000" dirty="0"/>
              <a:t> </a:t>
            </a:r>
            <a:r>
              <a:rPr lang="en-GB" sz="1000" dirty="0" err="1"/>
              <a:t>Симхович</a:t>
            </a:r>
            <a:r>
              <a:rPr lang="en-GB" sz="1000" dirty="0"/>
              <a:t> </a:t>
            </a:r>
            <a:r>
              <a:rPr lang="en-GB" sz="1000" dirty="0" err="1"/>
              <a:t>Выгодский</a:t>
            </a:r>
            <a:r>
              <a:rPr lang="en-GB" sz="1000" dirty="0"/>
              <a:t> Lev </a:t>
            </a:r>
            <a:r>
              <a:rPr lang="en-GB" sz="1000" dirty="0" err="1"/>
              <a:t>Simkhovich</a:t>
            </a:r>
            <a:r>
              <a:rPr lang="en-GB" sz="1000" dirty="0"/>
              <a:t> </a:t>
            </a:r>
            <a:r>
              <a:rPr lang="en-GB" sz="1000" dirty="0" err="1"/>
              <a:t>Vygodskiy</a:t>
            </a:r>
            <a:r>
              <a:rPr lang="en-GB" sz="1000" dirty="0"/>
              <a:t>, November 17 [O.S. November 5] 1896 – June 11, 1934) was a Soviet psychologist, the founder of a theory of human cultural and bio-social development commonly referred to as cultural-historical psychology, and leader of the Vygotsky Circle (Vygotsky 1932, p.106).</a:t>
            </a:r>
          </a:p>
          <a:p>
            <a:pPr marL="0" indent="0">
              <a:buNone/>
              <a:defRPr/>
            </a:pPr>
            <a:endParaRPr lang="en-GB" sz="1000" dirty="0"/>
          </a:p>
          <a:p>
            <a:pPr marL="0" indent="0">
              <a:buNone/>
              <a:defRPr/>
            </a:pPr>
            <a:r>
              <a:rPr lang="en-GB" sz="1000" dirty="0"/>
              <a:t>               	  “Vygotsky's main work was in developmental psychology, and he proposed a theory of the </a:t>
            </a:r>
          </a:p>
          <a:p>
            <a:pPr marL="109537" indent="0">
              <a:buNone/>
              <a:defRPr/>
            </a:pPr>
            <a:r>
              <a:rPr lang="en-GB" sz="1000" dirty="0"/>
              <a:t>                     development of higher cognitive functions in children that saw reasoning as emerging </a:t>
            </a:r>
          </a:p>
          <a:p>
            <a:pPr marL="109537" indent="0">
              <a:buNone/>
              <a:defRPr/>
            </a:pPr>
            <a:r>
              <a:rPr lang="en-GB" sz="1000" dirty="0"/>
              <a:t>                     through practical activity in a social environment. During the earlier period of his career </a:t>
            </a:r>
          </a:p>
          <a:p>
            <a:pPr marL="109537" indent="0">
              <a:buNone/>
              <a:defRPr/>
            </a:pPr>
            <a:r>
              <a:rPr lang="en-GB" sz="1000" dirty="0"/>
              <a:t>                     he argued that the development of reasoning was mediated by signs and symbols, and </a:t>
            </a:r>
          </a:p>
          <a:p>
            <a:pPr marL="109537" indent="0">
              <a:buNone/>
              <a:defRPr/>
            </a:pPr>
            <a:r>
              <a:rPr lang="en-GB" sz="1000" dirty="0"/>
              <a:t>                      therefore contingent on cultural practices and language as well as on universal cognitive </a:t>
            </a:r>
          </a:p>
          <a:p>
            <a:pPr marL="109537" indent="0">
              <a:buNone/>
              <a:defRPr/>
            </a:pPr>
            <a:r>
              <a:rPr lang="en-GB" sz="1000" dirty="0"/>
              <a:t>                     processes” (Vygotsky 1932, p.106).     </a:t>
            </a:r>
          </a:p>
          <a:p>
            <a:pPr marL="0" indent="0">
              <a:buNone/>
              <a:defRPr/>
            </a:pPr>
            <a:endParaRPr lang="en-GB" sz="1000" dirty="0"/>
          </a:p>
          <a:p>
            <a:pPr marL="0" indent="0">
              <a:lnSpc>
                <a:spcPct val="200000"/>
              </a:lnSpc>
              <a:buNone/>
              <a:defRPr/>
            </a:pPr>
            <a:r>
              <a:rPr lang="en-GB" sz="1000" dirty="0"/>
              <a:t>Vygotsky (1932:106) also posited a concept of the zone of proximal development, often understood to refer to the way in which the acquisition of new knowledge is dependent on previous learning, as well as the availability of instruction. During his lifetime Vygotsky's theories were controversial within the Soviet Union. In the 1930s Vygotsky's ideas were introduced in the West where they remained virtually unknown until the 1970s when they became a central component of the development of new paradigms in developmental and educational psychology. While initially Vygotsky's theories were ignored in the West, they are today widely known, although scholars do not always agree with them, or agree about what he meant (Vygotsky 1932. p.106). </a:t>
            </a:r>
          </a:p>
        </p:txBody>
      </p:sp>
      <p:sp>
        <p:nvSpPr>
          <p:cNvPr id="3" name="Title 2"/>
          <p:cNvSpPr>
            <a:spLocks noGrp="1"/>
          </p:cNvSpPr>
          <p:nvPr>
            <p:ph type="title"/>
          </p:nvPr>
        </p:nvSpPr>
        <p:spPr>
          <a:xfrm>
            <a:off x="457200" y="277813"/>
            <a:ext cx="8229600" cy="1855043"/>
          </a:xfrm>
        </p:spPr>
        <p:txBody>
          <a:bodyPr>
            <a:normAutofit fontScale="90000"/>
          </a:bodyPr>
          <a:lstStyle/>
          <a:p>
            <a:pPr algn="ctr">
              <a:defRPr/>
            </a:pPr>
            <a:r>
              <a:rPr lang="en-GB" sz="3100" dirty="0"/>
              <a:t>Example of indented long direct quote</a:t>
            </a:r>
            <a:br>
              <a:rPr lang="en-GB" sz="3100" dirty="0"/>
            </a:br>
            <a:r>
              <a:rPr lang="en-GB" altLang="en-US" sz="3100" dirty="0">
                <a:solidFill>
                  <a:schemeClr val="hlink"/>
                </a:solidFill>
              </a:rPr>
              <a:t>Larger quotes (2 lines or 30 words +): Start quote on new line and indent.</a:t>
            </a:r>
            <a:br>
              <a:rPr lang="en-GB" altLang="en-US" sz="4400" dirty="0">
                <a:solidFill>
                  <a:schemeClr val="hlink"/>
                </a:solidFill>
              </a:rPr>
            </a:br>
            <a:r>
              <a:rPr lang="en-GB" dirty="0"/>
              <a:t> </a:t>
            </a:r>
          </a:p>
        </p:txBody>
      </p:sp>
      <p:sp>
        <p:nvSpPr>
          <p:cNvPr id="4" name="TextBox 3">
            <a:extLst>
              <a:ext uri="{FF2B5EF4-FFF2-40B4-BE49-F238E27FC236}">
                <a16:creationId xmlns:a16="http://schemas.microsoft.com/office/drawing/2014/main" id="{D231E7E6-47C4-4DF8-8F2F-7B049909C4F3}"/>
              </a:ext>
            </a:extLst>
          </p:cNvPr>
          <p:cNvSpPr txBox="1"/>
          <p:nvPr/>
        </p:nvSpPr>
        <p:spPr>
          <a:xfrm rot="20173567">
            <a:off x="361162" y="2041883"/>
            <a:ext cx="8421675" cy="3170099"/>
          </a:xfrm>
          <a:prstGeom prst="rect">
            <a:avLst/>
          </a:prstGeom>
          <a:solidFill>
            <a:schemeClr val="bg1"/>
          </a:solidFill>
          <a:ln w="57150">
            <a:solidFill>
              <a:schemeClr val="accent2"/>
            </a:solidFill>
          </a:ln>
        </p:spPr>
        <p:txBody>
          <a:bodyPr wrap="square" rtlCol="0">
            <a:spAutoFit/>
          </a:bodyPr>
          <a:lstStyle/>
          <a:p>
            <a:pPr algn="ctr"/>
            <a:r>
              <a:rPr lang="en-GB" sz="4000" b="1" dirty="0">
                <a:solidFill>
                  <a:schemeClr val="accent2"/>
                </a:solidFill>
              </a:rPr>
              <a:t>Quotes this size should be reserved for writing your dissertations in Level 6 and should never be used in Level 4.</a:t>
            </a:r>
          </a:p>
        </p:txBody>
      </p:sp>
    </p:spTree>
    <p:extLst>
      <p:ext uri="{BB962C8B-B14F-4D97-AF65-F5344CB8AC3E}">
        <p14:creationId xmlns:p14="http://schemas.microsoft.com/office/powerpoint/2010/main" val="25480299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r>
              <a:rPr lang="en-GB" altLang="en-US" sz="4000" b="1">
                <a:solidFill>
                  <a:schemeClr val="hlink"/>
                </a:solidFill>
              </a:rPr>
              <a:t>Useful verbs and phrases for introducing direct quotes</a:t>
            </a:r>
          </a:p>
        </p:txBody>
      </p:sp>
      <p:sp>
        <p:nvSpPr>
          <p:cNvPr id="11267" name="Rectangle 3"/>
          <p:cNvSpPr>
            <a:spLocks noGrp="1" noChangeArrowheads="1"/>
          </p:cNvSpPr>
          <p:nvPr>
            <p:ph type="body" idx="1"/>
          </p:nvPr>
        </p:nvSpPr>
        <p:spPr>
          <a:xfrm>
            <a:off x="462920" y="1844824"/>
            <a:ext cx="8229600" cy="4530725"/>
          </a:xfrm>
        </p:spPr>
        <p:txBody>
          <a:bodyPr/>
          <a:lstStyle/>
          <a:p>
            <a:pPr eaLnBrk="1" hangingPunct="1"/>
            <a:r>
              <a:rPr lang="en-GB" altLang="en-US" sz="2000" dirty="0"/>
              <a:t>As Cottrell (2019 pp. 9) </a:t>
            </a:r>
            <a:r>
              <a:rPr lang="en-GB" altLang="en-US" sz="2000" dirty="0">
                <a:solidFill>
                  <a:schemeClr val="accent2"/>
                </a:solidFill>
              </a:rPr>
              <a:t>states/ believes/ suggests /indicates/ points out / observes/ explains/ argues/ outlines/ contradicts / proposes</a:t>
            </a:r>
            <a:r>
              <a:rPr lang="en-GB" altLang="en-US" sz="2000" dirty="0"/>
              <a:t>, “…….”.</a:t>
            </a:r>
          </a:p>
          <a:p>
            <a:pPr eaLnBrk="1" hangingPunct="1">
              <a:buFont typeface="Wingdings" pitchFamily="2" charset="2"/>
              <a:buNone/>
            </a:pPr>
            <a:endParaRPr lang="en-GB" altLang="en-US" sz="2000" dirty="0"/>
          </a:p>
          <a:p>
            <a:pPr eaLnBrk="1" hangingPunct="1"/>
            <a:r>
              <a:rPr lang="en-GB" altLang="en-US" sz="2000" dirty="0"/>
              <a:t>Cottrell (2019 pp. 9) </a:t>
            </a:r>
            <a:r>
              <a:rPr lang="en-GB" altLang="en-US" sz="2000" dirty="0">
                <a:solidFill>
                  <a:schemeClr val="accent2"/>
                </a:solidFill>
              </a:rPr>
              <a:t>has argued</a:t>
            </a:r>
            <a:r>
              <a:rPr lang="en-GB" altLang="en-US" sz="2000" dirty="0"/>
              <a:t> that “……”.</a:t>
            </a:r>
          </a:p>
          <a:p>
            <a:pPr eaLnBrk="1" hangingPunct="1">
              <a:buFont typeface="Wingdings" pitchFamily="2" charset="2"/>
              <a:buNone/>
            </a:pPr>
            <a:endParaRPr lang="en-GB" altLang="en-US" sz="2000" dirty="0"/>
          </a:p>
          <a:p>
            <a:pPr eaLnBrk="1" hangingPunct="1"/>
            <a:r>
              <a:rPr lang="en-GB" altLang="en-US" sz="2000" dirty="0"/>
              <a:t>According to Cottrell (2019 pp. 9), “…….”.</a:t>
            </a:r>
          </a:p>
          <a:p>
            <a:pPr eaLnBrk="1" hangingPunct="1">
              <a:buFont typeface="Wingdings" pitchFamily="2" charset="2"/>
              <a:buNone/>
            </a:pPr>
            <a:endParaRPr lang="en-GB" altLang="en-US" sz="2000" dirty="0"/>
          </a:p>
          <a:p>
            <a:pPr eaLnBrk="1" hangingPunct="1"/>
            <a:r>
              <a:rPr lang="en-GB" altLang="en-US" sz="2000" dirty="0"/>
              <a:t>Cottrell (2019 pp. 9) </a:t>
            </a:r>
            <a:r>
              <a:rPr lang="en-GB" altLang="en-US" sz="2000" dirty="0">
                <a:solidFill>
                  <a:schemeClr val="accent2"/>
                </a:solidFill>
              </a:rPr>
              <a:t>suggests/ believes/ observes</a:t>
            </a:r>
            <a:r>
              <a:rPr lang="en-GB" altLang="en-US" sz="2000" dirty="0"/>
              <a:t> that “…..”.</a:t>
            </a:r>
          </a:p>
          <a:p>
            <a:pPr eaLnBrk="1" hangingPunct="1">
              <a:buFont typeface="Wingdings" pitchFamily="2" charset="2"/>
              <a:buNone/>
            </a:pPr>
            <a:endParaRPr lang="en-GB" altLang="en-US" dirty="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267">
                                            <p:txEl>
                                              <p:pRg st="0" end="0"/>
                                            </p:txEl>
                                          </p:spTgt>
                                        </p:tgtEl>
                                        <p:attrNameLst>
                                          <p:attrName>style.visibility</p:attrName>
                                        </p:attrNameLst>
                                      </p:cBhvr>
                                      <p:to>
                                        <p:strVal val="visible"/>
                                      </p:to>
                                    </p:set>
                                    <p:anim calcmode="lin" valueType="num">
                                      <p:cBhvr additive="base">
                                        <p:cTn id="7" dur="500" fill="hold"/>
                                        <p:tgtEl>
                                          <p:spTgt spid="1126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26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267">
                                            <p:txEl>
                                              <p:pRg st="2" end="2"/>
                                            </p:txEl>
                                          </p:spTgt>
                                        </p:tgtEl>
                                        <p:attrNameLst>
                                          <p:attrName>style.visibility</p:attrName>
                                        </p:attrNameLst>
                                      </p:cBhvr>
                                      <p:to>
                                        <p:strVal val="visible"/>
                                      </p:to>
                                    </p:set>
                                    <p:anim calcmode="lin" valueType="num">
                                      <p:cBhvr additive="base">
                                        <p:cTn id="13" dur="500" fill="hold"/>
                                        <p:tgtEl>
                                          <p:spTgt spid="11267">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26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267">
                                            <p:txEl>
                                              <p:pRg st="4" end="4"/>
                                            </p:txEl>
                                          </p:spTgt>
                                        </p:tgtEl>
                                        <p:attrNameLst>
                                          <p:attrName>style.visibility</p:attrName>
                                        </p:attrNameLst>
                                      </p:cBhvr>
                                      <p:to>
                                        <p:strVal val="visible"/>
                                      </p:to>
                                    </p:set>
                                    <p:anim calcmode="lin" valueType="num">
                                      <p:cBhvr additive="base">
                                        <p:cTn id="19" dur="500" fill="hold"/>
                                        <p:tgtEl>
                                          <p:spTgt spid="11267">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267">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267">
                                            <p:txEl>
                                              <p:pRg st="6" end="6"/>
                                            </p:txEl>
                                          </p:spTgt>
                                        </p:tgtEl>
                                        <p:attrNameLst>
                                          <p:attrName>style.visibility</p:attrName>
                                        </p:attrNameLst>
                                      </p:cBhvr>
                                      <p:to>
                                        <p:strVal val="visible"/>
                                      </p:to>
                                    </p:set>
                                    <p:anim calcmode="lin" valueType="num">
                                      <p:cBhvr additive="base">
                                        <p:cTn id="25" dur="500" fill="hold"/>
                                        <p:tgtEl>
                                          <p:spTgt spid="11267">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267">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en-GB" altLang="en-US" sz="4000" b="1" dirty="0">
                <a:solidFill>
                  <a:schemeClr val="hlink"/>
                </a:solidFill>
              </a:rPr>
              <a:t>Providing a Citation…</a:t>
            </a:r>
            <a:br>
              <a:rPr lang="en-GB" altLang="en-US" sz="4000" b="1" dirty="0">
                <a:solidFill>
                  <a:schemeClr val="hlink"/>
                </a:solidFill>
              </a:rPr>
            </a:br>
            <a:r>
              <a:rPr lang="en-GB" altLang="en-US" sz="4000" b="1" dirty="0">
                <a:solidFill>
                  <a:schemeClr val="hlink"/>
                </a:solidFill>
              </a:rPr>
              <a:t>Paraphrasing</a:t>
            </a:r>
          </a:p>
        </p:txBody>
      </p:sp>
      <p:sp>
        <p:nvSpPr>
          <p:cNvPr id="12291" name="Rectangle 3"/>
          <p:cNvSpPr>
            <a:spLocks noGrp="1" noChangeArrowheads="1"/>
          </p:cNvSpPr>
          <p:nvPr>
            <p:ph type="body" idx="1"/>
          </p:nvPr>
        </p:nvSpPr>
        <p:spPr>
          <a:xfrm>
            <a:off x="457200" y="2781300"/>
            <a:ext cx="8229600" cy="3798887"/>
          </a:xfrm>
        </p:spPr>
        <p:txBody>
          <a:bodyPr/>
          <a:lstStyle/>
          <a:p>
            <a:pPr eaLnBrk="1" hangingPunct="1">
              <a:buFont typeface="Wingdings" pitchFamily="2" charset="2"/>
              <a:buNone/>
            </a:pPr>
            <a:endParaRPr lang="en-GB" altLang="en-US" sz="2400" dirty="0">
              <a:solidFill>
                <a:schemeClr val="accent1"/>
              </a:solidFill>
            </a:endParaRPr>
          </a:p>
          <a:p>
            <a:pPr eaLnBrk="1" hangingPunct="1">
              <a:buFont typeface="Wingdings" pitchFamily="2" charset="2"/>
              <a:buNone/>
            </a:pPr>
            <a:endParaRPr lang="en-GB" altLang="en-US" sz="2400" dirty="0">
              <a:solidFill>
                <a:schemeClr val="accent1"/>
              </a:solidFill>
            </a:endParaRPr>
          </a:p>
          <a:p>
            <a:pPr marL="0" indent="0" eaLnBrk="1" hangingPunct="1">
              <a:buNone/>
            </a:pPr>
            <a:r>
              <a:rPr lang="en-GB" altLang="en-US" sz="2000" dirty="0"/>
              <a:t>Undertaking a course at university can have a profound impact upon a student’s future (Cottrell, 2019).</a:t>
            </a:r>
          </a:p>
          <a:p>
            <a:pPr marL="0" indent="0" eaLnBrk="1" hangingPunct="1">
              <a:buNone/>
            </a:pPr>
            <a:endParaRPr lang="en-GB" altLang="en-US" sz="2000" dirty="0"/>
          </a:p>
          <a:p>
            <a:pPr marL="0" indent="0" eaLnBrk="1" hangingPunct="1">
              <a:buNone/>
            </a:pPr>
            <a:r>
              <a:rPr lang="en-GB" altLang="en-US" sz="2000" dirty="0"/>
              <a:t>Cottrell (2019) suggests that many individuals lives can be transformed significantly by undertaking study in college or university.</a:t>
            </a:r>
          </a:p>
          <a:p>
            <a:pPr marL="0" indent="0" eaLnBrk="1" hangingPunct="1">
              <a:buNone/>
            </a:pPr>
            <a:endParaRPr lang="en-GB" altLang="en-US" sz="2000" dirty="0"/>
          </a:p>
          <a:p>
            <a:pPr marL="0" indent="0" algn="ctr" eaLnBrk="1" hangingPunct="1">
              <a:buNone/>
            </a:pPr>
            <a:r>
              <a:rPr lang="en-GB" altLang="en-US" sz="2000" dirty="0">
                <a:solidFill>
                  <a:srgbClr val="0070C0"/>
                </a:solidFill>
              </a:rPr>
              <a:t>No need for quotation marks or page numbers!!</a:t>
            </a:r>
          </a:p>
        </p:txBody>
      </p:sp>
      <p:pic>
        <p:nvPicPr>
          <p:cNvPr id="3" name="Picture 2">
            <a:extLst>
              <a:ext uri="{FF2B5EF4-FFF2-40B4-BE49-F238E27FC236}">
                <a16:creationId xmlns:a16="http://schemas.microsoft.com/office/drawing/2014/main" id="{7CB340AC-63F8-4ECA-BE88-4B5E91D37097}"/>
              </a:ext>
            </a:extLst>
          </p:cNvPr>
          <p:cNvPicPr>
            <a:picLocks noChangeAspect="1"/>
          </p:cNvPicPr>
          <p:nvPr/>
        </p:nvPicPr>
        <p:blipFill>
          <a:blip r:embed="rId2"/>
          <a:stretch>
            <a:fillRect/>
          </a:stretch>
        </p:blipFill>
        <p:spPr>
          <a:xfrm>
            <a:off x="179512" y="1399358"/>
            <a:ext cx="5791702" cy="2176461"/>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91">
                                            <p:txEl>
                                              <p:pRg st="2" end="2"/>
                                            </p:txEl>
                                          </p:spTgt>
                                        </p:tgtEl>
                                        <p:attrNameLst>
                                          <p:attrName>style.visibility</p:attrName>
                                        </p:attrNameLst>
                                      </p:cBhvr>
                                      <p:to>
                                        <p:strVal val="visible"/>
                                      </p:to>
                                    </p:set>
                                    <p:anim calcmode="lin" valueType="num">
                                      <p:cBhvr additive="base">
                                        <p:cTn id="7" dur="500" fill="hold"/>
                                        <p:tgtEl>
                                          <p:spTgt spid="12291">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9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91">
                                            <p:txEl>
                                              <p:pRg st="4" end="4"/>
                                            </p:txEl>
                                          </p:spTgt>
                                        </p:tgtEl>
                                        <p:attrNameLst>
                                          <p:attrName>style.visibility</p:attrName>
                                        </p:attrNameLst>
                                      </p:cBhvr>
                                      <p:to>
                                        <p:strVal val="visible"/>
                                      </p:to>
                                    </p:set>
                                    <p:anim calcmode="lin" valueType="num">
                                      <p:cBhvr additive="base">
                                        <p:cTn id="13" dur="500" fill="hold"/>
                                        <p:tgtEl>
                                          <p:spTgt spid="12291">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91">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291">
                                            <p:txEl>
                                              <p:pRg st="6" end="6"/>
                                            </p:txEl>
                                          </p:spTgt>
                                        </p:tgtEl>
                                        <p:attrNameLst>
                                          <p:attrName>style.visibility</p:attrName>
                                        </p:attrNameLst>
                                      </p:cBhvr>
                                      <p:to>
                                        <p:strVal val="visible"/>
                                      </p:to>
                                    </p:set>
                                    <p:anim calcmode="lin" valueType="num">
                                      <p:cBhvr additive="base">
                                        <p:cTn id="19" dur="500" fill="hold"/>
                                        <p:tgtEl>
                                          <p:spTgt spid="12291">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91">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211969-930F-4DB4-AB98-02B3433E38A2}"/>
              </a:ext>
            </a:extLst>
          </p:cNvPr>
          <p:cNvSpPr>
            <a:spLocks noGrp="1"/>
          </p:cNvSpPr>
          <p:nvPr>
            <p:ph type="title"/>
          </p:nvPr>
        </p:nvSpPr>
        <p:spPr/>
        <p:txBody>
          <a:bodyPr/>
          <a:lstStyle/>
          <a:p>
            <a:r>
              <a:rPr lang="en-GB" dirty="0"/>
              <a:t>Where to put the brackets????</a:t>
            </a:r>
          </a:p>
        </p:txBody>
      </p:sp>
      <p:sp>
        <p:nvSpPr>
          <p:cNvPr id="3" name="Content Placeholder 2">
            <a:extLst>
              <a:ext uri="{FF2B5EF4-FFF2-40B4-BE49-F238E27FC236}">
                <a16:creationId xmlns:a16="http://schemas.microsoft.com/office/drawing/2014/main" id="{F3F6C71B-66B4-4E18-B8A0-46400D9BF6A0}"/>
              </a:ext>
            </a:extLst>
          </p:cNvPr>
          <p:cNvSpPr>
            <a:spLocks noGrp="1"/>
          </p:cNvSpPr>
          <p:nvPr>
            <p:ph idx="1"/>
          </p:nvPr>
        </p:nvSpPr>
        <p:spPr/>
        <p:txBody>
          <a:bodyPr/>
          <a:lstStyle/>
          <a:p>
            <a:pPr marL="0" indent="0">
              <a:buNone/>
            </a:pPr>
            <a:r>
              <a:rPr lang="en-GB" sz="2000" dirty="0"/>
              <a:t>Sticking to our rule of ‘only put in brackets what you would not read aloud’…</a:t>
            </a:r>
          </a:p>
          <a:p>
            <a:pPr marL="0" indent="0">
              <a:buNone/>
            </a:pPr>
            <a:r>
              <a:rPr lang="en-GB" sz="2000" dirty="0"/>
              <a:t>Check if the brackets are in the right place!</a:t>
            </a:r>
          </a:p>
          <a:p>
            <a:pPr marL="0" indent="0">
              <a:buNone/>
            </a:pPr>
            <a:endParaRPr lang="en-GB" sz="2000" dirty="0"/>
          </a:p>
          <a:p>
            <a:pPr marL="0" indent="0" eaLnBrk="1" hangingPunct="1">
              <a:buNone/>
            </a:pPr>
            <a:r>
              <a:rPr lang="en-GB" altLang="en-US" sz="2000" dirty="0"/>
              <a:t>Undertaking a course at university can have a profound impact upon a student’s future (Cottrell, 2019).</a:t>
            </a:r>
          </a:p>
          <a:p>
            <a:pPr marL="0" indent="0" eaLnBrk="1" hangingPunct="1">
              <a:buNone/>
            </a:pPr>
            <a:endParaRPr lang="en-GB" altLang="en-US" sz="2000" dirty="0"/>
          </a:p>
          <a:p>
            <a:pPr marL="0" indent="0" eaLnBrk="1" hangingPunct="1">
              <a:buNone/>
            </a:pPr>
            <a:r>
              <a:rPr lang="en-GB" altLang="en-US" sz="2000" dirty="0"/>
              <a:t>Cottrell (2019) suggests that many individuals lives can be transformed significantly by undertaking study in college or university.</a:t>
            </a:r>
          </a:p>
          <a:p>
            <a:pPr marL="0" indent="0" eaLnBrk="1" hangingPunct="1">
              <a:buNone/>
            </a:pPr>
            <a:endParaRPr lang="en-GB" altLang="en-US" sz="2000" dirty="0"/>
          </a:p>
          <a:p>
            <a:pPr marL="0" indent="0" eaLnBrk="1" hangingPunct="1">
              <a:buNone/>
            </a:pPr>
            <a:endParaRPr lang="en-GB" altLang="en-US" sz="2000" dirty="0"/>
          </a:p>
          <a:p>
            <a:pPr marL="0" indent="0">
              <a:buNone/>
            </a:pPr>
            <a:endParaRPr lang="en-GB" dirty="0"/>
          </a:p>
        </p:txBody>
      </p:sp>
      <p:sp>
        <p:nvSpPr>
          <p:cNvPr id="4" name="Rectangle 3">
            <a:extLst>
              <a:ext uri="{FF2B5EF4-FFF2-40B4-BE49-F238E27FC236}">
                <a16:creationId xmlns:a16="http://schemas.microsoft.com/office/drawing/2014/main" id="{5D532951-3462-4255-B4FE-6B514A0D5A2A}"/>
              </a:ext>
            </a:extLst>
          </p:cNvPr>
          <p:cNvSpPr/>
          <p:nvPr/>
        </p:nvSpPr>
        <p:spPr>
          <a:xfrm>
            <a:off x="4576936" y="3356992"/>
            <a:ext cx="2011288" cy="4320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99499D23-2F7A-41A3-9106-C6FADFBBD310}"/>
              </a:ext>
            </a:extLst>
          </p:cNvPr>
          <p:cNvSpPr/>
          <p:nvPr/>
        </p:nvSpPr>
        <p:spPr>
          <a:xfrm>
            <a:off x="1475656" y="4077072"/>
            <a:ext cx="1080120" cy="3600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5722067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additive="base">
                                        <p:cTn id="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3">
                                            <p:txEl>
                                              <p:pRg st="5" end="5"/>
                                            </p:txEl>
                                          </p:spTgt>
                                        </p:tgtEl>
                                        <p:attrNameLst>
                                          <p:attrName>style.visibility</p:attrName>
                                        </p:attrNameLst>
                                      </p:cBhvr>
                                      <p:to>
                                        <p:strVal val="visible"/>
                                      </p:to>
                                    </p:set>
                                    <p:anim calcmode="lin" valueType="num">
                                      <p:cBhvr additive="base">
                                        <p:cTn id="20"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500" fill="hold"/>
                                        <p:tgtEl>
                                          <p:spTgt spid="5"/>
                                        </p:tgtEl>
                                        <p:attrNameLst>
                                          <p:attrName>ppt_x</p:attrName>
                                        </p:attrNameLst>
                                      </p:cBhvr>
                                      <p:tavLst>
                                        <p:tav tm="0">
                                          <p:val>
                                            <p:strVal val="#ppt_x"/>
                                          </p:val>
                                        </p:tav>
                                        <p:tav tm="100000">
                                          <p:val>
                                            <p:strVal val="#ppt_x"/>
                                          </p:val>
                                        </p:tav>
                                      </p:tavLst>
                                    </p:anim>
                                    <p:anim calcmode="lin" valueType="num">
                                      <p:cBhvr additive="base">
                                        <p:cTn id="2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83BBA-349A-46B5-A572-8093EB5A303F}"/>
              </a:ext>
            </a:extLst>
          </p:cNvPr>
          <p:cNvSpPr>
            <a:spLocks noGrp="1"/>
          </p:cNvSpPr>
          <p:nvPr>
            <p:ph type="title"/>
          </p:nvPr>
        </p:nvSpPr>
        <p:spPr/>
        <p:txBody>
          <a:bodyPr/>
          <a:lstStyle/>
          <a:p>
            <a:r>
              <a:rPr lang="en-GB" dirty="0"/>
              <a:t>Providing a citation…</a:t>
            </a:r>
            <a:br>
              <a:rPr lang="en-GB" dirty="0"/>
            </a:br>
            <a:r>
              <a:rPr lang="en-GB" dirty="0"/>
              <a:t>Paraphrasing – </a:t>
            </a:r>
            <a:r>
              <a:rPr lang="en-GB"/>
              <a:t>Top Tip</a:t>
            </a:r>
            <a:endParaRPr lang="en-GB" dirty="0"/>
          </a:p>
        </p:txBody>
      </p:sp>
      <p:pic>
        <p:nvPicPr>
          <p:cNvPr id="4" name="Picture 3">
            <a:extLst>
              <a:ext uri="{FF2B5EF4-FFF2-40B4-BE49-F238E27FC236}">
                <a16:creationId xmlns:a16="http://schemas.microsoft.com/office/drawing/2014/main" id="{69584515-DC9B-4C0C-981C-EE44159C92AB}"/>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contrast="20000"/>
                    </a14:imgEffect>
                  </a14:imgLayer>
                </a14:imgProps>
              </a:ext>
            </a:extLst>
          </a:blip>
          <a:stretch>
            <a:fillRect/>
          </a:stretch>
        </p:blipFill>
        <p:spPr>
          <a:xfrm>
            <a:off x="5364088" y="1763787"/>
            <a:ext cx="3494013" cy="3494013"/>
          </a:xfrm>
          <a:prstGeom prst="rect">
            <a:avLst/>
          </a:prstGeom>
        </p:spPr>
      </p:pic>
      <p:sp>
        <p:nvSpPr>
          <p:cNvPr id="3" name="Content Placeholder 2">
            <a:extLst>
              <a:ext uri="{FF2B5EF4-FFF2-40B4-BE49-F238E27FC236}">
                <a16:creationId xmlns:a16="http://schemas.microsoft.com/office/drawing/2014/main" id="{820BA169-0CB6-49EA-870B-BC052249E660}"/>
              </a:ext>
            </a:extLst>
          </p:cNvPr>
          <p:cNvSpPr>
            <a:spLocks noGrp="1"/>
          </p:cNvSpPr>
          <p:nvPr>
            <p:ph idx="1"/>
          </p:nvPr>
        </p:nvSpPr>
        <p:spPr>
          <a:xfrm>
            <a:off x="490352" y="2420889"/>
            <a:ext cx="6059016" cy="3312368"/>
          </a:xfrm>
        </p:spPr>
        <p:txBody>
          <a:bodyPr/>
          <a:lstStyle/>
          <a:p>
            <a:pPr marL="0" indent="0">
              <a:buNone/>
            </a:pPr>
            <a:r>
              <a:rPr lang="en-GB" sz="2000" dirty="0"/>
              <a:t>When paraphrasing do not use the word ‘states’.</a:t>
            </a:r>
          </a:p>
          <a:p>
            <a:pPr marL="0" indent="0">
              <a:buNone/>
            </a:pPr>
            <a:endParaRPr lang="en-GB" sz="2000" dirty="0"/>
          </a:p>
          <a:p>
            <a:pPr marL="0" indent="0">
              <a:buNone/>
            </a:pPr>
            <a:r>
              <a:rPr lang="en-GB" sz="2000" dirty="0"/>
              <a:t>States means ‘word for word’, so not appropriate when paraphrasing…</a:t>
            </a:r>
          </a:p>
          <a:p>
            <a:endParaRPr lang="en-GB" sz="2000" dirty="0"/>
          </a:p>
          <a:p>
            <a:pPr marL="0" indent="0">
              <a:buNone/>
            </a:pPr>
            <a:r>
              <a:rPr lang="en-GB" sz="2000" dirty="0"/>
              <a:t>Try something gentler, like suggests, indicates, proposes, advises, recommends…</a:t>
            </a:r>
          </a:p>
        </p:txBody>
      </p:sp>
    </p:spTree>
    <p:extLst>
      <p:ext uri="{BB962C8B-B14F-4D97-AF65-F5344CB8AC3E}">
        <p14:creationId xmlns:p14="http://schemas.microsoft.com/office/powerpoint/2010/main" val="346330283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calcmode="lin" valueType="num">
                                      <p:cBhvr additive="base">
                                        <p:cTn id="1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5DA21-6449-42FD-9DEB-17021C43B749}"/>
              </a:ext>
            </a:extLst>
          </p:cNvPr>
          <p:cNvSpPr>
            <a:spLocks noGrp="1"/>
          </p:cNvSpPr>
          <p:nvPr>
            <p:ph type="title"/>
          </p:nvPr>
        </p:nvSpPr>
        <p:spPr/>
        <p:txBody>
          <a:bodyPr/>
          <a:lstStyle/>
          <a:p>
            <a:r>
              <a:rPr lang="en-GB" dirty="0"/>
              <a:t>Different Citations…</a:t>
            </a:r>
          </a:p>
        </p:txBody>
      </p:sp>
      <p:sp>
        <p:nvSpPr>
          <p:cNvPr id="3" name="Content Placeholder 2">
            <a:extLst>
              <a:ext uri="{FF2B5EF4-FFF2-40B4-BE49-F238E27FC236}">
                <a16:creationId xmlns:a16="http://schemas.microsoft.com/office/drawing/2014/main" id="{30487B14-245F-4C49-9989-C679AC884E0A}"/>
              </a:ext>
            </a:extLst>
          </p:cNvPr>
          <p:cNvSpPr>
            <a:spLocks noGrp="1"/>
          </p:cNvSpPr>
          <p:nvPr>
            <p:ph idx="1"/>
          </p:nvPr>
        </p:nvSpPr>
        <p:spPr/>
        <p:txBody>
          <a:bodyPr/>
          <a:lstStyle/>
          <a:p>
            <a:endParaRPr lang="en-GB" dirty="0"/>
          </a:p>
          <a:p>
            <a:r>
              <a:rPr lang="en-GB" dirty="0"/>
              <a:t>2 author’s…</a:t>
            </a:r>
          </a:p>
          <a:p>
            <a:endParaRPr lang="en-GB" dirty="0"/>
          </a:p>
          <a:p>
            <a:endParaRPr lang="en-GB" dirty="0"/>
          </a:p>
          <a:p>
            <a:pPr marL="0" indent="0">
              <a:buNone/>
            </a:pPr>
            <a:endParaRPr lang="en-GB" dirty="0"/>
          </a:p>
          <a:p>
            <a:r>
              <a:rPr lang="en-GB" dirty="0"/>
              <a:t>(Houk and Post, 1996)</a:t>
            </a:r>
          </a:p>
          <a:p>
            <a:r>
              <a:rPr lang="en-GB" dirty="0"/>
              <a:t>Houk and Post (1996)</a:t>
            </a:r>
          </a:p>
        </p:txBody>
      </p:sp>
      <p:pic>
        <p:nvPicPr>
          <p:cNvPr id="5" name="Picture 4">
            <a:extLst>
              <a:ext uri="{FF2B5EF4-FFF2-40B4-BE49-F238E27FC236}">
                <a16:creationId xmlns:a16="http://schemas.microsoft.com/office/drawing/2014/main" id="{0F16B2E1-68E8-4DA3-8312-88ECA2FA5B77}"/>
              </a:ext>
            </a:extLst>
          </p:cNvPr>
          <p:cNvPicPr>
            <a:picLocks noChangeAspect="1"/>
          </p:cNvPicPr>
          <p:nvPr/>
        </p:nvPicPr>
        <p:blipFill>
          <a:blip r:embed="rId2"/>
          <a:stretch>
            <a:fillRect/>
          </a:stretch>
        </p:blipFill>
        <p:spPr>
          <a:xfrm>
            <a:off x="5508104" y="1600200"/>
            <a:ext cx="3363165" cy="4132182"/>
          </a:xfrm>
          <a:prstGeom prst="rect">
            <a:avLst/>
          </a:prstGeom>
        </p:spPr>
      </p:pic>
    </p:spTree>
    <p:extLst>
      <p:ext uri="{BB962C8B-B14F-4D97-AF65-F5344CB8AC3E}">
        <p14:creationId xmlns:p14="http://schemas.microsoft.com/office/powerpoint/2010/main" val="258646124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 calcmode="lin" valueType="num">
                                      <p:cBhvr additive="base">
                                        <p:cTn id="1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 calcmode="lin" valueType="num">
                                      <p:cBhvr additive="base">
                                        <p:cTn id="1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255179E-15F3-4F08-8842-EB203B603F03}"/>
              </a:ext>
            </a:extLst>
          </p:cNvPr>
          <p:cNvPicPr>
            <a:picLocks noChangeAspect="1"/>
          </p:cNvPicPr>
          <p:nvPr/>
        </p:nvPicPr>
        <p:blipFill>
          <a:blip r:embed="rId3"/>
          <a:stretch>
            <a:fillRect/>
          </a:stretch>
        </p:blipFill>
        <p:spPr>
          <a:xfrm>
            <a:off x="5980308" y="1879362"/>
            <a:ext cx="3143377" cy="3972400"/>
          </a:xfrm>
          <a:prstGeom prst="rect">
            <a:avLst/>
          </a:prstGeom>
        </p:spPr>
      </p:pic>
      <p:sp>
        <p:nvSpPr>
          <p:cNvPr id="2" name="Title 1">
            <a:extLst>
              <a:ext uri="{FF2B5EF4-FFF2-40B4-BE49-F238E27FC236}">
                <a16:creationId xmlns:a16="http://schemas.microsoft.com/office/drawing/2014/main" id="{874A3F7E-46A0-486F-B84D-B0E03F520F44}"/>
              </a:ext>
            </a:extLst>
          </p:cNvPr>
          <p:cNvSpPr>
            <a:spLocks noGrp="1"/>
          </p:cNvSpPr>
          <p:nvPr>
            <p:ph type="title"/>
          </p:nvPr>
        </p:nvSpPr>
        <p:spPr/>
        <p:txBody>
          <a:bodyPr/>
          <a:lstStyle/>
          <a:p>
            <a:r>
              <a:rPr lang="en-GB" dirty="0"/>
              <a:t>Different citations….</a:t>
            </a:r>
          </a:p>
        </p:txBody>
      </p:sp>
      <p:sp>
        <p:nvSpPr>
          <p:cNvPr id="3" name="Content Placeholder 2">
            <a:extLst>
              <a:ext uri="{FF2B5EF4-FFF2-40B4-BE49-F238E27FC236}">
                <a16:creationId xmlns:a16="http://schemas.microsoft.com/office/drawing/2014/main" id="{B3DF46F5-E205-4BC4-86BE-80FF5988B543}"/>
              </a:ext>
            </a:extLst>
          </p:cNvPr>
          <p:cNvSpPr>
            <a:spLocks noGrp="1"/>
          </p:cNvSpPr>
          <p:nvPr>
            <p:ph idx="1"/>
          </p:nvPr>
        </p:nvSpPr>
        <p:spPr>
          <a:xfrm>
            <a:off x="338267" y="1600199"/>
            <a:ext cx="5626968" cy="4530725"/>
          </a:xfrm>
        </p:spPr>
        <p:txBody>
          <a:bodyPr/>
          <a:lstStyle/>
          <a:p>
            <a:endParaRPr lang="en-GB" dirty="0"/>
          </a:p>
          <a:p>
            <a:r>
              <a:rPr lang="en-GB" dirty="0"/>
              <a:t>3 authors…</a:t>
            </a:r>
          </a:p>
          <a:p>
            <a:pPr marL="0" indent="0">
              <a:buNone/>
            </a:pPr>
            <a:endParaRPr lang="en-GB" dirty="0"/>
          </a:p>
          <a:p>
            <a:pPr marL="0" indent="0">
              <a:buNone/>
            </a:pPr>
            <a:endParaRPr lang="en-GB" dirty="0"/>
          </a:p>
          <a:p>
            <a:pPr marL="0" indent="0">
              <a:buNone/>
            </a:pPr>
            <a:endParaRPr lang="en-GB" dirty="0"/>
          </a:p>
          <a:p>
            <a:pPr marL="0" indent="0">
              <a:buNone/>
            </a:pPr>
            <a:r>
              <a:rPr lang="en-GB" sz="2400" dirty="0"/>
              <a:t>(Flanagan, Jarvis and Liddle, 2019)</a:t>
            </a:r>
          </a:p>
          <a:p>
            <a:pPr marL="0" indent="0">
              <a:buNone/>
            </a:pPr>
            <a:r>
              <a:rPr lang="en-GB" sz="2400" dirty="0"/>
              <a:t>Flanagan, Jarvis and Liddle (2019)</a:t>
            </a:r>
          </a:p>
        </p:txBody>
      </p:sp>
    </p:spTree>
    <p:extLst>
      <p:ext uri="{BB962C8B-B14F-4D97-AF65-F5344CB8AC3E}">
        <p14:creationId xmlns:p14="http://schemas.microsoft.com/office/powerpoint/2010/main" val="361695814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 calcmode="lin" valueType="num">
                                      <p:cBhvr additive="base">
                                        <p:cTn id="1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 calcmode="lin" valueType="num">
                                      <p:cBhvr additive="base">
                                        <p:cTn id="1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7E2BB9-7244-4B3E-AF08-097F22F65330}"/>
              </a:ext>
            </a:extLst>
          </p:cNvPr>
          <p:cNvSpPr>
            <a:spLocks noGrp="1"/>
          </p:cNvSpPr>
          <p:nvPr>
            <p:ph type="title"/>
          </p:nvPr>
        </p:nvSpPr>
        <p:spPr/>
        <p:txBody>
          <a:bodyPr/>
          <a:lstStyle/>
          <a:p>
            <a:r>
              <a:rPr lang="en-GB" dirty="0"/>
              <a:t>Different Citations….</a:t>
            </a:r>
          </a:p>
        </p:txBody>
      </p:sp>
      <p:sp>
        <p:nvSpPr>
          <p:cNvPr id="3" name="Content Placeholder 2">
            <a:extLst>
              <a:ext uri="{FF2B5EF4-FFF2-40B4-BE49-F238E27FC236}">
                <a16:creationId xmlns:a16="http://schemas.microsoft.com/office/drawing/2014/main" id="{97B474EC-9BEC-4210-96FE-EE1F18FF02E9}"/>
              </a:ext>
            </a:extLst>
          </p:cNvPr>
          <p:cNvSpPr>
            <a:spLocks noGrp="1"/>
          </p:cNvSpPr>
          <p:nvPr>
            <p:ph idx="1"/>
          </p:nvPr>
        </p:nvSpPr>
        <p:spPr/>
        <p:txBody>
          <a:bodyPr/>
          <a:lstStyle/>
          <a:p>
            <a:endParaRPr lang="en-GB" dirty="0"/>
          </a:p>
          <a:p>
            <a:r>
              <a:rPr lang="en-GB" dirty="0"/>
              <a:t>4 or more authors…</a:t>
            </a:r>
          </a:p>
          <a:p>
            <a:endParaRPr lang="en-GB" dirty="0"/>
          </a:p>
          <a:p>
            <a:endParaRPr lang="en-GB" dirty="0"/>
          </a:p>
          <a:p>
            <a:endParaRPr lang="en-GB" dirty="0"/>
          </a:p>
          <a:p>
            <a:pPr marL="0" indent="0">
              <a:buNone/>
            </a:pPr>
            <a:endParaRPr lang="en-GB" dirty="0"/>
          </a:p>
          <a:p>
            <a:r>
              <a:rPr lang="en-GB" dirty="0"/>
              <a:t>(Cushman et al, 2001)</a:t>
            </a:r>
          </a:p>
          <a:p>
            <a:r>
              <a:rPr lang="en-GB" dirty="0"/>
              <a:t>Cushman et al (2001)</a:t>
            </a:r>
          </a:p>
        </p:txBody>
      </p:sp>
      <p:pic>
        <p:nvPicPr>
          <p:cNvPr id="5" name="Picture 4">
            <a:extLst>
              <a:ext uri="{FF2B5EF4-FFF2-40B4-BE49-F238E27FC236}">
                <a16:creationId xmlns:a16="http://schemas.microsoft.com/office/drawing/2014/main" id="{CDE8AE97-762B-4024-B34D-7A9C3E65D7DD}"/>
              </a:ext>
            </a:extLst>
          </p:cNvPr>
          <p:cNvPicPr>
            <a:picLocks noChangeAspect="1"/>
          </p:cNvPicPr>
          <p:nvPr/>
        </p:nvPicPr>
        <p:blipFill>
          <a:blip r:embed="rId2"/>
          <a:stretch>
            <a:fillRect/>
          </a:stretch>
        </p:blipFill>
        <p:spPr>
          <a:xfrm>
            <a:off x="5292080" y="1532669"/>
            <a:ext cx="3254918" cy="4904671"/>
          </a:xfrm>
          <a:prstGeom prst="rect">
            <a:avLst/>
          </a:prstGeom>
        </p:spPr>
      </p:pic>
    </p:spTree>
    <p:extLst>
      <p:ext uri="{BB962C8B-B14F-4D97-AF65-F5344CB8AC3E}">
        <p14:creationId xmlns:p14="http://schemas.microsoft.com/office/powerpoint/2010/main" val="121560146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 calcmode="lin" valueType="num">
                                      <p:cBhvr additive="base">
                                        <p:cTn id="1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anim calcmode="lin" valueType="num">
                                      <p:cBhvr additive="base">
                                        <p:cTn id="1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F13ADF-08AC-47E6-A383-62E990F04AA0}"/>
              </a:ext>
            </a:extLst>
          </p:cNvPr>
          <p:cNvSpPr>
            <a:spLocks noGrp="1"/>
          </p:cNvSpPr>
          <p:nvPr>
            <p:ph type="title"/>
          </p:nvPr>
        </p:nvSpPr>
        <p:spPr/>
        <p:txBody>
          <a:bodyPr/>
          <a:lstStyle/>
          <a:p>
            <a:r>
              <a:rPr lang="en-GB" dirty="0"/>
              <a:t>Different Citations…</a:t>
            </a:r>
          </a:p>
        </p:txBody>
      </p:sp>
      <p:sp>
        <p:nvSpPr>
          <p:cNvPr id="3" name="Content Placeholder 2">
            <a:extLst>
              <a:ext uri="{FF2B5EF4-FFF2-40B4-BE49-F238E27FC236}">
                <a16:creationId xmlns:a16="http://schemas.microsoft.com/office/drawing/2014/main" id="{AF7FBB2E-2727-454C-9671-8AF48E2F8643}"/>
              </a:ext>
            </a:extLst>
          </p:cNvPr>
          <p:cNvSpPr>
            <a:spLocks noGrp="1"/>
          </p:cNvSpPr>
          <p:nvPr>
            <p:ph idx="1"/>
          </p:nvPr>
        </p:nvSpPr>
        <p:spPr>
          <a:xfrm>
            <a:off x="457200" y="1600200"/>
            <a:ext cx="5554960" cy="4530725"/>
          </a:xfrm>
        </p:spPr>
        <p:txBody>
          <a:bodyPr/>
          <a:lstStyle/>
          <a:p>
            <a:endParaRPr lang="en-GB" dirty="0"/>
          </a:p>
          <a:p>
            <a:r>
              <a:rPr lang="en-GB" dirty="0"/>
              <a:t>Organisation</a:t>
            </a:r>
          </a:p>
          <a:p>
            <a:endParaRPr lang="en-GB" dirty="0"/>
          </a:p>
          <a:p>
            <a:endParaRPr lang="en-GB" dirty="0"/>
          </a:p>
          <a:p>
            <a:endParaRPr lang="en-GB" dirty="0"/>
          </a:p>
          <a:p>
            <a:pPr marL="0" indent="0">
              <a:buNone/>
            </a:pPr>
            <a:r>
              <a:rPr lang="en-GB" sz="2400" dirty="0"/>
              <a:t>(Department of Health, 2014)</a:t>
            </a:r>
          </a:p>
          <a:p>
            <a:pPr marL="0" indent="0">
              <a:buNone/>
            </a:pPr>
            <a:r>
              <a:rPr lang="en-GB" sz="2400" dirty="0"/>
              <a:t>Department of Health (2014)</a:t>
            </a:r>
          </a:p>
          <a:p>
            <a:endParaRPr lang="en-GB" dirty="0"/>
          </a:p>
          <a:p>
            <a:endParaRPr lang="en-GB" dirty="0"/>
          </a:p>
          <a:p>
            <a:endParaRPr lang="en-GB" dirty="0"/>
          </a:p>
          <a:p>
            <a:endParaRPr lang="en-GB" dirty="0"/>
          </a:p>
          <a:p>
            <a:endParaRPr lang="en-GB" dirty="0"/>
          </a:p>
          <a:p>
            <a:endParaRPr lang="en-GB" dirty="0"/>
          </a:p>
        </p:txBody>
      </p:sp>
      <p:pic>
        <p:nvPicPr>
          <p:cNvPr id="5" name="Picture 4">
            <a:extLst>
              <a:ext uri="{FF2B5EF4-FFF2-40B4-BE49-F238E27FC236}">
                <a16:creationId xmlns:a16="http://schemas.microsoft.com/office/drawing/2014/main" id="{89877B53-B8AA-45F5-AF1F-8F06909C70E2}"/>
              </a:ext>
            </a:extLst>
          </p:cNvPr>
          <p:cNvPicPr>
            <a:picLocks noChangeAspect="1"/>
          </p:cNvPicPr>
          <p:nvPr/>
        </p:nvPicPr>
        <p:blipFill>
          <a:blip r:embed="rId2"/>
          <a:stretch>
            <a:fillRect/>
          </a:stretch>
        </p:blipFill>
        <p:spPr>
          <a:xfrm>
            <a:off x="5436096" y="1600200"/>
            <a:ext cx="3552679" cy="4852843"/>
          </a:xfrm>
          <a:prstGeom prst="rect">
            <a:avLst/>
          </a:prstGeom>
        </p:spPr>
      </p:pic>
    </p:spTree>
    <p:extLst>
      <p:ext uri="{BB962C8B-B14F-4D97-AF65-F5344CB8AC3E}">
        <p14:creationId xmlns:p14="http://schemas.microsoft.com/office/powerpoint/2010/main" val="404965859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 calcmode="lin" valueType="num">
                                      <p:cBhvr additive="base">
                                        <p:cTn id="1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 calcmode="lin" valueType="num">
                                      <p:cBhvr additive="base">
                                        <p:cTn id="1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24D766-7A41-43F8-9B96-586ED243C818}"/>
              </a:ext>
            </a:extLst>
          </p:cNvPr>
          <p:cNvSpPr>
            <a:spLocks noGrp="1"/>
          </p:cNvSpPr>
          <p:nvPr>
            <p:ph type="title"/>
          </p:nvPr>
        </p:nvSpPr>
        <p:spPr/>
        <p:txBody>
          <a:bodyPr/>
          <a:lstStyle/>
          <a:p>
            <a:r>
              <a:rPr lang="en-GB" dirty="0"/>
              <a:t>Different Citations…</a:t>
            </a:r>
          </a:p>
        </p:txBody>
      </p:sp>
      <p:sp>
        <p:nvSpPr>
          <p:cNvPr id="3" name="Content Placeholder 2">
            <a:extLst>
              <a:ext uri="{FF2B5EF4-FFF2-40B4-BE49-F238E27FC236}">
                <a16:creationId xmlns:a16="http://schemas.microsoft.com/office/drawing/2014/main" id="{ACE97976-ACBE-4CAF-A9A0-E21369235F99}"/>
              </a:ext>
            </a:extLst>
          </p:cNvPr>
          <p:cNvSpPr>
            <a:spLocks noGrp="1"/>
          </p:cNvSpPr>
          <p:nvPr>
            <p:ph idx="1"/>
          </p:nvPr>
        </p:nvSpPr>
        <p:spPr/>
        <p:txBody>
          <a:bodyPr/>
          <a:lstStyle/>
          <a:p>
            <a:r>
              <a:rPr lang="en-GB" dirty="0"/>
              <a:t>Website</a:t>
            </a:r>
          </a:p>
          <a:p>
            <a:endParaRPr lang="en-GB" dirty="0"/>
          </a:p>
          <a:p>
            <a:endParaRPr lang="en-GB" dirty="0"/>
          </a:p>
          <a:p>
            <a:endParaRPr lang="en-GB" dirty="0"/>
          </a:p>
          <a:p>
            <a:endParaRPr lang="en-GB" dirty="0"/>
          </a:p>
          <a:p>
            <a:endParaRPr lang="en-GB" dirty="0"/>
          </a:p>
          <a:p>
            <a:endParaRPr lang="en-GB" dirty="0"/>
          </a:p>
          <a:p>
            <a:endParaRPr lang="en-GB" dirty="0"/>
          </a:p>
          <a:p>
            <a:pPr marL="0" indent="0">
              <a:buNone/>
            </a:pPr>
            <a:r>
              <a:rPr lang="en-GB" dirty="0"/>
              <a:t>(World Health Organization, 2021)</a:t>
            </a:r>
          </a:p>
          <a:p>
            <a:pPr marL="0" indent="0">
              <a:buNone/>
            </a:pPr>
            <a:r>
              <a:rPr lang="en-GB" dirty="0"/>
              <a:t>World Health Organization (2021)</a:t>
            </a:r>
          </a:p>
          <a:p>
            <a:endParaRPr lang="en-GB" dirty="0"/>
          </a:p>
        </p:txBody>
      </p:sp>
      <p:pic>
        <p:nvPicPr>
          <p:cNvPr id="5" name="Picture 4">
            <a:hlinkClick r:id="rId3"/>
            <a:extLst>
              <a:ext uri="{FF2B5EF4-FFF2-40B4-BE49-F238E27FC236}">
                <a16:creationId xmlns:a16="http://schemas.microsoft.com/office/drawing/2014/main" id="{C1968C7B-9D0A-4EED-999E-30D43CE425A4}"/>
              </a:ext>
            </a:extLst>
          </p:cNvPr>
          <p:cNvPicPr>
            <a:picLocks noChangeAspect="1"/>
          </p:cNvPicPr>
          <p:nvPr/>
        </p:nvPicPr>
        <p:blipFill>
          <a:blip r:embed="rId4"/>
          <a:stretch>
            <a:fillRect/>
          </a:stretch>
        </p:blipFill>
        <p:spPr>
          <a:xfrm>
            <a:off x="1061864" y="2060848"/>
            <a:ext cx="7020272" cy="3460818"/>
          </a:xfrm>
          <a:prstGeom prst="rect">
            <a:avLst/>
          </a:prstGeom>
        </p:spPr>
      </p:pic>
    </p:spTree>
    <p:extLst>
      <p:ext uri="{BB962C8B-B14F-4D97-AF65-F5344CB8AC3E}">
        <p14:creationId xmlns:p14="http://schemas.microsoft.com/office/powerpoint/2010/main" val="205583725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8" end="8"/>
                                            </p:txEl>
                                          </p:spTgt>
                                        </p:tgtEl>
                                        <p:attrNameLst>
                                          <p:attrName>style.visibility</p:attrName>
                                        </p:attrNameLst>
                                      </p:cBhvr>
                                      <p:to>
                                        <p:strVal val="visible"/>
                                      </p:to>
                                    </p:set>
                                    <p:anim calcmode="lin" valueType="num">
                                      <p:cBhvr additive="base">
                                        <p:cTn id="7"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9" end="9"/>
                                            </p:txEl>
                                          </p:spTgt>
                                        </p:tgtEl>
                                        <p:attrNameLst>
                                          <p:attrName>style.visibility</p:attrName>
                                        </p:attrNameLst>
                                      </p:cBhvr>
                                      <p:to>
                                        <p:strVal val="visible"/>
                                      </p:to>
                                    </p:set>
                                    <p:anim calcmode="lin" valueType="num">
                                      <p:cBhvr additive="base">
                                        <p:cTn id="13"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12B04F-4061-40B1-90D2-9307064B97DA}"/>
              </a:ext>
            </a:extLst>
          </p:cNvPr>
          <p:cNvSpPr>
            <a:spLocks noGrp="1"/>
          </p:cNvSpPr>
          <p:nvPr>
            <p:ph type="title"/>
          </p:nvPr>
        </p:nvSpPr>
        <p:spPr/>
        <p:txBody>
          <a:bodyPr/>
          <a:lstStyle/>
          <a:p>
            <a:r>
              <a:rPr lang="en-GB" dirty="0"/>
              <a:t>Different Citations….</a:t>
            </a:r>
          </a:p>
        </p:txBody>
      </p:sp>
      <p:sp>
        <p:nvSpPr>
          <p:cNvPr id="3" name="Content Placeholder 2">
            <a:extLst>
              <a:ext uri="{FF2B5EF4-FFF2-40B4-BE49-F238E27FC236}">
                <a16:creationId xmlns:a16="http://schemas.microsoft.com/office/drawing/2014/main" id="{16F6EA64-B64E-42CC-91F9-280F7F5B6287}"/>
              </a:ext>
            </a:extLst>
          </p:cNvPr>
          <p:cNvSpPr>
            <a:spLocks noGrp="1"/>
          </p:cNvSpPr>
          <p:nvPr>
            <p:ph idx="1"/>
          </p:nvPr>
        </p:nvSpPr>
        <p:spPr/>
        <p:txBody>
          <a:bodyPr/>
          <a:lstStyle/>
          <a:p>
            <a:r>
              <a:rPr lang="en-GB" dirty="0"/>
              <a:t>Website… No date?</a:t>
            </a:r>
          </a:p>
          <a:p>
            <a:endParaRPr lang="en-GB" dirty="0"/>
          </a:p>
          <a:p>
            <a:endParaRPr lang="en-GB" dirty="0"/>
          </a:p>
          <a:p>
            <a:endParaRPr lang="en-GB" dirty="0"/>
          </a:p>
          <a:p>
            <a:endParaRPr lang="en-GB" dirty="0"/>
          </a:p>
          <a:p>
            <a:endParaRPr lang="en-GB" dirty="0"/>
          </a:p>
          <a:p>
            <a:endParaRPr lang="en-GB" dirty="0"/>
          </a:p>
          <a:p>
            <a:endParaRPr lang="en-GB" dirty="0"/>
          </a:p>
          <a:p>
            <a:r>
              <a:rPr lang="en-GB" dirty="0"/>
              <a:t>(Mind, 2022)</a:t>
            </a:r>
          </a:p>
          <a:p>
            <a:r>
              <a:rPr lang="en-GB" dirty="0"/>
              <a:t>Mind (2022)</a:t>
            </a:r>
          </a:p>
        </p:txBody>
      </p:sp>
      <p:pic>
        <p:nvPicPr>
          <p:cNvPr id="5" name="Picture 4">
            <a:hlinkClick r:id="rId2"/>
            <a:extLst>
              <a:ext uri="{FF2B5EF4-FFF2-40B4-BE49-F238E27FC236}">
                <a16:creationId xmlns:a16="http://schemas.microsoft.com/office/drawing/2014/main" id="{AB4E46EA-A1A2-444B-A1CE-13ABFD1FC338}"/>
              </a:ext>
            </a:extLst>
          </p:cNvPr>
          <p:cNvPicPr>
            <a:picLocks noChangeAspect="1"/>
          </p:cNvPicPr>
          <p:nvPr/>
        </p:nvPicPr>
        <p:blipFill rotWithShape="1">
          <a:blip r:embed="rId3"/>
          <a:srcRect b="9999"/>
          <a:stretch/>
        </p:blipFill>
        <p:spPr>
          <a:xfrm>
            <a:off x="1691680" y="2233463"/>
            <a:ext cx="6016046" cy="3024337"/>
          </a:xfrm>
          <a:prstGeom prst="rect">
            <a:avLst/>
          </a:prstGeom>
        </p:spPr>
      </p:pic>
    </p:spTree>
    <p:extLst>
      <p:ext uri="{BB962C8B-B14F-4D97-AF65-F5344CB8AC3E}">
        <p14:creationId xmlns:p14="http://schemas.microsoft.com/office/powerpoint/2010/main" val="292915085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8" end="8"/>
                                            </p:txEl>
                                          </p:spTgt>
                                        </p:tgtEl>
                                        <p:attrNameLst>
                                          <p:attrName>style.visibility</p:attrName>
                                        </p:attrNameLst>
                                      </p:cBhvr>
                                      <p:to>
                                        <p:strVal val="visible"/>
                                      </p:to>
                                    </p:set>
                                    <p:anim calcmode="lin" valueType="num">
                                      <p:cBhvr additive="base">
                                        <p:cTn id="7"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9" end="9"/>
                                            </p:txEl>
                                          </p:spTgt>
                                        </p:tgtEl>
                                        <p:attrNameLst>
                                          <p:attrName>style.visibility</p:attrName>
                                        </p:attrNameLst>
                                      </p:cBhvr>
                                      <p:to>
                                        <p:strVal val="visible"/>
                                      </p:to>
                                    </p:set>
                                    <p:anim calcmode="lin" valueType="num">
                                      <p:cBhvr additive="base">
                                        <p:cTn id="13"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D7A68D-0EEB-4067-A991-B76B7B9E9408}"/>
              </a:ext>
            </a:extLst>
          </p:cNvPr>
          <p:cNvSpPr>
            <a:spLocks noGrp="1"/>
          </p:cNvSpPr>
          <p:nvPr>
            <p:ph type="title"/>
          </p:nvPr>
        </p:nvSpPr>
        <p:spPr/>
        <p:txBody>
          <a:bodyPr/>
          <a:lstStyle/>
          <a:p>
            <a:r>
              <a:rPr lang="en-GB" dirty="0"/>
              <a:t>Citations…</a:t>
            </a:r>
            <a:br>
              <a:rPr lang="en-GB" dirty="0"/>
            </a:br>
            <a:r>
              <a:rPr lang="en-GB" dirty="0"/>
              <a:t>Points to Remember…</a:t>
            </a:r>
          </a:p>
        </p:txBody>
      </p:sp>
      <p:pic>
        <p:nvPicPr>
          <p:cNvPr id="6" name="Picture 5">
            <a:extLst>
              <a:ext uri="{FF2B5EF4-FFF2-40B4-BE49-F238E27FC236}">
                <a16:creationId xmlns:a16="http://schemas.microsoft.com/office/drawing/2014/main" id="{4319A82E-00E5-4800-A000-36D111DF9E10}"/>
              </a:ext>
            </a:extLst>
          </p:cNvPr>
          <p:cNvPicPr>
            <a:picLocks noChangeAspect="1"/>
          </p:cNvPicPr>
          <p:nvPr/>
        </p:nvPicPr>
        <p:blipFill>
          <a:blip r:embed="rId2"/>
          <a:stretch>
            <a:fillRect/>
          </a:stretch>
        </p:blipFill>
        <p:spPr>
          <a:xfrm>
            <a:off x="662880" y="1741316"/>
            <a:ext cx="2448904" cy="4298608"/>
          </a:xfrm>
          <a:prstGeom prst="rect">
            <a:avLst/>
          </a:prstGeom>
        </p:spPr>
      </p:pic>
      <p:sp>
        <p:nvSpPr>
          <p:cNvPr id="3" name="Content Placeholder 2">
            <a:extLst>
              <a:ext uri="{FF2B5EF4-FFF2-40B4-BE49-F238E27FC236}">
                <a16:creationId xmlns:a16="http://schemas.microsoft.com/office/drawing/2014/main" id="{DB892FAA-05E1-4EA7-B239-F58CFDFC04A1}"/>
              </a:ext>
            </a:extLst>
          </p:cNvPr>
          <p:cNvSpPr>
            <a:spLocks noGrp="1"/>
          </p:cNvSpPr>
          <p:nvPr>
            <p:ph idx="1"/>
          </p:nvPr>
        </p:nvSpPr>
        <p:spPr>
          <a:xfrm>
            <a:off x="662880" y="1625258"/>
            <a:ext cx="8229600" cy="4530725"/>
          </a:xfrm>
        </p:spPr>
        <p:txBody>
          <a:bodyPr/>
          <a:lstStyle/>
          <a:p>
            <a:endParaRPr lang="en-GB" dirty="0"/>
          </a:p>
          <a:p>
            <a:pPr algn="r"/>
            <a:r>
              <a:rPr lang="en-GB" dirty="0"/>
              <a:t>There’s at least 2 items you need for a citation </a:t>
            </a:r>
          </a:p>
          <a:p>
            <a:pPr lvl="1" algn="r"/>
            <a:r>
              <a:rPr lang="en-GB" dirty="0"/>
              <a:t>Author’s Name</a:t>
            </a:r>
          </a:p>
          <a:p>
            <a:pPr lvl="1" algn="r"/>
            <a:r>
              <a:rPr lang="en-GB" dirty="0"/>
              <a:t>Year of Publication</a:t>
            </a:r>
          </a:p>
          <a:p>
            <a:pPr algn="r"/>
            <a:endParaRPr lang="en-GB" dirty="0"/>
          </a:p>
          <a:p>
            <a:pPr algn="r"/>
            <a:r>
              <a:rPr lang="en-GB" dirty="0"/>
              <a:t>A 3rd item is needed for a direct quote</a:t>
            </a:r>
          </a:p>
          <a:p>
            <a:pPr lvl="1" algn="r"/>
            <a:r>
              <a:rPr lang="en-GB" dirty="0"/>
              <a:t>Page number</a:t>
            </a:r>
          </a:p>
          <a:p>
            <a:pPr marL="0" indent="0" algn="r">
              <a:buNone/>
            </a:pPr>
            <a:endParaRPr lang="en-GB" dirty="0"/>
          </a:p>
          <a:p>
            <a:pPr algn="r"/>
            <a:r>
              <a:rPr lang="en-GB" dirty="0"/>
              <a:t>If in doubt… Don’t use it!</a:t>
            </a:r>
          </a:p>
          <a:p>
            <a:endParaRPr lang="en-GB" dirty="0"/>
          </a:p>
        </p:txBody>
      </p:sp>
    </p:spTree>
    <p:extLst>
      <p:ext uri="{BB962C8B-B14F-4D97-AF65-F5344CB8AC3E}">
        <p14:creationId xmlns:p14="http://schemas.microsoft.com/office/powerpoint/2010/main" val="381299183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additive="base">
                                        <p:cTn id="1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 calcmode="lin" valueType="num">
                                      <p:cBhvr additive="base">
                                        <p:cTn id="2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 calcmode="lin" valueType="num">
                                      <p:cBhvr additive="base">
                                        <p:cTn id="2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 calcmode="lin" valueType="num">
                                      <p:cBhvr additive="base">
                                        <p:cTn id="3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D7A68D-0EEB-4067-A991-B76B7B9E9408}"/>
              </a:ext>
            </a:extLst>
          </p:cNvPr>
          <p:cNvSpPr>
            <a:spLocks noGrp="1"/>
          </p:cNvSpPr>
          <p:nvPr>
            <p:ph type="title"/>
          </p:nvPr>
        </p:nvSpPr>
        <p:spPr/>
        <p:txBody>
          <a:bodyPr/>
          <a:lstStyle/>
          <a:p>
            <a:r>
              <a:rPr lang="en-GB" dirty="0"/>
              <a:t>Citations…</a:t>
            </a:r>
            <a:br>
              <a:rPr lang="en-GB" dirty="0"/>
            </a:br>
            <a:r>
              <a:rPr lang="en-GB" dirty="0"/>
              <a:t>Points to Remember…</a:t>
            </a:r>
          </a:p>
        </p:txBody>
      </p:sp>
      <p:pic>
        <p:nvPicPr>
          <p:cNvPr id="6" name="Picture 5">
            <a:extLst>
              <a:ext uri="{FF2B5EF4-FFF2-40B4-BE49-F238E27FC236}">
                <a16:creationId xmlns:a16="http://schemas.microsoft.com/office/drawing/2014/main" id="{4319A82E-00E5-4800-A000-36D111DF9E10}"/>
              </a:ext>
            </a:extLst>
          </p:cNvPr>
          <p:cNvPicPr>
            <a:picLocks noChangeAspect="1"/>
          </p:cNvPicPr>
          <p:nvPr/>
        </p:nvPicPr>
        <p:blipFill>
          <a:blip r:embed="rId2"/>
          <a:stretch>
            <a:fillRect/>
          </a:stretch>
        </p:blipFill>
        <p:spPr>
          <a:xfrm>
            <a:off x="662880" y="1741316"/>
            <a:ext cx="2448904" cy="4298608"/>
          </a:xfrm>
          <a:prstGeom prst="rect">
            <a:avLst/>
          </a:prstGeom>
        </p:spPr>
      </p:pic>
      <p:sp>
        <p:nvSpPr>
          <p:cNvPr id="3" name="Content Placeholder 2">
            <a:extLst>
              <a:ext uri="{FF2B5EF4-FFF2-40B4-BE49-F238E27FC236}">
                <a16:creationId xmlns:a16="http://schemas.microsoft.com/office/drawing/2014/main" id="{DB892FAA-05E1-4EA7-B239-F58CFDFC04A1}"/>
              </a:ext>
            </a:extLst>
          </p:cNvPr>
          <p:cNvSpPr>
            <a:spLocks noGrp="1"/>
          </p:cNvSpPr>
          <p:nvPr>
            <p:ph idx="1"/>
          </p:nvPr>
        </p:nvSpPr>
        <p:spPr>
          <a:xfrm>
            <a:off x="662880" y="1625258"/>
            <a:ext cx="8229600" cy="4530725"/>
          </a:xfrm>
        </p:spPr>
        <p:txBody>
          <a:bodyPr/>
          <a:lstStyle/>
          <a:p>
            <a:endParaRPr lang="en-GB" dirty="0"/>
          </a:p>
          <a:p>
            <a:pPr algn="r"/>
            <a:r>
              <a:rPr lang="en-GB" dirty="0"/>
              <a:t>There is always an author </a:t>
            </a:r>
          </a:p>
          <a:p>
            <a:pPr lvl="1" algn="r"/>
            <a:r>
              <a:rPr lang="en-GB" dirty="0"/>
              <a:t>(may be an organisation)</a:t>
            </a:r>
          </a:p>
          <a:p>
            <a:pPr algn="r"/>
            <a:endParaRPr lang="en-GB" dirty="0"/>
          </a:p>
          <a:p>
            <a:pPr algn="r"/>
            <a:r>
              <a:rPr lang="en-GB" dirty="0"/>
              <a:t>There is always a year of publication</a:t>
            </a:r>
          </a:p>
          <a:p>
            <a:pPr lvl="1" algn="r"/>
            <a:r>
              <a:rPr lang="en-GB" dirty="0"/>
              <a:t>(some websites are continuously updated)</a:t>
            </a:r>
          </a:p>
          <a:p>
            <a:pPr algn="r"/>
            <a:endParaRPr lang="en-GB" dirty="0"/>
          </a:p>
          <a:p>
            <a:pPr algn="r"/>
            <a:endParaRPr lang="en-GB" dirty="0"/>
          </a:p>
          <a:p>
            <a:pPr algn="r"/>
            <a:r>
              <a:rPr lang="en-GB" dirty="0"/>
              <a:t>If in doubt… Don’t use it!</a:t>
            </a:r>
          </a:p>
          <a:p>
            <a:endParaRPr lang="en-GB" dirty="0"/>
          </a:p>
        </p:txBody>
      </p:sp>
    </p:spTree>
    <p:extLst>
      <p:ext uri="{BB962C8B-B14F-4D97-AF65-F5344CB8AC3E}">
        <p14:creationId xmlns:p14="http://schemas.microsoft.com/office/powerpoint/2010/main" val="143249777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calcmode="lin" valueType="num">
                                      <p:cBhvr additive="base">
                                        <p:cTn id="1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4" end="4"/>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 calcmode="lin" valueType="num">
                                      <p:cBhvr additive="base">
                                        <p:cTn id="2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anim calcmode="lin" valueType="num">
                                      <p:cBhvr additive="base">
                                        <p:cTn id="27"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B290CD-1AF0-4EF8-B1DF-F973840547F1}"/>
              </a:ext>
            </a:extLst>
          </p:cNvPr>
          <p:cNvSpPr>
            <a:spLocks noGrp="1"/>
          </p:cNvSpPr>
          <p:nvPr>
            <p:ph type="title"/>
          </p:nvPr>
        </p:nvSpPr>
        <p:spPr/>
        <p:txBody>
          <a:bodyPr/>
          <a:lstStyle/>
          <a:p>
            <a:r>
              <a:rPr lang="en-GB" dirty="0"/>
              <a:t>Citations…</a:t>
            </a:r>
            <a:br>
              <a:rPr lang="en-GB" dirty="0"/>
            </a:br>
            <a:r>
              <a:rPr lang="en-GB" dirty="0"/>
              <a:t>Direct Quotes…</a:t>
            </a:r>
          </a:p>
        </p:txBody>
      </p:sp>
      <p:sp>
        <p:nvSpPr>
          <p:cNvPr id="3" name="Content Placeholder 2">
            <a:extLst>
              <a:ext uri="{FF2B5EF4-FFF2-40B4-BE49-F238E27FC236}">
                <a16:creationId xmlns:a16="http://schemas.microsoft.com/office/drawing/2014/main" id="{9C0B5215-521E-4E79-BCD0-F77A21F580D4}"/>
              </a:ext>
            </a:extLst>
          </p:cNvPr>
          <p:cNvSpPr>
            <a:spLocks noGrp="1"/>
          </p:cNvSpPr>
          <p:nvPr>
            <p:ph idx="1"/>
          </p:nvPr>
        </p:nvSpPr>
        <p:spPr>
          <a:xfrm>
            <a:off x="3995936" y="1600200"/>
            <a:ext cx="4690864" cy="4530725"/>
          </a:xfrm>
        </p:spPr>
        <p:txBody>
          <a:bodyPr/>
          <a:lstStyle/>
          <a:p>
            <a:pPr marL="0" indent="0">
              <a:buNone/>
            </a:pPr>
            <a:endParaRPr lang="en-GB" altLang="en-US" sz="2800" dirty="0"/>
          </a:p>
          <a:p>
            <a:pPr marL="0" indent="0">
              <a:buNone/>
            </a:pPr>
            <a:endParaRPr lang="en-GB" altLang="en-US" dirty="0"/>
          </a:p>
          <a:p>
            <a:pPr marL="0" indent="0">
              <a:buNone/>
            </a:pPr>
            <a:r>
              <a:rPr lang="en-GB" altLang="en-US" sz="2800" dirty="0"/>
              <a:t>If using direct quotes they must kept to a minimum, </a:t>
            </a:r>
            <a:r>
              <a:rPr lang="en-GB" altLang="en-US" sz="2800" b="1" dirty="0"/>
              <a:t>ALWAYS</a:t>
            </a:r>
            <a:r>
              <a:rPr lang="en-GB" altLang="en-US" sz="2800" dirty="0"/>
              <a:t> be in “quotation marks” and citations must include the page number of the source, where available.</a:t>
            </a:r>
          </a:p>
          <a:p>
            <a:endParaRPr lang="en-GB" dirty="0"/>
          </a:p>
        </p:txBody>
      </p:sp>
      <p:pic>
        <p:nvPicPr>
          <p:cNvPr id="4" name="Picture 3">
            <a:extLst>
              <a:ext uri="{FF2B5EF4-FFF2-40B4-BE49-F238E27FC236}">
                <a16:creationId xmlns:a16="http://schemas.microsoft.com/office/drawing/2014/main" id="{7915C571-7CA4-45AD-A329-5D50A76F11D4}"/>
              </a:ext>
            </a:extLst>
          </p:cNvPr>
          <p:cNvPicPr>
            <a:picLocks noChangeAspect="1"/>
          </p:cNvPicPr>
          <p:nvPr/>
        </p:nvPicPr>
        <p:blipFill>
          <a:blip r:embed="rId2"/>
          <a:stretch>
            <a:fillRect/>
          </a:stretch>
        </p:blipFill>
        <p:spPr>
          <a:xfrm>
            <a:off x="457200" y="2238890"/>
            <a:ext cx="3429000" cy="3924300"/>
          </a:xfrm>
          <a:prstGeom prst="rect">
            <a:avLst/>
          </a:prstGeom>
        </p:spPr>
      </p:pic>
    </p:spTree>
    <p:extLst>
      <p:ext uri="{BB962C8B-B14F-4D97-AF65-F5344CB8AC3E}">
        <p14:creationId xmlns:p14="http://schemas.microsoft.com/office/powerpoint/2010/main" val="89088744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circle(in)">
                                      <p:cBhvr>
                                        <p:cTn id="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10F3CF-3206-4913-A654-6AC487459732}"/>
              </a:ext>
            </a:extLst>
          </p:cNvPr>
          <p:cNvSpPr>
            <a:spLocks noGrp="1"/>
          </p:cNvSpPr>
          <p:nvPr>
            <p:ph type="title"/>
          </p:nvPr>
        </p:nvSpPr>
        <p:spPr/>
        <p:txBody>
          <a:bodyPr/>
          <a:lstStyle/>
          <a:p>
            <a:r>
              <a:rPr lang="en-GB" dirty="0"/>
              <a:t>Don’t Forget….</a:t>
            </a:r>
          </a:p>
        </p:txBody>
      </p:sp>
      <p:pic>
        <p:nvPicPr>
          <p:cNvPr id="5" name="Content Placeholder 4">
            <a:extLst>
              <a:ext uri="{FF2B5EF4-FFF2-40B4-BE49-F238E27FC236}">
                <a16:creationId xmlns:a16="http://schemas.microsoft.com/office/drawing/2014/main" id="{A1C7B331-494E-4849-BE5C-6CC40395C997}"/>
              </a:ext>
            </a:extLst>
          </p:cNvPr>
          <p:cNvPicPr>
            <a:picLocks noGrp="1" noChangeAspect="1"/>
          </p:cNvPicPr>
          <p:nvPr>
            <p:ph idx="1"/>
          </p:nvPr>
        </p:nvPicPr>
        <p:blipFill>
          <a:blip r:embed="rId3"/>
          <a:stretch>
            <a:fillRect/>
          </a:stretch>
        </p:blipFill>
        <p:spPr>
          <a:xfrm>
            <a:off x="2915816" y="2492896"/>
            <a:ext cx="3727163" cy="4277072"/>
          </a:xfrm>
        </p:spPr>
      </p:pic>
      <p:sp>
        <p:nvSpPr>
          <p:cNvPr id="6" name="TextBox 5">
            <a:extLst>
              <a:ext uri="{FF2B5EF4-FFF2-40B4-BE49-F238E27FC236}">
                <a16:creationId xmlns:a16="http://schemas.microsoft.com/office/drawing/2014/main" id="{3A36DBF1-82C7-458B-89A6-E6960BB4FA74}"/>
              </a:ext>
            </a:extLst>
          </p:cNvPr>
          <p:cNvSpPr txBox="1"/>
          <p:nvPr/>
        </p:nvSpPr>
        <p:spPr>
          <a:xfrm>
            <a:off x="1309324" y="1723455"/>
            <a:ext cx="6940145" cy="769441"/>
          </a:xfrm>
          <a:prstGeom prst="rect">
            <a:avLst/>
          </a:prstGeom>
          <a:noFill/>
        </p:spPr>
        <p:txBody>
          <a:bodyPr wrap="square" rtlCol="0">
            <a:spAutoFit/>
          </a:bodyPr>
          <a:lstStyle/>
          <a:p>
            <a:r>
              <a:rPr lang="en-GB" sz="4400" dirty="0"/>
              <a:t>You cite when you write</a:t>
            </a:r>
          </a:p>
        </p:txBody>
      </p:sp>
    </p:spTree>
    <p:extLst>
      <p:ext uri="{BB962C8B-B14F-4D97-AF65-F5344CB8AC3E}">
        <p14:creationId xmlns:p14="http://schemas.microsoft.com/office/powerpoint/2010/main" val="235912136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07C1F7-E383-420A-A773-796A54524617}"/>
              </a:ext>
            </a:extLst>
          </p:cNvPr>
          <p:cNvSpPr>
            <a:spLocks noGrp="1"/>
          </p:cNvSpPr>
          <p:nvPr>
            <p:ph type="title"/>
          </p:nvPr>
        </p:nvSpPr>
        <p:spPr/>
        <p:txBody>
          <a:bodyPr/>
          <a:lstStyle/>
          <a:p>
            <a:r>
              <a:rPr lang="en-GB" dirty="0"/>
              <a:t>Kahoot!!!!</a:t>
            </a:r>
          </a:p>
        </p:txBody>
      </p:sp>
      <p:sp>
        <p:nvSpPr>
          <p:cNvPr id="3" name="Content Placeholder 2">
            <a:extLst>
              <a:ext uri="{FF2B5EF4-FFF2-40B4-BE49-F238E27FC236}">
                <a16:creationId xmlns:a16="http://schemas.microsoft.com/office/drawing/2014/main" id="{8F9257E2-FFE1-482B-B50D-F068CDD76C1B}"/>
              </a:ext>
            </a:extLst>
          </p:cNvPr>
          <p:cNvSpPr>
            <a:spLocks noGrp="1"/>
          </p:cNvSpPr>
          <p:nvPr>
            <p:ph idx="1"/>
          </p:nvPr>
        </p:nvSpPr>
        <p:spPr>
          <a:xfrm>
            <a:off x="457200" y="1600201"/>
            <a:ext cx="7715200" cy="3412976"/>
          </a:xfrm>
        </p:spPr>
        <p:txBody>
          <a:bodyPr/>
          <a:lstStyle/>
          <a:p>
            <a:pPr marL="0" indent="0" algn="ctr">
              <a:buNone/>
            </a:pPr>
            <a:r>
              <a:rPr lang="en-GB" dirty="0"/>
              <a:t>Lets Play!</a:t>
            </a:r>
          </a:p>
        </p:txBody>
      </p:sp>
      <p:pic>
        <p:nvPicPr>
          <p:cNvPr id="4" name="Picture 3">
            <a:hlinkClick r:id="rId2"/>
            <a:extLst>
              <a:ext uri="{FF2B5EF4-FFF2-40B4-BE49-F238E27FC236}">
                <a16:creationId xmlns:a16="http://schemas.microsoft.com/office/drawing/2014/main" id="{44F5EE2B-0E74-4236-8C01-ED1317F5C45E}"/>
              </a:ext>
            </a:extLst>
          </p:cNvPr>
          <p:cNvPicPr>
            <a:picLocks noChangeAspect="1"/>
          </p:cNvPicPr>
          <p:nvPr/>
        </p:nvPicPr>
        <p:blipFill>
          <a:blip r:embed="rId3"/>
          <a:stretch>
            <a:fillRect/>
          </a:stretch>
        </p:blipFill>
        <p:spPr>
          <a:xfrm>
            <a:off x="2425296" y="2060848"/>
            <a:ext cx="4293408" cy="4068829"/>
          </a:xfrm>
          <a:prstGeom prst="rect">
            <a:avLst/>
          </a:prstGeom>
        </p:spPr>
      </p:pic>
    </p:spTree>
    <p:extLst>
      <p:ext uri="{BB962C8B-B14F-4D97-AF65-F5344CB8AC3E}">
        <p14:creationId xmlns:p14="http://schemas.microsoft.com/office/powerpoint/2010/main" val="39603830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F4C25-915B-4EFD-96C7-E0E17DA84AB5}"/>
              </a:ext>
            </a:extLst>
          </p:cNvPr>
          <p:cNvSpPr>
            <a:spLocks noGrp="1"/>
          </p:cNvSpPr>
          <p:nvPr>
            <p:ph type="title"/>
          </p:nvPr>
        </p:nvSpPr>
        <p:spPr/>
        <p:txBody>
          <a:bodyPr/>
          <a:lstStyle/>
          <a:p>
            <a:r>
              <a:rPr lang="en-GB" dirty="0"/>
              <a:t>Time for a break….?</a:t>
            </a:r>
          </a:p>
        </p:txBody>
      </p:sp>
      <p:pic>
        <p:nvPicPr>
          <p:cNvPr id="4" name="Content Placeholder 3">
            <a:extLst>
              <a:ext uri="{FF2B5EF4-FFF2-40B4-BE49-F238E27FC236}">
                <a16:creationId xmlns:a16="http://schemas.microsoft.com/office/drawing/2014/main" id="{0B5D7300-BCAA-468D-971C-63077F48FCCF}"/>
              </a:ext>
            </a:extLst>
          </p:cNvPr>
          <p:cNvPicPr>
            <a:picLocks noGrp="1" noChangeAspect="1"/>
          </p:cNvPicPr>
          <p:nvPr>
            <p:ph idx="1"/>
          </p:nvPr>
        </p:nvPicPr>
        <p:blipFill rotWithShape="1">
          <a:blip r:embed="rId3"/>
          <a:srcRect b="7887"/>
          <a:stretch/>
        </p:blipFill>
        <p:spPr>
          <a:xfrm>
            <a:off x="1907704" y="1844824"/>
            <a:ext cx="4756911" cy="4565103"/>
          </a:xfrm>
          <a:prstGeom prst="rect">
            <a:avLst/>
          </a:prstGeom>
        </p:spPr>
      </p:pic>
    </p:spTree>
    <p:extLst>
      <p:ext uri="{BB962C8B-B14F-4D97-AF65-F5344CB8AC3E}">
        <p14:creationId xmlns:p14="http://schemas.microsoft.com/office/powerpoint/2010/main" val="275062168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468980" y="1226118"/>
            <a:ext cx="8783540" cy="518337"/>
          </a:xfrm>
        </p:spPr>
        <p:txBody>
          <a:bodyPr/>
          <a:lstStyle/>
          <a:p>
            <a:pPr eaLnBrk="1" hangingPunct="1"/>
            <a:r>
              <a:rPr lang="en-GB" altLang="en-US" sz="3200" dirty="0"/>
              <a:t>References or Bibliography – what’s the difference?</a:t>
            </a:r>
            <a:br>
              <a:rPr lang="en-GB" altLang="en-US" sz="3200" dirty="0"/>
            </a:br>
            <a:endParaRPr lang="en-GB" altLang="en-US" sz="3200" b="1" dirty="0"/>
          </a:p>
        </p:txBody>
      </p:sp>
      <p:sp>
        <p:nvSpPr>
          <p:cNvPr id="13315" name="Rectangle 3"/>
          <p:cNvSpPr>
            <a:spLocks noGrp="1" noChangeArrowheads="1"/>
          </p:cNvSpPr>
          <p:nvPr>
            <p:ph type="body" idx="1"/>
          </p:nvPr>
        </p:nvSpPr>
        <p:spPr>
          <a:xfrm>
            <a:off x="457200" y="2162175"/>
            <a:ext cx="8229600" cy="3968750"/>
          </a:xfrm>
        </p:spPr>
        <p:txBody>
          <a:bodyPr/>
          <a:lstStyle/>
          <a:p>
            <a:pPr eaLnBrk="1" hangingPunct="1">
              <a:buFont typeface="Wingdings" pitchFamily="2" charset="2"/>
              <a:buNone/>
            </a:pPr>
            <a:r>
              <a:rPr lang="en-GB" altLang="en-US" sz="2400"/>
              <a:t> </a:t>
            </a:r>
          </a:p>
        </p:txBody>
      </p:sp>
      <p:sp>
        <p:nvSpPr>
          <p:cNvPr id="13317" name="Rectangle 5"/>
          <p:cNvSpPr>
            <a:spLocks noChangeArrowheads="1"/>
          </p:cNvSpPr>
          <p:nvPr/>
        </p:nvSpPr>
        <p:spPr bwMode="auto">
          <a:xfrm>
            <a:off x="323529" y="2168088"/>
            <a:ext cx="8602984" cy="4357256"/>
          </a:xfrm>
          <a:prstGeom prst="rect">
            <a:avLst/>
          </a:prstGeom>
          <a:noFill/>
          <a:ln w="9525">
            <a:noFill/>
            <a:miter lim="800000"/>
            <a:headEnd/>
            <a:tailEnd/>
          </a:ln>
        </p:spPr>
        <p:txBody>
          <a:bodyPr/>
          <a:lstStyle/>
          <a:p>
            <a:pPr marL="342900" indent="-342900">
              <a:lnSpc>
                <a:spcPct val="90000"/>
              </a:lnSpc>
              <a:spcBef>
                <a:spcPct val="20000"/>
              </a:spcBef>
              <a:buClr>
                <a:schemeClr val="bg2"/>
              </a:buClr>
              <a:buSzPct val="75000"/>
              <a:buFont typeface="Wingdings" pitchFamily="2" charset="2"/>
              <a:buChar char="p"/>
            </a:pPr>
            <a:r>
              <a:rPr lang="en-GB" altLang="en-US" sz="2800" dirty="0">
                <a:solidFill>
                  <a:schemeClr val="tx2"/>
                </a:solidFill>
              </a:rPr>
              <a:t>Reference list</a:t>
            </a:r>
            <a:r>
              <a:rPr lang="en-GB" altLang="en-US" sz="2800" dirty="0"/>
              <a:t> – a single alphabetical list by author, of everything you have ‘made reference to’ in your assignment. </a:t>
            </a:r>
            <a:r>
              <a:rPr lang="en-GB" altLang="en-US" sz="2800" dirty="0">
                <a:solidFill>
                  <a:schemeClr val="accent2"/>
                </a:solidFill>
              </a:rPr>
              <a:t>(Requirement for all University assignments)</a:t>
            </a:r>
          </a:p>
          <a:p>
            <a:pPr marL="342900" indent="-342900">
              <a:lnSpc>
                <a:spcPct val="90000"/>
              </a:lnSpc>
              <a:spcBef>
                <a:spcPct val="20000"/>
              </a:spcBef>
              <a:buClr>
                <a:schemeClr val="bg2"/>
              </a:buClr>
              <a:buSzPct val="75000"/>
              <a:buFont typeface="Wingdings" pitchFamily="2" charset="2"/>
              <a:buChar char="p"/>
            </a:pPr>
            <a:endParaRPr lang="en-GB" altLang="en-US" sz="2800" dirty="0"/>
          </a:p>
          <a:p>
            <a:pPr marL="342900" indent="-342900">
              <a:lnSpc>
                <a:spcPct val="90000"/>
              </a:lnSpc>
              <a:spcBef>
                <a:spcPct val="20000"/>
              </a:spcBef>
              <a:buClr>
                <a:schemeClr val="bg2"/>
              </a:buClr>
              <a:buSzPct val="75000"/>
              <a:buFont typeface="Wingdings" pitchFamily="2" charset="2"/>
              <a:buChar char="p"/>
            </a:pPr>
            <a:r>
              <a:rPr lang="en-GB" altLang="en-US" sz="2800" dirty="0">
                <a:solidFill>
                  <a:schemeClr val="tx2"/>
                </a:solidFill>
              </a:rPr>
              <a:t>Bibliography</a:t>
            </a:r>
            <a:r>
              <a:rPr lang="en-GB" altLang="en-US" sz="2800" dirty="0">
                <a:solidFill>
                  <a:schemeClr val="accent2"/>
                </a:solidFill>
              </a:rPr>
              <a:t> </a:t>
            </a:r>
            <a:r>
              <a:rPr lang="en-GB" altLang="en-US" sz="2800" dirty="0"/>
              <a:t>–</a:t>
            </a:r>
            <a:r>
              <a:rPr lang="en-GB" altLang="en-US" sz="2800" dirty="0">
                <a:solidFill>
                  <a:schemeClr val="accent2"/>
                </a:solidFill>
              </a:rPr>
              <a:t> </a:t>
            </a:r>
            <a:r>
              <a:rPr lang="en-GB" altLang="en-US" sz="2800" dirty="0"/>
              <a:t>a list of</a:t>
            </a:r>
            <a:r>
              <a:rPr lang="en-GB" altLang="en-US" sz="2800" dirty="0">
                <a:solidFill>
                  <a:schemeClr val="accent2"/>
                </a:solidFill>
              </a:rPr>
              <a:t> </a:t>
            </a:r>
            <a:r>
              <a:rPr lang="en-GB" altLang="en-US" sz="2800" dirty="0"/>
              <a:t>sources you have read, found interesting but </a:t>
            </a:r>
            <a:r>
              <a:rPr lang="en-GB" altLang="en-US" sz="2800" b="1" i="1" dirty="0"/>
              <a:t>not</a:t>
            </a:r>
            <a:r>
              <a:rPr lang="en-GB" altLang="en-US" sz="2800" i="1" dirty="0"/>
              <a:t> </a:t>
            </a:r>
            <a:r>
              <a:rPr lang="en-GB" altLang="en-US" sz="2800" dirty="0"/>
              <a:t>specifically mentioned in your assignment.</a:t>
            </a:r>
            <a:r>
              <a:rPr lang="en-GB" altLang="en-US" sz="2800" dirty="0">
                <a:solidFill>
                  <a:schemeClr val="accent2"/>
                </a:solidFill>
              </a:rPr>
              <a:t>(Not required, but may occasionally be asked for)</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317">
                                            <p:txEl>
                                              <p:pRg st="0" end="0"/>
                                            </p:txEl>
                                          </p:spTgt>
                                        </p:tgtEl>
                                        <p:attrNameLst>
                                          <p:attrName>style.visibility</p:attrName>
                                        </p:attrNameLst>
                                      </p:cBhvr>
                                      <p:to>
                                        <p:strVal val="visible"/>
                                      </p:to>
                                    </p:set>
                                    <p:anim calcmode="lin" valueType="num">
                                      <p:cBhvr additive="base">
                                        <p:cTn id="7" dur="500" fill="hold"/>
                                        <p:tgtEl>
                                          <p:spTgt spid="1331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331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3317">
                                            <p:txEl>
                                              <p:pRg st="2" end="2"/>
                                            </p:txEl>
                                          </p:spTgt>
                                        </p:tgtEl>
                                        <p:attrNameLst>
                                          <p:attrName>style.visibility</p:attrName>
                                        </p:attrNameLst>
                                      </p:cBhvr>
                                      <p:to>
                                        <p:strVal val="visible"/>
                                      </p:to>
                                    </p:set>
                                    <p:anim calcmode="lin" valueType="num">
                                      <p:cBhvr additive="base">
                                        <p:cTn id="13" dur="500" fill="hold"/>
                                        <p:tgtEl>
                                          <p:spTgt spid="13317">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3317">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Referencing Different Sources</a:t>
            </a:r>
          </a:p>
        </p:txBody>
      </p:sp>
      <p:pic>
        <p:nvPicPr>
          <p:cNvPr id="2" name="Picture 1">
            <a:extLst>
              <a:ext uri="{FF2B5EF4-FFF2-40B4-BE49-F238E27FC236}">
                <a16:creationId xmlns:a16="http://schemas.microsoft.com/office/drawing/2014/main" id="{62D204CC-A401-450D-A07F-A1FF8DEE648B}"/>
              </a:ext>
            </a:extLst>
          </p:cNvPr>
          <p:cNvPicPr>
            <a:picLocks noChangeAspect="1"/>
          </p:cNvPicPr>
          <p:nvPr/>
        </p:nvPicPr>
        <p:blipFill rotWithShape="1">
          <a:blip r:embed="rId3"/>
          <a:srcRect l="6709" r="19490"/>
          <a:stretch/>
        </p:blipFill>
        <p:spPr>
          <a:xfrm>
            <a:off x="4784832" y="1933574"/>
            <a:ext cx="4179656" cy="4530725"/>
          </a:xfrm>
          <a:prstGeom prst="rect">
            <a:avLst/>
          </a:prstGeom>
        </p:spPr>
      </p:pic>
      <p:sp>
        <p:nvSpPr>
          <p:cNvPr id="5" name="Content Placeholder 4"/>
          <p:cNvSpPr>
            <a:spLocks noGrp="1"/>
          </p:cNvSpPr>
          <p:nvPr>
            <p:ph idx="1"/>
          </p:nvPr>
        </p:nvSpPr>
        <p:spPr>
          <a:xfrm>
            <a:off x="539552" y="1556792"/>
            <a:ext cx="6336704" cy="4530725"/>
          </a:xfrm>
        </p:spPr>
        <p:txBody>
          <a:bodyPr/>
          <a:lstStyle/>
          <a:p>
            <a:r>
              <a:rPr lang="en-GB" dirty="0"/>
              <a:t>Books</a:t>
            </a:r>
          </a:p>
          <a:p>
            <a:r>
              <a:rPr lang="en-GB" dirty="0"/>
              <a:t>Journal Articles/magazines</a:t>
            </a:r>
          </a:p>
          <a:p>
            <a:r>
              <a:rPr lang="en-GB" dirty="0"/>
              <a:t>Web Sources</a:t>
            </a:r>
          </a:p>
          <a:p>
            <a:r>
              <a:rPr lang="en-GB" dirty="0"/>
              <a:t>Chapters within books</a:t>
            </a:r>
          </a:p>
          <a:p>
            <a:endParaRPr lang="en-GB" dirty="0"/>
          </a:p>
          <a:p>
            <a:pPr marL="0" indent="0">
              <a:buNone/>
            </a:pPr>
            <a:r>
              <a:rPr lang="en-GB" dirty="0"/>
              <a:t>They are all referenced in slightly different ways….</a:t>
            </a:r>
          </a:p>
          <a:p>
            <a:pPr marL="0" indent="0">
              <a:buNone/>
            </a:pPr>
            <a:endParaRPr lang="en-GB" dirty="0"/>
          </a:p>
          <a:p>
            <a:pPr marL="0" indent="0">
              <a:buNone/>
            </a:pPr>
            <a:r>
              <a:rPr lang="en-GB" dirty="0"/>
              <a:t>It’s important to know the differences.</a:t>
            </a:r>
          </a:p>
          <a:p>
            <a:endParaRPr lang="en-GB" dirty="0"/>
          </a:p>
        </p:txBody>
      </p:sp>
    </p:spTree>
    <p:extLst>
      <p:ext uri="{BB962C8B-B14F-4D97-AF65-F5344CB8AC3E}">
        <p14:creationId xmlns:p14="http://schemas.microsoft.com/office/powerpoint/2010/main" val="24429221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1000"/>
                                        <p:tgtEl>
                                          <p:spTgt spid="5">
                                            <p:txEl>
                                              <p:pRg st="1" end="1"/>
                                            </p:txEl>
                                          </p:spTgt>
                                        </p:tgtEl>
                                      </p:cBhvr>
                                    </p:animEffect>
                                    <p:anim calcmode="lin" valueType="num">
                                      <p:cBhvr>
                                        <p:cTn id="13"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5">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1000"/>
                                        <p:tgtEl>
                                          <p:spTgt spid="5">
                                            <p:txEl>
                                              <p:pRg st="2" end="2"/>
                                            </p:txEl>
                                          </p:spTgt>
                                        </p:tgtEl>
                                      </p:cBhvr>
                                    </p:animEffect>
                                    <p:anim calcmode="lin" valueType="num">
                                      <p:cBhvr>
                                        <p:cTn id="18"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5">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1000"/>
                                        <p:tgtEl>
                                          <p:spTgt spid="5">
                                            <p:txEl>
                                              <p:pRg st="3" end="3"/>
                                            </p:txEl>
                                          </p:spTgt>
                                        </p:tgtEl>
                                      </p:cBhvr>
                                    </p:animEffect>
                                    <p:anim calcmode="lin" valueType="num">
                                      <p:cBhvr>
                                        <p:cTn id="23"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5">
                                            <p:txEl>
                                              <p:pRg st="7" end="7"/>
                                            </p:txEl>
                                          </p:spTgt>
                                        </p:tgtEl>
                                        <p:attrNameLst>
                                          <p:attrName>style.visibility</p:attrName>
                                        </p:attrNameLst>
                                      </p:cBhvr>
                                      <p:to>
                                        <p:strVal val="visible"/>
                                      </p:to>
                                    </p:set>
                                    <p:anim calcmode="lin" valueType="num">
                                      <p:cBhvr additive="base">
                                        <p:cTn id="33" dur="500" fill="hold"/>
                                        <p:tgtEl>
                                          <p:spTgt spid="5">
                                            <p:txEl>
                                              <p:pRg st="7" end="7"/>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5">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r>
              <a:rPr lang="en-GB" altLang="en-US" sz="4000" b="1">
                <a:solidFill>
                  <a:schemeClr val="hlink"/>
                </a:solidFill>
              </a:rPr>
              <a:t>What information do I need to include to reference a book?</a:t>
            </a:r>
          </a:p>
        </p:txBody>
      </p:sp>
      <p:sp>
        <p:nvSpPr>
          <p:cNvPr id="14339" name="Rectangle 3"/>
          <p:cNvSpPr>
            <a:spLocks noGrp="1" noChangeArrowheads="1"/>
          </p:cNvSpPr>
          <p:nvPr>
            <p:ph type="body" idx="1"/>
          </p:nvPr>
        </p:nvSpPr>
        <p:spPr/>
        <p:txBody>
          <a:bodyPr/>
          <a:lstStyle/>
          <a:p>
            <a:pPr eaLnBrk="1" hangingPunct="1"/>
            <a:endParaRPr lang="en-GB" altLang="en-US" dirty="0"/>
          </a:p>
          <a:p>
            <a:pPr eaLnBrk="1" hangingPunct="1"/>
            <a:r>
              <a:rPr lang="en-GB" altLang="en-US" dirty="0"/>
              <a:t>Name of the Authors – Surname &amp; Initials</a:t>
            </a:r>
          </a:p>
          <a:p>
            <a:pPr eaLnBrk="1" hangingPunct="1"/>
            <a:r>
              <a:rPr lang="en-GB" altLang="en-US" dirty="0"/>
              <a:t>(Year published) </a:t>
            </a:r>
          </a:p>
          <a:p>
            <a:pPr eaLnBrk="1" hangingPunct="1"/>
            <a:r>
              <a:rPr lang="en-GB" altLang="en-US" i="1" dirty="0"/>
              <a:t>Full title</a:t>
            </a:r>
          </a:p>
          <a:p>
            <a:pPr eaLnBrk="1" hangingPunct="1"/>
            <a:r>
              <a:rPr lang="en-GB" altLang="en-US" dirty="0"/>
              <a:t>Edition - if applicable</a:t>
            </a:r>
          </a:p>
          <a:p>
            <a:pPr eaLnBrk="1" hangingPunct="1"/>
            <a:r>
              <a:rPr lang="en-GB" altLang="en-US" dirty="0"/>
              <a:t>Where it was published </a:t>
            </a:r>
            <a:r>
              <a:rPr lang="en-GB" altLang="en-US" dirty="0">
                <a:solidFill>
                  <a:srgbClr val="FF0000"/>
                </a:solidFill>
              </a:rPr>
              <a:t>(</a:t>
            </a:r>
            <a:r>
              <a:rPr lang="en-GB" altLang="en-US" b="1" dirty="0">
                <a:solidFill>
                  <a:srgbClr val="FF0000"/>
                </a:solidFill>
              </a:rPr>
              <a:t>Town or City</a:t>
            </a:r>
            <a:r>
              <a:rPr lang="en-GB" altLang="en-US" dirty="0">
                <a:solidFill>
                  <a:srgbClr val="FF0000"/>
                </a:solidFill>
              </a:rPr>
              <a:t>)</a:t>
            </a:r>
            <a:endParaRPr lang="en-GB" altLang="en-US" dirty="0"/>
          </a:p>
          <a:p>
            <a:pPr eaLnBrk="1" hangingPunct="1"/>
            <a:r>
              <a:rPr lang="en-GB" altLang="en-US" dirty="0"/>
              <a:t>Publisher</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339">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433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4339">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4339">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4339">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433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507742-F411-4A1B-AADF-EED6B9271F28}"/>
              </a:ext>
            </a:extLst>
          </p:cNvPr>
          <p:cNvSpPr>
            <a:spLocks noGrp="1"/>
          </p:cNvSpPr>
          <p:nvPr>
            <p:ph type="title"/>
          </p:nvPr>
        </p:nvSpPr>
        <p:spPr/>
        <p:txBody>
          <a:bodyPr/>
          <a:lstStyle/>
          <a:p>
            <a:r>
              <a:rPr lang="en-GB" sz="4000" dirty="0"/>
              <a:t>Referencing a book…</a:t>
            </a:r>
          </a:p>
        </p:txBody>
      </p:sp>
      <p:pic>
        <p:nvPicPr>
          <p:cNvPr id="5" name="Content Placeholder 4">
            <a:extLst>
              <a:ext uri="{FF2B5EF4-FFF2-40B4-BE49-F238E27FC236}">
                <a16:creationId xmlns:a16="http://schemas.microsoft.com/office/drawing/2014/main" id="{C2BAFB05-978A-43DC-A1BE-3A353C8F254B}"/>
              </a:ext>
            </a:extLst>
          </p:cNvPr>
          <p:cNvPicPr>
            <a:picLocks noGrp="1" noChangeAspect="1"/>
          </p:cNvPicPr>
          <p:nvPr>
            <p:ph idx="1"/>
          </p:nvPr>
        </p:nvPicPr>
        <p:blipFill>
          <a:blip r:embed="rId2"/>
          <a:stretch>
            <a:fillRect/>
          </a:stretch>
        </p:blipFill>
        <p:spPr>
          <a:xfrm>
            <a:off x="477390" y="1628800"/>
            <a:ext cx="3521432" cy="4731524"/>
          </a:xfrm>
        </p:spPr>
      </p:pic>
      <p:pic>
        <p:nvPicPr>
          <p:cNvPr id="9" name="Picture 8">
            <a:extLst>
              <a:ext uri="{FF2B5EF4-FFF2-40B4-BE49-F238E27FC236}">
                <a16:creationId xmlns:a16="http://schemas.microsoft.com/office/drawing/2014/main" id="{9700877E-39F7-4A9F-99B1-ED47C966FE91}"/>
              </a:ext>
            </a:extLst>
          </p:cNvPr>
          <p:cNvPicPr>
            <a:picLocks noChangeAspect="1"/>
          </p:cNvPicPr>
          <p:nvPr/>
        </p:nvPicPr>
        <p:blipFill>
          <a:blip r:embed="rId3"/>
          <a:stretch>
            <a:fillRect/>
          </a:stretch>
        </p:blipFill>
        <p:spPr>
          <a:xfrm>
            <a:off x="4427984" y="1628800"/>
            <a:ext cx="4095353" cy="4731524"/>
          </a:xfrm>
          <a:prstGeom prst="rect">
            <a:avLst/>
          </a:prstGeom>
          <a:ln>
            <a:solidFill>
              <a:schemeClr val="accent1"/>
            </a:solidFill>
          </a:ln>
        </p:spPr>
      </p:pic>
    </p:spTree>
    <p:extLst>
      <p:ext uri="{BB962C8B-B14F-4D97-AF65-F5344CB8AC3E}">
        <p14:creationId xmlns:p14="http://schemas.microsoft.com/office/powerpoint/2010/main" val="219181829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en-GB" altLang="en-US" sz="4000" b="1"/>
              <a:t>Referencing books</a:t>
            </a:r>
          </a:p>
        </p:txBody>
      </p:sp>
      <p:sp>
        <p:nvSpPr>
          <p:cNvPr id="15363" name="Rectangle 3"/>
          <p:cNvSpPr>
            <a:spLocks noGrp="1" noChangeArrowheads="1"/>
          </p:cNvSpPr>
          <p:nvPr>
            <p:ph type="body" idx="1"/>
          </p:nvPr>
        </p:nvSpPr>
        <p:spPr>
          <a:xfrm>
            <a:off x="468313" y="2205038"/>
            <a:ext cx="8229600" cy="3095625"/>
          </a:xfrm>
        </p:spPr>
        <p:txBody>
          <a:bodyPr/>
          <a:lstStyle/>
          <a:p>
            <a:pPr eaLnBrk="1" hangingPunct="1"/>
            <a:r>
              <a:rPr lang="en-GB" altLang="en-US" dirty="0"/>
              <a:t>Author(s) - </a:t>
            </a:r>
            <a:r>
              <a:rPr lang="en-GB" altLang="en-US" dirty="0">
                <a:solidFill>
                  <a:schemeClr val="tx2"/>
                </a:solidFill>
              </a:rPr>
              <a:t>Cottrell, S  </a:t>
            </a:r>
          </a:p>
          <a:p>
            <a:pPr eaLnBrk="1" hangingPunct="1"/>
            <a:r>
              <a:rPr lang="en-GB" altLang="en-US" dirty="0"/>
              <a:t>(Year of Publication) – </a:t>
            </a:r>
            <a:r>
              <a:rPr lang="en-GB" altLang="en-US" dirty="0">
                <a:solidFill>
                  <a:schemeClr val="tx2"/>
                </a:solidFill>
              </a:rPr>
              <a:t>2019</a:t>
            </a:r>
          </a:p>
          <a:p>
            <a:pPr eaLnBrk="1" hangingPunct="1"/>
            <a:r>
              <a:rPr lang="en-GB" altLang="en-US" i="1" dirty="0"/>
              <a:t>Title</a:t>
            </a:r>
            <a:r>
              <a:rPr lang="en-GB" altLang="en-US" dirty="0"/>
              <a:t> – </a:t>
            </a:r>
            <a:r>
              <a:rPr lang="en-GB" altLang="en-US" dirty="0">
                <a:solidFill>
                  <a:schemeClr val="tx2"/>
                </a:solidFill>
              </a:rPr>
              <a:t>The Study Skills Handbook</a:t>
            </a:r>
          </a:p>
          <a:p>
            <a:pPr eaLnBrk="1" hangingPunct="1"/>
            <a:r>
              <a:rPr lang="en-GB" altLang="en-US" dirty="0"/>
              <a:t>Edition (if not the first) – </a:t>
            </a:r>
            <a:r>
              <a:rPr lang="en-GB" altLang="en-US" dirty="0">
                <a:solidFill>
                  <a:schemeClr val="tx2"/>
                </a:solidFill>
              </a:rPr>
              <a:t>5</a:t>
            </a:r>
            <a:r>
              <a:rPr lang="en-GB" altLang="en-US" baseline="30000" dirty="0">
                <a:solidFill>
                  <a:schemeClr val="tx2"/>
                </a:solidFill>
              </a:rPr>
              <a:t>th</a:t>
            </a:r>
            <a:r>
              <a:rPr lang="en-GB" altLang="en-US" dirty="0">
                <a:solidFill>
                  <a:schemeClr val="tx2"/>
                </a:solidFill>
              </a:rPr>
              <a:t> </a:t>
            </a:r>
            <a:r>
              <a:rPr lang="en-GB" altLang="en-US" dirty="0" err="1">
                <a:solidFill>
                  <a:schemeClr val="tx2"/>
                </a:solidFill>
              </a:rPr>
              <a:t>edn</a:t>
            </a:r>
            <a:endParaRPr lang="en-GB" altLang="en-US" dirty="0">
              <a:solidFill>
                <a:schemeClr val="tx2"/>
              </a:solidFill>
            </a:endParaRPr>
          </a:p>
          <a:p>
            <a:pPr eaLnBrk="1" hangingPunct="1"/>
            <a:r>
              <a:rPr lang="en-GB" altLang="en-US" dirty="0"/>
              <a:t>Place of publication - </a:t>
            </a:r>
            <a:r>
              <a:rPr lang="en-GB" altLang="en-US" dirty="0">
                <a:solidFill>
                  <a:schemeClr val="tx2"/>
                </a:solidFill>
              </a:rPr>
              <a:t>London</a:t>
            </a:r>
          </a:p>
          <a:p>
            <a:pPr eaLnBrk="1" hangingPunct="1"/>
            <a:r>
              <a:rPr lang="en-GB" altLang="en-US" dirty="0"/>
              <a:t>Publisher – </a:t>
            </a:r>
            <a:r>
              <a:rPr lang="en-GB" altLang="en-US" dirty="0">
                <a:solidFill>
                  <a:schemeClr val="tx2"/>
                </a:solidFill>
              </a:rPr>
              <a:t>Red Globe Press</a:t>
            </a:r>
          </a:p>
          <a:p>
            <a:pPr eaLnBrk="1" hangingPunct="1">
              <a:buFont typeface="Wingdings" pitchFamily="2" charset="2"/>
              <a:buNone/>
            </a:pPr>
            <a:endParaRPr lang="en-GB" altLang="en-US" dirty="0"/>
          </a:p>
        </p:txBody>
      </p:sp>
      <p:sp>
        <p:nvSpPr>
          <p:cNvPr id="15364" name="Text Box 4"/>
          <p:cNvSpPr txBox="1">
            <a:spLocks noChangeArrowheads="1"/>
          </p:cNvSpPr>
          <p:nvPr/>
        </p:nvSpPr>
        <p:spPr bwMode="auto">
          <a:xfrm>
            <a:off x="539750" y="1557338"/>
            <a:ext cx="8208963" cy="457200"/>
          </a:xfrm>
          <a:prstGeom prst="rect">
            <a:avLst/>
          </a:prstGeom>
          <a:noFill/>
          <a:ln w="9525">
            <a:noFill/>
            <a:miter lim="800000"/>
            <a:headEnd/>
            <a:tailEnd/>
          </a:ln>
        </p:spPr>
        <p:txBody>
          <a:bodyPr>
            <a:spAutoFit/>
          </a:bodyPr>
          <a:lstStyle/>
          <a:p>
            <a:pPr>
              <a:spcBef>
                <a:spcPct val="50000"/>
              </a:spcBef>
            </a:pPr>
            <a:r>
              <a:rPr lang="en-GB" altLang="en-US" sz="2400" dirty="0">
                <a:solidFill>
                  <a:schemeClr val="accent2"/>
                </a:solidFill>
              </a:rPr>
              <a:t>Using the title page and the first page, note the:</a:t>
            </a:r>
          </a:p>
        </p:txBody>
      </p:sp>
      <p:sp>
        <p:nvSpPr>
          <p:cNvPr id="15365" name="Text Box 5"/>
          <p:cNvSpPr txBox="1">
            <a:spLocks noChangeArrowheads="1"/>
          </p:cNvSpPr>
          <p:nvPr/>
        </p:nvSpPr>
        <p:spPr bwMode="auto">
          <a:xfrm>
            <a:off x="827088" y="5516563"/>
            <a:ext cx="7704137" cy="831850"/>
          </a:xfrm>
          <a:prstGeom prst="rect">
            <a:avLst/>
          </a:prstGeom>
          <a:solidFill>
            <a:srgbClr val="FFFFFF"/>
          </a:solidFill>
          <a:ln w="9525">
            <a:solidFill>
              <a:schemeClr val="tx1"/>
            </a:solidFill>
            <a:miter lim="800000"/>
            <a:headEnd/>
            <a:tailEnd/>
          </a:ln>
        </p:spPr>
        <p:txBody>
          <a:bodyPr>
            <a:spAutoFit/>
          </a:bodyPr>
          <a:lstStyle/>
          <a:p>
            <a:pPr>
              <a:spcBef>
                <a:spcPct val="50000"/>
              </a:spcBef>
            </a:pPr>
            <a:r>
              <a:rPr lang="en-GB" altLang="en-US" sz="2400" dirty="0">
                <a:solidFill>
                  <a:srgbClr val="FF0000"/>
                </a:solidFill>
              </a:rPr>
              <a:t>Cottrell, S. (2019) </a:t>
            </a:r>
            <a:r>
              <a:rPr lang="en-GB" altLang="en-US" sz="2400" i="1" dirty="0">
                <a:solidFill>
                  <a:srgbClr val="FF0000"/>
                </a:solidFill>
              </a:rPr>
              <a:t>The Study Skills Handbook</a:t>
            </a:r>
            <a:r>
              <a:rPr lang="en-GB" altLang="en-US" sz="2400" dirty="0">
                <a:solidFill>
                  <a:srgbClr val="FF0000"/>
                </a:solidFill>
              </a:rPr>
              <a:t>.</a:t>
            </a:r>
            <a:r>
              <a:rPr lang="en-GB" altLang="en-US" sz="2400" u="sng" dirty="0">
                <a:solidFill>
                  <a:srgbClr val="FF0000"/>
                </a:solidFill>
              </a:rPr>
              <a:t> </a:t>
            </a:r>
            <a:r>
              <a:rPr lang="en-GB" altLang="en-US" sz="2400" dirty="0">
                <a:solidFill>
                  <a:srgbClr val="FF0000"/>
                </a:solidFill>
              </a:rPr>
              <a:t>5</a:t>
            </a:r>
            <a:r>
              <a:rPr lang="en-GB" altLang="en-US" sz="2400" baseline="30000" dirty="0">
                <a:solidFill>
                  <a:srgbClr val="FF0000"/>
                </a:solidFill>
              </a:rPr>
              <a:t>th </a:t>
            </a:r>
            <a:r>
              <a:rPr lang="en-GB" altLang="en-US" sz="2400" dirty="0" err="1">
                <a:solidFill>
                  <a:srgbClr val="FF0000"/>
                </a:solidFill>
              </a:rPr>
              <a:t>edn</a:t>
            </a:r>
            <a:r>
              <a:rPr lang="en-GB" altLang="en-US" sz="2400" dirty="0">
                <a:solidFill>
                  <a:srgbClr val="FF0000"/>
                </a:solidFill>
              </a:rPr>
              <a:t>. London: Red Globe Press.</a:t>
            </a:r>
          </a:p>
        </p:txBody>
      </p:sp>
      <p:sp>
        <p:nvSpPr>
          <p:cNvPr id="2" name="Rectangle 1">
            <a:extLst>
              <a:ext uri="{FF2B5EF4-FFF2-40B4-BE49-F238E27FC236}">
                <a16:creationId xmlns:a16="http://schemas.microsoft.com/office/drawing/2014/main" id="{77B88254-2671-4330-90A3-6DBFF9F1150B}"/>
              </a:ext>
            </a:extLst>
          </p:cNvPr>
          <p:cNvSpPr/>
          <p:nvPr/>
        </p:nvSpPr>
        <p:spPr>
          <a:xfrm>
            <a:off x="2987824" y="2204864"/>
            <a:ext cx="2088232" cy="50405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555FA1B6-28FA-41F6-9AE0-FC0973E21849}"/>
              </a:ext>
            </a:extLst>
          </p:cNvPr>
          <p:cNvSpPr/>
          <p:nvPr/>
        </p:nvSpPr>
        <p:spPr>
          <a:xfrm>
            <a:off x="4572000" y="2801938"/>
            <a:ext cx="1368152" cy="41103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0F6DB6BD-C85A-4DD6-A46C-BB31FD24CFDB}"/>
              </a:ext>
            </a:extLst>
          </p:cNvPr>
          <p:cNvSpPr/>
          <p:nvPr/>
        </p:nvSpPr>
        <p:spPr>
          <a:xfrm>
            <a:off x="2051720" y="3212976"/>
            <a:ext cx="5616624" cy="50405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957D305E-0668-4CE5-AB48-6F05768E7D7E}"/>
              </a:ext>
            </a:extLst>
          </p:cNvPr>
          <p:cNvSpPr/>
          <p:nvPr/>
        </p:nvSpPr>
        <p:spPr>
          <a:xfrm>
            <a:off x="5423171" y="3799272"/>
            <a:ext cx="1440160" cy="41103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2AE1AB75-C357-4B5C-863C-58505C6E705E}"/>
              </a:ext>
            </a:extLst>
          </p:cNvPr>
          <p:cNvSpPr/>
          <p:nvPr/>
        </p:nvSpPr>
        <p:spPr>
          <a:xfrm>
            <a:off x="4716016" y="4313758"/>
            <a:ext cx="1440160" cy="41103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50729FDE-29F5-4CCD-B191-95E4E2451D92}"/>
              </a:ext>
            </a:extLst>
          </p:cNvPr>
          <p:cNvSpPr/>
          <p:nvPr/>
        </p:nvSpPr>
        <p:spPr>
          <a:xfrm>
            <a:off x="2915816" y="4817640"/>
            <a:ext cx="3384376" cy="48302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E5B3C045-D3A2-4114-A06E-D1C91391CC2B}"/>
              </a:ext>
            </a:extLst>
          </p:cNvPr>
          <p:cNvSpPr/>
          <p:nvPr/>
        </p:nvSpPr>
        <p:spPr>
          <a:xfrm>
            <a:off x="635001" y="5429162"/>
            <a:ext cx="8062912" cy="95765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2"/>
                                        </p:tgtEl>
                                      </p:cBhvr>
                                    </p:animEffect>
                                    <p:set>
                                      <p:cBhvr>
                                        <p:cTn id="7" dur="1" fill="hold">
                                          <p:stCondLst>
                                            <p:cond delay="499"/>
                                          </p:stCondLst>
                                        </p:cTn>
                                        <p:tgtEl>
                                          <p:spTgt spid="2"/>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4"/>
                                        </p:tgtEl>
                                      </p:cBhvr>
                                    </p:animEffect>
                                    <p:set>
                                      <p:cBhvr>
                                        <p:cTn id="17" dur="1" fill="hold">
                                          <p:stCondLst>
                                            <p:cond delay="499"/>
                                          </p:stCondLst>
                                        </p:cTn>
                                        <p:tgtEl>
                                          <p:spTgt spid="4"/>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5"/>
                                        </p:tgtEl>
                                      </p:cBhvr>
                                    </p:animEffect>
                                    <p:set>
                                      <p:cBhvr>
                                        <p:cTn id="22" dur="1" fill="hold">
                                          <p:stCondLst>
                                            <p:cond delay="499"/>
                                          </p:stCondLst>
                                        </p:cTn>
                                        <p:tgtEl>
                                          <p:spTgt spid="5"/>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0" nodeType="clickEffect">
                                  <p:stCondLst>
                                    <p:cond delay="0"/>
                                  </p:stCondLst>
                                  <p:childTnLst>
                                    <p:animEffect transition="out" filter="fade">
                                      <p:cBhvr>
                                        <p:cTn id="26" dur="500"/>
                                        <p:tgtEl>
                                          <p:spTgt spid="6"/>
                                        </p:tgtEl>
                                      </p:cBhvr>
                                    </p:animEffect>
                                    <p:set>
                                      <p:cBhvr>
                                        <p:cTn id="27" dur="1" fill="hold">
                                          <p:stCondLst>
                                            <p:cond delay="499"/>
                                          </p:stCondLst>
                                        </p:cTn>
                                        <p:tgtEl>
                                          <p:spTgt spid="6"/>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grpId="0" nodeType="clickEffect">
                                  <p:stCondLst>
                                    <p:cond delay="0"/>
                                  </p:stCondLst>
                                  <p:childTnLst>
                                    <p:animEffect transition="out" filter="fade">
                                      <p:cBhvr>
                                        <p:cTn id="31" dur="500"/>
                                        <p:tgtEl>
                                          <p:spTgt spid="7"/>
                                        </p:tgtEl>
                                      </p:cBhvr>
                                    </p:animEffect>
                                    <p:set>
                                      <p:cBhvr>
                                        <p:cTn id="32" dur="1" fill="hold">
                                          <p:stCondLst>
                                            <p:cond delay="499"/>
                                          </p:stCondLst>
                                        </p:cTn>
                                        <p:tgtEl>
                                          <p:spTgt spid="7"/>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10" presetClass="exit" presetSubtype="0" fill="hold" grpId="0" nodeType="clickEffect">
                                  <p:stCondLst>
                                    <p:cond delay="0"/>
                                  </p:stCondLst>
                                  <p:childTnLst>
                                    <p:animEffect transition="out" filter="fade">
                                      <p:cBhvr>
                                        <p:cTn id="36" dur="500"/>
                                        <p:tgtEl>
                                          <p:spTgt spid="8"/>
                                        </p:tgtEl>
                                      </p:cBhvr>
                                    </p:animEffect>
                                    <p:set>
                                      <p:cBhvr>
                                        <p:cTn id="37"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n-GB" altLang="en-US"/>
              <a:t>Book Reference Example</a:t>
            </a:r>
          </a:p>
        </p:txBody>
      </p:sp>
      <p:sp>
        <p:nvSpPr>
          <p:cNvPr id="16387" name="Rectangle 3"/>
          <p:cNvSpPr>
            <a:spLocks noGrp="1" noChangeArrowheads="1"/>
          </p:cNvSpPr>
          <p:nvPr>
            <p:ph type="body" idx="1"/>
          </p:nvPr>
        </p:nvSpPr>
        <p:spPr/>
        <p:txBody>
          <a:bodyPr/>
          <a:lstStyle/>
          <a:p>
            <a:pPr eaLnBrk="1" hangingPunct="1">
              <a:buFont typeface="Wingdings" pitchFamily="2" charset="2"/>
              <a:buNone/>
            </a:pPr>
            <a:endParaRPr lang="en-GB" altLang="en-US" dirty="0"/>
          </a:p>
        </p:txBody>
      </p:sp>
      <p:grpSp>
        <p:nvGrpSpPr>
          <p:cNvPr id="33" name="Group 32"/>
          <p:cNvGrpSpPr/>
          <p:nvPr/>
        </p:nvGrpSpPr>
        <p:grpSpPr>
          <a:xfrm>
            <a:off x="755650" y="2352675"/>
            <a:ext cx="7748588" cy="2516188"/>
            <a:chOff x="755650" y="2352675"/>
            <a:chExt cx="7748588" cy="2516188"/>
          </a:xfrm>
        </p:grpSpPr>
        <p:sp>
          <p:nvSpPr>
            <p:cNvPr id="16389" name="Text Box 5"/>
            <p:cNvSpPr txBox="1">
              <a:spLocks noChangeArrowheads="1"/>
            </p:cNvSpPr>
            <p:nvPr/>
          </p:nvSpPr>
          <p:spPr bwMode="auto">
            <a:xfrm>
              <a:off x="1146779" y="2352675"/>
              <a:ext cx="905588" cy="441704"/>
            </a:xfrm>
            <a:prstGeom prst="rect">
              <a:avLst/>
            </a:prstGeom>
            <a:solidFill>
              <a:srgbClr val="D8D8D8"/>
            </a:solidFill>
            <a:ln w="9525">
              <a:solidFill>
                <a:srgbClr val="000000"/>
              </a:solidFill>
              <a:miter lim="800000"/>
              <a:headEnd/>
              <a:tailEnd/>
            </a:ln>
          </p:spPr>
          <p:txBody>
            <a:bodyPr/>
            <a:lstStyle/>
            <a:p>
              <a:r>
                <a:rPr lang="en-GB" altLang="en-US" sz="900" dirty="0">
                  <a:latin typeface="Tahoma" pitchFamily="34" charset="0"/>
                </a:rPr>
                <a:t>Author(s)</a:t>
              </a:r>
            </a:p>
            <a:p>
              <a:endParaRPr lang="en-GB" altLang="en-US" dirty="0"/>
            </a:p>
          </p:txBody>
        </p:sp>
        <p:sp>
          <p:nvSpPr>
            <p:cNvPr id="16390" name="Text Box 6"/>
            <p:cNvSpPr txBox="1">
              <a:spLocks noChangeArrowheads="1"/>
            </p:cNvSpPr>
            <p:nvPr/>
          </p:nvSpPr>
          <p:spPr bwMode="auto">
            <a:xfrm>
              <a:off x="2343423" y="2352675"/>
              <a:ext cx="1348867" cy="441704"/>
            </a:xfrm>
            <a:prstGeom prst="rect">
              <a:avLst/>
            </a:prstGeom>
            <a:solidFill>
              <a:srgbClr val="D8D8D8"/>
            </a:solidFill>
            <a:ln w="9525">
              <a:solidFill>
                <a:srgbClr val="000000"/>
              </a:solidFill>
              <a:miter lim="800000"/>
              <a:headEnd/>
              <a:tailEnd/>
            </a:ln>
          </p:spPr>
          <p:txBody>
            <a:bodyPr/>
            <a:lstStyle/>
            <a:p>
              <a:r>
                <a:rPr lang="en-GB" altLang="en-US" sz="900">
                  <a:latin typeface="Tahoma" pitchFamily="34" charset="0"/>
                </a:rPr>
                <a:t>Year of Publication</a:t>
              </a:r>
              <a:endParaRPr lang="en-GB" altLang="en-US"/>
            </a:p>
          </p:txBody>
        </p:sp>
        <p:sp>
          <p:nvSpPr>
            <p:cNvPr id="16391" name="Text Box 7"/>
            <p:cNvSpPr txBox="1">
              <a:spLocks noChangeArrowheads="1"/>
            </p:cNvSpPr>
            <p:nvPr/>
          </p:nvSpPr>
          <p:spPr bwMode="auto">
            <a:xfrm>
              <a:off x="3888913" y="2352675"/>
              <a:ext cx="523620" cy="441704"/>
            </a:xfrm>
            <a:prstGeom prst="rect">
              <a:avLst/>
            </a:prstGeom>
            <a:solidFill>
              <a:srgbClr val="D8D8D8"/>
            </a:solidFill>
            <a:ln w="9525">
              <a:solidFill>
                <a:srgbClr val="000000"/>
              </a:solidFill>
              <a:miter lim="800000"/>
              <a:headEnd/>
              <a:tailEnd/>
            </a:ln>
          </p:spPr>
          <p:txBody>
            <a:bodyPr/>
            <a:lstStyle/>
            <a:p>
              <a:r>
                <a:rPr lang="en-GB" altLang="en-US" sz="900">
                  <a:latin typeface="Tahoma" pitchFamily="34" charset="0"/>
                </a:rPr>
                <a:t>Title</a:t>
              </a:r>
              <a:endParaRPr lang="en-GB" altLang="en-US"/>
            </a:p>
          </p:txBody>
        </p:sp>
        <p:sp>
          <p:nvSpPr>
            <p:cNvPr id="16392" name="Text Box 8"/>
            <p:cNvSpPr txBox="1">
              <a:spLocks noChangeArrowheads="1"/>
            </p:cNvSpPr>
            <p:nvPr/>
          </p:nvSpPr>
          <p:spPr bwMode="auto">
            <a:xfrm>
              <a:off x="4815642" y="2352675"/>
              <a:ext cx="643425" cy="441704"/>
            </a:xfrm>
            <a:prstGeom prst="rect">
              <a:avLst/>
            </a:prstGeom>
            <a:solidFill>
              <a:srgbClr val="D8D8D8"/>
            </a:solidFill>
            <a:ln w="9525">
              <a:solidFill>
                <a:srgbClr val="000000"/>
              </a:solidFill>
              <a:miter lim="800000"/>
              <a:headEnd/>
              <a:tailEnd/>
            </a:ln>
          </p:spPr>
          <p:txBody>
            <a:bodyPr/>
            <a:lstStyle/>
            <a:p>
              <a:r>
                <a:rPr lang="en-GB" altLang="en-US" sz="900">
                  <a:latin typeface="Tahoma" pitchFamily="34" charset="0"/>
                </a:rPr>
                <a:t>Edition</a:t>
              </a:r>
              <a:endParaRPr lang="en-GB" altLang="en-US"/>
            </a:p>
          </p:txBody>
        </p:sp>
        <p:sp>
          <p:nvSpPr>
            <p:cNvPr id="16393" name="Text Box 9"/>
            <p:cNvSpPr txBox="1">
              <a:spLocks noChangeArrowheads="1"/>
            </p:cNvSpPr>
            <p:nvPr/>
          </p:nvSpPr>
          <p:spPr bwMode="auto">
            <a:xfrm>
              <a:off x="5611996" y="2352675"/>
              <a:ext cx="1330544" cy="441704"/>
            </a:xfrm>
            <a:prstGeom prst="rect">
              <a:avLst/>
            </a:prstGeom>
            <a:solidFill>
              <a:srgbClr val="D8D8D8"/>
            </a:solidFill>
            <a:ln w="9525">
              <a:solidFill>
                <a:srgbClr val="000000"/>
              </a:solidFill>
              <a:miter lim="800000"/>
              <a:headEnd/>
              <a:tailEnd/>
            </a:ln>
          </p:spPr>
          <p:txBody>
            <a:bodyPr/>
            <a:lstStyle/>
            <a:p>
              <a:r>
                <a:rPr lang="en-GB" altLang="en-US" sz="900">
                  <a:latin typeface="Tahoma" pitchFamily="34" charset="0"/>
                </a:rPr>
                <a:t>Place of</a:t>
              </a:r>
              <a:r>
                <a:rPr lang="en-GB" altLang="en-US" sz="1200">
                  <a:latin typeface="Tahoma" pitchFamily="34" charset="0"/>
                </a:rPr>
                <a:t> </a:t>
              </a:r>
              <a:r>
                <a:rPr lang="en-GB" altLang="en-US" sz="900">
                  <a:latin typeface="Tahoma" pitchFamily="34" charset="0"/>
                </a:rPr>
                <a:t>publication</a:t>
              </a:r>
              <a:endParaRPr lang="en-GB" altLang="en-US"/>
            </a:p>
          </p:txBody>
        </p:sp>
        <p:sp>
          <p:nvSpPr>
            <p:cNvPr id="16394" name="Text Box 10"/>
            <p:cNvSpPr txBox="1">
              <a:spLocks noChangeArrowheads="1"/>
            </p:cNvSpPr>
            <p:nvPr/>
          </p:nvSpPr>
          <p:spPr bwMode="auto">
            <a:xfrm>
              <a:off x="7117315" y="2352675"/>
              <a:ext cx="752660" cy="441704"/>
            </a:xfrm>
            <a:prstGeom prst="rect">
              <a:avLst/>
            </a:prstGeom>
            <a:solidFill>
              <a:srgbClr val="D8D8D8"/>
            </a:solidFill>
            <a:ln w="9525">
              <a:solidFill>
                <a:srgbClr val="000000"/>
              </a:solidFill>
              <a:miter lim="800000"/>
              <a:headEnd/>
              <a:tailEnd/>
            </a:ln>
          </p:spPr>
          <p:txBody>
            <a:bodyPr/>
            <a:lstStyle/>
            <a:p>
              <a:r>
                <a:rPr lang="en-GB" altLang="en-US" sz="900">
                  <a:latin typeface="Tahoma" pitchFamily="34" charset="0"/>
                </a:rPr>
                <a:t>Publisher</a:t>
              </a:r>
              <a:endParaRPr lang="en-GB" altLang="en-US"/>
            </a:p>
          </p:txBody>
        </p:sp>
        <p:sp>
          <p:nvSpPr>
            <p:cNvPr id="16395" name="Text Box 11"/>
            <p:cNvSpPr txBox="1">
              <a:spLocks noChangeArrowheads="1"/>
            </p:cNvSpPr>
            <p:nvPr/>
          </p:nvSpPr>
          <p:spPr bwMode="auto">
            <a:xfrm>
              <a:off x="829647" y="4467776"/>
              <a:ext cx="739974" cy="401087"/>
            </a:xfrm>
            <a:prstGeom prst="rect">
              <a:avLst/>
            </a:prstGeom>
            <a:solidFill>
              <a:srgbClr val="FFFFFF"/>
            </a:solidFill>
            <a:ln w="9525">
              <a:solidFill>
                <a:srgbClr val="000000"/>
              </a:solidFill>
              <a:miter lim="800000"/>
              <a:headEnd/>
              <a:tailEnd/>
            </a:ln>
          </p:spPr>
          <p:txBody>
            <a:bodyPr/>
            <a:lstStyle/>
            <a:p>
              <a:r>
                <a:rPr lang="en-GB" altLang="en-US" sz="900">
                  <a:latin typeface="Tahoma" pitchFamily="34" charset="0"/>
                </a:rPr>
                <a:t>Comma</a:t>
              </a:r>
              <a:endParaRPr lang="en-GB" altLang="en-US"/>
            </a:p>
          </p:txBody>
        </p:sp>
        <p:sp>
          <p:nvSpPr>
            <p:cNvPr id="16396" name="Text Box 12"/>
            <p:cNvSpPr txBox="1">
              <a:spLocks noChangeArrowheads="1"/>
            </p:cNvSpPr>
            <p:nvPr/>
          </p:nvSpPr>
          <p:spPr bwMode="auto">
            <a:xfrm>
              <a:off x="1859974" y="4467776"/>
              <a:ext cx="966900" cy="401087"/>
            </a:xfrm>
            <a:prstGeom prst="rect">
              <a:avLst/>
            </a:prstGeom>
            <a:solidFill>
              <a:srgbClr val="FFFFFF"/>
            </a:solidFill>
            <a:ln w="9525">
              <a:solidFill>
                <a:srgbClr val="000000"/>
              </a:solidFill>
              <a:miter lim="800000"/>
              <a:headEnd/>
              <a:tailEnd/>
            </a:ln>
          </p:spPr>
          <p:txBody>
            <a:bodyPr/>
            <a:lstStyle/>
            <a:p>
              <a:r>
                <a:rPr lang="en-GB" altLang="en-US" sz="900">
                  <a:latin typeface="Tahoma" pitchFamily="34" charset="0"/>
                </a:rPr>
                <a:t>Full stop</a:t>
              </a:r>
              <a:endParaRPr lang="en-GB" altLang="en-US"/>
            </a:p>
          </p:txBody>
        </p:sp>
        <p:sp>
          <p:nvSpPr>
            <p:cNvPr id="16397" name="Text Box 13"/>
            <p:cNvSpPr txBox="1">
              <a:spLocks noChangeArrowheads="1"/>
            </p:cNvSpPr>
            <p:nvPr/>
          </p:nvSpPr>
          <p:spPr bwMode="auto">
            <a:xfrm>
              <a:off x="3256058" y="4467776"/>
              <a:ext cx="905588" cy="401087"/>
            </a:xfrm>
            <a:prstGeom prst="rect">
              <a:avLst/>
            </a:prstGeom>
            <a:solidFill>
              <a:srgbClr val="FFFFFF"/>
            </a:solidFill>
            <a:ln w="9525">
              <a:solidFill>
                <a:srgbClr val="000000"/>
              </a:solidFill>
              <a:miter lim="800000"/>
              <a:headEnd/>
              <a:tailEnd/>
            </a:ln>
          </p:spPr>
          <p:txBody>
            <a:bodyPr/>
            <a:lstStyle/>
            <a:p>
              <a:r>
                <a:rPr lang="en-GB" altLang="en-US" sz="900" dirty="0">
                  <a:latin typeface="Tahoma" pitchFamily="34" charset="0"/>
                </a:rPr>
                <a:t>Brackets</a:t>
              </a:r>
            </a:p>
            <a:p>
              <a:endParaRPr lang="en-GB" altLang="en-US" dirty="0"/>
            </a:p>
          </p:txBody>
        </p:sp>
        <p:sp>
          <p:nvSpPr>
            <p:cNvPr id="16398" name="Text Box 14"/>
            <p:cNvSpPr txBox="1">
              <a:spLocks noChangeArrowheads="1"/>
            </p:cNvSpPr>
            <p:nvPr/>
          </p:nvSpPr>
          <p:spPr bwMode="auto">
            <a:xfrm>
              <a:off x="4586603" y="4467776"/>
              <a:ext cx="687119" cy="401087"/>
            </a:xfrm>
            <a:prstGeom prst="rect">
              <a:avLst/>
            </a:prstGeom>
            <a:solidFill>
              <a:srgbClr val="FFFFFF"/>
            </a:solidFill>
            <a:ln w="9525">
              <a:solidFill>
                <a:srgbClr val="000000"/>
              </a:solidFill>
              <a:miter lim="800000"/>
              <a:headEnd/>
              <a:tailEnd/>
            </a:ln>
          </p:spPr>
          <p:txBody>
            <a:bodyPr/>
            <a:lstStyle/>
            <a:p>
              <a:r>
                <a:rPr lang="en-GB" altLang="en-US" sz="900" dirty="0">
                  <a:latin typeface="Tahoma" pitchFamily="34" charset="0"/>
                  <a:ea typeface="Tahoma" pitchFamily="34" charset="0"/>
                  <a:cs typeface="Tahoma" pitchFamily="34" charset="0"/>
                </a:rPr>
                <a:t>Italics</a:t>
              </a:r>
            </a:p>
          </p:txBody>
        </p:sp>
        <p:sp>
          <p:nvSpPr>
            <p:cNvPr id="16399" name="Text Box 15"/>
            <p:cNvSpPr txBox="1">
              <a:spLocks noChangeArrowheads="1"/>
            </p:cNvSpPr>
            <p:nvPr/>
          </p:nvSpPr>
          <p:spPr bwMode="auto">
            <a:xfrm>
              <a:off x="5500695" y="4467776"/>
              <a:ext cx="857256" cy="401087"/>
            </a:xfrm>
            <a:prstGeom prst="rect">
              <a:avLst/>
            </a:prstGeom>
            <a:solidFill>
              <a:srgbClr val="FFFFFF"/>
            </a:solidFill>
            <a:ln w="9525">
              <a:solidFill>
                <a:srgbClr val="000000"/>
              </a:solidFill>
              <a:miter lim="800000"/>
              <a:headEnd/>
              <a:tailEnd/>
            </a:ln>
          </p:spPr>
          <p:txBody>
            <a:bodyPr/>
            <a:lstStyle/>
            <a:p>
              <a:r>
                <a:rPr lang="en-GB" altLang="en-US" sz="900" dirty="0">
                  <a:latin typeface="Tahoma" pitchFamily="34" charset="0"/>
                </a:rPr>
                <a:t>Full stop</a:t>
              </a:r>
            </a:p>
            <a:p>
              <a:endParaRPr lang="en-GB" altLang="en-US" dirty="0"/>
            </a:p>
          </p:txBody>
        </p:sp>
        <p:sp>
          <p:nvSpPr>
            <p:cNvPr id="16400" name="Text Box 16"/>
            <p:cNvSpPr txBox="1">
              <a:spLocks noChangeArrowheads="1"/>
            </p:cNvSpPr>
            <p:nvPr/>
          </p:nvSpPr>
          <p:spPr bwMode="auto">
            <a:xfrm>
              <a:off x="6786578" y="4429132"/>
              <a:ext cx="752660" cy="401087"/>
            </a:xfrm>
            <a:prstGeom prst="rect">
              <a:avLst/>
            </a:prstGeom>
            <a:solidFill>
              <a:srgbClr val="FFFFFF"/>
            </a:solidFill>
            <a:ln w="9525">
              <a:solidFill>
                <a:srgbClr val="000000"/>
              </a:solidFill>
              <a:miter lim="800000"/>
              <a:headEnd/>
              <a:tailEnd/>
            </a:ln>
          </p:spPr>
          <p:txBody>
            <a:bodyPr/>
            <a:lstStyle/>
            <a:p>
              <a:r>
                <a:rPr lang="en-GB" altLang="en-US" sz="900">
                  <a:latin typeface="Tahoma" pitchFamily="34" charset="0"/>
                </a:rPr>
                <a:t>Colon</a:t>
              </a:r>
              <a:endParaRPr lang="en-GB" altLang="en-US"/>
            </a:p>
          </p:txBody>
        </p:sp>
        <p:sp>
          <p:nvSpPr>
            <p:cNvPr id="16401" name="Text Box 17"/>
            <p:cNvSpPr txBox="1">
              <a:spLocks noChangeArrowheads="1"/>
            </p:cNvSpPr>
            <p:nvPr/>
          </p:nvSpPr>
          <p:spPr bwMode="auto">
            <a:xfrm>
              <a:off x="755650" y="3666617"/>
              <a:ext cx="7748588" cy="465058"/>
            </a:xfrm>
            <a:prstGeom prst="rect">
              <a:avLst/>
            </a:prstGeom>
            <a:solidFill>
              <a:srgbClr val="FFFFFF"/>
            </a:solidFill>
            <a:ln w="9525">
              <a:solidFill>
                <a:srgbClr val="000000"/>
              </a:solidFill>
              <a:miter lim="800000"/>
              <a:headEnd/>
              <a:tailEnd/>
            </a:ln>
          </p:spPr>
          <p:txBody>
            <a:bodyPr/>
            <a:lstStyle/>
            <a:p>
              <a:r>
                <a:rPr lang="en-GB" altLang="en-US" sz="1600" dirty="0">
                  <a:latin typeface="Tahoma" pitchFamily="34" charset="0"/>
                </a:rPr>
                <a:t>Cottrell, S. (2019) </a:t>
              </a:r>
              <a:r>
                <a:rPr lang="en-GB" altLang="en-US" sz="1600" i="1" dirty="0">
                  <a:latin typeface="Tahoma" pitchFamily="34" charset="0"/>
                </a:rPr>
                <a:t>The study Skills Handbook. </a:t>
              </a:r>
              <a:r>
                <a:rPr lang="en-GB" altLang="en-US" sz="1600" dirty="0">
                  <a:latin typeface="Tahoma" pitchFamily="34" charset="0"/>
                </a:rPr>
                <a:t>5</a:t>
              </a:r>
              <a:r>
                <a:rPr lang="en-GB" altLang="en-US" sz="1600" baseline="30000" dirty="0">
                  <a:latin typeface="Tahoma" pitchFamily="34" charset="0"/>
                </a:rPr>
                <a:t>th</a:t>
              </a:r>
              <a:r>
                <a:rPr lang="en-GB" altLang="en-US" sz="1600" dirty="0">
                  <a:latin typeface="Tahoma" pitchFamily="34" charset="0"/>
                </a:rPr>
                <a:t> </a:t>
              </a:r>
              <a:r>
                <a:rPr lang="en-GB" altLang="en-US" sz="1600" dirty="0" err="1">
                  <a:latin typeface="Tahoma" pitchFamily="34" charset="0"/>
                </a:rPr>
                <a:t>edn</a:t>
              </a:r>
              <a:r>
                <a:rPr lang="en-GB" altLang="en-US" sz="1600" dirty="0">
                  <a:latin typeface="Tahoma" pitchFamily="34" charset="0"/>
                </a:rPr>
                <a:t>. London: Red Globe Press.</a:t>
              </a:r>
              <a:endParaRPr lang="en-GB" altLang="en-US" sz="1600" dirty="0"/>
            </a:p>
          </p:txBody>
        </p:sp>
        <p:cxnSp>
          <p:nvCxnSpPr>
            <p:cNvPr id="16402" name="AutoShape 18"/>
            <p:cNvCxnSpPr>
              <a:cxnSpLocks noChangeShapeType="1"/>
            </p:cNvCxnSpPr>
            <p:nvPr/>
          </p:nvCxnSpPr>
          <p:spPr bwMode="auto">
            <a:xfrm flipH="1" flipV="1">
              <a:off x="1763688" y="4000505"/>
              <a:ext cx="521946" cy="467277"/>
            </a:xfrm>
            <a:prstGeom prst="straightConnector1">
              <a:avLst/>
            </a:prstGeom>
            <a:noFill/>
            <a:ln w="9525">
              <a:solidFill>
                <a:srgbClr val="000000"/>
              </a:solidFill>
              <a:round/>
              <a:headEnd/>
              <a:tailEnd/>
            </a:ln>
          </p:spPr>
        </p:cxnSp>
        <p:cxnSp>
          <p:nvCxnSpPr>
            <p:cNvPr id="16403" name="AutoShape 19"/>
            <p:cNvCxnSpPr>
              <a:cxnSpLocks noChangeShapeType="1"/>
            </p:cNvCxnSpPr>
            <p:nvPr/>
          </p:nvCxnSpPr>
          <p:spPr bwMode="auto">
            <a:xfrm rot="5400000" flipH="1" flipV="1">
              <a:off x="1209237" y="4177736"/>
              <a:ext cx="467278" cy="112816"/>
            </a:xfrm>
            <a:prstGeom prst="straightConnector1">
              <a:avLst/>
            </a:prstGeom>
            <a:noFill/>
            <a:ln w="9525">
              <a:solidFill>
                <a:srgbClr val="000000"/>
              </a:solidFill>
              <a:round/>
              <a:headEnd/>
              <a:tailEnd/>
            </a:ln>
          </p:spPr>
        </p:cxnSp>
        <p:cxnSp>
          <p:nvCxnSpPr>
            <p:cNvPr id="16404" name="AutoShape 20"/>
            <p:cNvCxnSpPr>
              <a:cxnSpLocks noChangeShapeType="1"/>
            </p:cNvCxnSpPr>
            <p:nvPr/>
          </p:nvCxnSpPr>
          <p:spPr bwMode="auto">
            <a:xfrm>
              <a:off x="1984736" y="3977201"/>
              <a:ext cx="1329111" cy="490575"/>
            </a:xfrm>
            <a:prstGeom prst="straightConnector1">
              <a:avLst/>
            </a:prstGeom>
            <a:noFill/>
            <a:ln w="9525">
              <a:solidFill>
                <a:srgbClr val="000000"/>
              </a:solidFill>
              <a:round/>
              <a:headEnd/>
              <a:tailEnd/>
            </a:ln>
          </p:spPr>
        </p:cxnSp>
        <p:cxnSp>
          <p:nvCxnSpPr>
            <p:cNvPr id="16405" name="AutoShape 21"/>
            <p:cNvCxnSpPr>
              <a:cxnSpLocks noChangeShapeType="1"/>
            </p:cNvCxnSpPr>
            <p:nvPr/>
          </p:nvCxnSpPr>
          <p:spPr bwMode="auto">
            <a:xfrm>
              <a:off x="2398832" y="3929066"/>
              <a:ext cx="1129958" cy="538698"/>
            </a:xfrm>
            <a:prstGeom prst="straightConnector1">
              <a:avLst/>
            </a:prstGeom>
            <a:noFill/>
            <a:ln w="9525">
              <a:solidFill>
                <a:srgbClr val="000000"/>
              </a:solidFill>
              <a:round/>
              <a:headEnd/>
              <a:tailEnd/>
            </a:ln>
          </p:spPr>
        </p:cxnSp>
        <p:cxnSp>
          <p:nvCxnSpPr>
            <p:cNvPr id="16406" name="AutoShape 22"/>
            <p:cNvCxnSpPr>
              <a:cxnSpLocks noChangeShapeType="1"/>
            </p:cNvCxnSpPr>
            <p:nvPr/>
          </p:nvCxnSpPr>
          <p:spPr bwMode="auto">
            <a:xfrm>
              <a:off x="4193847" y="3977201"/>
              <a:ext cx="622499" cy="490561"/>
            </a:xfrm>
            <a:prstGeom prst="straightConnector1">
              <a:avLst/>
            </a:prstGeom>
            <a:noFill/>
            <a:ln w="9525">
              <a:solidFill>
                <a:srgbClr val="000000"/>
              </a:solidFill>
              <a:round/>
              <a:headEnd/>
              <a:tailEnd/>
            </a:ln>
          </p:spPr>
        </p:cxnSp>
        <p:cxnSp>
          <p:nvCxnSpPr>
            <p:cNvPr id="16407" name="AutoShape 23"/>
            <p:cNvCxnSpPr>
              <a:cxnSpLocks noChangeShapeType="1"/>
            </p:cNvCxnSpPr>
            <p:nvPr/>
          </p:nvCxnSpPr>
          <p:spPr bwMode="auto">
            <a:xfrm>
              <a:off x="4930162" y="3929066"/>
              <a:ext cx="681834" cy="531429"/>
            </a:xfrm>
            <a:prstGeom prst="straightConnector1">
              <a:avLst/>
            </a:prstGeom>
            <a:noFill/>
            <a:ln w="9525">
              <a:solidFill>
                <a:srgbClr val="000000"/>
              </a:solidFill>
              <a:round/>
              <a:headEnd/>
              <a:tailEnd/>
            </a:ln>
          </p:spPr>
        </p:cxnSp>
        <p:cxnSp>
          <p:nvCxnSpPr>
            <p:cNvPr id="16408" name="AutoShape 24"/>
            <p:cNvCxnSpPr>
              <a:cxnSpLocks noChangeShapeType="1"/>
            </p:cNvCxnSpPr>
            <p:nvPr/>
          </p:nvCxnSpPr>
          <p:spPr bwMode="auto">
            <a:xfrm>
              <a:off x="5695593" y="3936332"/>
              <a:ext cx="550569" cy="524163"/>
            </a:xfrm>
            <a:prstGeom prst="straightConnector1">
              <a:avLst/>
            </a:prstGeom>
            <a:noFill/>
            <a:ln w="9525">
              <a:solidFill>
                <a:srgbClr val="000000"/>
              </a:solidFill>
              <a:round/>
              <a:headEnd/>
              <a:tailEnd/>
            </a:ln>
          </p:spPr>
        </p:cxnSp>
        <p:cxnSp>
          <p:nvCxnSpPr>
            <p:cNvPr id="16409" name="AutoShape 25"/>
            <p:cNvCxnSpPr>
              <a:cxnSpLocks noChangeShapeType="1"/>
            </p:cNvCxnSpPr>
            <p:nvPr/>
          </p:nvCxnSpPr>
          <p:spPr bwMode="auto">
            <a:xfrm>
              <a:off x="6422132" y="3929066"/>
              <a:ext cx="520408" cy="538696"/>
            </a:xfrm>
            <a:prstGeom prst="straightConnector1">
              <a:avLst/>
            </a:prstGeom>
            <a:noFill/>
            <a:ln w="9525">
              <a:solidFill>
                <a:srgbClr val="000000"/>
              </a:solidFill>
              <a:round/>
              <a:headEnd/>
              <a:tailEnd/>
            </a:ln>
          </p:spPr>
        </p:cxnSp>
        <p:cxnSp>
          <p:nvCxnSpPr>
            <p:cNvPr id="16410" name="AutoShape 26"/>
            <p:cNvCxnSpPr>
              <a:cxnSpLocks noChangeShapeType="1"/>
            </p:cNvCxnSpPr>
            <p:nvPr/>
          </p:nvCxnSpPr>
          <p:spPr bwMode="auto">
            <a:xfrm rot="5400000">
              <a:off x="6817829" y="2978237"/>
              <a:ext cx="919580" cy="553450"/>
            </a:xfrm>
            <a:prstGeom prst="straightConnector1">
              <a:avLst/>
            </a:prstGeom>
            <a:noFill/>
            <a:ln w="9525">
              <a:solidFill>
                <a:srgbClr val="000000"/>
              </a:solidFill>
              <a:round/>
              <a:headEnd/>
              <a:tailEnd/>
            </a:ln>
          </p:spPr>
        </p:cxnSp>
        <p:cxnSp>
          <p:nvCxnSpPr>
            <p:cNvPr id="16411" name="AutoShape 27"/>
            <p:cNvCxnSpPr>
              <a:cxnSpLocks noChangeShapeType="1"/>
            </p:cNvCxnSpPr>
            <p:nvPr/>
          </p:nvCxnSpPr>
          <p:spPr bwMode="auto">
            <a:xfrm flipH="1">
              <a:off x="6084168" y="2794378"/>
              <a:ext cx="130112" cy="920374"/>
            </a:xfrm>
            <a:prstGeom prst="straightConnector1">
              <a:avLst/>
            </a:prstGeom>
            <a:noFill/>
            <a:ln w="9525">
              <a:solidFill>
                <a:srgbClr val="000000"/>
              </a:solidFill>
              <a:round/>
              <a:headEnd/>
              <a:tailEnd/>
            </a:ln>
          </p:spPr>
        </p:cxnSp>
        <p:cxnSp>
          <p:nvCxnSpPr>
            <p:cNvPr id="16412" name="AutoShape 28"/>
            <p:cNvCxnSpPr>
              <a:cxnSpLocks noChangeShapeType="1"/>
            </p:cNvCxnSpPr>
            <p:nvPr/>
          </p:nvCxnSpPr>
          <p:spPr bwMode="auto">
            <a:xfrm>
              <a:off x="5153917" y="2794378"/>
              <a:ext cx="119805" cy="872239"/>
            </a:xfrm>
            <a:prstGeom prst="straightConnector1">
              <a:avLst/>
            </a:prstGeom>
            <a:noFill/>
            <a:ln w="9525">
              <a:solidFill>
                <a:srgbClr val="000000"/>
              </a:solidFill>
              <a:round/>
              <a:headEnd/>
              <a:tailEnd/>
            </a:ln>
          </p:spPr>
        </p:cxnSp>
        <p:cxnSp>
          <p:nvCxnSpPr>
            <p:cNvPr id="16413" name="AutoShape 29"/>
            <p:cNvCxnSpPr>
              <a:cxnSpLocks noChangeShapeType="1"/>
            </p:cNvCxnSpPr>
            <p:nvPr/>
          </p:nvCxnSpPr>
          <p:spPr bwMode="auto">
            <a:xfrm flipH="1">
              <a:off x="3692290" y="2794379"/>
              <a:ext cx="469356" cy="872238"/>
            </a:xfrm>
            <a:prstGeom prst="straightConnector1">
              <a:avLst/>
            </a:prstGeom>
            <a:noFill/>
            <a:ln w="9525">
              <a:solidFill>
                <a:srgbClr val="000000"/>
              </a:solidFill>
              <a:round/>
              <a:headEnd/>
              <a:tailEnd/>
            </a:ln>
          </p:spPr>
        </p:cxnSp>
        <p:cxnSp>
          <p:nvCxnSpPr>
            <p:cNvPr id="16414" name="AutoShape 30"/>
            <p:cNvCxnSpPr>
              <a:cxnSpLocks noChangeShapeType="1"/>
            </p:cNvCxnSpPr>
            <p:nvPr/>
          </p:nvCxnSpPr>
          <p:spPr bwMode="auto">
            <a:xfrm flipH="1">
              <a:off x="2201460" y="2794378"/>
              <a:ext cx="978490" cy="920374"/>
            </a:xfrm>
            <a:prstGeom prst="straightConnector1">
              <a:avLst/>
            </a:prstGeom>
            <a:noFill/>
            <a:ln w="9525">
              <a:solidFill>
                <a:srgbClr val="000000"/>
              </a:solidFill>
              <a:round/>
              <a:headEnd/>
              <a:tailEnd/>
            </a:ln>
          </p:spPr>
        </p:cxnSp>
        <p:cxnSp>
          <p:nvCxnSpPr>
            <p:cNvPr id="16416" name="AutoShape 32"/>
            <p:cNvCxnSpPr>
              <a:cxnSpLocks noChangeShapeType="1"/>
            </p:cNvCxnSpPr>
            <p:nvPr/>
          </p:nvCxnSpPr>
          <p:spPr bwMode="auto">
            <a:xfrm rot="5400000">
              <a:off x="939743" y="3267806"/>
              <a:ext cx="968702" cy="21848"/>
            </a:xfrm>
            <a:prstGeom prst="straightConnector1">
              <a:avLst/>
            </a:prstGeom>
            <a:noFill/>
            <a:ln w="9525">
              <a:solidFill>
                <a:srgbClr val="000000"/>
              </a:solidFill>
              <a:round/>
              <a:headEnd/>
              <a:tailEnd/>
            </a:ln>
          </p:spPr>
        </p:cxnSp>
      </p:grpSp>
      <p:pic>
        <p:nvPicPr>
          <p:cNvPr id="14" name="Picture 13">
            <a:extLst>
              <a:ext uri="{FF2B5EF4-FFF2-40B4-BE49-F238E27FC236}">
                <a16:creationId xmlns:a16="http://schemas.microsoft.com/office/drawing/2014/main" id="{8BD919EA-F621-4185-894C-174FC5522BF8}"/>
              </a:ext>
            </a:extLst>
          </p:cNvPr>
          <p:cNvPicPr>
            <a:picLocks noChangeAspect="1"/>
          </p:cNvPicPr>
          <p:nvPr/>
        </p:nvPicPr>
        <p:blipFill>
          <a:blip r:embed="rId2"/>
          <a:stretch>
            <a:fillRect/>
          </a:stretch>
        </p:blipFill>
        <p:spPr>
          <a:xfrm>
            <a:off x="7707053" y="4414554"/>
            <a:ext cx="871804" cy="414564"/>
          </a:xfrm>
          <a:prstGeom prst="rect">
            <a:avLst/>
          </a:prstGeom>
        </p:spPr>
      </p:pic>
      <p:pic>
        <p:nvPicPr>
          <p:cNvPr id="16" name="Picture 15">
            <a:extLst>
              <a:ext uri="{FF2B5EF4-FFF2-40B4-BE49-F238E27FC236}">
                <a16:creationId xmlns:a16="http://schemas.microsoft.com/office/drawing/2014/main" id="{9C1B329A-1A8C-4B7D-998C-7EFCF42422BE}"/>
              </a:ext>
            </a:extLst>
          </p:cNvPr>
          <p:cNvPicPr>
            <a:picLocks noChangeAspect="1"/>
          </p:cNvPicPr>
          <p:nvPr/>
        </p:nvPicPr>
        <p:blipFill>
          <a:blip r:embed="rId3"/>
          <a:stretch>
            <a:fillRect/>
          </a:stretch>
        </p:blipFill>
        <p:spPr>
          <a:xfrm>
            <a:off x="8041671" y="3930352"/>
            <a:ext cx="449726" cy="465058"/>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r>
              <a:rPr lang="en-GB" altLang="en-US" dirty="0"/>
              <a:t>Multiple / Different Authors…</a:t>
            </a:r>
          </a:p>
        </p:txBody>
      </p:sp>
      <p:sp>
        <p:nvSpPr>
          <p:cNvPr id="17411" name="Rectangle 3"/>
          <p:cNvSpPr>
            <a:spLocks noGrp="1" noChangeArrowheads="1"/>
          </p:cNvSpPr>
          <p:nvPr>
            <p:ph type="body" idx="1"/>
          </p:nvPr>
        </p:nvSpPr>
        <p:spPr>
          <a:xfrm>
            <a:off x="457200" y="1600200"/>
            <a:ext cx="8229600" cy="4979987"/>
          </a:xfrm>
        </p:spPr>
        <p:txBody>
          <a:bodyPr/>
          <a:lstStyle/>
          <a:p>
            <a:pPr marL="457200" lvl="1" indent="0" algn="ctr" eaLnBrk="1" hangingPunct="1">
              <a:buNone/>
            </a:pPr>
            <a:r>
              <a:rPr lang="en-GB" altLang="en-US" dirty="0"/>
              <a:t>In referencing the same principles for each type of source apply no matter the authors</a:t>
            </a:r>
          </a:p>
          <a:p>
            <a:pPr eaLnBrk="1" hangingPunct="1"/>
            <a:endParaRPr lang="en-GB" altLang="en-US" dirty="0"/>
          </a:p>
        </p:txBody>
      </p:sp>
      <p:pic>
        <p:nvPicPr>
          <p:cNvPr id="2050" name="Picture 2" descr="Man With Friends - 3d Man Team Png | Transparent PNG Download #496975 -  Vippng">
            <a:extLst>
              <a:ext uri="{FF2B5EF4-FFF2-40B4-BE49-F238E27FC236}">
                <a16:creationId xmlns:a16="http://schemas.microsoft.com/office/drawing/2014/main" id="{5255E838-623F-4B92-8BA0-4B76D483806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712" y="2572158"/>
            <a:ext cx="5184576" cy="416462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E81851-22E1-4E19-83CB-2EED7A4ED687}"/>
              </a:ext>
            </a:extLst>
          </p:cNvPr>
          <p:cNvSpPr>
            <a:spLocks noGrp="1"/>
          </p:cNvSpPr>
          <p:nvPr>
            <p:ph type="title"/>
          </p:nvPr>
        </p:nvSpPr>
        <p:spPr>
          <a:xfrm>
            <a:off x="457200" y="281920"/>
            <a:ext cx="8229600" cy="757145"/>
          </a:xfrm>
        </p:spPr>
        <p:txBody>
          <a:bodyPr/>
          <a:lstStyle/>
          <a:p>
            <a:r>
              <a:rPr lang="en-GB" dirty="0"/>
              <a:t>Lets try together…</a:t>
            </a:r>
          </a:p>
        </p:txBody>
      </p:sp>
      <p:pic>
        <p:nvPicPr>
          <p:cNvPr id="5" name="Content Placeholder 4">
            <a:extLst>
              <a:ext uri="{FF2B5EF4-FFF2-40B4-BE49-F238E27FC236}">
                <a16:creationId xmlns:a16="http://schemas.microsoft.com/office/drawing/2014/main" id="{99618E34-AC0C-492A-9EF4-023F7E4B31A2}"/>
              </a:ext>
            </a:extLst>
          </p:cNvPr>
          <p:cNvPicPr>
            <a:picLocks noGrp="1" noChangeAspect="1"/>
          </p:cNvPicPr>
          <p:nvPr>
            <p:ph idx="1"/>
          </p:nvPr>
        </p:nvPicPr>
        <p:blipFill>
          <a:blip r:embed="rId2"/>
          <a:stretch>
            <a:fillRect/>
          </a:stretch>
        </p:blipFill>
        <p:spPr>
          <a:xfrm>
            <a:off x="256693" y="1417638"/>
            <a:ext cx="4032448" cy="4954569"/>
          </a:xfrm>
        </p:spPr>
      </p:pic>
      <p:pic>
        <p:nvPicPr>
          <p:cNvPr id="7" name="Picture 6">
            <a:extLst>
              <a:ext uri="{FF2B5EF4-FFF2-40B4-BE49-F238E27FC236}">
                <a16:creationId xmlns:a16="http://schemas.microsoft.com/office/drawing/2014/main" id="{E299B44E-B256-472C-9E8B-F09BC8762AE7}"/>
              </a:ext>
            </a:extLst>
          </p:cNvPr>
          <p:cNvPicPr>
            <a:picLocks noChangeAspect="1"/>
          </p:cNvPicPr>
          <p:nvPr/>
        </p:nvPicPr>
        <p:blipFill rotWithShape="1">
          <a:blip r:embed="rId3"/>
          <a:srcRect r="38337"/>
          <a:stretch/>
        </p:blipFill>
        <p:spPr>
          <a:xfrm>
            <a:off x="4457709" y="1124744"/>
            <a:ext cx="4377803" cy="5072763"/>
          </a:xfrm>
          <a:prstGeom prst="rect">
            <a:avLst/>
          </a:prstGeom>
        </p:spPr>
      </p:pic>
      <p:pic>
        <p:nvPicPr>
          <p:cNvPr id="9" name="Picture 8">
            <a:extLst>
              <a:ext uri="{FF2B5EF4-FFF2-40B4-BE49-F238E27FC236}">
                <a16:creationId xmlns:a16="http://schemas.microsoft.com/office/drawing/2014/main" id="{E2A49DD4-519B-40C3-B2F9-88A63966103E}"/>
              </a:ext>
            </a:extLst>
          </p:cNvPr>
          <p:cNvPicPr>
            <a:picLocks noChangeAspect="1"/>
          </p:cNvPicPr>
          <p:nvPr/>
        </p:nvPicPr>
        <p:blipFill>
          <a:blip r:embed="rId4"/>
          <a:stretch>
            <a:fillRect/>
          </a:stretch>
        </p:blipFill>
        <p:spPr>
          <a:xfrm>
            <a:off x="4289141" y="4555005"/>
            <a:ext cx="4181475" cy="1190625"/>
          </a:xfrm>
          <a:prstGeom prst="rect">
            <a:avLst/>
          </a:prstGeom>
        </p:spPr>
      </p:pic>
    </p:spTree>
    <p:extLst>
      <p:ext uri="{BB962C8B-B14F-4D97-AF65-F5344CB8AC3E}">
        <p14:creationId xmlns:p14="http://schemas.microsoft.com/office/powerpoint/2010/main" val="243040926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57200" y="277813"/>
            <a:ext cx="8229600" cy="702915"/>
          </a:xfrm>
        </p:spPr>
        <p:txBody>
          <a:bodyPr/>
          <a:lstStyle/>
          <a:p>
            <a:pPr eaLnBrk="1" hangingPunct="1"/>
            <a:r>
              <a:rPr lang="en-GB" altLang="en-US" sz="4000" b="1" dirty="0"/>
              <a:t>2 Authors</a:t>
            </a:r>
          </a:p>
        </p:txBody>
      </p:sp>
      <p:sp>
        <p:nvSpPr>
          <p:cNvPr id="15363" name="Rectangle 3"/>
          <p:cNvSpPr>
            <a:spLocks noGrp="1" noChangeArrowheads="1"/>
          </p:cNvSpPr>
          <p:nvPr>
            <p:ph type="body" idx="1"/>
          </p:nvPr>
        </p:nvSpPr>
        <p:spPr>
          <a:xfrm>
            <a:off x="518257" y="1556792"/>
            <a:ext cx="8229600" cy="3095625"/>
          </a:xfrm>
        </p:spPr>
        <p:txBody>
          <a:bodyPr/>
          <a:lstStyle/>
          <a:p>
            <a:pPr eaLnBrk="1" hangingPunct="1"/>
            <a:r>
              <a:rPr lang="en-GB" altLang="en-US" dirty="0"/>
              <a:t>Author(s) – </a:t>
            </a:r>
            <a:r>
              <a:rPr lang="en-GB" altLang="en-US" dirty="0">
                <a:solidFill>
                  <a:schemeClr val="tx2"/>
                </a:solidFill>
              </a:rPr>
              <a:t>Houk, C. C. and Post, R.</a:t>
            </a:r>
          </a:p>
          <a:p>
            <a:pPr eaLnBrk="1" hangingPunct="1"/>
            <a:r>
              <a:rPr lang="en-GB" altLang="en-US" dirty="0"/>
              <a:t>Year of Publication – </a:t>
            </a:r>
            <a:r>
              <a:rPr lang="en-GB" altLang="en-US" dirty="0">
                <a:solidFill>
                  <a:schemeClr val="tx2"/>
                </a:solidFill>
              </a:rPr>
              <a:t>1996</a:t>
            </a:r>
          </a:p>
          <a:p>
            <a:pPr eaLnBrk="1" hangingPunct="1"/>
            <a:r>
              <a:rPr lang="en-GB" altLang="en-US" dirty="0"/>
              <a:t>Title – </a:t>
            </a:r>
            <a:r>
              <a:rPr lang="en-GB" altLang="en-US" dirty="0">
                <a:solidFill>
                  <a:schemeClr val="tx2"/>
                </a:solidFill>
              </a:rPr>
              <a:t>Chemistry Concepts &amp; Problems: A self-teaching guide</a:t>
            </a:r>
          </a:p>
          <a:p>
            <a:pPr eaLnBrk="1" hangingPunct="1"/>
            <a:r>
              <a:rPr lang="en-GB" altLang="en-US" dirty="0"/>
              <a:t>Edition (if not the first) – </a:t>
            </a:r>
            <a:r>
              <a:rPr lang="en-GB" altLang="en-US" dirty="0">
                <a:solidFill>
                  <a:schemeClr val="tx2"/>
                </a:solidFill>
              </a:rPr>
              <a:t>2</a:t>
            </a:r>
            <a:r>
              <a:rPr lang="en-GB" altLang="en-US" baseline="30000" dirty="0">
                <a:solidFill>
                  <a:schemeClr val="tx2"/>
                </a:solidFill>
              </a:rPr>
              <a:t>nd</a:t>
            </a:r>
            <a:r>
              <a:rPr lang="en-GB" altLang="en-US" dirty="0">
                <a:solidFill>
                  <a:schemeClr val="tx2"/>
                </a:solidFill>
              </a:rPr>
              <a:t> </a:t>
            </a:r>
            <a:r>
              <a:rPr lang="en-GB" altLang="en-US" dirty="0" err="1">
                <a:solidFill>
                  <a:schemeClr val="tx2"/>
                </a:solidFill>
              </a:rPr>
              <a:t>edn</a:t>
            </a:r>
            <a:endParaRPr lang="en-GB" altLang="en-US" dirty="0">
              <a:solidFill>
                <a:schemeClr val="tx2"/>
              </a:solidFill>
            </a:endParaRPr>
          </a:p>
          <a:p>
            <a:pPr eaLnBrk="1" hangingPunct="1"/>
            <a:r>
              <a:rPr lang="en-GB" altLang="en-US" dirty="0"/>
              <a:t>Place of publication – </a:t>
            </a:r>
            <a:r>
              <a:rPr lang="en-GB" altLang="en-US" dirty="0">
                <a:solidFill>
                  <a:schemeClr val="tx2"/>
                </a:solidFill>
              </a:rPr>
              <a:t>New York</a:t>
            </a:r>
          </a:p>
          <a:p>
            <a:pPr eaLnBrk="1" hangingPunct="1"/>
            <a:r>
              <a:rPr lang="en-GB" altLang="en-US" dirty="0"/>
              <a:t>Publisher – </a:t>
            </a:r>
            <a:r>
              <a:rPr lang="en-GB" altLang="en-US" dirty="0">
                <a:solidFill>
                  <a:schemeClr val="tx2"/>
                </a:solidFill>
              </a:rPr>
              <a:t>John Wiley &amp; Sons Inc</a:t>
            </a:r>
          </a:p>
          <a:p>
            <a:pPr eaLnBrk="1" hangingPunct="1">
              <a:buFont typeface="Wingdings" pitchFamily="2" charset="2"/>
              <a:buNone/>
            </a:pPr>
            <a:endParaRPr lang="en-GB" altLang="en-US" dirty="0"/>
          </a:p>
        </p:txBody>
      </p:sp>
      <p:sp>
        <p:nvSpPr>
          <p:cNvPr id="15365" name="Text Box 5"/>
          <p:cNvSpPr txBox="1">
            <a:spLocks noChangeArrowheads="1"/>
          </p:cNvSpPr>
          <p:nvPr/>
        </p:nvSpPr>
        <p:spPr bwMode="auto">
          <a:xfrm>
            <a:off x="395536" y="5370497"/>
            <a:ext cx="8662862" cy="1200329"/>
          </a:xfrm>
          <a:prstGeom prst="rect">
            <a:avLst/>
          </a:prstGeom>
          <a:solidFill>
            <a:srgbClr val="FFFFFF"/>
          </a:solidFill>
          <a:ln w="9525">
            <a:solidFill>
              <a:schemeClr val="tx1"/>
            </a:solidFill>
            <a:miter lim="800000"/>
            <a:headEnd/>
            <a:tailEnd/>
          </a:ln>
        </p:spPr>
        <p:txBody>
          <a:bodyPr wrap="square">
            <a:spAutoFit/>
          </a:bodyPr>
          <a:lstStyle/>
          <a:p>
            <a:pPr>
              <a:spcBef>
                <a:spcPct val="50000"/>
              </a:spcBef>
            </a:pPr>
            <a:r>
              <a:rPr lang="en-GB" altLang="en-US" sz="2400" dirty="0">
                <a:solidFill>
                  <a:srgbClr val="FF0000"/>
                </a:solidFill>
              </a:rPr>
              <a:t>Houk, C. C. and Post, R. (1996) </a:t>
            </a:r>
            <a:r>
              <a:rPr lang="en-GB" altLang="en-US" sz="2400" i="1" dirty="0">
                <a:solidFill>
                  <a:srgbClr val="FF0000"/>
                </a:solidFill>
              </a:rPr>
              <a:t>Chemistry Concepts &amp; Problems: A self-teaching guide</a:t>
            </a:r>
            <a:r>
              <a:rPr lang="en-GB" altLang="en-US" sz="2400" dirty="0">
                <a:solidFill>
                  <a:srgbClr val="FF0000"/>
                </a:solidFill>
              </a:rPr>
              <a:t>. 2</a:t>
            </a:r>
            <a:r>
              <a:rPr lang="en-GB" altLang="en-US" sz="2400" baseline="30000" dirty="0">
                <a:solidFill>
                  <a:srgbClr val="FF0000"/>
                </a:solidFill>
              </a:rPr>
              <a:t>nd</a:t>
            </a:r>
            <a:r>
              <a:rPr lang="en-GB" altLang="en-US" sz="2400" dirty="0">
                <a:solidFill>
                  <a:srgbClr val="FF0000"/>
                </a:solidFill>
              </a:rPr>
              <a:t> </a:t>
            </a:r>
            <a:r>
              <a:rPr lang="en-GB" altLang="en-US" sz="2400" dirty="0" err="1">
                <a:solidFill>
                  <a:srgbClr val="FF0000"/>
                </a:solidFill>
              </a:rPr>
              <a:t>edn</a:t>
            </a:r>
            <a:r>
              <a:rPr lang="en-GB" altLang="en-US" sz="2400" dirty="0">
                <a:solidFill>
                  <a:srgbClr val="FF0000"/>
                </a:solidFill>
              </a:rPr>
              <a:t>. New York: John Wiley &amp; Sons Inc.</a:t>
            </a:r>
          </a:p>
        </p:txBody>
      </p:sp>
      <p:sp>
        <p:nvSpPr>
          <p:cNvPr id="2" name="Rectangle 1">
            <a:extLst>
              <a:ext uri="{FF2B5EF4-FFF2-40B4-BE49-F238E27FC236}">
                <a16:creationId xmlns:a16="http://schemas.microsoft.com/office/drawing/2014/main" id="{18CD731D-ADCF-48BD-A175-197560E6A6D7}"/>
              </a:ext>
            </a:extLst>
          </p:cNvPr>
          <p:cNvSpPr/>
          <p:nvPr/>
        </p:nvSpPr>
        <p:spPr>
          <a:xfrm>
            <a:off x="3167844" y="1556433"/>
            <a:ext cx="4572508" cy="50405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99A7DB3A-2DF5-4DAD-881C-AD1700B2156C}"/>
              </a:ext>
            </a:extLst>
          </p:cNvPr>
          <p:cNvSpPr/>
          <p:nvPr/>
        </p:nvSpPr>
        <p:spPr>
          <a:xfrm>
            <a:off x="4716016" y="2060848"/>
            <a:ext cx="1224136" cy="50405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B346F2B0-D463-4AFD-9BB1-84905EFF6B86}"/>
              </a:ext>
            </a:extLst>
          </p:cNvPr>
          <p:cNvSpPr/>
          <p:nvPr/>
        </p:nvSpPr>
        <p:spPr>
          <a:xfrm>
            <a:off x="2123728" y="2636912"/>
            <a:ext cx="6502015" cy="43204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B302309C-C0F7-49B2-8F57-3B17B800325F}"/>
              </a:ext>
            </a:extLst>
          </p:cNvPr>
          <p:cNvSpPr/>
          <p:nvPr/>
        </p:nvSpPr>
        <p:spPr>
          <a:xfrm>
            <a:off x="899592" y="3068960"/>
            <a:ext cx="3600400" cy="43204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72751B23-6C2D-43AF-8C61-5AB1FA007FDE}"/>
              </a:ext>
            </a:extLst>
          </p:cNvPr>
          <p:cNvSpPr/>
          <p:nvPr/>
        </p:nvSpPr>
        <p:spPr>
          <a:xfrm>
            <a:off x="5436096" y="3573016"/>
            <a:ext cx="1800200" cy="43204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4E97F9DA-C6AE-4251-81D5-884314F02DD9}"/>
              </a:ext>
            </a:extLst>
          </p:cNvPr>
          <p:cNvSpPr/>
          <p:nvPr/>
        </p:nvSpPr>
        <p:spPr>
          <a:xfrm>
            <a:off x="4788024" y="4149080"/>
            <a:ext cx="1944216" cy="3600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7DFD3888-96E7-4CBF-BF77-ECDFA35BD2C1}"/>
              </a:ext>
            </a:extLst>
          </p:cNvPr>
          <p:cNvSpPr/>
          <p:nvPr/>
        </p:nvSpPr>
        <p:spPr>
          <a:xfrm>
            <a:off x="3059832" y="4581128"/>
            <a:ext cx="4176464" cy="5753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5F86AEC1-B106-4BA2-816B-39277B520B54}"/>
              </a:ext>
            </a:extLst>
          </p:cNvPr>
          <p:cNvSpPr/>
          <p:nvPr/>
        </p:nvSpPr>
        <p:spPr>
          <a:xfrm>
            <a:off x="352735" y="5228481"/>
            <a:ext cx="8748464" cy="136743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876531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2"/>
                                        </p:tgtEl>
                                      </p:cBhvr>
                                    </p:animEffect>
                                    <p:set>
                                      <p:cBhvr>
                                        <p:cTn id="7" dur="1" fill="hold">
                                          <p:stCondLst>
                                            <p:cond delay="499"/>
                                          </p:stCondLst>
                                        </p:cTn>
                                        <p:tgtEl>
                                          <p:spTgt spid="2"/>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4"/>
                                        </p:tgtEl>
                                      </p:cBhvr>
                                    </p:animEffect>
                                    <p:set>
                                      <p:cBhvr>
                                        <p:cTn id="17" dur="1" fill="hold">
                                          <p:stCondLst>
                                            <p:cond delay="499"/>
                                          </p:stCondLst>
                                        </p:cTn>
                                        <p:tgtEl>
                                          <p:spTgt spid="4"/>
                                        </p:tgtEl>
                                        <p:attrNameLst>
                                          <p:attrName>style.visibility</p:attrName>
                                        </p:attrNameLst>
                                      </p:cBhvr>
                                      <p:to>
                                        <p:strVal val="hidden"/>
                                      </p:to>
                                    </p:set>
                                  </p:childTnLst>
                                </p:cTn>
                              </p:par>
                              <p:par>
                                <p:cTn id="18" presetID="10" presetClass="exit" presetSubtype="0" fill="hold" grpId="0" nodeType="withEffect">
                                  <p:stCondLst>
                                    <p:cond delay="0"/>
                                  </p:stCondLst>
                                  <p:childTnLst>
                                    <p:animEffect transition="out" filter="fade">
                                      <p:cBhvr>
                                        <p:cTn id="19" dur="500"/>
                                        <p:tgtEl>
                                          <p:spTgt spid="5"/>
                                        </p:tgtEl>
                                      </p:cBhvr>
                                    </p:animEffect>
                                    <p:set>
                                      <p:cBhvr>
                                        <p:cTn id="20" dur="1" fill="hold">
                                          <p:stCondLst>
                                            <p:cond delay="499"/>
                                          </p:stCondLst>
                                        </p:cTn>
                                        <p:tgtEl>
                                          <p:spTgt spid="5"/>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10" presetClass="exit" presetSubtype="0" fill="hold" grpId="0" nodeType="clickEffect">
                                  <p:stCondLst>
                                    <p:cond delay="0"/>
                                  </p:stCondLst>
                                  <p:childTnLst>
                                    <p:animEffect transition="out" filter="fade">
                                      <p:cBhvr>
                                        <p:cTn id="24" dur="500"/>
                                        <p:tgtEl>
                                          <p:spTgt spid="6"/>
                                        </p:tgtEl>
                                      </p:cBhvr>
                                    </p:animEffect>
                                    <p:set>
                                      <p:cBhvr>
                                        <p:cTn id="25" dur="1" fill="hold">
                                          <p:stCondLst>
                                            <p:cond delay="499"/>
                                          </p:stCondLst>
                                        </p:cTn>
                                        <p:tgtEl>
                                          <p:spTgt spid="6"/>
                                        </p:tgtEl>
                                        <p:attrNameLst>
                                          <p:attrName>style.visibility</p:attrName>
                                        </p:attrNameLst>
                                      </p:cBhvr>
                                      <p:to>
                                        <p:strVal val="hidden"/>
                                      </p:to>
                                    </p:set>
                                  </p:childTnLst>
                                </p:cTn>
                              </p:par>
                            </p:childTnLst>
                          </p:cTn>
                        </p:par>
                      </p:childTnLst>
                    </p:cTn>
                  </p:par>
                  <p:par>
                    <p:cTn id="26" fill="hold">
                      <p:stCondLst>
                        <p:cond delay="indefinite"/>
                      </p:stCondLst>
                      <p:childTnLst>
                        <p:par>
                          <p:cTn id="27" fill="hold">
                            <p:stCondLst>
                              <p:cond delay="0"/>
                            </p:stCondLst>
                            <p:childTnLst>
                              <p:par>
                                <p:cTn id="28" presetID="10" presetClass="exit" presetSubtype="0" fill="hold" grpId="0" nodeType="clickEffect">
                                  <p:stCondLst>
                                    <p:cond delay="0"/>
                                  </p:stCondLst>
                                  <p:childTnLst>
                                    <p:animEffect transition="out" filter="fade">
                                      <p:cBhvr>
                                        <p:cTn id="29" dur="500"/>
                                        <p:tgtEl>
                                          <p:spTgt spid="7"/>
                                        </p:tgtEl>
                                      </p:cBhvr>
                                    </p:animEffect>
                                    <p:set>
                                      <p:cBhvr>
                                        <p:cTn id="30" dur="1" fill="hold">
                                          <p:stCondLst>
                                            <p:cond delay="499"/>
                                          </p:stCondLst>
                                        </p:cTn>
                                        <p:tgtEl>
                                          <p:spTgt spid="7"/>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10" presetClass="exit" presetSubtype="0" fill="hold" grpId="0" nodeType="clickEffect">
                                  <p:stCondLst>
                                    <p:cond delay="0"/>
                                  </p:stCondLst>
                                  <p:childTnLst>
                                    <p:animEffect transition="out" filter="fade">
                                      <p:cBhvr>
                                        <p:cTn id="34" dur="500"/>
                                        <p:tgtEl>
                                          <p:spTgt spid="8"/>
                                        </p:tgtEl>
                                      </p:cBhvr>
                                    </p:animEffect>
                                    <p:set>
                                      <p:cBhvr>
                                        <p:cTn id="35" dur="1" fill="hold">
                                          <p:stCondLst>
                                            <p:cond delay="499"/>
                                          </p:stCondLst>
                                        </p:cTn>
                                        <p:tgtEl>
                                          <p:spTgt spid="8"/>
                                        </p:tgtEl>
                                        <p:attrNameLst>
                                          <p:attrName>style.visibility</p:attrName>
                                        </p:attrNameLst>
                                      </p:cBhvr>
                                      <p:to>
                                        <p:strVal val="hidden"/>
                                      </p:to>
                                    </p:set>
                                  </p:childTnLst>
                                </p:cTn>
                              </p:par>
                            </p:childTnLst>
                          </p:cTn>
                        </p:par>
                      </p:childTnLst>
                    </p:cTn>
                  </p:par>
                  <p:par>
                    <p:cTn id="36" fill="hold">
                      <p:stCondLst>
                        <p:cond delay="indefinite"/>
                      </p:stCondLst>
                      <p:childTnLst>
                        <p:par>
                          <p:cTn id="37" fill="hold">
                            <p:stCondLst>
                              <p:cond delay="0"/>
                            </p:stCondLst>
                            <p:childTnLst>
                              <p:par>
                                <p:cTn id="38" presetID="10" presetClass="exit" presetSubtype="0" fill="hold" grpId="0" nodeType="clickEffect">
                                  <p:stCondLst>
                                    <p:cond delay="0"/>
                                  </p:stCondLst>
                                  <p:childTnLst>
                                    <p:animEffect transition="out" filter="fade">
                                      <p:cBhvr>
                                        <p:cTn id="39" dur="500"/>
                                        <p:tgtEl>
                                          <p:spTgt spid="9"/>
                                        </p:tgtEl>
                                      </p:cBhvr>
                                    </p:animEffect>
                                    <p:set>
                                      <p:cBhvr>
                                        <p:cTn id="40" dur="1" fill="hold">
                                          <p:stCondLst>
                                            <p:cond delay="4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457200" y="277813"/>
            <a:ext cx="8435280" cy="1139825"/>
          </a:xfrm>
        </p:spPr>
        <p:txBody>
          <a:bodyPr/>
          <a:lstStyle/>
          <a:p>
            <a:pPr eaLnBrk="1" hangingPunct="1"/>
            <a:r>
              <a:rPr lang="en-GB" altLang="en-US" dirty="0"/>
              <a:t>Book Reference (2 Authors)Example</a:t>
            </a:r>
          </a:p>
        </p:txBody>
      </p:sp>
      <p:sp>
        <p:nvSpPr>
          <p:cNvPr id="16387" name="Rectangle 3"/>
          <p:cNvSpPr>
            <a:spLocks noGrp="1" noChangeArrowheads="1"/>
          </p:cNvSpPr>
          <p:nvPr>
            <p:ph type="body" idx="1"/>
          </p:nvPr>
        </p:nvSpPr>
        <p:spPr/>
        <p:txBody>
          <a:bodyPr/>
          <a:lstStyle/>
          <a:p>
            <a:pPr eaLnBrk="1" hangingPunct="1">
              <a:buFont typeface="Wingdings" pitchFamily="2" charset="2"/>
              <a:buNone/>
            </a:pPr>
            <a:endParaRPr lang="en-GB" altLang="en-US" dirty="0"/>
          </a:p>
        </p:txBody>
      </p:sp>
      <p:grpSp>
        <p:nvGrpSpPr>
          <p:cNvPr id="33" name="Group 32"/>
          <p:cNvGrpSpPr/>
          <p:nvPr/>
        </p:nvGrpSpPr>
        <p:grpSpPr>
          <a:xfrm>
            <a:off x="-252536" y="2276872"/>
            <a:ext cx="9577064" cy="2516188"/>
            <a:chOff x="-134944" y="2352675"/>
            <a:chExt cx="9577064" cy="2516188"/>
          </a:xfrm>
        </p:grpSpPr>
        <p:sp>
          <p:nvSpPr>
            <p:cNvPr id="16389" name="Text Box 5"/>
            <p:cNvSpPr txBox="1">
              <a:spLocks noChangeArrowheads="1"/>
            </p:cNvSpPr>
            <p:nvPr/>
          </p:nvSpPr>
          <p:spPr bwMode="auto">
            <a:xfrm>
              <a:off x="1146779" y="2352675"/>
              <a:ext cx="905588" cy="441704"/>
            </a:xfrm>
            <a:prstGeom prst="rect">
              <a:avLst/>
            </a:prstGeom>
            <a:solidFill>
              <a:srgbClr val="D8D8D8"/>
            </a:solidFill>
            <a:ln w="9525">
              <a:solidFill>
                <a:srgbClr val="000000"/>
              </a:solidFill>
              <a:miter lim="800000"/>
              <a:headEnd/>
              <a:tailEnd/>
            </a:ln>
          </p:spPr>
          <p:txBody>
            <a:bodyPr/>
            <a:lstStyle/>
            <a:p>
              <a:r>
                <a:rPr lang="en-GB" altLang="en-US" sz="900" dirty="0">
                  <a:latin typeface="Tahoma" pitchFamily="34" charset="0"/>
                </a:rPr>
                <a:t>Authors</a:t>
              </a:r>
            </a:p>
            <a:p>
              <a:endParaRPr lang="en-GB" altLang="en-US" dirty="0"/>
            </a:p>
          </p:txBody>
        </p:sp>
        <p:sp>
          <p:nvSpPr>
            <p:cNvPr id="16390" name="Text Box 6"/>
            <p:cNvSpPr txBox="1">
              <a:spLocks noChangeArrowheads="1"/>
            </p:cNvSpPr>
            <p:nvPr/>
          </p:nvSpPr>
          <p:spPr bwMode="auto">
            <a:xfrm>
              <a:off x="2343423" y="2352675"/>
              <a:ext cx="1348867" cy="441704"/>
            </a:xfrm>
            <a:prstGeom prst="rect">
              <a:avLst/>
            </a:prstGeom>
            <a:solidFill>
              <a:srgbClr val="D8D8D8"/>
            </a:solidFill>
            <a:ln w="9525">
              <a:solidFill>
                <a:srgbClr val="000000"/>
              </a:solidFill>
              <a:miter lim="800000"/>
              <a:headEnd/>
              <a:tailEnd/>
            </a:ln>
          </p:spPr>
          <p:txBody>
            <a:bodyPr/>
            <a:lstStyle/>
            <a:p>
              <a:r>
                <a:rPr lang="en-GB" altLang="en-US" sz="900">
                  <a:latin typeface="Tahoma" pitchFamily="34" charset="0"/>
                </a:rPr>
                <a:t>Year of Publication</a:t>
              </a:r>
              <a:endParaRPr lang="en-GB" altLang="en-US"/>
            </a:p>
          </p:txBody>
        </p:sp>
        <p:sp>
          <p:nvSpPr>
            <p:cNvPr id="16391" name="Text Box 7"/>
            <p:cNvSpPr txBox="1">
              <a:spLocks noChangeArrowheads="1"/>
            </p:cNvSpPr>
            <p:nvPr/>
          </p:nvSpPr>
          <p:spPr bwMode="auto">
            <a:xfrm>
              <a:off x="3888913" y="2352675"/>
              <a:ext cx="523620" cy="441704"/>
            </a:xfrm>
            <a:prstGeom prst="rect">
              <a:avLst/>
            </a:prstGeom>
            <a:solidFill>
              <a:srgbClr val="D8D8D8"/>
            </a:solidFill>
            <a:ln w="9525">
              <a:solidFill>
                <a:srgbClr val="000000"/>
              </a:solidFill>
              <a:miter lim="800000"/>
              <a:headEnd/>
              <a:tailEnd/>
            </a:ln>
          </p:spPr>
          <p:txBody>
            <a:bodyPr/>
            <a:lstStyle/>
            <a:p>
              <a:r>
                <a:rPr lang="en-GB" altLang="en-US" sz="900">
                  <a:latin typeface="Tahoma" pitchFamily="34" charset="0"/>
                </a:rPr>
                <a:t>Title</a:t>
              </a:r>
              <a:endParaRPr lang="en-GB" altLang="en-US"/>
            </a:p>
          </p:txBody>
        </p:sp>
        <p:sp>
          <p:nvSpPr>
            <p:cNvPr id="16392" name="Text Box 8"/>
            <p:cNvSpPr txBox="1">
              <a:spLocks noChangeArrowheads="1"/>
            </p:cNvSpPr>
            <p:nvPr/>
          </p:nvSpPr>
          <p:spPr bwMode="auto">
            <a:xfrm>
              <a:off x="4815642" y="2352675"/>
              <a:ext cx="643425" cy="441704"/>
            </a:xfrm>
            <a:prstGeom prst="rect">
              <a:avLst/>
            </a:prstGeom>
            <a:solidFill>
              <a:srgbClr val="D8D8D8"/>
            </a:solidFill>
            <a:ln w="9525">
              <a:solidFill>
                <a:srgbClr val="000000"/>
              </a:solidFill>
              <a:miter lim="800000"/>
              <a:headEnd/>
              <a:tailEnd/>
            </a:ln>
          </p:spPr>
          <p:txBody>
            <a:bodyPr/>
            <a:lstStyle/>
            <a:p>
              <a:r>
                <a:rPr lang="en-GB" altLang="en-US" sz="900">
                  <a:latin typeface="Tahoma" pitchFamily="34" charset="0"/>
                </a:rPr>
                <a:t>Edition</a:t>
              </a:r>
              <a:endParaRPr lang="en-GB" altLang="en-US"/>
            </a:p>
          </p:txBody>
        </p:sp>
        <p:sp>
          <p:nvSpPr>
            <p:cNvPr id="16393" name="Text Box 9"/>
            <p:cNvSpPr txBox="1">
              <a:spLocks noChangeArrowheads="1"/>
            </p:cNvSpPr>
            <p:nvPr/>
          </p:nvSpPr>
          <p:spPr bwMode="auto">
            <a:xfrm>
              <a:off x="5611996" y="2352675"/>
              <a:ext cx="1330544" cy="441704"/>
            </a:xfrm>
            <a:prstGeom prst="rect">
              <a:avLst/>
            </a:prstGeom>
            <a:solidFill>
              <a:srgbClr val="D8D8D8"/>
            </a:solidFill>
            <a:ln w="9525">
              <a:solidFill>
                <a:srgbClr val="000000"/>
              </a:solidFill>
              <a:miter lim="800000"/>
              <a:headEnd/>
              <a:tailEnd/>
            </a:ln>
          </p:spPr>
          <p:txBody>
            <a:bodyPr/>
            <a:lstStyle/>
            <a:p>
              <a:r>
                <a:rPr lang="en-GB" altLang="en-US" sz="900">
                  <a:latin typeface="Tahoma" pitchFamily="34" charset="0"/>
                </a:rPr>
                <a:t>Place of</a:t>
              </a:r>
              <a:r>
                <a:rPr lang="en-GB" altLang="en-US" sz="1200">
                  <a:latin typeface="Tahoma" pitchFamily="34" charset="0"/>
                </a:rPr>
                <a:t> </a:t>
              </a:r>
              <a:r>
                <a:rPr lang="en-GB" altLang="en-US" sz="900">
                  <a:latin typeface="Tahoma" pitchFamily="34" charset="0"/>
                </a:rPr>
                <a:t>publication</a:t>
              </a:r>
              <a:endParaRPr lang="en-GB" altLang="en-US"/>
            </a:p>
          </p:txBody>
        </p:sp>
        <p:sp>
          <p:nvSpPr>
            <p:cNvPr id="16394" name="Text Box 10"/>
            <p:cNvSpPr txBox="1">
              <a:spLocks noChangeArrowheads="1"/>
            </p:cNvSpPr>
            <p:nvPr/>
          </p:nvSpPr>
          <p:spPr bwMode="auto">
            <a:xfrm>
              <a:off x="7117315" y="2352675"/>
              <a:ext cx="752660" cy="441704"/>
            </a:xfrm>
            <a:prstGeom prst="rect">
              <a:avLst/>
            </a:prstGeom>
            <a:solidFill>
              <a:srgbClr val="D8D8D8"/>
            </a:solidFill>
            <a:ln w="9525">
              <a:solidFill>
                <a:srgbClr val="000000"/>
              </a:solidFill>
              <a:miter lim="800000"/>
              <a:headEnd/>
              <a:tailEnd/>
            </a:ln>
          </p:spPr>
          <p:txBody>
            <a:bodyPr/>
            <a:lstStyle/>
            <a:p>
              <a:r>
                <a:rPr lang="en-GB" altLang="en-US" sz="900">
                  <a:latin typeface="Tahoma" pitchFamily="34" charset="0"/>
                </a:rPr>
                <a:t>Publisher</a:t>
              </a:r>
              <a:endParaRPr lang="en-GB" altLang="en-US"/>
            </a:p>
          </p:txBody>
        </p:sp>
        <p:sp>
          <p:nvSpPr>
            <p:cNvPr id="16395" name="Text Box 11"/>
            <p:cNvSpPr txBox="1">
              <a:spLocks noChangeArrowheads="1"/>
            </p:cNvSpPr>
            <p:nvPr/>
          </p:nvSpPr>
          <p:spPr bwMode="auto">
            <a:xfrm>
              <a:off x="829647" y="4467776"/>
              <a:ext cx="739974" cy="401087"/>
            </a:xfrm>
            <a:prstGeom prst="rect">
              <a:avLst/>
            </a:prstGeom>
            <a:solidFill>
              <a:srgbClr val="FFFFFF"/>
            </a:solidFill>
            <a:ln w="9525">
              <a:solidFill>
                <a:srgbClr val="000000"/>
              </a:solidFill>
              <a:miter lim="800000"/>
              <a:headEnd/>
              <a:tailEnd/>
            </a:ln>
          </p:spPr>
          <p:txBody>
            <a:bodyPr/>
            <a:lstStyle/>
            <a:p>
              <a:r>
                <a:rPr lang="en-GB" altLang="en-US" sz="900">
                  <a:latin typeface="Tahoma" pitchFamily="34" charset="0"/>
                </a:rPr>
                <a:t>Comma</a:t>
              </a:r>
              <a:endParaRPr lang="en-GB" altLang="en-US"/>
            </a:p>
          </p:txBody>
        </p:sp>
        <p:sp>
          <p:nvSpPr>
            <p:cNvPr id="16396" name="Text Box 12"/>
            <p:cNvSpPr txBox="1">
              <a:spLocks noChangeArrowheads="1"/>
            </p:cNvSpPr>
            <p:nvPr/>
          </p:nvSpPr>
          <p:spPr bwMode="auto">
            <a:xfrm>
              <a:off x="1859974" y="4467776"/>
              <a:ext cx="966900" cy="401087"/>
            </a:xfrm>
            <a:prstGeom prst="rect">
              <a:avLst/>
            </a:prstGeom>
            <a:solidFill>
              <a:srgbClr val="FFFFFF"/>
            </a:solidFill>
            <a:ln w="9525">
              <a:solidFill>
                <a:srgbClr val="000000"/>
              </a:solidFill>
              <a:miter lim="800000"/>
              <a:headEnd/>
              <a:tailEnd/>
            </a:ln>
          </p:spPr>
          <p:txBody>
            <a:bodyPr/>
            <a:lstStyle/>
            <a:p>
              <a:r>
                <a:rPr lang="en-GB" altLang="en-US" sz="900">
                  <a:latin typeface="Tahoma" pitchFamily="34" charset="0"/>
                </a:rPr>
                <a:t>Full stop</a:t>
              </a:r>
              <a:endParaRPr lang="en-GB" altLang="en-US"/>
            </a:p>
          </p:txBody>
        </p:sp>
        <p:sp>
          <p:nvSpPr>
            <p:cNvPr id="16397" name="Text Box 13"/>
            <p:cNvSpPr txBox="1">
              <a:spLocks noChangeArrowheads="1"/>
            </p:cNvSpPr>
            <p:nvPr/>
          </p:nvSpPr>
          <p:spPr bwMode="auto">
            <a:xfrm>
              <a:off x="3256058" y="4467776"/>
              <a:ext cx="905588" cy="401087"/>
            </a:xfrm>
            <a:prstGeom prst="rect">
              <a:avLst/>
            </a:prstGeom>
            <a:solidFill>
              <a:srgbClr val="FFFFFF"/>
            </a:solidFill>
            <a:ln w="9525">
              <a:solidFill>
                <a:srgbClr val="000000"/>
              </a:solidFill>
              <a:miter lim="800000"/>
              <a:headEnd/>
              <a:tailEnd/>
            </a:ln>
          </p:spPr>
          <p:txBody>
            <a:bodyPr/>
            <a:lstStyle/>
            <a:p>
              <a:r>
                <a:rPr lang="en-GB" altLang="en-US" sz="900" dirty="0">
                  <a:latin typeface="Tahoma" pitchFamily="34" charset="0"/>
                </a:rPr>
                <a:t>Brackets</a:t>
              </a:r>
            </a:p>
            <a:p>
              <a:endParaRPr lang="en-GB" altLang="en-US" dirty="0"/>
            </a:p>
          </p:txBody>
        </p:sp>
        <p:sp>
          <p:nvSpPr>
            <p:cNvPr id="16398" name="Text Box 14"/>
            <p:cNvSpPr txBox="1">
              <a:spLocks noChangeArrowheads="1"/>
            </p:cNvSpPr>
            <p:nvPr/>
          </p:nvSpPr>
          <p:spPr bwMode="auto">
            <a:xfrm>
              <a:off x="4586603" y="4467776"/>
              <a:ext cx="687119" cy="401087"/>
            </a:xfrm>
            <a:prstGeom prst="rect">
              <a:avLst/>
            </a:prstGeom>
            <a:solidFill>
              <a:srgbClr val="FFFFFF"/>
            </a:solidFill>
            <a:ln w="9525">
              <a:solidFill>
                <a:srgbClr val="000000"/>
              </a:solidFill>
              <a:miter lim="800000"/>
              <a:headEnd/>
              <a:tailEnd/>
            </a:ln>
          </p:spPr>
          <p:txBody>
            <a:bodyPr/>
            <a:lstStyle/>
            <a:p>
              <a:r>
                <a:rPr lang="en-GB" altLang="en-US" sz="900" dirty="0">
                  <a:latin typeface="Tahoma" pitchFamily="34" charset="0"/>
                  <a:ea typeface="Tahoma" pitchFamily="34" charset="0"/>
                  <a:cs typeface="Tahoma" pitchFamily="34" charset="0"/>
                </a:rPr>
                <a:t>Italics</a:t>
              </a:r>
            </a:p>
          </p:txBody>
        </p:sp>
        <p:sp>
          <p:nvSpPr>
            <p:cNvPr id="16399" name="Text Box 15"/>
            <p:cNvSpPr txBox="1">
              <a:spLocks noChangeArrowheads="1"/>
            </p:cNvSpPr>
            <p:nvPr/>
          </p:nvSpPr>
          <p:spPr bwMode="auto">
            <a:xfrm>
              <a:off x="5500695" y="4467776"/>
              <a:ext cx="857256" cy="401087"/>
            </a:xfrm>
            <a:prstGeom prst="rect">
              <a:avLst/>
            </a:prstGeom>
            <a:solidFill>
              <a:srgbClr val="FFFFFF"/>
            </a:solidFill>
            <a:ln w="9525">
              <a:solidFill>
                <a:srgbClr val="000000"/>
              </a:solidFill>
              <a:miter lim="800000"/>
              <a:headEnd/>
              <a:tailEnd/>
            </a:ln>
          </p:spPr>
          <p:txBody>
            <a:bodyPr/>
            <a:lstStyle/>
            <a:p>
              <a:r>
                <a:rPr lang="en-GB" altLang="en-US" sz="900" dirty="0">
                  <a:latin typeface="Tahoma" pitchFamily="34" charset="0"/>
                </a:rPr>
                <a:t>Full stop</a:t>
              </a:r>
            </a:p>
            <a:p>
              <a:endParaRPr lang="en-GB" altLang="en-US" dirty="0"/>
            </a:p>
          </p:txBody>
        </p:sp>
        <p:sp>
          <p:nvSpPr>
            <p:cNvPr id="16400" name="Text Box 16"/>
            <p:cNvSpPr txBox="1">
              <a:spLocks noChangeArrowheads="1"/>
            </p:cNvSpPr>
            <p:nvPr/>
          </p:nvSpPr>
          <p:spPr bwMode="auto">
            <a:xfrm>
              <a:off x="6786578" y="4429132"/>
              <a:ext cx="752660" cy="401087"/>
            </a:xfrm>
            <a:prstGeom prst="rect">
              <a:avLst/>
            </a:prstGeom>
            <a:solidFill>
              <a:srgbClr val="FFFFFF"/>
            </a:solidFill>
            <a:ln w="9525">
              <a:solidFill>
                <a:srgbClr val="000000"/>
              </a:solidFill>
              <a:miter lim="800000"/>
              <a:headEnd/>
              <a:tailEnd/>
            </a:ln>
          </p:spPr>
          <p:txBody>
            <a:bodyPr/>
            <a:lstStyle/>
            <a:p>
              <a:r>
                <a:rPr lang="en-GB" altLang="en-US" sz="900">
                  <a:latin typeface="Tahoma" pitchFamily="34" charset="0"/>
                </a:rPr>
                <a:t>Colon</a:t>
              </a:r>
              <a:endParaRPr lang="en-GB" altLang="en-US"/>
            </a:p>
          </p:txBody>
        </p:sp>
        <p:sp>
          <p:nvSpPr>
            <p:cNvPr id="16401" name="Text Box 17"/>
            <p:cNvSpPr txBox="1">
              <a:spLocks noChangeArrowheads="1"/>
            </p:cNvSpPr>
            <p:nvPr/>
          </p:nvSpPr>
          <p:spPr bwMode="auto">
            <a:xfrm>
              <a:off x="-134944" y="3677513"/>
              <a:ext cx="9577064" cy="465058"/>
            </a:xfrm>
            <a:prstGeom prst="rect">
              <a:avLst/>
            </a:prstGeom>
            <a:solidFill>
              <a:srgbClr val="FFFFFF"/>
            </a:solidFill>
            <a:ln w="9525">
              <a:solidFill>
                <a:srgbClr val="000000"/>
              </a:solidFill>
              <a:miter lim="800000"/>
              <a:headEnd/>
              <a:tailEnd/>
            </a:ln>
          </p:spPr>
          <p:txBody>
            <a:bodyPr/>
            <a:lstStyle/>
            <a:p>
              <a:r>
                <a:rPr lang="en-GB" altLang="en-US" sz="1100" dirty="0"/>
                <a:t>Houk, C. C. and Post, R. (1996) </a:t>
              </a:r>
              <a:r>
                <a:rPr lang="en-GB" altLang="en-US" sz="1100" i="1" dirty="0"/>
                <a:t>Chemistry Concepts &amp; Problems: A self-teaching guide</a:t>
              </a:r>
              <a:r>
                <a:rPr lang="en-GB" altLang="en-US" sz="1100" dirty="0"/>
                <a:t>. 2</a:t>
              </a:r>
              <a:r>
                <a:rPr lang="en-GB" altLang="en-US" sz="1100" baseline="30000" dirty="0"/>
                <a:t>nd</a:t>
              </a:r>
              <a:r>
                <a:rPr lang="en-GB" altLang="en-US" sz="1100" dirty="0"/>
                <a:t> </a:t>
              </a:r>
              <a:r>
                <a:rPr lang="en-GB" altLang="en-US" sz="1100" dirty="0" err="1"/>
                <a:t>edn</a:t>
              </a:r>
              <a:r>
                <a:rPr lang="en-GB" altLang="en-US" sz="1100" dirty="0"/>
                <a:t>. New York: John Wiley &amp; Sons Inc.</a:t>
              </a:r>
            </a:p>
            <a:p>
              <a:endParaRPr lang="en-GB" altLang="en-US" sz="1600" dirty="0"/>
            </a:p>
          </p:txBody>
        </p:sp>
        <p:cxnSp>
          <p:nvCxnSpPr>
            <p:cNvPr id="16402" name="AutoShape 18"/>
            <p:cNvCxnSpPr>
              <a:cxnSpLocks noChangeShapeType="1"/>
            </p:cNvCxnSpPr>
            <p:nvPr/>
          </p:nvCxnSpPr>
          <p:spPr bwMode="auto">
            <a:xfrm flipH="1" flipV="1">
              <a:off x="1665038" y="3934370"/>
              <a:ext cx="620596" cy="533413"/>
            </a:xfrm>
            <a:prstGeom prst="straightConnector1">
              <a:avLst/>
            </a:prstGeom>
            <a:noFill/>
            <a:ln w="9525">
              <a:solidFill>
                <a:srgbClr val="000000"/>
              </a:solidFill>
              <a:round/>
              <a:headEnd/>
              <a:tailEnd/>
            </a:ln>
          </p:spPr>
        </p:cxnSp>
        <p:cxnSp>
          <p:nvCxnSpPr>
            <p:cNvPr id="16403" name="AutoShape 19"/>
            <p:cNvCxnSpPr>
              <a:cxnSpLocks noChangeShapeType="1"/>
            </p:cNvCxnSpPr>
            <p:nvPr/>
          </p:nvCxnSpPr>
          <p:spPr bwMode="auto">
            <a:xfrm flipV="1">
              <a:off x="1249471" y="3910042"/>
              <a:ext cx="191701" cy="582229"/>
            </a:xfrm>
            <a:prstGeom prst="straightConnector1">
              <a:avLst/>
            </a:prstGeom>
            <a:noFill/>
            <a:ln w="9525">
              <a:solidFill>
                <a:srgbClr val="000000"/>
              </a:solidFill>
              <a:round/>
              <a:headEnd/>
              <a:tailEnd/>
            </a:ln>
          </p:spPr>
        </p:cxnSp>
        <p:cxnSp>
          <p:nvCxnSpPr>
            <p:cNvPr id="16404" name="AutoShape 20"/>
            <p:cNvCxnSpPr>
              <a:cxnSpLocks noChangeShapeType="1"/>
            </p:cNvCxnSpPr>
            <p:nvPr/>
          </p:nvCxnSpPr>
          <p:spPr bwMode="auto">
            <a:xfrm>
              <a:off x="1778809" y="3865562"/>
              <a:ext cx="1535038" cy="602214"/>
            </a:xfrm>
            <a:prstGeom prst="straightConnector1">
              <a:avLst/>
            </a:prstGeom>
            <a:noFill/>
            <a:ln w="9525">
              <a:solidFill>
                <a:srgbClr val="000000"/>
              </a:solidFill>
              <a:round/>
              <a:headEnd/>
              <a:tailEnd/>
            </a:ln>
          </p:spPr>
        </p:cxnSp>
        <p:cxnSp>
          <p:nvCxnSpPr>
            <p:cNvPr id="16405" name="AutoShape 21"/>
            <p:cNvCxnSpPr>
              <a:cxnSpLocks noChangeShapeType="1"/>
            </p:cNvCxnSpPr>
            <p:nvPr/>
          </p:nvCxnSpPr>
          <p:spPr bwMode="auto">
            <a:xfrm>
              <a:off x="2140162" y="3865555"/>
              <a:ext cx="1388628" cy="602209"/>
            </a:xfrm>
            <a:prstGeom prst="straightConnector1">
              <a:avLst/>
            </a:prstGeom>
            <a:noFill/>
            <a:ln w="9525">
              <a:solidFill>
                <a:srgbClr val="000000"/>
              </a:solidFill>
              <a:round/>
              <a:headEnd/>
              <a:tailEnd/>
            </a:ln>
          </p:spPr>
        </p:cxnSp>
        <p:cxnSp>
          <p:nvCxnSpPr>
            <p:cNvPr id="16406" name="AutoShape 22"/>
            <p:cNvCxnSpPr>
              <a:cxnSpLocks noChangeShapeType="1"/>
            </p:cNvCxnSpPr>
            <p:nvPr/>
          </p:nvCxnSpPr>
          <p:spPr bwMode="auto">
            <a:xfrm rot="16200000" flipH="1">
              <a:off x="4567703" y="4219119"/>
              <a:ext cx="467256" cy="30030"/>
            </a:xfrm>
            <a:prstGeom prst="straightConnector1">
              <a:avLst/>
            </a:prstGeom>
            <a:noFill/>
            <a:ln w="9525">
              <a:solidFill>
                <a:srgbClr val="000000"/>
              </a:solidFill>
              <a:round/>
              <a:headEnd/>
              <a:tailEnd/>
            </a:ln>
          </p:spPr>
        </p:cxnSp>
        <p:cxnSp>
          <p:nvCxnSpPr>
            <p:cNvPr id="16407" name="AutoShape 23"/>
            <p:cNvCxnSpPr>
              <a:cxnSpLocks noChangeShapeType="1"/>
            </p:cNvCxnSpPr>
            <p:nvPr/>
          </p:nvCxnSpPr>
          <p:spPr bwMode="auto">
            <a:xfrm flipH="1">
              <a:off x="5584493" y="3929066"/>
              <a:ext cx="534016" cy="563205"/>
            </a:xfrm>
            <a:prstGeom prst="straightConnector1">
              <a:avLst/>
            </a:prstGeom>
            <a:noFill/>
            <a:ln w="9525">
              <a:solidFill>
                <a:srgbClr val="000000"/>
              </a:solidFill>
              <a:round/>
              <a:headEnd/>
              <a:tailEnd/>
            </a:ln>
          </p:spPr>
        </p:cxnSp>
        <p:cxnSp>
          <p:nvCxnSpPr>
            <p:cNvPr id="16408" name="AutoShape 24"/>
            <p:cNvCxnSpPr>
              <a:cxnSpLocks noChangeShapeType="1"/>
            </p:cNvCxnSpPr>
            <p:nvPr/>
          </p:nvCxnSpPr>
          <p:spPr bwMode="auto">
            <a:xfrm flipH="1">
              <a:off x="6258742" y="3912754"/>
              <a:ext cx="431940" cy="531297"/>
            </a:xfrm>
            <a:prstGeom prst="straightConnector1">
              <a:avLst/>
            </a:prstGeom>
            <a:noFill/>
            <a:ln w="9525">
              <a:solidFill>
                <a:srgbClr val="000000"/>
              </a:solidFill>
              <a:round/>
              <a:headEnd/>
              <a:tailEnd/>
            </a:ln>
          </p:spPr>
        </p:cxnSp>
        <p:cxnSp>
          <p:nvCxnSpPr>
            <p:cNvPr id="16409" name="AutoShape 25"/>
            <p:cNvCxnSpPr>
              <a:cxnSpLocks noChangeShapeType="1"/>
            </p:cNvCxnSpPr>
            <p:nvPr/>
          </p:nvCxnSpPr>
          <p:spPr bwMode="auto">
            <a:xfrm flipH="1">
              <a:off x="7407254" y="3929066"/>
              <a:ext cx="73130" cy="493327"/>
            </a:xfrm>
            <a:prstGeom prst="straightConnector1">
              <a:avLst/>
            </a:prstGeom>
            <a:noFill/>
            <a:ln w="9525">
              <a:solidFill>
                <a:srgbClr val="000000"/>
              </a:solidFill>
              <a:round/>
              <a:headEnd/>
              <a:tailEnd/>
            </a:ln>
          </p:spPr>
        </p:cxnSp>
        <p:cxnSp>
          <p:nvCxnSpPr>
            <p:cNvPr id="16410" name="AutoShape 26"/>
            <p:cNvCxnSpPr>
              <a:cxnSpLocks noChangeShapeType="1"/>
            </p:cNvCxnSpPr>
            <p:nvPr/>
          </p:nvCxnSpPr>
          <p:spPr bwMode="auto">
            <a:xfrm>
              <a:off x="7554344" y="2795172"/>
              <a:ext cx="735648" cy="919580"/>
            </a:xfrm>
            <a:prstGeom prst="straightConnector1">
              <a:avLst/>
            </a:prstGeom>
            <a:noFill/>
            <a:ln w="9525">
              <a:solidFill>
                <a:srgbClr val="000000"/>
              </a:solidFill>
              <a:round/>
              <a:headEnd/>
              <a:tailEnd/>
            </a:ln>
          </p:spPr>
        </p:cxnSp>
        <p:cxnSp>
          <p:nvCxnSpPr>
            <p:cNvPr id="16411" name="AutoShape 27"/>
            <p:cNvCxnSpPr>
              <a:cxnSpLocks noChangeShapeType="1"/>
            </p:cNvCxnSpPr>
            <p:nvPr/>
          </p:nvCxnSpPr>
          <p:spPr bwMode="auto">
            <a:xfrm>
              <a:off x="6702932" y="2794378"/>
              <a:ext cx="434245" cy="920374"/>
            </a:xfrm>
            <a:prstGeom prst="straightConnector1">
              <a:avLst/>
            </a:prstGeom>
            <a:noFill/>
            <a:ln w="9525">
              <a:solidFill>
                <a:srgbClr val="000000"/>
              </a:solidFill>
              <a:round/>
              <a:headEnd/>
              <a:tailEnd/>
            </a:ln>
          </p:spPr>
        </p:cxnSp>
        <p:cxnSp>
          <p:nvCxnSpPr>
            <p:cNvPr id="16412" name="AutoShape 28"/>
            <p:cNvCxnSpPr>
              <a:cxnSpLocks noChangeShapeType="1"/>
            </p:cNvCxnSpPr>
            <p:nvPr/>
          </p:nvCxnSpPr>
          <p:spPr bwMode="auto">
            <a:xfrm>
              <a:off x="5153917" y="2794378"/>
              <a:ext cx="1241876" cy="927587"/>
            </a:xfrm>
            <a:prstGeom prst="straightConnector1">
              <a:avLst/>
            </a:prstGeom>
            <a:noFill/>
            <a:ln w="9525">
              <a:solidFill>
                <a:srgbClr val="000000"/>
              </a:solidFill>
              <a:round/>
              <a:headEnd/>
              <a:tailEnd/>
            </a:ln>
          </p:spPr>
        </p:cxnSp>
        <p:cxnSp>
          <p:nvCxnSpPr>
            <p:cNvPr id="16413" name="AutoShape 29"/>
            <p:cNvCxnSpPr>
              <a:cxnSpLocks noChangeShapeType="1"/>
            </p:cNvCxnSpPr>
            <p:nvPr/>
          </p:nvCxnSpPr>
          <p:spPr bwMode="auto">
            <a:xfrm rot="16200000" flipH="1">
              <a:off x="3699142" y="3256883"/>
              <a:ext cx="968702" cy="43694"/>
            </a:xfrm>
            <a:prstGeom prst="straightConnector1">
              <a:avLst/>
            </a:prstGeom>
            <a:noFill/>
            <a:ln w="9525">
              <a:solidFill>
                <a:srgbClr val="000000"/>
              </a:solidFill>
              <a:round/>
              <a:headEnd/>
              <a:tailEnd/>
            </a:ln>
          </p:spPr>
        </p:cxnSp>
        <p:cxnSp>
          <p:nvCxnSpPr>
            <p:cNvPr id="16414" name="AutoShape 30"/>
            <p:cNvCxnSpPr>
              <a:cxnSpLocks noChangeShapeType="1"/>
            </p:cNvCxnSpPr>
            <p:nvPr/>
          </p:nvCxnSpPr>
          <p:spPr bwMode="auto">
            <a:xfrm rot="5400000">
              <a:off x="1744527" y="3100548"/>
              <a:ext cx="920374" cy="322460"/>
            </a:xfrm>
            <a:prstGeom prst="straightConnector1">
              <a:avLst/>
            </a:prstGeom>
            <a:noFill/>
            <a:ln w="9525">
              <a:solidFill>
                <a:srgbClr val="000000"/>
              </a:solidFill>
              <a:round/>
              <a:headEnd/>
              <a:tailEnd/>
            </a:ln>
          </p:spPr>
        </p:cxnSp>
        <p:cxnSp>
          <p:nvCxnSpPr>
            <p:cNvPr id="16415" name="AutoShape 31"/>
            <p:cNvCxnSpPr>
              <a:cxnSpLocks noChangeShapeType="1"/>
            </p:cNvCxnSpPr>
            <p:nvPr/>
          </p:nvCxnSpPr>
          <p:spPr bwMode="auto">
            <a:xfrm flipH="1">
              <a:off x="1315914" y="2794379"/>
              <a:ext cx="253707" cy="920373"/>
            </a:xfrm>
            <a:prstGeom prst="straightConnector1">
              <a:avLst/>
            </a:prstGeom>
            <a:noFill/>
            <a:ln w="9525">
              <a:solidFill>
                <a:srgbClr val="000000"/>
              </a:solidFill>
              <a:round/>
              <a:headEnd/>
              <a:tailEnd/>
            </a:ln>
          </p:spPr>
        </p:cxnSp>
        <p:cxnSp>
          <p:nvCxnSpPr>
            <p:cNvPr id="16416" name="AutoShape 32"/>
            <p:cNvCxnSpPr>
              <a:cxnSpLocks noChangeShapeType="1"/>
            </p:cNvCxnSpPr>
            <p:nvPr/>
          </p:nvCxnSpPr>
          <p:spPr bwMode="auto">
            <a:xfrm flipH="1">
              <a:off x="432398" y="2794379"/>
              <a:ext cx="1002620" cy="880915"/>
            </a:xfrm>
            <a:prstGeom prst="straightConnector1">
              <a:avLst/>
            </a:prstGeom>
            <a:noFill/>
            <a:ln w="9525">
              <a:solidFill>
                <a:srgbClr val="000000"/>
              </a:solidFill>
              <a:round/>
              <a:headEnd/>
              <a:tailEnd/>
            </a:ln>
          </p:spPr>
        </p:cxnSp>
      </p:grpSp>
      <p:pic>
        <p:nvPicPr>
          <p:cNvPr id="15" name="Picture 14">
            <a:extLst>
              <a:ext uri="{FF2B5EF4-FFF2-40B4-BE49-F238E27FC236}">
                <a16:creationId xmlns:a16="http://schemas.microsoft.com/office/drawing/2014/main" id="{4F71FB10-745F-493C-B0DD-09E713BC1C1A}"/>
              </a:ext>
            </a:extLst>
          </p:cNvPr>
          <p:cNvPicPr>
            <a:picLocks noChangeAspect="1"/>
          </p:cNvPicPr>
          <p:nvPr/>
        </p:nvPicPr>
        <p:blipFill>
          <a:blip r:embed="rId2"/>
          <a:stretch>
            <a:fillRect/>
          </a:stretch>
        </p:blipFill>
        <p:spPr>
          <a:xfrm>
            <a:off x="7695522" y="4346590"/>
            <a:ext cx="871804" cy="414564"/>
          </a:xfrm>
          <a:prstGeom prst="rect">
            <a:avLst/>
          </a:prstGeom>
        </p:spPr>
      </p:pic>
      <p:pic>
        <p:nvPicPr>
          <p:cNvPr id="17" name="Picture 16">
            <a:extLst>
              <a:ext uri="{FF2B5EF4-FFF2-40B4-BE49-F238E27FC236}">
                <a16:creationId xmlns:a16="http://schemas.microsoft.com/office/drawing/2014/main" id="{1326B1FA-B48E-4880-A9C1-204383A587D3}"/>
              </a:ext>
            </a:extLst>
          </p:cNvPr>
          <p:cNvPicPr>
            <a:picLocks noChangeAspect="1"/>
          </p:cNvPicPr>
          <p:nvPr/>
        </p:nvPicPr>
        <p:blipFill>
          <a:blip r:embed="rId3"/>
          <a:stretch>
            <a:fillRect/>
          </a:stretch>
        </p:blipFill>
        <p:spPr>
          <a:xfrm>
            <a:off x="8499465" y="3813464"/>
            <a:ext cx="548688" cy="554784"/>
          </a:xfrm>
          <a:prstGeom prst="rect">
            <a:avLst/>
          </a:prstGeom>
        </p:spPr>
      </p:pic>
    </p:spTree>
    <p:extLst>
      <p:ext uri="{BB962C8B-B14F-4D97-AF65-F5344CB8AC3E}">
        <p14:creationId xmlns:p14="http://schemas.microsoft.com/office/powerpoint/2010/main" val="11404287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ED76D2-569A-407C-B4EB-0145BF51548E}"/>
              </a:ext>
            </a:extLst>
          </p:cNvPr>
          <p:cNvSpPr>
            <a:spLocks noGrp="1"/>
          </p:cNvSpPr>
          <p:nvPr>
            <p:ph type="title"/>
          </p:nvPr>
        </p:nvSpPr>
        <p:spPr/>
        <p:txBody>
          <a:bodyPr/>
          <a:lstStyle/>
          <a:p>
            <a:r>
              <a:rPr lang="en-GB" dirty="0"/>
              <a:t>3 Authors</a:t>
            </a:r>
          </a:p>
        </p:txBody>
      </p:sp>
      <p:sp>
        <p:nvSpPr>
          <p:cNvPr id="3" name="Content Placeholder 2">
            <a:extLst>
              <a:ext uri="{FF2B5EF4-FFF2-40B4-BE49-F238E27FC236}">
                <a16:creationId xmlns:a16="http://schemas.microsoft.com/office/drawing/2014/main" id="{CB5CE868-9201-4021-AB42-BC418C1218E4}"/>
              </a:ext>
            </a:extLst>
          </p:cNvPr>
          <p:cNvSpPr>
            <a:spLocks noGrp="1"/>
          </p:cNvSpPr>
          <p:nvPr>
            <p:ph idx="1"/>
          </p:nvPr>
        </p:nvSpPr>
        <p:spPr>
          <a:xfrm>
            <a:off x="251520" y="1600200"/>
            <a:ext cx="8640960" cy="4530725"/>
          </a:xfrm>
        </p:spPr>
        <p:txBody>
          <a:bodyPr/>
          <a:lstStyle/>
          <a:p>
            <a:endParaRPr lang="en-GB" dirty="0"/>
          </a:p>
          <a:p>
            <a:endParaRPr lang="en-GB" dirty="0"/>
          </a:p>
          <a:p>
            <a:endParaRPr lang="en-GB" dirty="0"/>
          </a:p>
          <a:p>
            <a:pPr marL="0" marR="0" lvl="0" indent="0" algn="l" defTabSz="914400" rtl="0" eaLnBrk="0" fontAlgn="base" latinLnBrk="0" hangingPunct="0">
              <a:lnSpc>
                <a:spcPct val="100000"/>
              </a:lnSpc>
              <a:spcBef>
                <a:spcPct val="20000"/>
              </a:spcBef>
              <a:spcAft>
                <a:spcPct val="0"/>
              </a:spcAft>
              <a:buClr>
                <a:srgbClr val="FFCC00"/>
              </a:buClr>
              <a:buSzPct val="75000"/>
              <a:buFont typeface="Wingdings" pitchFamily="2" charset="2"/>
              <a:buNone/>
              <a:tabLst/>
              <a:defRPr/>
            </a:pPr>
            <a:r>
              <a:rPr kumimoji="0" lang="en-GB" sz="1800" b="0" i="0" u="none" strike="noStrike" kern="0" cap="none" spc="0" normalizeH="0" baseline="0" noProof="0" dirty="0">
                <a:ln>
                  <a:noFill/>
                </a:ln>
                <a:solidFill>
                  <a:srgbClr val="000000"/>
                </a:solidFill>
                <a:effectLst/>
                <a:uLnTx/>
                <a:uFillTx/>
                <a:latin typeface="Verdana"/>
                <a:ea typeface="+mn-ea"/>
                <a:cs typeface="+mn-cs"/>
              </a:rPr>
              <a:t>(Flanagan, Jarvis and Liddle, 2019)</a:t>
            </a:r>
          </a:p>
          <a:p>
            <a:endParaRPr lang="en-GB" dirty="0"/>
          </a:p>
          <a:p>
            <a:endParaRPr lang="en-GB" dirty="0"/>
          </a:p>
          <a:p>
            <a:endParaRPr lang="en-GB" dirty="0"/>
          </a:p>
          <a:p>
            <a:pPr marL="0" indent="0">
              <a:buNone/>
            </a:pPr>
            <a:endParaRPr lang="en-GB" dirty="0"/>
          </a:p>
          <a:p>
            <a:pPr marL="0" indent="0">
              <a:buNone/>
            </a:pPr>
            <a:endParaRPr lang="en-GB" sz="1800" dirty="0"/>
          </a:p>
          <a:p>
            <a:pPr marL="0" indent="0">
              <a:buNone/>
            </a:pPr>
            <a:r>
              <a:rPr lang="en-GB" sz="1800" dirty="0"/>
              <a:t>Flanagan, C., Jarvis, M. and Liddle, R. (2019) </a:t>
            </a:r>
            <a:r>
              <a:rPr lang="en-GB" sz="1800" i="1" dirty="0"/>
              <a:t>AQA Psychology for A Level: Year 1 &amp; AS. </a:t>
            </a:r>
            <a:r>
              <a:rPr lang="en-GB" sz="1800" dirty="0"/>
              <a:t>2</a:t>
            </a:r>
            <a:r>
              <a:rPr lang="en-GB" sz="1800" baseline="30000" dirty="0"/>
              <a:t>nd</a:t>
            </a:r>
            <a:r>
              <a:rPr lang="en-GB" sz="1800" dirty="0"/>
              <a:t> </a:t>
            </a:r>
            <a:r>
              <a:rPr lang="en-GB" sz="1800" dirty="0" err="1"/>
              <a:t>edn</a:t>
            </a:r>
            <a:r>
              <a:rPr lang="en-GB" sz="1800" dirty="0"/>
              <a:t>. Essex: Illuminate Publishing.</a:t>
            </a:r>
          </a:p>
        </p:txBody>
      </p:sp>
      <p:pic>
        <p:nvPicPr>
          <p:cNvPr id="5" name="Picture 4">
            <a:extLst>
              <a:ext uri="{FF2B5EF4-FFF2-40B4-BE49-F238E27FC236}">
                <a16:creationId xmlns:a16="http://schemas.microsoft.com/office/drawing/2014/main" id="{19EB3099-8206-4986-9F39-8F34687EB618}"/>
              </a:ext>
            </a:extLst>
          </p:cNvPr>
          <p:cNvPicPr>
            <a:picLocks noChangeAspect="1"/>
          </p:cNvPicPr>
          <p:nvPr/>
        </p:nvPicPr>
        <p:blipFill>
          <a:blip r:embed="rId2"/>
          <a:stretch>
            <a:fillRect/>
          </a:stretch>
        </p:blipFill>
        <p:spPr>
          <a:xfrm>
            <a:off x="4954582" y="311294"/>
            <a:ext cx="3937898" cy="4975793"/>
          </a:xfrm>
          <a:prstGeom prst="rect">
            <a:avLst/>
          </a:prstGeom>
        </p:spPr>
      </p:pic>
    </p:spTree>
    <p:extLst>
      <p:ext uri="{BB962C8B-B14F-4D97-AF65-F5344CB8AC3E}">
        <p14:creationId xmlns:p14="http://schemas.microsoft.com/office/powerpoint/2010/main" val="420669617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additive="base">
                                        <p:cTn id="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9" end="9"/>
                                            </p:txEl>
                                          </p:spTgt>
                                        </p:tgtEl>
                                        <p:attrNameLst>
                                          <p:attrName>style.visibility</p:attrName>
                                        </p:attrNameLst>
                                      </p:cBhvr>
                                      <p:to>
                                        <p:strVal val="visible"/>
                                      </p:to>
                                    </p:set>
                                    <p:anim calcmode="lin" valueType="num">
                                      <p:cBhvr additive="base">
                                        <p:cTn id="13"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0ACB58-47CB-4401-8C02-4510B5B129C4}"/>
              </a:ext>
            </a:extLst>
          </p:cNvPr>
          <p:cNvSpPr>
            <a:spLocks noGrp="1"/>
          </p:cNvSpPr>
          <p:nvPr>
            <p:ph type="title"/>
          </p:nvPr>
        </p:nvSpPr>
        <p:spPr/>
        <p:txBody>
          <a:bodyPr/>
          <a:lstStyle/>
          <a:p>
            <a:r>
              <a:rPr lang="en-GB" dirty="0"/>
              <a:t>4 or More Authors</a:t>
            </a:r>
          </a:p>
        </p:txBody>
      </p:sp>
      <p:sp>
        <p:nvSpPr>
          <p:cNvPr id="3" name="Content Placeholder 2">
            <a:extLst>
              <a:ext uri="{FF2B5EF4-FFF2-40B4-BE49-F238E27FC236}">
                <a16:creationId xmlns:a16="http://schemas.microsoft.com/office/drawing/2014/main" id="{A08218A6-D168-472A-82C2-334CA895DE11}"/>
              </a:ext>
            </a:extLst>
          </p:cNvPr>
          <p:cNvSpPr>
            <a:spLocks noGrp="1"/>
          </p:cNvSpPr>
          <p:nvPr>
            <p:ph idx="1"/>
          </p:nvPr>
        </p:nvSpPr>
        <p:spPr>
          <a:xfrm>
            <a:off x="457200" y="1600200"/>
            <a:ext cx="8229600" cy="4637112"/>
          </a:xfrm>
        </p:spPr>
        <p:txBody>
          <a:bodyPr/>
          <a:lstStyle/>
          <a:p>
            <a:pPr marL="0" indent="0">
              <a:buNone/>
            </a:pPr>
            <a:endParaRPr lang="en-GB" dirty="0"/>
          </a:p>
          <a:p>
            <a:pPr marL="0" indent="0">
              <a:buNone/>
            </a:pPr>
            <a:endParaRPr lang="en-GB" dirty="0"/>
          </a:p>
          <a:p>
            <a:pPr marL="0" indent="0">
              <a:buNone/>
            </a:pPr>
            <a:endParaRPr lang="en-GB" dirty="0"/>
          </a:p>
          <a:p>
            <a:pPr marL="0" indent="0">
              <a:buNone/>
            </a:pPr>
            <a:r>
              <a:rPr lang="en-GB" sz="2000" dirty="0"/>
              <a:t>(Cushman et al, 2001)</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r>
              <a:rPr lang="en-GB" sz="1800" dirty="0"/>
              <a:t>Cushman, R. F., Carter, J. D., Gorman, P. J. and </a:t>
            </a:r>
            <a:r>
              <a:rPr lang="en-GB" sz="1800" dirty="0" err="1"/>
              <a:t>Coppi</a:t>
            </a:r>
            <a:r>
              <a:rPr lang="en-GB" sz="1800" dirty="0"/>
              <a:t>, D. F. (2001) </a:t>
            </a:r>
            <a:r>
              <a:rPr lang="en-GB" sz="1800" i="1" dirty="0"/>
              <a:t>Proving and Pricing Construction Claims. </a:t>
            </a:r>
            <a:r>
              <a:rPr lang="en-GB" sz="1800" dirty="0"/>
              <a:t>3</a:t>
            </a:r>
            <a:r>
              <a:rPr lang="en-GB" sz="1800" baseline="30000" dirty="0"/>
              <a:t>rd</a:t>
            </a:r>
            <a:r>
              <a:rPr lang="en-GB" sz="1800" dirty="0"/>
              <a:t> </a:t>
            </a:r>
            <a:r>
              <a:rPr lang="en-GB" sz="1800" dirty="0" err="1"/>
              <a:t>edn</a:t>
            </a:r>
            <a:r>
              <a:rPr lang="en-GB" sz="1800" dirty="0"/>
              <a:t>. Aspen: Aspen Publishers </a:t>
            </a:r>
          </a:p>
        </p:txBody>
      </p:sp>
      <p:pic>
        <p:nvPicPr>
          <p:cNvPr id="5" name="Picture 4">
            <a:extLst>
              <a:ext uri="{FF2B5EF4-FFF2-40B4-BE49-F238E27FC236}">
                <a16:creationId xmlns:a16="http://schemas.microsoft.com/office/drawing/2014/main" id="{06ECB553-57E2-4680-8D29-68CBCDF7D050}"/>
              </a:ext>
            </a:extLst>
          </p:cNvPr>
          <p:cNvPicPr>
            <a:picLocks noChangeAspect="1"/>
          </p:cNvPicPr>
          <p:nvPr/>
        </p:nvPicPr>
        <p:blipFill>
          <a:blip r:embed="rId3"/>
          <a:stretch>
            <a:fillRect/>
          </a:stretch>
        </p:blipFill>
        <p:spPr>
          <a:xfrm>
            <a:off x="5436096" y="116632"/>
            <a:ext cx="3613648" cy="5445224"/>
          </a:xfrm>
          <a:prstGeom prst="rect">
            <a:avLst/>
          </a:prstGeom>
        </p:spPr>
      </p:pic>
    </p:spTree>
    <p:extLst>
      <p:ext uri="{BB962C8B-B14F-4D97-AF65-F5344CB8AC3E}">
        <p14:creationId xmlns:p14="http://schemas.microsoft.com/office/powerpoint/2010/main" val="164859219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additive="base">
                                        <p:cTn id="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anim calcmode="lin" valueType="num">
                                      <p:cBhvr additive="base">
                                        <p:cTn id="13"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Chapter in an Edited Book</a:t>
            </a:r>
          </a:p>
        </p:txBody>
      </p:sp>
      <p:sp>
        <p:nvSpPr>
          <p:cNvPr id="3" name="Content Placeholder 2"/>
          <p:cNvSpPr>
            <a:spLocks noGrp="1"/>
          </p:cNvSpPr>
          <p:nvPr>
            <p:ph idx="1"/>
          </p:nvPr>
        </p:nvSpPr>
        <p:spPr>
          <a:xfrm>
            <a:off x="457200" y="1547609"/>
            <a:ext cx="8229600" cy="4041631"/>
          </a:xfrm>
        </p:spPr>
        <p:txBody>
          <a:bodyPr/>
          <a:lstStyle/>
          <a:p>
            <a:pPr eaLnBrk="1" hangingPunct="1"/>
            <a:r>
              <a:rPr lang="en-GB" altLang="en-US" sz="2000" dirty="0"/>
              <a:t>Author(s) of Chapter - </a:t>
            </a:r>
            <a:r>
              <a:rPr lang="en-GB" altLang="en-US" sz="2000" dirty="0">
                <a:solidFill>
                  <a:schemeClr val="tx2"/>
                </a:solidFill>
              </a:rPr>
              <a:t>Mears, M.</a:t>
            </a:r>
          </a:p>
          <a:p>
            <a:pPr eaLnBrk="1" hangingPunct="1"/>
            <a:r>
              <a:rPr lang="en-GB" altLang="en-US" sz="2000" dirty="0"/>
              <a:t>(Year of Publication of book) - </a:t>
            </a:r>
            <a:r>
              <a:rPr lang="en-US" altLang="en-US" sz="2000" dirty="0">
                <a:solidFill>
                  <a:schemeClr val="tx2"/>
                </a:solidFill>
                <a:cs typeface="Arial" charset="0"/>
              </a:rPr>
              <a:t>2013</a:t>
            </a:r>
            <a:endParaRPr lang="en-GB" altLang="en-US" sz="2000" dirty="0">
              <a:solidFill>
                <a:schemeClr val="tx2"/>
              </a:solidFill>
            </a:endParaRPr>
          </a:p>
          <a:p>
            <a:pPr eaLnBrk="1" hangingPunct="1"/>
            <a:r>
              <a:rPr lang="en-GB" altLang="en-US" sz="2000" dirty="0"/>
              <a:t>‘Title of Chapter’ - </a:t>
            </a:r>
            <a:r>
              <a:rPr lang="en-GB" altLang="en-US" sz="2000" dirty="0">
                <a:solidFill>
                  <a:schemeClr val="tx2"/>
                </a:solidFill>
              </a:rPr>
              <a:t>The Social Context of Health and Social Care (not italics)</a:t>
            </a:r>
            <a:endParaRPr lang="en-GB" altLang="en-US" sz="2000" dirty="0"/>
          </a:p>
          <a:p>
            <a:pPr eaLnBrk="1" hangingPunct="1"/>
            <a:r>
              <a:rPr lang="en-US" altLang="en-US" sz="2000" dirty="0">
                <a:cs typeface="Arial" charset="0"/>
              </a:rPr>
              <a:t>Editors - </a:t>
            </a:r>
            <a:r>
              <a:rPr lang="en-US" altLang="en-US" sz="2000" dirty="0">
                <a:solidFill>
                  <a:schemeClr val="tx2"/>
                </a:solidFill>
                <a:cs typeface="Arial" charset="0"/>
              </a:rPr>
              <a:t>Brotherton, G. and Parker, S. (</a:t>
            </a:r>
            <a:r>
              <a:rPr lang="en-US" altLang="en-US" sz="2000" dirty="0" err="1">
                <a:solidFill>
                  <a:schemeClr val="tx2"/>
                </a:solidFill>
                <a:cs typeface="Arial" charset="0"/>
              </a:rPr>
              <a:t>Eds</a:t>
            </a:r>
            <a:r>
              <a:rPr lang="en-US" altLang="en-US" sz="2000" dirty="0">
                <a:solidFill>
                  <a:schemeClr val="tx2"/>
                </a:solidFill>
                <a:cs typeface="Arial" charset="0"/>
              </a:rPr>
              <a:t>)</a:t>
            </a:r>
            <a:endParaRPr lang="en-US" altLang="en-US" sz="2000" dirty="0">
              <a:cs typeface="Arial" charset="0"/>
            </a:endParaRPr>
          </a:p>
          <a:p>
            <a:pPr eaLnBrk="1" hangingPunct="1"/>
            <a:r>
              <a:rPr lang="en-US" altLang="en-US" sz="2000" i="1" dirty="0">
                <a:cs typeface="Arial" charset="0"/>
              </a:rPr>
              <a:t>Title of book</a:t>
            </a:r>
            <a:r>
              <a:rPr lang="en-US" altLang="en-US" sz="2000" dirty="0">
                <a:cs typeface="Arial" charset="0"/>
              </a:rPr>
              <a:t> - </a:t>
            </a:r>
            <a:r>
              <a:rPr lang="en-US" altLang="en-US" sz="2000" i="1" dirty="0">
                <a:solidFill>
                  <a:schemeClr val="tx2"/>
                </a:solidFill>
                <a:cs typeface="Arial" charset="0"/>
              </a:rPr>
              <a:t>Your Foundation in Health and Social Care </a:t>
            </a:r>
            <a:endParaRPr lang="en-US" altLang="en-US" sz="2000" i="1" dirty="0">
              <a:cs typeface="Arial" charset="0"/>
            </a:endParaRPr>
          </a:p>
          <a:p>
            <a:pPr eaLnBrk="1" hangingPunct="1"/>
            <a:r>
              <a:rPr lang="en-GB" altLang="en-US" sz="2000" dirty="0"/>
              <a:t>Edition (if not the first) - </a:t>
            </a:r>
            <a:r>
              <a:rPr lang="en-GB" altLang="en-US" sz="2000" dirty="0">
                <a:solidFill>
                  <a:schemeClr val="tx2"/>
                </a:solidFill>
              </a:rPr>
              <a:t>2</a:t>
            </a:r>
            <a:r>
              <a:rPr lang="en-GB" altLang="en-US" sz="2000" baseline="30000" dirty="0">
                <a:solidFill>
                  <a:schemeClr val="tx2"/>
                </a:solidFill>
              </a:rPr>
              <a:t>nd</a:t>
            </a:r>
            <a:r>
              <a:rPr lang="en-GB" altLang="en-US" sz="2000" dirty="0">
                <a:solidFill>
                  <a:schemeClr val="tx2"/>
                </a:solidFill>
              </a:rPr>
              <a:t> </a:t>
            </a:r>
            <a:r>
              <a:rPr lang="en-GB" altLang="en-US" sz="2000" dirty="0" err="1">
                <a:solidFill>
                  <a:schemeClr val="tx2"/>
                </a:solidFill>
              </a:rPr>
              <a:t>Edn</a:t>
            </a:r>
            <a:endParaRPr lang="en-GB" altLang="en-US" sz="2000" dirty="0">
              <a:solidFill>
                <a:schemeClr val="tx2"/>
              </a:solidFill>
            </a:endParaRPr>
          </a:p>
          <a:p>
            <a:pPr eaLnBrk="1" hangingPunct="1"/>
            <a:r>
              <a:rPr lang="en-GB" altLang="en-US" sz="2000" dirty="0"/>
              <a:t>Place of publication - </a:t>
            </a:r>
            <a:r>
              <a:rPr lang="en-GB" altLang="en-US" sz="2000" dirty="0">
                <a:solidFill>
                  <a:schemeClr val="tx2"/>
                </a:solidFill>
              </a:rPr>
              <a:t>London</a:t>
            </a:r>
            <a:r>
              <a:rPr lang="en-GB" altLang="en-US" sz="2000" dirty="0"/>
              <a:t>	</a:t>
            </a:r>
            <a:endParaRPr lang="en-GB" altLang="en-US" sz="2000" dirty="0">
              <a:solidFill>
                <a:schemeClr val="tx2"/>
              </a:solidFill>
            </a:endParaRPr>
          </a:p>
          <a:p>
            <a:pPr eaLnBrk="1" hangingPunct="1"/>
            <a:r>
              <a:rPr lang="en-GB" altLang="en-US" sz="2000" dirty="0"/>
              <a:t>Publisher - </a:t>
            </a:r>
            <a:r>
              <a:rPr lang="en-GB" altLang="en-US" sz="2000" dirty="0">
                <a:solidFill>
                  <a:schemeClr val="tx2"/>
                </a:solidFill>
              </a:rPr>
              <a:t>Sage</a:t>
            </a:r>
          </a:p>
          <a:p>
            <a:pPr marL="0" indent="0" algn="ctr" eaLnBrk="1" hangingPunct="1">
              <a:buNone/>
            </a:pPr>
            <a:r>
              <a:rPr lang="en-GB" altLang="en-US" sz="2000" b="1" dirty="0">
                <a:solidFill>
                  <a:srgbClr val="FF0000"/>
                </a:solidFill>
              </a:rPr>
              <a:t>Citation ? - Mears (2013) or (Mears, 2013)</a:t>
            </a:r>
          </a:p>
          <a:p>
            <a:pPr marL="0" indent="0">
              <a:buNone/>
            </a:pPr>
            <a:endParaRPr lang="en-GB" dirty="0"/>
          </a:p>
        </p:txBody>
      </p:sp>
      <p:sp>
        <p:nvSpPr>
          <p:cNvPr id="4" name="TextBox 3"/>
          <p:cNvSpPr txBox="1"/>
          <p:nvPr/>
        </p:nvSpPr>
        <p:spPr>
          <a:xfrm>
            <a:off x="611560" y="5661248"/>
            <a:ext cx="8136904" cy="923330"/>
          </a:xfrm>
          <a:prstGeom prst="rect">
            <a:avLst/>
          </a:prstGeom>
          <a:noFill/>
          <a:ln>
            <a:solidFill>
              <a:srgbClr val="000000"/>
            </a:solidFill>
          </a:ln>
        </p:spPr>
        <p:txBody>
          <a:bodyPr wrap="square" rtlCol="0">
            <a:spAutoFit/>
          </a:bodyPr>
          <a:lstStyle/>
          <a:p>
            <a:r>
              <a:rPr lang="en-GB" altLang="en-US" dirty="0">
                <a:solidFill>
                  <a:srgbClr val="FF0000"/>
                </a:solidFill>
              </a:rPr>
              <a:t>Mears, M. (2013) ‘The Social Context of Health and Social Care’, in </a:t>
            </a:r>
            <a:r>
              <a:rPr lang="en-GB" altLang="en-US" dirty="0" err="1">
                <a:solidFill>
                  <a:srgbClr val="FF0000"/>
                </a:solidFill>
              </a:rPr>
              <a:t>Brotherton</a:t>
            </a:r>
            <a:r>
              <a:rPr lang="en-GB" altLang="en-US" dirty="0">
                <a:solidFill>
                  <a:srgbClr val="FF0000"/>
                </a:solidFill>
              </a:rPr>
              <a:t>, G. and Parker, S. (Eds.) </a:t>
            </a:r>
            <a:r>
              <a:rPr lang="en-GB" altLang="en-US" i="1" dirty="0">
                <a:solidFill>
                  <a:srgbClr val="FF0000"/>
                </a:solidFill>
              </a:rPr>
              <a:t>Your Foundation in Health and Social Care.</a:t>
            </a:r>
            <a:r>
              <a:rPr lang="en-GB" altLang="en-US" dirty="0">
                <a:solidFill>
                  <a:srgbClr val="FF0000"/>
                </a:solidFill>
              </a:rPr>
              <a:t> (2</a:t>
            </a:r>
            <a:r>
              <a:rPr lang="en-GB" altLang="en-US" baseline="30000" dirty="0">
                <a:solidFill>
                  <a:srgbClr val="FF0000"/>
                </a:solidFill>
              </a:rPr>
              <a:t>nd</a:t>
            </a:r>
            <a:r>
              <a:rPr lang="en-GB" altLang="en-US" dirty="0">
                <a:solidFill>
                  <a:srgbClr val="FF0000"/>
                </a:solidFill>
              </a:rPr>
              <a:t> Ed.) London: Sage.</a:t>
            </a:r>
            <a:endParaRPr lang="en-GB" dirty="0">
              <a:solidFill>
                <a:srgbClr val="FF0000"/>
              </a:solidFill>
            </a:endParaRPr>
          </a:p>
        </p:txBody>
      </p:sp>
      <p:sp>
        <p:nvSpPr>
          <p:cNvPr id="5" name="Rectangle 4">
            <a:extLst>
              <a:ext uri="{FF2B5EF4-FFF2-40B4-BE49-F238E27FC236}">
                <a16:creationId xmlns:a16="http://schemas.microsoft.com/office/drawing/2014/main" id="{D7F0B977-B179-499D-90C6-1A266B74AB09}"/>
              </a:ext>
            </a:extLst>
          </p:cNvPr>
          <p:cNvSpPr/>
          <p:nvPr/>
        </p:nvSpPr>
        <p:spPr>
          <a:xfrm>
            <a:off x="3059832" y="5085184"/>
            <a:ext cx="4968552" cy="43204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CD1277D3-ED85-42E1-A4E0-9E5C49645362}"/>
              </a:ext>
            </a:extLst>
          </p:cNvPr>
          <p:cNvSpPr/>
          <p:nvPr/>
        </p:nvSpPr>
        <p:spPr>
          <a:xfrm>
            <a:off x="395536" y="6656586"/>
            <a:ext cx="8352928" cy="11398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985781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0" presetClass="exit" presetSubtype="0" fill="hold" grpId="0" nodeType="clickEffect">
                                  <p:stCondLst>
                                    <p:cond delay="0"/>
                                  </p:stCondLst>
                                  <p:childTnLst>
                                    <p:animEffect transition="out" filter="fade">
                                      <p:cBhvr>
                                        <p:cTn id="42" dur="500"/>
                                        <p:tgtEl>
                                          <p:spTgt spid="5"/>
                                        </p:tgtEl>
                                      </p:cBhvr>
                                    </p:animEffect>
                                    <p:set>
                                      <p:cBhvr>
                                        <p:cTn id="43" dur="1" fill="hold">
                                          <p:stCondLst>
                                            <p:cond delay="499"/>
                                          </p:stCondLst>
                                        </p:cTn>
                                        <p:tgtEl>
                                          <p:spTgt spid="5"/>
                                        </p:tgtEl>
                                        <p:attrNameLst>
                                          <p:attrName>style.visibility</p:attrName>
                                        </p:attrNameLst>
                                      </p:cBhvr>
                                      <p:to>
                                        <p:strVal val="hidden"/>
                                      </p:to>
                                    </p:set>
                                  </p:childTnLst>
                                </p:cTn>
                              </p:par>
                            </p:childTnLst>
                          </p:cTn>
                        </p:par>
                      </p:childTnLst>
                    </p:cTn>
                  </p:par>
                  <p:par>
                    <p:cTn id="44" fill="hold">
                      <p:stCondLst>
                        <p:cond delay="indefinite"/>
                      </p:stCondLst>
                      <p:childTnLst>
                        <p:par>
                          <p:cTn id="45" fill="hold">
                            <p:stCondLst>
                              <p:cond delay="0"/>
                            </p:stCondLst>
                            <p:childTnLst>
                              <p:par>
                                <p:cTn id="46" presetID="10" presetClass="exit" presetSubtype="0" fill="hold" grpId="0" nodeType="clickEffect">
                                  <p:stCondLst>
                                    <p:cond delay="0"/>
                                  </p:stCondLst>
                                  <p:childTnLst>
                                    <p:animEffect transition="out" filter="fade">
                                      <p:cBhvr>
                                        <p:cTn id="47" dur="500"/>
                                        <p:tgtEl>
                                          <p:spTgt spid="6"/>
                                        </p:tgtEl>
                                      </p:cBhvr>
                                    </p:animEffect>
                                    <p:set>
                                      <p:cBhvr>
                                        <p:cTn id="48"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9392"/>
            <a:ext cx="8229600" cy="1139825"/>
          </a:xfrm>
        </p:spPr>
        <p:txBody>
          <a:bodyPr/>
          <a:lstStyle/>
          <a:p>
            <a:r>
              <a:rPr lang="en-GB" dirty="0"/>
              <a:t>Multiple works by Same Author</a:t>
            </a:r>
          </a:p>
        </p:txBody>
      </p:sp>
      <p:sp>
        <p:nvSpPr>
          <p:cNvPr id="3" name="Content Placeholder 2"/>
          <p:cNvSpPr>
            <a:spLocks noGrp="1"/>
          </p:cNvSpPr>
          <p:nvPr>
            <p:ph idx="1"/>
          </p:nvPr>
        </p:nvSpPr>
        <p:spPr>
          <a:xfrm>
            <a:off x="457200" y="1340768"/>
            <a:ext cx="8229600" cy="4530725"/>
          </a:xfrm>
        </p:spPr>
        <p:txBody>
          <a:bodyPr/>
          <a:lstStyle/>
          <a:p>
            <a:r>
              <a:rPr lang="en-GB" dirty="0">
                <a:solidFill>
                  <a:srgbClr val="FF0000"/>
                </a:solidFill>
              </a:rPr>
              <a:t>Different years</a:t>
            </a:r>
          </a:p>
          <a:p>
            <a:pPr lvl="1"/>
            <a:r>
              <a:rPr lang="en-GB" dirty="0"/>
              <a:t>McNamara, B. M. (2012) </a:t>
            </a:r>
            <a:r>
              <a:rPr lang="en-GB" i="1" dirty="0"/>
              <a:t>Education for Life</a:t>
            </a:r>
            <a:r>
              <a:rPr lang="en-GB" dirty="0"/>
              <a:t>. Maidenhead: </a:t>
            </a:r>
            <a:r>
              <a:rPr lang="en-GB" dirty="0" err="1"/>
              <a:t>Riverstory</a:t>
            </a:r>
            <a:r>
              <a:rPr lang="en-GB" dirty="0"/>
              <a:t>.</a:t>
            </a:r>
          </a:p>
          <a:p>
            <a:pPr lvl="1"/>
            <a:r>
              <a:rPr lang="en-GB" dirty="0"/>
              <a:t>McNamara, B. M. (2017) </a:t>
            </a:r>
            <a:r>
              <a:rPr lang="en-GB" i="1" dirty="0"/>
              <a:t>Lifelong Learn</a:t>
            </a:r>
            <a:r>
              <a:rPr lang="en-GB" dirty="0"/>
              <a:t>ing. Maidenhead: </a:t>
            </a:r>
            <a:r>
              <a:rPr lang="en-GB" dirty="0" err="1"/>
              <a:t>Riverstory</a:t>
            </a:r>
            <a:r>
              <a:rPr lang="en-GB" dirty="0"/>
              <a:t>.</a:t>
            </a:r>
          </a:p>
          <a:p>
            <a:r>
              <a:rPr lang="en-GB" dirty="0">
                <a:solidFill>
                  <a:srgbClr val="FF0000"/>
                </a:solidFill>
              </a:rPr>
              <a:t>Same year</a:t>
            </a:r>
          </a:p>
          <a:p>
            <a:pPr lvl="1"/>
            <a:r>
              <a:rPr lang="en-GB" dirty="0"/>
              <a:t>Phelps, P. J. (2016a) </a:t>
            </a:r>
            <a:r>
              <a:rPr lang="en-GB" i="1" dirty="0"/>
              <a:t>Healthy Learning. </a:t>
            </a:r>
            <a:r>
              <a:rPr lang="en-GB" dirty="0"/>
              <a:t>Edinburgh: Castle Books.</a:t>
            </a:r>
          </a:p>
          <a:p>
            <a:pPr lvl="1"/>
            <a:r>
              <a:rPr lang="en-GB" dirty="0"/>
              <a:t>Phelps, P. J. (2016b) </a:t>
            </a:r>
            <a:r>
              <a:rPr lang="en-GB" i="1" dirty="0"/>
              <a:t>Nutrition in the Early Years.</a:t>
            </a:r>
            <a:r>
              <a:rPr lang="en-GB" dirty="0"/>
              <a:t> Edinburgh: Castle Books.</a:t>
            </a:r>
          </a:p>
          <a:p>
            <a:pPr marL="0" indent="0">
              <a:buNone/>
            </a:pPr>
            <a:endParaRPr lang="en-GB" dirty="0"/>
          </a:p>
          <a:p>
            <a:pPr marL="0" indent="0" algn="ctr">
              <a:buNone/>
            </a:pPr>
            <a:r>
              <a:rPr lang="en-GB" dirty="0"/>
              <a:t>(Phelps, 2016a) (Phelps, 2016b)</a:t>
            </a:r>
          </a:p>
          <a:p>
            <a:endParaRPr lang="en-GB" dirty="0"/>
          </a:p>
        </p:txBody>
      </p:sp>
    </p:spTree>
    <p:extLst>
      <p:ext uri="{BB962C8B-B14F-4D97-AF65-F5344CB8AC3E}">
        <p14:creationId xmlns:p14="http://schemas.microsoft.com/office/powerpoint/2010/main" val="38490108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 calcmode="lin" valueType="num">
                                      <p:cBhvr additive="base">
                                        <p:cTn id="3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anim calcmode="lin" valueType="num">
                                      <p:cBhvr additive="base">
                                        <p:cTn id="3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r>
              <a:rPr lang="en-GB" altLang="en-US" sz="4000" b="1">
                <a:solidFill>
                  <a:schemeClr val="hlink"/>
                </a:solidFill>
              </a:rPr>
              <a:t>Referencing Journal/Magazine Articles</a:t>
            </a:r>
          </a:p>
        </p:txBody>
      </p:sp>
      <p:sp>
        <p:nvSpPr>
          <p:cNvPr id="19459" name="Rectangle 3"/>
          <p:cNvSpPr>
            <a:spLocks noGrp="1" noChangeArrowheads="1"/>
          </p:cNvSpPr>
          <p:nvPr>
            <p:ph type="body" idx="1"/>
          </p:nvPr>
        </p:nvSpPr>
        <p:spPr>
          <a:xfrm>
            <a:off x="1187450" y="1773238"/>
            <a:ext cx="7777163" cy="3600450"/>
          </a:xfrm>
        </p:spPr>
        <p:txBody>
          <a:bodyPr/>
          <a:lstStyle/>
          <a:p>
            <a:pPr eaLnBrk="1" hangingPunct="1"/>
            <a:r>
              <a:rPr lang="en-GB" altLang="en-US" dirty="0"/>
              <a:t>Author               </a:t>
            </a:r>
          </a:p>
          <a:p>
            <a:pPr eaLnBrk="1" hangingPunct="1"/>
            <a:r>
              <a:rPr lang="en-GB" altLang="en-US" dirty="0"/>
              <a:t>Year of publication (in brackets)</a:t>
            </a:r>
            <a:endParaRPr lang="en-GB" altLang="en-US" dirty="0">
              <a:solidFill>
                <a:schemeClr val="tx2"/>
              </a:solidFill>
            </a:endParaRPr>
          </a:p>
          <a:p>
            <a:pPr eaLnBrk="1" hangingPunct="1"/>
            <a:r>
              <a:rPr lang="en-GB" altLang="en-US" dirty="0"/>
              <a:t>Title of article in ‘inverted commas’   </a:t>
            </a:r>
          </a:p>
          <a:p>
            <a:pPr eaLnBrk="1" hangingPunct="1"/>
            <a:r>
              <a:rPr lang="en-GB" altLang="en-US" dirty="0"/>
              <a:t>Title of journal </a:t>
            </a:r>
            <a:r>
              <a:rPr lang="en-GB" altLang="en-US" i="1" dirty="0"/>
              <a:t>in italics   </a:t>
            </a:r>
            <a:endParaRPr lang="en-GB" altLang="en-US" i="1" dirty="0">
              <a:solidFill>
                <a:schemeClr val="tx2"/>
              </a:solidFill>
            </a:endParaRPr>
          </a:p>
          <a:p>
            <a:pPr eaLnBrk="1" hangingPunct="1"/>
            <a:r>
              <a:rPr lang="en-GB" altLang="en-US" dirty="0"/>
              <a:t>Volume number (if present)    </a:t>
            </a:r>
            <a:endParaRPr lang="en-GB" altLang="en-US" dirty="0">
              <a:solidFill>
                <a:schemeClr val="tx2"/>
              </a:solidFill>
            </a:endParaRPr>
          </a:p>
          <a:p>
            <a:pPr eaLnBrk="1" hangingPunct="1"/>
            <a:r>
              <a:rPr lang="en-GB" altLang="en-US" dirty="0"/>
              <a:t>Part/issue number (if present)  </a:t>
            </a:r>
            <a:endParaRPr lang="en-GB" altLang="en-US" dirty="0">
              <a:solidFill>
                <a:schemeClr val="tx2"/>
              </a:solidFill>
            </a:endParaRPr>
          </a:p>
          <a:p>
            <a:pPr eaLnBrk="1" hangingPunct="1"/>
            <a:r>
              <a:rPr lang="en-GB" altLang="en-US" dirty="0"/>
              <a:t>Page number(s)			</a:t>
            </a:r>
            <a:endParaRPr lang="en-GB" altLang="en-US" dirty="0">
              <a:solidFill>
                <a:schemeClr val="tx2"/>
              </a:solidFill>
            </a:endParaRPr>
          </a:p>
        </p:txBody>
      </p:sp>
      <p:sp>
        <p:nvSpPr>
          <p:cNvPr id="19460" name="Text Box 4"/>
          <p:cNvSpPr txBox="1">
            <a:spLocks noChangeArrowheads="1"/>
          </p:cNvSpPr>
          <p:nvPr/>
        </p:nvSpPr>
        <p:spPr bwMode="auto">
          <a:xfrm>
            <a:off x="1116013" y="5734050"/>
            <a:ext cx="7704137" cy="461665"/>
          </a:xfrm>
          <a:prstGeom prst="rect">
            <a:avLst/>
          </a:prstGeom>
          <a:solidFill>
            <a:srgbClr val="FFFFFF"/>
          </a:solidFill>
          <a:ln w="9525">
            <a:solidFill>
              <a:schemeClr val="tx1"/>
            </a:solidFill>
            <a:miter lim="800000"/>
            <a:headEnd/>
            <a:tailEnd/>
          </a:ln>
        </p:spPr>
        <p:txBody>
          <a:bodyPr>
            <a:spAutoFit/>
          </a:bodyPr>
          <a:lstStyle/>
          <a:p>
            <a:pPr>
              <a:spcBef>
                <a:spcPct val="50000"/>
              </a:spcBef>
            </a:pPr>
            <a:endParaRPr lang="en-GB" altLang="en-US" sz="2400" dirty="0">
              <a:solidFill>
                <a:schemeClr val="tx2"/>
              </a:solidFill>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45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945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945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945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9459">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9459">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945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85762-FF97-4A09-9150-A00FCF33FD4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9C0797E-F532-42E9-A67C-3383413349A7}"/>
              </a:ext>
            </a:extLst>
          </p:cNvPr>
          <p:cNvSpPr>
            <a:spLocks noGrp="1"/>
          </p:cNvSpPr>
          <p:nvPr>
            <p:ph idx="1"/>
          </p:nvPr>
        </p:nvSpPr>
        <p:spPr>
          <a:xfrm>
            <a:off x="522819" y="1804775"/>
            <a:ext cx="3754760" cy="4530725"/>
          </a:xfrm>
        </p:spPr>
        <p:txBody>
          <a:bodyPr/>
          <a:lstStyle/>
          <a:p>
            <a:pPr marL="0" indent="0" algn="ctr">
              <a:buNone/>
            </a:pPr>
            <a:r>
              <a:rPr lang="en-GB" dirty="0"/>
              <a:t>From the list of requirements, try looking at the journal article on the next page and see if you can work out what the citation and reference would be!</a:t>
            </a:r>
          </a:p>
        </p:txBody>
      </p:sp>
      <p:pic>
        <p:nvPicPr>
          <p:cNvPr id="4" name="Picture 3">
            <a:extLst>
              <a:ext uri="{FF2B5EF4-FFF2-40B4-BE49-F238E27FC236}">
                <a16:creationId xmlns:a16="http://schemas.microsoft.com/office/drawing/2014/main" id="{07DF6528-EBB7-42C7-B196-8F2FE44BC62F}"/>
              </a:ext>
            </a:extLst>
          </p:cNvPr>
          <p:cNvPicPr>
            <a:picLocks noChangeAspect="1"/>
          </p:cNvPicPr>
          <p:nvPr/>
        </p:nvPicPr>
        <p:blipFill>
          <a:blip r:embed="rId2"/>
          <a:stretch>
            <a:fillRect/>
          </a:stretch>
        </p:blipFill>
        <p:spPr>
          <a:xfrm>
            <a:off x="4277579" y="531511"/>
            <a:ext cx="4409221" cy="5794977"/>
          </a:xfrm>
          <a:prstGeom prst="rect">
            <a:avLst/>
          </a:prstGeom>
        </p:spPr>
      </p:pic>
    </p:spTree>
    <p:extLst>
      <p:ext uri="{BB962C8B-B14F-4D97-AF65-F5344CB8AC3E}">
        <p14:creationId xmlns:p14="http://schemas.microsoft.com/office/powerpoint/2010/main" val="38174043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AA08FA-E304-4265-B640-8C8E8BE6D9F8}"/>
              </a:ext>
            </a:extLst>
          </p:cNvPr>
          <p:cNvSpPr>
            <a:spLocks noGrp="1"/>
          </p:cNvSpPr>
          <p:nvPr>
            <p:ph type="title"/>
          </p:nvPr>
        </p:nvSpPr>
        <p:spPr/>
        <p:txBody>
          <a:bodyPr/>
          <a:lstStyle/>
          <a:p>
            <a:endParaRPr lang="en-GB" dirty="0"/>
          </a:p>
        </p:txBody>
      </p:sp>
      <p:pic>
        <p:nvPicPr>
          <p:cNvPr id="5" name="Content Placeholder 4">
            <a:extLst>
              <a:ext uri="{FF2B5EF4-FFF2-40B4-BE49-F238E27FC236}">
                <a16:creationId xmlns:a16="http://schemas.microsoft.com/office/drawing/2014/main" id="{CB6B2CEB-B678-430F-9453-FEBC4DC08CFC}"/>
              </a:ext>
            </a:extLst>
          </p:cNvPr>
          <p:cNvPicPr>
            <a:picLocks noGrp="1" noChangeAspect="1"/>
          </p:cNvPicPr>
          <p:nvPr>
            <p:ph idx="1"/>
          </p:nvPr>
        </p:nvPicPr>
        <p:blipFill>
          <a:blip r:embed="rId3"/>
          <a:stretch>
            <a:fillRect/>
          </a:stretch>
        </p:blipFill>
        <p:spPr>
          <a:xfrm>
            <a:off x="823218" y="188640"/>
            <a:ext cx="7497564" cy="4952407"/>
          </a:xfrm>
        </p:spPr>
      </p:pic>
      <p:sp>
        <p:nvSpPr>
          <p:cNvPr id="6" name="TextBox 5">
            <a:extLst>
              <a:ext uri="{FF2B5EF4-FFF2-40B4-BE49-F238E27FC236}">
                <a16:creationId xmlns:a16="http://schemas.microsoft.com/office/drawing/2014/main" id="{176C228A-938B-471C-B8FE-FE2C4A5FD281}"/>
              </a:ext>
            </a:extLst>
          </p:cNvPr>
          <p:cNvSpPr txBox="1"/>
          <p:nvPr/>
        </p:nvSpPr>
        <p:spPr>
          <a:xfrm>
            <a:off x="395536" y="5301208"/>
            <a:ext cx="8424936" cy="923330"/>
          </a:xfrm>
          <a:prstGeom prst="rect">
            <a:avLst/>
          </a:prstGeom>
          <a:noFill/>
        </p:spPr>
        <p:txBody>
          <a:bodyPr wrap="square" rtlCol="0">
            <a:spAutoFit/>
          </a:bodyPr>
          <a:lstStyle/>
          <a:p>
            <a:r>
              <a:rPr lang="en-GB" dirty="0">
                <a:solidFill>
                  <a:srgbClr val="FF0000"/>
                </a:solidFill>
              </a:rPr>
              <a:t>Fink, G. and Rockers, P. C. (2014) ‘Childhood growth, schooling, and cognitive development: further evidence from the Young Lives Study’, </a:t>
            </a:r>
            <a:r>
              <a:rPr lang="en-GB" i="1" dirty="0">
                <a:solidFill>
                  <a:srgbClr val="FF0000"/>
                </a:solidFill>
              </a:rPr>
              <a:t>The American Journal of Clinical Nutrition, </a:t>
            </a:r>
            <a:r>
              <a:rPr lang="en-GB" dirty="0">
                <a:solidFill>
                  <a:srgbClr val="FF0000"/>
                </a:solidFill>
              </a:rPr>
              <a:t>100(1), pp.182 – 188.</a:t>
            </a:r>
          </a:p>
        </p:txBody>
      </p:sp>
    </p:spTree>
    <p:extLst>
      <p:ext uri="{BB962C8B-B14F-4D97-AF65-F5344CB8AC3E}">
        <p14:creationId xmlns:p14="http://schemas.microsoft.com/office/powerpoint/2010/main" val="251121325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3"/>
          <p:cNvSpPr txBox="1">
            <a:spLocks noChangeArrowheads="1"/>
          </p:cNvSpPr>
          <p:nvPr/>
        </p:nvSpPr>
        <p:spPr bwMode="auto">
          <a:xfrm>
            <a:off x="1357312" y="3529013"/>
            <a:ext cx="6743073" cy="447675"/>
          </a:xfrm>
          <a:prstGeom prst="rect">
            <a:avLst/>
          </a:prstGeom>
          <a:solidFill>
            <a:srgbClr val="FFFFFF"/>
          </a:solidFill>
          <a:ln w="9525">
            <a:solidFill>
              <a:srgbClr val="000000"/>
            </a:solidFill>
            <a:miter lim="800000"/>
            <a:headEnd/>
            <a:tailEnd/>
          </a:ln>
        </p:spPr>
        <p:txBody>
          <a:bodyPr/>
          <a:lstStyle/>
          <a:p>
            <a:pPr>
              <a:spcAft>
                <a:spcPts val="1000"/>
              </a:spcAft>
            </a:pPr>
            <a:r>
              <a:rPr lang="en-GB" altLang="en-US" sz="1200" dirty="0">
                <a:latin typeface="Tahoma" pitchFamily="34" charset="0"/>
              </a:rPr>
              <a:t>Mercer, J. (2004) ‘Making the news’, </a:t>
            </a:r>
            <a:r>
              <a:rPr lang="en-GB" altLang="en-US" sz="1200" i="1" dirty="0">
                <a:latin typeface="Tahoma" pitchFamily="34" charset="0"/>
              </a:rPr>
              <a:t>Journal of International Media History, </a:t>
            </a:r>
            <a:r>
              <a:rPr lang="en-GB" altLang="en-US" sz="1200" dirty="0">
                <a:latin typeface="Tahoma" pitchFamily="34" charset="0"/>
              </a:rPr>
              <a:t>10(3), pp. 187-199.</a:t>
            </a:r>
          </a:p>
          <a:p>
            <a:endParaRPr lang="en-US" altLang="en-US" dirty="0"/>
          </a:p>
        </p:txBody>
      </p:sp>
      <p:grpSp>
        <p:nvGrpSpPr>
          <p:cNvPr id="20483" name="Group 32"/>
          <p:cNvGrpSpPr>
            <a:grpSpLocks/>
          </p:cNvGrpSpPr>
          <p:nvPr/>
        </p:nvGrpSpPr>
        <p:grpSpPr bwMode="auto">
          <a:xfrm>
            <a:off x="809609" y="2879949"/>
            <a:ext cx="7877191" cy="1607914"/>
            <a:chOff x="1357290" y="2928934"/>
            <a:chExt cx="5915025" cy="1607914"/>
          </a:xfrm>
        </p:grpSpPr>
        <p:sp>
          <p:nvSpPr>
            <p:cNvPr id="20485" name="Text Box 4"/>
            <p:cNvSpPr txBox="1">
              <a:spLocks noChangeArrowheads="1"/>
            </p:cNvSpPr>
            <p:nvPr/>
          </p:nvSpPr>
          <p:spPr bwMode="auto">
            <a:xfrm>
              <a:off x="1357290" y="2928934"/>
              <a:ext cx="695325" cy="285750"/>
            </a:xfrm>
            <a:prstGeom prst="rect">
              <a:avLst/>
            </a:prstGeom>
            <a:solidFill>
              <a:srgbClr val="FFFFFF"/>
            </a:solidFill>
            <a:ln w="9525">
              <a:solidFill>
                <a:srgbClr val="000000"/>
              </a:solidFill>
              <a:miter lim="800000"/>
              <a:headEnd/>
              <a:tailEnd/>
            </a:ln>
          </p:spPr>
          <p:txBody>
            <a:bodyPr/>
            <a:lstStyle/>
            <a:p>
              <a:pPr>
                <a:spcAft>
                  <a:spcPts val="1000"/>
                </a:spcAft>
              </a:pPr>
              <a:r>
                <a:rPr lang="en-GB" altLang="en-US" sz="1100">
                  <a:latin typeface="Tahoma" pitchFamily="34" charset="0"/>
                </a:rPr>
                <a:t>Author</a:t>
              </a:r>
              <a:endParaRPr lang="en-US" altLang="en-US"/>
            </a:p>
          </p:txBody>
        </p:sp>
        <p:sp>
          <p:nvSpPr>
            <p:cNvPr id="20486" name="Text Box 5"/>
            <p:cNvSpPr txBox="1">
              <a:spLocks noChangeArrowheads="1"/>
            </p:cNvSpPr>
            <p:nvPr/>
          </p:nvSpPr>
          <p:spPr bwMode="auto">
            <a:xfrm>
              <a:off x="2205015" y="2928934"/>
              <a:ext cx="647700" cy="285750"/>
            </a:xfrm>
            <a:prstGeom prst="rect">
              <a:avLst/>
            </a:prstGeom>
            <a:solidFill>
              <a:srgbClr val="FFFFFF"/>
            </a:solidFill>
            <a:ln w="9525">
              <a:solidFill>
                <a:srgbClr val="000000"/>
              </a:solidFill>
              <a:miter lim="800000"/>
              <a:headEnd/>
              <a:tailEnd/>
            </a:ln>
          </p:spPr>
          <p:txBody>
            <a:bodyPr/>
            <a:lstStyle/>
            <a:p>
              <a:pPr>
                <a:spcAft>
                  <a:spcPts val="1000"/>
                </a:spcAft>
              </a:pPr>
              <a:r>
                <a:rPr lang="en-GB" altLang="en-US" sz="1100" dirty="0">
                  <a:latin typeface="Tahoma" pitchFamily="34" charset="0"/>
                </a:rPr>
                <a:t>Year</a:t>
              </a:r>
              <a:endParaRPr lang="en-US" altLang="en-US" dirty="0"/>
            </a:p>
          </p:txBody>
        </p:sp>
        <p:sp>
          <p:nvSpPr>
            <p:cNvPr id="20487" name="Text Box 6"/>
            <p:cNvSpPr txBox="1">
              <a:spLocks noChangeArrowheads="1"/>
            </p:cNvSpPr>
            <p:nvPr/>
          </p:nvSpPr>
          <p:spPr bwMode="auto">
            <a:xfrm>
              <a:off x="2976540" y="2928934"/>
              <a:ext cx="923925" cy="285750"/>
            </a:xfrm>
            <a:prstGeom prst="rect">
              <a:avLst/>
            </a:prstGeom>
            <a:solidFill>
              <a:srgbClr val="FFFFFF"/>
            </a:solidFill>
            <a:ln w="9525">
              <a:solidFill>
                <a:srgbClr val="000000"/>
              </a:solidFill>
              <a:miter lim="800000"/>
              <a:headEnd/>
              <a:tailEnd/>
            </a:ln>
          </p:spPr>
          <p:txBody>
            <a:bodyPr/>
            <a:lstStyle/>
            <a:p>
              <a:pPr>
                <a:spcAft>
                  <a:spcPts val="1000"/>
                </a:spcAft>
              </a:pPr>
              <a:r>
                <a:rPr lang="en-GB" altLang="en-US" sz="1100">
                  <a:latin typeface="Tahoma" pitchFamily="34" charset="0"/>
                </a:rPr>
                <a:t>Article Title</a:t>
              </a:r>
              <a:endParaRPr lang="en-US" altLang="en-US"/>
            </a:p>
          </p:txBody>
        </p:sp>
        <p:sp>
          <p:nvSpPr>
            <p:cNvPr id="20488" name="Text Box 7"/>
            <p:cNvSpPr txBox="1">
              <a:spLocks noChangeArrowheads="1"/>
            </p:cNvSpPr>
            <p:nvPr/>
          </p:nvSpPr>
          <p:spPr bwMode="auto">
            <a:xfrm>
              <a:off x="4014765" y="2928934"/>
              <a:ext cx="1057275" cy="285750"/>
            </a:xfrm>
            <a:prstGeom prst="rect">
              <a:avLst/>
            </a:prstGeom>
            <a:solidFill>
              <a:srgbClr val="FFFFFF"/>
            </a:solidFill>
            <a:ln w="9525">
              <a:solidFill>
                <a:srgbClr val="000000"/>
              </a:solidFill>
              <a:miter lim="800000"/>
              <a:headEnd/>
              <a:tailEnd/>
            </a:ln>
          </p:spPr>
          <p:txBody>
            <a:bodyPr/>
            <a:lstStyle/>
            <a:p>
              <a:pPr>
                <a:spcAft>
                  <a:spcPts val="1000"/>
                </a:spcAft>
              </a:pPr>
              <a:r>
                <a:rPr lang="en-GB" altLang="en-US" sz="1100">
                  <a:latin typeface="Tahoma" pitchFamily="34" charset="0"/>
                </a:rPr>
                <a:t>Journal Title</a:t>
              </a:r>
              <a:endParaRPr lang="en-US" altLang="en-US"/>
            </a:p>
          </p:txBody>
        </p:sp>
        <p:sp>
          <p:nvSpPr>
            <p:cNvPr id="20489" name="Text Box 8"/>
            <p:cNvSpPr txBox="1">
              <a:spLocks noChangeArrowheads="1"/>
            </p:cNvSpPr>
            <p:nvPr/>
          </p:nvSpPr>
          <p:spPr bwMode="auto">
            <a:xfrm>
              <a:off x="5157765" y="2928934"/>
              <a:ext cx="476250" cy="285750"/>
            </a:xfrm>
            <a:prstGeom prst="rect">
              <a:avLst/>
            </a:prstGeom>
            <a:solidFill>
              <a:srgbClr val="FFFFFF"/>
            </a:solidFill>
            <a:ln w="9525">
              <a:solidFill>
                <a:srgbClr val="000000"/>
              </a:solidFill>
              <a:miter lim="800000"/>
              <a:headEnd/>
              <a:tailEnd/>
            </a:ln>
          </p:spPr>
          <p:txBody>
            <a:bodyPr/>
            <a:lstStyle/>
            <a:p>
              <a:pPr>
                <a:spcAft>
                  <a:spcPts val="1000"/>
                </a:spcAft>
              </a:pPr>
              <a:r>
                <a:rPr lang="en-GB" altLang="en-US" sz="1100">
                  <a:latin typeface="Tahoma" pitchFamily="34" charset="0"/>
                </a:rPr>
                <a:t>Vol</a:t>
              </a:r>
              <a:endParaRPr lang="en-US" altLang="en-US"/>
            </a:p>
          </p:txBody>
        </p:sp>
        <p:sp>
          <p:nvSpPr>
            <p:cNvPr id="20490" name="Text Box 9"/>
            <p:cNvSpPr txBox="1">
              <a:spLocks noChangeArrowheads="1"/>
            </p:cNvSpPr>
            <p:nvPr/>
          </p:nvSpPr>
          <p:spPr bwMode="auto">
            <a:xfrm>
              <a:off x="5748315" y="2928934"/>
              <a:ext cx="657225" cy="285750"/>
            </a:xfrm>
            <a:prstGeom prst="rect">
              <a:avLst/>
            </a:prstGeom>
            <a:solidFill>
              <a:srgbClr val="FFFFFF"/>
            </a:solidFill>
            <a:ln w="9525">
              <a:solidFill>
                <a:srgbClr val="000000"/>
              </a:solidFill>
              <a:miter lim="800000"/>
              <a:headEnd/>
              <a:tailEnd/>
            </a:ln>
          </p:spPr>
          <p:txBody>
            <a:bodyPr/>
            <a:lstStyle/>
            <a:p>
              <a:pPr>
                <a:spcAft>
                  <a:spcPts val="1000"/>
                </a:spcAft>
              </a:pPr>
              <a:r>
                <a:rPr lang="en-GB" altLang="en-US" sz="1100">
                  <a:latin typeface="Tahoma" pitchFamily="34" charset="0"/>
                </a:rPr>
                <a:t>Issue</a:t>
              </a:r>
              <a:endParaRPr lang="en-US" altLang="en-US"/>
            </a:p>
          </p:txBody>
        </p:sp>
        <p:sp>
          <p:nvSpPr>
            <p:cNvPr id="20491" name="Text Box 10"/>
            <p:cNvSpPr txBox="1">
              <a:spLocks noChangeArrowheads="1"/>
            </p:cNvSpPr>
            <p:nvPr/>
          </p:nvSpPr>
          <p:spPr bwMode="auto">
            <a:xfrm>
              <a:off x="6519840" y="2928934"/>
              <a:ext cx="752475" cy="285750"/>
            </a:xfrm>
            <a:prstGeom prst="rect">
              <a:avLst/>
            </a:prstGeom>
            <a:solidFill>
              <a:srgbClr val="FFFFFF"/>
            </a:solidFill>
            <a:ln w="9525">
              <a:solidFill>
                <a:srgbClr val="000000"/>
              </a:solidFill>
              <a:miter lim="800000"/>
              <a:headEnd/>
              <a:tailEnd/>
            </a:ln>
          </p:spPr>
          <p:txBody>
            <a:bodyPr/>
            <a:lstStyle/>
            <a:p>
              <a:pPr>
                <a:spcAft>
                  <a:spcPts val="1000"/>
                </a:spcAft>
              </a:pPr>
              <a:r>
                <a:rPr lang="en-GB" altLang="en-US" sz="1100">
                  <a:latin typeface="Tahoma" pitchFamily="34" charset="0"/>
                </a:rPr>
                <a:t>Pages</a:t>
              </a:r>
              <a:endParaRPr lang="en-US" altLang="en-US"/>
            </a:p>
          </p:txBody>
        </p:sp>
        <p:cxnSp>
          <p:nvCxnSpPr>
            <p:cNvPr id="20492" name="AutoShape 11"/>
            <p:cNvCxnSpPr>
              <a:cxnSpLocks noChangeShapeType="1"/>
            </p:cNvCxnSpPr>
            <p:nvPr/>
          </p:nvCxnSpPr>
          <p:spPr bwMode="auto">
            <a:xfrm>
              <a:off x="1623990" y="3214684"/>
              <a:ext cx="428625" cy="400050"/>
            </a:xfrm>
            <a:prstGeom prst="straightConnector1">
              <a:avLst/>
            </a:prstGeom>
            <a:noFill/>
            <a:ln w="9525">
              <a:solidFill>
                <a:srgbClr val="000000"/>
              </a:solidFill>
              <a:round/>
              <a:headEnd/>
              <a:tailEnd/>
            </a:ln>
          </p:spPr>
        </p:cxnSp>
        <p:cxnSp>
          <p:nvCxnSpPr>
            <p:cNvPr id="20493" name="AutoShape 12"/>
            <p:cNvCxnSpPr>
              <a:cxnSpLocks noChangeShapeType="1"/>
            </p:cNvCxnSpPr>
            <p:nvPr/>
          </p:nvCxnSpPr>
          <p:spPr bwMode="auto">
            <a:xfrm>
              <a:off x="2462192" y="3214684"/>
              <a:ext cx="104774" cy="280988"/>
            </a:xfrm>
            <a:prstGeom prst="straightConnector1">
              <a:avLst/>
            </a:prstGeom>
            <a:noFill/>
            <a:ln w="9525">
              <a:solidFill>
                <a:srgbClr val="000000"/>
              </a:solidFill>
              <a:round/>
              <a:headEnd/>
              <a:tailEnd/>
            </a:ln>
          </p:spPr>
        </p:cxnSp>
        <p:cxnSp>
          <p:nvCxnSpPr>
            <p:cNvPr id="20494" name="AutoShape 13"/>
            <p:cNvCxnSpPr>
              <a:cxnSpLocks noChangeShapeType="1"/>
            </p:cNvCxnSpPr>
            <p:nvPr/>
          </p:nvCxnSpPr>
          <p:spPr bwMode="auto">
            <a:xfrm flipH="1">
              <a:off x="2986065" y="3214684"/>
              <a:ext cx="371476" cy="314325"/>
            </a:xfrm>
            <a:prstGeom prst="straightConnector1">
              <a:avLst/>
            </a:prstGeom>
            <a:noFill/>
            <a:ln w="9525">
              <a:solidFill>
                <a:srgbClr val="000000"/>
              </a:solidFill>
              <a:round/>
              <a:headEnd/>
              <a:tailEnd/>
            </a:ln>
          </p:spPr>
        </p:cxnSp>
        <p:cxnSp>
          <p:nvCxnSpPr>
            <p:cNvPr id="20495" name="AutoShape 14"/>
            <p:cNvCxnSpPr>
              <a:cxnSpLocks noChangeShapeType="1"/>
            </p:cNvCxnSpPr>
            <p:nvPr/>
          </p:nvCxnSpPr>
          <p:spPr bwMode="auto">
            <a:xfrm>
              <a:off x="4424340" y="3214684"/>
              <a:ext cx="0" cy="400050"/>
            </a:xfrm>
            <a:prstGeom prst="straightConnector1">
              <a:avLst/>
            </a:prstGeom>
            <a:noFill/>
            <a:ln w="9525">
              <a:solidFill>
                <a:srgbClr val="000000"/>
              </a:solidFill>
              <a:round/>
              <a:headEnd/>
              <a:tailEnd/>
            </a:ln>
          </p:spPr>
        </p:cxnSp>
        <p:cxnSp>
          <p:nvCxnSpPr>
            <p:cNvPr id="20496" name="AutoShape 15"/>
            <p:cNvCxnSpPr>
              <a:cxnSpLocks noChangeShapeType="1"/>
            </p:cNvCxnSpPr>
            <p:nvPr/>
          </p:nvCxnSpPr>
          <p:spPr bwMode="auto">
            <a:xfrm>
              <a:off x="5310165" y="3214684"/>
              <a:ext cx="438150" cy="314325"/>
            </a:xfrm>
            <a:prstGeom prst="straightConnector1">
              <a:avLst/>
            </a:prstGeom>
            <a:noFill/>
            <a:ln w="9525">
              <a:solidFill>
                <a:srgbClr val="000000"/>
              </a:solidFill>
              <a:round/>
              <a:headEnd/>
              <a:tailEnd/>
            </a:ln>
          </p:spPr>
        </p:cxnSp>
        <p:cxnSp>
          <p:nvCxnSpPr>
            <p:cNvPr id="20497" name="AutoShape 16"/>
            <p:cNvCxnSpPr>
              <a:cxnSpLocks noChangeShapeType="1"/>
            </p:cNvCxnSpPr>
            <p:nvPr/>
          </p:nvCxnSpPr>
          <p:spPr bwMode="auto">
            <a:xfrm flipH="1">
              <a:off x="5878038" y="3214684"/>
              <a:ext cx="108403" cy="361951"/>
            </a:xfrm>
            <a:prstGeom prst="straightConnector1">
              <a:avLst/>
            </a:prstGeom>
            <a:noFill/>
            <a:ln w="9525">
              <a:solidFill>
                <a:srgbClr val="000000"/>
              </a:solidFill>
              <a:round/>
              <a:headEnd/>
              <a:tailEnd/>
            </a:ln>
          </p:spPr>
        </p:cxnSp>
        <p:cxnSp>
          <p:nvCxnSpPr>
            <p:cNvPr id="20498" name="AutoShape 17"/>
            <p:cNvCxnSpPr>
              <a:cxnSpLocks noChangeShapeType="1"/>
            </p:cNvCxnSpPr>
            <p:nvPr/>
          </p:nvCxnSpPr>
          <p:spPr bwMode="auto">
            <a:xfrm flipH="1">
              <a:off x="6405540" y="3214684"/>
              <a:ext cx="228600" cy="314325"/>
            </a:xfrm>
            <a:prstGeom prst="straightConnector1">
              <a:avLst/>
            </a:prstGeom>
            <a:noFill/>
            <a:ln w="9525">
              <a:solidFill>
                <a:srgbClr val="000000"/>
              </a:solidFill>
              <a:round/>
              <a:headEnd/>
              <a:tailEnd/>
            </a:ln>
          </p:spPr>
        </p:cxnSp>
        <p:sp>
          <p:nvSpPr>
            <p:cNvPr id="20499" name="Text Box 18"/>
            <p:cNvSpPr txBox="1">
              <a:spLocks noChangeArrowheads="1"/>
            </p:cNvSpPr>
            <p:nvPr/>
          </p:nvSpPr>
          <p:spPr bwMode="auto">
            <a:xfrm>
              <a:off x="1357290" y="4233859"/>
              <a:ext cx="695325" cy="276225"/>
            </a:xfrm>
            <a:prstGeom prst="rect">
              <a:avLst/>
            </a:prstGeom>
            <a:solidFill>
              <a:srgbClr val="FFFFFF"/>
            </a:solidFill>
            <a:ln w="9525">
              <a:solidFill>
                <a:srgbClr val="000000"/>
              </a:solidFill>
              <a:miter lim="800000"/>
              <a:headEnd/>
              <a:tailEnd/>
            </a:ln>
          </p:spPr>
          <p:txBody>
            <a:bodyPr/>
            <a:lstStyle/>
            <a:p>
              <a:pPr>
                <a:spcAft>
                  <a:spcPts val="1000"/>
                </a:spcAft>
              </a:pPr>
              <a:r>
                <a:rPr lang="en-GB" altLang="en-US" sz="1100" dirty="0">
                  <a:latin typeface="Tahoma" pitchFamily="34" charset="0"/>
                </a:rPr>
                <a:t>Comma</a:t>
              </a:r>
              <a:endParaRPr lang="en-US" altLang="en-US" dirty="0"/>
            </a:p>
          </p:txBody>
        </p:sp>
        <p:sp>
          <p:nvSpPr>
            <p:cNvPr id="20500" name="Text Box 19"/>
            <p:cNvSpPr txBox="1">
              <a:spLocks noChangeArrowheads="1"/>
            </p:cNvSpPr>
            <p:nvPr/>
          </p:nvSpPr>
          <p:spPr bwMode="auto">
            <a:xfrm>
              <a:off x="2071406" y="4224335"/>
              <a:ext cx="550387" cy="276225"/>
            </a:xfrm>
            <a:prstGeom prst="rect">
              <a:avLst/>
            </a:prstGeom>
            <a:solidFill>
              <a:srgbClr val="FFFFFF"/>
            </a:solidFill>
            <a:ln w="9525">
              <a:solidFill>
                <a:srgbClr val="000000"/>
              </a:solidFill>
              <a:miter lim="800000"/>
              <a:headEnd/>
              <a:tailEnd/>
            </a:ln>
          </p:spPr>
          <p:txBody>
            <a:bodyPr/>
            <a:lstStyle/>
            <a:p>
              <a:pPr>
                <a:spcAft>
                  <a:spcPts val="1000"/>
                </a:spcAft>
              </a:pPr>
              <a:r>
                <a:rPr lang="en-GB" altLang="en-US" sz="1100">
                  <a:latin typeface="Tahoma" pitchFamily="34" charset="0"/>
                </a:rPr>
                <a:t>Full Stop</a:t>
              </a:r>
              <a:endParaRPr lang="en-US" altLang="en-US"/>
            </a:p>
          </p:txBody>
        </p:sp>
        <p:sp>
          <p:nvSpPr>
            <p:cNvPr id="20501" name="Text Box 20"/>
            <p:cNvSpPr txBox="1">
              <a:spLocks noChangeArrowheads="1"/>
            </p:cNvSpPr>
            <p:nvPr/>
          </p:nvSpPr>
          <p:spPr bwMode="auto">
            <a:xfrm>
              <a:off x="2640477" y="4219444"/>
              <a:ext cx="600809" cy="276225"/>
            </a:xfrm>
            <a:prstGeom prst="rect">
              <a:avLst/>
            </a:prstGeom>
            <a:solidFill>
              <a:srgbClr val="FFFFFF"/>
            </a:solidFill>
            <a:ln w="9525">
              <a:solidFill>
                <a:srgbClr val="000000"/>
              </a:solidFill>
              <a:miter lim="800000"/>
              <a:headEnd/>
              <a:tailEnd/>
            </a:ln>
          </p:spPr>
          <p:txBody>
            <a:bodyPr/>
            <a:lstStyle/>
            <a:p>
              <a:pPr>
                <a:spcAft>
                  <a:spcPts val="1000"/>
                </a:spcAft>
              </a:pPr>
              <a:r>
                <a:rPr lang="en-GB" altLang="en-US" sz="1100" dirty="0">
                  <a:latin typeface="Tahoma" pitchFamily="34" charset="0"/>
                </a:rPr>
                <a:t>Brackets</a:t>
              </a:r>
              <a:endParaRPr lang="en-US" altLang="en-US" dirty="0"/>
            </a:p>
          </p:txBody>
        </p:sp>
        <p:sp>
          <p:nvSpPr>
            <p:cNvPr id="20502" name="Text Box 21"/>
            <p:cNvSpPr txBox="1">
              <a:spLocks noChangeArrowheads="1"/>
            </p:cNvSpPr>
            <p:nvPr/>
          </p:nvSpPr>
          <p:spPr bwMode="auto">
            <a:xfrm>
              <a:off x="4949768" y="4250874"/>
              <a:ext cx="503113" cy="276225"/>
            </a:xfrm>
            <a:prstGeom prst="rect">
              <a:avLst/>
            </a:prstGeom>
            <a:solidFill>
              <a:srgbClr val="FFFFFF"/>
            </a:solidFill>
            <a:ln w="9525">
              <a:solidFill>
                <a:srgbClr val="000000"/>
              </a:solidFill>
              <a:miter lim="800000"/>
              <a:headEnd/>
              <a:tailEnd/>
            </a:ln>
          </p:spPr>
          <p:txBody>
            <a:bodyPr/>
            <a:lstStyle/>
            <a:p>
              <a:pPr>
                <a:spcAft>
                  <a:spcPts val="1000"/>
                </a:spcAft>
              </a:pPr>
              <a:r>
                <a:rPr lang="en-GB" altLang="en-US" sz="1100" dirty="0">
                  <a:latin typeface="Tahoma" pitchFamily="34" charset="0"/>
                </a:rPr>
                <a:t>Italics</a:t>
              </a:r>
              <a:endParaRPr lang="en-US" altLang="en-US" dirty="0"/>
            </a:p>
          </p:txBody>
        </p:sp>
        <p:sp>
          <p:nvSpPr>
            <p:cNvPr id="20503" name="Text Box 22"/>
            <p:cNvSpPr txBox="1">
              <a:spLocks noChangeArrowheads="1"/>
            </p:cNvSpPr>
            <p:nvPr/>
          </p:nvSpPr>
          <p:spPr bwMode="auto">
            <a:xfrm>
              <a:off x="5485027" y="4260623"/>
              <a:ext cx="723900" cy="276225"/>
            </a:xfrm>
            <a:prstGeom prst="rect">
              <a:avLst/>
            </a:prstGeom>
            <a:solidFill>
              <a:srgbClr val="FFFFFF"/>
            </a:solidFill>
            <a:ln w="9525">
              <a:solidFill>
                <a:srgbClr val="000000"/>
              </a:solidFill>
              <a:miter lim="800000"/>
              <a:headEnd/>
              <a:tailEnd/>
            </a:ln>
          </p:spPr>
          <p:txBody>
            <a:bodyPr/>
            <a:lstStyle/>
            <a:p>
              <a:pPr>
                <a:spcAft>
                  <a:spcPts val="1000"/>
                </a:spcAft>
              </a:pPr>
              <a:r>
                <a:rPr lang="en-GB" altLang="en-US" sz="1100">
                  <a:latin typeface="Tahoma" pitchFamily="34" charset="0"/>
                </a:rPr>
                <a:t>Brackets</a:t>
              </a:r>
              <a:endParaRPr lang="en-GB" altLang="en-US" sz="1100">
                <a:latin typeface="Times New Roman" pitchFamily="18" charset="0"/>
              </a:endParaRPr>
            </a:p>
            <a:p>
              <a:endParaRPr lang="en-US" altLang="en-US"/>
            </a:p>
          </p:txBody>
        </p:sp>
        <p:cxnSp>
          <p:nvCxnSpPr>
            <p:cNvPr id="20505" name="AutoShape 24"/>
            <p:cNvCxnSpPr>
              <a:cxnSpLocks noChangeShapeType="1"/>
            </p:cNvCxnSpPr>
            <p:nvPr/>
          </p:nvCxnSpPr>
          <p:spPr bwMode="auto">
            <a:xfrm flipV="1">
              <a:off x="1757340" y="3822920"/>
              <a:ext cx="367749" cy="410942"/>
            </a:xfrm>
            <a:prstGeom prst="straightConnector1">
              <a:avLst/>
            </a:prstGeom>
            <a:noFill/>
            <a:ln w="9525">
              <a:solidFill>
                <a:srgbClr val="000000"/>
              </a:solidFill>
              <a:round/>
              <a:headEnd/>
              <a:tailEnd/>
            </a:ln>
          </p:spPr>
        </p:cxnSp>
        <p:cxnSp>
          <p:nvCxnSpPr>
            <p:cNvPr id="20506" name="AutoShape 25"/>
            <p:cNvCxnSpPr>
              <a:cxnSpLocks noChangeShapeType="1"/>
            </p:cNvCxnSpPr>
            <p:nvPr/>
          </p:nvCxnSpPr>
          <p:spPr bwMode="auto">
            <a:xfrm>
              <a:off x="2338365" y="3776660"/>
              <a:ext cx="0" cy="457199"/>
            </a:xfrm>
            <a:prstGeom prst="straightConnector1">
              <a:avLst/>
            </a:prstGeom>
            <a:noFill/>
            <a:ln w="9525">
              <a:solidFill>
                <a:srgbClr val="000000"/>
              </a:solidFill>
              <a:round/>
              <a:headEnd/>
              <a:tailEnd/>
            </a:ln>
          </p:spPr>
        </p:cxnSp>
        <p:cxnSp>
          <p:nvCxnSpPr>
            <p:cNvPr id="20508" name="AutoShape 27"/>
            <p:cNvCxnSpPr>
              <a:cxnSpLocks noChangeShapeType="1"/>
            </p:cNvCxnSpPr>
            <p:nvPr/>
          </p:nvCxnSpPr>
          <p:spPr bwMode="auto">
            <a:xfrm>
              <a:off x="3628611" y="3834646"/>
              <a:ext cx="864978" cy="430759"/>
            </a:xfrm>
            <a:prstGeom prst="straightConnector1">
              <a:avLst/>
            </a:prstGeom>
            <a:noFill/>
            <a:ln w="9525">
              <a:solidFill>
                <a:srgbClr val="000000"/>
              </a:solidFill>
              <a:round/>
              <a:headEnd/>
              <a:tailEnd/>
            </a:ln>
          </p:spPr>
        </p:cxnSp>
        <p:cxnSp>
          <p:nvCxnSpPr>
            <p:cNvPr id="20509" name="AutoShape 28"/>
            <p:cNvCxnSpPr>
              <a:cxnSpLocks noChangeShapeType="1"/>
            </p:cNvCxnSpPr>
            <p:nvPr/>
          </p:nvCxnSpPr>
          <p:spPr bwMode="auto">
            <a:xfrm>
              <a:off x="5072040" y="3767134"/>
              <a:ext cx="85725" cy="466725"/>
            </a:xfrm>
            <a:prstGeom prst="straightConnector1">
              <a:avLst/>
            </a:prstGeom>
            <a:noFill/>
            <a:ln w="9525">
              <a:solidFill>
                <a:srgbClr val="000000"/>
              </a:solidFill>
              <a:round/>
              <a:headEnd/>
              <a:tailEnd/>
            </a:ln>
          </p:spPr>
        </p:cxnSp>
      </p:grpSp>
      <p:sp>
        <p:nvSpPr>
          <p:cNvPr id="20484" name="Title 31"/>
          <p:cNvSpPr>
            <a:spLocks noGrp="1"/>
          </p:cNvSpPr>
          <p:nvPr>
            <p:ph type="title"/>
          </p:nvPr>
        </p:nvSpPr>
        <p:spPr/>
        <p:txBody>
          <a:bodyPr/>
          <a:lstStyle/>
          <a:p>
            <a:pPr eaLnBrk="1" hangingPunct="1"/>
            <a:r>
              <a:rPr lang="en-GB" altLang="en-US"/>
              <a:t>Journal Referencing Example</a:t>
            </a:r>
          </a:p>
        </p:txBody>
      </p:sp>
      <p:pic>
        <p:nvPicPr>
          <p:cNvPr id="16" name="Picture 15">
            <a:extLst>
              <a:ext uri="{FF2B5EF4-FFF2-40B4-BE49-F238E27FC236}">
                <a16:creationId xmlns:a16="http://schemas.microsoft.com/office/drawing/2014/main" id="{FF4905E8-1A88-45B3-9993-B42D3A5C1FBE}"/>
              </a:ext>
            </a:extLst>
          </p:cNvPr>
          <p:cNvPicPr>
            <a:picLocks noChangeAspect="1"/>
          </p:cNvPicPr>
          <p:nvPr/>
        </p:nvPicPr>
        <p:blipFill>
          <a:blip r:embed="rId2"/>
          <a:stretch>
            <a:fillRect/>
          </a:stretch>
        </p:blipFill>
        <p:spPr>
          <a:xfrm>
            <a:off x="7948136" y="4210711"/>
            <a:ext cx="993734" cy="310923"/>
          </a:xfrm>
          <a:prstGeom prst="rect">
            <a:avLst/>
          </a:prstGeom>
        </p:spPr>
      </p:pic>
      <p:pic>
        <p:nvPicPr>
          <p:cNvPr id="22" name="Picture 21">
            <a:extLst>
              <a:ext uri="{FF2B5EF4-FFF2-40B4-BE49-F238E27FC236}">
                <a16:creationId xmlns:a16="http://schemas.microsoft.com/office/drawing/2014/main" id="{AAD01CAF-C309-4C18-A328-33A6D6D13266}"/>
              </a:ext>
            </a:extLst>
          </p:cNvPr>
          <p:cNvPicPr>
            <a:picLocks noChangeAspect="1"/>
          </p:cNvPicPr>
          <p:nvPr/>
        </p:nvPicPr>
        <p:blipFill>
          <a:blip r:embed="rId3"/>
          <a:stretch>
            <a:fillRect/>
          </a:stretch>
        </p:blipFill>
        <p:spPr>
          <a:xfrm>
            <a:off x="7320805" y="4212636"/>
            <a:ext cx="612534" cy="310923"/>
          </a:xfrm>
          <a:prstGeom prst="rect">
            <a:avLst/>
          </a:prstGeom>
        </p:spPr>
      </p:pic>
      <p:pic>
        <p:nvPicPr>
          <p:cNvPr id="27" name="Picture 26">
            <a:extLst>
              <a:ext uri="{FF2B5EF4-FFF2-40B4-BE49-F238E27FC236}">
                <a16:creationId xmlns:a16="http://schemas.microsoft.com/office/drawing/2014/main" id="{083EFB37-95F8-4912-A39B-B189F078A087}"/>
              </a:ext>
            </a:extLst>
          </p:cNvPr>
          <p:cNvPicPr>
            <a:picLocks noChangeAspect="1"/>
          </p:cNvPicPr>
          <p:nvPr/>
        </p:nvPicPr>
        <p:blipFill>
          <a:blip r:embed="rId4"/>
          <a:stretch>
            <a:fillRect/>
          </a:stretch>
        </p:blipFill>
        <p:spPr>
          <a:xfrm>
            <a:off x="2284705" y="3752850"/>
            <a:ext cx="690261" cy="446639"/>
          </a:xfrm>
          <a:prstGeom prst="rect">
            <a:avLst/>
          </a:prstGeom>
        </p:spPr>
      </p:pic>
      <p:sp>
        <p:nvSpPr>
          <p:cNvPr id="20480" name="TextBox 20479">
            <a:extLst>
              <a:ext uri="{FF2B5EF4-FFF2-40B4-BE49-F238E27FC236}">
                <a16:creationId xmlns:a16="http://schemas.microsoft.com/office/drawing/2014/main" id="{8D781620-3DBA-4D12-9BF0-7F809F356628}"/>
              </a:ext>
            </a:extLst>
          </p:cNvPr>
          <p:cNvSpPr txBox="1"/>
          <p:nvPr/>
        </p:nvSpPr>
        <p:spPr>
          <a:xfrm>
            <a:off x="3353001" y="4199489"/>
            <a:ext cx="1438853" cy="261610"/>
          </a:xfrm>
          <a:prstGeom prst="rect">
            <a:avLst/>
          </a:prstGeom>
          <a:noFill/>
          <a:ln>
            <a:solidFill>
              <a:schemeClr val="tx1"/>
            </a:solidFill>
          </a:ln>
        </p:spPr>
        <p:txBody>
          <a:bodyPr wrap="square" rtlCol="0">
            <a:spAutoFit/>
          </a:bodyPr>
          <a:lstStyle/>
          <a:p>
            <a:r>
              <a:rPr lang="en-GB" sz="1100" dirty="0"/>
              <a:t>Inverted commas</a:t>
            </a:r>
          </a:p>
        </p:txBody>
      </p:sp>
      <p:cxnSp>
        <p:nvCxnSpPr>
          <p:cNvPr id="63" name="AutoShape 27">
            <a:extLst>
              <a:ext uri="{FF2B5EF4-FFF2-40B4-BE49-F238E27FC236}">
                <a16:creationId xmlns:a16="http://schemas.microsoft.com/office/drawing/2014/main" id="{D2CDA092-CFD9-4108-92D2-256483E26BDC}"/>
              </a:ext>
            </a:extLst>
          </p:cNvPr>
          <p:cNvCxnSpPr>
            <a:cxnSpLocks noChangeShapeType="1"/>
            <a:endCxn id="20480" idx="0"/>
          </p:cNvCxnSpPr>
          <p:nvPr/>
        </p:nvCxnSpPr>
        <p:spPr bwMode="auto">
          <a:xfrm>
            <a:off x="3234808" y="3727675"/>
            <a:ext cx="837620" cy="471814"/>
          </a:xfrm>
          <a:prstGeom prst="straightConnector1">
            <a:avLst/>
          </a:prstGeom>
          <a:noFill/>
          <a:ln w="9525">
            <a:solidFill>
              <a:srgbClr val="000000"/>
            </a:solidFill>
            <a:round/>
            <a:headEnd/>
            <a:tailEnd/>
          </a:ln>
        </p:spPr>
      </p:cxnSp>
      <p:pic>
        <p:nvPicPr>
          <p:cNvPr id="35" name="Picture 34">
            <a:extLst>
              <a:ext uri="{FF2B5EF4-FFF2-40B4-BE49-F238E27FC236}">
                <a16:creationId xmlns:a16="http://schemas.microsoft.com/office/drawing/2014/main" id="{3AF04F96-A5EC-4C21-82B3-E06F972764F9}"/>
              </a:ext>
            </a:extLst>
          </p:cNvPr>
          <p:cNvPicPr>
            <a:picLocks noChangeAspect="1"/>
          </p:cNvPicPr>
          <p:nvPr/>
        </p:nvPicPr>
        <p:blipFill>
          <a:blip r:embed="rId5"/>
          <a:stretch>
            <a:fillRect/>
          </a:stretch>
        </p:blipFill>
        <p:spPr>
          <a:xfrm>
            <a:off x="4852577" y="4168376"/>
            <a:ext cx="743776" cy="310923"/>
          </a:xfrm>
          <a:prstGeom prst="rect">
            <a:avLst/>
          </a:prstGeom>
        </p:spPr>
      </p:pic>
      <p:cxnSp>
        <p:nvCxnSpPr>
          <p:cNvPr id="74" name="AutoShape 28">
            <a:extLst>
              <a:ext uri="{FF2B5EF4-FFF2-40B4-BE49-F238E27FC236}">
                <a16:creationId xmlns:a16="http://schemas.microsoft.com/office/drawing/2014/main" id="{560D46D1-E889-4021-AC27-F523A0D3895F}"/>
              </a:ext>
            </a:extLst>
          </p:cNvPr>
          <p:cNvCxnSpPr>
            <a:cxnSpLocks noChangeShapeType="1"/>
          </p:cNvCxnSpPr>
          <p:nvPr/>
        </p:nvCxnSpPr>
        <p:spPr bwMode="auto">
          <a:xfrm>
            <a:off x="6788641" y="3752850"/>
            <a:ext cx="114162" cy="466725"/>
          </a:xfrm>
          <a:prstGeom prst="straightConnector1">
            <a:avLst/>
          </a:prstGeom>
          <a:noFill/>
          <a:ln w="9525">
            <a:solidFill>
              <a:srgbClr val="000000"/>
            </a:solidFill>
            <a:round/>
            <a:headEnd/>
            <a:tailEnd/>
          </a:ln>
        </p:spPr>
      </p:cxnSp>
      <p:cxnSp>
        <p:nvCxnSpPr>
          <p:cNvPr id="46" name="Straight Connector 45">
            <a:extLst>
              <a:ext uri="{FF2B5EF4-FFF2-40B4-BE49-F238E27FC236}">
                <a16:creationId xmlns:a16="http://schemas.microsoft.com/office/drawing/2014/main" id="{8B3AD1E1-82FD-4034-A2C6-E333785EF7D7}"/>
              </a:ext>
            </a:extLst>
          </p:cNvPr>
          <p:cNvCxnSpPr>
            <a:stCxn id="22" idx="0"/>
          </p:cNvCxnSpPr>
          <p:nvPr/>
        </p:nvCxnSpPr>
        <p:spPr>
          <a:xfrm flipH="1" flipV="1">
            <a:off x="6505033" y="3773935"/>
            <a:ext cx="1122039" cy="43870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9677B3F2-2D19-4B04-B56E-BD1CEB9E0D08}"/>
              </a:ext>
            </a:extLst>
          </p:cNvPr>
          <p:cNvCxnSpPr>
            <a:stCxn id="22" idx="0"/>
          </p:cNvCxnSpPr>
          <p:nvPr/>
        </p:nvCxnSpPr>
        <p:spPr>
          <a:xfrm flipH="1" flipV="1">
            <a:off x="6974368" y="3785661"/>
            <a:ext cx="652704" cy="426975"/>
          </a:xfrm>
          <a:prstGeom prst="line">
            <a:avLst/>
          </a:prstGeom>
        </p:spPr>
        <p:style>
          <a:lnRef idx="1">
            <a:schemeClr val="accent4"/>
          </a:lnRef>
          <a:fillRef idx="0">
            <a:schemeClr val="accent4"/>
          </a:fillRef>
          <a:effectRef idx="0">
            <a:schemeClr val="accent4"/>
          </a:effectRef>
          <a:fontRef idx="minor">
            <a:schemeClr val="tx1"/>
          </a:fontRef>
        </p:style>
      </p:cxnSp>
      <p:cxnSp>
        <p:nvCxnSpPr>
          <p:cNvPr id="50" name="Straight Connector 49">
            <a:extLst>
              <a:ext uri="{FF2B5EF4-FFF2-40B4-BE49-F238E27FC236}">
                <a16:creationId xmlns:a16="http://schemas.microsoft.com/office/drawing/2014/main" id="{DEF83EF4-6D5B-49BD-8730-2A4A1A102E09}"/>
              </a:ext>
            </a:extLst>
          </p:cNvPr>
          <p:cNvCxnSpPr/>
          <p:nvPr/>
        </p:nvCxnSpPr>
        <p:spPr>
          <a:xfrm flipH="1" flipV="1">
            <a:off x="7270659" y="3773935"/>
            <a:ext cx="1045757" cy="410939"/>
          </a:xfrm>
          <a:prstGeom prst="line">
            <a:avLst/>
          </a:prstGeom>
        </p:spPr>
        <p:style>
          <a:lnRef idx="1">
            <a:schemeClr val="accent4"/>
          </a:lnRef>
          <a:fillRef idx="0">
            <a:schemeClr val="accent4"/>
          </a:fillRef>
          <a:effectRef idx="0">
            <a:schemeClr val="accent4"/>
          </a:effectRef>
          <a:fontRef idx="minor">
            <a:schemeClr val="tx1"/>
          </a:fontRef>
        </p:style>
      </p:cxnSp>
      <p:cxnSp>
        <p:nvCxnSpPr>
          <p:cNvPr id="52" name="Straight Connector 51">
            <a:extLst>
              <a:ext uri="{FF2B5EF4-FFF2-40B4-BE49-F238E27FC236}">
                <a16:creationId xmlns:a16="http://schemas.microsoft.com/office/drawing/2014/main" id="{5C765D2F-127F-4C6C-8C00-6E6BF00CD75D}"/>
              </a:ext>
            </a:extLst>
          </p:cNvPr>
          <p:cNvCxnSpPr>
            <a:stCxn id="16" idx="0"/>
          </p:cNvCxnSpPr>
          <p:nvPr/>
        </p:nvCxnSpPr>
        <p:spPr>
          <a:xfrm flipH="1" flipV="1">
            <a:off x="7883193" y="3785661"/>
            <a:ext cx="561810" cy="425050"/>
          </a:xfrm>
          <a:prstGeom prst="line">
            <a:avLst/>
          </a:prstGeom>
        </p:spPr>
        <p:style>
          <a:lnRef idx="1">
            <a:schemeClr val="accent4"/>
          </a:lnRef>
          <a:fillRef idx="0">
            <a:schemeClr val="accent4"/>
          </a:fillRef>
          <a:effectRef idx="0">
            <a:schemeClr val="accent4"/>
          </a:effectRef>
          <a:fontRef idx="minor">
            <a:schemeClr val="tx1"/>
          </a:fontRef>
        </p:style>
      </p:cxn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en-GB" altLang="en-US" sz="4000" b="1">
                <a:solidFill>
                  <a:schemeClr val="hlink"/>
                </a:solidFill>
              </a:rPr>
              <a:t>Referencing a Web Site</a:t>
            </a:r>
          </a:p>
        </p:txBody>
      </p:sp>
      <p:sp>
        <p:nvSpPr>
          <p:cNvPr id="21507" name="Rectangle 3"/>
          <p:cNvSpPr>
            <a:spLocks noGrp="1" noChangeArrowheads="1"/>
          </p:cNvSpPr>
          <p:nvPr>
            <p:ph type="body" idx="1"/>
          </p:nvPr>
        </p:nvSpPr>
        <p:spPr>
          <a:xfrm>
            <a:off x="457200" y="1600200"/>
            <a:ext cx="8229600" cy="3525838"/>
          </a:xfrm>
        </p:spPr>
        <p:txBody>
          <a:bodyPr/>
          <a:lstStyle/>
          <a:p>
            <a:pPr eaLnBrk="1" hangingPunct="1"/>
            <a:r>
              <a:rPr lang="en-GB" altLang="en-US" dirty="0"/>
              <a:t>Author/Organisation</a:t>
            </a:r>
          </a:p>
          <a:p>
            <a:pPr eaLnBrk="1" hangingPunct="1"/>
            <a:r>
              <a:rPr lang="en-GB" altLang="en-US" dirty="0"/>
              <a:t>(Year written or updated) (in brackets)</a:t>
            </a:r>
          </a:p>
          <a:p>
            <a:pPr eaLnBrk="1" hangingPunct="1"/>
            <a:r>
              <a:rPr lang="en-GB" altLang="en-US" i="1" dirty="0"/>
              <a:t>Title of page accessed</a:t>
            </a:r>
            <a:r>
              <a:rPr lang="en-GB" altLang="en-US" dirty="0"/>
              <a:t> - </a:t>
            </a:r>
            <a:r>
              <a:rPr lang="en-GB" altLang="en-US" i="1" dirty="0"/>
              <a:t>in italics</a:t>
            </a:r>
          </a:p>
          <a:p>
            <a:pPr eaLnBrk="1" hangingPunct="1"/>
            <a:r>
              <a:rPr lang="en-GB" altLang="en-US" dirty="0"/>
              <a:t>URL - web page address</a:t>
            </a:r>
          </a:p>
          <a:p>
            <a:pPr eaLnBrk="1" hangingPunct="1"/>
            <a:r>
              <a:rPr lang="en-GB" altLang="en-US" dirty="0"/>
              <a:t>(Date you accessed it) (in brackets)</a:t>
            </a:r>
          </a:p>
          <a:p>
            <a:pPr marL="0" indent="0" eaLnBrk="1" hangingPunct="1">
              <a:buNone/>
            </a:pPr>
            <a:endParaRPr lang="en-GB" altLang="en-US" dirty="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1507">
                                            <p:txEl>
                                              <p:pRg st="0" end="0"/>
                                            </p:txEl>
                                          </p:spTgt>
                                        </p:tgtEl>
                                        <p:attrNameLst>
                                          <p:attrName>style.visibility</p:attrName>
                                        </p:attrNameLst>
                                      </p:cBhvr>
                                      <p:to>
                                        <p:strVal val="visible"/>
                                      </p:to>
                                    </p:set>
                                    <p:anim calcmode="lin" valueType="num">
                                      <p:cBhvr additive="base">
                                        <p:cTn id="7" dur="500" fill="hold"/>
                                        <p:tgtEl>
                                          <p:spTgt spid="2150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150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1507">
                                            <p:txEl>
                                              <p:pRg st="1" end="1"/>
                                            </p:txEl>
                                          </p:spTgt>
                                        </p:tgtEl>
                                        <p:attrNameLst>
                                          <p:attrName>style.visibility</p:attrName>
                                        </p:attrNameLst>
                                      </p:cBhvr>
                                      <p:to>
                                        <p:strVal val="visible"/>
                                      </p:to>
                                    </p:set>
                                    <p:anim calcmode="lin" valueType="num">
                                      <p:cBhvr additive="base">
                                        <p:cTn id="13" dur="500" fill="hold"/>
                                        <p:tgtEl>
                                          <p:spTgt spid="2150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150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1507">
                                            <p:txEl>
                                              <p:pRg st="2" end="2"/>
                                            </p:txEl>
                                          </p:spTgt>
                                        </p:tgtEl>
                                        <p:attrNameLst>
                                          <p:attrName>style.visibility</p:attrName>
                                        </p:attrNameLst>
                                      </p:cBhvr>
                                      <p:to>
                                        <p:strVal val="visible"/>
                                      </p:to>
                                    </p:set>
                                    <p:anim calcmode="lin" valueType="num">
                                      <p:cBhvr additive="base">
                                        <p:cTn id="19" dur="500" fill="hold"/>
                                        <p:tgtEl>
                                          <p:spTgt spid="21507">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150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1507">
                                            <p:txEl>
                                              <p:pRg st="3" end="3"/>
                                            </p:txEl>
                                          </p:spTgt>
                                        </p:tgtEl>
                                        <p:attrNameLst>
                                          <p:attrName>style.visibility</p:attrName>
                                        </p:attrNameLst>
                                      </p:cBhvr>
                                      <p:to>
                                        <p:strVal val="visible"/>
                                      </p:to>
                                    </p:set>
                                    <p:anim calcmode="lin" valueType="num">
                                      <p:cBhvr additive="base">
                                        <p:cTn id="25" dur="500" fill="hold"/>
                                        <p:tgtEl>
                                          <p:spTgt spid="21507">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1507">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1507">
                                            <p:txEl>
                                              <p:pRg st="4" end="4"/>
                                            </p:txEl>
                                          </p:spTgt>
                                        </p:tgtEl>
                                        <p:attrNameLst>
                                          <p:attrName>style.visibility</p:attrName>
                                        </p:attrNameLst>
                                      </p:cBhvr>
                                      <p:to>
                                        <p:strVal val="visible"/>
                                      </p:to>
                                    </p:set>
                                    <p:anim calcmode="lin" valueType="num">
                                      <p:cBhvr additive="base">
                                        <p:cTn id="31" dur="500" fill="hold"/>
                                        <p:tgtEl>
                                          <p:spTgt spid="21507">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1507">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85762-FF97-4A09-9150-A00FCF33FD4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9C0797E-F532-42E9-A67C-3383413349A7}"/>
              </a:ext>
            </a:extLst>
          </p:cNvPr>
          <p:cNvSpPr>
            <a:spLocks noGrp="1"/>
          </p:cNvSpPr>
          <p:nvPr>
            <p:ph idx="1"/>
          </p:nvPr>
        </p:nvSpPr>
        <p:spPr>
          <a:xfrm>
            <a:off x="522819" y="1804775"/>
            <a:ext cx="3754760" cy="4530725"/>
          </a:xfrm>
        </p:spPr>
        <p:txBody>
          <a:bodyPr/>
          <a:lstStyle/>
          <a:p>
            <a:pPr marL="0" indent="0" algn="ctr">
              <a:buNone/>
            </a:pPr>
            <a:r>
              <a:rPr lang="en-GB" dirty="0"/>
              <a:t>From the list of requirements, try looking at the website on the next page and see if you can work out what the citation and reference would be!</a:t>
            </a:r>
          </a:p>
        </p:txBody>
      </p:sp>
      <p:pic>
        <p:nvPicPr>
          <p:cNvPr id="4" name="Picture 3">
            <a:extLst>
              <a:ext uri="{FF2B5EF4-FFF2-40B4-BE49-F238E27FC236}">
                <a16:creationId xmlns:a16="http://schemas.microsoft.com/office/drawing/2014/main" id="{07DF6528-EBB7-42C7-B196-8F2FE44BC62F}"/>
              </a:ext>
            </a:extLst>
          </p:cNvPr>
          <p:cNvPicPr>
            <a:picLocks noChangeAspect="1"/>
          </p:cNvPicPr>
          <p:nvPr/>
        </p:nvPicPr>
        <p:blipFill>
          <a:blip r:embed="rId2"/>
          <a:stretch>
            <a:fillRect/>
          </a:stretch>
        </p:blipFill>
        <p:spPr>
          <a:xfrm>
            <a:off x="4277579" y="531511"/>
            <a:ext cx="4409221" cy="5794977"/>
          </a:xfrm>
          <a:prstGeom prst="rect">
            <a:avLst/>
          </a:prstGeom>
        </p:spPr>
      </p:pic>
    </p:spTree>
    <p:extLst>
      <p:ext uri="{BB962C8B-B14F-4D97-AF65-F5344CB8AC3E}">
        <p14:creationId xmlns:p14="http://schemas.microsoft.com/office/powerpoint/2010/main" val="426123222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5C6B5F-054A-49E7-8970-33A3696F3EBD}"/>
              </a:ext>
            </a:extLst>
          </p:cNvPr>
          <p:cNvSpPr>
            <a:spLocks noGrp="1"/>
          </p:cNvSpPr>
          <p:nvPr>
            <p:ph type="title"/>
          </p:nvPr>
        </p:nvSpPr>
        <p:spPr/>
        <p:txBody>
          <a:bodyPr/>
          <a:lstStyle/>
          <a:p>
            <a:endParaRPr lang="en-GB" dirty="0"/>
          </a:p>
        </p:txBody>
      </p:sp>
      <p:pic>
        <p:nvPicPr>
          <p:cNvPr id="5" name="Content Placeholder 4">
            <a:extLst>
              <a:ext uri="{FF2B5EF4-FFF2-40B4-BE49-F238E27FC236}">
                <a16:creationId xmlns:a16="http://schemas.microsoft.com/office/drawing/2014/main" id="{0E865CC2-E608-45CB-8202-C34A85179117}"/>
              </a:ext>
            </a:extLst>
          </p:cNvPr>
          <p:cNvPicPr>
            <a:picLocks noGrp="1" noChangeAspect="1"/>
          </p:cNvPicPr>
          <p:nvPr>
            <p:ph idx="1"/>
          </p:nvPr>
        </p:nvPicPr>
        <p:blipFill>
          <a:blip r:embed="rId3"/>
          <a:stretch>
            <a:fillRect/>
          </a:stretch>
        </p:blipFill>
        <p:spPr>
          <a:xfrm>
            <a:off x="1151620" y="277813"/>
            <a:ext cx="6840760" cy="4769965"/>
          </a:xfrm>
        </p:spPr>
      </p:pic>
      <p:sp>
        <p:nvSpPr>
          <p:cNvPr id="6" name="TextBox 5">
            <a:extLst>
              <a:ext uri="{FF2B5EF4-FFF2-40B4-BE49-F238E27FC236}">
                <a16:creationId xmlns:a16="http://schemas.microsoft.com/office/drawing/2014/main" id="{6BA0D7C5-FB45-4FEF-8D46-9CFA50E9CBA4}"/>
              </a:ext>
            </a:extLst>
          </p:cNvPr>
          <p:cNvSpPr txBox="1"/>
          <p:nvPr/>
        </p:nvSpPr>
        <p:spPr>
          <a:xfrm>
            <a:off x="457200" y="5229200"/>
            <a:ext cx="8363272" cy="923330"/>
          </a:xfrm>
          <a:prstGeom prst="rect">
            <a:avLst/>
          </a:prstGeom>
          <a:noFill/>
        </p:spPr>
        <p:txBody>
          <a:bodyPr wrap="square" rtlCol="0">
            <a:spAutoFit/>
          </a:bodyPr>
          <a:lstStyle/>
          <a:p>
            <a:r>
              <a:rPr lang="en-GB" dirty="0"/>
              <a:t>Nursing &amp; Midwifery Council (2022) </a:t>
            </a:r>
            <a:r>
              <a:rPr lang="en-GB" i="1" dirty="0"/>
              <a:t>Our role in education. </a:t>
            </a:r>
            <a:r>
              <a:rPr lang="en-GB" dirty="0"/>
              <a:t>Available at: https://www.nmc.org.uk/education/our-role-in-education/ (Accessed on 9</a:t>
            </a:r>
            <a:r>
              <a:rPr lang="en-GB" baseline="30000" dirty="0"/>
              <a:t>th</a:t>
            </a:r>
            <a:r>
              <a:rPr lang="en-GB" dirty="0"/>
              <a:t> October 2022).</a:t>
            </a:r>
          </a:p>
        </p:txBody>
      </p:sp>
    </p:spTree>
    <p:extLst>
      <p:ext uri="{BB962C8B-B14F-4D97-AF65-F5344CB8AC3E}">
        <p14:creationId xmlns:p14="http://schemas.microsoft.com/office/powerpoint/2010/main" val="210019291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r>
              <a:rPr lang="en-GB" altLang="en-US"/>
              <a:t>Web Referencing Example</a:t>
            </a:r>
          </a:p>
        </p:txBody>
      </p:sp>
      <p:sp>
        <p:nvSpPr>
          <p:cNvPr id="24579" name="Rectangle 3"/>
          <p:cNvSpPr>
            <a:spLocks noGrp="1" noChangeArrowheads="1"/>
          </p:cNvSpPr>
          <p:nvPr>
            <p:ph type="body" idx="1"/>
          </p:nvPr>
        </p:nvSpPr>
        <p:spPr>
          <a:xfrm>
            <a:off x="357188" y="1643063"/>
            <a:ext cx="8586787" cy="4530725"/>
          </a:xfrm>
        </p:spPr>
        <p:txBody>
          <a:bodyPr/>
          <a:lstStyle/>
          <a:p>
            <a:pPr eaLnBrk="1" hangingPunct="1"/>
            <a:endParaRPr lang="en-GB" altLang="en-US" dirty="0"/>
          </a:p>
          <a:p>
            <a:pPr eaLnBrk="1" hangingPunct="1"/>
            <a:endParaRPr lang="en-GB" altLang="en-US" dirty="0"/>
          </a:p>
          <a:p>
            <a:pPr eaLnBrk="1" hangingPunct="1"/>
            <a:endParaRPr lang="en-GB" altLang="en-US" dirty="0"/>
          </a:p>
          <a:p>
            <a:pPr eaLnBrk="1" hangingPunct="1"/>
            <a:endParaRPr lang="en-GB" altLang="en-US" dirty="0"/>
          </a:p>
          <a:p>
            <a:pPr eaLnBrk="1" hangingPunct="1"/>
            <a:endParaRPr lang="en-GB" altLang="en-US" dirty="0"/>
          </a:p>
          <a:p>
            <a:pPr eaLnBrk="1" hangingPunct="1"/>
            <a:endParaRPr lang="en-GB" altLang="en-US" dirty="0"/>
          </a:p>
          <a:p>
            <a:pPr eaLnBrk="1" hangingPunct="1"/>
            <a:endParaRPr lang="en-GB" altLang="en-US" dirty="0"/>
          </a:p>
          <a:p>
            <a:pPr eaLnBrk="1" hangingPunct="1"/>
            <a:endParaRPr lang="en-GB" altLang="en-US" dirty="0"/>
          </a:p>
          <a:p>
            <a:pPr eaLnBrk="1" hangingPunct="1"/>
            <a:endParaRPr lang="en-GB" altLang="en-US" dirty="0"/>
          </a:p>
        </p:txBody>
      </p:sp>
      <p:grpSp>
        <p:nvGrpSpPr>
          <p:cNvPr id="16" name="Group 15">
            <a:extLst>
              <a:ext uri="{FF2B5EF4-FFF2-40B4-BE49-F238E27FC236}">
                <a16:creationId xmlns:a16="http://schemas.microsoft.com/office/drawing/2014/main" id="{918DE4F1-9903-4984-B834-60C6EFAABF27}"/>
              </a:ext>
            </a:extLst>
          </p:cNvPr>
          <p:cNvGrpSpPr/>
          <p:nvPr/>
        </p:nvGrpSpPr>
        <p:grpSpPr>
          <a:xfrm>
            <a:off x="523232" y="1936476"/>
            <a:ext cx="8423275" cy="2820759"/>
            <a:chOff x="500063" y="2108430"/>
            <a:chExt cx="8423275" cy="2820759"/>
          </a:xfrm>
        </p:grpSpPr>
        <p:sp>
          <p:nvSpPr>
            <p:cNvPr id="24584" name="Text Box 5"/>
            <p:cNvSpPr txBox="1">
              <a:spLocks noChangeArrowheads="1"/>
            </p:cNvSpPr>
            <p:nvPr/>
          </p:nvSpPr>
          <p:spPr bwMode="auto">
            <a:xfrm>
              <a:off x="500063" y="2357438"/>
              <a:ext cx="767305" cy="390209"/>
            </a:xfrm>
            <a:prstGeom prst="rect">
              <a:avLst/>
            </a:prstGeom>
            <a:solidFill>
              <a:srgbClr val="D8D8D8"/>
            </a:solidFill>
            <a:ln w="9525">
              <a:solidFill>
                <a:srgbClr val="000000"/>
              </a:solidFill>
              <a:miter lim="800000"/>
              <a:headEnd/>
              <a:tailEnd/>
            </a:ln>
          </p:spPr>
          <p:txBody>
            <a:bodyPr/>
            <a:lstStyle/>
            <a:p>
              <a:r>
                <a:rPr lang="en-GB" altLang="en-US" sz="900">
                  <a:latin typeface="Tahoma" pitchFamily="34" charset="0"/>
                </a:rPr>
                <a:t>Author</a:t>
              </a:r>
            </a:p>
            <a:p>
              <a:endParaRPr lang="en-GB" altLang="en-US"/>
            </a:p>
          </p:txBody>
        </p:sp>
        <p:sp>
          <p:nvSpPr>
            <p:cNvPr id="24585" name="Text Box 6"/>
            <p:cNvSpPr txBox="1">
              <a:spLocks noChangeArrowheads="1"/>
            </p:cNvSpPr>
            <p:nvPr/>
          </p:nvSpPr>
          <p:spPr bwMode="auto">
            <a:xfrm>
              <a:off x="4306092" y="2357437"/>
              <a:ext cx="967030" cy="390209"/>
            </a:xfrm>
            <a:prstGeom prst="rect">
              <a:avLst/>
            </a:prstGeom>
            <a:solidFill>
              <a:srgbClr val="D8D8D8"/>
            </a:solidFill>
            <a:ln w="9525">
              <a:solidFill>
                <a:srgbClr val="000000"/>
              </a:solidFill>
              <a:miter lim="800000"/>
              <a:headEnd/>
              <a:tailEnd/>
            </a:ln>
          </p:spPr>
          <p:txBody>
            <a:bodyPr/>
            <a:lstStyle/>
            <a:p>
              <a:r>
                <a:rPr lang="en-GB" altLang="en-US" sz="900" dirty="0">
                  <a:latin typeface="Tahoma" pitchFamily="34" charset="0"/>
                  <a:cs typeface="Tahoma" pitchFamily="34" charset="0"/>
                </a:rPr>
                <a:t>Available at</a:t>
              </a:r>
            </a:p>
            <a:p>
              <a:endParaRPr lang="en-GB" altLang="en-US" dirty="0"/>
            </a:p>
          </p:txBody>
        </p:sp>
        <p:sp>
          <p:nvSpPr>
            <p:cNvPr id="24586" name="Text Box 7"/>
            <p:cNvSpPr txBox="1">
              <a:spLocks noChangeArrowheads="1"/>
            </p:cNvSpPr>
            <p:nvPr/>
          </p:nvSpPr>
          <p:spPr bwMode="auto">
            <a:xfrm>
              <a:off x="1481536" y="2363987"/>
              <a:ext cx="1071715" cy="390209"/>
            </a:xfrm>
            <a:prstGeom prst="rect">
              <a:avLst/>
            </a:prstGeom>
            <a:solidFill>
              <a:srgbClr val="D8D8D8"/>
            </a:solidFill>
            <a:ln w="9525">
              <a:solidFill>
                <a:srgbClr val="000000"/>
              </a:solidFill>
              <a:miter lim="800000"/>
              <a:headEnd/>
              <a:tailEnd/>
            </a:ln>
          </p:spPr>
          <p:txBody>
            <a:bodyPr/>
            <a:lstStyle/>
            <a:p>
              <a:r>
                <a:rPr lang="en-GB" altLang="en-US" sz="900" dirty="0">
                  <a:latin typeface="Tahoma" pitchFamily="34" charset="0"/>
                </a:rPr>
                <a:t>Year of Publication</a:t>
              </a:r>
              <a:endParaRPr lang="en-GB" altLang="en-US" dirty="0"/>
            </a:p>
          </p:txBody>
        </p:sp>
        <p:sp>
          <p:nvSpPr>
            <p:cNvPr id="24587" name="Text Box 8"/>
            <p:cNvSpPr txBox="1">
              <a:spLocks noChangeArrowheads="1"/>
            </p:cNvSpPr>
            <p:nvPr/>
          </p:nvSpPr>
          <p:spPr bwMode="auto">
            <a:xfrm>
              <a:off x="5488987" y="2336791"/>
              <a:ext cx="1357322" cy="390209"/>
            </a:xfrm>
            <a:prstGeom prst="rect">
              <a:avLst/>
            </a:prstGeom>
            <a:solidFill>
              <a:srgbClr val="D8D8D8"/>
            </a:solidFill>
            <a:ln w="9525">
              <a:solidFill>
                <a:srgbClr val="000000"/>
              </a:solidFill>
              <a:miter lim="800000"/>
              <a:headEnd/>
              <a:tailEnd/>
            </a:ln>
          </p:spPr>
          <p:txBody>
            <a:bodyPr/>
            <a:lstStyle/>
            <a:p>
              <a:r>
                <a:rPr lang="en-GB" altLang="en-US" sz="900">
                  <a:latin typeface="Tahoma" pitchFamily="34" charset="0"/>
                  <a:cs typeface="Tahoma" pitchFamily="34" charset="0"/>
                </a:rPr>
                <a:t>Full Web Address  (url)</a:t>
              </a:r>
            </a:p>
          </p:txBody>
        </p:sp>
        <p:sp>
          <p:nvSpPr>
            <p:cNvPr id="24588" name="Text Box 9"/>
            <p:cNvSpPr txBox="1">
              <a:spLocks noChangeArrowheads="1"/>
            </p:cNvSpPr>
            <p:nvPr/>
          </p:nvSpPr>
          <p:spPr bwMode="auto">
            <a:xfrm>
              <a:off x="2852512" y="2108430"/>
              <a:ext cx="1357322" cy="390209"/>
            </a:xfrm>
            <a:prstGeom prst="rect">
              <a:avLst/>
            </a:prstGeom>
            <a:solidFill>
              <a:srgbClr val="D8D8D8"/>
            </a:solidFill>
            <a:ln w="9525">
              <a:solidFill>
                <a:srgbClr val="000000"/>
              </a:solidFill>
              <a:miter lim="800000"/>
              <a:headEnd/>
              <a:tailEnd/>
            </a:ln>
          </p:spPr>
          <p:txBody>
            <a:bodyPr/>
            <a:lstStyle/>
            <a:p>
              <a:r>
                <a:rPr lang="en-GB" altLang="en-US" sz="900" dirty="0">
                  <a:latin typeface="Tahoma" pitchFamily="34" charset="0"/>
                </a:rPr>
                <a:t>Title of Page Accessed</a:t>
              </a:r>
            </a:p>
            <a:p>
              <a:endParaRPr lang="en-GB" altLang="en-US" dirty="0"/>
            </a:p>
          </p:txBody>
        </p:sp>
        <p:sp>
          <p:nvSpPr>
            <p:cNvPr id="24589" name="Text Box 11"/>
            <p:cNvSpPr txBox="1">
              <a:spLocks noChangeArrowheads="1"/>
            </p:cNvSpPr>
            <p:nvPr/>
          </p:nvSpPr>
          <p:spPr bwMode="auto">
            <a:xfrm>
              <a:off x="1857385" y="4572001"/>
              <a:ext cx="767305" cy="354896"/>
            </a:xfrm>
            <a:prstGeom prst="rect">
              <a:avLst/>
            </a:prstGeom>
            <a:solidFill>
              <a:srgbClr val="FFFFFF"/>
            </a:solidFill>
            <a:ln w="9525">
              <a:solidFill>
                <a:srgbClr val="000000"/>
              </a:solidFill>
              <a:miter lim="800000"/>
              <a:headEnd/>
              <a:tailEnd/>
            </a:ln>
          </p:spPr>
          <p:txBody>
            <a:bodyPr/>
            <a:lstStyle/>
            <a:p>
              <a:r>
                <a:rPr lang="en-GB" altLang="en-US" sz="900">
                  <a:latin typeface="Tahoma" pitchFamily="34" charset="0"/>
                </a:rPr>
                <a:t>Brackets</a:t>
              </a:r>
            </a:p>
            <a:p>
              <a:endParaRPr lang="en-GB" altLang="en-US"/>
            </a:p>
          </p:txBody>
        </p:sp>
        <p:sp>
          <p:nvSpPr>
            <p:cNvPr id="24590" name="Text Box 12"/>
            <p:cNvSpPr txBox="1">
              <a:spLocks noChangeArrowheads="1"/>
            </p:cNvSpPr>
            <p:nvPr/>
          </p:nvSpPr>
          <p:spPr bwMode="auto">
            <a:xfrm>
              <a:off x="3071831" y="4572001"/>
              <a:ext cx="2277604" cy="357188"/>
            </a:xfrm>
            <a:prstGeom prst="rect">
              <a:avLst/>
            </a:prstGeom>
            <a:solidFill>
              <a:srgbClr val="FFFFFF"/>
            </a:solidFill>
            <a:ln w="9525">
              <a:solidFill>
                <a:srgbClr val="000000"/>
              </a:solidFill>
              <a:miter lim="800000"/>
              <a:headEnd/>
              <a:tailEnd/>
            </a:ln>
          </p:spPr>
          <p:txBody>
            <a:bodyPr/>
            <a:lstStyle/>
            <a:p>
              <a:r>
                <a:rPr lang="en-GB" altLang="en-US" sz="900">
                  <a:latin typeface="Tahoma" pitchFamily="34" charset="0"/>
                  <a:cs typeface="Tahoma" pitchFamily="34" charset="0"/>
                </a:rPr>
                <a:t>Format as it appears on Web page</a:t>
              </a:r>
            </a:p>
          </p:txBody>
        </p:sp>
        <p:sp>
          <p:nvSpPr>
            <p:cNvPr id="24591" name="Text Box 13"/>
            <p:cNvSpPr txBox="1">
              <a:spLocks noChangeArrowheads="1"/>
            </p:cNvSpPr>
            <p:nvPr/>
          </p:nvSpPr>
          <p:spPr bwMode="auto">
            <a:xfrm>
              <a:off x="7215234" y="4572001"/>
              <a:ext cx="693744" cy="354896"/>
            </a:xfrm>
            <a:prstGeom prst="rect">
              <a:avLst/>
            </a:prstGeom>
            <a:solidFill>
              <a:srgbClr val="FFFFFF"/>
            </a:solidFill>
            <a:ln w="9525">
              <a:solidFill>
                <a:srgbClr val="000000"/>
              </a:solidFill>
              <a:miter lim="800000"/>
              <a:headEnd/>
              <a:tailEnd/>
            </a:ln>
          </p:spPr>
          <p:txBody>
            <a:bodyPr/>
            <a:lstStyle/>
            <a:p>
              <a:r>
                <a:rPr lang="en-GB" altLang="en-US" sz="900" dirty="0">
                  <a:latin typeface="Tahoma" pitchFamily="34" charset="0"/>
                </a:rPr>
                <a:t>Italics</a:t>
              </a:r>
            </a:p>
            <a:p>
              <a:endParaRPr lang="en-GB" altLang="en-US" dirty="0"/>
            </a:p>
          </p:txBody>
        </p:sp>
        <p:sp>
          <p:nvSpPr>
            <p:cNvPr id="24592" name="Text Box 14"/>
            <p:cNvSpPr txBox="1">
              <a:spLocks noChangeArrowheads="1"/>
            </p:cNvSpPr>
            <p:nvPr/>
          </p:nvSpPr>
          <p:spPr bwMode="auto">
            <a:xfrm>
              <a:off x="571501" y="3500438"/>
              <a:ext cx="8351837" cy="626807"/>
            </a:xfrm>
            <a:prstGeom prst="rect">
              <a:avLst/>
            </a:prstGeom>
            <a:solidFill>
              <a:srgbClr val="FFFFFF"/>
            </a:solidFill>
            <a:ln w="9525">
              <a:solidFill>
                <a:srgbClr val="000000"/>
              </a:solidFill>
              <a:miter lim="800000"/>
              <a:headEnd/>
              <a:tailEnd/>
            </a:ln>
          </p:spPr>
          <p:txBody>
            <a:bodyPr/>
            <a:lstStyle/>
            <a:p>
              <a:r>
                <a:rPr lang="en-GB" altLang="en-US" sz="900" dirty="0">
                  <a:latin typeface="Tahoma" pitchFamily="34" charset="0"/>
                </a:rPr>
                <a:t>Department of Health (2002) </a:t>
              </a:r>
              <a:r>
                <a:rPr lang="en-GB" altLang="en-US" sz="900" i="1" dirty="0">
                  <a:latin typeface="Tahoma" pitchFamily="34" charset="0"/>
                </a:rPr>
                <a:t>A health service of all the talents: developing the NHS Workforce. Consultation document on the Review of Workforce Planning. </a:t>
              </a:r>
              <a:r>
                <a:rPr lang="en-GB" altLang="en-US" sz="900" dirty="0">
                  <a:latin typeface="Tahoma" pitchFamily="34" charset="0"/>
                </a:rPr>
                <a:t> Available at: http://www.doh.gov.uk/pdfs/workforce.pdf  (Accessed 17 July 2002).</a:t>
              </a:r>
            </a:p>
            <a:p>
              <a:endParaRPr lang="en-GB" altLang="en-US" sz="1200" dirty="0">
                <a:latin typeface="Tahoma" pitchFamily="34" charset="0"/>
              </a:endParaRPr>
            </a:p>
            <a:p>
              <a:endParaRPr lang="en-GB" altLang="en-US" dirty="0"/>
            </a:p>
          </p:txBody>
        </p:sp>
        <p:cxnSp>
          <p:nvCxnSpPr>
            <p:cNvPr id="24593" name="AutoShape 15"/>
            <p:cNvCxnSpPr>
              <a:cxnSpLocks noChangeShapeType="1"/>
              <a:endCxn id="24589" idx="0"/>
            </p:cNvCxnSpPr>
            <p:nvPr/>
          </p:nvCxnSpPr>
          <p:spPr bwMode="auto">
            <a:xfrm rot="16200000" flipH="1">
              <a:off x="1692024" y="4022987"/>
              <a:ext cx="928688" cy="169339"/>
            </a:xfrm>
            <a:prstGeom prst="straightConnector1">
              <a:avLst/>
            </a:prstGeom>
            <a:noFill/>
            <a:ln w="9525">
              <a:solidFill>
                <a:srgbClr val="000000"/>
              </a:solidFill>
              <a:round/>
              <a:headEnd/>
              <a:tailEnd/>
            </a:ln>
          </p:spPr>
        </p:cxnSp>
        <p:cxnSp>
          <p:nvCxnSpPr>
            <p:cNvPr id="24594" name="AutoShape 16"/>
            <p:cNvCxnSpPr>
              <a:cxnSpLocks noChangeShapeType="1"/>
            </p:cNvCxnSpPr>
            <p:nvPr/>
          </p:nvCxnSpPr>
          <p:spPr bwMode="auto">
            <a:xfrm rot="16200000" flipH="1">
              <a:off x="6643734" y="4000499"/>
              <a:ext cx="857248" cy="285752"/>
            </a:xfrm>
            <a:prstGeom prst="straightConnector1">
              <a:avLst/>
            </a:prstGeom>
            <a:noFill/>
            <a:ln w="9525">
              <a:solidFill>
                <a:srgbClr val="000000"/>
              </a:solidFill>
              <a:round/>
              <a:headEnd/>
              <a:tailEnd/>
            </a:ln>
          </p:spPr>
        </p:cxnSp>
        <p:cxnSp>
          <p:nvCxnSpPr>
            <p:cNvPr id="24596" name="AutoShape 19"/>
            <p:cNvCxnSpPr>
              <a:cxnSpLocks noChangeShapeType="1"/>
            </p:cNvCxnSpPr>
            <p:nvPr/>
          </p:nvCxnSpPr>
          <p:spPr bwMode="auto">
            <a:xfrm flipH="1">
              <a:off x="3071831" y="2714626"/>
              <a:ext cx="3562680" cy="1029795"/>
            </a:xfrm>
            <a:prstGeom prst="straightConnector1">
              <a:avLst/>
            </a:prstGeom>
            <a:noFill/>
            <a:ln w="9525">
              <a:solidFill>
                <a:srgbClr val="000000"/>
              </a:solidFill>
              <a:round/>
              <a:headEnd/>
              <a:tailEnd/>
            </a:ln>
          </p:spPr>
        </p:cxnSp>
        <p:cxnSp>
          <p:nvCxnSpPr>
            <p:cNvPr id="24597" name="AutoShape 20"/>
            <p:cNvCxnSpPr>
              <a:cxnSpLocks noChangeShapeType="1"/>
            </p:cNvCxnSpPr>
            <p:nvPr/>
          </p:nvCxnSpPr>
          <p:spPr bwMode="auto">
            <a:xfrm flipH="1">
              <a:off x="1116542" y="2714626"/>
              <a:ext cx="3241173" cy="1000124"/>
            </a:xfrm>
            <a:prstGeom prst="straightConnector1">
              <a:avLst/>
            </a:prstGeom>
            <a:noFill/>
            <a:ln w="9525">
              <a:solidFill>
                <a:srgbClr val="000000"/>
              </a:solidFill>
              <a:round/>
              <a:headEnd/>
              <a:tailEnd/>
            </a:ln>
          </p:spPr>
        </p:cxnSp>
        <p:cxnSp>
          <p:nvCxnSpPr>
            <p:cNvPr id="24598" name="AutoShape 21"/>
            <p:cNvCxnSpPr>
              <a:cxnSpLocks noChangeShapeType="1"/>
            </p:cNvCxnSpPr>
            <p:nvPr/>
          </p:nvCxnSpPr>
          <p:spPr bwMode="auto">
            <a:xfrm flipH="1">
              <a:off x="3004507" y="2528646"/>
              <a:ext cx="379538" cy="1011362"/>
            </a:xfrm>
            <a:prstGeom prst="straightConnector1">
              <a:avLst/>
            </a:prstGeom>
            <a:noFill/>
            <a:ln w="9525">
              <a:solidFill>
                <a:srgbClr val="000000"/>
              </a:solidFill>
              <a:round/>
              <a:headEnd/>
              <a:tailEnd/>
            </a:ln>
          </p:spPr>
        </p:cxnSp>
        <p:cxnSp>
          <p:nvCxnSpPr>
            <p:cNvPr id="24599" name="AutoShape 22"/>
            <p:cNvCxnSpPr>
              <a:cxnSpLocks noChangeShapeType="1"/>
            </p:cNvCxnSpPr>
            <p:nvPr/>
          </p:nvCxnSpPr>
          <p:spPr bwMode="auto">
            <a:xfrm flipH="1">
              <a:off x="1934304" y="2714625"/>
              <a:ext cx="65957" cy="779264"/>
            </a:xfrm>
            <a:prstGeom prst="straightConnector1">
              <a:avLst/>
            </a:prstGeom>
            <a:noFill/>
            <a:ln w="9525">
              <a:solidFill>
                <a:srgbClr val="000000"/>
              </a:solidFill>
              <a:round/>
              <a:headEnd/>
              <a:tailEnd/>
            </a:ln>
          </p:spPr>
        </p:cxnSp>
        <p:cxnSp>
          <p:nvCxnSpPr>
            <p:cNvPr id="24600" name="AutoShape 23"/>
            <p:cNvCxnSpPr>
              <a:cxnSpLocks noChangeShapeType="1"/>
            </p:cNvCxnSpPr>
            <p:nvPr/>
          </p:nvCxnSpPr>
          <p:spPr bwMode="auto">
            <a:xfrm rot="16200000" flipH="1">
              <a:off x="345097" y="3131157"/>
              <a:ext cx="832158" cy="49278"/>
            </a:xfrm>
            <a:prstGeom prst="straightConnector1">
              <a:avLst/>
            </a:prstGeom>
            <a:noFill/>
            <a:ln w="9525">
              <a:solidFill>
                <a:srgbClr val="000000"/>
              </a:solidFill>
              <a:round/>
              <a:headEnd/>
              <a:tailEnd/>
            </a:ln>
          </p:spPr>
        </p:cxnSp>
        <p:sp>
          <p:nvSpPr>
            <p:cNvPr id="24601" name="Text Box 24"/>
            <p:cNvSpPr txBox="1">
              <a:spLocks noChangeArrowheads="1"/>
            </p:cNvSpPr>
            <p:nvPr/>
          </p:nvSpPr>
          <p:spPr bwMode="auto">
            <a:xfrm>
              <a:off x="7137149" y="2344957"/>
              <a:ext cx="953582" cy="369668"/>
            </a:xfrm>
            <a:prstGeom prst="rect">
              <a:avLst/>
            </a:prstGeom>
            <a:solidFill>
              <a:srgbClr val="D8D8D8"/>
            </a:solidFill>
            <a:ln w="9525">
              <a:solidFill>
                <a:srgbClr val="000000"/>
              </a:solidFill>
              <a:miter lim="800000"/>
              <a:headEnd/>
              <a:tailEnd/>
            </a:ln>
          </p:spPr>
          <p:txBody>
            <a:bodyPr/>
            <a:lstStyle/>
            <a:p>
              <a:r>
                <a:rPr lang="en-GB" altLang="en-US" sz="900">
                  <a:latin typeface="Tahoma" pitchFamily="34" charset="0"/>
                </a:rPr>
                <a:t>Date Accessed</a:t>
              </a:r>
              <a:endParaRPr lang="en-GB" altLang="en-US"/>
            </a:p>
          </p:txBody>
        </p:sp>
        <p:cxnSp>
          <p:nvCxnSpPr>
            <p:cNvPr id="24602" name="AutoShape 25"/>
            <p:cNvCxnSpPr>
              <a:cxnSpLocks noChangeShapeType="1"/>
            </p:cNvCxnSpPr>
            <p:nvPr/>
          </p:nvCxnSpPr>
          <p:spPr bwMode="auto">
            <a:xfrm flipH="1">
              <a:off x="4429154" y="2754195"/>
              <a:ext cx="2927989" cy="960555"/>
            </a:xfrm>
            <a:prstGeom prst="straightConnector1">
              <a:avLst/>
            </a:prstGeom>
            <a:noFill/>
            <a:ln w="9525">
              <a:solidFill>
                <a:srgbClr val="000000"/>
              </a:solidFill>
              <a:round/>
              <a:headEnd/>
              <a:tailEnd/>
            </a:ln>
          </p:spPr>
        </p:cxnSp>
        <p:cxnSp>
          <p:nvCxnSpPr>
            <p:cNvPr id="24603" name="AutoShape 26"/>
            <p:cNvCxnSpPr>
              <a:cxnSpLocks noChangeShapeType="1"/>
            </p:cNvCxnSpPr>
            <p:nvPr/>
          </p:nvCxnSpPr>
          <p:spPr bwMode="auto">
            <a:xfrm>
              <a:off x="2764284" y="3643314"/>
              <a:ext cx="950489" cy="928686"/>
            </a:xfrm>
            <a:prstGeom prst="straightConnector1">
              <a:avLst/>
            </a:prstGeom>
            <a:noFill/>
            <a:ln w="9525">
              <a:solidFill>
                <a:srgbClr val="000000"/>
              </a:solidFill>
              <a:round/>
              <a:headEnd/>
              <a:tailEnd/>
            </a:ln>
          </p:spPr>
        </p:cxnSp>
        <p:sp>
          <p:nvSpPr>
            <p:cNvPr id="24604" name="Text Box 27"/>
            <p:cNvSpPr txBox="1">
              <a:spLocks noChangeArrowheads="1"/>
            </p:cNvSpPr>
            <p:nvPr/>
          </p:nvSpPr>
          <p:spPr bwMode="auto">
            <a:xfrm>
              <a:off x="5715036" y="4572001"/>
              <a:ext cx="843258" cy="354896"/>
            </a:xfrm>
            <a:prstGeom prst="rect">
              <a:avLst/>
            </a:prstGeom>
            <a:solidFill>
              <a:srgbClr val="FFFFFF"/>
            </a:solidFill>
            <a:ln w="9525">
              <a:solidFill>
                <a:srgbClr val="000000"/>
              </a:solidFill>
              <a:miter lim="800000"/>
              <a:headEnd/>
              <a:tailEnd/>
            </a:ln>
          </p:spPr>
          <p:txBody>
            <a:bodyPr/>
            <a:lstStyle/>
            <a:p>
              <a:r>
                <a:rPr lang="en-GB" altLang="en-US" sz="900" dirty="0">
                  <a:latin typeface="Tahoma" pitchFamily="34" charset="0"/>
                </a:rPr>
                <a:t>Brackets</a:t>
              </a:r>
            </a:p>
            <a:p>
              <a:r>
                <a:rPr lang="en-GB" altLang="en-US" dirty="0"/>
                <a:t> </a:t>
              </a:r>
            </a:p>
          </p:txBody>
        </p:sp>
        <p:sp>
          <p:nvSpPr>
            <p:cNvPr id="24605" name="Text Box 28"/>
            <p:cNvSpPr txBox="1">
              <a:spLocks noChangeArrowheads="1"/>
            </p:cNvSpPr>
            <p:nvPr/>
          </p:nvSpPr>
          <p:spPr bwMode="auto">
            <a:xfrm>
              <a:off x="880695" y="4571999"/>
              <a:ext cx="767305" cy="357190"/>
            </a:xfrm>
            <a:prstGeom prst="rect">
              <a:avLst/>
            </a:prstGeom>
            <a:solidFill>
              <a:srgbClr val="FFFFFF"/>
            </a:solidFill>
            <a:ln w="9525">
              <a:solidFill>
                <a:srgbClr val="000000"/>
              </a:solidFill>
              <a:miter lim="800000"/>
              <a:headEnd/>
              <a:tailEnd/>
            </a:ln>
          </p:spPr>
          <p:txBody>
            <a:bodyPr/>
            <a:lstStyle/>
            <a:p>
              <a:r>
                <a:rPr lang="en-GB" altLang="en-US" sz="900" dirty="0">
                  <a:latin typeface="Tahoma" pitchFamily="34" charset="0"/>
                </a:rPr>
                <a:t>Colon</a:t>
              </a:r>
              <a:endParaRPr lang="en-GB" altLang="en-US" dirty="0"/>
            </a:p>
          </p:txBody>
        </p:sp>
        <p:cxnSp>
          <p:nvCxnSpPr>
            <p:cNvPr id="24606" name="AutoShape 29"/>
            <p:cNvCxnSpPr>
              <a:cxnSpLocks noChangeShapeType="1"/>
            </p:cNvCxnSpPr>
            <p:nvPr/>
          </p:nvCxnSpPr>
          <p:spPr bwMode="auto">
            <a:xfrm flipH="1" flipV="1">
              <a:off x="4566255" y="3813841"/>
              <a:ext cx="1291658" cy="758160"/>
            </a:xfrm>
            <a:prstGeom prst="straightConnector1">
              <a:avLst/>
            </a:prstGeom>
            <a:noFill/>
            <a:ln w="9525">
              <a:solidFill>
                <a:srgbClr val="000000"/>
              </a:solidFill>
              <a:round/>
              <a:headEnd/>
              <a:tailEnd/>
            </a:ln>
          </p:spPr>
        </p:cxnSp>
        <p:cxnSp>
          <p:nvCxnSpPr>
            <p:cNvPr id="24607" name="AutoShape 30"/>
            <p:cNvCxnSpPr>
              <a:cxnSpLocks noChangeShapeType="1"/>
              <a:stCxn id="24605" idx="0"/>
            </p:cNvCxnSpPr>
            <p:nvPr/>
          </p:nvCxnSpPr>
          <p:spPr bwMode="auto">
            <a:xfrm flipV="1">
              <a:off x="1264348" y="3861048"/>
              <a:ext cx="0" cy="710951"/>
            </a:xfrm>
            <a:prstGeom prst="straightConnector1">
              <a:avLst/>
            </a:prstGeom>
            <a:noFill/>
            <a:ln w="9525">
              <a:solidFill>
                <a:srgbClr val="000000"/>
              </a:solidFill>
              <a:round/>
              <a:headEnd/>
              <a:tailEnd/>
            </a:ln>
          </p:spPr>
        </p:cxnSp>
      </p:grpSp>
      <p:sp>
        <p:nvSpPr>
          <p:cNvPr id="24582" name="TextBox 2"/>
          <p:cNvSpPr txBox="1">
            <a:spLocks noChangeArrowheads="1"/>
          </p:cNvSpPr>
          <p:nvPr/>
        </p:nvSpPr>
        <p:spPr bwMode="auto">
          <a:xfrm>
            <a:off x="833625" y="5726735"/>
            <a:ext cx="7280275" cy="461665"/>
          </a:xfrm>
          <a:prstGeom prst="rect">
            <a:avLst/>
          </a:prstGeom>
          <a:noFill/>
          <a:ln w="9525">
            <a:noFill/>
            <a:miter lim="800000"/>
            <a:headEnd/>
            <a:tailEnd/>
          </a:ln>
        </p:spPr>
        <p:txBody>
          <a:bodyPr>
            <a:spAutoFit/>
          </a:bodyPr>
          <a:lstStyle/>
          <a:p>
            <a:r>
              <a:rPr lang="en-GB" altLang="en-US" sz="1200" dirty="0">
                <a:solidFill>
                  <a:srgbClr val="FF0000"/>
                </a:solidFill>
              </a:rPr>
              <a:t>Citation - Department of Health (2002)</a:t>
            </a:r>
          </a:p>
          <a:p>
            <a:r>
              <a:rPr lang="en-GB" altLang="en-US" sz="1200" dirty="0">
                <a:solidFill>
                  <a:srgbClr val="FF0000"/>
                </a:solidFill>
              </a:rPr>
              <a:t>       Or - (Department of Health, 2022)</a:t>
            </a:r>
            <a:endParaRPr lang="en-GB" altLang="en-US" dirty="0">
              <a:solidFill>
                <a:srgbClr val="FF0000"/>
              </a:solidFill>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539552" y="0"/>
            <a:ext cx="8229600" cy="1139825"/>
          </a:xfrm>
        </p:spPr>
        <p:txBody>
          <a:bodyPr/>
          <a:lstStyle/>
          <a:p>
            <a:r>
              <a:rPr lang="en-GB" altLang="en-US" dirty="0"/>
              <a:t>Examples of web sources to avoid</a:t>
            </a:r>
          </a:p>
        </p:txBody>
      </p:sp>
      <p:sp>
        <p:nvSpPr>
          <p:cNvPr id="22531" name="Content Placeholder 2"/>
          <p:cNvSpPr>
            <a:spLocks noGrp="1"/>
          </p:cNvSpPr>
          <p:nvPr>
            <p:ph idx="1"/>
          </p:nvPr>
        </p:nvSpPr>
        <p:spPr/>
        <p:txBody>
          <a:bodyPr/>
          <a:lstStyle/>
          <a:p>
            <a:r>
              <a:rPr lang="en-GB" altLang="en-US" dirty="0"/>
              <a:t>pschycology.about.com</a:t>
            </a:r>
          </a:p>
          <a:p>
            <a:r>
              <a:rPr lang="en-GB" altLang="en-US" dirty="0"/>
              <a:t>simplypschycology.org</a:t>
            </a:r>
          </a:p>
          <a:p>
            <a:r>
              <a:rPr lang="en-GB" altLang="en-US" dirty="0"/>
              <a:t>www.ehow.com</a:t>
            </a:r>
          </a:p>
          <a:p>
            <a:r>
              <a:rPr lang="en-GB" altLang="en-US" dirty="0"/>
              <a:t>Wikipedia</a:t>
            </a:r>
          </a:p>
          <a:p>
            <a:endParaRPr lang="en-GB" altLang="en-US" dirty="0"/>
          </a:p>
          <a:p>
            <a:r>
              <a:rPr lang="en-GB" altLang="en-US" dirty="0"/>
              <a:t>Make sure web sources used are relevant to the UK/Wales</a:t>
            </a:r>
          </a:p>
          <a:p>
            <a:endParaRPr lang="en-GB" altLang="en-US" dirty="0"/>
          </a:p>
          <a:p>
            <a:r>
              <a:rPr lang="en-GB" altLang="en-US" dirty="0"/>
              <a:t>Avoid using Anon when referencing – there is ALWAYS an author.</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2531">
                                            <p:txEl>
                                              <p:pRg st="0" end="0"/>
                                            </p:txEl>
                                          </p:spTgt>
                                        </p:tgtEl>
                                        <p:attrNameLst>
                                          <p:attrName>style.visibility</p:attrName>
                                        </p:attrNameLst>
                                      </p:cBhvr>
                                      <p:to>
                                        <p:strVal val="visible"/>
                                      </p:to>
                                    </p:set>
                                    <p:anim calcmode="lin" valueType="num">
                                      <p:cBhvr additive="base">
                                        <p:cTn id="7" dur="500" fill="hold"/>
                                        <p:tgtEl>
                                          <p:spTgt spid="2253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2531">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2531">
                                            <p:txEl>
                                              <p:pRg st="1" end="1"/>
                                            </p:txEl>
                                          </p:spTgt>
                                        </p:tgtEl>
                                        <p:attrNameLst>
                                          <p:attrName>style.visibility</p:attrName>
                                        </p:attrNameLst>
                                      </p:cBhvr>
                                      <p:to>
                                        <p:strVal val="visible"/>
                                      </p:to>
                                    </p:set>
                                    <p:anim calcmode="lin" valueType="num">
                                      <p:cBhvr additive="base">
                                        <p:cTn id="11" dur="500" fill="hold"/>
                                        <p:tgtEl>
                                          <p:spTgt spid="22531">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2531">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2531">
                                            <p:txEl>
                                              <p:pRg st="2" end="2"/>
                                            </p:txEl>
                                          </p:spTgt>
                                        </p:tgtEl>
                                        <p:attrNameLst>
                                          <p:attrName>style.visibility</p:attrName>
                                        </p:attrNameLst>
                                      </p:cBhvr>
                                      <p:to>
                                        <p:strVal val="visible"/>
                                      </p:to>
                                    </p:set>
                                    <p:anim calcmode="lin" valueType="num">
                                      <p:cBhvr additive="base">
                                        <p:cTn id="15" dur="500" fill="hold"/>
                                        <p:tgtEl>
                                          <p:spTgt spid="22531">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2531">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22531">
                                            <p:txEl>
                                              <p:pRg st="3" end="3"/>
                                            </p:txEl>
                                          </p:spTgt>
                                        </p:tgtEl>
                                        <p:attrNameLst>
                                          <p:attrName>style.visibility</p:attrName>
                                        </p:attrNameLst>
                                      </p:cBhvr>
                                      <p:to>
                                        <p:strVal val="visible"/>
                                      </p:to>
                                    </p:set>
                                    <p:anim calcmode="lin" valueType="num">
                                      <p:cBhvr additive="base">
                                        <p:cTn id="19" dur="500" fill="hold"/>
                                        <p:tgtEl>
                                          <p:spTgt spid="22531">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253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2531">
                                            <p:txEl>
                                              <p:pRg st="5" end="5"/>
                                            </p:txEl>
                                          </p:spTgt>
                                        </p:tgtEl>
                                        <p:attrNameLst>
                                          <p:attrName>style.visibility</p:attrName>
                                        </p:attrNameLst>
                                      </p:cBhvr>
                                      <p:to>
                                        <p:strVal val="visible"/>
                                      </p:to>
                                    </p:set>
                                    <p:anim calcmode="lin" valueType="num">
                                      <p:cBhvr additive="base">
                                        <p:cTn id="25" dur="500" fill="hold"/>
                                        <p:tgtEl>
                                          <p:spTgt spid="22531">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2531">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2531">
                                            <p:txEl>
                                              <p:pRg st="7" end="7"/>
                                            </p:txEl>
                                          </p:spTgt>
                                        </p:tgtEl>
                                        <p:attrNameLst>
                                          <p:attrName>style.visibility</p:attrName>
                                        </p:attrNameLst>
                                      </p:cBhvr>
                                      <p:to>
                                        <p:strVal val="visible"/>
                                      </p:to>
                                    </p:set>
                                    <p:anim calcmode="lin" valueType="num">
                                      <p:cBhvr additive="base">
                                        <p:cTn id="31" dur="500" fill="hold"/>
                                        <p:tgtEl>
                                          <p:spTgt spid="22531">
                                            <p:txEl>
                                              <p:pRg st="7" end="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2531">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CAC553-C27B-4B1F-B2C5-0377680A38AA}"/>
              </a:ext>
            </a:extLst>
          </p:cNvPr>
          <p:cNvSpPr>
            <a:spLocks noGrp="1"/>
          </p:cNvSpPr>
          <p:nvPr>
            <p:ph type="title"/>
          </p:nvPr>
        </p:nvSpPr>
        <p:spPr/>
        <p:txBody>
          <a:bodyPr/>
          <a:lstStyle/>
          <a:p>
            <a:r>
              <a:rPr lang="en-GB" dirty="0"/>
              <a:t>Presentation of Reference List</a:t>
            </a:r>
          </a:p>
        </p:txBody>
      </p:sp>
      <p:pic>
        <p:nvPicPr>
          <p:cNvPr id="4" name="Content Placeholder 3">
            <a:extLst>
              <a:ext uri="{FF2B5EF4-FFF2-40B4-BE49-F238E27FC236}">
                <a16:creationId xmlns:a16="http://schemas.microsoft.com/office/drawing/2014/main" id="{901824DE-E60D-4817-8FC3-25CCA9F1A764}"/>
              </a:ext>
            </a:extLst>
          </p:cNvPr>
          <p:cNvPicPr>
            <a:picLocks noGrp="1" noChangeAspect="1"/>
          </p:cNvPicPr>
          <p:nvPr>
            <p:ph idx="1"/>
          </p:nvPr>
        </p:nvPicPr>
        <p:blipFill>
          <a:blip r:embed="rId2"/>
          <a:stretch>
            <a:fillRect/>
          </a:stretch>
        </p:blipFill>
        <p:spPr>
          <a:xfrm>
            <a:off x="251520" y="1556792"/>
            <a:ext cx="4530725" cy="4530725"/>
          </a:xfrm>
          <a:prstGeom prst="rect">
            <a:avLst/>
          </a:prstGeom>
        </p:spPr>
      </p:pic>
      <p:sp>
        <p:nvSpPr>
          <p:cNvPr id="5" name="TextBox 4">
            <a:extLst>
              <a:ext uri="{FF2B5EF4-FFF2-40B4-BE49-F238E27FC236}">
                <a16:creationId xmlns:a16="http://schemas.microsoft.com/office/drawing/2014/main" id="{D907D159-A52C-4BDA-BF86-052D79D8A143}"/>
              </a:ext>
            </a:extLst>
          </p:cNvPr>
          <p:cNvSpPr txBox="1"/>
          <p:nvPr/>
        </p:nvSpPr>
        <p:spPr>
          <a:xfrm>
            <a:off x="4572000" y="1700808"/>
            <a:ext cx="4114800" cy="4893647"/>
          </a:xfrm>
          <a:prstGeom prst="rect">
            <a:avLst/>
          </a:prstGeom>
          <a:noFill/>
        </p:spPr>
        <p:txBody>
          <a:bodyPr wrap="square" rtlCol="0">
            <a:spAutoFit/>
          </a:bodyPr>
          <a:lstStyle/>
          <a:p>
            <a:r>
              <a:rPr lang="en-GB" sz="2400" dirty="0"/>
              <a:t>When using the HRS all references… </a:t>
            </a:r>
          </a:p>
          <a:p>
            <a:endParaRPr lang="en-GB" sz="2400" dirty="0"/>
          </a:p>
          <a:p>
            <a:pPr marL="285750" indent="-285750">
              <a:buFont typeface="Arial" panose="020B0604020202020204" pitchFamily="34" charset="0"/>
              <a:buChar char="•"/>
            </a:pPr>
            <a:r>
              <a:rPr lang="en-GB" sz="2400" dirty="0"/>
              <a:t>Must be in the same font size</a:t>
            </a:r>
          </a:p>
          <a:p>
            <a:pPr marL="285750" indent="-285750">
              <a:buFont typeface="Arial" panose="020B0604020202020204" pitchFamily="34" charset="0"/>
              <a:buChar char="•"/>
            </a:pPr>
            <a:r>
              <a:rPr lang="en-GB" sz="2400" dirty="0"/>
              <a:t>Must be in alphabetical order</a:t>
            </a:r>
          </a:p>
          <a:p>
            <a:pPr marL="285750" indent="-285750">
              <a:buFont typeface="Arial" panose="020B0604020202020204" pitchFamily="34" charset="0"/>
              <a:buChar char="•"/>
            </a:pPr>
            <a:r>
              <a:rPr lang="en-GB" sz="2400" dirty="0"/>
              <a:t>Must correspond with a citation within the main body</a:t>
            </a:r>
          </a:p>
          <a:p>
            <a:pPr marL="285750" indent="-285750">
              <a:buFont typeface="Arial" panose="020B0604020202020204" pitchFamily="34" charset="0"/>
              <a:buChar char="•"/>
            </a:pPr>
            <a:r>
              <a:rPr lang="en-GB" sz="2400" dirty="0"/>
              <a:t>Must be on a separate page from your assignment</a:t>
            </a:r>
          </a:p>
        </p:txBody>
      </p:sp>
    </p:spTree>
    <p:extLst>
      <p:ext uri="{BB962C8B-B14F-4D97-AF65-F5344CB8AC3E}">
        <p14:creationId xmlns:p14="http://schemas.microsoft.com/office/powerpoint/2010/main" val="359694305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 calcmode="lin" valueType="num">
                                      <p:cBhvr additive="base">
                                        <p:cTn id="7"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3" end="3"/>
                                            </p:txEl>
                                          </p:spTgt>
                                        </p:tgtEl>
                                        <p:attrNameLst>
                                          <p:attrName>style.visibility</p:attrName>
                                        </p:attrNameLst>
                                      </p:cBhvr>
                                      <p:to>
                                        <p:strVal val="visible"/>
                                      </p:to>
                                    </p:set>
                                    <p:anim calcmode="lin" valueType="num">
                                      <p:cBhvr additive="base">
                                        <p:cTn id="13"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 calcmode="lin" valueType="num">
                                      <p:cBhvr additive="base">
                                        <p:cTn id="19"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5" end="5"/>
                                            </p:txEl>
                                          </p:spTgt>
                                        </p:tgtEl>
                                        <p:attrNameLst>
                                          <p:attrName>style.visibility</p:attrName>
                                        </p:attrNameLst>
                                      </p:cBhvr>
                                      <p:to>
                                        <p:strVal val="visible"/>
                                      </p:to>
                                    </p:set>
                                    <p:anim calcmode="lin" valueType="num">
                                      <p:cBhvr additive="base">
                                        <p:cTn id="25"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C0276F-3C57-4ABB-A0FD-DA2C5865E066}"/>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3A3086CE-0960-42BB-9F16-03F751779A03}"/>
              </a:ext>
            </a:extLst>
          </p:cNvPr>
          <p:cNvSpPr>
            <a:spLocks noGrp="1"/>
          </p:cNvSpPr>
          <p:nvPr>
            <p:ph idx="1"/>
          </p:nvPr>
        </p:nvSpPr>
        <p:spPr>
          <a:xfrm>
            <a:off x="4572000" y="1600200"/>
            <a:ext cx="4114800" cy="4530725"/>
          </a:xfrm>
        </p:spPr>
        <p:txBody>
          <a:bodyPr/>
          <a:lstStyle/>
          <a:p>
            <a:pPr marL="0" indent="0">
              <a:buNone/>
            </a:pPr>
            <a:r>
              <a:rPr lang="en-GB" dirty="0"/>
              <a:t>The following reference list consists of all the references we have used in this PowerPoint and is an example of how a properly constructed reference list should look</a:t>
            </a:r>
          </a:p>
        </p:txBody>
      </p:sp>
      <p:pic>
        <p:nvPicPr>
          <p:cNvPr id="4" name="Picture 3">
            <a:extLst>
              <a:ext uri="{FF2B5EF4-FFF2-40B4-BE49-F238E27FC236}">
                <a16:creationId xmlns:a16="http://schemas.microsoft.com/office/drawing/2014/main" id="{B3C4CFD5-7C70-47A3-9E5D-B5C634CBE1B6}"/>
              </a:ext>
            </a:extLst>
          </p:cNvPr>
          <p:cNvPicPr>
            <a:picLocks noChangeAspect="1"/>
          </p:cNvPicPr>
          <p:nvPr/>
        </p:nvPicPr>
        <p:blipFill>
          <a:blip r:embed="rId2"/>
          <a:stretch>
            <a:fillRect/>
          </a:stretch>
        </p:blipFill>
        <p:spPr>
          <a:xfrm>
            <a:off x="251520" y="2348880"/>
            <a:ext cx="4101413" cy="4089593"/>
          </a:xfrm>
          <a:prstGeom prst="rect">
            <a:avLst/>
          </a:prstGeom>
        </p:spPr>
      </p:pic>
    </p:spTree>
    <p:extLst>
      <p:ext uri="{BB962C8B-B14F-4D97-AF65-F5344CB8AC3E}">
        <p14:creationId xmlns:p14="http://schemas.microsoft.com/office/powerpoint/2010/main" val="111202728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528665-A11E-4C37-87F8-464B65B603A6}"/>
              </a:ext>
            </a:extLst>
          </p:cNvPr>
          <p:cNvSpPr>
            <a:spLocks noGrp="1"/>
          </p:cNvSpPr>
          <p:nvPr>
            <p:ph type="title"/>
          </p:nvPr>
        </p:nvSpPr>
        <p:spPr>
          <a:xfrm>
            <a:off x="482437" y="404664"/>
            <a:ext cx="8229600" cy="826733"/>
          </a:xfrm>
        </p:spPr>
        <p:txBody>
          <a:bodyPr/>
          <a:lstStyle/>
          <a:p>
            <a:r>
              <a:rPr lang="en-GB" dirty="0"/>
              <a:t>Reference List</a:t>
            </a:r>
          </a:p>
        </p:txBody>
      </p:sp>
      <p:sp>
        <p:nvSpPr>
          <p:cNvPr id="3" name="Content Placeholder 2">
            <a:extLst>
              <a:ext uri="{FF2B5EF4-FFF2-40B4-BE49-F238E27FC236}">
                <a16:creationId xmlns:a16="http://schemas.microsoft.com/office/drawing/2014/main" id="{7E58715B-A0D2-49EB-80FA-F514DF9FA9B5}"/>
              </a:ext>
            </a:extLst>
          </p:cNvPr>
          <p:cNvSpPr>
            <a:spLocks noGrp="1"/>
          </p:cNvSpPr>
          <p:nvPr>
            <p:ph idx="1"/>
          </p:nvPr>
        </p:nvSpPr>
        <p:spPr>
          <a:xfrm>
            <a:off x="457200" y="1556792"/>
            <a:ext cx="8229600" cy="5401591"/>
          </a:xfrm>
        </p:spPr>
        <p:txBody>
          <a:bodyPr/>
          <a:lstStyle/>
          <a:p>
            <a:pPr marL="0" indent="0">
              <a:buNone/>
            </a:pPr>
            <a:r>
              <a:rPr lang="en-GB" altLang="en-US" sz="1600" dirty="0">
                <a:latin typeface="Arial" panose="020B0604020202020204" pitchFamily="34" charset="0"/>
                <a:cs typeface="Arial" panose="020B0604020202020204" pitchFamily="34" charset="0"/>
              </a:rPr>
              <a:t>Cottrell, S. (2019) </a:t>
            </a:r>
            <a:r>
              <a:rPr lang="en-GB" altLang="en-US" sz="1600" i="1" dirty="0">
                <a:latin typeface="Arial" panose="020B0604020202020204" pitchFamily="34" charset="0"/>
                <a:cs typeface="Arial" panose="020B0604020202020204" pitchFamily="34" charset="0"/>
              </a:rPr>
              <a:t>The Study Skills Handbook</a:t>
            </a:r>
            <a:r>
              <a:rPr lang="en-GB" altLang="en-US" sz="1600" dirty="0">
                <a:latin typeface="Arial" panose="020B0604020202020204" pitchFamily="34" charset="0"/>
                <a:cs typeface="Arial" panose="020B0604020202020204" pitchFamily="34" charset="0"/>
              </a:rPr>
              <a:t>.</a:t>
            </a:r>
            <a:r>
              <a:rPr lang="en-GB" altLang="en-US" sz="1600" u="sng" dirty="0">
                <a:latin typeface="Arial" panose="020B0604020202020204" pitchFamily="34" charset="0"/>
                <a:cs typeface="Arial" panose="020B0604020202020204" pitchFamily="34" charset="0"/>
              </a:rPr>
              <a:t> </a:t>
            </a:r>
            <a:r>
              <a:rPr lang="en-GB" altLang="en-US" sz="1600" dirty="0">
                <a:latin typeface="Arial" panose="020B0604020202020204" pitchFamily="34" charset="0"/>
                <a:cs typeface="Arial" panose="020B0604020202020204" pitchFamily="34" charset="0"/>
              </a:rPr>
              <a:t>5</a:t>
            </a:r>
            <a:r>
              <a:rPr lang="en-GB" altLang="en-US" sz="1600" baseline="30000" dirty="0">
                <a:latin typeface="Arial" panose="020B0604020202020204" pitchFamily="34" charset="0"/>
                <a:cs typeface="Arial" panose="020B0604020202020204" pitchFamily="34" charset="0"/>
              </a:rPr>
              <a:t>th </a:t>
            </a:r>
            <a:r>
              <a:rPr lang="en-GB" altLang="en-US" sz="1600" dirty="0" err="1">
                <a:latin typeface="Arial" panose="020B0604020202020204" pitchFamily="34" charset="0"/>
                <a:cs typeface="Arial" panose="020B0604020202020204" pitchFamily="34" charset="0"/>
              </a:rPr>
              <a:t>edn</a:t>
            </a:r>
            <a:r>
              <a:rPr lang="en-GB" altLang="en-US" sz="1600" dirty="0">
                <a:latin typeface="Arial" panose="020B0604020202020204" pitchFamily="34" charset="0"/>
                <a:cs typeface="Arial" panose="020B0604020202020204" pitchFamily="34" charset="0"/>
              </a:rPr>
              <a:t>. London: Red Globe Press.</a:t>
            </a:r>
          </a:p>
          <a:p>
            <a:pPr marL="0" indent="0">
              <a:buNone/>
            </a:pPr>
            <a:endParaRPr lang="en-GB" altLang="en-US" sz="1600" dirty="0">
              <a:latin typeface="Arial" panose="020B0604020202020204" pitchFamily="34" charset="0"/>
              <a:cs typeface="Arial" panose="020B0604020202020204" pitchFamily="34" charset="0"/>
            </a:endParaRPr>
          </a:p>
          <a:p>
            <a:pPr marL="0" indent="0">
              <a:buNone/>
            </a:pPr>
            <a:r>
              <a:rPr lang="en-GB" sz="1600" dirty="0">
                <a:latin typeface="Arial" panose="020B0604020202020204" pitchFamily="34" charset="0"/>
                <a:cs typeface="Arial" panose="020B0604020202020204" pitchFamily="34" charset="0"/>
              </a:rPr>
              <a:t>Cushman, R. F., Carter, J. D., Gorman, P. J. and </a:t>
            </a:r>
            <a:r>
              <a:rPr lang="en-GB" sz="1600" dirty="0" err="1">
                <a:latin typeface="Arial" panose="020B0604020202020204" pitchFamily="34" charset="0"/>
                <a:cs typeface="Arial" panose="020B0604020202020204" pitchFamily="34" charset="0"/>
              </a:rPr>
              <a:t>Coppi</a:t>
            </a:r>
            <a:r>
              <a:rPr lang="en-GB" sz="1600" dirty="0">
                <a:latin typeface="Arial" panose="020B0604020202020204" pitchFamily="34" charset="0"/>
                <a:cs typeface="Arial" panose="020B0604020202020204" pitchFamily="34" charset="0"/>
              </a:rPr>
              <a:t>, D. F. (2001) </a:t>
            </a:r>
            <a:r>
              <a:rPr lang="en-GB" sz="1600" i="1" dirty="0">
                <a:latin typeface="Arial" panose="020B0604020202020204" pitchFamily="34" charset="0"/>
                <a:cs typeface="Arial" panose="020B0604020202020204" pitchFamily="34" charset="0"/>
              </a:rPr>
              <a:t>Proving and Pricing Construction Claims.</a:t>
            </a:r>
            <a:r>
              <a:rPr lang="en-GB" sz="1600" dirty="0">
                <a:latin typeface="Arial" panose="020B0604020202020204" pitchFamily="34" charset="0"/>
                <a:cs typeface="Arial" panose="020B0604020202020204" pitchFamily="34" charset="0"/>
              </a:rPr>
              <a:t> 3</a:t>
            </a:r>
            <a:r>
              <a:rPr lang="en-GB" sz="1600" baseline="30000" dirty="0">
                <a:latin typeface="Arial" panose="020B0604020202020204" pitchFamily="34" charset="0"/>
                <a:cs typeface="Arial" panose="020B0604020202020204" pitchFamily="34" charset="0"/>
              </a:rPr>
              <a:t>rd</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edn</a:t>
            </a:r>
            <a:r>
              <a:rPr lang="en-GB" sz="1600" dirty="0">
                <a:latin typeface="Arial" panose="020B0604020202020204" pitchFamily="34" charset="0"/>
                <a:cs typeface="Arial" panose="020B0604020202020204" pitchFamily="34" charset="0"/>
              </a:rPr>
              <a:t>. Aspen: Aspen Publishers. </a:t>
            </a:r>
          </a:p>
          <a:p>
            <a:pPr marL="0" indent="0">
              <a:buNone/>
            </a:pPr>
            <a:endParaRPr lang="en-GB" sz="1600" dirty="0">
              <a:latin typeface="Arial" panose="020B0604020202020204" pitchFamily="34" charset="0"/>
              <a:cs typeface="Arial" panose="020B0604020202020204" pitchFamily="34" charset="0"/>
            </a:endParaRPr>
          </a:p>
          <a:p>
            <a:pPr marL="0" indent="0">
              <a:buNone/>
            </a:pPr>
            <a:r>
              <a:rPr lang="en-GB" altLang="en-US" sz="1600" dirty="0">
                <a:latin typeface="Tahoma" pitchFamily="34" charset="0"/>
              </a:rPr>
              <a:t>Department of Health (2002) </a:t>
            </a:r>
            <a:r>
              <a:rPr lang="en-GB" altLang="en-US" sz="1600" i="1" dirty="0">
                <a:latin typeface="Tahoma" pitchFamily="34" charset="0"/>
              </a:rPr>
              <a:t>A health service of all the talents: developing the NHS Workforce. Consultation document on the Review of Workforce Planning. </a:t>
            </a:r>
            <a:r>
              <a:rPr lang="en-GB" altLang="en-US" sz="1600" dirty="0">
                <a:latin typeface="Tahoma" pitchFamily="34" charset="0"/>
              </a:rPr>
              <a:t> Available at: http://www.doh.gov.uk/pdfs/workforce.pdf  (Accessed 17 July 2002).</a:t>
            </a:r>
            <a:endParaRPr lang="en-GB" sz="1600" dirty="0">
              <a:latin typeface="Arial" panose="020B0604020202020204" pitchFamily="34" charset="0"/>
              <a:cs typeface="Arial" panose="020B0604020202020204" pitchFamily="34" charset="0"/>
            </a:endParaRPr>
          </a:p>
          <a:p>
            <a:pPr marL="0" indent="0">
              <a:buNone/>
            </a:pPr>
            <a:endParaRPr lang="en-GB" sz="1600" dirty="0">
              <a:latin typeface="Arial" panose="020B0604020202020204" pitchFamily="34" charset="0"/>
              <a:cs typeface="Arial" panose="020B0604020202020204" pitchFamily="34" charset="0"/>
            </a:endParaRPr>
          </a:p>
          <a:p>
            <a:pPr marL="0" indent="0">
              <a:buNone/>
            </a:pPr>
            <a:r>
              <a:rPr lang="en-GB" sz="1600" dirty="0">
                <a:latin typeface="Arial" panose="020B0604020202020204" pitchFamily="34" charset="0"/>
                <a:cs typeface="Arial" panose="020B0604020202020204" pitchFamily="34" charset="0"/>
              </a:rPr>
              <a:t>Fink, G. and Rockers, P. C. (2014) ‘Childhood growth, schooling, and cognitive development: further evidence from the Young Lives Study’, </a:t>
            </a:r>
            <a:r>
              <a:rPr lang="en-GB" sz="1600" i="1" dirty="0">
                <a:latin typeface="Arial" panose="020B0604020202020204" pitchFamily="34" charset="0"/>
                <a:cs typeface="Arial" panose="020B0604020202020204" pitchFamily="34" charset="0"/>
              </a:rPr>
              <a:t>The American Journal of Clinical Nutrition</a:t>
            </a:r>
            <a:r>
              <a:rPr lang="en-GB" sz="1600" dirty="0">
                <a:latin typeface="Arial" panose="020B0604020202020204" pitchFamily="34" charset="0"/>
                <a:cs typeface="Arial" panose="020B0604020202020204" pitchFamily="34" charset="0"/>
              </a:rPr>
              <a:t>, 100(1), pp.182 – 188.</a:t>
            </a:r>
          </a:p>
          <a:p>
            <a:pPr marL="0" indent="0">
              <a:buNone/>
            </a:pPr>
            <a:endParaRPr lang="en-GB" altLang="en-US" sz="1600" dirty="0">
              <a:latin typeface="Arial" panose="020B0604020202020204" pitchFamily="34" charset="0"/>
              <a:cs typeface="Arial" panose="020B0604020202020204" pitchFamily="34" charset="0"/>
            </a:endParaRPr>
          </a:p>
          <a:p>
            <a:pPr marL="0" indent="0">
              <a:buNone/>
            </a:pPr>
            <a:r>
              <a:rPr lang="en-GB" sz="1600" dirty="0">
                <a:latin typeface="Arial" panose="020B0604020202020204" pitchFamily="34" charset="0"/>
                <a:cs typeface="Arial" panose="020B0604020202020204" pitchFamily="34" charset="0"/>
              </a:rPr>
              <a:t>Flanagan, C., Jarvis, M. and Liddle, R. (2019) </a:t>
            </a:r>
            <a:r>
              <a:rPr lang="en-GB" sz="1600" i="1" dirty="0">
                <a:latin typeface="Arial" panose="020B0604020202020204" pitchFamily="34" charset="0"/>
                <a:cs typeface="Arial" panose="020B0604020202020204" pitchFamily="34" charset="0"/>
              </a:rPr>
              <a:t>AQA Psychology for A Level: Year 1 &amp; AS. </a:t>
            </a:r>
            <a:r>
              <a:rPr lang="en-GB" sz="1600" dirty="0">
                <a:latin typeface="Arial" panose="020B0604020202020204" pitchFamily="34" charset="0"/>
                <a:cs typeface="Arial" panose="020B0604020202020204" pitchFamily="34" charset="0"/>
              </a:rPr>
              <a:t>2</a:t>
            </a:r>
            <a:r>
              <a:rPr lang="en-GB" sz="1600" baseline="30000" dirty="0">
                <a:latin typeface="Arial" panose="020B0604020202020204" pitchFamily="34" charset="0"/>
                <a:cs typeface="Arial" panose="020B0604020202020204" pitchFamily="34" charset="0"/>
              </a:rPr>
              <a:t>nd</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edn</a:t>
            </a:r>
            <a:r>
              <a:rPr lang="en-GB" sz="1600" dirty="0">
                <a:latin typeface="Arial" panose="020B0604020202020204" pitchFamily="34" charset="0"/>
                <a:cs typeface="Arial" panose="020B0604020202020204" pitchFamily="34" charset="0"/>
              </a:rPr>
              <a:t>. Essex: Illuminate Publishing.</a:t>
            </a:r>
          </a:p>
          <a:p>
            <a:pPr marL="0" indent="0">
              <a:buNone/>
            </a:pPr>
            <a:endParaRPr lang="en-GB" altLang="en-US" sz="1600" dirty="0">
              <a:latin typeface="Arial" panose="020B0604020202020204" pitchFamily="34" charset="0"/>
              <a:cs typeface="Arial" panose="020B0604020202020204" pitchFamily="34" charset="0"/>
            </a:endParaRPr>
          </a:p>
          <a:p>
            <a:pPr marL="0" indent="0">
              <a:buNone/>
            </a:pPr>
            <a:r>
              <a:rPr lang="en-GB" altLang="en-US" sz="1600" dirty="0">
                <a:latin typeface="Arial" panose="020B0604020202020204" pitchFamily="34" charset="0"/>
                <a:cs typeface="Arial" panose="020B0604020202020204" pitchFamily="34" charset="0"/>
              </a:rPr>
              <a:t>Houk, C. C. and Post, R. (1996) </a:t>
            </a:r>
            <a:r>
              <a:rPr lang="en-GB" altLang="en-US" sz="1600" i="1" dirty="0">
                <a:latin typeface="Arial" panose="020B0604020202020204" pitchFamily="34" charset="0"/>
                <a:cs typeface="Arial" panose="020B0604020202020204" pitchFamily="34" charset="0"/>
              </a:rPr>
              <a:t>Chemistry Concepts &amp; Problems: A self-teaching guide</a:t>
            </a:r>
            <a:r>
              <a:rPr lang="en-GB" altLang="en-US" sz="1600" dirty="0">
                <a:latin typeface="Arial" panose="020B0604020202020204" pitchFamily="34" charset="0"/>
                <a:cs typeface="Arial" panose="020B0604020202020204" pitchFamily="34" charset="0"/>
              </a:rPr>
              <a:t>. 2</a:t>
            </a:r>
            <a:r>
              <a:rPr lang="en-GB" altLang="en-US" sz="1600" baseline="30000" dirty="0">
                <a:latin typeface="Arial" panose="020B0604020202020204" pitchFamily="34" charset="0"/>
                <a:cs typeface="Arial" panose="020B0604020202020204" pitchFamily="34" charset="0"/>
              </a:rPr>
              <a:t>nd</a:t>
            </a:r>
            <a:r>
              <a:rPr lang="en-GB" altLang="en-US" sz="1600" dirty="0">
                <a:latin typeface="Arial" panose="020B0604020202020204" pitchFamily="34" charset="0"/>
                <a:cs typeface="Arial" panose="020B0604020202020204" pitchFamily="34" charset="0"/>
              </a:rPr>
              <a:t> </a:t>
            </a:r>
            <a:r>
              <a:rPr lang="en-GB" altLang="en-US" sz="1600" dirty="0" err="1">
                <a:latin typeface="Arial" panose="020B0604020202020204" pitchFamily="34" charset="0"/>
                <a:cs typeface="Arial" panose="020B0604020202020204" pitchFamily="34" charset="0"/>
              </a:rPr>
              <a:t>edn</a:t>
            </a:r>
            <a:r>
              <a:rPr lang="en-GB" altLang="en-US" sz="1600" dirty="0">
                <a:latin typeface="Arial" panose="020B0604020202020204" pitchFamily="34" charset="0"/>
                <a:cs typeface="Arial" panose="020B0604020202020204" pitchFamily="34" charset="0"/>
              </a:rPr>
              <a:t>. New York: John Wiley &amp; Sons Inc.</a:t>
            </a:r>
          </a:p>
          <a:p>
            <a:pPr marL="0" indent="0">
              <a:buNone/>
            </a:pPr>
            <a:endParaRPr lang="en-GB" altLang="en-US" sz="1600" dirty="0">
              <a:latin typeface="Arial" panose="020B0604020202020204" pitchFamily="34" charset="0"/>
              <a:cs typeface="Arial" panose="020B0604020202020204" pitchFamily="34" charset="0"/>
            </a:endParaRPr>
          </a:p>
          <a:p>
            <a:pPr marL="0" indent="0">
              <a:buNone/>
            </a:pPr>
            <a:endParaRPr lang="en-GB" altLang="en-US" sz="1600" dirty="0">
              <a:latin typeface="Arial" panose="020B0604020202020204" pitchFamily="34" charset="0"/>
              <a:cs typeface="Arial" panose="020B0604020202020204" pitchFamily="34" charset="0"/>
            </a:endParaRPr>
          </a:p>
          <a:p>
            <a:pPr marL="0" indent="0">
              <a:buNone/>
            </a:pPr>
            <a:endParaRPr lang="en-GB" altLang="en-US" sz="1600" dirty="0">
              <a:latin typeface="Arial" panose="020B0604020202020204" pitchFamily="34" charset="0"/>
              <a:cs typeface="Arial" panose="020B0604020202020204" pitchFamily="34" charset="0"/>
            </a:endParaRPr>
          </a:p>
          <a:p>
            <a:pPr marL="0" indent="0">
              <a:buNone/>
            </a:pPr>
            <a:endParaRPr lang="en-GB" altLang="en-US" sz="1600" dirty="0">
              <a:latin typeface="Arial" panose="020B0604020202020204" pitchFamily="34" charset="0"/>
              <a:cs typeface="Arial" panose="020B0604020202020204" pitchFamily="34" charset="0"/>
            </a:endParaRPr>
          </a:p>
          <a:p>
            <a:pPr marL="0" indent="0">
              <a:buNone/>
            </a:pPr>
            <a:endParaRPr lang="en-GB" altLang="en-US" sz="1800" dirty="0"/>
          </a:p>
          <a:p>
            <a:pPr marL="0" indent="0">
              <a:buNone/>
            </a:pPr>
            <a:endParaRPr lang="en-GB" altLang="en-US" sz="1800" dirty="0"/>
          </a:p>
          <a:p>
            <a:pPr marL="0" indent="0">
              <a:buNone/>
            </a:pPr>
            <a:endParaRPr lang="en-GB" dirty="0"/>
          </a:p>
        </p:txBody>
      </p:sp>
    </p:spTree>
    <p:extLst>
      <p:ext uri="{BB962C8B-B14F-4D97-AF65-F5344CB8AC3E}">
        <p14:creationId xmlns:p14="http://schemas.microsoft.com/office/powerpoint/2010/main" val="360279669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F46F89-D8BD-4174-A767-73403CC8AC5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9551CFD-2A78-463C-BC76-7A9553B811F2}"/>
              </a:ext>
            </a:extLst>
          </p:cNvPr>
          <p:cNvSpPr>
            <a:spLocks noGrp="1"/>
          </p:cNvSpPr>
          <p:nvPr>
            <p:ph idx="1"/>
          </p:nvPr>
        </p:nvSpPr>
        <p:spPr>
          <a:xfrm>
            <a:off x="490034" y="847725"/>
            <a:ext cx="8229600" cy="4530725"/>
          </a:xfrm>
        </p:spPr>
        <p:txBody>
          <a:bodyPr/>
          <a:lstStyle/>
          <a:p>
            <a:pPr marL="0" indent="0">
              <a:buNone/>
            </a:pPr>
            <a:r>
              <a:rPr lang="en-GB" altLang="en-US" sz="1600" dirty="0">
                <a:latin typeface="Arial" panose="020B0604020202020204" pitchFamily="34" charset="0"/>
                <a:cs typeface="Arial" panose="020B0604020202020204" pitchFamily="34" charset="0"/>
              </a:rPr>
              <a:t>McNamara, B. M. (2012) </a:t>
            </a:r>
            <a:r>
              <a:rPr lang="en-GB" altLang="en-US" sz="1600" i="1" dirty="0">
                <a:latin typeface="Arial" panose="020B0604020202020204" pitchFamily="34" charset="0"/>
                <a:cs typeface="Arial" panose="020B0604020202020204" pitchFamily="34" charset="0"/>
              </a:rPr>
              <a:t>Education for Life. </a:t>
            </a:r>
            <a:r>
              <a:rPr lang="en-GB" altLang="en-US" sz="1600" dirty="0">
                <a:latin typeface="Arial" panose="020B0604020202020204" pitchFamily="34" charset="0"/>
                <a:cs typeface="Arial" panose="020B0604020202020204" pitchFamily="34" charset="0"/>
              </a:rPr>
              <a:t>Maidenhead: </a:t>
            </a:r>
            <a:r>
              <a:rPr lang="en-GB" altLang="en-US" sz="1600" dirty="0" err="1">
                <a:latin typeface="Arial" panose="020B0604020202020204" pitchFamily="34" charset="0"/>
                <a:cs typeface="Arial" panose="020B0604020202020204" pitchFamily="34" charset="0"/>
              </a:rPr>
              <a:t>Riverstory</a:t>
            </a:r>
            <a:r>
              <a:rPr lang="en-GB" altLang="en-US" sz="1600" dirty="0">
                <a:latin typeface="Arial" panose="020B0604020202020204" pitchFamily="34" charset="0"/>
                <a:cs typeface="Arial" panose="020B0604020202020204" pitchFamily="34" charset="0"/>
              </a:rPr>
              <a:t>.</a:t>
            </a:r>
          </a:p>
          <a:p>
            <a:pPr marL="0" indent="0">
              <a:buNone/>
            </a:pPr>
            <a:endParaRPr lang="en-GB" altLang="en-US" sz="1600" dirty="0">
              <a:latin typeface="Arial" panose="020B0604020202020204" pitchFamily="34" charset="0"/>
              <a:cs typeface="Arial" panose="020B0604020202020204" pitchFamily="34" charset="0"/>
            </a:endParaRPr>
          </a:p>
          <a:p>
            <a:pPr marL="0" indent="0">
              <a:buNone/>
            </a:pPr>
            <a:r>
              <a:rPr lang="en-GB" altLang="en-US" sz="1600" dirty="0">
                <a:latin typeface="Arial" panose="020B0604020202020204" pitchFamily="34" charset="0"/>
                <a:cs typeface="Arial" panose="020B0604020202020204" pitchFamily="34" charset="0"/>
              </a:rPr>
              <a:t>McNamara, B. M. (2017) </a:t>
            </a:r>
            <a:r>
              <a:rPr lang="en-GB" altLang="en-US" sz="1600" i="1" dirty="0">
                <a:latin typeface="Arial" panose="020B0604020202020204" pitchFamily="34" charset="0"/>
                <a:cs typeface="Arial" panose="020B0604020202020204" pitchFamily="34" charset="0"/>
              </a:rPr>
              <a:t>Lifelong Learning</a:t>
            </a:r>
            <a:r>
              <a:rPr lang="en-GB" altLang="en-US" sz="1600" dirty="0">
                <a:latin typeface="Arial" panose="020B0604020202020204" pitchFamily="34" charset="0"/>
                <a:cs typeface="Arial" panose="020B0604020202020204" pitchFamily="34" charset="0"/>
              </a:rPr>
              <a:t>. Maidenhead: </a:t>
            </a:r>
            <a:r>
              <a:rPr lang="en-GB" altLang="en-US" sz="1600" dirty="0" err="1">
                <a:latin typeface="Arial" panose="020B0604020202020204" pitchFamily="34" charset="0"/>
                <a:cs typeface="Arial" panose="020B0604020202020204" pitchFamily="34" charset="0"/>
              </a:rPr>
              <a:t>Riverstory</a:t>
            </a:r>
            <a:r>
              <a:rPr lang="en-GB" altLang="en-US" sz="1600" dirty="0">
                <a:latin typeface="Arial" panose="020B0604020202020204" pitchFamily="34" charset="0"/>
                <a:cs typeface="Arial" panose="020B0604020202020204" pitchFamily="34" charset="0"/>
              </a:rPr>
              <a:t>.</a:t>
            </a:r>
          </a:p>
          <a:p>
            <a:pPr marL="0" indent="0">
              <a:buNone/>
            </a:pPr>
            <a:endParaRPr lang="en-GB" altLang="en-US" sz="1600" dirty="0">
              <a:latin typeface="Arial" panose="020B0604020202020204" pitchFamily="34" charset="0"/>
              <a:cs typeface="Arial" panose="020B0604020202020204" pitchFamily="34" charset="0"/>
            </a:endParaRPr>
          </a:p>
          <a:p>
            <a:pPr marL="0" indent="0">
              <a:buNone/>
            </a:pPr>
            <a:r>
              <a:rPr lang="en-GB" altLang="en-US" sz="1600" dirty="0">
                <a:latin typeface="Arial" panose="020B0604020202020204" pitchFamily="34" charset="0"/>
                <a:cs typeface="Arial" panose="020B0604020202020204" pitchFamily="34" charset="0"/>
              </a:rPr>
              <a:t>Mears, M. (2013) ‘The Social Context of Health and Social Care’, in Brotherton, G. and Parker, S. (Eds.) </a:t>
            </a:r>
            <a:r>
              <a:rPr lang="en-GB" altLang="en-US" sz="1600" i="1" dirty="0">
                <a:latin typeface="Arial" panose="020B0604020202020204" pitchFamily="34" charset="0"/>
                <a:cs typeface="Arial" panose="020B0604020202020204" pitchFamily="34" charset="0"/>
              </a:rPr>
              <a:t>Your Foundation in Health and Social Care. </a:t>
            </a:r>
            <a:r>
              <a:rPr lang="en-GB" altLang="en-US" sz="1600" dirty="0">
                <a:latin typeface="Arial" panose="020B0604020202020204" pitchFamily="34" charset="0"/>
                <a:cs typeface="Arial" panose="020B0604020202020204" pitchFamily="34" charset="0"/>
              </a:rPr>
              <a:t>(2nd Ed.) London: Sage.</a:t>
            </a:r>
          </a:p>
          <a:p>
            <a:pPr marL="0" indent="0">
              <a:buNone/>
            </a:pPr>
            <a:endParaRPr lang="en-GB" altLang="en-US" sz="1600" dirty="0">
              <a:latin typeface="Arial" panose="020B0604020202020204" pitchFamily="34" charset="0"/>
              <a:cs typeface="Arial" panose="020B0604020202020204" pitchFamily="34" charset="0"/>
            </a:endParaRPr>
          </a:p>
          <a:p>
            <a:pPr marL="0" indent="0">
              <a:buNone/>
            </a:pPr>
            <a:r>
              <a:rPr lang="en-GB" altLang="en-US" sz="1600" dirty="0">
                <a:latin typeface="Tahoma" pitchFamily="34" charset="0"/>
              </a:rPr>
              <a:t>Mercer, J. (2004) ‘Making the news’, </a:t>
            </a:r>
            <a:r>
              <a:rPr lang="en-GB" altLang="en-US" sz="1600" i="1" dirty="0">
                <a:latin typeface="Tahoma" pitchFamily="34" charset="0"/>
              </a:rPr>
              <a:t>Journal of International Media History, </a:t>
            </a:r>
            <a:r>
              <a:rPr lang="en-GB" altLang="en-US" sz="1600" dirty="0">
                <a:latin typeface="Tahoma" pitchFamily="34" charset="0"/>
              </a:rPr>
              <a:t>10(3), pp. 187-199.</a:t>
            </a:r>
          </a:p>
          <a:p>
            <a:pPr marL="0" indent="0">
              <a:buNone/>
            </a:pPr>
            <a:endParaRPr lang="en-GB" altLang="en-US" sz="1600" dirty="0">
              <a:latin typeface="Tahoma" pitchFamily="34" charset="0"/>
            </a:endParaRPr>
          </a:p>
          <a:p>
            <a:pPr marL="0" indent="0">
              <a:buNone/>
            </a:pPr>
            <a:r>
              <a:rPr lang="en-GB" altLang="en-US" sz="1600" dirty="0">
                <a:latin typeface="Arial" panose="020B0604020202020204" pitchFamily="34" charset="0"/>
                <a:cs typeface="Arial" panose="020B0604020202020204" pitchFamily="34" charset="0"/>
              </a:rPr>
              <a:t>Mind (2021) Types of Mental Health Problems. Available at: https://www.mind.org.uk/information-support/types-of-mental-health-problems/ (Accessed on 9</a:t>
            </a:r>
            <a:r>
              <a:rPr lang="en-GB" altLang="en-US" sz="1600" baseline="30000" dirty="0">
                <a:latin typeface="Arial" panose="020B0604020202020204" pitchFamily="34" charset="0"/>
                <a:cs typeface="Arial" panose="020B0604020202020204" pitchFamily="34" charset="0"/>
              </a:rPr>
              <a:t>th</a:t>
            </a:r>
            <a:r>
              <a:rPr lang="en-GB" altLang="en-US" sz="1600" dirty="0">
                <a:latin typeface="Arial" panose="020B0604020202020204" pitchFamily="34" charset="0"/>
                <a:cs typeface="Arial" panose="020B0604020202020204" pitchFamily="34" charset="0"/>
              </a:rPr>
              <a:t>  October 2022).</a:t>
            </a:r>
            <a:endParaRPr lang="en-GB" altLang="en-US" sz="1600" dirty="0">
              <a:latin typeface="Tahoma" pitchFamily="34" charset="0"/>
            </a:endParaRPr>
          </a:p>
          <a:p>
            <a:pPr marL="0" indent="0">
              <a:buNone/>
            </a:pPr>
            <a:endParaRPr lang="en-GB" altLang="en-US" sz="1600" dirty="0">
              <a:latin typeface="Tahoma" pitchFamily="34" charset="0"/>
            </a:endParaRPr>
          </a:p>
          <a:p>
            <a:pPr marL="0" indent="0">
              <a:buNone/>
            </a:pPr>
            <a:r>
              <a:rPr lang="en-GB" sz="1600" dirty="0">
                <a:latin typeface="Arial" panose="020B0604020202020204" pitchFamily="34" charset="0"/>
                <a:cs typeface="Arial" panose="020B0604020202020204" pitchFamily="34" charset="0"/>
              </a:rPr>
              <a:t>Nursing &amp; Midwifery Council (2021) </a:t>
            </a:r>
            <a:r>
              <a:rPr lang="en-GB" sz="1600" i="1" dirty="0">
                <a:latin typeface="Arial" panose="020B0604020202020204" pitchFamily="34" charset="0"/>
                <a:cs typeface="Arial" panose="020B0604020202020204" pitchFamily="34" charset="0"/>
              </a:rPr>
              <a:t>Our role in education. </a:t>
            </a:r>
            <a:r>
              <a:rPr lang="en-GB" sz="1600" dirty="0">
                <a:latin typeface="Arial" panose="020B0604020202020204" pitchFamily="34" charset="0"/>
                <a:cs typeface="Arial" panose="020B0604020202020204" pitchFamily="34" charset="0"/>
              </a:rPr>
              <a:t>Available at: https://www.nmc.org.uk/education/our-role-in-education/ (Accessed on 4</a:t>
            </a:r>
            <a:r>
              <a:rPr lang="en-GB" sz="1600" baseline="30000" dirty="0">
                <a:latin typeface="Arial" panose="020B0604020202020204" pitchFamily="34" charset="0"/>
                <a:cs typeface="Arial" panose="020B0604020202020204" pitchFamily="34" charset="0"/>
              </a:rPr>
              <a:t>th</a:t>
            </a:r>
            <a:r>
              <a:rPr lang="en-GB" sz="1600" dirty="0">
                <a:latin typeface="Arial" panose="020B0604020202020204" pitchFamily="34" charset="0"/>
                <a:cs typeface="Arial" panose="020B0604020202020204" pitchFamily="34" charset="0"/>
              </a:rPr>
              <a:t> October 2021).</a:t>
            </a:r>
            <a:endParaRPr lang="en-GB" altLang="en-US" sz="1600" dirty="0">
              <a:latin typeface="Arial" panose="020B0604020202020204" pitchFamily="34" charset="0"/>
              <a:cs typeface="Arial" panose="020B0604020202020204" pitchFamily="34" charset="0"/>
            </a:endParaRPr>
          </a:p>
          <a:p>
            <a:pPr marL="0" indent="0">
              <a:buNone/>
            </a:pPr>
            <a:endParaRPr lang="en-GB" sz="1600" dirty="0">
              <a:latin typeface="Arial" panose="020B0604020202020204" pitchFamily="34" charset="0"/>
              <a:cs typeface="Arial" panose="020B0604020202020204" pitchFamily="34" charset="0"/>
            </a:endParaRPr>
          </a:p>
          <a:p>
            <a:pPr marL="0" indent="0">
              <a:buNone/>
            </a:pPr>
            <a:r>
              <a:rPr lang="en-GB" sz="1600" dirty="0">
                <a:latin typeface="Arial" panose="020B0604020202020204" pitchFamily="34" charset="0"/>
                <a:cs typeface="Arial" panose="020B0604020202020204" pitchFamily="34" charset="0"/>
              </a:rPr>
              <a:t>Phelps, P. J. (2016a) </a:t>
            </a:r>
            <a:r>
              <a:rPr lang="en-GB" sz="1600" i="1" dirty="0">
                <a:latin typeface="Arial" panose="020B0604020202020204" pitchFamily="34" charset="0"/>
                <a:cs typeface="Arial" panose="020B0604020202020204" pitchFamily="34" charset="0"/>
              </a:rPr>
              <a:t>Healthy Learning. </a:t>
            </a:r>
            <a:r>
              <a:rPr lang="en-GB" sz="1600" dirty="0">
                <a:latin typeface="Arial" panose="020B0604020202020204" pitchFamily="34" charset="0"/>
                <a:cs typeface="Arial" panose="020B0604020202020204" pitchFamily="34" charset="0"/>
              </a:rPr>
              <a:t>Edinburgh: Castle Books.</a:t>
            </a:r>
          </a:p>
          <a:p>
            <a:pPr marL="0" indent="0">
              <a:buNone/>
            </a:pPr>
            <a:endParaRPr lang="en-GB" sz="1600" dirty="0">
              <a:latin typeface="Arial" panose="020B0604020202020204" pitchFamily="34" charset="0"/>
              <a:cs typeface="Arial" panose="020B0604020202020204" pitchFamily="34" charset="0"/>
            </a:endParaRPr>
          </a:p>
          <a:p>
            <a:pPr marL="0" indent="0">
              <a:buNone/>
            </a:pPr>
            <a:r>
              <a:rPr lang="en-GB" sz="1600" dirty="0">
                <a:latin typeface="Arial" panose="020B0604020202020204" pitchFamily="34" charset="0"/>
                <a:cs typeface="Arial" panose="020B0604020202020204" pitchFamily="34" charset="0"/>
              </a:rPr>
              <a:t>Phelps, P. J. (2016b) </a:t>
            </a:r>
            <a:r>
              <a:rPr lang="en-GB" sz="1600" i="1" dirty="0">
                <a:latin typeface="Arial" panose="020B0604020202020204" pitchFamily="34" charset="0"/>
                <a:cs typeface="Arial" panose="020B0604020202020204" pitchFamily="34" charset="0"/>
              </a:rPr>
              <a:t>Nutrition in the Early Years.</a:t>
            </a:r>
            <a:r>
              <a:rPr lang="en-GB" sz="1600" dirty="0">
                <a:latin typeface="Arial" panose="020B0604020202020204" pitchFamily="34" charset="0"/>
                <a:cs typeface="Arial" panose="020B0604020202020204" pitchFamily="34" charset="0"/>
              </a:rPr>
              <a:t> Edinburgh: Castle Books.</a:t>
            </a:r>
          </a:p>
          <a:p>
            <a:pPr marL="0" indent="0">
              <a:buNone/>
            </a:pPr>
            <a:endParaRPr lang="en-GB" b="1" dirty="0"/>
          </a:p>
          <a:p>
            <a:pPr marL="0" indent="0">
              <a:buNone/>
            </a:pPr>
            <a:endParaRPr lang="en-GB" dirty="0"/>
          </a:p>
        </p:txBody>
      </p:sp>
    </p:spTree>
    <p:extLst>
      <p:ext uri="{BB962C8B-B14F-4D97-AF65-F5344CB8AC3E}">
        <p14:creationId xmlns:p14="http://schemas.microsoft.com/office/powerpoint/2010/main" val="184986013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pPr eaLnBrk="1" hangingPunct="1"/>
            <a:r>
              <a:rPr lang="en-GB" altLang="en-US" dirty="0"/>
              <a:t>Top Tips…</a:t>
            </a:r>
          </a:p>
        </p:txBody>
      </p:sp>
      <p:sp>
        <p:nvSpPr>
          <p:cNvPr id="25603" name="Rectangle 3"/>
          <p:cNvSpPr>
            <a:spLocks noGrp="1" noChangeArrowheads="1"/>
          </p:cNvSpPr>
          <p:nvPr>
            <p:ph type="body" idx="1"/>
          </p:nvPr>
        </p:nvSpPr>
        <p:spPr/>
        <p:txBody>
          <a:bodyPr/>
          <a:lstStyle/>
          <a:p>
            <a:pPr marL="0" indent="0" eaLnBrk="1" hangingPunct="1">
              <a:buFont typeface="Wingdings" pitchFamily="2" charset="2"/>
              <a:buNone/>
              <a:defRPr/>
            </a:pPr>
            <a:endParaRPr lang="en-GB" altLang="en-US" dirty="0"/>
          </a:p>
        </p:txBody>
      </p:sp>
      <p:pic>
        <p:nvPicPr>
          <p:cNvPr id="8" name="Picture 7">
            <a:extLst>
              <a:ext uri="{FF2B5EF4-FFF2-40B4-BE49-F238E27FC236}">
                <a16:creationId xmlns:a16="http://schemas.microsoft.com/office/drawing/2014/main" id="{9681F705-61BB-4316-8DAB-69B97ABCF836}"/>
              </a:ext>
            </a:extLst>
          </p:cNvPr>
          <p:cNvPicPr>
            <a:picLocks noChangeAspect="1"/>
          </p:cNvPicPr>
          <p:nvPr/>
        </p:nvPicPr>
        <p:blipFill>
          <a:blip r:embed="rId2"/>
          <a:stretch>
            <a:fillRect/>
          </a:stretch>
        </p:blipFill>
        <p:spPr>
          <a:xfrm>
            <a:off x="394569" y="2055705"/>
            <a:ext cx="4177431" cy="4103820"/>
          </a:xfrm>
          <a:prstGeom prst="rect">
            <a:avLst/>
          </a:prstGeom>
        </p:spPr>
      </p:pic>
      <p:sp>
        <p:nvSpPr>
          <p:cNvPr id="6" name="TextBox 5">
            <a:extLst>
              <a:ext uri="{FF2B5EF4-FFF2-40B4-BE49-F238E27FC236}">
                <a16:creationId xmlns:a16="http://schemas.microsoft.com/office/drawing/2014/main" id="{BF6E9AF5-E374-4403-B215-9ADB5AEDC93B}"/>
              </a:ext>
            </a:extLst>
          </p:cNvPr>
          <p:cNvSpPr txBox="1"/>
          <p:nvPr/>
        </p:nvSpPr>
        <p:spPr>
          <a:xfrm>
            <a:off x="3779912" y="1628800"/>
            <a:ext cx="4906888" cy="4524315"/>
          </a:xfrm>
          <a:prstGeom prst="rect">
            <a:avLst/>
          </a:prstGeom>
          <a:noFill/>
        </p:spPr>
        <p:txBody>
          <a:bodyPr wrap="square" rtlCol="0">
            <a:spAutoFit/>
          </a:bodyPr>
          <a:lstStyle/>
          <a:p>
            <a:pPr marL="342900" indent="-342900">
              <a:buFont typeface="Arial" panose="020B0604020202020204" pitchFamily="34" charset="0"/>
              <a:buChar char="•"/>
            </a:pPr>
            <a:r>
              <a:rPr lang="en-GB" sz="2400" dirty="0"/>
              <a:t>Create your reference list as you go along.</a:t>
            </a:r>
          </a:p>
          <a:p>
            <a:pPr marL="342900" indent="-342900">
              <a:buFont typeface="Arial" panose="020B0604020202020204" pitchFamily="34" charset="0"/>
              <a:buChar char="•"/>
            </a:pPr>
            <a:r>
              <a:rPr lang="en-GB" sz="2400" dirty="0"/>
              <a:t>Jot down the websites as you go in to them – one click and the webpage you are on may be lost forever</a:t>
            </a:r>
          </a:p>
          <a:p>
            <a:pPr marL="342900" indent="-342900">
              <a:buFont typeface="Arial" panose="020B0604020202020204" pitchFamily="34" charset="0"/>
              <a:buChar char="•"/>
            </a:pPr>
            <a:r>
              <a:rPr lang="en-GB" sz="2400" dirty="0"/>
              <a:t>Once finished proof read for any errors</a:t>
            </a:r>
          </a:p>
          <a:p>
            <a:pPr marL="342900" indent="-342900">
              <a:buFont typeface="Arial" panose="020B0604020202020204" pitchFamily="34" charset="0"/>
              <a:buChar char="•"/>
            </a:pPr>
            <a:r>
              <a:rPr lang="en-GB" sz="2400" dirty="0"/>
              <a:t>Check your citations correspond to your reference list entries</a:t>
            </a:r>
          </a:p>
          <a:p>
            <a:pPr marL="342900" indent="-342900">
              <a:buFont typeface="Arial" panose="020B0604020202020204" pitchFamily="34" charset="0"/>
              <a:buChar char="•"/>
            </a:pPr>
            <a:r>
              <a:rPr lang="en-GB" sz="2400" dirty="0"/>
              <a:t>Most importantly….</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additive="base">
                                        <p:cTn id="19"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xEl>
                                              <p:pRg st="3" end="3"/>
                                            </p:txEl>
                                          </p:spTgt>
                                        </p:tgtEl>
                                        <p:attrNameLst>
                                          <p:attrName>style.visibility</p:attrName>
                                        </p:attrNameLst>
                                      </p:cBhvr>
                                      <p:to>
                                        <p:strVal val="visible"/>
                                      </p:to>
                                    </p:set>
                                    <p:anim calcmode="lin" valueType="num">
                                      <p:cBhvr additive="base">
                                        <p:cTn id="25"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6">
                                            <p:txEl>
                                              <p:pRg st="4" end="4"/>
                                            </p:txEl>
                                          </p:spTgt>
                                        </p:tgtEl>
                                        <p:attrNameLst>
                                          <p:attrName>style.visibility</p:attrName>
                                        </p:attrNameLst>
                                      </p:cBhvr>
                                      <p:to>
                                        <p:strVal val="visible"/>
                                      </p:to>
                                    </p:set>
                                    <p:anim calcmode="lin" valueType="num">
                                      <p:cBhvr additive="base">
                                        <p:cTn id="31"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DCAC7A-AC5F-4171-BAF7-DE292C3E5903}"/>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BC045CA9-D43A-44E1-B4A2-C0413F3800D0}"/>
              </a:ext>
            </a:extLst>
          </p:cNvPr>
          <p:cNvSpPr>
            <a:spLocks noGrp="1"/>
          </p:cNvSpPr>
          <p:nvPr>
            <p:ph idx="1"/>
          </p:nvPr>
        </p:nvSpPr>
        <p:spPr/>
        <p:txBody>
          <a:bodyPr/>
          <a:lstStyle/>
          <a:p>
            <a:pPr marL="0" indent="0">
              <a:buNone/>
            </a:pPr>
            <a:r>
              <a:rPr lang="en-GB" dirty="0"/>
              <a:t>…Stay Calm!!!!</a:t>
            </a:r>
          </a:p>
        </p:txBody>
      </p:sp>
      <p:pic>
        <p:nvPicPr>
          <p:cNvPr id="3074" name="Picture 2" descr="3d Man Angry On His Laptop - Isolated On White Stock Illustration -  Illustration of computer, assistance: 15052353">
            <a:extLst>
              <a:ext uri="{FF2B5EF4-FFF2-40B4-BE49-F238E27FC236}">
                <a16:creationId xmlns:a16="http://schemas.microsoft.com/office/drawing/2014/main" id="{F09CB081-593E-4828-8C05-F7906B1AFC25}"/>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12201"/>
          <a:stretch/>
        </p:blipFill>
        <p:spPr bwMode="auto">
          <a:xfrm>
            <a:off x="3275856" y="2106215"/>
            <a:ext cx="4286870" cy="40247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520816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D2196D-25E4-4AD2-825D-A08C611AD696}"/>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5127C76C-165B-4DBD-B0D3-131E311666B7}"/>
              </a:ext>
            </a:extLst>
          </p:cNvPr>
          <p:cNvSpPr>
            <a:spLocks noGrp="1"/>
          </p:cNvSpPr>
          <p:nvPr>
            <p:ph idx="1"/>
          </p:nvPr>
        </p:nvSpPr>
        <p:spPr/>
        <p:txBody>
          <a:bodyPr/>
          <a:lstStyle/>
          <a:p>
            <a:pPr marL="0" indent="0" algn="ctr">
              <a:buNone/>
            </a:pPr>
            <a:r>
              <a:rPr lang="en-GB" dirty="0"/>
              <a:t>You are now ready to </a:t>
            </a:r>
            <a:r>
              <a:rPr lang="en-GB"/>
              <a:t>tackle practice Referencing Activities </a:t>
            </a:r>
            <a:r>
              <a:rPr lang="en-GB" dirty="0"/>
              <a:t>on your Moodle page!!</a:t>
            </a:r>
          </a:p>
        </p:txBody>
      </p:sp>
      <p:pic>
        <p:nvPicPr>
          <p:cNvPr id="4" name="Picture 3">
            <a:extLst>
              <a:ext uri="{FF2B5EF4-FFF2-40B4-BE49-F238E27FC236}">
                <a16:creationId xmlns:a16="http://schemas.microsoft.com/office/drawing/2014/main" id="{5E0F4882-1D02-40B3-A854-254D89A05D72}"/>
              </a:ext>
            </a:extLst>
          </p:cNvPr>
          <p:cNvPicPr>
            <a:picLocks noChangeAspect="1"/>
          </p:cNvPicPr>
          <p:nvPr/>
        </p:nvPicPr>
        <p:blipFill>
          <a:blip r:embed="rId2"/>
          <a:stretch>
            <a:fillRect/>
          </a:stretch>
        </p:blipFill>
        <p:spPr>
          <a:xfrm>
            <a:off x="2555776" y="2560340"/>
            <a:ext cx="4297660" cy="4297660"/>
          </a:xfrm>
          <a:prstGeom prst="rect">
            <a:avLst/>
          </a:prstGeom>
        </p:spPr>
      </p:pic>
    </p:spTree>
    <p:extLst>
      <p:ext uri="{BB962C8B-B14F-4D97-AF65-F5344CB8AC3E}">
        <p14:creationId xmlns:p14="http://schemas.microsoft.com/office/powerpoint/2010/main" val="33972690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theme/theme1.xml><?xml version="1.0" encoding="utf-8"?>
<a:theme xmlns:a="http://schemas.openxmlformats.org/drawingml/2006/main" name="Level">
  <a:themeElements>
    <a:clrScheme name="Level 6">
      <a:dk1>
        <a:srgbClr val="000000"/>
      </a:dk1>
      <a:lt1>
        <a:srgbClr val="FFFFFF"/>
      </a:lt1>
      <a:dk2>
        <a:srgbClr val="666699"/>
      </a:dk2>
      <a:lt2>
        <a:srgbClr val="FFCC00"/>
      </a:lt2>
      <a:accent1>
        <a:srgbClr val="FF9900"/>
      </a:accent1>
      <a:accent2>
        <a:srgbClr val="FF0000"/>
      </a:accent2>
      <a:accent3>
        <a:srgbClr val="FFFFFF"/>
      </a:accent3>
      <a:accent4>
        <a:srgbClr val="000000"/>
      </a:accent4>
      <a:accent5>
        <a:srgbClr val="FFCAAA"/>
      </a:accent5>
      <a:accent6>
        <a:srgbClr val="E70000"/>
      </a:accent6>
      <a:hlink>
        <a:srgbClr val="666699"/>
      </a:hlink>
      <a:folHlink>
        <a:srgbClr val="999966"/>
      </a:folHlink>
    </a:clrScheme>
    <a:fontScheme name="Level">
      <a:majorFont>
        <a:latin typeface="Garamond"/>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Level 1">
        <a:dk1>
          <a:srgbClr val="006699"/>
        </a:dk1>
        <a:lt1>
          <a:srgbClr val="FFFFFF"/>
        </a:lt1>
        <a:dk2>
          <a:srgbClr val="000000"/>
        </a:dk2>
        <a:lt2>
          <a:srgbClr val="99FF99"/>
        </a:lt2>
        <a:accent1>
          <a:srgbClr val="00CC99"/>
        </a:accent1>
        <a:accent2>
          <a:srgbClr val="009999"/>
        </a:accent2>
        <a:accent3>
          <a:srgbClr val="AAAAAA"/>
        </a:accent3>
        <a:accent4>
          <a:srgbClr val="DADADA"/>
        </a:accent4>
        <a:accent5>
          <a:srgbClr val="AAE2CA"/>
        </a:accent5>
        <a:accent6>
          <a:srgbClr val="008A8A"/>
        </a:accent6>
        <a:hlink>
          <a:srgbClr val="0066FF"/>
        </a:hlink>
        <a:folHlink>
          <a:srgbClr val="989CBA"/>
        </a:folHlink>
      </a:clrScheme>
      <a:clrMap bg1="dk2" tx1="lt1" bg2="dk1" tx2="lt2" accent1="accent1" accent2="accent2" accent3="accent3" accent4="accent4" accent5="accent5" accent6="accent6" hlink="hlink" folHlink="folHlink"/>
    </a:extraClrScheme>
    <a:extraClrScheme>
      <a:clrScheme name="Level 2">
        <a:dk1>
          <a:srgbClr val="808000"/>
        </a:dk1>
        <a:lt1>
          <a:srgbClr val="FFFFFF"/>
        </a:lt1>
        <a:dk2>
          <a:srgbClr val="5C271E"/>
        </a:dk2>
        <a:lt2>
          <a:srgbClr val="FFDD89"/>
        </a:lt2>
        <a:accent1>
          <a:srgbClr val="CC6600"/>
        </a:accent1>
        <a:accent2>
          <a:srgbClr val="CC9900"/>
        </a:accent2>
        <a:accent3>
          <a:srgbClr val="B5ACAB"/>
        </a:accent3>
        <a:accent4>
          <a:srgbClr val="DADADA"/>
        </a:accent4>
        <a:accent5>
          <a:srgbClr val="E2B8AA"/>
        </a:accent5>
        <a:accent6>
          <a:srgbClr val="B98A00"/>
        </a:accent6>
        <a:hlink>
          <a:srgbClr val="669900"/>
        </a:hlink>
        <a:folHlink>
          <a:srgbClr val="A3A274"/>
        </a:folHlink>
      </a:clrScheme>
      <a:clrMap bg1="dk2" tx1="lt1" bg2="dk1" tx2="lt2" accent1="accent1" accent2="accent2" accent3="accent3" accent4="accent4" accent5="accent5" accent6="accent6" hlink="hlink" folHlink="folHlink"/>
    </a:extraClrScheme>
    <a:extraClrScheme>
      <a:clrScheme name="Level 3">
        <a:dk1>
          <a:srgbClr val="763B00"/>
        </a:dk1>
        <a:lt1>
          <a:srgbClr val="FFFFFF"/>
        </a:lt1>
        <a:dk2>
          <a:srgbClr val="330000"/>
        </a:dk2>
        <a:lt2>
          <a:srgbClr val="CC9900"/>
        </a:lt2>
        <a:accent1>
          <a:srgbClr val="FFCC00"/>
        </a:accent1>
        <a:accent2>
          <a:srgbClr val="CC3300"/>
        </a:accent2>
        <a:accent3>
          <a:srgbClr val="ADAAAA"/>
        </a:accent3>
        <a:accent4>
          <a:srgbClr val="DADADA"/>
        </a:accent4>
        <a:accent5>
          <a:srgbClr val="FFE2AA"/>
        </a:accent5>
        <a:accent6>
          <a:srgbClr val="B92D00"/>
        </a:accent6>
        <a:hlink>
          <a:srgbClr val="666699"/>
        </a:hlink>
        <a:folHlink>
          <a:srgbClr val="999966"/>
        </a:folHlink>
      </a:clrScheme>
      <a:clrMap bg1="dk2" tx1="lt1" bg2="dk1" tx2="lt2" accent1="accent1" accent2="accent2" accent3="accent3" accent4="accent4" accent5="accent5" accent6="accent6" hlink="hlink" folHlink="folHlink"/>
    </a:extraClrScheme>
    <a:extraClrScheme>
      <a:clrScheme name="Level 4">
        <a:dk1>
          <a:srgbClr val="6D3696"/>
        </a:dk1>
        <a:lt1>
          <a:srgbClr val="FFFFFF"/>
        </a:lt1>
        <a:dk2>
          <a:srgbClr val="51255D"/>
        </a:dk2>
        <a:lt2>
          <a:srgbClr val="FFFFCC"/>
        </a:lt2>
        <a:accent1>
          <a:srgbClr val="666699"/>
        </a:accent1>
        <a:accent2>
          <a:srgbClr val="800080"/>
        </a:accent2>
        <a:accent3>
          <a:srgbClr val="B3ACB6"/>
        </a:accent3>
        <a:accent4>
          <a:srgbClr val="DADADA"/>
        </a:accent4>
        <a:accent5>
          <a:srgbClr val="B8B8CA"/>
        </a:accent5>
        <a:accent6>
          <a:srgbClr val="730073"/>
        </a:accent6>
        <a:hlink>
          <a:srgbClr val="CCCC00"/>
        </a:hlink>
        <a:folHlink>
          <a:srgbClr val="A3A274"/>
        </a:folHlink>
      </a:clrScheme>
      <a:clrMap bg1="dk2" tx1="lt1" bg2="dk1" tx2="lt2" accent1="accent1" accent2="accent2" accent3="accent3" accent4="accent4" accent5="accent5" accent6="accent6" hlink="hlink" folHlink="folHlink"/>
    </a:extraClrScheme>
    <a:extraClrScheme>
      <a:clrScheme name="Level 5">
        <a:dk1>
          <a:srgbClr val="CC6600"/>
        </a:dk1>
        <a:lt1>
          <a:srgbClr val="FFFFFF"/>
        </a:lt1>
        <a:dk2>
          <a:srgbClr val="4A553B"/>
        </a:dk2>
        <a:lt2>
          <a:srgbClr val="FFBF1F"/>
        </a:lt2>
        <a:accent1>
          <a:srgbClr val="FFCC00"/>
        </a:accent1>
        <a:accent2>
          <a:srgbClr val="CC9900"/>
        </a:accent2>
        <a:accent3>
          <a:srgbClr val="B1B4AF"/>
        </a:accent3>
        <a:accent4>
          <a:srgbClr val="DADADA"/>
        </a:accent4>
        <a:accent5>
          <a:srgbClr val="FFE2AA"/>
        </a:accent5>
        <a:accent6>
          <a:srgbClr val="B98A00"/>
        </a:accent6>
        <a:hlink>
          <a:srgbClr val="669900"/>
        </a:hlink>
        <a:folHlink>
          <a:srgbClr val="A3A274"/>
        </a:folHlink>
      </a:clrScheme>
      <a:clrMap bg1="dk2" tx1="lt1" bg2="dk1" tx2="lt2" accent1="accent1" accent2="accent2" accent3="accent3" accent4="accent4" accent5="accent5" accent6="accent6" hlink="hlink" folHlink="folHlink"/>
    </a:extraClrScheme>
    <a:extraClrScheme>
      <a:clrScheme name="Level 6">
        <a:dk1>
          <a:srgbClr val="000000"/>
        </a:dk1>
        <a:lt1>
          <a:srgbClr val="FFFFFF"/>
        </a:lt1>
        <a:dk2>
          <a:srgbClr val="666699"/>
        </a:dk2>
        <a:lt2>
          <a:srgbClr val="FFCC00"/>
        </a:lt2>
        <a:accent1>
          <a:srgbClr val="FF9900"/>
        </a:accent1>
        <a:accent2>
          <a:srgbClr val="FF0000"/>
        </a:accent2>
        <a:accent3>
          <a:srgbClr val="FFFFFF"/>
        </a:accent3>
        <a:accent4>
          <a:srgbClr val="000000"/>
        </a:accent4>
        <a:accent5>
          <a:srgbClr val="FFCAAA"/>
        </a:accent5>
        <a:accent6>
          <a:srgbClr val="E70000"/>
        </a:accent6>
        <a:hlink>
          <a:srgbClr val="666699"/>
        </a:hlink>
        <a:folHlink>
          <a:srgbClr val="999966"/>
        </a:folHlink>
      </a:clrScheme>
      <a:clrMap bg1="lt1" tx1="dk1" bg2="lt2" tx2="dk2" accent1="accent1" accent2="accent2" accent3="accent3" accent4="accent4" accent5="accent5" accent6="accent6" hlink="hlink" folHlink="folHlink"/>
    </a:extraClrScheme>
    <a:extraClrScheme>
      <a:clrScheme name="Level 7">
        <a:dk1>
          <a:srgbClr val="000000"/>
        </a:dk1>
        <a:lt1>
          <a:srgbClr val="FFFFFF"/>
        </a:lt1>
        <a:dk2>
          <a:srgbClr val="CC3300"/>
        </a:dk2>
        <a:lt2>
          <a:srgbClr val="663300"/>
        </a:lt2>
        <a:accent1>
          <a:srgbClr val="FFCC00"/>
        </a:accent1>
        <a:accent2>
          <a:srgbClr val="CC6600"/>
        </a:accent2>
        <a:accent3>
          <a:srgbClr val="FFFFFF"/>
        </a:accent3>
        <a:accent4>
          <a:srgbClr val="000000"/>
        </a:accent4>
        <a:accent5>
          <a:srgbClr val="FFE2AA"/>
        </a:accent5>
        <a:accent6>
          <a:srgbClr val="B95C00"/>
        </a:accent6>
        <a:hlink>
          <a:srgbClr val="CC9900"/>
        </a:hlink>
        <a:folHlink>
          <a:srgbClr val="996633"/>
        </a:folHlink>
      </a:clrScheme>
      <a:clrMap bg1="lt1" tx1="dk1" bg2="lt2" tx2="dk2" accent1="accent1" accent2="accent2" accent3="accent3" accent4="accent4" accent5="accent5" accent6="accent6" hlink="hlink" folHlink="folHlink"/>
    </a:extraClrScheme>
    <a:extraClrScheme>
      <a:clrScheme name="Level 8">
        <a:dk1>
          <a:srgbClr val="000000"/>
        </a:dk1>
        <a:lt1>
          <a:srgbClr val="FFFFFF"/>
        </a:lt1>
        <a:dk2>
          <a:srgbClr val="999900"/>
        </a:dk2>
        <a:lt2>
          <a:srgbClr val="666600"/>
        </a:lt2>
        <a:accent1>
          <a:srgbClr val="99CC00"/>
        </a:accent1>
        <a:accent2>
          <a:srgbClr val="CCCC66"/>
        </a:accent2>
        <a:accent3>
          <a:srgbClr val="FFFFFF"/>
        </a:accent3>
        <a:accent4>
          <a:srgbClr val="000000"/>
        </a:accent4>
        <a:accent5>
          <a:srgbClr val="CAE2AA"/>
        </a:accent5>
        <a:accent6>
          <a:srgbClr val="B9B95C"/>
        </a:accent6>
        <a:hlink>
          <a:srgbClr val="FFCC00"/>
        </a:hlink>
        <a:folHlink>
          <a:srgbClr val="CC99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Level</Template>
  <TotalTime>0</TotalTime>
  <Words>3614</Words>
  <Application>Microsoft Office PowerPoint</Application>
  <PresentationFormat>On-screen Show (4:3)</PresentationFormat>
  <Paragraphs>508</Paragraphs>
  <Slides>67</Slides>
  <Notes>16</Notes>
  <HiddenSlides>1</HiddenSlides>
  <MMClips>0</MMClips>
  <ScaleCrop>false</ScaleCrop>
  <HeadingPairs>
    <vt:vector size="8" baseType="variant">
      <vt:variant>
        <vt:lpstr>Fonts Used</vt:lpstr>
      </vt:variant>
      <vt:variant>
        <vt:i4>9</vt:i4>
      </vt:variant>
      <vt:variant>
        <vt:lpstr>Theme</vt:lpstr>
      </vt:variant>
      <vt:variant>
        <vt:i4>1</vt:i4>
      </vt:variant>
      <vt:variant>
        <vt:lpstr>Embedded OLE Servers</vt:lpstr>
      </vt:variant>
      <vt:variant>
        <vt:i4>1</vt:i4>
      </vt:variant>
      <vt:variant>
        <vt:lpstr>Slide Titles</vt:lpstr>
      </vt:variant>
      <vt:variant>
        <vt:i4>67</vt:i4>
      </vt:variant>
    </vt:vector>
  </HeadingPairs>
  <TitlesOfParts>
    <vt:vector size="78" baseType="lpstr">
      <vt:lpstr>Arial</vt:lpstr>
      <vt:lpstr>Calibri</vt:lpstr>
      <vt:lpstr>Comic Sans MS</vt:lpstr>
      <vt:lpstr>Garamond</vt:lpstr>
      <vt:lpstr>Tahoma</vt:lpstr>
      <vt:lpstr>Times New Roman</vt:lpstr>
      <vt:lpstr>Verdana</vt:lpstr>
      <vt:lpstr>Wingdings</vt:lpstr>
      <vt:lpstr>Wingdings 3</vt:lpstr>
      <vt:lpstr>Level</vt:lpstr>
      <vt:lpstr>Picture</vt:lpstr>
      <vt:lpstr>Referencing Your Work</vt:lpstr>
      <vt:lpstr>We are going to look at…</vt:lpstr>
      <vt:lpstr>Referencing in Context</vt:lpstr>
      <vt:lpstr>What is a Reference?</vt:lpstr>
      <vt:lpstr>Why use a referencing system?</vt:lpstr>
      <vt:lpstr>Why use a referencing system?</vt:lpstr>
      <vt:lpstr>When to Reference ???</vt:lpstr>
      <vt:lpstr>When NOT to reference…</vt:lpstr>
      <vt:lpstr>Top Tips</vt:lpstr>
      <vt:lpstr>How to Reference</vt:lpstr>
      <vt:lpstr>In the Harvard Referencing System…</vt:lpstr>
      <vt:lpstr>Advantages of the Harvard system</vt:lpstr>
      <vt:lpstr>When using the Harvard Referencing System…</vt:lpstr>
      <vt:lpstr>When do we cite…?</vt:lpstr>
      <vt:lpstr>How to provide a Citation</vt:lpstr>
      <vt:lpstr>Providing a Citation…</vt:lpstr>
      <vt:lpstr>Providing a Citation… Direct Quote</vt:lpstr>
      <vt:lpstr>PowerPoint Presentation</vt:lpstr>
      <vt:lpstr>  </vt:lpstr>
      <vt:lpstr>Where to place the brackets????</vt:lpstr>
      <vt:lpstr>Example of indented long direct quote Larger quotes (2 lines or 30 words +): Start quote on new line and indent.  </vt:lpstr>
      <vt:lpstr>Useful verbs and phrases for introducing direct quotes</vt:lpstr>
      <vt:lpstr>Providing a Citation… Paraphrasing</vt:lpstr>
      <vt:lpstr>Where to put the brackets????</vt:lpstr>
      <vt:lpstr>Providing a citation… Paraphrasing – Top Tip</vt:lpstr>
      <vt:lpstr>Different Citations…</vt:lpstr>
      <vt:lpstr>Different citations….</vt:lpstr>
      <vt:lpstr>Different Citations….</vt:lpstr>
      <vt:lpstr>Different Citations…</vt:lpstr>
      <vt:lpstr>Different Citations…</vt:lpstr>
      <vt:lpstr>Different Citations….</vt:lpstr>
      <vt:lpstr>Citations… Points to Remember…</vt:lpstr>
      <vt:lpstr>Citations… Points to Remember…</vt:lpstr>
      <vt:lpstr>Citations… Direct Quotes…</vt:lpstr>
      <vt:lpstr>Don’t Forget….</vt:lpstr>
      <vt:lpstr>Kahoot!!!!</vt:lpstr>
      <vt:lpstr>Time for a break….?</vt:lpstr>
      <vt:lpstr>References or Bibliography – what’s the difference? </vt:lpstr>
      <vt:lpstr>Referencing Different Sources</vt:lpstr>
      <vt:lpstr>What information do I need to include to reference a book?</vt:lpstr>
      <vt:lpstr>Referencing a book…</vt:lpstr>
      <vt:lpstr>Referencing books</vt:lpstr>
      <vt:lpstr>Book Reference Example</vt:lpstr>
      <vt:lpstr>Multiple / Different Authors…</vt:lpstr>
      <vt:lpstr>Lets try together…</vt:lpstr>
      <vt:lpstr>2 Authors</vt:lpstr>
      <vt:lpstr>Book Reference (2 Authors)Example</vt:lpstr>
      <vt:lpstr>3 Authors</vt:lpstr>
      <vt:lpstr>4 or More Authors</vt:lpstr>
      <vt:lpstr>Chapter in an Edited Book</vt:lpstr>
      <vt:lpstr>Multiple works by Same Author</vt:lpstr>
      <vt:lpstr>Referencing Journal/Magazine Articles</vt:lpstr>
      <vt:lpstr>PowerPoint Presentation</vt:lpstr>
      <vt:lpstr>PowerPoint Presentation</vt:lpstr>
      <vt:lpstr>Journal Referencing Example</vt:lpstr>
      <vt:lpstr>Referencing a Web Site</vt:lpstr>
      <vt:lpstr>PowerPoint Presentation</vt:lpstr>
      <vt:lpstr>PowerPoint Presentation</vt:lpstr>
      <vt:lpstr>Web Referencing Example</vt:lpstr>
      <vt:lpstr>Examples of web sources to avoid</vt:lpstr>
      <vt:lpstr>Presentation of Reference List</vt:lpstr>
      <vt:lpstr>PowerPoint Presentation</vt:lpstr>
      <vt:lpstr>Reference List</vt:lpstr>
      <vt:lpstr>PowerPoint Presentation</vt:lpstr>
      <vt:lpstr>Top Tips…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Karen Hudson</dc:creator>
  <cp:lastModifiedBy>Donna Morgan</cp:lastModifiedBy>
  <cp:revision>229</cp:revision>
  <dcterms:created xsi:type="dcterms:W3CDTF">1601-01-01T00:00:00Z</dcterms:created>
  <dcterms:modified xsi:type="dcterms:W3CDTF">2022-10-11T08:53:13Z</dcterms:modified>
</cp:coreProperties>
</file>