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3" r:id="rId7"/>
    <p:sldId id="264" r:id="rId8"/>
    <p:sldId id="265" r:id="rId9"/>
    <p:sldId id="266" r:id="rId10"/>
    <p:sldId id="262" r:id="rId11"/>
    <p:sldId id="267" r:id="rId12"/>
    <p:sldId id="268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1"/>
    <p:restoredTop sz="94643"/>
  </p:normalViewPr>
  <p:slideViewPr>
    <p:cSldViewPr snapToGrid="0" snapToObjects="1">
      <p:cViewPr>
        <p:scale>
          <a:sx n="63" d="100"/>
          <a:sy n="63" d="100"/>
        </p:scale>
        <p:origin x="136" y="7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esProps" Target="presProps.xml"/><Relationship Id="rId15" Type="http://schemas.openxmlformats.org/officeDocument/2006/relationships/viewProps" Target="viewProps.xml"/><Relationship Id="rId16" Type="http://schemas.openxmlformats.org/officeDocument/2006/relationships/theme" Target="theme/theme1.xml"/><Relationship Id="rId17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2.png"/><Relationship Id="rId3" Type="http://schemas.openxmlformats.org/officeDocument/2006/relationships/image" Target="../media/image3.png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4242851"/>
            <a:ext cx="8968084" cy="275942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1716" y="4243845"/>
            <a:ext cx="3077108" cy="27694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2590078"/>
            <a:ext cx="8968085" cy="1660332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111715" y="2590078"/>
            <a:ext cx="3077109" cy="166033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0322" y="2733709"/>
            <a:ext cx="8144134" cy="1373070"/>
          </a:xfrm>
        </p:spPr>
        <p:txBody>
          <a:bodyPr anchor="b">
            <a:noAutofit/>
          </a:bodyPr>
          <a:lstStyle>
            <a:lvl1pPr algn="r">
              <a:defRPr sz="54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0322" y="4394039"/>
            <a:ext cx="8144134" cy="1117687"/>
          </a:xfrm>
        </p:spPr>
        <p:txBody>
          <a:bodyPr>
            <a:normAutofit/>
          </a:bodyPr>
          <a:lstStyle>
            <a:lvl1pPr marL="0" indent="0" algn="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ABE3C1-DBE1-495D-B57B-2849774B866A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255346" y="2750337"/>
            <a:ext cx="1171888" cy="1356442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2DE42F4-6EEF-4EF7-8ED4-2208F0F89A08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4086907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4" y="4087901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-2" y="2726267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5" y="2726267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2869895"/>
            <a:ext cx="9613860" cy="1090788"/>
          </a:xfrm>
        </p:spPr>
        <p:txBody>
          <a:bodyPr anchor="ctr">
            <a:normAutofit/>
          </a:bodyPr>
          <a:lstStyle>
            <a:lvl1pPr algn="r"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2" y="4232171"/>
            <a:ext cx="9613860" cy="1704017"/>
          </a:xfrm>
        </p:spPr>
        <p:txBody>
          <a:bodyPr>
            <a:normAutofit/>
          </a:bodyPr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0578ACC-22D6-47C1-A373-4FD133E34F3C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729455" y="286989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0320" y="2336873"/>
            <a:ext cx="4698358" cy="359931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594123" y="2336873"/>
            <a:ext cx="4700058" cy="359931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5A6C69-6797-4E8A-BF37-F2C3751466E9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1" name="Picture 10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2" name="Rectangle 11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3" name="Rectangle 12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753229"/>
            <a:ext cx="9613863" cy="1080937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06350" y="2336873"/>
            <a:ext cx="4472327" cy="693135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0322" y="3030008"/>
            <a:ext cx="4698355" cy="2906179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820154" y="2336873"/>
            <a:ext cx="4474028" cy="69207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594123" y="3030008"/>
            <a:ext cx="4700059" cy="2906179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2014A1-A632-4878-A0D3-F52BA7563730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7" name="Picture 6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8" name="Rectangle 7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99F462-093F-4566-844B-4C71F2739DA5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HD-ShadowShort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6" name="Rectangle 5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D24A7AC-904D-4781-85BA-7D10C17ED021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1" y="753227"/>
            <a:ext cx="9613859" cy="108094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85846" y="2336873"/>
            <a:ext cx="5608336" cy="3599313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2336872"/>
            <a:ext cx="3790078" cy="359931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331444B-B92B-4E27-8C94-BB93EAF5CB18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3" y="753228"/>
            <a:ext cx="9613857" cy="1080938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868333" y="2336874"/>
            <a:ext cx="5425849" cy="3599312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3" y="2336873"/>
            <a:ext cx="3876256" cy="3599315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3EFA5E-FA76-400D-B3DC-F0BA90E6D107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4711616"/>
            <a:ext cx="9613859" cy="453051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0322" y="609597"/>
            <a:ext cx="9613859" cy="3589575"/>
          </a:xfrm>
          <a:noFill/>
          <a:ln>
            <a:noFill/>
          </a:ln>
          <a:effectLst>
            <a:outerShdw blurRad="76200" dist="63500" dir="5040000" algn="tl" rotWithShape="0">
              <a:srgbClr val="000000">
                <a:alpha val="41000"/>
              </a:srgb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19" y="5169583"/>
            <a:ext cx="9613862" cy="622971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6C117F-5CCF-4837-BE5F-2B92066CAFAF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309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9" name="Picture 8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0" name="Rectangle 9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22" y="609597"/>
            <a:ext cx="9613858" cy="3592750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EB90BD-B6CE-46B7-997F-7313B992CCDC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1161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3" name="Picture 12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27856" y="609598"/>
            <a:ext cx="8718877" cy="3036061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402288" y="3653379"/>
            <a:ext cx="815657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2" y="4711615"/>
            <a:ext cx="9613859" cy="1090789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B9D11F-B188-461D-B23F-39381795C052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16" name="TextBox 15"/>
          <p:cNvSpPr txBox="1"/>
          <p:nvPr/>
        </p:nvSpPr>
        <p:spPr>
          <a:xfrm>
            <a:off x="583572" y="74811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72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9662809" y="303352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72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5928628"/>
            <a:ext cx="10437812" cy="321164"/>
          </a:xfrm>
          <a:prstGeom prst="rect">
            <a:avLst/>
          </a:prstGeom>
        </p:spPr>
      </p:pic>
      <p:pic>
        <p:nvPicPr>
          <p:cNvPr id="10" name="Picture 9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5929622"/>
            <a:ext cx="1602997" cy="144270"/>
          </a:xfrm>
          <a:prstGeom prst="rect">
            <a:avLst/>
          </a:prstGeom>
        </p:spPr>
      </p:pic>
      <p:sp>
        <p:nvSpPr>
          <p:cNvPr id="11" name="Rectangle 10"/>
          <p:cNvSpPr/>
          <p:nvPr/>
        </p:nvSpPr>
        <p:spPr bwMode="ltGray">
          <a:xfrm>
            <a:off x="0" y="4567988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2" name="Rectangle 11"/>
          <p:cNvSpPr/>
          <p:nvPr/>
        </p:nvSpPr>
        <p:spPr>
          <a:xfrm>
            <a:off x="10585827" y="4567988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0319" y="4711615"/>
            <a:ext cx="9613862" cy="588535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0320" y="5300149"/>
            <a:ext cx="9613862" cy="50225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E6D8D9-55A2-4063-B0F3-121F44549695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729455" y="4709925"/>
            <a:ext cx="1154151" cy="1090789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4" name="Picture 13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6" name="Rectangle 15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7" name="Rectangle 16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669222" y="753228"/>
            <a:ext cx="9624960" cy="1080938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60946" y="2336873"/>
            <a:ext cx="307003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0322" y="3022673"/>
            <a:ext cx="3049702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56025" y="233687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3945470" y="3022673"/>
            <a:ext cx="3063240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24156" y="2336873"/>
            <a:ext cx="30700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224156" y="3022673"/>
            <a:ext cx="3070025" cy="291351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B24536-994D-4021-A283-9F449C0DB509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16" name="Picture 15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17" name="Rectangle 16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8" name="Rectangle 17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680322" y="753228"/>
            <a:ext cx="9613860" cy="1080938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0318" y="4297503"/>
            <a:ext cx="30497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0318" y="2336873"/>
            <a:ext cx="30497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0318" y="4873765"/>
            <a:ext cx="3049705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945471" y="4297503"/>
            <a:ext cx="306324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945470" y="2336873"/>
            <a:ext cx="3063240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3944117" y="4873764"/>
            <a:ext cx="3067297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230678" y="4297503"/>
            <a:ext cx="306350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230677" y="2336873"/>
            <a:ext cx="3063505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230553" y="4873762"/>
            <a:ext cx="3067563" cy="106242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BBBB78-C96F-47B7-AB17-D852CA960AC9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D-ShadowLong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970240"/>
            <a:ext cx="10437812" cy="321164"/>
          </a:xfrm>
          <a:prstGeom prst="rect">
            <a:avLst/>
          </a:prstGeom>
        </p:spPr>
      </p:pic>
      <p:pic>
        <p:nvPicPr>
          <p:cNvPr id="8" name="Picture 7" descr="HD-ShadowShort.png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85826" y="1971234"/>
            <a:ext cx="1602997" cy="144270"/>
          </a:xfrm>
          <a:prstGeom prst="rect">
            <a:avLst/>
          </a:prstGeom>
        </p:spPr>
      </p:pic>
      <p:sp>
        <p:nvSpPr>
          <p:cNvPr id="9" name="Rectangle 8"/>
          <p:cNvSpPr/>
          <p:nvPr/>
        </p:nvSpPr>
        <p:spPr bwMode="ltGray">
          <a:xfrm>
            <a:off x="0" y="609600"/>
            <a:ext cx="10437812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10585827" y="609600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r">
              <a:defRPr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A3F48C-C7C6-4055-9F49-3777875E72AE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 bwMode="ltGray">
          <a:xfrm rot="5400000">
            <a:off x="8116207" y="1869395"/>
            <a:ext cx="5106988" cy="1368198"/>
          </a:xfrm>
          <a:prstGeom prst="rect">
            <a:avLst/>
          </a:prstGeom>
          <a:solidFill>
            <a:schemeClr val="bg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 rot="5400000">
            <a:off x="9868202" y="5372403"/>
            <a:ext cx="1602997" cy="136819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29231" y="609597"/>
            <a:ext cx="1073802" cy="435376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0322" y="609597"/>
            <a:ext cx="8870004" cy="5326589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07126" y="5936187"/>
            <a:ext cx="2743200" cy="365125"/>
          </a:xfrm>
        </p:spPr>
        <p:txBody>
          <a:bodyPr/>
          <a:lstStyle/>
          <a:p>
            <a:fld id="{6178E61D-D431-422C-9764-11DAFE33AB63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0321" y="5936188"/>
            <a:ext cx="6126805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097550" y="5398633"/>
            <a:ext cx="1154151" cy="1090789"/>
          </a:xfrm>
        </p:spPr>
        <p:txBody>
          <a:bodyPr anchor="t"/>
          <a:lstStyle>
            <a:lvl1pPr algn="ctr">
              <a:defRPr/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slideLayout" Target="../slideLayouts/slideLayout12.xml"/><Relationship Id="rId13" Type="http://schemas.openxmlformats.org/officeDocument/2006/relationships/slideLayout" Target="../slideLayouts/slideLayout13.xml"/><Relationship Id="rId14" Type="http://schemas.openxmlformats.org/officeDocument/2006/relationships/slideLayout" Target="../slideLayouts/slideLayout14.xml"/><Relationship Id="rId15" Type="http://schemas.openxmlformats.org/officeDocument/2006/relationships/slideLayout" Target="../slideLayouts/slideLayout15.xml"/><Relationship Id="rId16" Type="http://schemas.openxmlformats.org/officeDocument/2006/relationships/slideLayout" Target="../slideLayouts/slideLayout16.xml"/><Relationship Id="rId17" Type="http://schemas.openxmlformats.org/officeDocument/2006/relationships/slideLayout" Target="../slideLayouts/slideLayout17.xml"/><Relationship Id="rId18" Type="http://schemas.openxmlformats.org/officeDocument/2006/relationships/theme" Target="../theme/theme1.xml"/><Relationship Id="rId19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ashOverlay-FullResolve.png"/>
          <p:cNvPicPr>
            <a:picLocks noChangeAspect="1"/>
          </p:cNvPicPr>
          <p:nvPr/>
        </p:nvPicPr>
        <p:blipFill>
          <a:blip r:embed="rId19">
            <a:alphaModFix amt="1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0321" y="753228"/>
            <a:ext cx="9613861" cy="108093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0321" y="2336873"/>
            <a:ext cx="9613861" cy="359931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0981" y="5936187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D6E9DEC-419B-4CC5-A080-3B06BD5A8291}" type="datetimeFigureOut">
              <a:rPr lang="en-US" dirty="0"/>
              <a:t>11/23/17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0321" y="5936188"/>
            <a:ext cx="687066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29455" y="753227"/>
            <a:ext cx="1154151" cy="109078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6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4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hyperlink" Target="https://www.youtube.com/watch?v=tyAQdhP69XY" TargetMode="External"/><Relationship Id="rId3" Type="http://schemas.openxmlformats.org/officeDocument/2006/relationships/hyperlink" Target="https://www.simplypsychology.org/vygotsk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algn="ctr"/>
            <a:r>
              <a:rPr lang="en-GB" dirty="0" err="1"/>
              <a:t>Te</a:t>
            </a:r>
            <a:r>
              <a:rPr lang="en-GB" dirty="0"/>
              <a:t> </a:t>
            </a:r>
            <a:r>
              <a:rPr lang="en-GB" dirty="0" err="1"/>
              <a:t>Whariki</a:t>
            </a:r>
            <a:r>
              <a:rPr lang="en-GB" dirty="0"/>
              <a:t> &amp; Foundation </a:t>
            </a:r>
            <a:r>
              <a:rPr lang="en-GB" dirty="0" smtClean="0"/>
              <a:t>Phase in Wales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By Farhad Ali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123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Background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Embrace diverse range </a:t>
            </a:r>
            <a:r>
              <a:rPr lang="en-US" dirty="0"/>
              <a:t>of early childhood services and cultural perspectives. </a:t>
            </a:r>
            <a:endParaRPr lang="en-US" dirty="0" smtClean="0"/>
          </a:p>
          <a:p>
            <a:r>
              <a:rPr lang="en-US" dirty="0" smtClean="0"/>
              <a:t>Final version launched in 1996 </a:t>
            </a:r>
            <a:r>
              <a:rPr lang="en-US" dirty="0"/>
              <a:t>of </a:t>
            </a:r>
            <a:r>
              <a:rPr lang="en-US" dirty="0" err="1"/>
              <a:t>Te</a:t>
            </a:r>
            <a:r>
              <a:rPr lang="en-US" dirty="0"/>
              <a:t> </a:t>
            </a:r>
            <a:r>
              <a:rPr lang="en-US" dirty="0" err="1"/>
              <a:t>Whariki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/>
              <a:t>F</a:t>
            </a:r>
            <a:r>
              <a:rPr lang="en-US" dirty="0" smtClean="0"/>
              <a:t>irst </a:t>
            </a:r>
            <a:r>
              <a:rPr lang="en-US" dirty="0"/>
              <a:t>bicultural curriculum in New </a:t>
            </a:r>
            <a:r>
              <a:rPr lang="en-US" dirty="0" smtClean="0"/>
              <a:t>Zealand.</a:t>
            </a:r>
          </a:p>
          <a:p>
            <a:r>
              <a:rPr lang="en-US" dirty="0"/>
              <a:t>B</a:t>
            </a:r>
            <a:r>
              <a:rPr lang="en-US" dirty="0" smtClean="0"/>
              <a:t>irth </a:t>
            </a:r>
            <a:r>
              <a:rPr lang="en-US" dirty="0"/>
              <a:t>to 6 years old. </a:t>
            </a:r>
            <a:endParaRPr lang="en-GB" dirty="0" smtClean="0"/>
          </a:p>
          <a:p>
            <a:r>
              <a:rPr lang="en-GB" dirty="0" smtClean="0"/>
              <a:t>Translates to a Woven Mat for all to stand on.</a:t>
            </a:r>
            <a:endParaRPr lang="en-US" dirty="0" smtClean="0"/>
          </a:p>
          <a:p>
            <a:r>
              <a:rPr lang="en-US" dirty="0"/>
              <a:t>T</a:t>
            </a:r>
            <a:r>
              <a:rPr lang="en-US" dirty="0" smtClean="0"/>
              <a:t>argeted </a:t>
            </a:r>
            <a:r>
              <a:rPr lang="en-US" dirty="0"/>
              <a:t>for early childhood </a:t>
            </a:r>
            <a:r>
              <a:rPr lang="en-US" dirty="0" smtClean="0"/>
              <a:t>learning.</a:t>
            </a:r>
          </a:p>
          <a:p>
            <a:r>
              <a:rPr lang="en-US" dirty="0" smtClean="0"/>
              <a:t>Built to ‘weave</a:t>
            </a:r>
            <a:r>
              <a:rPr lang="en-US" dirty="0"/>
              <a:t>’ a curriculum pattern shaped by different cultural perspectives for early years education </a:t>
            </a:r>
            <a:r>
              <a:rPr lang="en-GB" dirty="0"/>
              <a:t>(Lee, 2013, p. 16)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/>
              <a:t>Lev Vygotsky believed that early childhood development is shaped by ‘culture’ and historical inheritances </a:t>
            </a:r>
            <a:r>
              <a:rPr lang="en-GB" dirty="0"/>
              <a:t>(McLeod, 2014)</a:t>
            </a:r>
            <a:r>
              <a:rPr lang="en-US" dirty="0"/>
              <a:t>. </a:t>
            </a:r>
            <a:endParaRPr lang="en-US" dirty="0" smtClean="0"/>
          </a:p>
          <a:p>
            <a:endParaRPr lang="en-US" dirty="0" smtClean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91564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 and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theme of </a:t>
            </a:r>
            <a:r>
              <a:rPr lang="en-US" dirty="0" smtClean="0"/>
              <a:t>empowerment.</a:t>
            </a:r>
          </a:p>
          <a:p>
            <a:r>
              <a:rPr lang="en-GB" dirty="0" smtClean="0"/>
              <a:t>‘Four broad Principles’</a:t>
            </a:r>
            <a:r>
              <a:rPr lang="en-US" dirty="0"/>
              <a:t> </a:t>
            </a:r>
            <a:r>
              <a:rPr lang="en-GB" dirty="0"/>
              <a:t>(Ministry of Education, 1996, p</a:t>
            </a:r>
            <a:r>
              <a:rPr lang="en-GB" dirty="0" smtClean="0"/>
              <a:t>. </a:t>
            </a:r>
            <a:r>
              <a:rPr lang="en-GB" dirty="0"/>
              <a:t>14</a:t>
            </a:r>
            <a:r>
              <a:rPr lang="en-GB" dirty="0" smtClean="0"/>
              <a:t>)</a:t>
            </a:r>
          </a:p>
          <a:p>
            <a:r>
              <a:rPr lang="en-GB" dirty="0" smtClean="0"/>
              <a:t>- Empowerment</a:t>
            </a:r>
          </a:p>
          <a:p>
            <a:r>
              <a:rPr lang="en-GB" dirty="0" smtClean="0"/>
              <a:t>- Holistic Development</a:t>
            </a:r>
          </a:p>
          <a:p>
            <a:r>
              <a:rPr lang="en-GB" dirty="0" smtClean="0"/>
              <a:t>- Family and Community</a:t>
            </a:r>
          </a:p>
          <a:p>
            <a:r>
              <a:rPr lang="en-GB" dirty="0" smtClean="0"/>
              <a:t>- Relationships </a:t>
            </a:r>
            <a:endParaRPr lang="en-US" dirty="0" smtClean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8131" y="2337326"/>
            <a:ext cx="3242931" cy="35988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268233" y="5936189"/>
            <a:ext cx="273282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(Ministry of Education, 1996, p. 13)</a:t>
            </a:r>
            <a:r>
              <a:rPr lang="en-US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46994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Theme and Aims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Five ‘strands’ </a:t>
            </a:r>
            <a:r>
              <a:rPr lang="en-GB" dirty="0"/>
              <a:t>(Ministry of Education, 1996, p. 15)</a:t>
            </a:r>
            <a:r>
              <a:rPr lang="en-US" dirty="0"/>
              <a:t>.</a:t>
            </a:r>
            <a:r>
              <a:rPr lang="en-US" dirty="0"/>
              <a:t> </a:t>
            </a:r>
            <a:endParaRPr lang="en-US" dirty="0" smtClean="0"/>
          </a:p>
          <a:p>
            <a:r>
              <a:rPr lang="en-US" dirty="0" smtClean="0"/>
              <a:t>- Well Being</a:t>
            </a:r>
          </a:p>
          <a:p>
            <a:r>
              <a:rPr lang="en-US" dirty="0" smtClean="0"/>
              <a:t>- Belonging</a:t>
            </a:r>
          </a:p>
          <a:p>
            <a:r>
              <a:rPr lang="en-US" dirty="0" smtClean="0"/>
              <a:t>- Contribution</a:t>
            </a:r>
          </a:p>
          <a:p>
            <a:r>
              <a:rPr lang="en-US" dirty="0" smtClean="0"/>
              <a:t>- Communication</a:t>
            </a:r>
          </a:p>
          <a:p>
            <a:r>
              <a:rPr lang="en-US" dirty="0" smtClean="0"/>
              <a:t>- Exploration</a:t>
            </a:r>
            <a:endParaRPr lang="en-US" dirty="0"/>
          </a:p>
          <a:p>
            <a:r>
              <a:rPr lang="en-US" b="1" dirty="0"/>
              <a:t>https://</a:t>
            </a:r>
            <a:r>
              <a:rPr lang="en-US" b="1" dirty="0" err="1"/>
              <a:t>www.youtube.com</a:t>
            </a:r>
            <a:r>
              <a:rPr lang="en-US" b="1" dirty="0"/>
              <a:t>/</a:t>
            </a:r>
            <a:r>
              <a:rPr lang="en-US" b="1" dirty="0" err="1"/>
              <a:t>watch?v</a:t>
            </a:r>
            <a:r>
              <a:rPr lang="en-US" b="1" dirty="0"/>
              <a:t>=tyAQdhP69XY</a:t>
            </a:r>
            <a:endParaRPr lang="en-US" dirty="0"/>
          </a:p>
          <a:p>
            <a:endParaRPr lang="en-US" dirty="0" smtClean="0"/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54101" y="2157702"/>
            <a:ext cx="3242931" cy="359886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9257688" y="5756565"/>
            <a:ext cx="29343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(Ministry of Education, 1996, p. 13)</a:t>
            </a:r>
            <a:r>
              <a:rPr lang="en-US" dirty="0"/>
              <a:t> 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77720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Pedagogy and </a:t>
            </a:r>
            <a:r>
              <a:rPr lang="en-GB" dirty="0"/>
              <a:t>C</a:t>
            </a:r>
            <a:r>
              <a:rPr lang="en-GB" dirty="0" smtClean="0"/>
              <a:t>lassroom Setting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Taught through play and activities.</a:t>
            </a:r>
          </a:p>
          <a:p>
            <a:r>
              <a:rPr lang="en-GB" dirty="0" smtClean="0"/>
              <a:t>Planned activities or Instinctive interactions.</a:t>
            </a:r>
          </a:p>
          <a:p>
            <a:r>
              <a:rPr lang="en-GB" dirty="0" smtClean="0"/>
              <a:t>Children learn at their own pace.</a:t>
            </a:r>
          </a:p>
          <a:p>
            <a:r>
              <a:rPr lang="en-GB" dirty="0" smtClean="0"/>
              <a:t>Materials (Blocks, Sand, Clay and Paint)</a:t>
            </a:r>
          </a:p>
          <a:p>
            <a:r>
              <a:rPr lang="en-GB" dirty="0" smtClean="0"/>
              <a:t>Learning based on children’s interests.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7079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Assessment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Assessments and observation</a:t>
            </a:r>
          </a:p>
          <a:p>
            <a:r>
              <a:rPr lang="en-GB" dirty="0" smtClean="0"/>
              <a:t>Learning can seem visible.</a:t>
            </a:r>
          </a:p>
          <a:p>
            <a:r>
              <a:rPr lang="en-GB" dirty="0" smtClean="0"/>
              <a:t>Teachers (</a:t>
            </a:r>
            <a:r>
              <a:rPr lang="en-GB" dirty="0" err="1" smtClean="0"/>
              <a:t>Kaiako</a:t>
            </a:r>
            <a:r>
              <a:rPr lang="en-GB" dirty="0" smtClean="0"/>
              <a:t>)</a:t>
            </a:r>
          </a:p>
          <a:p>
            <a:r>
              <a:rPr lang="en-GB" dirty="0" smtClean="0"/>
              <a:t>Find out ‘useful information on the children’s learning’</a:t>
            </a:r>
            <a:r>
              <a:rPr lang="en-US" dirty="0" smtClean="0"/>
              <a:t> </a:t>
            </a:r>
            <a:r>
              <a:rPr lang="en-GB" dirty="0"/>
              <a:t>(Ministry of Education, 1996, p. 29)</a:t>
            </a:r>
            <a:r>
              <a:rPr lang="en-US" dirty="0"/>
              <a:t>. </a:t>
            </a:r>
            <a:endParaRPr lang="en-US" dirty="0" smtClean="0"/>
          </a:p>
          <a:p>
            <a:r>
              <a:rPr lang="en-US" dirty="0" smtClean="0"/>
              <a:t>Find out interests.</a:t>
            </a:r>
          </a:p>
          <a:p>
            <a:r>
              <a:rPr lang="en-US" dirty="0" smtClean="0"/>
              <a:t>Teachers use assessment to create and plan activities to attend each individuals needs.</a:t>
            </a:r>
          </a:p>
          <a:p>
            <a:r>
              <a:rPr lang="en-US" dirty="0" smtClean="0"/>
              <a:t>Teaching becomes more effective.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7234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Positives and Negatives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98912068"/>
              </p:ext>
            </p:extLst>
          </p:nvPr>
        </p:nvGraphicFramePr>
        <p:xfrm>
          <a:off x="681038" y="2336800"/>
          <a:ext cx="9613900" cy="2016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6950"/>
                <a:gridCol w="480695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smtClean="0"/>
                        <a:t>Positives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Negatives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Different</a:t>
                      </a:r>
                      <a:r>
                        <a:rPr lang="en-GB" sz="2400" baseline="0" dirty="0" smtClean="0"/>
                        <a:t> ways of learning.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Children may</a:t>
                      </a:r>
                      <a:r>
                        <a:rPr lang="en-GB" sz="2400" baseline="0" dirty="0" smtClean="0"/>
                        <a:t> never feel challenged.</a:t>
                      </a:r>
                      <a:endParaRPr lang="en-GB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Teachers</a:t>
                      </a:r>
                      <a:r>
                        <a:rPr lang="en-GB" sz="2400" baseline="0" dirty="0" smtClean="0"/>
                        <a:t> feel more comfortable and less pressured.</a:t>
                      </a:r>
                      <a:endParaRPr lang="en-GB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 smtClean="0"/>
                        <a:t>Can create an inconsistency</a:t>
                      </a:r>
                      <a:r>
                        <a:rPr lang="en-GB" sz="2400" baseline="0" dirty="0" smtClean="0"/>
                        <a:t> due to mixed age groups.</a:t>
                      </a:r>
                      <a:endParaRPr lang="en-GB" sz="24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0270078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Foundation Phase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Foundation Phase is for children aged ‘three to seven years old’</a:t>
            </a:r>
            <a:r>
              <a:rPr lang="en-US" dirty="0"/>
              <a:t> (Welsh Government, 2017</a:t>
            </a:r>
            <a:r>
              <a:rPr lang="en-US" dirty="0" smtClean="0"/>
              <a:t>)</a:t>
            </a:r>
            <a:r>
              <a:rPr lang="en-GB" dirty="0" smtClean="0"/>
              <a:t>.</a:t>
            </a:r>
          </a:p>
          <a:p>
            <a:r>
              <a:rPr lang="en-GB" dirty="0" smtClean="0"/>
              <a:t>Began in 2003.</a:t>
            </a:r>
          </a:p>
          <a:p>
            <a:r>
              <a:rPr lang="en-GB" dirty="0" smtClean="0"/>
              <a:t>Created so learning can be fun and enjoyable.</a:t>
            </a:r>
          </a:p>
          <a:p>
            <a:r>
              <a:rPr lang="en-GB" dirty="0" smtClean="0"/>
              <a:t>Children learn through play and activities.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06281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Foundation Phase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dirty="0"/>
              <a:t>‘Seven areas of learning’ </a:t>
            </a:r>
            <a:r>
              <a:rPr lang="en-US" dirty="0"/>
              <a:t>(Welsh Government, 2017). </a:t>
            </a:r>
          </a:p>
          <a:p>
            <a:pPr lvl="0"/>
            <a:r>
              <a:rPr lang="en-GB" dirty="0" smtClean="0"/>
              <a:t>- Personal </a:t>
            </a:r>
            <a:r>
              <a:rPr lang="en-GB" dirty="0"/>
              <a:t>and social development, well being and cultural diversity.</a:t>
            </a:r>
            <a:endParaRPr lang="en-US" dirty="0"/>
          </a:p>
          <a:p>
            <a:pPr lvl="0"/>
            <a:r>
              <a:rPr lang="en-GB" dirty="0" smtClean="0"/>
              <a:t>- Creative </a:t>
            </a:r>
            <a:r>
              <a:rPr lang="en-GB" dirty="0"/>
              <a:t>development</a:t>
            </a:r>
            <a:endParaRPr lang="en-US" dirty="0"/>
          </a:p>
          <a:p>
            <a:pPr lvl="0"/>
            <a:r>
              <a:rPr lang="en-GB" dirty="0" smtClean="0"/>
              <a:t>- Physical </a:t>
            </a:r>
            <a:r>
              <a:rPr lang="en-GB" dirty="0"/>
              <a:t>development</a:t>
            </a:r>
            <a:endParaRPr lang="en-US" dirty="0"/>
          </a:p>
          <a:p>
            <a:pPr lvl="0"/>
            <a:r>
              <a:rPr lang="en-GB" dirty="0" smtClean="0"/>
              <a:t>- Language</a:t>
            </a:r>
            <a:r>
              <a:rPr lang="en-GB" dirty="0"/>
              <a:t>, literacy and communication skills</a:t>
            </a:r>
            <a:endParaRPr lang="en-US" dirty="0"/>
          </a:p>
          <a:p>
            <a:pPr lvl="0"/>
            <a:r>
              <a:rPr lang="en-GB" dirty="0" smtClean="0"/>
              <a:t>- Mathematical </a:t>
            </a:r>
            <a:r>
              <a:rPr lang="en-GB" dirty="0"/>
              <a:t>development</a:t>
            </a:r>
            <a:endParaRPr lang="en-US" dirty="0"/>
          </a:p>
          <a:p>
            <a:pPr lvl="0"/>
            <a:r>
              <a:rPr lang="en-GB" dirty="0" smtClean="0"/>
              <a:t>- Knowledge </a:t>
            </a:r>
            <a:r>
              <a:rPr lang="en-GB" dirty="0"/>
              <a:t>and understanding of the world.</a:t>
            </a:r>
            <a:endParaRPr lang="en-US" dirty="0"/>
          </a:p>
          <a:p>
            <a:pPr lvl="0"/>
            <a:r>
              <a:rPr lang="en-GB" dirty="0" smtClean="0"/>
              <a:t>- Welsh </a:t>
            </a:r>
            <a:r>
              <a:rPr lang="en-GB" dirty="0"/>
              <a:t>language </a:t>
            </a:r>
            <a:r>
              <a:rPr lang="en-GB" dirty="0" smtClean="0"/>
              <a:t>development</a:t>
            </a:r>
          </a:p>
          <a:p>
            <a:pPr lvl="0"/>
            <a:r>
              <a:rPr lang="en-GB" dirty="0" smtClean="0"/>
              <a:t>Child centred learning.</a:t>
            </a:r>
          </a:p>
          <a:p>
            <a:pPr lvl="0"/>
            <a:r>
              <a:rPr lang="en-GB" dirty="0" smtClean="0"/>
              <a:t>No assessments, just observation.</a:t>
            </a:r>
          </a:p>
          <a:p>
            <a:pPr lvl="0"/>
            <a:r>
              <a:rPr lang="en-US" dirty="0" smtClean="0"/>
              <a:t>‘Standing </a:t>
            </a:r>
            <a:r>
              <a:rPr lang="en-US" dirty="0"/>
              <a:t>back’, ‘listening in’ and ‘making notes’ (</a:t>
            </a:r>
            <a:r>
              <a:rPr lang="en-US" dirty="0" err="1"/>
              <a:t>Grigg</a:t>
            </a:r>
            <a:r>
              <a:rPr lang="en-US" dirty="0"/>
              <a:t>, 2015, p. 366). </a:t>
            </a:r>
            <a:endParaRPr lang="en-GB" dirty="0" smtClean="0"/>
          </a:p>
          <a:p>
            <a:pPr lvl="0"/>
            <a:endParaRPr lang="en-US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435896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Similaries</a:t>
            </a:r>
            <a:r>
              <a:rPr lang="en-GB" dirty="0" smtClean="0"/>
              <a:t> and Differences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616067"/>
              </p:ext>
            </p:extLst>
          </p:nvPr>
        </p:nvGraphicFramePr>
        <p:xfrm>
          <a:off x="681038" y="2336800"/>
          <a:ext cx="9613900" cy="20777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806950"/>
                <a:gridCol w="4806950"/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 err="1" smtClean="0"/>
                        <a:t>Similaries</a:t>
                      </a:r>
                      <a:r>
                        <a:rPr lang="en-GB" dirty="0" smtClean="0"/>
                        <a:t> 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 smtClean="0"/>
                        <a:t>Differences</a:t>
                      </a:r>
                      <a:endParaRPr lang="en-GB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Both influence learning by play and focus on holistic development.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The</a:t>
                      </a:r>
                      <a:r>
                        <a:rPr lang="en-GB" sz="2000" baseline="0" dirty="0" smtClean="0"/>
                        <a:t> way assessment is recorded is different.</a:t>
                      </a:r>
                      <a:endParaRPr lang="en-GB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Both believes when</a:t>
                      </a:r>
                      <a:r>
                        <a:rPr lang="en-GB" sz="2000" baseline="0" dirty="0" smtClean="0"/>
                        <a:t> a child is most comfortable in their learning, encourages their learning.</a:t>
                      </a:r>
                      <a:endParaRPr lang="en-GB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 smtClean="0"/>
                        <a:t>Teachers</a:t>
                      </a:r>
                      <a:r>
                        <a:rPr lang="en-GB" sz="2000" baseline="0" dirty="0" smtClean="0"/>
                        <a:t> in </a:t>
                      </a:r>
                      <a:r>
                        <a:rPr lang="en-GB" sz="2000" baseline="0" dirty="0" err="1" smtClean="0"/>
                        <a:t>Te</a:t>
                      </a:r>
                      <a:r>
                        <a:rPr lang="en-GB" sz="2000" baseline="0" dirty="0" smtClean="0"/>
                        <a:t> </a:t>
                      </a:r>
                      <a:r>
                        <a:rPr lang="en-GB" sz="2000" baseline="0" dirty="0" err="1" smtClean="0"/>
                        <a:t>Whariki</a:t>
                      </a:r>
                      <a:r>
                        <a:rPr lang="en-GB" sz="2000" baseline="0" dirty="0" smtClean="0"/>
                        <a:t> curriculum have more control in what </a:t>
                      </a:r>
                      <a:r>
                        <a:rPr lang="en-GB" sz="2000" baseline="0" smtClean="0"/>
                        <a:t>they are teaching.</a:t>
                      </a:r>
                      <a:endParaRPr lang="en-GB" sz="2000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083367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Conclusion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 smtClean="0"/>
              <a:t>Te</a:t>
            </a:r>
            <a:r>
              <a:rPr lang="en-GB" dirty="0" smtClean="0"/>
              <a:t> </a:t>
            </a:r>
            <a:r>
              <a:rPr lang="en-GB" dirty="0" err="1"/>
              <a:t>Whariki</a:t>
            </a:r>
            <a:r>
              <a:rPr lang="en-GB" dirty="0"/>
              <a:t> is a very child centred curriculum, just like the Foundation Phase in Wales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Learning styles in both curriculums are very similar.</a:t>
            </a:r>
          </a:p>
          <a:p>
            <a:r>
              <a:rPr lang="en-GB" dirty="0" smtClean="0"/>
              <a:t>Learning through </a:t>
            </a:r>
            <a:r>
              <a:rPr lang="en-GB" dirty="0"/>
              <a:t>play and practical activities</a:t>
            </a:r>
            <a:r>
              <a:rPr lang="en-GB" dirty="0" smtClean="0"/>
              <a:t>.</a:t>
            </a:r>
          </a:p>
          <a:p>
            <a:r>
              <a:rPr lang="en-GB" dirty="0" smtClean="0"/>
              <a:t>Both </a:t>
            </a:r>
            <a:r>
              <a:rPr lang="en-GB" dirty="0"/>
              <a:t>the curriculums have their benefits and </a:t>
            </a:r>
            <a:r>
              <a:rPr lang="en-GB" dirty="0" smtClean="0"/>
              <a:t>drawbacks. </a:t>
            </a:r>
          </a:p>
          <a:p>
            <a:r>
              <a:rPr lang="en-GB" dirty="0"/>
              <a:t>T</a:t>
            </a:r>
            <a:r>
              <a:rPr lang="en-GB" dirty="0" smtClean="0"/>
              <a:t>hey </a:t>
            </a:r>
            <a:r>
              <a:rPr lang="en-GB" dirty="0"/>
              <a:t>both try to promote the best education for their children. </a:t>
            </a:r>
            <a:endParaRPr lang="en-GB" dirty="0" smtClean="0"/>
          </a:p>
          <a:p>
            <a:pPr marL="0" indent="0">
              <a:buNone/>
            </a:pPr>
            <a:endParaRPr lang="en-GB" dirty="0" smtClean="0"/>
          </a:p>
          <a:p>
            <a:r>
              <a:rPr lang="en-GB" dirty="0" smtClean="0"/>
              <a:t>Any Questions?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97627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References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r>
              <a:rPr lang="en-US" dirty="0" err="1"/>
              <a:t>Grigg</a:t>
            </a:r>
            <a:r>
              <a:rPr lang="en-US" dirty="0"/>
              <a:t>, R. (2015). Becoming an Outstanding Primary School Teacher. London: Routledge.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>
                <a:hlinkClick r:id="rId2"/>
              </a:rPr>
              <a:t>https://</a:t>
            </a:r>
            <a:r>
              <a:rPr lang="en-US" dirty="0" smtClean="0">
                <a:hlinkClick r:id="rId2"/>
              </a:rPr>
              <a:t>www.youtube.com/watch?v=tyAQdhP69XY</a:t>
            </a:r>
            <a:endParaRPr lang="en-US" dirty="0" smtClean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Lee, W. (2013). Understanding the </a:t>
            </a:r>
            <a:r>
              <a:rPr lang="en-US" dirty="0" err="1"/>
              <a:t>Te</a:t>
            </a:r>
            <a:r>
              <a:rPr lang="en-US" dirty="0"/>
              <a:t> </a:t>
            </a:r>
            <a:r>
              <a:rPr lang="en-US" dirty="0" err="1"/>
              <a:t>Whariki</a:t>
            </a:r>
            <a:r>
              <a:rPr lang="en-US" dirty="0"/>
              <a:t> approach early years education in practice . Abingdon: Routledge.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McLeod, S. (2014). Lev Vygotsky. Retrieved from Simply Psychology: </a:t>
            </a:r>
            <a:r>
              <a:rPr lang="en-US" dirty="0">
                <a:hlinkClick r:id="rId3"/>
              </a:rPr>
              <a:t>https://</a:t>
            </a:r>
            <a:r>
              <a:rPr lang="en-US" dirty="0" err="1">
                <a:hlinkClick r:id="rId3"/>
              </a:rPr>
              <a:t>www.simplypsychology.org</a:t>
            </a:r>
            <a:r>
              <a:rPr lang="en-US" dirty="0">
                <a:hlinkClick r:id="rId3"/>
              </a:rPr>
              <a:t>/</a:t>
            </a:r>
            <a:r>
              <a:rPr lang="en-US" dirty="0" err="1">
                <a:hlinkClick r:id="rId3"/>
              </a:rPr>
              <a:t>vygotsky.html</a:t>
            </a:r>
            <a:endParaRPr lang="en-US" dirty="0"/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Ministry of Education. (1996). </a:t>
            </a:r>
            <a:r>
              <a:rPr lang="en-US" dirty="0" err="1"/>
              <a:t>Te</a:t>
            </a:r>
            <a:r>
              <a:rPr lang="en-US" dirty="0"/>
              <a:t> </a:t>
            </a:r>
            <a:r>
              <a:rPr lang="en-US" dirty="0" err="1"/>
              <a:t>Whàriki</a:t>
            </a:r>
            <a:r>
              <a:rPr lang="en-US" dirty="0"/>
              <a:t>. Wellington: Learning Media Limited</a:t>
            </a:r>
            <a:r>
              <a:rPr lang="en-US" dirty="0" smtClean="0"/>
              <a:t>.</a:t>
            </a:r>
          </a:p>
          <a:p>
            <a:endParaRPr lang="en-US" dirty="0"/>
          </a:p>
          <a:p>
            <a:r>
              <a:rPr lang="en-US" dirty="0"/>
              <a:t>Welsh Government. (2017, June 27). Foundation Phase . Retrieved from http://</a:t>
            </a:r>
            <a:r>
              <a:rPr lang="en-US" dirty="0" err="1"/>
              <a:t>gov.wales</a:t>
            </a:r>
            <a:r>
              <a:rPr lang="en-US" dirty="0"/>
              <a:t>/topics/</a:t>
            </a:r>
            <a:r>
              <a:rPr lang="en-US" dirty="0" err="1"/>
              <a:t>educationandskills</a:t>
            </a:r>
            <a:r>
              <a:rPr lang="en-US" dirty="0"/>
              <a:t>/foundation-phase/?</a:t>
            </a:r>
            <a:r>
              <a:rPr lang="en-US" dirty="0" err="1"/>
              <a:t>lang</a:t>
            </a:r>
            <a:r>
              <a:rPr lang="en-US" dirty="0"/>
              <a:t>=en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081074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Berlin">
  <a:themeElements>
    <a:clrScheme name="Berlin">
      <a:dk1>
        <a:sysClr val="windowText" lastClr="000000"/>
      </a:dk1>
      <a:lt1>
        <a:sysClr val="window" lastClr="FFFFFF"/>
      </a:lt1>
      <a:dk2>
        <a:srgbClr val="9D360E"/>
      </a:dk2>
      <a:lt2>
        <a:srgbClr val="E7E6E6"/>
      </a:lt2>
      <a:accent1>
        <a:srgbClr val="F09415"/>
      </a:accent1>
      <a:accent2>
        <a:srgbClr val="C1B56B"/>
      </a:accent2>
      <a:accent3>
        <a:srgbClr val="4BAF73"/>
      </a:accent3>
      <a:accent4>
        <a:srgbClr val="5AA6C0"/>
      </a:accent4>
      <a:accent5>
        <a:srgbClr val="D17DF9"/>
      </a:accent5>
      <a:accent6>
        <a:srgbClr val="FA7E5C"/>
      </a:accent6>
      <a:hlink>
        <a:srgbClr val="FFAE3E"/>
      </a:hlink>
      <a:folHlink>
        <a:srgbClr val="FCC77E"/>
      </a:folHlink>
    </a:clrScheme>
    <a:fontScheme name="Berlin">
      <a:maj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erli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0000"/>
                <a:lumMod val="11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6000"/>
                <a:shade val="100000"/>
                <a:hueMod val="270000"/>
                <a:satMod val="200000"/>
                <a:lumMod val="128000"/>
              </a:schemeClr>
            </a:gs>
            <a:gs pos="50000">
              <a:schemeClr val="phClr">
                <a:shade val="100000"/>
                <a:hueMod val="100000"/>
                <a:satMod val="110000"/>
                <a:lumMod val="130000"/>
              </a:schemeClr>
            </a:gs>
            <a:gs pos="100000">
              <a:schemeClr val="phClr">
                <a:shade val="78000"/>
                <a:hueMod val="44000"/>
                <a:satMod val="200000"/>
                <a:lumMod val="69000"/>
              </a:schemeClr>
            </a:gs>
          </a:gsLst>
          <a:lin ang="252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erlin" id="{7B5DBA9E-B069-418E-9360-A61BDD0615A4}" vid="{C0CBE056-4EF4-4D92-969E-947779DA7AA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Berlin</Template>
  <TotalTime>64</TotalTime>
  <Words>672</Words>
  <Application>Microsoft Macintosh PowerPoint</Application>
  <PresentationFormat>Widescreen</PresentationFormat>
  <Paragraphs>97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5" baseType="lpstr">
      <vt:lpstr>Trebuchet MS</vt:lpstr>
      <vt:lpstr>Arial</vt:lpstr>
      <vt:lpstr>Berlin</vt:lpstr>
      <vt:lpstr>Te Whariki &amp; Foundation Phase in Wales</vt:lpstr>
      <vt:lpstr>Background</vt:lpstr>
      <vt:lpstr>Theme and Aims</vt:lpstr>
      <vt:lpstr>Theme and Aims</vt:lpstr>
      <vt:lpstr>Pedagogy and Classroom Setting</vt:lpstr>
      <vt:lpstr>Assessment </vt:lpstr>
      <vt:lpstr>Positives and Negatives</vt:lpstr>
      <vt:lpstr>Foundation Phase in Wales</vt:lpstr>
      <vt:lpstr>Foundation Phase in Wales</vt:lpstr>
      <vt:lpstr>Similaries and Differences</vt:lpstr>
      <vt:lpstr>Conclusion </vt:lpstr>
      <vt:lpstr>References 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 Whariki &amp; Foundation Phase</dc:title>
  <dc:creator>Farhad Ali (P146061)</dc:creator>
  <cp:lastModifiedBy>Farhad Ali (P146061)</cp:lastModifiedBy>
  <cp:revision>18</cp:revision>
  <dcterms:created xsi:type="dcterms:W3CDTF">2017-11-23T00:29:33Z</dcterms:created>
  <dcterms:modified xsi:type="dcterms:W3CDTF">2017-11-23T01:33:47Z</dcterms:modified>
</cp:coreProperties>
</file>