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9" d="100"/>
          <a:sy n="69" d="100"/>
        </p:scale>
        <p:origin x="677"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72773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txBody>
          <a:bodyPr/>
          <a:lstStyle/>
          <a:p>
            <a:endParaRPr lang="en-GB"/>
          </a:p>
        </p:txBody>
      </p:sp>
      <p:sp>
        <p:nvSpPr>
          <p:cNvPr id="3" name="Shape 1"/>
          <p:cNvSpPr/>
          <p:nvPr/>
        </p:nvSpPr>
        <p:spPr>
          <a:xfrm>
            <a:off x="0" y="0"/>
            <a:ext cx="14630400" cy="82296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FF0ED"/>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5" Type="http://schemas.openxmlformats.org/officeDocument/2006/relationships/image" Target="../media/image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3.png"/><Relationship Id="rId5" Type="http://schemas.openxmlformats.org/officeDocument/2006/relationships/image" Target="../media/image26.png"/><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3099792"/>
            <a:ext cx="6656189" cy="708779"/>
          </a:xfrm>
          <a:prstGeom prst="rect">
            <a:avLst/>
          </a:prstGeom>
          <a:noFill/>
          <a:ln/>
        </p:spPr>
        <p:txBody>
          <a:bodyPr wrap="none" lIns="0" tIns="0" rIns="0" bIns="0" rtlCol="0" anchor="t"/>
          <a:lstStyle/>
          <a:p>
            <a:pPr marL="0" indent="0" algn="l">
              <a:lnSpc>
                <a:spcPts val="5550"/>
              </a:lnSpc>
              <a:buNone/>
            </a:pPr>
            <a:r>
              <a:rPr lang="en-US" sz="4800" b="1" dirty="0">
                <a:solidFill>
                  <a:srgbClr val="0C0D0F"/>
                </a:solidFill>
                <a:latin typeface="Arial" panose="020B0604020202020204" pitchFamily="34" charset="0"/>
                <a:ea typeface="Inter" pitchFamily="34" charset="-122"/>
                <a:cs typeface="Arial" panose="020B0604020202020204" pitchFamily="34" charset="0"/>
              </a:rPr>
              <a:t>HealthyPrep Birmingham</a:t>
            </a:r>
            <a:endParaRPr lang="en-US" sz="4800" b="1" dirty="0">
              <a:latin typeface="Arial" panose="020B0604020202020204" pitchFamily="34" charset="0"/>
              <a:cs typeface="Arial" panose="020B0604020202020204" pitchFamily="34" charset="0"/>
            </a:endParaRPr>
          </a:p>
        </p:txBody>
      </p:sp>
      <p:sp>
        <p:nvSpPr>
          <p:cNvPr id="4" name="Text 1"/>
          <p:cNvSpPr/>
          <p:nvPr/>
        </p:nvSpPr>
        <p:spPr>
          <a:xfrm>
            <a:off x="6280189" y="3761019"/>
            <a:ext cx="7556421" cy="362903"/>
          </a:xfrm>
          <a:prstGeom prst="rect">
            <a:avLst/>
          </a:prstGeom>
          <a:noFill/>
          <a:ln/>
        </p:spPr>
        <p:txBody>
          <a:bodyPr wrap="none" lIns="0" tIns="0" rIns="0" bIns="0" rtlCol="0" anchor="t"/>
          <a:lstStyle/>
          <a:p>
            <a:pPr marL="0" indent="0" algn="l">
              <a:lnSpc>
                <a:spcPts val="2850"/>
              </a:lnSpc>
              <a:buNone/>
            </a:pPr>
            <a:r>
              <a:rPr lang="en-US" dirty="0">
                <a:solidFill>
                  <a:srgbClr val="55575A"/>
                </a:solidFill>
                <a:latin typeface="Arial" panose="020B0604020202020204" pitchFamily="34" charset="0"/>
                <a:ea typeface="Manrope" pitchFamily="34" charset="-122"/>
                <a:cs typeface="Arial" panose="020B0604020202020204" pitchFamily="34" charset="0"/>
              </a:rPr>
              <a:t>A Meal-Prep Delivery Service for Students and Young Professionals</a:t>
            </a:r>
            <a:endParaRPr lang="en-US" dirty="0">
              <a:latin typeface="Arial" panose="020B0604020202020204" pitchFamily="34" charset="0"/>
              <a:cs typeface="Arial" panose="020B0604020202020204" pitchFamily="34" charset="0"/>
            </a:endParaRPr>
          </a:p>
        </p:txBody>
      </p:sp>
      <p:sp>
        <p:nvSpPr>
          <p:cNvPr id="5" name="Text 2"/>
          <p:cNvSpPr/>
          <p:nvPr/>
        </p:nvSpPr>
        <p:spPr>
          <a:xfrm>
            <a:off x="6280188" y="4447624"/>
            <a:ext cx="7556421" cy="362903"/>
          </a:xfrm>
          <a:prstGeom prst="rect">
            <a:avLst/>
          </a:prstGeom>
          <a:noFill/>
          <a:ln/>
        </p:spPr>
        <p:txBody>
          <a:bodyPr wrap="none" lIns="0" tIns="0" rIns="0" bIns="0" rtlCol="0" anchor="t"/>
          <a:lstStyle/>
          <a:p>
            <a:pPr marL="0" indent="0" algn="l">
              <a:lnSpc>
                <a:spcPts val="2850"/>
              </a:lnSpc>
              <a:buNone/>
            </a:pPr>
            <a:r>
              <a:rPr lang="en-US" dirty="0">
                <a:solidFill>
                  <a:srgbClr val="55575A"/>
                </a:solidFill>
                <a:latin typeface="Arial" panose="020B0604020202020204" pitchFamily="34" charset="0"/>
                <a:ea typeface="Manrope" pitchFamily="34" charset="-122"/>
                <a:cs typeface="Arial" panose="020B0604020202020204" pitchFamily="34" charset="0"/>
              </a:rPr>
              <a:t>Enterprise and Entrepreneurship (LCLM4006)  </a:t>
            </a:r>
          </a:p>
          <a:p>
            <a:pPr marL="0" indent="0" algn="l">
              <a:lnSpc>
                <a:spcPts val="2850"/>
              </a:lnSpc>
              <a:buNone/>
            </a:pPr>
            <a:r>
              <a:rPr lang="en-US" dirty="0">
                <a:solidFill>
                  <a:srgbClr val="55575A"/>
                </a:solidFill>
                <a:latin typeface="Arial" panose="020B0604020202020204" pitchFamily="34" charset="0"/>
                <a:ea typeface="Manrope" pitchFamily="34" charset="-122"/>
                <a:cs typeface="Arial" panose="020B0604020202020204" pitchFamily="34" charset="0"/>
              </a:rPr>
              <a:t>Student ID: 2435357</a:t>
            </a:r>
            <a:endParaRPr lang="en-US"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9F07EE17-BDF8-77F7-E703-4BB89421CF41}"/>
              </a:ext>
            </a:extLst>
          </p:cNvPr>
          <p:cNvPicPr>
            <a:picLocks noChangeAspect="1"/>
          </p:cNvPicPr>
          <p:nvPr/>
        </p:nvPicPr>
        <p:blipFill>
          <a:blip r:embed="rId4"/>
          <a:stretch>
            <a:fillRect/>
          </a:stretch>
        </p:blipFill>
        <p:spPr>
          <a:xfrm>
            <a:off x="12280745" y="7715250"/>
            <a:ext cx="2305050" cy="5143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383983"/>
            <a:ext cx="5670590" cy="708779"/>
          </a:xfrm>
          <a:prstGeom prst="rect">
            <a:avLst/>
          </a:prstGeom>
          <a:noFill/>
          <a:ln/>
        </p:spPr>
        <p:txBody>
          <a:bodyPr wrap="none" lIns="0" tIns="0" rIns="0" bIns="0" rtlCol="0" anchor="t"/>
          <a:lstStyle/>
          <a:p>
            <a:pPr marL="0" indent="0" algn="l">
              <a:lnSpc>
                <a:spcPts val="5550"/>
              </a:lnSpc>
              <a:buNone/>
            </a:pPr>
            <a:r>
              <a:rPr lang="en-US" sz="4450" b="1" dirty="0">
                <a:solidFill>
                  <a:srgbClr val="0C0D0F"/>
                </a:solidFill>
                <a:latin typeface="Arial" panose="020B0604020202020204" pitchFamily="34" charset="0"/>
                <a:ea typeface="Inter" pitchFamily="34" charset="-122"/>
                <a:cs typeface="Arial" panose="020B0604020202020204" pitchFamily="34" charset="0"/>
              </a:rPr>
              <a:t>Business Concept</a:t>
            </a:r>
            <a:endParaRPr lang="en-US" sz="4450" b="1" dirty="0">
              <a:latin typeface="Arial" panose="020B0604020202020204" pitchFamily="34" charset="0"/>
              <a:cs typeface="Arial" panose="020B0604020202020204" pitchFamily="34" charset="0"/>
            </a:endParaRPr>
          </a:p>
        </p:txBody>
      </p:sp>
      <p:sp>
        <p:nvSpPr>
          <p:cNvPr id="3" name="Shape 1"/>
          <p:cNvSpPr/>
          <p:nvPr/>
        </p:nvSpPr>
        <p:spPr>
          <a:xfrm>
            <a:off x="793790" y="2546390"/>
            <a:ext cx="4196358" cy="2955250"/>
          </a:xfrm>
          <a:prstGeom prst="roundRect">
            <a:avLst>
              <a:gd name="adj" fmla="val 6908"/>
            </a:avLst>
          </a:prstGeom>
          <a:solidFill>
            <a:srgbClr val="FFFFFF"/>
          </a:solidFill>
          <a:ln w="7620">
            <a:solidFill>
              <a:srgbClr val="FF7047"/>
            </a:solidFill>
            <a:prstDash val="solid"/>
          </a:ln>
        </p:spPr>
        <p:txBody>
          <a:bodyPr/>
          <a:lstStyle/>
          <a:p>
            <a:endParaRPr lang="en-GB">
              <a:latin typeface="Arial" panose="020B0604020202020204" pitchFamily="34" charset="0"/>
              <a:cs typeface="Arial" panose="020B0604020202020204" pitchFamily="34" charset="0"/>
            </a:endParaRPr>
          </a:p>
        </p:txBody>
      </p:sp>
      <p:sp>
        <p:nvSpPr>
          <p:cNvPr id="4" name="Shape 2"/>
          <p:cNvSpPr/>
          <p:nvPr/>
        </p:nvSpPr>
        <p:spPr>
          <a:xfrm>
            <a:off x="1028224" y="2780824"/>
            <a:ext cx="680442" cy="680442"/>
          </a:xfrm>
          <a:prstGeom prst="roundRect">
            <a:avLst>
              <a:gd name="adj" fmla="val 13436980"/>
            </a:avLst>
          </a:prstGeom>
          <a:solidFill>
            <a:srgbClr val="FF7047"/>
          </a:solidFill>
          <a:ln/>
        </p:spPr>
        <p:txBody>
          <a:bodyPr/>
          <a:lstStyle/>
          <a:p>
            <a:endParaRPr lang="en-GB">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15390" y="2967871"/>
            <a:ext cx="306110" cy="306110"/>
          </a:xfrm>
          <a:prstGeom prst="rect">
            <a:avLst/>
          </a:prstGeom>
        </p:spPr>
      </p:pic>
      <p:sp>
        <p:nvSpPr>
          <p:cNvPr id="6" name="Text 3"/>
          <p:cNvSpPr/>
          <p:nvPr/>
        </p:nvSpPr>
        <p:spPr>
          <a:xfrm>
            <a:off x="1028224" y="3688080"/>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Arial" panose="020B0604020202020204" pitchFamily="34" charset="0"/>
                <a:ea typeface="Inter" pitchFamily="34" charset="-122"/>
                <a:cs typeface="Arial" panose="020B0604020202020204" pitchFamily="34" charset="0"/>
              </a:rPr>
              <a:t>Ready-to-Eat Meals</a:t>
            </a:r>
            <a:endParaRPr lang="en-US" sz="2200" dirty="0">
              <a:latin typeface="Arial" panose="020B0604020202020204" pitchFamily="34" charset="0"/>
              <a:cs typeface="Arial" panose="020B0604020202020204" pitchFamily="34" charset="0"/>
            </a:endParaRPr>
          </a:p>
        </p:txBody>
      </p:sp>
      <p:sp>
        <p:nvSpPr>
          <p:cNvPr id="7" name="Text 4"/>
          <p:cNvSpPr/>
          <p:nvPr/>
        </p:nvSpPr>
        <p:spPr>
          <a:xfrm>
            <a:off x="1028224" y="4178498"/>
            <a:ext cx="3727490" cy="725805"/>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Arial" panose="020B0604020202020204" pitchFamily="34" charset="0"/>
                <a:ea typeface="Manrope" pitchFamily="34" charset="-122"/>
                <a:cs typeface="Arial" panose="020B0604020202020204" pitchFamily="34" charset="0"/>
              </a:rPr>
              <a:t>Fresh, nutritionally balanced meals delivered directly to your door</a:t>
            </a:r>
            <a:endParaRPr lang="en-US" sz="1750" dirty="0">
              <a:latin typeface="Arial" panose="020B0604020202020204" pitchFamily="34" charset="0"/>
              <a:cs typeface="Arial" panose="020B0604020202020204" pitchFamily="34" charset="0"/>
            </a:endParaRPr>
          </a:p>
        </p:txBody>
      </p:sp>
      <p:sp>
        <p:nvSpPr>
          <p:cNvPr id="8" name="Shape 5"/>
          <p:cNvSpPr/>
          <p:nvPr/>
        </p:nvSpPr>
        <p:spPr>
          <a:xfrm>
            <a:off x="5216962" y="2546390"/>
            <a:ext cx="4196358" cy="2955250"/>
          </a:xfrm>
          <a:prstGeom prst="roundRect">
            <a:avLst>
              <a:gd name="adj" fmla="val 6908"/>
            </a:avLst>
          </a:prstGeom>
          <a:solidFill>
            <a:srgbClr val="FFFFFF"/>
          </a:solidFill>
          <a:ln w="7620">
            <a:solidFill>
              <a:srgbClr val="FF7047"/>
            </a:solidFill>
            <a:prstDash val="solid"/>
          </a:ln>
        </p:spPr>
        <p:txBody>
          <a:bodyPr/>
          <a:lstStyle/>
          <a:p>
            <a:endParaRPr lang="en-GB">
              <a:latin typeface="Arial" panose="020B0604020202020204" pitchFamily="34" charset="0"/>
              <a:cs typeface="Arial" panose="020B0604020202020204" pitchFamily="34" charset="0"/>
            </a:endParaRPr>
          </a:p>
        </p:txBody>
      </p:sp>
      <p:sp>
        <p:nvSpPr>
          <p:cNvPr id="9" name="Shape 6"/>
          <p:cNvSpPr/>
          <p:nvPr/>
        </p:nvSpPr>
        <p:spPr>
          <a:xfrm>
            <a:off x="5451396" y="2780824"/>
            <a:ext cx="680442" cy="680442"/>
          </a:xfrm>
          <a:prstGeom prst="roundRect">
            <a:avLst>
              <a:gd name="adj" fmla="val 13436980"/>
            </a:avLst>
          </a:prstGeom>
          <a:solidFill>
            <a:srgbClr val="FF7047"/>
          </a:solidFill>
          <a:ln/>
        </p:spPr>
        <p:txBody>
          <a:bodyPr/>
          <a:lstStyle/>
          <a:p>
            <a:endParaRPr lang="en-GB">
              <a:latin typeface="Arial" panose="020B0604020202020204" pitchFamily="34" charset="0"/>
              <a:cs typeface="Arial" panose="020B0604020202020204" pitchFamily="34" charset="0"/>
            </a:endParaRPr>
          </a:p>
        </p:txBody>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38562" y="2967871"/>
            <a:ext cx="306110" cy="306110"/>
          </a:xfrm>
          <a:prstGeom prst="rect">
            <a:avLst/>
          </a:prstGeom>
        </p:spPr>
      </p:pic>
      <p:sp>
        <p:nvSpPr>
          <p:cNvPr id="11" name="Text 7"/>
          <p:cNvSpPr/>
          <p:nvPr/>
        </p:nvSpPr>
        <p:spPr>
          <a:xfrm>
            <a:off x="5451396" y="3688080"/>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Arial" panose="020B0604020202020204" pitchFamily="34" charset="0"/>
                <a:ea typeface="Inter" pitchFamily="34" charset="-122"/>
                <a:cs typeface="Arial" panose="020B0604020202020204" pitchFamily="34" charset="0"/>
              </a:rPr>
              <a:t>Affordable Pricing</a:t>
            </a:r>
            <a:endParaRPr lang="en-US" sz="2200" dirty="0">
              <a:latin typeface="Arial" panose="020B0604020202020204" pitchFamily="34" charset="0"/>
              <a:cs typeface="Arial" panose="020B0604020202020204" pitchFamily="34" charset="0"/>
            </a:endParaRPr>
          </a:p>
        </p:txBody>
      </p:sp>
      <p:sp>
        <p:nvSpPr>
          <p:cNvPr id="12" name="Text 8"/>
          <p:cNvSpPr/>
          <p:nvPr/>
        </p:nvSpPr>
        <p:spPr>
          <a:xfrm>
            <a:off x="5451396" y="4178498"/>
            <a:ext cx="3727490" cy="1088708"/>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Arial" panose="020B0604020202020204" pitchFamily="34" charset="0"/>
                <a:ea typeface="Manrope" pitchFamily="34" charset="-122"/>
                <a:cs typeface="Arial" panose="020B0604020202020204" pitchFamily="34" charset="0"/>
              </a:rPr>
              <a:t>Budget-friendly options designed specifically for students and young professionals</a:t>
            </a:r>
            <a:endParaRPr lang="en-US" sz="1750" dirty="0">
              <a:latin typeface="Arial" panose="020B0604020202020204" pitchFamily="34" charset="0"/>
              <a:cs typeface="Arial" panose="020B0604020202020204" pitchFamily="34" charset="0"/>
            </a:endParaRPr>
          </a:p>
        </p:txBody>
      </p:sp>
      <p:sp>
        <p:nvSpPr>
          <p:cNvPr id="13" name="Shape 9"/>
          <p:cNvSpPr/>
          <p:nvPr/>
        </p:nvSpPr>
        <p:spPr>
          <a:xfrm>
            <a:off x="9640133" y="2546390"/>
            <a:ext cx="4196358" cy="2955250"/>
          </a:xfrm>
          <a:prstGeom prst="roundRect">
            <a:avLst>
              <a:gd name="adj" fmla="val 6908"/>
            </a:avLst>
          </a:prstGeom>
          <a:solidFill>
            <a:srgbClr val="FFFFFF"/>
          </a:solidFill>
          <a:ln w="7620">
            <a:solidFill>
              <a:srgbClr val="FF7047"/>
            </a:solidFill>
            <a:prstDash val="solid"/>
          </a:ln>
        </p:spPr>
        <p:txBody>
          <a:bodyPr/>
          <a:lstStyle/>
          <a:p>
            <a:endParaRPr lang="en-GB">
              <a:latin typeface="Arial" panose="020B0604020202020204" pitchFamily="34" charset="0"/>
              <a:cs typeface="Arial" panose="020B0604020202020204" pitchFamily="34" charset="0"/>
            </a:endParaRPr>
          </a:p>
        </p:txBody>
      </p:sp>
      <p:sp>
        <p:nvSpPr>
          <p:cNvPr id="14" name="Shape 10"/>
          <p:cNvSpPr/>
          <p:nvPr/>
        </p:nvSpPr>
        <p:spPr>
          <a:xfrm>
            <a:off x="9874568" y="2780824"/>
            <a:ext cx="680442" cy="680442"/>
          </a:xfrm>
          <a:prstGeom prst="roundRect">
            <a:avLst>
              <a:gd name="adj" fmla="val 13436980"/>
            </a:avLst>
          </a:prstGeom>
          <a:solidFill>
            <a:srgbClr val="FF7047"/>
          </a:solidFill>
          <a:ln/>
        </p:spPr>
        <p:txBody>
          <a:bodyPr/>
          <a:lstStyle/>
          <a:p>
            <a:endParaRPr lang="en-GB">
              <a:latin typeface="Arial" panose="020B0604020202020204" pitchFamily="34" charset="0"/>
              <a:cs typeface="Arial" panose="020B0604020202020204" pitchFamily="34" charset="0"/>
            </a:endParaRPr>
          </a:p>
        </p:txBody>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61734" y="2967871"/>
            <a:ext cx="306110" cy="306110"/>
          </a:xfrm>
          <a:prstGeom prst="rect">
            <a:avLst/>
          </a:prstGeom>
        </p:spPr>
      </p:pic>
      <p:sp>
        <p:nvSpPr>
          <p:cNvPr id="16" name="Text 11"/>
          <p:cNvSpPr/>
          <p:nvPr/>
        </p:nvSpPr>
        <p:spPr>
          <a:xfrm>
            <a:off x="9874568" y="3688080"/>
            <a:ext cx="2942034" cy="354330"/>
          </a:xfrm>
          <a:prstGeom prst="rect">
            <a:avLst/>
          </a:prstGeom>
          <a:noFill/>
          <a:ln/>
        </p:spPr>
        <p:txBody>
          <a:bodyPr wrap="none" lIns="0" tIns="0" rIns="0" bIns="0" rtlCol="0" anchor="t"/>
          <a:lstStyle/>
          <a:p>
            <a:pPr marL="0" indent="0" algn="l">
              <a:lnSpc>
                <a:spcPts val="2750"/>
              </a:lnSpc>
              <a:buNone/>
            </a:pPr>
            <a:r>
              <a:rPr lang="en-US" sz="2200" dirty="0">
                <a:solidFill>
                  <a:srgbClr val="55575A"/>
                </a:solidFill>
                <a:latin typeface="Arial" panose="020B0604020202020204" pitchFamily="34" charset="0"/>
                <a:ea typeface="Inter" pitchFamily="34" charset="-122"/>
                <a:cs typeface="Arial" panose="020B0604020202020204" pitchFamily="34" charset="0"/>
              </a:rPr>
              <a:t>Ultimate Convenience</a:t>
            </a:r>
            <a:endParaRPr lang="en-US" sz="2200" dirty="0">
              <a:latin typeface="Arial" panose="020B0604020202020204" pitchFamily="34" charset="0"/>
              <a:cs typeface="Arial" panose="020B0604020202020204" pitchFamily="34" charset="0"/>
            </a:endParaRPr>
          </a:p>
        </p:txBody>
      </p:sp>
      <p:sp>
        <p:nvSpPr>
          <p:cNvPr id="17" name="Text 12"/>
          <p:cNvSpPr/>
          <p:nvPr/>
        </p:nvSpPr>
        <p:spPr>
          <a:xfrm>
            <a:off x="9874568" y="4178498"/>
            <a:ext cx="3727490" cy="1088708"/>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Arial" panose="020B0604020202020204" pitchFamily="34" charset="0"/>
                <a:ea typeface="Manrope" pitchFamily="34" charset="-122"/>
                <a:cs typeface="Arial" panose="020B0604020202020204" pitchFamily="34" charset="0"/>
              </a:rPr>
              <a:t>No cooking required—simply heat and enjoy nutritious food in minutes</a:t>
            </a:r>
            <a:endParaRPr lang="en-US" sz="1750" dirty="0">
              <a:latin typeface="Arial" panose="020B0604020202020204" pitchFamily="34" charset="0"/>
              <a:cs typeface="Arial" panose="020B0604020202020204" pitchFamily="34" charset="0"/>
            </a:endParaRPr>
          </a:p>
        </p:txBody>
      </p:sp>
      <p:sp>
        <p:nvSpPr>
          <p:cNvPr id="18" name="Text 13"/>
          <p:cNvSpPr/>
          <p:nvPr/>
        </p:nvSpPr>
        <p:spPr>
          <a:xfrm>
            <a:off x="793790" y="5756791"/>
            <a:ext cx="13042821" cy="1088708"/>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Arial" panose="020B0604020202020204" pitchFamily="34" charset="0"/>
                <a:ea typeface="Manrope" pitchFamily="34" charset="-122"/>
                <a:cs typeface="Arial" panose="020B0604020202020204" pitchFamily="34" charset="0"/>
              </a:rPr>
              <a:t>HealthyPrep Birmingham addresses the challenge faced by busy students and young professionals who rely on takeaway and fast food due to time constraints, but desire more nutritious meal options. Our service bridges the gap between convenience and healthy eating.</a:t>
            </a:r>
            <a:endParaRPr lang="en-US" sz="1750" dirty="0">
              <a:latin typeface="Arial" panose="020B0604020202020204" pitchFamily="34" charset="0"/>
              <a:cs typeface="Arial" panose="020B0604020202020204" pitchFamily="34" charset="0"/>
            </a:endParaRPr>
          </a:p>
        </p:txBody>
      </p:sp>
      <p:pic>
        <p:nvPicPr>
          <p:cNvPr id="20" name="Picture 19">
            <a:extLst>
              <a:ext uri="{FF2B5EF4-FFF2-40B4-BE49-F238E27FC236}">
                <a16:creationId xmlns:a16="http://schemas.microsoft.com/office/drawing/2014/main" id="{5304E00F-BD7F-1043-A531-4044AE1CE373}"/>
              </a:ext>
            </a:extLst>
          </p:cNvPr>
          <p:cNvPicPr>
            <a:picLocks noChangeAspect="1"/>
          </p:cNvPicPr>
          <p:nvPr/>
        </p:nvPicPr>
        <p:blipFill>
          <a:blip r:embed="rId9"/>
          <a:stretch>
            <a:fillRect/>
          </a:stretch>
        </p:blipFill>
        <p:spPr>
          <a:xfrm>
            <a:off x="12325350" y="7658625"/>
            <a:ext cx="2305050" cy="5143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3790" y="1070134"/>
            <a:ext cx="5670590" cy="708779"/>
          </a:xfrm>
          <a:prstGeom prst="rect">
            <a:avLst/>
          </a:prstGeom>
          <a:noFill/>
          <a:ln/>
        </p:spPr>
        <p:txBody>
          <a:bodyPr wrap="none" lIns="0" tIns="0" rIns="0" bIns="0" rtlCol="0" anchor="t"/>
          <a:lstStyle/>
          <a:p>
            <a:pPr marL="0" indent="0" algn="l">
              <a:lnSpc>
                <a:spcPts val="5550"/>
              </a:lnSpc>
              <a:buNone/>
            </a:pPr>
            <a:r>
              <a:rPr lang="en-US" sz="4450" b="1" dirty="0">
                <a:solidFill>
                  <a:srgbClr val="0C0D0F"/>
                </a:solidFill>
                <a:latin typeface="Arial" panose="020B0604020202020204" pitchFamily="34" charset="0"/>
                <a:ea typeface="Inter" pitchFamily="34" charset="-122"/>
                <a:cs typeface="Arial" panose="020B0604020202020204" pitchFamily="34" charset="0"/>
              </a:rPr>
              <a:t>Target Market</a:t>
            </a:r>
            <a:endParaRPr lang="en-US" sz="4450" b="1" dirty="0">
              <a:latin typeface="Arial" panose="020B0604020202020204" pitchFamily="34" charset="0"/>
              <a:cs typeface="Arial" panose="020B0604020202020204" pitchFamily="34" charset="0"/>
            </a:endParaRPr>
          </a:p>
        </p:txBody>
      </p:sp>
      <p:sp>
        <p:nvSpPr>
          <p:cNvPr id="3" name="Text 1"/>
          <p:cNvSpPr/>
          <p:nvPr/>
        </p:nvSpPr>
        <p:spPr>
          <a:xfrm>
            <a:off x="793790" y="2345888"/>
            <a:ext cx="3360539" cy="354330"/>
          </a:xfrm>
          <a:prstGeom prst="rect">
            <a:avLst/>
          </a:prstGeom>
          <a:noFill/>
          <a:ln/>
        </p:spPr>
        <p:txBody>
          <a:bodyPr wrap="none" lIns="0" tIns="0" rIns="0" bIns="0" rtlCol="0" anchor="t"/>
          <a:lstStyle/>
          <a:p>
            <a:pPr marL="0" indent="0" algn="l">
              <a:lnSpc>
                <a:spcPts val="2750"/>
              </a:lnSpc>
              <a:buNone/>
            </a:pPr>
            <a:r>
              <a:rPr lang="en-US" sz="2200" b="1" dirty="0">
                <a:solidFill>
                  <a:srgbClr val="0C0D0F"/>
                </a:solidFill>
                <a:latin typeface="Arial" panose="020B0604020202020204" pitchFamily="34" charset="0"/>
                <a:ea typeface="Inter" pitchFamily="34" charset="-122"/>
                <a:cs typeface="Arial" panose="020B0604020202020204" pitchFamily="34" charset="0"/>
              </a:rPr>
              <a:t>Primary Customer Profile</a:t>
            </a:r>
            <a:endParaRPr lang="en-US" sz="2200" b="1" dirty="0">
              <a:latin typeface="Arial" panose="020B0604020202020204" pitchFamily="34" charset="0"/>
              <a:cs typeface="Arial" panose="020B0604020202020204" pitchFamily="34" charset="0"/>
            </a:endParaRPr>
          </a:p>
        </p:txBody>
      </p:sp>
      <p:sp>
        <p:nvSpPr>
          <p:cNvPr id="4" name="Text 2"/>
          <p:cNvSpPr/>
          <p:nvPr/>
        </p:nvSpPr>
        <p:spPr>
          <a:xfrm>
            <a:off x="793790" y="2927032"/>
            <a:ext cx="8284131" cy="213169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55575A"/>
                </a:solidFill>
                <a:latin typeface="Arial" panose="020B0604020202020204" pitchFamily="34" charset="0"/>
                <a:ea typeface="Manrope" pitchFamily="34" charset="-122"/>
                <a:cs typeface="Arial" panose="020B0604020202020204" pitchFamily="34" charset="0"/>
              </a:rPr>
              <a:t>University students aged 18-25</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55575A"/>
                </a:solidFill>
                <a:latin typeface="Arial" panose="020B0604020202020204" pitchFamily="34" charset="0"/>
                <a:ea typeface="Manrope" pitchFamily="34" charset="-122"/>
                <a:cs typeface="Arial" panose="020B0604020202020204" pitchFamily="34" charset="0"/>
              </a:rPr>
              <a:t>Young professionals aged 22-35</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55575A"/>
                </a:solidFill>
                <a:latin typeface="Arial" panose="020B0604020202020204" pitchFamily="34" charset="0"/>
                <a:ea typeface="Manrope" pitchFamily="34" charset="-122"/>
                <a:cs typeface="Arial" panose="020B0604020202020204" pitchFamily="34" charset="0"/>
              </a:rPr>
              <a:t>Budget-conscious consumers</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55575A"/>
                </a:solidFill>
                <a:latin typeface="Arial" panose="020B0604020202020204" pitchFamily="34" charset="0"/>
                <a:ea typeface="Manrope" pitchFamily="34" charset="-122"/>
                <a:cs typeface="Arial" panose="020B0604020202020204" pitchFamily="34" charset="0"/>
              </a:rPr>
              <a:t>Time-poor individuals with busy schedules</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55575A"/>
                </a:solidFill>
                <a:latin typeface="Arial" panose="020B0604020202020204" pitchFamily="34" charset="0"/>
                <a:ea typeface="Manrope" pitchFamily="34" charset="-122"/>
                <a:cs typeface="Arial" panose="020B0604020202020204" pitchFamily="34" charset="0"/>
              </a:rPr>
              <a:t>Health-conscious eaters seeking balanced nutrition</a:t>
            </a:r>
            <a:endParaRPr lang="en-US" sz="1750" dirty="0">
              <a:latin typeface="Arial" panose="020B0604020202020204" pitchFamily="34" charset="0"/>
              <a:cs typeface="Arial" panose="020B0604020202020204" pitchFamily="34" charset="0"/>
            </a:endParaRPr>
          </a:p>
        </p:txBody>
      </p:sp>
      <p:sp>
        <p:nvSpPr>
          <p:cNvPr id="5" name="Text 3"/>
          <p:cNvSpPr/>
          <p:nvPr/>
        </p:nvSpPr>
        <p:spPr>
          <a:xfrm>
            <a:off x="793790" y="5318995"/>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0C0D0F"/>
                </a:solidFill>
                <a:latin typeface="Arial" panose="020B0604020202020204" pitchFamily="34" charset="0"/>
                <a:ea typeface="Inter" pitchFamily="34" charset="-122"/>
                <a:cs typeface="Arial" panose="020B0604020202020204" pitchFamily="34" charset="0"/>
              </a:rPr>
              <a:t>Market Size</a:t>
            </a:r>
            <a:endParaRPr lang="en-US" sz="2200" b="1" dirty="0">
              <a:latin typeface="Arial" panose="020B0604020202020204" pitchFamily="34" charset="0"/>
              <a:cs typeface="Arial" panose="020B0604020202020204" pitchFamily="34" charset="0"/>
            </a:endParaRPr>
          </a:p>
        </p:txBody>
      </p:sp>
      <p:sp>
        <p:nvSpPr>
          <p:cNvPr id="6" name="Text 4"/>
          <p:cNvSpPr/>
          <p:nvPr/>
        </p:nvSpPr>
        <p:spPr>
          <a:xfrm>
            <a:off x="793790" y="5866686"/>
            <a:ext cx="8284131" cy="1088708"/>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Arial" panose="020B0604020202020204" pitchFamily="34" charset="0"/>
                <a:ea typeface="Manrope" pitchFamily="34" charset="-122"/>
                <a:cs typeface="Arial" panose="020B0604020202020204" pitchFamily="34" charset="0"/>
              </a:rPr>
              <a:t>Birmingham's large student population and growing young professional demographic create substantial demand for convenient, healthy meal solutions.</a:t>
            </a:r>
            <a:endParaRPr lang="en-US" sz="1750" dirty="0">
              <a:latin typeface="Arial" panose="020B0604020202020204" pitchFamily="34" charset="0"/>
              <a:cs typeface="Arial" panose="020B0604020202020204" pitchFamily="34" charset="0"/>
            </a:endParaRPr>
          </a:p>
        </p:txBody>
      </p:sp>
      <p:pic>
        <p:nvPicPr>
          <p:cNvPr id="7" name="Image 0" descr="preencoded.png"/>
          <p:cNvPicPr>
            <a:picLocks noChangeAspect="1"/>
          </p:cNvPicPr>
          <p:nvPr/>
        </p:nvPicPr>
        <p:blipFill>
          <a:blip r:embed="rId3"/>
          <a:stretch>
            <a:fillRect/>
          </a:stretch>
        </p:blipFill>
        <p:spPr>
          <a:xfrm>
            <a:off x="7716470" y="1819033"/>
            <a:ext cx="5519205" cy="3677127"/>
          </a:xfrm>
          <a:prstGeom prst="rect">
            <a:avLst/>
          </a:prstGeom>
        </p:spPr>
      </p:pic>
      <p:pic>
        <p:nvPicPr>
          <p:cNvPr id="9" name="Picture 8">
            <a:extLst>
              <a:ext uri="{FF2B5EF4-FFF2-40B4-BE49-F238E27FC236}">
                <a16:creationId xmlns:a16="http://schemas.microsoft.com/office/drawing/2014/main" id="{7A78BD6C-3FBB-DA62-E460-E210482364EC}"/>
              </a:ext>
            </a:extLst>
          </p:cNvPr>
          <p:cNvPicPr>
            <a:picLocks noChangeAspect="1"/>
          </p:cNvPicPr>
          <p:nvPr/>
        </p:nvPicPr>
        <p:blipFill>
          <a:blip r:embed="rId4"/>
          <a:stretch>
            <a:fillRect/>
          </a:stretch>
        </p:blipFill>
        <p:spPr>
          <a:xfrm>
            <a:off x="12325350" y="7582132"/>
            <a:ext cx="2305050" cy="51435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1323142"/>
            <a:ext cx="5670590" cy="708779"/>
          </a:xfrm>
          <a:prstGeom prst="rect">
            <a:avLst/>
          </a:prstGeom>
          <a:noFill/>
          <a:ln/>
        </p:spPr>
        <p:txBody>
          <a:bodyPr wrap="none" lIns="0" tIns="0" rIns="0" bIns="0" rtlCol="0" anchor="t"/>
          <a:lstStyle/>
          <a:p>
            <a:pPr marL="0" indent="0" algn="l">
              <a:lnSpc>
                <a:spcPts val="5550"/>
              </a:lnSpc>
              <a:buNone/>
            </a:pPr>
            <a:r>
              <a:rPr lang="en-US" sz="4450" b="1" dirty="0">
                <a:solidFill>
                  <a:srgbClr val="0C0D0F"/>
                </a:solidFill>
                <a:latin typeface="Arial" panose="020B0604020202020204" pitchFamily="34" charset="0"/>
                <a:ea typeface="Inter" pitchFamily="34" charset="-122"/>
                <a:cs typeface="Arial" panose="020B0604020202020204" pitchFamily="34" charset="0"/>
              </a:rPr>
              <a:t>Market Opportunity</a:t>
            </a:r>
            <a:endParaRPr lang="en-US" sz="4450" b="1" dirty="0">
              <a:latin typeface="Arial" panose="020B0604020202020204" pitchFamily="34" charset="0"/>
              <a:cs typeface="Arial" panose="020B0604020202020204" pitchFamily="34" charset="0"/>
            </a:endParaRPr>
          </a:p>
        </p:txBody>
      </p:sp>
      <p:sp>
        <p:nvSpPr>
          <p:cNvPr id="3" name="Text 1"/>
          <p:cNvSpPr/>
          <p:nvPr/>
        </p:nvSpPr>
        <p:spPr>
          <a:xfrm>
            <a:off x="793790" y="2485549"/>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Arial" panose="020B0604020202020204" pitchFamily="34" charset="0"/>
                <a:ea typeface="Inter Light" pitchFamily="34" charset="-122"/>
                <a:cs typeface="Arial" panose="020B0604020202020204" pitchFamily="34" charset="0"/>
              </a:rPr>
              <a:t>01</a:t>
            </a:r>
            <a:endParaRPr lang="en-US" sz="1750" dirty="0">
              <a:latin typeface="Arial" panose="020B0604020202020204" pitchFamily="34" charset="0"/>
              <a:cs typeface="Arial" panose="020B0604020202020204" pitchFamily="34" charset="0"/>
            </a:endParaRPr>
          </a:p>
        </p:txBody>
      </p:sp>
      <p:sp>
        <p:nvSpPr>
          <p:cNvPr id="4" name="Shape 2"/>
          <p:cNvSpPr/>
          <p:nvPr/>
        </p:nvSpPr>
        <p:spPr>
          <a:xfrm>
            <a:off x="793790" y="2840593"/>
            <a:ext cx="6407944" cy="30480"/>
          </a:xfrm>
          <a:prstGeom prst="rect">
            <a:avLst/>
          </a:prstGeom>
          <a:solidFill>
            <a:srgbClr val="FF7047"/>
          </a:solidFill>
          <a:ln/>
        </p:spPr>
        <p:txBody>
          <a:bodyPr/>
          <a:lstStyle/>
          <a:p>
            <a:endParaRPr lang="en-GB">
              <a:latin typeface="Arial" panose="020B0604020202020204" pitchFamily="34" charset="0"/>
              <a:cs typeface="Arial" panose="020B0604020202020204" pitchFamily="34" charset="0"/>
            </a:endParaRPr>
          </a:p>
        </p:txBody>
      </p:sp>
      <p:sp>
        <p:nvSpPr>
          <p:cNvPr id="5" name="Text 3"/>
          <p:cNvSpPr/>
          <p:nvPr/>
        </p:nvSpPr>
        <p:spPr>
          <a:xfrm>
            <a:off x="793790" y="3014901"/>
            <a:ext cx="4605099" cy="354330"/>
          </a:xfrm>
          <a:prstGeom prst="rect">
            <a:avLst/>
          </a:prstGeom>
          <a:noFill/>
          <a:ln/>
        </p:spPr>
        <p:txBody>
          <a:bodyPr wrap="none" lIns="0" tIns="0" rIns="0" bIns="0" rtlCol="0" anchor="t"/>
          <a:lstStyle/>
          <a:p>
            <a:pPr marL="0" indent="0" algn="l">
              <a:lnSpc>
                <a:spcPts val="2750"/>
              </a:lnSpc>
              <a:buNone/>
            </a:pPr>
            <a:r>
              <a:rPr lang="en-US" sz="2200" b="1" dirty="0">
                <a:solidFill>
                  <a:srgbClr val="55575A"/>
                </a:solidFill>
                <a:latin typeface="Arial" panose="020B0604020202020204" pitchFamily="34" charset="0"/>
                <a:ea typeface="Inter" pitchFamily="34" charset="-122"/>
                <a:cs typeface="Arial" panose="020B0604020202020204" pitchFamily="34" charset="0"/>
              </a:rPr>
              <a:t>Growing Demand for Convenience</a:t>
            </a:r>
            <a:endParaRPr lang="en-US" sz="2200" b="1" dirty="0">
              <a:latin typeface="Arial" panose="020B0604020202020204" pitchFamily="34" charset="0"/>
              <a:cs typeface="Arial" panose="020B0604020202020204" pitchFamily="34" charset="0"/>
            </a:endParaRPr>
          </a:p>
        </p:txBody>
      </p:sp>
      <p:sp>
        <p:nvSpPr>
          <p:cNvPr id="6" name="Text 4"/>
          <p:cNvSpPr/>
          <p:nvPr/>
        </p:nvSpPr>
        <p:spPr>
          <a:xfrm>
            <a:off x="793790" y="3505319"/>
            <a:ext cx="6407944" cy="1088708"/>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Arial" panose="020B0604020202020204" pitchFamily="34" charset="0"/>
                <a:ea typeface="Manrope" pitchFamily="34" charset="-122"/>
                <a:cs typeface="Arial" panose="020B0604020202020204" pitchFamily="34" charset="0"/>
              </a:rPr>
              <a:t>Busy lifestyles increasingly limit time available for meal preparation, driving demand for ready-to-eat solutions (Brunner, van der Horst and Siegrist, 2010)</a:t>
            </a:r>
            <a:endParaRPr lang="en-US" sz="1750" dirty="0">
              <a:latin typeface="Arial" panose="020B0604020202020204" pitchFamily="34" charset="0"/>
              <a:cs typeface="Arial" panose="020B0604020202020204" pitchFamily="34" charset="0"/>
            </a:endParaRPr>
          </a:p>
        </p:txBody>
      </p:sp>
      <p:sp>
        <p:nvSpPr>
          <p:cNvPr id="7" name="Text 5"/>
          <p:cNvSpPr/>
          <p:nvPr/>
        </p:nvSpPr>
        <p:spPr>
          <a:xfrm>
            <a:off x="7428548" y="2485549"/>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Arial" panose="020B0604020202020204" pitchFamily="34" charset="0"/>
                <a:ea typeface="Inter Light" pitchFamily="34" charset="-122"/>
                <a:cs typeface="Arial" panose="020B0604020202020204" pitchFamily="34" charset="0"/>
              </a:rPr>
              <a:t>02</a:t>
            </a:r>
            <a:endParaRPr lang="en-US" sz="1750" dirty="0">
              <a:latin typeface="Arial" panose="020B0604020202020204" pitchFamily="34" charset="0"/>
              <a:cs typeface="Arial" panose="020B0604020202020204" pitchFamily="34" charset="0"/>
            </a:endParaRPr>
          </a:p>
        </p:txBody>
      </p:sp>
      <p:sp>
        <p:nvSpPr>
          <p:cNvPr id="8" name="Shape 6"/>
          <p:cNvSpPr/>
          <p:nvPr/>
        </p:nvSpPr>
        <p:spPr>
          <a:xfrm>
            <a:off x="7428548" y="2840593"/>
            <a:ext cx="6408063" cy="30480"/>
          </a:xfrm>
          <a:prstGeom prst="rect">
            <a:avLst/>
          </a:prstGeom>
          <a:solidFill>
            <a:srgbClr val="FF7047"/>
          </a:solidFill>
          <a:ln/>
        </p:spPr>
        <p:txBody>
          <a:bodyPr/>
          <a:lstStyle/>
          <a:p>
            <a:endParaRPr lang="en-GB">
              <a:latin typeface="Arial" panose="020B0604020202020204" pitchFamily="34" charset="0"/>
              <a:cs typeface="Arial" panose="020B0604020202020204" pitchFamily="34" charset="0"/>
            </a:endParaRPr>
          </a:p>
        </p:txBody>
      </p:sp>
      <p:sp>
        <p:nvSpPr>
          <p:cNvPr id="9" name="Text 7"/>
          <p:cNvSpPr/>
          <p:nvPr/>
        </p:nvSpPr>
        <p:spPr>
          <a:xfrm>
            <a:off x="7428548" y="3014901"/>
            <a:ext cx="3306842" cy="354330"/>
          </a:xfrm>
          <a:prstGeom prst="rect">
            <a:avLst/>
          </a:prstGeom>
          <a:noFill/>
          <a:ln/>
        </p:spPr>
        <p:txBody>
          <a:bodyPr wrap="none" lIns="0" tIns="0" rIns="0" bIns="0" rtlCol="0" anchor="t"/>
          <a:lstStyle/>
          <a:p>
            <a:pPr marL="0" indent="0" algn="l">
              <a:lnSpc>
                <a:spcPts val="2750"/>
              </a:lnSpc>
              <a:buNone/>
            </a:pPr>
            <a:r>
              <a:rPr lang="en-US" sz="2200" b="1" dirty="0">
                <a:solidFill>
                  <a:srgbClr val="55575A"/>
                </a:solidFill>
                <a:latin typeface="Arial" panose="020B0604020202020204" pitchFamily="34" charset="0"/>
                <a:ea typeface="Inter" pitchFamily="34" charset="-122"/>
                <a:cs typeface="Arial" panose="020B0604020202020204" pitchFamily="34" charset="0"/>
              </a:rPr>
              <a:t>Rising Health Awareness</a:t>
            </a:r>
            <a:endParaRPr lang="en-US" sz="2200" b="1" dirty="0">
              <a:latin typeface="Arial" panose="020B0604020202020204" pitchFamily="34" charset="0"/>
              <a:cs typeface="Arial" panose="020B0604020202020204" pitchFamily="34" charset="0"/>
            </a:endParaRPr>
          </a:p>
        </p:txBody>
      </p:sp>
      <p:sp>
        <p:nvSpPr>
          <p:cNvPr id="10" name="Text 8"/>
          <p:cNvSpPr/>
          <p:nvPr/>
        </p:nvSpPr>
        <p:spPr>
          <a:xfrm>
            <a:off x="7428548" y="3505319"/>
            <a:ext cx="6408063" cy="725805"/>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Arial" panose="020B0604020202020204" pitchFamily="34" charset="0"/>
                <a:ea typeface="Manrope" pitchFamily="34" charset="-122"/>
                <a:cs typeface="Arial" panose="020B0604020202020204" pitchFamily="34" charset="0"/>
              </a:rPr>
              <a:t>Increased interest in nutritionally balanced diets and healthy eating habits, particularly among younger demographics</a:t>
            </a:r>
            <a:endParaRPr lang="en-US" sz="1750" dirty="0">
              <a:latin typeface="Arial" panose="020B0604020202020204" pitchFamily="34" charset="0"/>
              <a:cs typeface="Arial" panose="020B0604020202020204" pitchFamily="34" charset="0"/>
            </a:endParaRPr>
          </a:p>
        </p:txBody>
      </p:sp>
      <p:sp>
        <p:nvSpPr>
          <p:cNvPr id="11" name="Text 9"/>
          <p:cNvSpPr/>
          <p:nvPr/>
        </p:nvSpPr>
        <p:spPr>
          <a:xfrm>
            <a:off x="793790" y="4990862"/>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Arial" panose="020B0604020202020204" pitchFamily="34" charset="0"/>
                <a:ea typeface="Inter Light" pitchFamily="34" charset="-122"/>
                <a:cs typeface="Arial" panose="020B0604020202020204" pitchFamily="34" charset="0"/>
              </a:rPr>
              <a:t>03</a:t>
            </a:r>
            <a:endParaRPr lang="en-US" sz="1750" dirty="0">
              <a:latin typeface="Arial" panose="020B0604020202020204" pitchFamily="34" charset="0"/>
              <a:cs typeface="Arial" panose="020B0604020202020204" pitchFamily="34" charset="0"/>
            </a:endParaRPr>
          </a:p>
        </p:txBody>
      </p:sp>
      <p:sp>
        <p:nvSpPr>
          <p:cNvPr id="12" name="Shape 10"/>
          <p:cNvSpPr/>
          <p:nvPr/>
        </p:nvSpPr>
        <p:spPr>
          <a:xfrm>
            <a:off x="793790" y="5345906"/>
            <a:ext cx="6407944" cy="30480"/>
          </a:xfrm>
          <a:prstGeom prst="rect">
            <a:avLst/>
          </a:prstGeom>
          <a:solidFill>
            <a:srgbClr val="FF7047"/>
          </a:solidFill>
          <a:ln/>
        </p:spPr>
        <p:txBody>
          <a:bodyPr/>
          <a:lstStyle/>
          <a:p>
            <a:endParaRPr lang="en-GB">
              <a:latin typeface="Arial" panose="020B0604020202020204" pitchFamily="34" charset="0"/>
              <a:cs typeface="Arial" panose="020B0604020202020204" pitchFamily="34" charset="0"/>
            </a:endParaRPr>
          </a:p>
        </p:txBody>
      </p:sp>
      <p:sp>
        <p:nvSpPr>
          <p:cNvPr id="13" name="Text 11"/>
          <p:cNvSpPr/>
          <p:nvPr/>
        </p:nvSpPr>
        <p:spPr>
          <a:xfrm>
            <a:off x="793790" y="5520214"/>
            <a:ext cx="3824526" cy="354330"/>
          </a:xfrm>
          <a:prstGeom prst="rect">
            <a:avLst/>
          </a:prstGeom>
          <a:noFill/>
          <a:ln/>
        </p:spPr>
        <p:txBody>
          <a:bodyPr wrap="none" lIns="0" tIns="0" rIns="0" bIns="0" rtlCol="0" anchor="t"/>
          <a:lstStyle/>
          <a:p>
            <a:pPr marL="0" indent="0" algn="l">
              <a:lnSpc>
                <a:spcPts val="2750"/>
              </a:lnSpc>
              <a:buNone/>
            </a:pPr>
            <a:r>
              <a:rPr lang="en-US" sz="2200" b="1" dirty="0">
                <a:solidFill>
                  <a:srgbClr val="55575A"/>
                </a:solidFill>
                <a:latin typeface="Arial" panose="020B0604020202020204" pitchFamily="34" charset="0"/>
                <a:ea typeface="Inter" pitchFamily="34" charset="-122"/>
                <a:cs typeface="Arial" panose="020B0604020202020204" pitchFamily="34" charset="0"/>
              </a:rPr>
              <a:t>Technology-Enabled Access</a:t>
            </a:r>
            <a:endParaRPr lang="en-US" sz="2200" b="1" dirty="0">
              <a:latin typeface="Arial" panose="020B0604020202020204" pitchFamily="34" charset="0"/>
              <a:cs typeface="Arial" panose="020B0604020202020204" pitchFamily="34" charset="0"/>
            </a:endParaRPr>
          </a:p>
        </p:txBody>
      </p:sp>
      <p:sp>
        <p:nvSpPr>
          <p:cNvPr id="14" name="Text 12"/>
          <p:cNvSpPr/>
          <p:nvPr/>
        </p:nvSpPr>
        <p:spPr>
          <a:xfrm>
            <a:off x="793790" y="6010632"/>
            <a:ext cx="6407944" cy="725805"/>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Arial" panose="020B0604020202020204" pitchFamily="34" charset="0"/>
                <a:ea typeface="Manrope" pitchFamily="34" charset="-122"/>
                <a:cs typeface="Arial" panose="020B0604020202020204" pitchFamily="34" charset="0"/>
              </a:rPr>
              <a:t>Social media and online ordering platforms make it easier than ever to reach target customers efficiently</a:t>
            </a:r>
            <a:endParaRPr lang="en-US" sz="1750" dirty="0">
              <a:latin typeface="Arial" panose="020B0604020202020204" pitchFamily="34" charset="0"/>
              <a:cs typeface="Arial" panose="020B0604020202020204" pitchFamily="34" charset="0"/>
            </a:endParaRPr>
          </a:p>
        </p:txBody>
      </p:sp>
      <p:sp>
        <p:nvSpPr>
          <p:cNvPr id="15" name="Text 13"/>
          <p:cNvSpPr/>
          <p:nvPr/>
        </p:nvSpPr>
        <p:spPr>
          <a:xfrm>
            <a:off x="7428548" y="4990862"/>
            <a:ext cx="226814" cy="283488"/>
          </a:xfrm>
          <a:prstGeom prst="rect">
            <a:avLst/>
          </a:prstGeom>
          <a:noFill/>
          <a:ln/>
        </p:spPr>
        <p:txBody>
          <a:bodyPr wrap="none" lIns="0" tIns="0" rIns="0" bIns="0" rtlCol="0" anchor="t"/>
          <a:lstStyle/>
          <a:p>
            <a:pPr marL="0" indent="0" algn="l">
              <a:lnSpc>
                <a:spcPts val="2850"/>
              </a:lnSpc>
              <a:buNone/>
            </a:pPr>
            <a:r>
              <a:rPr lang="en-US" sz="1750" dirty="0">
                <a:solidFill>
                  <a:srgbClr val="55575A"/>
                </a:solidFill>
                <a:latin typeface="Arial" panose="020B0604020202020204" pitchFamily="34" charset="0"/>
                <a:ea typeface="Inter Light" pitchFamily="34" charset="-122"/>
                <a:cs typeface="Arial" panose="020B0604020202020204" pitchFamily="34" charset="0"/>
              </a:rPr>
              <a:t>04</a:t>
            </a:r>
            <a:endParaRPr lang="en-US" sz="1750" dirty="0">
              <a:latin typeface="Arial" panose="020B0604020202020204" pitchFamily="34" charset="0"/>
              <a:cs typeface="Arial" panose="020B0604020202020204" pitchFamily="34" charset="0"/>
            </a:endParaRPr>
          </a:p>
        </p:txBody>
      </p:sp>
      <p:sp>
        <p:nvSpPr>
          <p:cNvPr id="16" name="Shape 14"/>
          <p:cNvSpPr/>
          <p:nvPr/>
        </p:nvSpPr>
        <p:spPr>
          <a:xfrm>
            <a:off x="7428548" y="5345906"/>
            <a:ext cx="6408063" cy="30480"/>
          </a:xfrm>
          <a:prstGeom prst="rect">
            <a:avLst/>
          </a:prstGeom>
          <a:solidFill>
            <a:srgbClr val="FF7047"/>
          </a:solidFill>
          <a:ln/>
        </p:spPr>
        <p:txBody>
          <a:bodyPr/>
          <a:lstStyle/>
          <a:p>
            <a:endParaRPr lang="en-GB">
              <a:latin typeface="Arial" panose="020B0604020202020204" pitchFamily="34" charset="0"/>
              <a:cs typeface="Arial" panose="020B0604020202020204" pitchFamily="34" charset="0"/>
            </a:endParaRPr>
          </a:p>
        </p:txBody>
      </p:sp>
      <p:sp>
        <p:nvSpPr>
          <p:cNvPr id="17" name="Text 15"/>
          <p:cNvSpPr/>
          <p:nvPr/>
        </p:nvSpPr>
        <p:spPr>
          <a:xfrm>
            <a:off x="7428548" y="5520214"/>
            <a:ext cx="3262312" cy="354330"/>
          </a:xfrm>
          <a:prstGeom prst="rect">
            <a:avLst/>
          </a:prstGeom>
          <a:noFill/>
          <a:ln/>
        </p:spPr>
        <p:txBody>
          <a:bodyPr wrap="none" lIns="0" tIns="0" rIns="0" bIns="0" rtlCol="0" anchor="t"/>
          <a:lstStyle/>
          <a:p>
            <a:pPr marL="0" indent="0" algn="l">
              <a:lnSpc>
                <a:spcPts val="2750"/>
              </a:lnSpc>
              <a:buNone/>
            </a:pPr>
            <a:r>
              <a:rPr lang="en-US" sz="2200" b="1" dirty="0">
                <a:solidFill>
                  <a:srgbClr val="55575A"/>
                </a:solidFill>
                <a:latin typeface="Arial" panose="020B0604020202020204" pitchFamily="34" charset="0"/>
                <a:ea typeface="Inter" pitchFamily="34" charset="-122"/>
                <a:cs typeface="Arial" panose="020B0604020202020204" pitchFamily="34" charset="0"/>
              </a:rPr>
              <a:t>Local Market Advantage</a:t>
            </a:r>
            <a:endParaRPr lang="en-US" sz="2200" b="1" dirty="0">
              <a:latin typeface="Arial" panose="020B0604020202020204" pitchFamily="34" charset="0"/>
              <a:cs typeface="Arial" panose="020B0604020202020204" pitchFamily="34" charset="0"/>
            </a:endParaRPr>
          </a:p>
        </p:txBody>
      </p:sp>
      <p:sp>
        <p:nvSpPr>
          <p:cNvPr id="18" name="Text 16"/>
          <p:cNvSpPr/>
          <p:nvPr/>
        </p:nvSpPr>
        <p:spPr>
          <a:xfrm>
            <a:off x="7428548" y="6010632"/>
            <a:ext cx="6408063" cy="725805"/>
          </a:xfrm>
          <a:prstGeom prst="rect">
            <a:avLst/>
          </a:prstGeom>
          <a:noFill/>
          <a:ln/>
        </p:spPr>
        <p:txBody>
          <a:bodyPr wrap="square" lIns="0" tIns="0" rIns="0" bIns="0" rtlCol="0" anchor="t"/>
          <a:lstStyle/>
          <a:p>
            <a:pPr marL="0" indent="0" algn="l">
              <a:lnSpc>
                <a:spcPts val="2850"/>
              </a:lnSpc>
              <a:buNone/>
            </a:pPr>
            <a:r>
              <a:rPr lang="en-US" sz="1750" dirty="0">
                <a:solidFill>
                  <a:srgbClr val="55575A"/>
                </a:solidFill>
                <a:latin typeface="Arial" panose="020B0604020202020204" pitchFamily="34" charset="0"/>
                <a:ea typeface="Manrope" pitchFamily="34" charset="-122"/>
                <a:cs typeface="Arial" panose="020B0604020202020204" pitchFamily="34" charset="0"/>
              </a:rPr>
              <a:t>Birmingham's concentration of students and young professionals creates a strong foundation for growth</a:t>
            </a:r>
            <a:endParaRPr lang="en-US" sz="1750" dirty="0">
              <a:latin typeface="Arial" panose="020B0604020202020204" pitchFamily="34" charset="0"/>
              <a:cs typeface="Arial" panose="020B0604020202020204" pitchFamily="34" charset="0"/>
            </a:endParaRPr>
          </a:p>
        </p:txBody>
      </p:sp>
      <p:pic>
        <p:nvPicPr>
          <p:cNvPr id="20" name="Picture 19">
            <a:extLst>
              <a:ext uri="{FF2B5EF4-FFF2-40B4-BE49-F238E27FC236}">
                <a16:creationId xmlns:a16="http://schemas.microsoft.com/office/drawing/2014/main" id="{8C465DC4-DD9B-7916-FF83-25DC941DB675}"/>
              </a:ext>
            </a:extLst>
          </p:cNvPr>
          <p:cNvPicPr>
            <a:picLocks noChangeAspect="1"/>
          </p:cNvPicPr>
          <p:nvPr/>
        </p:nvPicPr>
        <p:blipFill>
          <a:blip r:embed="rId3"/>
          <a:stretch>
            <a:fillRect/>
          </a:stretch>
        </p:blipFill>
        <p:spPr>
          <a:xfrm>
            <a:off x="12325350" y="7715250"/>
            <a:ext cx="2305050" cy="51435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325404" y="888444"/>
            <a:ext cx="4340423" cy="542568"/>
          </a:xfrm>
          <a:prstGeom prst="rect">
            <a:avLst/>
          </a:prstGeom>
          <a:noFill/>
          <a:ln/>
        </p:spPr>
        <p:txBody>
          <a:bodyPr wrap="none" lIns="0" tIns="0" rIns="0" bIns="0" rtlCol="0" anchor="t"/>
          <a:lstStyle/>
          <a:p>
            <a:pPr marL="0" indent="0" algn="l">
              <a:lnSpc>
                <a:spcPts val="4250"/>
              </a:lnSpc>
              <a:buNone/>
            </a:pPr>
            <a:r>
              <a:rPr lang="en-US" sz="4000" b="1" dirty="0">
                <a:solidFill>
                  <a:srgbClr val="0C0D0F"/>
                </a:solidFill>
                <a:latin typeface="Arial" panose="020B0604020202020204" pitchFamily="34" charset="0"/>
                <a:ea typeface="Inter" pitchFamily="34" charset="-122"/>
                <a:cs typeface="Arial" panose="020B0604020202020204" pitchFamily="34" charset="0"/>
              </a:rPr>
              <a:t>PESTEL Analysis</a:t>
            </a:r>
            <a:endParaRPr lang="en-US" sz="4000" b="1" dirty="0">
              <a:latin typeface="Arial" panose="020B0604020202020204" pitchFamily="34" charset="0"/>
              <a:cs typeface="Arial" panose="020B0604020202020204" pitchFamily="34" charset="0"/>
            </a:endParaRPr>
          </a:p>
        </p:txBody>
      </p:sp>
      <p:sp>
        <p:nvSpPr>
          <p:cNvPr id="3" name="Text 1"/>
          <p:cNvSpPr/>
          <p:nvPr/>
        </p:nvSpPr>
        <p:spPr>
          <a:xfrm>
            <a:off x="1325404" y="1518344"/>
            <a:ext cx="11979593" cy="245150"/>
          </a:xfrm>
          <a:prstGeom prst="rect">
            <a:avLst/>
          </a:prstGeom>
          <a:noFill/>
          <a:ln/>
        </p:spPr>
        <p:txBody>
          <a:bodyPr wrap="none" lIns="0" tIns="0" rIns="0" bIns="0" rtlCol="0" anchor="t"/>
          <a:lstStyle/>
          <a:p>
            <a:pPr marL="0" indent="0" algn="l">
              <a:lnSpc>
                <a:spcPts val="1900"/>
              </a:lnSpc>
              <a:buNone/>
            </a:pPr>
            <a:r>
              <a:rPr lang="en-US" sz="1600" b="1" dirty="0">
                <a:solidFill>
                  <a:srgbClr val="55575A"/>
                </a:solidFill>
                <a:latin typeface="Arial" panose="020B0604020202020204" pitchFamily="34" charset="0"/>
                <a:ea typeface="Manrope" pitchFamily="34" charset="-122"/>
                <a:cs typeface="Arial" panose="020B0604020202020204" pitchFamily="34" charset="0"/>
              </a:rPr>
              <a:t>External factors shaping the business environment</a:t>
            </a:r>
            <a:endParaRPr lang="en-US" sz="1600" b="1" dirty="0">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25404" y="2091333"/>
            <a:ext cx="433983" cy="433983"/>
          </a:xfrm>
          <a:prstGeom prst="rect">
            <a:avLst/>
          </a:prstGeom>
        </p:spPr>
      </p:pic>
      <p:sp>
        <p:nvSpPr>
          <p:cNvPr id="5" name="Text 2"/>
          <p:cNvSpPr/>
          <p:nvPr/>
        </p:nvSpPr>
        <p:spPr>
          <a:xfrm>
            <a:off x="1325404" y="2691408"/>
            <a:ext cx="2170152" cy="271224"/>
          </a:xfrm>
          <a:prstGeom prst="rect">
            <a:avLst/>
          </a:prstGeom>
          <a:noFill/>
          <a:ln/>
        </p:spPr>
        <p:txBody>
          <a:bodyPr wrap="none" lIns="0" tIns="0" rIns="0" bIns="0" rtlCol="0" anchor="t"/>
          <a:lstStyle/>
          <a:p>
            <a:pPr marL="0" indent="0" algn="l">
              <a:lnSpc>
                <a:spcPts val="2100"/>
              </a:lnSpc>
              <a:buNone/>
            </a:pPr>
            <a:r>
              <a:rPr lang="en-US" sz="2000" b="1" dirty="0">
                <a:solidFill>
                  <a:srgbClr val="55575A"/>
                </a:solidFill>
                <a:latin typeface="Arial" panose="020B0604020202020204" pitchFamily="34" charset="0"/>
                <a:ea typeface="Inter" pitchFamily="34" charset="-122"/>
                <a:cs typeface="Arial" panose="020B0604020202020204" pitchFamily="34" charset="0"/>
              </a:rPr>
              <a:t>Political</a:t>
            </a:r>
            <a:endParaRPr lang="en-US" sz="2000" b="1" dirty="0">
              <a:latin typeface="Arial" panose="020B0604020202020204" pitchFamily="34" charset="0"/>
              <a:cs typeface="Arial" panose="020B0604020202020204" pitchFamily="34" charset="0"/>
            </a:endParaRPr>
          </a:p>
        </p:txBody>
      </p:sp>
      <p:sp>
        <p:nvSpPr>
          <p:cNvPr id="6" name="Text 3"/>
          <p:cNvSpPr/>
          <p:nvPr/>
        </p:nvSpPr>
        <p:spPr>
          <a:xfrm>
            <a:off x="1325404" y="3042285"/>
            <a:ext cx="5906691" cy="490299"/>
          </a:xfrm>
          <a:prstGeom prst="rect">
            <a:avLst/>
          </a:prstGeom>
          <a:noFill/>
          <a:ln/>
        </p:spPr>
        <p:txBody>
          <a:bodyPr wrap="square" lIns="0" tIns="0" rIns="0" bIns="0" rtlCol="0" anchor="t"/>
          <a:lstStyle/>
          <a:p>
            <a:pPr marL="0" indent="0" algn="l">
              <a:lnSpc>
                <a:spcPts val="19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Strict food hygiene and safety regulations in the UK ensure quality standards but increase compliance costs</a:t>
            </a:r>
            <a:endParaRPr lang="en-US" sz="1600" dirty="0">
              <a:latin typeface="Arial" panose="020B0604020202020204" pitchFamily="34" charset="0"/>
              <a:cs typeface="Arial" panose="020B0604020202020204" pitchFamily="34" charset="0"/>
            </a:endParaRPr>
          </a:p>
        </p:txBody>
      </p:sp>
      <p:pic>
        <p:nvPicPr>
          <p:cNvPr id="7"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398187" y="2091333"/>
            <a:ext cx="433983" cy="433983"/>
          </a:xfrm>
          <a:prstGeom prst="rect">
            <a:avLst/>
          </a:prstGeom>
        </p:spPr>
      </p:pic>
      <p:sp>
        <p:nvSpPr>
          <p:cNvPr id="8" name="Text 4"/>
          <p:cNvSpPr/>
          <p:nvPr/>
        </p:nvSpPr>
        <p:spPr>
          <a:xfrm>
            <a:off x="7398187" y="2691408"/>
            <a:ext cx="2170152" cy="271224"/>
          </a:xfrm>
          <a:prstGeom prst="rect">
            <a:avLst/>
          </a:prstGeom>
          <a:noFill/>
          <a:ln/>
        </p:spPr>
        <p:txBody>
          <a:bodyPr wrap="none" lIns="0" tIns="0" rIns="0" bIns="0" rtlCol="0" anchor="t"/>
          <a:lstStyle/>
          <a:p>
            <a:pPr marL="0" indent="0" algn="l">
              <a:lnSpc>
                <a:spcPts val="2100"/>
              </a:lnSpc>
              <a:buNone/>
            </a:pPr>
            <a:r>
              <a:rPr lang="en-US" sz="2000" b="1" dirty="0">
                <a:solidFill>
                  <a:srgbClr val="55575A"/>
                </a:solidFill>
                <a:latin typeface="Arial" panose="020B0604020202020204" pitchFamily="34" charset="0"/>
                <a:ea typeface="Inter" pitchFamily="34" charset="-122"/>
                <a:cs typeface="Arial" panose="020B0604020202020204" pitchFamily="34" charset="0"/>
              </a:rPr>
              <a:t>Economic</a:t>
            </a:r>
            <a:endParaRPr lang="en-US" sz="2000" b="1" dirty="0">
              <a:latin typeface="Arial" panose="020B0604020202020204" pitchFamily="34" charset="0"/>
              <a:cs typeface="Arial" panose="020B0604020202020204" pitchFamily="34" charset="0"/>
            </a:endParaRPr>
          </a:p>
        </p:txBody>
      </p:sp>
      <p:sp>
        <p:nvSpPr>
          <p:cNvPr id="9" name="Text 5"/>
          <p:cNvSpPr/>
          <p:nvPr/>
        </p:nvSpPr>
        <p:spPr>
          <a:xfrm>
            <a:off x="7398187" y="3042285"/>
            <a:ext cx="5906810" cy="490299"/>
          </a:xfrm>
          <a:prstGeom prst="rect">
            <a:avLst/>
          </a:prstGeom>
          <a:noFill/>
          <a:ln/>
        </p:spPr>
        <p:txBody>
          <a:bodyPr wrap="square" lIns="0" tIns="0" rIns="0" bIns="0" rtlCol="0" anchor="t"/>
          <a:lstStyle/>
          <a:p>
            <a:pPr marL="0" indent="0" algn="l">
              <a:lnSpc>
                <a:spcPts val="19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Rising living costs drive demand for affordable meal options, particularly among price-sensitive student customers</a:t>
            </a:r>
            <a:endParaRPr lang="en-US" sz="1600" dirty="0">
              <a:latin typeface="Arial" panose="020B0604020202020204" pitchFamily="34" charset="0"/>
              <a:cs typeface="Arial" panose="020B0604020202020204" pitchFamily="34" charset="0"/>
            </a:endParaRPr>
          </a:p>
        </p:txBody>
      </p:sp>
      <p:pic>
        <p:nvPicPr>
          <p:cNvPr id="10"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325404" y="3798332"/>
            <a:ext cx="433983" cy="433983"/>
          </a:xfrm>
          <a:prstGeom prst="rect">
            <a:avLst/>
          </a:prstGeom>
        </p:spPr>
      </p:pic>
      <p:sp>
        <p:nvSpPr>
          <p:cNvPr id="11" name="Text 6"/>
          <p:cNvSpPr/>
          <p:nvPr/>
        </p:nvSpPr>
        <p:spPr>
          <a:xfrm>
            <a:off x="1325404" y="4398407"/>
            <a:ext cx="2170152" cy="271224"/>
          </a:xfrm>
          <a:prstGeom prst="rect">
            <a:avLst/>
          </a:prstGeom>
          <a:noFill/>
          <a:ln/>
        </p:spPr>
        <p:txBody>
          <a:bodyPr wrap="none" lIns="0" tIns="0" rIns="0" bIns="0" rtlCol="0" anchor="t"/>
          <a:lstStyle/>
          <a:p>
            <a:pPr marL="0" indent="0" algn="l">
              <a:lnSpc>
                <a:spcPts val="2100"/>
              </a:lnSpc>
              <a:buNone/>
            </a:pPr>
            <a:r>
              <a:rPr lang="en-US" sz="2000" b="1" dirty="0">
                <a:solidFill>
                  <a:srgbClr val="55575A"/>
                </a:solidFill>
                <a:latin typeface="Arial" panose="020B0604020202020204" pitchFamily="34" charset="0"/>
                <a:ea typeface="Inter" pitchFamily="34" charset="-122"/>
                <a:cs typeface="Arial" panose="020B0604020202020204" pitchFamily="34" charset="0"/>
              </a:rPr>
              <a:t>Social</a:t>
            </a:r>
            <a:endParaRPr lang="en-US" sz="2000" b="1" dirty="0">
              <a:latin typeface="Arial" panose="020B0604020202020204" pitchFamily="34" charset="0"/>
              <a:cs typeface="Arial" panose="020B0604020202020204" pitchFamily="34" charset="0"/>
            </a:endParaRPr>
          </a:p>
        </p:txBody>
      </p:sp>
      <p:sp>
        <p:nvSpPr>
          <p:cNvPr id="12" name="Text 7"/>
          <p:cNvSpPr/>
          <p:nvPr/>
        </p:nvSpPr>
        <p:spPr>
          <a:xfrm>
            <a:off x="1325404" y="4749284"/>
            <a:ext cx="5906691" cy="490299"/>
          </a:xfrm>
          <a:prstGeom prst="rect">
            <a:avLst/>
          </a:prstGeom>
          <a:noFill/>
          <a:ln/>
        </p:spPr>
        <p:txBody>
          <a:bodyPr wrap="square" lIns="0" tIns="0" rIns="0" bIns="0" rtlCol="0" anchor="t"/>
          <a:lstStyle/>
          <a:p>
            <a:pPr marL="0" indent="0" algn="l">
              <a:lnSpc>
                <a:spcPts val="19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Growing awareness of healthy lifestyles and nutrition creates favorable conditions for healthy eating initiatives</a:t>
            </a:r>
            <a:endParaRPr lang="en-US" sz="1600" dirty="0">
              <a:latin typeface="Arial" panose="020B0604020202020204" pitchFamily="34" charset="0"/>
              <a:cs typeface="Arial" panose="020B0604020202020204" pitchFamily="34" charset="0"/>
            </a:endParaRPr>
          </a:p>
        </p:txBody>
      </p:sp>
      <p:pic>
        <p:nvPicPr>
          <p:cNvPr id="13"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398187" y="3798332"/>
            <a:ext cx="433983" cy="433983"/>
          </a:xfrm>
          <a:prstGeom prst="rect">
            <a:avLst/>
          </a:prstGeom>
        </p:spPr>
      </p:pic>
      <p:sp>
        <p:nvSpPr>
          <p:cNvPr id="14" name="Text 8"/>
          <p:cNvSpPr/>
          <p:nvPr/>
        </p:nvSpPr>
        <p:spPr>
          <a:xfrm>
            <a:off x="7398187" y="4398407"/>
            <a:ext cx="2170152" cy="271224"/>
          </a:xfrm>
          <a:prstGeom prst="rect">
            <a:avLst/>
          </a:prstGeom>
          <a:noFill/>
          <a:ln/>
        </p:spPr>
        <p:txBody>
          <a:bodyPr wrap="none" lIns="0" tIns="0" rIns="0" bIns="0" rtlCol="0" anchor="t"/>
          <a:lstStyle/>
          <a:p>
            <a:pPr marL="0" indent="0" algn="l">
              <a:lnSpc>
                <a:spcPts val="2100"/>
              </a:lnSpc>
              <a:buNone/>
            </a:pPr>
            <a:r>
              <a:rPr lang="en-US" sz="2000" b="1" dirty="0">
                <a:solidFill>
                  <a:srgbClr val="55575A"/>
                </a:solidFill>
                <a:latin typeface="Arial" panose="020B0604020202020204" pitchFamily="34" charset="0"/>
                <a:ea typeface="Inter" pitchFamily="34" charset="-122"/>
                <a:cs typeface="Arial" panose="020B0604020202020204" pitchFamily="34" charset="0"/>
              </a:rPr>
              <a:t>Technological</a:t>
            </a:r>
            <a:endParaRPr lang="en-US" sz="2000" b="1" dirty="0">
              <a:latin typeface="Arial" panose="020B0604020202020204" pitchFamily="34" charset="0"/>
              <a:cs typeface="Arial" panose="020B0604020202020204" pitchFamily="34" charset="0"/>
            </a:endParaRPr>
          </a:p>
        </p:txBody>
      </p:sp>
      <p:sp>
        <p:nvSpPr>
          <p:cNvPr id="15" name="Text 9"/>
          <p:cNvSpPr/>
          <p:nvPr/>
        </p:nvSpPr>
        <p:spPr>
          <a:xfrm>
            <a:off x="7398187" y="4749284"/>
            <a:ext cx="5906810" cy="490299"/>
          </a:xfrm>
          <a:prstGeom prst="rect">
            <a:avLst/>
          </a:prstGeom>
          <a:noFill/>
          <a:ln/>
        </p:spPr>
        <p:txBody>
          <a:bodyPr wrap="square" lIns="0" tIns="0" rIns="0" bIns="0" rtlCol="0" anchor="t"/>
          <a:lstStyle/>
          <a:p>
            <a:pPr marL="0" indent="0" algn="l">
              <a:lnSpc>
                <a:spcPts val="19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Social media platforms and online ordering systems enable efficient customer reach and engagement</a:t>
            </a:r>
            <a:endParaRPr lang="en-US" sz="1600" dirty="0">
              <a:latin typeface="Arial" panose="020B0604020202020204" pitchFamily="34" charset="0"/>
              <a:cs typeface="Arial" panose="020B0604020202020204" pitchFamily="34" charset="0"/>
            </a:endParaRPr>
          </a:p>
        </p:txBody>
      </p:sp>
      <p:pic>
        <p:nvPicPr>
          <p:cNvPr id="16"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325404" y="5505331"/>
            <a:ext cx="433983" cy="433983"/>
          </a:xfrm>
          <a:prstGeom prst="rect">
            <a:avLst/>
          </a:prstGeom>
        </p:spPr>
      </p:pic>
      <p:sp>
        <p:nvSpPr>
          <p:cNvPr id="17" name="Text 10"/>
          <p:cNvSpPr/>
          <p:nvPr/>
        </p:nvSpPr>
        <p:spPr>
          <a:xfrm>
            <a:off x="1325404" y="6105406"/>
            <a:ext cx="2170152" cy="271224"/>
          </a:xfrm>
          <a:prstGeom prst="rect">
            <a:avLst/>
          </a:prstGeom>
          <a:noFill/>
          <a:ln/>
        </p:spPr>
        <p:txBody>
          <a:bodyPr wrap="none" lIns="0" tIns="0" rIns="0" bIns="0" rtlCol="0" anchor="t"/>
          <a:lstStyle/>
          <a:p>
            <a:pPr marL="0" indent="0" algn="l">
              <a:lnSpc>
                <a:spcPts val="2100"/>
              </a:lnSpc>
              <a:buNone/>
            </a:pPr>
            <a:r>
              <a:rPr lang="en-US" sz="2000" b="1" dirty="0">
                <a:solidFill>
                  <a:srgbClr val="55575A"/>
                </a:solidFill>
                <a:latin typeface="Arial" panose="020B0604020202020204" pitchFamily="34" charset="0"/>
                <a:ea typeface="Inter" pitchFamily="34" charset="-122"/>
                <a:cs typeface="Arial" panose="020B0604020202020204" pitchFamily="34" charset="0"/>
              </a:rPr>
              <a:t>Environmental</a:t>
            </a:r>
            <a:endParaRPr lang="en-US" sz="2000" b="1" dirty="0">
              <a:latin typeface="Arial" panose="020B0604020202020204" pitchFamily="34" charset="0"/>
              <a:cs typeface="Arial" panose="020B0604020202020204" pitchFamily="34" charset="0"/>
            </a:endParaRPr>
          </a:p>
        </p:txBody>
      </p:sp>
      <p:sp>
        <p:nvSpPr>
          <p:cNvPr id="18" name="Text 11"/>
          <p:cNvSpPr/>
          <p:nvPr/>
        </p:nvSpPr>
        <p:spPr>
          <a:xfrm>
            <a:off x="1325404" y="6456283"/>
            <a:ext cx="5906691" cy="490299"/>
          </a:xfrm>
          <a:prstGeom prst="rect">
            <a:avLst/>
          </a:prstGeom>
          <a:noFill/>
          <a:ln/>
        </p:spPr>
        <p:txBody>
          <a:bodyPr wrap="square" lIns="0" tIns="0" rIns="0" bIns="0" rtlCol="0" anchor="t"/>
          <a:lstStyle/>
          <a:p>
            <a:pPr marL="0" indent="0" algn="l">
              <a:lnSpc>
                <a:spcPts val="19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Increasing focus on sustainable packaging and reducing food waste influences operational decisions</a:t>
            </a:r>
            <a:endParaRPr lang="en-US" sz="1600" dirty="0">
              <a:latin typeface="Arial" panose="020B0604020202020204" pitchFamily="34" charset="0"/>
              <a:cs typeface="Arial" panose="020B0604020202020204" pitchFamily="34" charset="0"/>
            </a:endParaRPr>
          </a:p>
        </p:txBody>
      </p:sp>
      <p:pic>
        <p:nvPicPr>
          <p:cNvPr id="19" name="Image 5"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398187" y="5505331"/>
            <a:ext cx="433983" cy="433983"/>
          </a:xfrm>
          <a:prstGeom prst="rect">
            <a:avLst/>
          </a:prstGeom>
        </p:spPr>
      </p:pic>
      <p:sp>
        <p:nvSpPr>
          <p:cNvPr id="20" name="Text 12"/>
          <p:cNvSpPr/>
          <p:nvPr/>
        </p:nvSpPr>
        <p:spPr>
          <a:xfrm>
            <a:off x="7398187" y="6105406"/>
            <a:ext cx="2170152" cy="271224"/>
          </a:xfrm>
          <a:prstGeom prst="rect">
            <a:avLst/>
          </a:prstGeom>
          <a:noFill/>
          <a:ln/>
        </p:spPr>
        <p:txBody>
          <a:bodyPr wrap="none" lIns="0" tIns="0" rIns="0" bIns="0" rtlCol="0" anchor="t"/>
          <a:lstStyle/>
          <a:p>
            <a:pPr marL="0" indent="0" algn="l">
              <a:lnSpc>
                <a:spcPts val="2100"/>
              </a:lnSpc>
              <a:buNone/>
            </a:pPr>
            <a:r>
              <a:rPr lang="en-US" sz="2000" b="1" dirty="0">
                <a:solidFill>
                  <a:srgbClr val="55575A"/>
                </a:solidFill>
                <a:latin typeface="Arial" panose="020B0604020202020204" pitchFamily="34" charset="0"/>
                <a:ea typeface="Inter" pitchFamily="34" charset="-122"/>
                <a:cs typeface="Arial" panose="020B0604020202020204" pitchFamily="34" charset="0"/>
              </a:rPr>
              <a:t>Legal</a:t>
            </a:r>
            <a:endParaRPr lang="en-US" sz="2000" b="1" dirty="0">
              <a:latin typeface="Arial" panose="020B0604020202020204" pitchFamily="34" charset="0"/>
              <a:cs typeface="Arial" panose="020B0604020202020204" pitchFamily="34" charset="0"/>
            </a:endParaRPr>
          </a:p>
        </p:txBody>
      </p:sp>
      <p:sp>
        <p:nvSpPr>
          <p:cNvPr id="21" name="Text 13"/>
          <p:cNvSpPr/>
          <p:nvPr/>
        </p:nvSpPr>
        <p:spPr>
          <a:xfrm>
            <a:off x="7398187" y="6456283"/>
            <a:ext cx="5906810" cy="490299"/>
          </a:xfrm>
          <a:prstGeom prst="rect">
            <a:avLst/>
          </a:prstGeom>
          <a:noFill/>
          <a:ln/>
        </p:spPr>
        <p:txBody>
          <a:bodyPr wrap="square" lIns="0" tIns="0" rIns="0" bIns="0" rtlCol="0" anchor="t"/>
          <a:lstStyle/>
          <a:p>
            <a:pPr marL="0" indent="0" algn="l">
              <a:lnSpc>
                <a:spcPts val="19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Food safety legislation and employment laws require careful attention to regulatory compliance</a:t>
            </a:r>
            <a:endParaRPr lang="en-US" sz="1600" dirty="0">
              <a:latin typeface="Arial" panose="020B0604020202020204" pitchFamily="34" charset="0"/>
              <a:cs typeface="Arial" panose="020B0604020202020204" pitchFamily="34" charset="0"/>
            </a:endParaRPr>
          </a:p>
        </p:txBody>
      </p:sp>
      <p:sp>
        <p:nvSpPr>
          <p:cNvPr id="22" name="Text 14"/>
          <p:cNvSpPr/>
          <p:nvPr/>
        </p:nvSpPr>
        <p:spPr>
          <a:xfrm>
            <a:off x="1325404" y="7096006"/>
            <a:ext cx="11979593" cy="245150"/>
          </a:xfrm>
          <a:prstGeom prst="rect">
            <a:avLst/>
          </a:prstGeom>
          <a:noFill/>
          <a:ln/>
        </p:spPr>
        <p:txBody>
          <a:bodyPr wrap="none" lIns="0" tIns="0" rIns="0" bIns="0" rtlCol="0" anchor="t"/>
          <a:lstStyle/>
          <a:p>
            <a:pPr marL="0" indent="0" algn="l">
              <a:lnSpc>
                <a:spcPts val="1900"/>
              </a:lnSpc>
              <a:buNone/>
            </a:pPr>
            <a:r>
              <a:rPr lang="en-US" sz="1600" i="1" dirty="0">
                <a:solidFill>
                  <a:srgbClr val="55575A"/>
                </a:solidFill>
                <a:latin typeface="Arial" panose="020B0604020202020204" pitchFamily="34" charset="0"/>
                <a:ea typeface="Manrope" pitchFamily="34" charset="-122"/>
                <a:cs typeface="Arial" panose="020B0604020202020204" pitchFamily="34" charset="0"/>
              </a:rPr>
              <a:t>Source: Johnson, Scholes and Whittington (2017)</a:t>
            </a:r>
            <a:endParaRPr lang="en-US" sz="1600" dirty="0">
              <a:latin typeface="Arial" panose="020B0604020202020204" pitchFamily="34" charset="0"/>
              <a:cs typeface="Arial" panose="020B0604020202020204" pitchFamily="34" charset="0"/>
            </a:endParaRPr>
          </a:p>
        </p:txBody>
      </p:sp>
      <p:pic>
        <p:nvPicPr>
          <p:cNvPr id="24" name="Picture 23">
            <a:extLst>
              <a:ext uri="{FF2B5EF4-FFF2-40B4-BE49-F238E27FC236}">
                <a16:creationId xmlns:a16="http://schemas.microsoft.com/office/drawing/2014/main" id="{B8E99BD9-2623-3189-2971-75BAE14D0D7B}"/>
              </a:ext>
            </a:extLst>
          </p:cNvPr>
          <p:cNvPicPr>
            <a:picLocks noChangeAspect="1"/>
          </p:cNvPicPr>
          <p:nvPr/>
        </p:nvPicPr>
        <p:blipFill>
          <a:blip r:embed="rId15"/>
          <a:stretch>
            <a:fillRect/>
          </a:stretch>
        </p:blipFill>
        <p:spPr>
          <a:xfrm>
            <a:off x="12325350" y="7715250"/>
            <a:ext cx="2305050" cy="51435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40365" y="393252"/>
            <a:ext cx="3694867" cy="414457"/>
          </a:xfrm>
          <a:prstGeom prst="rect">
            <a:avLst/>
          </a:prstGeom>
          <a:noFill/>
          <a:ln/>
        </p:spPr>
        <p:txBody>
          <a:bodyPr wrap="none" lIns="0" tIns="0" rIns="0" bIns="0" rtlCol="0" anchor="t"/>
          <a:lstStyle/>
          <a:p>
            <a:pPr marL="0" indent="0" algn="l">
              <a:lnSpc>
                <a:spcPts val="3250"/>
              </a:lnSpc>
              <a:buNone/>
            </a:pPr>
            <a:r>
              <a:rPr lang="en-US" sz="2800" b="1" dirty="0">
                <a:solidFill>
                  <a:srgbClr val="0C0D0F"/>
                </a:solidFill>
                <a:latin typeface="Arial" panose="020B0604020202020204" pitchFamily="34" charset="0"/>
                <a:ea typeface="Inter" pitchFamily="34" charset="-122"/>
                <a:cs typeface="Arial" panose="020B0604020202020204" pitchFamily="34" charset="0"/>
              </a:rPr>
              <a:t>Competitive Landscape</a:t>
            </a:r>
            <a:endParaRPr lang="en-US" sz="2800" b="1" dirty="0">
              <a:latin typeface="Arial" panose="020B0604020202020204" pitchFamily="34" charset="0"/>
              <a:cs typeface="Arial" panose="020B0604020202020204" pitchFamily="34" charset="0"/>
            </a:endParaRPr>
          </a:p>
        </p:txBody>
      </p:sp>
      <p:sp>
        <p:nvSpPr>
          <p:cNvPr id="3" name="Text 1"/>
          <p:cNvSpPr/>
          <p:nvPr/>
        </p:nvSpPr>
        <p:spPr>
          <a:xfrm>
            <a:off x="540365" y="1004429"/>
            <a:ext cx="1658064" cy="207288"/>
          </a:xfrm>
          <a:prstGeom prst="rect">
            <a:avLst/>
          </a:prstGeom>
          <a:noFill/>
          <a:ln/>
        </p:spPr>
        <p:txBody>
          <a:bodyPr wrap="none" lIns="0" tIns="0" rIns="0" bIns="0" rtlCol="0" anchor="t"/>
          <a:lstStyle/>
          <a:p>
            <a:pPr marL="0" indent="0" algn="l">
              <a:lnSpc>
                <a:spcPts val="1600"/>
              </a:lnSpc>
              <a:buNone/>
            </a:pPr>
            <a:r>
              <a:rPr lang="en-US" sz="2400" b="1" dirty="0">
                <a:solidFill>
                  <a:srgbClr val="0C0D0F"/>
                </a:solidFill>
                <a:latin typeface="Arial" panose="020B0604020202020204" pitchFamily="34" charset="0"/>
                <a:ea typeface="Inter" pitchFamily="34" charset="-122"/>
                <a:cs typeface="Arial" panose="020B0604020202020204" pitchFamily="34" charset="0"/>
              </a:rPr>
              <a:t>Direct Competitors</a:t>
            </a:r>
            <a:endParaRPr lang="en-US" sz="2400" b="1" dirty="0">
              <a:latin typeface="Arial" panose="020B0604020202020204" pitchFamily="34" charset="0"/>
              <a:cs typeface="Arial" panose="020B0604020202020204" pitchFamily="34" charset="0"/>
            </a:endParaRPr>
          </a:p>
        </p:txBody>
      </p:sp>
      <p:sp>
        <p:nvSpPr>
          <p:cNvPr id="4" name="Text 2"/>
          <p:cNvSpPr/>
          <p:nvPr/>
        </p:nvSpPr>
        <p:spPr>
          <a:xfrm>
            <a:off x="835444" y="1289227"/>
            <a:ext cx="4394436" cy="2617153"/>
          </a:xfrm>
          <a:prstGeom prst="rect">
            <a:avLst/>
          </a:prstGeom>
          <a:noFill/>
          <a:ln/>
        </p:spPr>
        <p:txBody>
          <a:bodyPr wrap="square" lIns="0" tIns="0" rIns="0" bIns="0" rtlCol="0" anchor="t"/>
          <a:lstStyle/>
          <a:p>
            <a:pPr marL="342900" indent="-342900" algn="l">
              <a:lnSpc>
                <a:spcPct val="150000"/>
              </a:lnSpc>
              <a:buSzPct val="100000"/>
              <a:buChar char="•"/>
            </a:pPr>
            <a:r>
              <a:rPr lang="en-US" sz="2000" b="1" dirty="0">
                <a:solidFill>
                  <a:srgbClr val="55575A"/>
                </a:solidFill>
                <a:latin typeface="Arial" panose="020B0604020202020204" pitchFamily="34" charset="0"/>
                <a:ea typeface="Manrope" pitchFamily="34" charset="-122"/>
                <a:cs typeface="Arial" panose="020B0604020202020204" pitchFamily="34" charset="0"/>
              </a:rPr>
              <a:t>HelloFresh &amp; Gousto:</a:t>
            </a:r>
            <a:r>
              <a:rPr lang="en-US" sz="2000" dirty="0">
                <a:solidFill>
                  <a:srgbClr val="55575A"/>
                </a:solidFill>
                <a:latin typeface="Arial" panose="020B0604020202020204" pitchFamily="34" charset="0"/>
                <a:ea typeface="Manrope" pitchFamily="34" charset="-122"/>
                <a:cs typeface="Arial" panose="020B0604020202020204" pitchFamily="34" charset="0"/>
              </a:rPr>
              <a:t> Meal-kit services requiring cooking time</a:t>
            </a:r>
            <a:endParaRPr lang="en-US" sz="2000" dirty="0">
              <a:latin typeface="Arial" panose="020B0604020202020204" pitchFamily="34" charset="0"/>
              <a:cs typeface="Arial" panose="020B0604020202020204" pitchFamily="34" charset="0"/>
            </a:endParaRPr>
          </a:p>
          <a:p>
            <a:pPr marL="342900" indent="-342900" algn="l">
              <a:lnSpc>
                <a:spcPct val="150000"/>
              </a:lnSpc>
              <a:buSzPct val="100000"/>
              <a:buChar char="•"/>
            </a:pPr>
            <a:r>
              <a:rPr lang="en-US" sz="2000" b="1" dirty="0">
                <a:solidFill>
                  <a:srgbClr val="55575A"/>
                </a:solidFill>
                <a:latin typeface="Arial" panose="020B0604020202020204" pitchFamily="34" charset="0"/>
                <a:ea typeface="Manrope" pitchFamily="34" charset="-122"/>
                <a:cs typeface="Arial" panose="020B0604020202020204" pitchFamily="34" charset="0"/>
              </a:rPr>
              <a:t>Fast-food chains:</a:t>
            </a:r>
            <a:r>
              <a:rPr lang="en-US" sz="2000" dirty="0">
                <a:solidFill>
                  <a:srgbClr val="55575A"/>
                </a:solidFill>
                <a:latin typeface="Arial" panose="020B0604020202020204" pitchFamily="34" charset="0"/>
                <a:ea typeface="Manrope" pitchFamily="34" charset="-122"/>
                <a:cs typeface="Arial" panose="020B0604020202020204" pitchFamily="34" charset="0"/>
              </a:rPr>
              <a:t> Convenient but nutritionally poor options</a:t>
            </a:r>
            <a:endParaRPr lang="en-US" sz="2000" dirty="0">
              <a:latin typeface="Arial" panose="020B0604020202020204" pitchFamily="34" charset="0"/>
              <a:cs typeface="Arial" panose="020B0604020202020204" pitchFamily="34" charset="0"/>
            </a:endParaRPr>
          </a:p>
          <a:p>
            <a:pPr marL="342900" indent="-342900" algn="l">
              <a:lnSpc>
                <a:spcPct val="150000"/>
              </a:lnSpc>
              <a:buSzPct val="100000"/>
              <a:buChar char="•"/>
            </a:pPr>
            <a:r>
              <a:rPr lang="en-US" sz="2000" b="1" dirty="0">
                <a:solidFill>
                  <a:srgbClr val="55575A"/>
                </a:solidFill>
                <a:latin typeface="Arial" panose="020B0604020202020204" pitchFamily="34" charset="0"/>
                <a:ea typeface="Manrope" pitchFamily="34" charset="-122"/>
                <a:cs typeface="Arial" panose="020B0604020202020204" pitchFamily="34" charset="0"/>
              </a:rPr>
              <a:t>Takeaway services:</a:t>
            </a:r>
            <a:r>
              <a:rPr lang="en-US" sz="2000" dirty="0">
                <a:solidFill>
                  <a:srgbClr val="55575A"/>
                </a:solidFill>
                <a:latin typeface="Arial" panose="020B0604020202020204" pitchFamily="34" charset="0"/>
                <a:ea typeface="Manrope" pitchFamily="34" charset="-122"/>
                <a:cs typeface="Arial" panose="020B0604020202020204" pitchFamily="34" charset="0"/>
              </a:rPr>
              <a:t> Widely available but often expensive</a:t>
            </a:r>
            <a:endParaRPr lang="en-US" sz="2000" dirty="0">
              <a:latin typeface="Arial" panose="020B0604020202020204" pitchFamily="34" charset="0"/>
              <a:cs typeface="Arial" panose="020B0604020202020204" pitchFamily="34" charset="0"/>
            </a:endParaRPr>
          </a:p>
        </p:txBody>
      </p:sp>
      <p:sp>
        <p:nvSpPr>
          <p:cNvPr id="5" name="Text 3"/>
          <p:cNvSpPr/>
          <p:nvPr/>
        </p:nvSpPr>
        <p:spPr>
          <a:xfrm>
            <a:off x="540365" y="4152331"/>
            <a:ext cx="1658064" cy="207288"/>
          </a:xfrm>
          <a:prstGeom prst="rect">
            <a:avLst/>
          </a:prstGeom>
          <a:noFill/>
          <a:ln/>
        </p:spPr>
        <p:txBody>
          <a:bodyPr wrap="none" lIns="0" tIns="0" rIns="0" bIns="0" rtlCol="0" anchor="t"/>
          <a:lstStyle/>
          <a:p>
            <a:pPr marL="0" indent="0" algn="l">
              <a:lnSpc>
                <a:spcPts val="1600"/>
              </a:lnSpc>
              <a:buNone/>
            </a:pPr>
            <a:r>
              <a:rPr lang="en-US" sz="2400" b="1" dirty="0">
                <a:solidFill>
                  <a:srgbClr val="0C0D0F"/>
                </a:solidFill>
                <a:latin typeface="Arial" panose="020B0604020202020204" pitchFamily="34" charset="0"/>
                <a:ea typeface="Inter" pitchFamily="34" charset="-122"/>
                <a:cs typeface="Arial" panose="020B0604020202020204" pitchFamily="34" charset="0"/>
              </a:rPr>
              <a:t>Indirect Competitors</a:t>
            </a:r>
            <a:endParaRPr lang="en-US" sz="2400" b="1" dirty="0">
              <a:latin typeface="Arial" panose="020B0604020202020204" pitchFamily="34" charset="0"/>
              <a:cs typeface="Arial" panose="020B0604020202020204" pitchFamily="34" charset="0"/>
            </a:endParaRPr>
          </a:p>
        </p:txBody>
      </p:sp>
      <p:sp>
        <p:nvSpPr>
          <p:cNvPr id="6" name="Text 4"/>
          <p:cNvSpPr/>
          <p:nvPr/>
        </p:nvSpPr>
        <p:spPr>
          <a:xfrm>
            <a:off x="835443" y="4560808"/>
            <a:ext cx="4918586" cy="2286186"/>
          </a:xfrm>
          <a:prstGeom prst="rect">
            <a:avLst/>
          </a:prstGeom>
          <a:noFill/>
          <a:ln/>
        </p:spPr>
        <p:txBody>
          <a:bodyPr wrap="square" lIns="0" tIns="0" rIns="0" bIns="0" rtlCol="0" anchor="t"/>
          <a:lstStyle/>
          <a:p>
            <a:pPr marL="342900" indent="-342900" algn="l">
              <a:lnSpc>
                <a:spcPct val="150000"/>
              </a:lnSpc>
              <a:buSzPct val="100000"/>
              <a:buChar char="•"/>
            </a:pPr>
            <a:r>
              <a:rPr lang="en-US" sz="2000" b="1" dirty="0">
                <a:solidFill>
                  <a:srgbClr val="55575A"/>
                </a:solidFill>
                <a:latin typeface="Arial" panose="020B0604020202020204" pitchFamily="34" charset="0"/>
                <a:ea typeface="Manrope" pitchFamily="34" charset="-122"/>
                <a:cs typeface="Arial" panose="020B0604020202020204" pitchFamily="34" charset="0"/>
              </a:rPr>
              <a:t>Supermarket ready meals:</a:t>
            </a:r>
            <a:r>
              <a:rPr lang="en-US" sz="2000" dirty="0">
                <a:solidFill>
                  <a:srgbClr val="55575A"/>
                </a:solidFill>
                <a:latin typeface="Arial" panose="020B0604020202020204" pitchFamily="34" charset="0"/>
                <a:ea typeface="Manrope" pitchFamily="34" charset="-122"/>
                <a:cs typeface="Arial" panose="020B0604020202020204" pitchFamily="34" charset="0"/>
              </a:rPr>
              <a:t> Tesco, Sainsbury's offering reheatable options</a:t>
            </a:r>
            <a:endParaRPr lang="en-US" sz="2000" dirty="0">
              <a:latin typeface="Arial" panose="020B0604020202020204" pitchFamily="34" charset="0"/>
              <a:cs typeface="Arial" panose="020B0604020202020204" pitchFamily="34" charset="0"/>
            </a:endParaRPr>
          </a:p>
          <a:p>
            <a:pPr marL="342900" indent="-342900" algn="l">
              <a:lnSpc>
                <a:spcPct val="150000"/>
              </a:lnSpc>
              <a:buSzPct val="100000"/>
              <a:buChar char="•"/>
            </a:pPr>
            <a:r>
              <a:rPr lang="en-US" sz="2000" b="1" dirty="0">
                <a:solidFill>
                  <a:srgbClr val="55575A"/>
                </a:solidFill>
                <a:latin typeface="Arial" panose="020B0604020202020204" pitchFamily="34" charset="0"/>
                <a:ea typeface="Manrope" pitchFamily="34" charset="-122"/>
                <a:cs typeface="Arial" panose="020B0604020202020204" pitchFamily="34" charset="0"/>
              </a:rPr>
              <a:t>Cafés and restaurants:</a:t>
            </a:r>
            <a:r>
              <a:rPr lang="en-US" sz="2000" dirty="0">
                <a:solidFill>
                  <a:srgbClr val="55575A"/>
                </a:solidFill>
                <a:latin typeface="Arial" panose="020B0604020202020204" pitchFamily="34" charset="0"/>
                <a:ea typeface="Manrope" pitchFamily="34" charset="-122"/>
                <a:cs typeface="Arial" panose="020B0604020202020204" pitchFamily="34" charset="0"/>
              </a:rPr>
              <a:t> On-the-go eating establishments</a:t>
            </a:r>
            <a:endParaRPr lang="en-US" sz="2000" dirty="0">
              <a:latin typeface="Arial" panose="020B0604020202020204" pitchFamily="34" charset="0"/>
              <a:cs typeface="Arial" panose="020B0604020202020204" pitchFamily="34" charset="0"/>
            </a:endParaRPr>
          </a:p>
        </p:txBody>
      </p:sp>
      <p:pic>
        <p:nvPicPr>
          <p:cNvPr id="7" name="Image 0" descr="preencoded.png"/>
          <p:cNvPicPr>
            <a:picLocks noChangeAspect="1"/>
          </p:cNvPicPr>
          <p:nvPr/>
        </p:nvPicPr>
        <p:blipFill>
          <a:blip r:embed="rId3"/>
          <a:stretch>
            <a:fillRect/>
          </a:stretch>
        </p:blipFill>
        <p:spPr>
          <a:xfrm>
            <a:off x="6063020" y="997744"/>
            <a:ext cx="5836206" cy="5836206"/>
          </a:xfrm>
          <a:prstGeom prst="rect">
            <a:avLst/>
          </a:prstGeom>
        </p:spPr>
      </p:pic>
      <p:sp>
        <p:nvSpPr>
          <p:cNvPr id="8" name="Text 5"/>
          <p:cNvSpPr/>
          <p:nvPr/>
        </p:nvSpPr>
        <p:spPr>
          <a:xfrm>
            <a:off x="380727" y="6718997"/>
            <a:ext cx="1658064" cy="207288"/>
          </a:xfrm>
          <a:prstGeom prst="rect">
            <a:avLst/>
          </a:prstGeom>
          <a:noFill/>
          <a:ln/>
        </p:spPr>
        <p:txBody>
          <a:bodyPr wrap="none" lIns="0" tIns="0" rIns="0" bIns="0" rtlCol="0" anchor="t"/>
          <a:lstStyle/>
          <a:p>
            <a:pPr marL="0" indent="0" algn="l">
              <a:lnSpc>
                <a:spcPts val="1600"/>
              </a:lnSpc>
              <a:buNone/>
            </a:pPr>
            <a:r>
              <a:rPr lang="en-US" sz="2400" b="1" dirty="0">
                <a:solidFill>
                  <a:srgbClr val="0C0D0F"/>
                </a:solidFill>
                <a:latin typeface="Arial" panose="020B0604020202020204" pitchFamily="34" charset="0"/>
                <a:ea typeface="Inter" pitchFamily="34" charset="-122"/>
                <a:cs typeface="Arial" panose="020B0604020202020204" pitchFamily="34" charset="0"/>
              </a:rPr>
              <a:t>Our Differentiation</a:t>
            </a:r>
            <a:endParaRPr lang="en-US" sz="2400" b="1" dirty="0">
              <a:latin typeface="Arial" panose="020B0604020202020204" pitchFamily="34" charset="0"/>
              <a:cs typeface="Arial" panose="020B0604020202020204" pitchFamily="34" charset="0"/>
            </a:endParaRPr>
          </a:p>
        </p:txBody>
      </p:sp>
      <p:sp>
        <p:nvSpPr>
          <p:cNvPr id="9" name="Text 6"/>
          <p:cNvSpPr/>
          <p:nvPr/>
        </p:nvSpPr>
        <p:spPr>
          <a:xfrm>
            <a:off x="391878" y="7059334"/>
            <a:ext cx="12429820" cy="852718"/>
          </a:xfrm>
          <a:prstGeom prst="rect">
            <a:avLst/>
          </a:prstGeom>
          <a:noFill/>
          <a:ln/>
        </p:spPr>
        <p:txBody>
          <a:bodyPr wrap="square" lIns="0" tIns="0" rIns="0" bIns="0" rtlCol="0" anchor="t"/>
          <a:lstStyle/>
          <a:p>
            <a:r>
              <a:rPr lang="en-US" dirty="0">
                <a:solidFill>
                  <a:srgbClr val="55575A"/>
                </a:solidFill>
                <a:latin typeface="Arial" panose="020B0604020202020204" pitchFamily="34" charset="0"/>
                <a:ea typeface="Manrope" pitchFamily="34" charset="-122"/>
                <a:cs typeface="Arial" panose="020B0604020202020204" pitchFamily="34" charset="0"/>
              </a:rPr>
              <a:t>Ready-to-eat meals that are </a:t>
            </a:r>
            <a:r>
              <a:rPr lang="en-US" b="1" dirty="0">
                <a:solidFill>
                  <a:srgbClr val="FF7047"/>
                </a:solidFill>
                <a:latin typeface="Arial" panose="020B0604020202020204" pitchFamily="34" charset="0"/>
                <a:ea typeface="Manrope" pitchFamily="34" charset="-122"/>
                <a:cs typeface="Arial" panose="020B0604020202020204" pitchFamily="34" charset="0"/>
              </a:rPr>
              <a:t>affordable, convenient, and nutritionally balanced</a:t>
            </a:r>
            <a:r>
              <a:rPr lang="en-US" b="1" dirty="0">
                <a:solidFill>
                  <a:srgbClr val="55575A"/>
                </a:solidFill>
                <a:latin typeface="Arial" panose="020B0604020202020204" pitchFamily="34" charset="0"/>
                <a:ea typeface="Manrope" pitchFamily="34" charset="-122"/>
                <a:cs typeface="Arial" panose="020B0604020202020204" pitchFamily="34" charset="0"/>
              </a:rPr>
              <a:t> - </a:t>
            </a:r>
            <a:r>
              <a:rPr lang="en-US" dirty="0">
                <a:solidFill>
                  <a:srgbClr val="55575A"/>
                </a:solidFill>
                <a:latin typeface="Arial" panose="020B0604020202020204" pitchFamily="34" charset="0"/>
                <a:ea typeface="Manrope" pitchFamily="34" charset="-122"/>
                <a:cs typeface="Arial" panose="020B0604020202020204" pitchFamily="34" charset="0"/>
              </a:rPr>
              <a:t>combining the convenience of fast food with the health benefits of home-cooked meals Porter, (2008).</a:t>
            </a:r>
            <a:endParaRPr lang="en-US" dirty="0">
              <a:latin typeface="Arial" panose="020B0604020202020204" pitchFamily="34" charset="0"/>
              <a:cs typeface="Arial" panose="020B0604020202020204" pitchFamily="34" charset="0"/>
            </a:endParaRPr>
          </a:p>
          <a:p>
            <a:pPr marL="0" indent="0" algn="l">
              <a:buNone/>
            </a:pPr>
            <a:endParaRPr lang="en-US" dirty="0">
              <a:latin typeface="Arial" panose="020B0604020202020204" pitchFamily="34" charset="0"/>
              <a:cs typeface="Arial" panose="020B0604020202020204" pitchFamily="34" charset="0"/>
            </a:endParaRPr>
          </a:p>
        </p:txBody>
      </p:sp>
      <p:sp>
        <p:nvSpPr>
          <p:cNvPr id="10" name="Text 7"/>
          <p:cNvSpPr/>
          <p:nvPr/>
        </p:nvSpPr>
        <p:spPr>
          <a:xfrm>
            <a:off x="6063020" y="7549940"/>
            <a:ext cx="5836206" cy="168116"/>
          </a:xfrm>
          <a:prstGeom prst="rect">
            <a:avLst/>
          </a:prstGeom>
          <a:noFill/>
          <a:ln/>
        </p:spPr>
        <p:txBody>
          <a:bodyPr wrap="none" lIns="0" tIns="0" rIns="0" bIns="0" rtlCol="0" anchor="t"/>
          <a:lstStyle/>
          <a:p>
            <a:pPr marL="0" indent="0" algn="l">
              <a:lnSpc>
                <a:spcPts val="1300"/>
              </a:lnSpc>
              <a:buNone/>
            </a:pPr>
            <a:endParaRPr lang="en-US" sz="16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7EE67878-119C-FF44-A6EA-AEFF028DA4A9}"/>
              </a:ext>
            </a:extLst>
          </p:cNvPr>
          <p:cNvPicPr>
            <a:picLocks noChangeAspect="1"/>
          </p:cNvPicPr>
          <p:nvPr/>
        </p:nvPicPr>
        <p:blipFill>
          <a:blip r:embed="rId4"/>
          <a:stretch>
            <a:fillRect/>
          </a:stretch>
        </p:blipFill>
        <p:spPr>
          <a:xfrm>
            <a:off x="12325350" y="7612023"/>
            <a:ext cx="2305050" cy="51435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93790" y="1264087"/>
            <a:ext cx="5670590" cy="708779"/>
          </a:xfrm>
          <a:prstGeom prst="rect">
            <a:avLst/>
          </a:prstGeom>
          <a:noFill/>
          <a:ln/>
        </p:spPr>
        <p:txBody>
          <a:bodyPr wrap="none" lIns="0" tIns="0" rIns="0" bIns="0" rtlCol="0" anchor="t"/>
          <a:lstStyle/>
          <a:p>
            <a:pPr marL="0" indent="0" algn="l">
              <a:lnSpc>
                <a:spcPts val="5550"/>
              </a:lnSpc>
              <a:buNone/>
            </a:pPr>
            <a:r>
              <a:rPr lang="en-US" sz="4800" b="1" dirty="0">
                <a:solidFill>
                  <a:srgbClr val="0C0D0F"/>
                </a:solidFill>
                <a:latin typeface="Arial" panose="020B0604020202020204" pitchFamily="34" charset="0"/>
                <a:ea typeface="Inter" pitchFamily="34" charset="-122"/>
                <a:cs typeface="Arial" panose="020B0604020202020204" pitchFamily="34" charset="0"/>
              </a:rPr>
              <a:t>Marketing Strategy</a:t>
            </a:r>
            <a:endParaRPr lang="en-US" sz="4800" b="1"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793790" y="2426494"/>
            <a:ext cx="4347567" cy="907256"/>
          </a:xfrm>
          <a:prstGeom prst="rect">
            <a:avLst/>
          </a:prstGeom>
        </p:spPr>
      </p:pic>
      <p:sp>
        <p:nvSpPr>
          <p:cNvPr id="4" name="Text 1"/>
          <p:cNvSpPr/>
          <p:nvPr/>
        </p:nvSpPr>
        <p:spPr>
          <a:xfrm>
            <a:off x="1020604" y="3560564"/>
            <a:ext cx="2835235" cy="354330"/>
          </a:xfrm>
          <a:prstGeom prst="rect">
            <a:avLst/>
          </a:prstGeom>
          <a:noFill/>
          <a:ln/>
        </p:spPr>
        <p:txBody>
          <a:bodyPr wrap="none" lIns="0" tIns="0" rIns="0" bIns="0" rtlCol="0" anchor="t"/>
          <a:lstStyle/>
          <a:p>
            <a:pPr marL="0" indent="0" algn="l">
              <a:lnSpc>
                <a:spcPts val="275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Target Focus</a:t>
            </a:r>
            <a:endParaRPr lang="en-US" sz="2400" dirty="0">
              <a:latin typeface="Arial" panose="020B0604020202020204" pitchFamily="34" charset="0"/>
              <a:cs typeface="Arial" panose="020B0604020202020204" pitchFamily="34" charset="0"/>
            </a:endParaRPr>
          </a:p>
        </p:txBody>
      </p:sp>
      <p:sp>
        <p:nvSpPr>
          <p:cNvPr id="5" name="Text 2"/>
          <p:cNvSpPr/>
          <p:nvPr/>
        </p:nvSpPr>
        <p:spPr>
          <a:xfrm>
            <a:off x="1020604" y="4050983"/>
            <a:ext cx="3893939" cy="1088708"/>
          </a:xfrm>
          <a:prstGeom prst="rect">
            <a:avLst/>
          </a:prstGeom>
          <a:noFill/>
          <a:ln/>
        </p:spPr>
        <p:txBody>
          <a:bodyPr wrap="square" lIns="0" tIns="0" rIns="0" bIns="0" rtlCol="0" anchor="t"/>
          <a:lstStyle/>
          <a:p>
            <a:pPr marL="0" indent="0" algn="l">
              <a:lnSpc>
                <a:spcPts val="2850"/>
              </a:lnSpc>
              <a:buNone/>
            </a:pPr>
            <a:r>
              <a:rPr lang="en-US" dirty="0">
                <a:solidFill>
                  <a:srgbClr val="55575A"/>
                </a:solidFill>
                <a:latin typeface="Arial" panose="020B0604020202020204" pitchFamily="34" charset="0"/>
                <a:ea typeface="Manrope" pitchFamily="34" charset="-122"/>
                <a:cs typeface="Arial" panose="020B0604020202020204" pitchFamily="34" charset="0"/>
              </a:rPr>
              <a:t>Students and young professionals in Birmingham through precise demographic targeting</a:t>
            </a:r>
            <a:endParaRPr lang="en-US"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4"/>
          <a:stretch>
            <a:fillRect/>
          </a:stretch>
        </p:blipFill>
        <p:spPr>
          <a:xfrm>
            <a:off x="5141357" y="2426494"/>
            <a:ext cx="4347567" cy="907256"/>
          </a:xfrm>
          <a:prstGeom prst="rect">
            <a:avLst/>
          </a:prstGeom>
        </p:spPr>
      </p:pic>
      <p:sp>
        <p:nvSpPr>
          <p:cNvPr id="7" name="Text 3"/>
          <p:cNvSpPr/>
          <p:nvPr/>
        </p:nvSpPr>
        <p:spPr>
          <a:xfrm>
            <a:off x="5368171" y="3560564"/>
            <a:ext cx="2835235" cy="354330"/>
          </a:xfrm>
          <a:prstGeom prst="rect">
            <a:avLst/>
          </a:prstGeom>
          <a:noFill/>
          <a:ln/>
        </p:spPr>
        <p:txBody>
          <a:bodyPr wrap="none" lIns="0" tIns="0" rIns="0" bIns="0" rtlCol="0" anchor="t"/>
          <a:lstStyle/>
          <a:p>
            <a:pPr marL="0" indent="0" algn="l">
              <a:lnSpc>
                <a:spcPts val="275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Digital Presence</a:t>
            </a:r>
            <a:endParaRPr lang="en-US" sz="2400" dirty="0">
              <a:latin typeface="Arial" panose="020B0604020202020204" pitchFamily="34" charset="0"/>
              <a:cs typeface="Arial" panose="020B0604020202020204" pitchFamily="34" charset="0"/>
            </a:endParaRPr>
          </a:p>
        </p:txBody>
      </p:sp>
      <p:sp>
        <p:nvSpPr>
          <p:cNvPr id="8" name="Text 4"/>
          <p:cNvSpPr/>
          <p:nvPr/>
        </p:nvSpPr>
        <p:spPr>
          <a:xfrm>
            <a:off x="5368171" y="4050983"/>
            <a:ext cx="3893939" cy="1088708"/>
          </a:xfrm>
          <a:prstGeom prst="rect">
            <a:avLst/>
          </a:prstGeom>
          <a:noFill/>
          <a:ln/>
        </p:spPr>
        <p:txBody>
          <a:bodyPr wrap="square" lIns="0" tIns="0" rIns="0" bIns="0" rtlCol="0" anchor="t"/>
          <a:lstStyle/>
          <a:p>
            <a:pPr marL="0" indent="0" algn="l">
              <a:lnSpc>
                <a:spcPts val="2850"/>
              </a:lnSpc>
              <a:buNone/>
            </a:pPr>
            <a:r>
              <a:rPr lang="en-US" dirty="0">
                <a:solidFill>
                  <a:srgbClr val="55575A"/>
                </a:solidFill>
                <a:latin typeface="Arial" panose="020B0604020202020204" pitchFamily="34" charset="0"/>
                <a:ea typeface="Manrope" pitchFamily="34" charset="-122"/>
                <a:cs typeface="Arial" panose="020B0604020202020204" pitchFamily="34" charset="0"/>
              </a:rPr>
              <a:t>Instagram and TikTok for visual content showcasing meals and customer testimonials</a:t>
            </a:r>
            <a:endParaRPr lang="en-US"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5"/>
          <a:stretch>
            <a:fillRect/>
          </a:stretch>
        </p:blipFill>
        <p:spPr>
          <a:xfrm>
            <a:off x="9488924" y="2426494"/>
            <a:ext cx="4347567" cy="907256"/>
          </a:xfrm>
          <a:prstGeom prst="rect">
            <a:avLst/>
          </a:prstGeom>
        </p:spPr>
      </p:pic>
      <p:sp>
        <p:nvSpPr>
          <p:cNvPr id="10" name="Text 5"/>
          <p:cNvSpPr/>
          <p:nvPr/>
        </p:nvSpPr>
        <p:spPr>
          <a:xfrm>
            <a:off x="9715738" y="3560564"/>
            <a:ext cx="2835235" cy="354330"/>
          </a:xfrm>
          <a:prstGeom prst="rect">
            <a:avLst/>
          </a:prstGeom>
          <a:noFill/>
          <a:ln/>
        </p:spPr>
        <p:txBody>
          <a:bodyPr wrap="none" lIns="0" tIns="0" rIns="0" bIns="0" rtlCol="0" anchor="t"/>
          <a:lstStyle/>
          <a:p>
            <a:pPr marL="0" indent="0" algn="l">
              <a:lnSpc>
                <a:spcPts val="275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Partnerships</a:t>
            </a:r>
            <a:endParaRPr lang="en-US" sz="2400" dirty="0">
              <a:latin typeface="Arial" panose="020B0604020202020204" pitchFamily="34" charset="0"/>
              <a:cs typeface="Arial" panose="020B0604020202020204" pitchFamily="34" charset="0"/>
            </a:endParaRPr>
          </a:p>
        </p:txBody>
      </p:sp>
      <p:sp>
        <p:nvSpPr>
          <p:cNvPr id="11" name="Text 6"/>
          <p:cNvSpPr/>
          <p:nvPr/>
        </p:nvSpPr>
        <p:spPr>
          <a:xfrm>
            <a:off x="9715738" y="4050983"/>
            <a:ext cx="3893939" cy="1088708"/>
          </a:xfrm>
          <a:prstGeom prst="rect">
            <a:avLst/>
          </a:prstGeom>
          <a:noFill/>
          <a:ln/>
        </p:spPr>
        <p:txBody>
          <a:bodyPr wrap="square" lIns="0" tIns="0" rIns="0" bIns="0" rtlCol="0" anchor="t"/>
          <a:lstStyle/>
          <a:p>
            <a:pPr marL="0" indent="0" algn="l">
              <a:lnSpc>
                <a:spcPts val="2850"/>
              </a:lnSpc>
              <a:buNone/>
            </a:pPr>
            <a:r>
              <a:rPr lang="en-US" dirty="0">
                <a:solidFill>
                  <a:srgbClr val="55575A"/>
                </a:solidFill>
                <a:latin typeface="Arial" panose="020B0604020202020204" pitchFamily="34" charset="0"/>
                <a:ea typeface="Manrope" pitchFamily="34" charset="-122"/>
                <a:cs typeface="Arial" panose="020B0604020202020204" pitchFamily="34" charset="0"/>
              </a:rPr>
              <a:t>Student discounts and collaborations with local gyms and student communities</a:t>
            </a:r>
            <a:endParaRPr lang="en-US" dirty="0">
              <a:latin typeface="Arial" panose="020B0604020202020204" pitchFamily="34" charset="0"/>
              <a:cs typeface="Arial" panose="020B0604020202020204" pitchFamily="34" charset="0"/>
            </a:endParaRPr>
          </a:p>
        </p:txBody>
      </p:sp>
      <p:sp>
        <p:nvSpPr>
          <p:cNvPr id="12" name="Text 7"/>
          <p:cNvSpPr/>
          <p:nvPr/>
        </p:nvSpPr>
        <p:spPr>
          <a:xfrm>
            <a:off x="793790" y="5621655"/>
            <a:ext cx="13042821" cy="725805"/>
          </a:xfrm>
          <a:prstGeom prst="rect">
            <a:avLst/>
          </a:prstGeom>
          <a:noFill/>
          <a:ln/>
        </p:spPr>
        <p:txBody>
          <a:bodyPr wrap="square" lIns="0" tIns="0" rIns="0" bIns="0" rtlCol="0" anchor="t"/>
          <a:lstStyle/>
          <a:p>
            <a:pPr marL="0" indent="0" algn="l">
              <a:lnSpc>
                <a:spcPts val="2850"/>
              </a:lnSpc>
              <a:buNone/>
            </a:pPr>
            <a:r>
              <a:rPr lang="en-US" dirty="0">
                <a:solidFill>
                  <a:srgbClr val="55575A"/>
                </a:solidFill>
                <a:latin typeface="Arial" panose="020B0604020202020204" pitchFamily="34" charset="0"/>
                <a:ea typeface="Manrope" pitchFamily="34" charset="-122"/>
                <a:cs typeface="Arial" panose="020B0604020202020204" pitchFamily="34" charset="0"/>
              </a:rPr>
              <a:t>Social media platforms enable direct customer interaction, photo and video promotion, and rapid feedback collection. This digital-first approach aligns with how our target market discovers and engages with brands.</a:t>
            </a:r>
            <a:endParaRPr lang="en-US" dirty="0">
              <a:latin typeface="Arial" panose="020B0604020202020204" pitchFamily="34" charset="0"/>
              <a:cs typeface="Arial" panose="020B0604020202020204" pitchFamily="34" charset="0"/>
            </a:endParaRPr>
          </a:p>
        </p:txBody>
      </p:sp>
      <p:sp>
        <p:nvSpPr>
          <p:cNvPr id="13" name="Text 8"/>
          <p:cNvSpPr/>
          <p:nvPr/>
        </p:nvSpPr>
        <p:spPr>
          <a:xfrm>
            <a:off x="793790" y="6354613"/>
            <a:ext cx="13042821" cy="362903"/>
          </a:xfrm>
          <a:prstGeom prst="rect">
            <a:avLst/>
          </a:prstGeom>
          <a:noFill/>
          <a:ln/>
        </p:spPr>
        <p:txBody>
          <a:bodyPr wrap="none" lIns="0" tIns="0" rIns="0" bIns="0" rtlCol="0" anchor="t"/>
          <a:lstStyle/>
          <a:p>
            <a:pPr marL="0" indent="0" algn="l">
              <a:lnSpc>
                <a:spcPts val="2850"/>
              </a:lnSpc>
              <a:buNone/>
            </a:pPr>
            <a:r>
              <a:rPr lang="en-US" i="1" dirty="0">
                <a:solidFill>
                  <a:srgbClr val="55575A"/>
                </a:solidFill>
                <a:latin typeface="Arial" panose="020B0604020202020204" pitchFamily="34" charset="0"/>
                <a:ea typeface="Manrope" pitchFamily="34" charset="-122"/>
                <a:cs typeface="Arial" panose="020B0604020202020204" pitchFamily="34" charset="0"/>
              </a:rPr>
              <a:t>Kotler and Keller (2016)</a:t>
            </a:r>
            <a:endParaRPr lang="en-US" dirty="0">
              <a:latin typeface="Arial" panose="020B0604020202020204" pitchFamily="34" charset="0"/>
              <a:cs typeface="Arial" panose="020B0604020202020204" pitchFamily="34" charset="0"/>
            </a:endParaRPr>
          </a:p>
        </p:txBody>
      </p:sp>
      <p:pic>
        <p:nvPicPr>
          <p:cNvPr id="15" name="Picture 14">
            <a:extLst>
              <a:ext uri="{FF2B5EF4-FFF2-40B4-BE49-F238E27FC236}">
                <a16:creationId xmlns:a16="http://schemas.microsoft.com/office/drawing/2014/main" id="{15293D83-4762-3DBF-3098-72F63F7C8187}"/>
              </a:ext>
            </a:extLst>
          </p:cNvPr>
          <p:cNvPicPr>
            <a:picLocks noChangeAspect="1"/>
          </p:cNvPicPr>
          <p:nvPr/>
        </p:nvPicPr>
        <p:blipFill>
          <a:blip r:embed="rId6"/>
          <a:stretch>
            <a:fillRect/>
          </a:stretch>
        </p:blipFill>
        <p:spPr>
          <a:xfrm>
            <a:off x="12195485" y="7715250"/>
            <a:ext cx="2305050" cy="5143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74013" y="1173718"/>
            <a:ext cx="4814649" cy="601861"/>
          </a:xfrm>
          <a:prstGeom prst="rect">
            <a:avLst/>
          </a:prstGeom>
          <a:noFill/>
          <a:ln/>
        </p:spPr>
        <p:txBody>
          <a:bodyPr wrap="none" lIns="0" tIns="0" rIns="0" bIns="0" rtlCol="0" anchor="t"/>
          <a:lstStyle/>
          <a:p>
            <a:pPr marL="0" indent="0" algn="l">
              <a:lnSpc>
                <a:spcPts val="4700"/>
              </a:lnSpc>
              <a:buNone/>
            </a:pPr>
            <a:r>
              <a:rPr lang="en-US" sz="4400" b="1" dirty="0">
                <a:solidFill>
                  <a:srgbClr val="0C0D0F"/>
                </a:solidFill>
                <a:latin typeface="Arial" panose="020B0604020202020204" pitchFamily="34" charset="0"/>
                <a:ea typeface="Inter" pitchFamily="34" charset="-122"/>
                <a:cs typeface="Arial" panose="020B0604020202020204" pitchFamily="34" charset="0"/>
              </a:rPr>
              <a:t>Financial Projections</a:t>
            </a:r>
            <a:endParaRPr lang="en-US" sz="4400" b="1" dirty="0">
              <a:latin typeface="Arial" panose="020B0604020202020204" pitchFamily="34" charset="0"/>
              <a:cs typeface="Arial" panose="020B0604020202020204" pitchFamily="34" charset="0"/>
            </a:endParaRPr>
          </a:p>
        </p:txBody>
      </p:sp>
      <p:sp>
        <p:nvSpPr>
          <p:cNvPr id="3" name="Text 1"/>
          <p:cNvSpPr/>
          <p:nvPr/>
        </p:nvSpPr>
        <p:spPr>
          <a:xfrm>
            <a:off x="674013" y="1840944"/>
            <a:ext cx="3880842" cy="360998"/>
          </a:xfrm>
          <a:prstGeom prst="rect">
            <a:avLst/>
          </a:prstGeom>
          <a:noFill/>
          <a:ln/>
        </p:spPr>
        <p:txBody>
          <a:bodyPr wrap="none" lIns="0" tIns="0" rIns="0" bIns="0" rtlCol="0" anchor="t"/>
          <a:lstStyle/>
          <a:p>
            <a:pPr marL="0" indent="0" algn="l">
              <a:lnSpc>
                <a:spcPts val="2800"/>
              </a:lnSpc>
              <a:buNone/>
            </a:pPr>
            <a:r>
              <a:rPr lang="en-US" sz="2800" b="1" dirty="0">
                <a:solidFill>
                  <a:srgbClr val="0C0D0F"/>
                </a:solidFill>
                <a:latin typeface="Arial" panose="020B0604020202020204" pitchFamily="34" charset="0"/>
                <a:ea typeface="Inter" pitchFamily="34" charset="-122"/>
                <a:cs typeface="Arial" panose="020B0604020202020204" pitchFamily="34" charset="0"/>
              </a:rPr>
              <a:t>Startup Investment Required</a:t>
            </a:r>
            <a:endParaRPr lang="en-US" sz="2800" b="1" dirty="0">
              <a:latin typeface="Arial" panose="020B0604020202020204" pitchFamily="34" charset="0"/>
              <a:cs typeface="Arial" panose="020B0604020202020204" pitchFamily="34" charset="0"/>
            </a:endParaRPr>
          </a:p>
        </p:txBody>
      </p:sp>
      <p:sp>
        <p:nvSpPr>
          <p:cNvPr id="4" name="Text 2"/>
          <p:cNvSpPr/>
          <p:nvPr/>
        </p:nvSpPr>
        <p:spPr>
          <a:xfrm>
            <a:off x="674013" y="2447211"/>
            <a:ext cx="13282374" cy="284917"/>
          </a:xfrm>
          <a:prstGeom prst="rect">
            <a:avLst/>
          </a:prstGeom>
          <a:noFill/>
          <a:ln/>
        </p:spPr>
        <p:txBody>
          <a:bodyPr wrap="none" lIns="0" tIns="0" rIns="0" bIns="0" rtlCol="0" anchor="t"/>
          <a:lstStyle/>
          <a:p>
            <a:pPr marL="0" indent="0" algn="l">
              <a:lnSpc>
                <a:spcPts val="2200"/>
              </a:lnSpc>
              <a:buNone/>
            </a:pPr>
            <a:r>
              <a:rPr lang="en-US" dirty="0">
                <a:solidFill>
                  <a:srgbClr val="55575A"/>
                </a:solidFill>
                <a:latin typeface="Arial" panose="020B0604020202020204" pitchFamily="34" charset="0"/>
                <a:ea typeface="Manrope" pitchFamily="34" charset="-122"/>
                <a:cs typeface="Arial" panose="020B0604020202020204" pitchFamily="34" charset="0"/>
              </a:rPr>
              <a:t>Estimated total: </a:t>
            </a:r>
            <a:r>
              <a:rPr lang="en-US" b="1" dirty="0">
                <a:solidFill>
                  <a:srgbClr val="FF7047"/>
                </a:solidFill>
                <a:latin typeface="Arial" panose="020B0604020202020204" pitchFamily="34" charset="0"/>
                <a:ea typeface="Manrope" pitchFamily="34" charset="-122"/>
                <a:cs typeface="Arial" panose="020B0604020202020204" pitchFamily="34" charset="0"/>
              </a:rPr>
              <a:t>£3,500–£4,000</a:t>
            </a:r>
            <a:endParaRPr lang="en-US" dirty="0">
              <a:latin typeface="Arial" panose="020B0604020202020204" pitchFamily="34" charset="0"/>
              <a:cs typeface="Arial" panose="020B0604020202020204" pitchFamily="34" charset="0"/>
            </a:endParaRPr>
          </a:p>
        </p:txBody>
      </p:sp>
      <p:sp>
        <p:nvSpPr>
          <p:cNvPr id="5" name="Shape 3"/>
          <p:cNvSpPr/>
          <p:nvPr/>
        </p:nvSpPr>
        <p:spPr>
          <a:xfrm>
            <a:off x="674013" y="2916079"/>
            <a:ext cx="6559391" cy="1114663"/>
          </a:xfrm>
          <a:prstGeom prst="roundRect">
            <a:avLst>
              <a:gd name="adj" fmla="val 9844"/>
            </a:avLst>
          </a:prstGeom>
          <a:solidFill>
            <a:srgbClr val="FFFFFF"/>
          </a:solidFill>
          <a:ln w="2286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6" name="Shape 4"/>
          <p:cNvSpPr/>
          <p:nvPr/>
        </p:nvSpPr>
        <p:spPr>
          <a:xfrm>
            <a:off x="651153" y="2916079"/>
            <a:ext cx="91440" cy="1114663"/>
          </a:xfrm>
          <a:prstGeom prst="roundRect">
            <a:avLst>
              <a:gd name="adj" fmla="val 189557"/>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7" name="Text 5"/>
          <p:cNvSpPr/>
          <p:nvPr/>
        </p:nvSpPr>
        <p:spPr>
          <a:xfrm>
            <a:off x="957977" y="3131463"/>
            <a:ext cx="2407325" cy="300871"/>
          </a:xfrm>
          <a:prstGeom prst="rect">
            <a:avLst/>
          </a:prstGeom>
          <a:noFill/>
          <a:ln/>
        </p:spPr>
        <p:txBody>
          <a:bodyPr wrap="none" lIns="0" tIns="0" rIns="0" bIns="0" rtlCol="0" anchor="t"/>
          <a:lstStyle/>
          <a:p>
            <a:pPr marL="0" indent="0" algn="l">
              <a:lnSpc>
                <a:spcPts val="235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Kitchen Equipment</a:t>
            </a:r>
            <a:endParaRPr lang="en-US" sz="2400" dirty="0">
              <a:latin typeface="Arial" panose="020B0604020202020204" pitchFamily="34" charset="0"/>
              <a:cs typeface="Arial" panose="020B0604020202020204" pitchFamily="34" charset="0"/>
            </a:endParaRPr>
          </a:p>
        </p:txBody>
      </p:sp>
      <p:sp>
        <p:nvSpPr>
          <p:cNvPr id="8" name="Text 6"/>
          <p:cNvSpPr/>
          <p:nvPr/>
        </p:nvSpPr>
        <p:spPr>
          <a:xfrm>
            <a:off x="957977" y="3530441"/>
            <a:ext cx="6060043" cy="284917"/>
          </a:xfrm>
          <a:prstGeom prst="rect">
            <a:avLst/>
          </a:prstGeom>
          <a:noFill/>
          <a:ln/>
        </p:spPr>
        <p:txBody>
          <a:bodyPr wrap="none" lIns="0" tIns="0" rIns="0" bIns="0" rtlCol="0" anchor="t"/>
          <a:lstStyle/>
          <a:p>
            <a:pPr marL="0" indent="0" algn="l">
              <a:lnSpc>
                <a:spcPts val="2200"/>
              </a:lnSpc>
              <a:buNone/>
            </a:pPr>
            <a:r>
              <a:rPr lang="en-US" dirty="0">
                <a:solidFill>
                  <a:srgbClr val="55575A"/>
                </a:solidFill>
                <a:latin typeface="Arial" panose="020B0604020202020204" pitchFamily="34" charset="0"/>
                <a:ea typeface="Manrope" pitchFamily="34" charset="-122"/>
                <a:cs typeface="Arial" panose="020B0604020202020204" pitchFamily="34" charset="0"/>
              </a:rPr>
              <a:t>£1,200 for commercial-grade preparation equipment and utensils</a:t>
            </a:r>
            <a:endParaRPr lang="en-US" dirty="0">
              <a:latin typeface="Arial" panose="020B0604020202020204" pitchFamily="34" charset="0"/>
              <a:cs typeface="Arial" panose="020B0604020202020204" pitchFamily="34" charset="0"/>
            </a:endParaRPr>
          </a:p>
        </p:txBody>
      </p:sp>
      <p:sp>
        <p:nvSpPr>
          <p:cNvPr id="9" name="Shape 7"/>
          <p:cNvSpPr/>
          <p:nvPr/>
        </p:nvSpPr>
        <p:spPr>
          <a:xfrm>
            <a:off x="7396877" y="2916079"/>
            <a:ext cx="6559510" cy="1114663"/>
          </a:xfrm>
          <a:prstGeom prst="roundRect">
            <a:avLst>
              <a:gd name="adj" fmla="val 9844"/>
            </a:avLst>
          </a:prstGeom>
          <a:solidFill>
            <a:srgbClr val="FFFFFF"/>
          </a:solidFill>
          <a:ln w="2286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10" name="Shape 8"/>
          <p:cNvSpPr/>
          <p:nvPr/>
        </p:nvSpPr>
        <p:spPr>
          <a:xfrm>
            <a:off x="7374017" y="2916079"/>
            <a:ext cx="91440" cy="1114663"/>
          </a:xfrm>
          <a:prstGeom prst="roundRect">
            <a:avLst>
              <a:gd name="adj" fmla="val 189557"/>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11" name="Text 9"/>
          <p:cNvSpPr/>
          <p:nvPr/>
        </p:nvSpPr>
        <p:spPr>
          <a:xfrm>
            <a:off x="7680841" y="3131463"/>
            <a:ext cx="2407325" cy="300871"/>
          </a:xfrm>
          <a:prstGeom prst="rect">
            <a:avLst/>
          </a:prstGeom>
          <a:noFill/>
          <a:ln/>
        </p:spPr>
        <p:txBody>
          <a:bodyPr wrap="none" lIns="0" tIns="0" rIns="0" bIns="0" rtlCol="0" anchor="t"/>
          <a:lstStyle/>
          <a:p>
            <a:pPr marL="0" indent="0" algn="l">
              <a:lnSpc>
                <a:spcPts val="235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Initial Ingredients</a:t>
            </a:r>
            <a:endParaRPr lang="en-US" sz="2400" dirty="0">
              <a:latin typeface="Arial" panose="020B0604020202020204" pitchFamily="34" charset="0"/>
              <a:cs typeface="Arial" panose="020B0604020202020204" pitchFamily="34" charset="0"/>
            </a:endParaRPr>
          </a:p>
        </p:txBody>
      </p:sp>
      <p:sp>
        <p:nvSpPr>
          <p:cNvPr id="12" name="Text 10"/>
          <p:cNvSpPr/>
          <p:nvPr/>
        </p:nvSpPr>
        <p:spPr>
          <a:xfrm>
            <a:off x="7680841" y="3530441"/>
            <a:ext cx="6060162" cy="284917"/>
          </a:xfrm>
          <a:prstGeom prst="rect">
            <a:avLst/>
          </a:prstGeom>
          <a:noFill/>
          <a:ln/>
        </p:spPr>
        <p:txBody>
          <a:bodyPr wrap="none" lIns="0" tIns="0" rIns="0" bIns="0" rtlCol="0" anchor="t"/>
          <a:lstStyle/>
          <a:p>
            <a:pPr marL="0" indent="0" algn="l">
              <a:lnSpc>
                <a:spcPts val="2200"/>
              </a:lnSpc>
              <a:buNone/>
            </a:pPr>
            <a:r>
              <a:rPr lang="en-US" dirty="0">
                <a:solidFill>
                  <a:srgbClr val="55575A"/>
                </a:solidFill>
                <a:latin typeface="Arial" panose="020B0604020202020204" pitchFamily="34" charset="0"/>
                <a:ea typeface="Manrope" pitchFamily="34" charset="-122"/>
                <a:cs typeface="Arial" panose="020B0604020202020204" pitchFamily="34" charset="0"/>
              </a:rPr>
              <a:t>£800 for first month's supply of fresh, quality ingredients</a:t>
            </a:r>
            <a:endParaRPr lang="en-US" dirty="0">
              <a:latin typeface="Arial" panose="020B0604020202020204" pitchFamily="34" charset="0"/>
              <a:cs typeface="Arial" panose="020B0604020202020204" pitchFamily="34" charset="0"/>
            </a:endParaRPr>
          </a:p>
        </p:txBody>
      </p:sp>
      <p:sp>
        <p:nvSpPr>
          <p:cNvPr id="13" name="Shape 11"/>
          <p:cNvSpPr/>
          <p:nvPr/>
        </p:nvSpPr>
        <p:spPr>
          <a:xfrm>
            <a:off x="674013" y="4194215"/>
            <a:ext cx="6559391" cy="1114663"/>
          </a:xfrm>
          <a:prstGeom prst="roundRect">
            <a:avLst>
              <a:gd name="adj" fmla="val 9844"/>
            </a:avLst>
          </a:prstGeom>
          <a:solidFill>
            <a:srgbClr val="FFFFFF"/>
          </a:solidFill>
          <a:ln w="2286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14" name="Shape 12"/>
          <p:cNvSpPr/>
          <p:nvPr/>
        </p:nvSpPr>
        <p:spPr>
          <a:xfrm>
            <a:off x="651153" y="4194215"/>
            <a:ext cx="91440" cy="1114663"/>
          </a:xfrm>
          <a:prstGeom prst="roundRect">
            <a:avLst>
              <a:gd name="adj" fmla="val 189557"/>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15" name="Text 13"/>
          <p:cNvSpPr/>
          <p:nvPr/>
        </p:nvSpPr>
        <p:spPr>
          <a:xfrm>
            <a:off x="957977" y="4409599"/>
            <a:ext cx="2407325" cy="300871"/>
          </a:xfrm>
          <a:prstGeom prst="rect">
            <a:avLst/>
          </a:prstGeom>
          <a:noFill/>
          <a:ln/>
        </p:spPr>
        <p:txBody>
          <a:bodyPr wrap="none" lIns="0" tIns="0" rIns="0" bIns="0" rtlCol="0" anchor="t"/>
          <a:lstStyle/>
          <a:p>
            <a:pPr marL="0" indent="0" algn="l">
              <a:lnSpc>
                <a:spcPts val="235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Packaging Materials</a:t>
            </a:r>
            <a:endParaRPr lang="en-US" sz="2400" dirty="0">
              <a:latin typeface="Arial" panose="020B0604020202020204" pitchFamily="34" charset="0"/>
              <a:cs typeface="Arial" panose="020B0604020202020204" pitchFamily="34" charset="0"/>
            </a:endParaRPr>
          </a:p>
        </p:txBody>
      </p:sp>
      <p:sp>
        <p:nvSpPr>
          <p:cNvPr id="16" name="Text 14"/>
          <p:cNvSpPr/>
          <p:nvPr/>
        </p:nvSpPr>
        <p:spPr>
          <a:xfrm>
            <a:off x="957977" y="4808577"/>
            <a:ext cx="6060043" cy="284917"/>
          </a:xfrm>
          <a:prstGeom prst="rect">
            <a:avLst/>
          </a:prstGeom>
          <a:noFill/>
          <a:ln/>
        </p:spPr>
        <p:txBody>
          <a:bodyPr wrap="none" lIns="0" tIns="0" rIns="0" bIns="0" rtlCol="0" anchor="t"/>
          <a:lstStyle/>
          <a:p>
            <a:pPr marL="0" indent="0" algn="l">
              <a:lnSpc>
                <a:spcPts val="2200"/>
              </a:lnSpc>
              <a:buNone/>
            </a:pPr>
            <a:r>
              <a:rPr lang="en-US" dirty="0">
                <a:solidFill>
                  <a:srgbClr val="55575A"/>
                </a:solidFill>
                <a:latin typeface="Arial" panose="020B0604020202020204" pitchFamily="34" charset="0"/>
                <a:ea typeface="Manrope" pitchFamily="34" charset="-122"/>
                <a:cs typeface="Arial" panose="020B0604020202020204" pitchFamily="34" charset="0"/>
              </a:rPr>
              <a:t>£300 for eco-friendly, portion-controlled containers</a:t>
            </a:r>
            <a:endParaRPr lang="en-US" dirty="0">
              <a:latin typeface="Arial" panose="020B0604020202020204" pitchFamily="34" charset="0"/>
              <a:cs typeface="Arial" panose="020B0604020202020204" pitchFamily="34" charset="0"/>
            </a:endParaRPr>
          </a:p>
        </p:txBody>
      </p:sp>
      <p:sp>
        <p:nvSpPr>
          <p:cNvPr id="17" name="Shape 15"/>
          <p:cNvSpPr/>
          <p:nvPr/>
        </p:nvSpPr>
        <p:spPr>
          <a:xfrm>
            <a:off x="7396877" y="4194215"/>
            <a:ext cx="6559510" cy="1114663"/>
          </a:xfrm>
          <a:prstGeom prst="roundRect">
            <a:avLst>
              <a:gd name="adj" fmla="val 9844"/>
            </a:avLst>
          </a:prstGeom>
          <a:solidFill>
            <a:srgbClr val="FFFFFF"/>
          </a:solidFill>
          <a:ln w="2286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18" name="Shape 16"/>
          <p:cNvSpPr/>
          <p:nvPr/>
        </p:nvSpPr>
        <p:spPr>
          <a:xfrm>
            <a:off x="7374017" y="4194215"/>
            <a:ext cx="91440" cy="1114663"/>
          </a:xfrm>
          <a:prstGeom prst="roundRect">
            <a:avLst>
              <a:gd name="adj" fmla="val 189557"/>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19" name="Text 17"/>
          <p:cNvSpPr/>
          <p:nvPr/>
        </p:nvSpPr>
        <p:spPr>
          <a:xfrm>
            <a:off x="7680841" y="4409599"/>
            <a:ext cx="2407325" cy="300871"/>
          </a:xfrm>
          <a:prstGeom prst="rect">
            <a:avLst/>
          </a:prstGeom>
          <a:noFill/>
          <a:ln/>
        </p:spPr>
        <p:txBody>
          <a:bodyPr wrap="none" lIns="0" tIns="0" rIns="0" bIns="0" rtlCol="0" anchor="t"/>
          <a:lstStyle/>
          <a:p>
            <a:pPr marL="0" indent="0" algn="l">
              <a:lnSpc>
                <a:spcPts val="235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Marketing Budget</a:t>
            </a:r>
            <a:endParaRPr lang="en-US" sz="2400" dirty="0">
              <a:latin typeface="Arial" panose="020B0604020202020204" pitchFamily="34" charset="0"/>
              <a:cs typeface="Arial" panose="020B0604020202020204" pitchFamily="34" charset="0"/>
            </a:endParaRPr>
          </a:p>
        </p:txBody>
      </p:sp>
      <p:sp>
        <p:nvSpPr>
          <p:cNvPr id="20" name="Text 18"/>
          <p:cNvSpPr/>
          <p:nvPr/>
        </p:nvSpPr>
        <p:spPr>
          <a:xfrm>
            <a:off x="7680841" y="4808577"/>
            <a:ext cx="6060162" cy="284917"/>
          </a:xfrm>
          <a:prstGeom prst="rect">
            <a:avLst/>
          </a:prstGeom>
          <a:noFill/>
          <a:ln/>
        </p:spPr>
        <p:txBody>
          <a:bodyPr wrap="none" lIns="0" tIns="0" rIns="0" bIns="0" rtlCol="0" anchor="t"/>
          <a:lstStyle/>
          <a:p>
            <a:pPr marL="0" indent="0" algn="l">
              <a:lnSpc>
                <a:spcPts val="2200"/>
              </a:lnSpc>
              <a:buNone/>
            </a:pPr>
            <a:r>
              <a:rPr lang="en-US" dirty="0">
                <a:solidFill>
                  <a:srgbClr val="55575A"/>
                </a:solidFill>
                <a:latin typeface="Arial" panose="020B0604020202020204" pitchFamily="34" charset="0"/>
                <a:ea typeface="Manrope" pitchFamily="34" charset="-122"/>
                <a:cs typeface="Arial" panose="020B0604020202020204" pitchFamily="34" charset="0"/>
              </a:rPr>
              <a:t>£400 for social media advertising and promotional materials</a:t>
            </a:r>
            <a:endParaRPr lang="en-US" dirty="0">
              <a:latin typeface="Arial" panose="020B0604020202020204" pitchFamily="34" charset="0"/>
              <a:cs typeface="Arial" panose="020B0604020202020204" pitchFamily="34" charset="0"/>
            </a:endParaRPr>
          </a:p>
        </p:txBody>
      </p:sp>
      <p:sp>
        <p:nvSpPr>
          <p:cNvPr id="21" name="Shape 19"/>
          <p:cNvSpPr/>
          <p:nvPr/>
        </p:nvSpPr>
        <p:spPr>
          <a:xfrm>
            <a:off x="674013" y="5472351"/>
            <a:ext cx="6559391" cy="1114663"/>
          </a:xfrm>
          <a:prstGeom prst="roundRect">
            <a:avLst>
              <a:gd name="adj" fmla="val 9844"/>
            </a:avLst>
          </a:prstGeom>
          <a:solidFill>
            <a:srgbClr val="FFFFFF"/>
          </a:solidFill>
          <a:ln w="2286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22" name="Shape 20"/>
          <p:cNvSpPr/>
          <p:nvPr/>
        </p:nvSpPr>
        <p:spPr>
          <a:xfrm>
            <a:off x="651153" y="5472351"/>
            <a:ext cx="91440" cy="1114663"/>
          </a:xfrm>
          <a:prstGeom prst="roundRect">
            <a:avLst>
              <a:gd name="adj" fmla="val 189557"/>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23" name="Text 21"/>
          <p:cNvSpPr/>
          <p:nvPr/>
        </p:nvSpPr>
        <p:spPr>
          <a:xfrm>
            <a:off x="957977" y="5687735"/>
            <a:ext cx="2407325" cy="300871"/>
          </a:xfrm>
          <a:prstGeom prst="rect">
            <a:avLst/>
          </a:prstGeom>
          <a:noFill/>
          <a:ln/>
        </p:spPr>
        <p:txBody>
          <a:bodyPr wrap="none" lIns="0" tIns="0" rIns="0" bIns="0" rtlCol="0" anchor="t"/>
          <a:lstStyle/>
          <a:p>
            <a:pPr marL="0" indent="0" algn="l">
              <a:lnSpc>
                <a:spcPts val="235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Online Platform</a:t>
            </a:r>
            <a:endParaRPr lang="en-US" sz="2400" dirty="0">
              <a:latin typeface="Arial" panose="020B0604020202020204" pitchFamily="34" charset="0"/>
              <a:cs typeface="Arial" panose="020B0604020202020204" pitchFamily="34" charset="0"/>
            </a:endParaRPr>
          </a:p>
        </p:txBody>
      </p:sp>
      <p:sp>
        <p:nvSpPr>
          <p:cNvPr id="24" name="Text 22"/>
          <p:cNvSpPr/>
          <p:nvPr/>
        </p:nvSpPr>
        <p:spPr>
          <a:xfrm>
            <a:off x="957977" y="6086713"/>
            <a:ext cx="6060043" cy="284917"/>
          </a:xfrm>
          <a:prstGeom prst="rect">
            <a:avLst/>
          </a:prstGeom>
          <a:noFill/>
          <a:ln/>
        </p:spPr>
        <p:txBody>
          <a:bodyPr wrap="none" lIns="0" tIns="0" rIns="0" bIns="0" rtlCol="0" anchor="t"/>
          <a:lstStyle/>
          <a:p>
            <a:pPr marL="0" indent="0" algn="l">
              <a:lnSpc>
                <a:spcPts val="2200"/>
              </a:lnSpc>
              <a:buNone/>
            </a:pPr>
            <a:r>
              <a:rPr lang="en-US" dirty="0">
                <a:solidFill>
                  <a:srgbClr val="55575A"/>
                </a:solidFill>
                <a:latin typeface="Arial" panose="020B0604020202020204" pitchFamily="34" charset="0"/>
                <a:ea typeface="Manrope" pitchFamily="34" charset="-122"/>
                <a:cs typeface="Arial" panose="020B0604020202020204" pitchFamily="34" charset="0"/>
              </a:rPr>
              <a:t>£300 for website development and online ordering system</a:t>
            </a:r>
            <a:endParaRPr lang="en-US" dirty="0">
              <a:latin typeface="Arial" panose="020B0604020202020204" pitchFamily="34" charset="0"/>
              <a:cs typeface="Arial" panose="020B0604020202020204" pitchFamily="34" charset="0"/>
            </a:endParaRPr>
          </a:p>
        </p:txBody>
      </p:sp>
      <p:sp>
        <p:nvSpPr>
          <p:cNvPr id="25" name="Shape 23"/>
          <p:cNvSpPr/>
          <p:nvPr/>
        </p:nvSpPr>
        <p:spPr>
          <a:xfrm>
            <a:off x="7396877" y="5472351"/>
            <a:ext cx="6559510" cy="1114663"/>
          </a:xfrm>
          <a:prstGeom prst="roundRect">
            <a:avLst>
              <a:gd name="adj" fmla="val 9844"/>
            </a:avLst>
          </a:prstGeom>
          <a:solidFill>
            <a:srgbClr val="FFFFFF"/>
          </a:solidFill>
          <a:ln w="2286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26" name="Shape 24"/>
          <p:cNvSpPr/>
          <p:nvPr/>
        </p:nvSpPr>
        <p:spPr>
          <a:xfrm>
            <a:off x="7374017" y="5472351"/>
            <a:ext cx="91440" cy="1114663"/>
          </a:xfrm>
          <a:prstGeom prst="roundRect">
            <a:avLst>
              <a:gd name="adj" fmla="val 189557"/>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27" name="Text 25"/>
          <p:cNvSpPr/>
          <p:nvPr/>
        </p:nvSpPr>
        <p:spPr>
          <a:xfrm>
            <a:off x="7680841" y="5687735"/>
            <a:ext cx="2407325" cy="300871"/>
          </a:xfrm>
          <a:prstGeom prst="rect">
            <a:avLst/>
          </a:prstGeom>
          <a:noFill/>
          <a:ln/>
        </p:spPr>
        <p:txBody>
          <a:bodyPr wrap="none" lIns="0" tIns="0" rIns="0" bIns="0" rtlCol="0" anchor="t"/>
          <a:lstStyle/>
          <a:p>
            <a:pPr marL="0" indent="0" algn="l">
              <a:lnSpc>
                <a:spcPts val="235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Delivery Setup</a:t>
            </a:r>
            <a:endParaRPr lang="en-US" sz="2400" dirty="0">
              <a:latin typeface="Arial" panose="020B0604020202020204" pitchFamily="34" charset="0"/>
              <a:cs typeface="Arial" panose="020B0604020202020204" pitchFamily="34" charset="0"/>
            </a:endParaRPr>
          </a:p>
        </p:txBody>
      </p:sp>
      <p:sp>
        <p:nvSpPr>
          <p:cNvPr id="28" name="Text 26"/>
          <p:cNvSpPr/>
          <p:nvPr/>
        </p:nvSpPr>
        <p:spPr>
          <a:xfrm>
            <a:off x="7680841" y="6086713"/>
            <a:ext cx="6060162" cy="284917"/>
          </a:xfrm>
          <a:prstGeom prst="rect">
            <a:avLst/>
          </a:prstGeom>
          <a:noFill/>
          <a:ln/>
        </p:spPr>
        <p:txBody>
          <a:bodyPr wrap="none" lIns="0" tIns="0" rIns="0" bIns="0" rtlCol="0" anchor="t"/>
          <a:lstStyle/>
          <a:p>
            <a:pPr marL="0" indent="0" algn="l">
              <a:lnSpc>
                <a:spcPts val="2200"/>
              </a:lnSpc>
              <a:buNone/>
            </a:pPr>
            <a:r>
              <a:rPr lang="en-US" dirty="0">
                <a:solidFill>
                  <a:srgbClr val="55575A"/>
                </a:solidFill>
                <a:latin typeface="Arial" panose="020B0604020202020204" pitchFamily="34" charset="0"/>
                <a:ea typeface="Manrope" pitchFamily="34" charset="-122"/>
                <a:cs typeface="Arial" panose="020B0604020202020204" pitchFamily="34" charset="0"/>
              </a:rPr>
              <a:t>£500 for delivery equipment and initial logistics</a:t>
            </a:r>
            <a:endParaRPr lang="en-US" dirty="0">
              <a:latin typeface="Arial" panose="020B0604020202020204" pitchFamily="34" charset="0"/>
              <a:cs typeface="Arial" panose="020B0604020202020204" pitchFamily="34" charset="0"/>
            </a:endParaRPr>
          </a:p>
        </p:txBody>
      </p:sp>
      <p:sp>
        <p:nvSpPr>
          <p:cNvPr id="29" name="Text 27"/>
          <p:cNvSpPr/>
          <p:nvPr/>
        </p:nvSpPr>
        <p:spPr>
          <a:xfrm>
            <a:off x="674013" y="6770965"/>
            <a:ext cx="13282374" cy="284917"/>
          </a:xfrm>
          <a:prstGeom prst="rect">
            <a:avLst/>
          </a:prstGeom>
          <a:noFill/>
          <a:ln/>
        </p:spPr>
        <p:txBody>
          <a:bodyPr wrap="none" lIns="0" tIns="0" rIns="0" bIns="0" rtlCol="0" anchor="t"/>
          <a:lstStyle/>
          <a:p>
            <a:pPr marL="0" indent="0" algn="l">
              <a:lnSpc>
                <a:spcPts val="2200"/>
              </a:lnSpc>
              <a:buNone/>
            </a:pPr>
            <a:r>
              <a:rPr lang="en-US" b="1" dirty="0">
                <a:solidFill>
                  <a:srgbClr val="55575A"/>
                </a:solidFill>
                <a:latin typeface="Arial" panose="020B0604020202020204" pitchFamily="34" charset="0"/>
                <a:ea typeface="Manrope" pitchFamily="34" charset="-122"/>
                <a:cs typeface="Arial" panose="020B0604020202020204" pitchFamily="34" charset="0"/>
              </a:rPr>
              <a:t>Funding Source:</a:t>
            </a:r>
            <a:r>
              <a:rPr lang="en-US" dirty="0">
                <a:solidFill>
                  <a:srgbClr val="55575A"/>
                </a:solidFill>
                <a:latin typeface="Arial" panose="020B0604020202020204" pitchFamily="34" charset="0"/>
                <a:ea typeface="Manrope" pitchFamily="34" charset="-122"/>
                <a:cs typeface="Arial" panose="020B0604020202020204" pitchFamily="34" charset="0"/>
              </a:rPr>
              <a:t> Personal savings supplemented by family financial support</a:t>
            </a:r>
            <a:endParaRPr lang="en-US" dirty="0">
              <a:latin typeface="Arial" panose="020B0604020202020204" pitchFamily="34" charset="0"/>
              <a:cs typeface="Arial" panose="020B0604020202020204" pitchFamily="34" charset="0"/>
            </a:endParaRPr>
          </a:p>
        </p:txBody>
      </p:sp>
      <p:pic>
        <p:nvPicPr>
          <p:cNvPr id="31" name="Picture 30">
            <a:extLst>
              <a:ext uri="{FF2B5EF4-FFF2-40B4-BE49-F238E27FC236}">
                <a16:creationId xmlns:a16="http://schemas.microsoft.com/office/drawing/2014/main" id="{4EADE711-7F52-B853-7C4F-D55E05F5D3E8}"/>
              </a:ext>
            </a:extLst>
          </p:cNvPr>
          <p:cNvPicPr>
            <a:picLocks noChangeAspect="1"/>
          </p:cNvPicPr>
          <p:nvPr/>
        </p:nvPicPr>
        <p:blipFill>
          <a:blip r:embed="rId3"/>
          <a:stretch>
            <a:fillRect/>
          </a:stretch>
        </p:blipFill>
        <p:spPr>
          <a:xfrm>
            <a:off x="12325350" y="7660850"/>
            <a:ext cx="2305050" cy="5143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39735" y="697944"/>
            <a:ext cx="6112907" cy="660440"/>
          </a:xfrm>
          <a:prstGeom prst="rect">
            <a:avLst/>
          </a:prstGeom>
          <a:noFill/>
          <a:ln/>
        </p:spPr>
        <p:txBody>
          <a:bodyPr wrap="none" lIns="0" tIns="0" rIns="0" bIns="0" rtlCol="0" anchor="t"/>
          <a:lstStyle/>
          <a:p>
            <a:pPr marL="0" indent="0" algn="l">
              <a:lnSpc>
                <a:spcPts val="5200"/>
              </a:lnSpc>
              <a:buNone/>
            </a:pPr>
            <a:r>
              <a:rPr lang="en-US" sz="4800" b="1" dirty="0">
                <a:solidFill>
                  <a:srgbClr val="0C0D0F"/>
                </a:solidFill>
                <a:latin typeface="Arial" panose="020B0604020202020204" pitchFamily="34" charset="0"/>
                <a:ea typeface="Inter" pitchFamily="34" charset="-122"/>
                <a:cs typeface="Arial" panose="020B0604020202020204" pitchFamily="34" charset="0"/>
              </a:rPr>
              <a:t>Implementation Timeline</a:t>
            </a:r>
            <a:endParaRPr lang="en-US" sz="4800" b="1" dirty="0">
              <a:latin typeface="Arial" panose="020B0604020202020204" pitchFamily="34" charset="0"/>
              <a:cs typeface="Arial" panose="020B0604020202020204" pitchFamily="34" charset="0"/>
            </a:endParaRPr>
          </a:p>
        </p:txBody>
      </p:sp>
      <p:sp>
        <p:nvSpPr>
          <p:cNvPr id="4" name="Shape 1"/>
          <p:cNvSpPr/>
          <p:nvPr/>
        </p:nvSpPr>
        <p:spPr>
          <a:xfrm>
            <a:off x="977503" y="1653778"/>
            <a:ext cx="22860" cy="5877878"/>
          </a:xfrm>
          <a:prstGeom prst="roundRect">
            <a:avLst>
              <a:gd name="adj" fmla="val 832152"/>
            </a:avLst>
          </a:prstGeom>
          <a:solidFill>
            <a:srgbClr val="000000">
              <a:alpha val="8000"/>
            </a:srgbClr>
          </a:solidFill>
          <a:ln/>
        </p:spPr>
        <p:txBody>
          <a:bodyPr/>
          <a:lstStyle/>
          <a:p>
            <a:endParaRPr lang="en-GB" sz="2400">
              <a:latin typeface="Arial" panose="020B0604020202020204" pitchFamily="34" charset="0"/>
              <a:cs typeface="Arial" panose="020B0604020202020204" pitchFamily="34" charset="0"/>
            </a:endParaRPr>
          </a:p>
        </p:txBody>
      </p:sp>
      <p:sp>
        <p:nvSpPr>
          <p:cNvPr id="5" name="Shape 2"/>
          <p:cNvSpPr/>
          <p:nvPr/>
        </p:nvSpPr>
        <p:spPr>
          <a:xfrm>
            <a:off x="1192411" y="1880116"/>
            <a:ext cx="634008" cy="22860"/>
          </a:xfrm>
          <a:prstGeom prst="roundRect">
            <a:avLst>
              <a:gd name="adj" fmla="val 832152"/>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6" name="Shape 3"/>
          <p:cNvSpPr/>
          <p:nvPr/>
        </p:nvSpPr>
        <p:spPr>
          <a:xfrm>
            <a:off x="739735" y="1575721"/>
            <a:ext cx="475536" cy="475536"/>
          </a:xfrm>
          <a:prstGeom prst="roundRect">
            <a:avLst>
              <a:gd name="adj" fmla="val 40003"/>
            </a:avLst>
          </a:prstGeom>
          <a:solidFill>
            <a:srgbClr val="FFFFFF"/>
          </a:solidFill>
          <a:ln w="762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7" name="Text 4"/>
          <p:cNvSpPr/>
          <p:nvPr/>
        </p:nvSpPr>
        <p:spPr>
          <a:xfrm>
            <a:off x="819031" y="1693426"/>
            <a:ext cx="316944" cy="396240"/>
          </a:xfrm>
          <a:prstGeom prst="rect">
            <a:avLst/>
          </a:prstGeom>
          <a:noFill/>
          <a:ln/>
        </p:spPr>
        <p:txBody>
          <a:bodyPr wrap="none" lIns="0" tIns="0" rIns="0" bIns="0" rtlCol="0" anchor="t"/>
          <a:lstStyle/>
          <a:p>
            <a:pPr marL="0" indent="0" algn="ctr">
              <a:lnSpc>
                <a:spcPts val="2450"/>
              </a:lnSpc>
              <a:buNone/>
            </a:pPr>
            <a:r>
              <a:rPr lang="en-US" sz="3200" dirty="0">
                <a:solidFill>
                  <a:srgbClr val="55575A"/>
                </a:solidFill>
                <a:latin typeface="Arial" panose="020B0604020202020204" pitchFamily="34" charset="0"/>
                <a:ea typeface="Inter" pitchFamily="34" charset="-122"/>
                <a:cs typeface="Arial" panose="020B0604020202020204" pitchFamily="34" charset="0"/>
              </a:rPr>
              <a:t>1</a:t>
            </a:r>
            <a:endParaRPr lang="en-US" sz="3200" dirty="0">
              <a:latin typeface="Arial" panose="020B0604020202020204" pitchFamily="34" charset="0"/>
              <a:cs typeface="Arial" panose="020B0604020202020204" pitchFamily="34" charset="0"/>
            </a:endParaRPr>
          </a:p>
        </p:txBody>
      </p:sp>
      <p:sp>
        <p:nvSpPr>
          <p:cNvPr id="8" name="Text 5"/>
          <p:cNvSpPr/>
          <p:nvPr/>
        </p:nvSpPr>
        <p:spPr>
          <a:xfrm>
            <a:off x="2034302" y="1726406"/>
            <a:ext cx="2641997" cy="330160"/>
          </a:xfrm>
          <a:prstGeom prst="rect">
            <a:avLst/>
          </a:prstGeom>
          <a:noFill/>
          <a:ln/>
        </p:spPr>
        <p:txBody>
          <a:bodyPr wrap="none" lIns="0" tIns="0" rIns="0" bIns="0" rtlCol="0" anchor="t"/>
          <a:lstStyle/>
          <a:p>
            <a:pPr marL="0" indent="0" algn="l">
              <a:lnSpc>
                <a:spcPts val="2600"/>
              </a:lnSpc>
              <a:buNone/>
            </a:pPr>
            <a:r>
              <a:rPr lang="en-US" sz="2800" dirty="0">
                <a:solidFill>
                  <a:srgbClr val="55575A"/>
                </a:solidFill>
                <a:latin typeface="Arial" panose="020B0604020202020204" pitchFamily="34" charset="0"/>
                <a:ea typeface="Inter" pitchFamily="34" charset="-122"/>
                <a:cs typeface="Arial" panose="020B0604020202020204" pitchFamily="34" charset="0"/>
              </a:rPr>
              <a:t>Month 1</a:t>
            </a:r>
            <a:endParaRPr lang="en-US" sz="2800" dirty="0">
              <a:latin typeface="Arial" panose="020B0604020202020204" pitchFamily="34" charset="0"/>
              <a:cs typeface="Arial" panose="020B0604020202020204" pitchFamily="34" charset="0"/>
            </a:endParaRPr>
          </a:p>
        </p:txBody>
      </p:sp>
      <p:sp>
        <p:nvSpPr>
          <p:cNvPr id="9" name="Text 6"/>
          <p:cNvSpPr/>
          <p:nvPr/>
        </p:nvSpPr>
        <p:spPr>
          <a:xfrm>
            <a:off x="2034302" y="2174677"/>
            <a:ext cx="6369963" cy="653177"/>
          </a:xfrm>
          <a:prstGeom prst="rect">
            <a:avLst/>
          </a:prstGeom>
          <a:noFill/>
          <a:ln/>
        </p:spPr>
        <p:txBody>
          <a:bodyPr wrap="square" lIns="0" tIns="0" rIns="0" bIns="0" rtlCol="0" anchor="t"/>
          <a:lstStyle/>
          <a:p>
            <a:pPr marL="0" indent="0" algn="l">
              <a:lnSpc>
                <a:spcPts val="2550"/>
              </a:lnSpc>
              <a:buNone/>
            </a:pPr>
            <a:r>
              <a:rPr lang="en-US" sz="2000" dirty="0">
                <a:solidFill>
                  <a:srgbClr val="55575A"/>
                </a:solidFill>
                <a:latin typeface="Arial" panose="020B0604020202020204" pitchFamily="34" charset="0"/>
                <a:ea typeface="Manrope" pitchFamily="34" charset="-122"/>
                <a:cs typeface="Arial" panose="020B0604020202020204" pitchFamily="34" charset="0"/>
              </a:rPr>
              <a:t>Finalise recipes, secure suppliers, and obtain necessary licenses and insurance</a:t>
            </a:r>
            <a:endParaRPr lang="en-US" sz="2000" dirty="0">
              <a:latin typeface="Arial" panose="020B0604020202020204" pitchFamily="34" charset="0"/>
              <a:cs typeface="Arial" panose="020B0604020202020204" pitchFamily="34" charset="0"/>
            </a:endParaRPr>
          </a:p>
        </p:txBody>
      </p:sp>
      <p:sp>
        <p:nvSpPr>
          <p:cNvPr id="10" name="Shape 7"/>
          <p:cNvSpPr/>
          <p:nvPr/>
        </p:nvSpPr>
        <p:spPr>
          <a:xfrm>
            <a:off x="1192411" y="3448050"/>
            <a:ext cx="634008" cy="22860"/>
          </a:xfrm>
          <a:prstGeom prst="roundRect">
            <a:avLst>
              <a:gd name="adj" fmla="val 832152"/>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11" name="Shape 8"/>
          <p:cNvSpPr/>
          <p:nvPr/>
        </p:nvSpPr>
        <p:spPr>
          <a:xfrm>
            <a:off x="739735" y="3221712"/>
            <a:ext cx="475536" cy="475536"/>
          </a:xfrm>
          <a:prstGeom prst="roundRect">
            <a:avLst>
              <a:gd name="adj" fmla="val 40003"/>
            </a:avLst>
          </a:prstGeom>
          <a:solidFill>
            <a:srgbClr val="FFFFFF"/>
          </a:solidFill>
          <a:ln w="762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12" name="Text 9"/>
          <p:cNvSpPr/>
          <p:nvPr/>
        </p:nvSpPr>
        <p:spPr>
          <a:xfrm>
            <a:off x="819031" y="3361723"/>
            <a:ext cx="316944" cy="396240"/>
          </a:xfrm>
          <a:prstGeom prst="rect">
            <a:avLst/>
          </a:prstGeom>
          <a:noFill/>
          <a:ln/>
        </p:spPr>
        <p:txBody>
          <a:bodyPr wrap="none" lIns="0" tIns="0" rIns="0" bIns="0" rtlCol="0" anchor="t"/>
          <a:lstStyle/>
          <a:p>
            <a:pPr marL="0" indent="0" algn="ctr">
              <a:lnSpc>
                <a:spcPts val="2450"/>
              </a:lnSpc>
              <a:buNone/>
            </a:pPr>
            <a:r>
              <a:rPr lang="en-US" sz="3200" dirty="0">
                <a:solidFill>
                  <a:srgbClr val="55575A"/>
                </a:solidFill>
                <a:latin typeface="Arial" panose="020B0604020202020204" pitchFamily="34" charset="0"/>
                <a:ea typeface="Inter" pitchFamily="34" charset="-122"/>
                <a:cs typeface="Arial" panose="020B0604020202020204" pitchFamily="34" charset="0"/>
              </a:rPr>
              <a:t>2</a:t>
            </a:r>
            <a:endParaRPr lang="en-US" sz="3200" dirty="0">
              <a:latin typeface="Arial" panose="020B0604020202020204" pitchFamily="34" charset="0"/>
              <a:cs typeface="Arial" panose="020B0604020202020204" pitchFamily="34" charset="0"/>
            </a:endParaRPr>
          </a:p>
        </p:txBody>
      </p:sp>
      <p:sp>
        <p:nvSpPr>
          <p:cNvPr id="13" name="Text 10"/>
          <p:cNvSpPr/>
          <p:nvPr/>
        </p:nvSpPr>
        <p:spPr>
          <a:xfrm>
            <a:off x="2034302" y="3294340"/>
            <a:ext cx="2641997" cy="330160"/>
          </a:xfrm>
          <a:prstGeom prst="rect">
            <a:avLst/>
          </a:prstGeom>
          <a:noFill/>
          <a:ln/>
        </p:spPr>
        <p:txBody>
          <a:bodyPr wrap="none" lIns="0" tIns="0" rIns="0" bIns="0" rtlCol="0" anchor="t"/>
          <a:lstStyle/>
          <a:p>
            <a:pPr marL="0" indent="0" algn="l">
              <a:lnSpc>
                <a:spcPts val="2600"/>
              </a:lnSpc>
              <a:buNone/>
            </a:pPr>
            <a:r>
              <a:rPr lang="en-US" sz="2800" dirty="0">
                <a:solidFill>
                  <a:srgbClr val="55575A"/>
                </a:solidFill>
                <a:latin typeface="Arial" panose="020B0604020202020204" pitchFamily="34" charset="0"/>
                <a:ea typeface="Inter" pitchFamily="34" charset="-122"/>
                <a:cs typeface="Arial" panose="020B0604020202020204" pitchFamily="34" charset="0"/>
              </a:rPr>
              <a:t>Month 2</a:t>
            </a:r>
            <a:endParaRPr lang="en-US" sz="2800" dirty="0">
              <a:latin typeface="Arial" panose="020B0604020202020204" pitchFamily="34" charset="0"/>
              <a:cs typeface="Arial" panose="020B0604020202020204" pitchFamily="34" charset="0"/>
            </a:endParaRPr>
          </a:p>
        </p:txBody>
      </p:sp>
      <p:sp>
        <p:nvSpPr>
          <p:cNvPr id="14" name="Text 11"/>
          <p:cNvSpPr/>
          <p:nvPr/>
        </p:nvSpPr>
        <p:spPr>
          <a:xfrm>
            <a:off x="2034302" y="3742611"/>
            <a:ext cx="6369963" cy="653177"/>
          </a:xfrm>
          <a:prstGeom prst="rect">
            <a:avLst/>
          </a:prstGeom>
          <a:noFill/>
          <a:ln/>
        </p:spPr>
        <p:txBody>
          <a:bodyPr wrap="square" lIns="0" tIns="0" rIns="0" bIns="0" rtlCol="0" anchor="t"/>
          <a:lstStyle/>
          <a:p>
            <a:pPr marL="0" indent="0" algn="l">
              <a:lnSpc>
                <a:spcPts val="2550"/>
              </a:lnSpc>
              <a:buNone/>
            </a:pPr>
            <a:r>
              <a:rPr lang="en-US" sz="2000" dirty="0">
                <a:solidFill>
                  <a:srgbClr val="55575A"/>
                </a:solidFill>
                <a:latin typeface="Arial" panose="020B0604020202020204" pitchFamily="34" charset="0"/>
                <a:ea typeface="Manrope" pitchFamily="34" charset="-122"/>
                <a:cs typeface="Arial" panose="020B0604020202020204" pitchFamily="34" charset="0"/>
              </a:rPr>
              <a:t>Set up kitchen facilities, launch website, and begin social media presence</a:t>
            </a:r>
            <a:endParaRPr lang="en-US" sz="2000" dirty="0">
              <a:latin typeface="Arial" panose="020B0604020202020204" pitchFamily="34" charset="0"/>
              <a:cs typeface="Arial" panose="020B0604020202020204" pitchFamily="34" charset="0"/>
            </a:endParaRPr>
          </a:p>
        </p:txBody>
      </p:sp>
      <p:sp>
        <p:nvSpPr>
          <p:cNvPr id="15" name="Shape 12"/>
          <p:cNvSpPr/>
          <p:nvPr/>
        </p:nvSpPr>
        <p:spPr>
          <a:xfrm>
            <a:off x="1192411" y="5015984"/>
            <a:ext cx="634008" cy="22860"/>
          </a:xfrm>
          <a:prstGeom prst="roundRect">
            <a:avLst>
              <a:gd name="adj" fmla="val 832152"/>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16" name="Shape 13"/>
          <p:cNvSpPr/>
          <p:nvPr/>
        </p:nvSpPr>
        <p:spPr>
          <a:xfrm>
            <a:off x="739735" y="4789646"/>
            <a:ext cx="475536" cy="475536"/>
          </a:xfrm>
          <a:prstGeom prst="roundRect">
            <a:avLst>
              <a:gd name="adj" fmla="val 40003"/>
            </a:avLst>
          </a:prstGeom>
          <a:solidFill>
            <a:srgbClr val="FFFFFF"/>
          </a:solidFill>
          <a:ln w="762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17" name="Text 14"/>
          <p:cNvSpPr/>
          <p:nvPr/>
        </p:nvSpPr>
        <p:spPr>
          <a:xfrm>
            <a:off x="819031" y="4914305"/>
            <a:ext cx="316944" cy="396240"/>
          </a:xfrm>
          <a:prstGeom prst="rect">
            <a:avLst/>
          </a:prstGeom>
          <a:noFill/>
          <a:ln/>
        </p:spPr>
        <p:txBody>
          <a:bodyPr wrap="none" lIns="0" tIns="0" rIns="0" bIns="0" rtlCol="0" anchor="t"/>
          <a:lstStyle/>
          <a:p>
            <a:pPr marL="0" indent="0" algn="ctr">
              <a:lnSpc>
                <a:spcPts val="2450"/>
              </a:lnSpc>
              <a:buNone/>
            </a:pPr>
            <a:r>
              <a:rPr lang="en-US" sz="3200" dirty="0">
                <a:solidFill>
                  <a:srgbClr val="55575A"/>
                </a:solidFill>
                <a:latin typeface="Arial" panose="020B0604020202020204" pitchFamily="34" charset="0"/>
                <a:ea typeface="Inter" pitchFamily="34" charset="-122"/>
                <a:cs typeface="Arial" panose="020B0604020202020204" pitchFamily="34" charset="0"/>
              </a:rPr>
              <a:t>3</a:t>
            </a:r>
            <a:endParaRPr lang="en-US" sz="3200" dirty="0">
              <a:latin typeface="Arial" panose="020B0604020202020204" pitchFamily="34" charset="0"/>
              <a:cs typeface="Arial" panose="020B0604020202020204" pitchFamily="34" charset="0"/>
            </a:endParaRPr>
          </a:p>
        </p:txBody>
      </p:sp>
      <p:sp>
        <p:nvSpPr>
          <p:cNvPr id="18" name="Text 15"/>
          <p:cNvSpPr/>
          <p:nvPr/>
        </p:nvSpPr>
        <p:spPr>
          <a:xfrm>
            <a:off x="2034302" y="4862274"/>
            <a:ext cx="2641997" cy="330160"/>
          </a:xfrm>
          <a:prstGeom prst="rect">
            <a:avLst/>
          </a:prstGeom>
          <a:noFill/>
          <a:ln/>
        </p:spPr>
        <p:txBody>
          <a:bodyPr wrap="none" lIns="0" tIns="0" rIns="0" bIns="0" rtlCol="0" anchor="t"/>
          <a:lstStyle/>
          <a:p>
            <a:pPr marL="0" indent="0" algn="l">
              <a:lnSpc>
                <a:spcPts val="2600"/>
              </a:lnSpc>
              <a:buNone/>
            </a:pPr>
            <a:r>
              <a:rPr lang="en-US" sz="2800" dirty="0">
                <a:solidFill>
                  <a:srgbClr val="55575A"/>
                </a:solidFill>
                <a:latin typeface="Arial" panose="020B0604020202020204" pitchFamily="34" charset="0"/>
                <a:ea typeface="Inter" pitchFamily="34" charset="-122"/>
                <a:cs typeface="Arial" panose="020B0604020202020204" pitchFamily="34" charset="0"/>
              </a:rPr>
              <a:t>Month 3</a:t>
            </a:r>
            <a:endParaRPr lang="en-US" sz="2800" dirty="0">
              <a:latin typeface="Arial" panose="020B0604020202020204" pitchFamily="34" charset="0"/>
              <a:cs typeface="Arial" panose="020B0604020202020204" pitchFamily="34" charset="0"/>
            </a:endParaRPr>
          </a:p>
        </p:txBody>
      </p:sp>
      <p:sp>
        <p:nvSpPr>
          <p:cNvPr id="19" name="Text 16"/>
          <p:cNvSpPr/>
          <p:nvPr/>
        </p:nvSpPr>
        <p:spPr>
          <a:xfrm>
            <a:off x="2034302" y="5310545"/>
            <a:ext cx="6369963" cy="653177"/>
          </a:xfrm>
          <a:prstGeom prst="rect">
            <a:avLst/>
          </a:prstGeom>
          <a:noFill/>
          <a:ln/>
        </p:spPr>
        <p:txBody>
          <a:bodyPr wrap="square" lIns="0" tIns="0" rIns="0" bIns="0" rtlCol="0" anchor="t"/>
          <a:lstStyle/>
          <a:p>
            <a:pPr marL="0" indent="0" algn="l">
              <a:lnSpc>
                <a:spcPts val="2550"/>
              </a:lnSpc>
              <a:buNone/>
            </a:pPr>
            <a:r>
              <a:rPr lang="en-US" sz="2000" dirty="0">
                <a:solidFill>
                  <a:srgbClr val="55575A"/>
                </a:solidFill>
                <a:latin typeface="Arial" panose="020B0604020202020204" pitchFamily="34" charset="0"/>
                <a:ea typeface="Manrope" pitchFamily="34" charset="-122"/>
                <a:cs typeface="Arial" panose="020B0604020202020204" pitchFamily="34" charset="0"/>
              </a:rPr>
              <a:t>Soft launch with beta customers, gather feedback, and refine menu offerings</a:t>
            </a:r>
            <a:endParaRPr lang="en-US" sz="2000" dirty="0">
              <a:latin typeface="Arial" panose="020B0604020202020204" pitchFamily="34" charset="0"/>
              <a:cs typeface="Arial" panose="020B0604020202020204" pitchFamily="34" charset="0"/>
            </a:endParaRPr>
          </a:p>
        </p:txBody>
      </p:sp>
      <p:sp>
        <p:nvSpPr>
          <p:cNvPr id="20" name="Shape 17"/>
          <p:cNvSpPr/>
          <p:nvPr/>
        </p:nvSpPr>
        <p:spPr>
          <a:xfrm>
            <a:off x="1192411" y="6583918"/>
            <a:ext cx="634008" cy="22860"/>
          </a:xfrm>
          <a:prstGeom prst="roundRect">
            <a:avLst>
              <a:gd name="adj" fmla="val 832152"/>
            </a:avLst>
          </a:prstGeom>
          <a:solidFill>
            <a:srgbClr val="FF7047"/>
          </a:solidFill>
          <a:ln/>
        </p:spPr>
        <p:txBody>
          <a:bodyPr/>
          <a:lstStyle/>
          <a:p>
            <a:endParaRPr lang="en-GB" sz="2400">
              <a:latin typeface="Arial" panose="020B0604020202020204" pitchFamily="34" charset="0"/>
              <a:cs typeface="Arial" panose="020B0604020202020204" pitchFamily="34" charset="0"/>
            </a:endParaRPr>
          </a:p>
        </p:txBody>
      </p:sp>
      <p:sp>
        <p:nvSpPr>
          <p:cNvPr id="21" name="Shape 18"/>
          <p:cNvSpPr/>
          <p:nvPr/>
        </p:nvSpPr>
        <p:spPr>
          <a:xfrm>
            <a:off x="739735" y="6357580"/>
            <a:ext cx="475536" cy="475536"/>
          </a:xfrm>
          <a:prstGeom prst="roundRect">
            <a:avLst>
              <a:gd name="adj" fmla="val 40003"/>
            </a:avLst>
          </a:prstGeom>
          <a:solidFill>
            <a:srgbClr val="FFFFFF"/>
          </a:solidFill>
          <a:ln w="7620">
            <a:solidFill>
              <a:srgbClr val="FF7047"/>
            </a:solidFill>
            <a:prstDash val="solid"/>
          </a:ln>
        </p:spPr>
        <p:txBody>
          <a:bodyPr/>
          <a:lstStyle/>
          <a:p>
            <a:endParaRPr lang="en-GB" sz="2400">
              <a:latin typeface="Arial" panose="020B0604020202020204" pitchFamily="34" charset="0"/>
              <a:cs typeface="Arial" panose="020B0604020202020204" pitchFamily="34" charset="0"/>
            </a:endParaRPr>
          </a:p>
        </p:txBody>
      </p:sp>
      <p:sp>
        <p:nvSpPr>
          <p:cNvPr id="22" name="Text 19"/>
          <p:cNvSpPr/>
          <p:nvPr/>
        </p:nvSpPr>
        <p:spPr>
          <a:xfrm>
            <a:off x="819031" y="6483618"/>
            <a:ext cx="316944" cy="396240"/>
          </a:xfrm>
          <a:prstGeom prst="rect">
            <a:avLst/>
          </a:prstGeom>
          <a:noFill/>
          <a:ln/>
        </p:spPr>
        <p:txBody>
          <a:bodyPr wrap="none" lIns="0" tIns="0" rIns="0" bIns="0" rtlCol="0" anchor="t"/>
          <a:lstStyle/>
          <a:p>
            <a:pPr marL="0" indent="0" algn="ctr">
              <a:lnSpc>
                <a:spcPts val="2450"/>
              </a:lnSpc>
              <a:buNone/>
            </a:pPr>
            <a:r>
              <a:rPr lang="en-US" sz="3200" dirty="0">
                <a:solidFill>
                  <a:srgbClr val="55575A"/>
                </a:solidFill>
                <a:latin typeface="Arial" panose="020B0604020202020204" pitchFamily="34" charset="0"/>
                <a:ea typeface="Inter" pitchFamily="34" charset="-122"/>
                <a:cs typeface="Arial" panose="020B0604020202020204" pitchFamily="34" charset="0"/>
              </a:rPr>
              <a:t>4</a:t>
            </a:r>
            <a:endParaRPr lang="en-US" sz="3200" dirty="0">
              <a:latin typeface="Arial" panose="020B0604020202020204" pitchFamily="34" charset="0"/>
              <a:cs typeface="Arial" panose="020B0604020202020204" pitchFamily="34" charset="0"/>
            </a:endParaRPr>
          </a:p>
        </p:txBody>
      </p:sp>
      <p:sp>
        <p:nvSpPr>
          <p:cNvPr id="23" name="Text 20"/>
          <p:cNvSpPr/>
          <p:nvPr/>
        </p:nvSpPr>
        <p:spPr>
          <a:xfrm>
            <a:off x="2034302" y="6430208"/>
            <a:ext cx="2641997" cy="330160"/>
          </a:xfrm>
          <a:prstGeom prst="rect">
            <a:avLst/>
          </a:prstGeom>
          <a:noFill/>
          <a:ln/>
        </p:spPr>
        <p:txBody>
          <a:bodyPr wrap="none" lIns="0" tIns="0" rIns="0" bIns="0" rtlCol="0" anchor="t"/>
          <a:lstStyle/>
          <a:p>
            <a:pPr marL="0" indent="0" algn="l">
              <a:lnSpc>
                <a:spcPts val="2600"/>
              </a:lnSpc>
              <a:buNone/>
            </a:pPr>
            <a:r>
              <a:rPr lang="en-US" sz="2800" dirty="0">
                <a:solidFill>
                  <a:srgbClr val="55575A"/>
                </a:solidFill>
                <a:latin typeface="Arial" panose="020B0604020202020204" pitchFamily="34" charset="0"/>
                <a:ea typeface="Inter" pitchFamily="34" charset="-122"/>
                <a:cs typeface="Arial" panose="020B0604020202020204" pitchFamily="34" charset="0"/>
              </a:rPr>
              <a:t>Month 4</a:t>
            </a:r>
            <a:endParaRPr lang="en-US" sz="2800" dirty="0">
              <a:latin typeface="Arial" panose="020B0604020202020204" pitchFamily="34" charset="0"/>
              <a:cs typeface="Arial" panose="020B0604020202020204" pitchFamily="34" charset="0"/>
            </a:endParaRPr>
          </a:p>
        </p:txBody>
      </p:sp>
      <p:sp>
        <p:nvSpPr>
          <p:cNvPr id="24" name="Text 21"/>
          <p:cNvSpPr/>
          <p:nvPr/>
        </p:nvSpPr>
        <p:spPr>
          <a:xfrm>
            <a:off x="2034302" y="6878479"/>
            <a:ext cx="6369963" cy="653177"/>
          </a:xfrm>
          <a:prstGeom prst="rect">
            <a:avLst/>
          </a:prstGeom>
          <a:noFill/>
          <a:ln/>
        </p:spPr>
        <p:txBody>
          <a:bodyPr wrap="square" lIns="0" tIns="0" rIns="0" bIns="0" rtlCol="0" anchor="t"/>
          <a:lstStyle/>
          <a:p>
            <a:pPr marL="0" indent="0" algn="l">
              <a:lnSpc>
                <a:spcPts val="2550"/>
              </a:lnSpc>
              <a:buNone/>
            </a:pPr>
            <a:r>
              <a:rPr lang="en-US" sz="2000" dirty="0">
                <a:solidFill>
                  <a:srgbClr val="55575A"/>
                </a:solidFill>
                <a:latin typeface="Arial" panose="020B0604020202020204" pitchFamily="34" charset="0"/>
                <a:ea typeface="Manrope" pitchFamily="34" charset="-122"/>
                <a:cs typeface="Arial" panose="020B0604020202020204" pitchFamily="34" charset="0"/>
              </a:rPr>
              <a:t>Official launch with full marketing campaign and partnership activations</a:t>
            </a:r>
            <a:endParaRPr lang="en-US" sz="2000"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777954" y="647105"/>
            <a:ext cx="5557480" cy="694730"/>
          </a:xfrm>
          <a:prstGeom prst="rect">
            <a:avLst/>
          </a:prstGeom>
          <a:noFill/>
          <a:ln/>
        </p:spPr>
        <p:txBody>
          <a:bodyPr wrap="none" lIns="0" tIns="0" rIns="0" bIns="0" rtlCol="0" anchor="t"/>
          <a:lstStyle/>
          <a:p>
            <a:pPr marL="0" indent="0" algn="l">
              <a:lnSpc>
                <a:spcPts val="5450"/>
              </a:lnSpc>
              <a:buNone/>
            </a:pPr>
            <a:r>
              <a:rPr lang="en-US" sz="4400" b="1" dirty="0">
                <a:solidFill>
                  <a:srgbClr val="0C0D0F"/>
                </a:solidFill>
                <a:latin typeface="Arial" panose="020B0604020202020204" pitchFamily="34" charset="0"/>
                <a:ea typeface="Inter" pitchFamily="34" charset="-122"/>
                <a:cs typeface="Arial" panose="020B0604020202020204" pitchFamily="34" charset="0"/>
              </a:rPr>
              <a:t>Key Takeaways</a:t>
            </a:r>
            <a:endParaRPr lang="en-US" sz="4400" b="1" dirty="0">
              <a:latin typeface="Arial" panose="020B0604020202020204" pitchFamily="34" charset="0"/>
              <a:cs typeface="Arial" panose="020B0604020202020204" pitchFamily="34" charset="0"/>
            </a:endParaRPr>
          </a:p>
        </p:txBody>
      </p:sp>
      <p:sp>
        <p:nvSpPr>
          <p:cNvPr id="3" name="Shape 1"/>
          <p:cNvSpPr/>
          <p:nvPr/>
        </p:nvSpPr>
        <p:spPr>
          <a:xfrm>
            <a:off x="777954" y="1777484"/>
            <a:ext cx="4212908" cy="2346008"/>
          </a:xfrm>
          <a:prstGeom prst="roundRect">
            <a:avLst>
              <a:gd name="adj" fmla="val 8528"/>
            </a:avLst>
          </a:prstGeom>
          <a:solidFill>
            <a:srgbClr val="FFFFFF"/>
          </a:solidFill>
          <a:ln w="7620">
            <a:solidFill>
              <a:srgbClr val="FF7047"/>
            </a:solidFill>
            <a:prstDash val="solid"/>
          </a:ln>
        </p:spPr>
        <p:txBody>
          <a:bodyPr/>
          <a:lstStyle/>
          <a:p>
            <a:endParaRPr lang="en-GB" sz="2000">
              <a:latin typeface="Arial" panose="020B0604020202020204" pitchFamily="34" charset="0"/>
              <a:cs typeface="Arial" panose="020B0604020202020204" pitchFamily="34" charset="0"/>
            </a:endParaRPr>
          </a:p>
        </p:txBody>
      </p:sp>
      <p:sp>
        <p:nvSpPr>
          <p:cNvPr id="4" name="Text 2"/>
          <p:cNvSpPr/>
          <p:nvPr/>
        </p:nvSpPr>
        <p:spPr>
          <a:xfrm>
            <a:off x="1007864" y="2007394"/>
            <a:ext cx="3508177" cy="347305"/>
          </a:xfrm>
          <a:prstGeom prst="rect">
            <a:avLst/>
          </a:prstGeom>
          <a:noFill/>
          <a:ln/>
        </p:spPr>
        <p:txBody>
          <a:bodyPr wrap="none" lIns="0" tIns="0" rIns="0" bIns="0" rtlCol="0" anchor="t"/>
          <a:lstStyle/>
          <a:p>
            <a:pPr marL="0" indent="0" algn="l">
              <a:lnSpc>
                <a:spcPts val="270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Strong Market Opportunity</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1007864" y="2485311"/>
            <a:ext cx="3753088" cy="1408271"/>
          </a:xfrm>
          <a:prstGeom prst="rect">
            <a:avLst/>
          </a:prstGeom>
          <a:noFill/>
          <a:ln/>
        </p:spPr>
        <p:txBody>
          <a:bodyPr wrap="square" lIns="0" tIns="0" rIns="0" bIns="0" rtlCol="0" anchor="t"/>
          <a:lstStyle/>
          <a:p>
            <a:pPr marL="0" indent="0" algn="l">
              <a:lnSpc>
                <a:spcPts val="2750"/>
              </a:lnSpc>
              <a:buNone/>
            </a:pPr>
            <a:r>
              <a:rPr lang="en-US" dirty="0">
                <a:solidFill>
                  <a:srgbClr val="55575A"/>
                </a:solidFill>
                <a:latin typeface="Arial" panose="020B0604020202020204" pitchFamily="34" charset="0"/>
                <a:ea typeface="Manrope" pitchFamily="34" charset="-122"/>
                <a:cs typeface="Arial" panose="020B0604020202020204" pitchFamily="34" charset="0"/>
              </a:rPr>
              <a:t>Birmingham's large student and young professional population creates substantial demand for convenient, healthy meals</a:t>
            </a:r>
            <a:endParaRPr lang="en-US" dirty="0">
              <a:latin typeface="Arial" panose="020B0604020202020204" pitchFamily="34" charset="0"/>
              <a:cs typeface="Arial" panose="020B0604020202020204" pitchFamily="34" charset="0"/>
            </a:endParaRPr>
          </a:p>
        </p:txBody>
      </p:sp>
      <p:sp>
        <p:nvSpPr>
          <p:cNvPr id="6" name="Shape 4"/>
          <p:cNvSpPr/>
          <p:nvPr/>
        </p:nvSpPr>
        <p:spPr>
          <a:xfrm>
            <a:off x="5208627" y="1777484"/>
            <a:ext cx="4213027" cy="2346008"/>
          </a:xfrm>
          <a:prstGeom prst="roundRect">
            <a:avLst>
              <a:gd name="adj" fmla="val 8528"/>
            </a:avLst>
          </a:prstGeom>
          <a:solidFill>
            <a:srgbClr val="FFFFFF"/>
          </a:solidFill>
          <a:ln w="7620">
            <a:solidFill>
              <a:srgbClr val="FF7047"/>
            </a:solidFill>
            <a:prstDash val="solid"/>
          </a:ln>
        </p:spPr>
        <p:txBody>
          <a:bodyPr/>
          <a:lstStyle/>
          <a:p>
            <a:endParaRPr lang="en-GB" sz="2000">
              <a:latin typeface="Arial" panose="020B0604020202020204" pitchFamily="34" charset="0"/>
              <a:cs typeface="Arial" panose="020B0604020202020204" pitchFamily="34" charset="0"/>
            </a:endParaRPr>
          </a:p>
        </p:txBody>
      </p:sp>
      <p:sp>
        <p:nvSpPr>
          <p:cNvPr id="7" name="Text 5"/>
          <p:cNvSpPr/>
          <p:nvPr/>
        </p:nvSpPr>
        <p:spPr>
          <a:xfrm>
            <a:off x="5438537" y="2007394"/>
            <a:ext cx="2778681" cy="347305"/>
          </a:xfrm>
          <a:prstGeom prst="rect">
            <a:avLst/>
          </a:prstGeom>
          <a:noFill/>
          <a:ln/>
        </p:spPr>
        <p:txBody>
          <a:bodyPr wrap="none" lIns="0" tIns="0" rIns="0" bIns="0" rtlCol="0" anchor="t"/>
          <a:lstStyle/>
          <a:p>
            <a:pPr marL="0" indent="0" algn="l">
              <a:lnSpc>
                <a:spcPts val="270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Clear Differentiation</a:t>
            </a:r>
            <a:endParaRPr lang="en-US" sz="2400" dirty="0">
              <a:latin typeface="Arial" panose="020B0604020202020204" pitchFamily="34" charset="0"/>
              <a:cs typeface="Arial" panose="020B0604020202020204" pitchFamily="34" charset="0"/>
            </a:endParaRPr>
          </a:p>
        </p:txBody>
      </p:sp>
      <p:sp>
        <p:nvSpPr>
          <p:cNvPr id="8" name="Text 6"/>
          <p:cNvSpPr/>
          <p:nvPr/>
        </p:nvSpPr>
        <p:spPr>
          <a:xfrm>
            <a:off x="5438537" y="2485311"/>
            <a:ext cx="3753207" cy="1056203"/>
          </a:xfrm>
          <a:prstGeom prst="rect">
            <a:avLst/>
          </a:prstGeom>
          <a:noFill/>
          <a:ln/>
        </p:spPr>
        <p:txBody>
          <a:bodyPr wrap="square" lIns="0" tIns="0" rIns="0" bIns="0" rtlCol="0" anchor="t"/>
          <a:lstStyle/>
          <a:p>
            <a:pPr marL="0" indent="0" algn="l">
              <a:lnSpc>
                <a:spcPts val="2750"/>
              </a:lnSpc>
              <a:buNone/>
            </a:pPr>
            <a:r>
              <a:rPr lang="en-US" dirty="0">
                <a:solidFill>
                  <a:srgbClr val="55575A"/>
                </a:solidFill>
                <a:latin typeface="Arial" panose="020B0604020202020204" pitchFamily="34" charset="0"/>
                <a:ea typeface="Manrope" pitchFamily="34" charset="-122"/>
                <a:cs typeface="Arial" panose="020B0604020202020204" pitchFamily="34" charset="0"/>
              </a:rPr>
              <a:t>Ready-to-eat meals bridge the gap between fast food convenience and nutritional quality</a:t>
            </a:r>
            <a:endParaRPr lang="en-US" dirty="0">
              <a:latin typeface="Arial" panose="020B0604020202020204" pitchFamily="34" charset="0"/>
              <a:cs typeface="Arial" panose="020B0604020202020204" pitchFamily="34" charset="0"/>
            </a:endParaRPr>
          </a:p>
        </p:txBody>
      </p:sp>
      <p:sp>
        <p:nvSpPr>
          <p:cNvPr id="9" name="Shape 7"/>
          <p:cNvSpPr/>
          <p:nvPr/>
        </p:nvSpPr>
        <p:spPr>
          <a:xfrm>
            <a:off x="9639419" y="1777484"/>
            <a:ext cx="4213027" cy="2346008"/>
          </a:xfrm>
          <a:prstGeom prst="roundRect">
            <a:avLst>
              <a:gd name="adj" fmla="val 8528"/>
            </a:avLst>
          </a:prstGeom>
          <a:solidFill>
            <a:srgbClr val="FFFFFF"/>
          </a:solidFill>
          <a:ln w="7620">
            <a:solidFill>
              <a:srgbClr val="FF7047"/>
            </a:solidFill>
            <a:prstDash val="solid"/>
          </a:ln>
        </p:spPr>
        <p:txBody>
          <a:bodyPr/>
          <a:lstStyle/>
          <a:p>
            <a:endParaRPr lang="en-GB" sz="2000">
              <a:latin typeface="Arial" panose="020B0604020202020204" pitchFamily="34" charset="0"/>
              <a:cs typeface="Arial" panose="020B0604020202020204" pitchFamily="34" charset="0"/>
            </a:endParaRPr>
          </a:p>
        </p:txBody>
      </p:sp>
      <p:sp>
        <p:nvSpPr>
          <p:cNvPr id="10" name="Text 8"/>
          <p:cNvSpPr/>
          <p:nvPr/>
        </p:nvSpPr>
        <p:spPr>
          <a:xfrm>
            <a:off x="9869329" y="2007394"/>
            <a:ext cx="3316129" cy="347305"/>
          </a:xfrm>
          <a:prstGeom prst="rect">
            <a:avLst/>
          </a:prstGeom>
          <a:noFill/>
          <a:ln/>
        </p:spPr>
        <p:txBody>
          <a:bodyPr wrap="none" lIns="0" tIns="0" rIns="0" bIns="0" rtlCol="0" anchor="t"/>
          <a:lstStyle/>
          <a:p>
            <a:pPr marL="0" indent="0" algn="l">
              <a:lnSpc>
                <a:spcPts val="2700"/>
              </a:lnSpc>
              <a:buNone/>
            </a:pPr>
            <a:r>
              <a:rPr lang="en-US" sz="2400" dirty="0">
                <a:solidFill>
                  <a:srgbClr val="55575A"/>
                </a:solidFill>
                <a:latin typeface="Arial" panose="020B0604020202020204" pitchFamily="34" charset="0"/>
                <a:ea typeface="Inter" pitchFamily="34" charset="-122"/>
                <a:cs typeface="Arial" panose="020B0604020202020204" pitchFamily="34" charset="0"/>
              </a:rPr>
              <a:t>Achievable Startup Costs</a:t>
            </a:r>
            <a:endParaRPr lang="en-US" sz="2400" dirty="0">
              <a:latin typeface="Arial" panose="020B0604020202020204" pitchFamily="34" charset="0"/>
              <a:cs typeface="Arial" panose="020B0604020202020204" pitchFamily="34" charset="0"/>
            </a:endParaRPr>
          </a:p>
        </p:txBody>
      </p:sp>
      <p:sp>
        <p:nvSpPr>
          <p:cNvPr id="11" name="Text 9"/>
          <p:cNvSpPr/>
          <p:nvPr/>
        </p:nvSpPr>
        <p:spPr>
          <a:xfrm>
            <a:off x="9869329" y="2485311"/>
            <a:ext cx="3753207" cy="1056203"/>
          </a:xfrm>
          <a:prstGeom prst="rect">
            <a:avLst/>
          </a:prstGeom>
          <a:noFill/>
          <a:ln/>
        </p:spPr>
        <p:txBody>
          <a:bodyPr wrap="square" lIns="0" tIns="0" rIns="0" bIns="0" rtlCol="0" anchor="t"/>
          <a:lstStyle/>
          <a:p>
            <a:pPr marL="0" indent="0" algn="l">
              <a:lnSpc>
                <a:spcPts val="2750"/>
              </a:lnSpc>
              <a:buNone/>
            </a:pPr>
            <a:r>
              <a:rPr lang="en-US" dirty="0">
                <a:solidFill>
                  <a:srgbClr val="55575A"/>
                </a:solidFill>
                <a:latin typeface="Arial" panose="020B0604020202020204" pitchFamily="34" charset="0"/>
                <a:ea typeface="Manrope" pitchFamily="34" charset="-122"/>
                <a:cs typeface="Arial" panose="020B0604020202020204" pitchFamily="34" charset="0"/>
              </a:rPr>
              <a:t>£3,500–£4,000 initial investment makes the business accessible with realistic funding sources</a:t>
            </a:r>
            <a:endParaRPr lang="en-US" dirty="0">
              <a:latin typeface="Arial" panose="020B0604020202020204" pitchFamily="34" charset="0"/>
              <a:cs typeface="Arial" panose="020B0604020202020204" pitchFamily="34" charset="0"/>
            </a:endParaRPr>
          </a:p>
        </p:txBody>
      </p:sp>
      <p:sp>
        <p:nvSpPr>
          <p:cNvPr id="12" name="Text 10"/>
          <p:cNvSpPr/>
          <p:nvPr/>
        </p:nvSpPr>
        <p:spPr>
          <a:xfrm>
            <a:off x="777954" y="4450199"/>
            <a:ext cx="3334464" cy="416838"/>
          </a:xfrm>
          <a:prstGeom prst="rect">
            <a:avLst/>
          </a:prstGeom>
          <a:noFill/>
          <a:ln/>
        </p:spPr>
        <p:txBody>
          <a:bodyPr wrap="none" lIns="0" tIns="0" rIns="0" bIns="0" rtlCol="0" anchor="t"/>
          <a:lstStyle/>
          <a:p>
            <a:pPr marL="0" indent="0" algn="l">
              <a:lnSpc>
                <a:spcPts val="3250"/>
              </a:lnSpc>
              <a:buNone/>
            </a:pPr>
            <a:r>
              <a:rPr lang="en-US" sz="2800" b="1" dirty="0">
                <a:solidFill>
                  <a:srgbClr val="0C0D0F"/>
                </a:solidFill>
                <a:latin typeface="Arial" panose="020B0604020202020204" pitchFamily="34" charset="0"/>
                <a:ea typeface="Inter" pitchFamily="34" charset="-122"/>
                <a:cs typeface="Arial" panose="020B0604020202020204" pitchFamily="34" charset="0"/>
              </a:rPr>
              <a:t>References</a:t>
            </a:r>
            <a:endParaRPr lang="en-US" sz="2800" b="1" dirty="0">
              <a:latin typeface="Arial" panose="020B0604020202020204" pitchFamily="34" charset="0"/>
              <a:cs typeface="Arial" panose="020B0604020202020204" pitchFamily="34" charset="0"/>
            </a:endParaRPr>
          </a:p>
        </p:txBody>
      </p:sp>
      <p:sp>
        <p:nvSpPr>
          <p:cNvPr id="13" name="Text 11"/>
          <p:cNvSpPr/>
          <p:nvPr/>
        </p:nvSpPr>
        <p:spPr>
          <a:xfrm>
            <a:off x="777954" y="5193744"/>
            <a:ext cx="13074491" cy="281702"/>
          </a:xfrm>
          <a:prstGeom prst="rect">
            <a:avLst/>
          </a:prstGeom>
          <a:noFill/>
          <a:ln/>
        </p:spPr>
        <p:txBody>
          <a:bodyPr wrap="none" lIns="0" tIns="0" rIns="0" bIns="0" rtlCol="0" anchor="t"/>
          <a:lstStyle/>
          <a:p>
            <a:pPr marL="0" indent="0" algn="l">
              <a:lnSpc>
                <a:spcPts val="22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Brunner, T.A., van der Horst, K. and Siegrist, M. (2010) 'Convenience food products: drivers for consumption', Appetite, 55(3), pp. 498–506.</a:t>
            </a:r>
            <a:endParaRPr lang="en-US" sz="1600" dirty="0">
              <a:latin typeface="Arial" panose="020B0604020202020204" pitchFamily="34" charset="0"/>
              <a:cs typeface="Arial" panose="020B0604020202020204" pitchFamily="34" charset="0"/>
            </a:endParaRPr>
          </a:p>
        </p:txBody>
      </p:sp>
      <p:sp>
        <p:nvSpPr>
          <p:cNvPr id="14" name="Text 12"/>
          <p:cNvSpPr/>
          <p:nvPr/>
        </p:nvSpPr>
        <p:spPr>
          <a:xfrm>
            <a:off x="777954" y="5720477"/>
            <a:ext cx="13074491" cy="281702"/>
          </a:xfrm>
          <a:prstGeom prst="rect">
            <a:avLst/>
          </a:prstGeom>
          <a:noFill/>
          <a:ln/>
        </p:spPr>
        <p:txBody>
          <a:bodyPr wrap="none" lIns="0" tIns="0" rIns="0" bIns="0" rtlCol="0" anchor="t"/>
          <a:lstStyle/>
          <a:p>
            <a:pPr marL="0" indent="0" algn="l">
              <a:lnSpc>
                <a:spcPts val="22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Burns, P. (2020) Entrepreneurship and Small Business: Start-up, Growth and Maturity. 5th edn. London: Red Globe Press.</a:t>
            </a:r>
            <a:endParaRPr lang="en-US" sz="1600" dirty="0">
              <a:latin typeface="Arial" panose="020B0604020202020204" pitchFamily="34" charset="0"/>
              <a:cs typeface="Arial" panose="020B0604020202020204" pitchFamily="34" charset="0"/>
            </a:endParaRPr>
          </a:p>
        </p:txBody>
      </p:sp>
      <p:sp>
        <p:nvSpPr>
          <p:cNvPr id="15" name="Text 13"/>
          <p:cNvSpPr/>
          <p:nvPr/>
        </p:nvSpPr>
        <p:spPr>
          <a:xfrm>
            <a:off x="777954" y="6247209"/>
            <a:ext cx="13074491" cy="281702"/>
          </a:xfrm>
          <a:prstGeom prst="rect">
            <a:avLst/>
          </a:prstGeom>
          <a:noFill/>
          <a:ln/>
        </p:spPr>
        <p:txBody>
          <a:bodyPr wrap="none" lIns="0" tIns="0" rIns="0" bIns="0" rtlCol="0" anchor="t"/>
          <a:lstStyle/>
          <a:p>
            <a:pPr marL="0" indent="0" algn="l">
              <a:lnSpc>
                <a:spcPts val="22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Johnson, G., Scholes, K. and Whittington, R. (2017) </a:t>
            </a:r>
            <a:r>
              <a:rPr lang="en-US" sz="1600" i="1" dirty="0">
                <a:solidFill>
                  <a:srgbClr val="55575A"/>
                </a:solidFill>
                <a:latin typeface="Arial" panose="020B0604020202020204" pitchFamily="34" charset="0"/>
                <a:ea typeface="Manrope" pitchFamily="34" charset="-122"/>
                <a:cs typeface="Arial" panose="020B0604020202020204" pitchFamily="34" charset="0"/>
              </a:rPr>
              <a:t>Exploring Strategy: Text and Cases</a:t>
            </a:r>
            <a:r>
              <a:rPr lang="en-US" sz="1600" dirty="0">
                <a:solidFill>
                  <a:srgbClr val="55575A"/>
                </a:solidFill>
                <a:latin typeface="Arial" panose="020B0604020202020204" pitchFamily="34" charset="0"/>
                <a:ea typeface="Manrope" pitchFamily="34" charset="-122"/>
                <a:cs typeface="Arial" panose="020B0604020202020204" pitchFamily="34" charset="0"/>
              </a:rPr>
              <a:t>. 11th edn. Harlow: Pearson Education.</a:t>
            </a:r>
            <a:endParaRPr lang="en-US" sz="1600" dirty="0">
              <a:latin typeface="Arial" panose="020B0604020202020204" pitchFamily="34" charset="0"/>
              <a:cs typeface="Arial" panose="020B0604020202020204" pitchFamily="34" charset="0"/>
            </a:endParaRPr>
          </a:p>
        </p:txBody>
      </p:sp>
      <p:sp>
        <p:nvSpPr>
          <p:cNvPr id="16" name="Text 14"/>
          <p:cNvSpPr/>
          <p:nvPr/>
        </p:nvSpPr>
        <p:spPr>
          <a:xfrm>
            <a:off x="777954" y="6773942"/>
            <a:ext cx="13074491" cy="281702"/>
          </a:xfrm>
          <a:prstGeom prst="rect">
            <a:avLst/>
          </a:prstGeom>
          <a:noFill/>
          <a:ln/>
        </p:spPr>
        <p:txBody>
          <a:bodyPr wrap="none" lIns="0" tIns="0" rIns="0" bIns="0" rtlCol="0" anchor="t"/>
          <a:lstStyle/>
          <a:p>
            <a:pPr marL="0" indent="0" algn="l">
              <a:lnSpc>
                <a:spcPts val="22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Kotler, P. and Keller, K.L. (2016) Marketing Management. 15th edn. Harlow: Pearson Education.</a:t>
            </a:r>
            <a:endParaRPr lang="en-US" sz="1600" dirty="0">
              <a:latin typeface="Arial" panose="020B0604020202020204" pitchFamily="34" charset="0"/>
              <a:cs typeface="Arial" panose="020B0604020202020204" pitchFamily="34" charset="0"/>
            </a:endParaRPr>
          </a:p>
        </p:txBody>
      </p:sp>
      <p:sp>
        <p:nvSpPr>
          <p:cNvPr id="17" name="Text 15"/>
          <p:cNvSpPr/>
          <p:nvPr/>
        </p:nvSpPr>
        <p:spPr>
          <a:xfrm>
            <a:off x="777954" y="7300674"/>
            <a:ext cx="13074491" cy="281702"/>
          </a:xfrm>
          <a:prstGeom prst="rect">
            <a:avLst/>
          </a:prstGeom>
          <a:noFill/>
          <a:ln/>
        </p:spPr>
        <p:txBody>
          <a:bodyPr wrap="none" lIns="0" tIns="0" rIns="0" bIns="0" rtlCol="0" anchor="t"/>
          <a:lstStyle/>
          <a:p>
            <a:pPr marL="0" indent="0" algn="l">
              <a:lnSpc>
                <a:spcPts val="2200"/>
              </a:lnSpc>
              <a:buNone/>
            </a:pPr>
            <a:r>
              <a:rPr lang="en-US" sz="1600" dirty="0">
                <a:solidFill>
                  <a:srgbClr val="55575A"/>
                </a:solidFill>
                <a:latin typeface="Arial" panose="020B0604020202020204" pitchFamily="34" charset="0"/>
                <a:ea typeface="Manrope" pitchFamily="34" charset="-122"/>
                <a:cs typeface="Arial" panose="020B0604020202020204" pitchFamily="34" charset="0"/>
              </a:rPr>
              <a:t>Porter, M.E. (2008) 'The five competitive forces that shape strategy', Harvard Business Review, 86(1), pp. 78–93.</a:t>
            </a:r>
            <a:endParaRPr lang="en-US" sz="1600"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B19C5AED-B2F2-419F-3E44-33EE576B8E34}"/>
              </a:ext>
            </a:extLst>
          </p:cNvPr>
          <p:cNvPicPr>
            <a:picLocks noChangeAspect="1"/>
          </p:cNvPicPr>
          <p:nvPr/>
        </p:nvPicPr>
        <p:blipFill>
          <a:blip r:embed="rId3"/>
          <a:stretch>
            <a:fillRect/>
          </a:stretch>
        </p:blipFill>
        <p:spPr>
          <a:xfrm>
            <a:off x="12325350" y="7715250"/>
            <a:ext cx="2305050" cy="51435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854</Words>
  <Application>Microsoft Office PowerPoint</Application>
  <PresentationFormat>Custom</PresentationFormat>
  <Paragraphs>120</Paragraphs>
  <Slides>10</Slides>
  <Notes>10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10</vt:i4>
      </vt:variant>
    </vt:vector>
  </HeadingPairs>
  <TitlesOfParts>
    <vt:vector size="12"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2026-03-12T16:29:02Z</dcterms:created>
  <dcterms:modified xsi:type="dcterms:W3CDTF">2026-03-12T16:29:06Z</dcterms:modified>
</cp:coreProperties>
</file>