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04" r:id="rId2"/>
    <p:sldId id="297" r:id="rId3"/>
    <p:sldId id="306" r:id="rId4"/>
    <p:sldId id="285" r:id="rId5"/>
    <p:sldId id="287" r:id="rId6"/>
    <p:sldId id="286" r:id="rId7"/>
    <p:sldId id="288" r:id="rId8"/>
    <p:sldId id="318" r:id="rId9"/>
    <p:sldId id="330" r:id="rId10"/>
    <p:sldId id="329" r:id="rId11"/>
    <p:sldId id="331" r:id="rId12"/>
    <p:sldId id="332" r:id="rId13"/>
    <p:sldId id="333" r:id="rId14"/>
    <p:sldId id="339" r:id="rId15"/>
    <p:sldId id="340" r:id="rId16"/>
    <p:sldId id="342" r:id="rId17"/>
    <p:sldId id="343" r:id="rId18"/>
    <p:sldId id="341" r:id="rId19"/>
    <p:sldId id="334" r:id="rId20"/>
    <p:sldId id="326" r:id="rId21"/>
    <p:sldId id="335" r:id="rId22"/>
    <p:sldId id="336" r:id="rId23"/>
    <p:sldId id="337" r:id="rId24"/>
    <p:sldId id="338" r:id="rId25"/>
    <p:sldId id="323" r:id="rId26"/>
    <p:sldId id="324" r:id="rId27"/>
    <p:sldId id="298"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35" autoAdjust="0"/>
    <p:restoredTop sz="82338" autoAdjust="0"/>
  </p:normalViewPr>
  <p:slideViewPr>
    <p:cSldViewPr>
      <p:cViewPr varScale="1">
        <p:scale>
          <a:sx n="85" d="100"/>
          <a:sy n="85" d="100"/>
        </p:scale>
        <p:origin x="1308"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strategy requires significant capital investment in efficient processes and infrastructure.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835525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fkGroteskNeue"/>
              </a:rPr>
              <a:t> This strategy requires strong marketing, product development, and a customer-centric approach.</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671068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strategy requires a deep understanding of the target segment and efficient operations.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502092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strategy requires specialization, high-quality products, and strong customer relationships.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3886799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fkGroteskNeue"/>
              </a:rPr>
              <a:t>Market Leader (40%): The firm with the largest market share. Market leaders often lead in price changes, new product introductions, distribution coverage, and promotion spending. Examples include companies like Facebook, Apple, and Google. Market leaders can either expand total demand, protect their current market share, or try to expand their market share further.</a:t>
            </a:r>
          </a:p>
          <a:p>
            <a:pPr algn="l">
              <a:buFont typeface="Arial" panose="020B0604020202020204" pitchFamily="34" charset="0"/>
              <a:buChar char="•"/>
            </a:pPr>
            <a:r>
              <a:rPr lang="en-GB" b="0" i="0" dirty="0">
                <a:effectLst/>
                <a:latin typeface="fkGroteskNeue"/>
              </a:rPr>
              <a:t>Market Challenger (30%): These firms are fighting hard to increase their market share. They aggressively try to attack the leader.</a:t>
            </a:r>
          </a:p>
          <a:p>
            <a:pPr algn="l">
              <a:buFont typeface="Arial" panose="020B0604020202020204" pitchFamily="34" charset="0"/>
              <a:buChar char="•"/>
            </a:pPr>
            <a:r>
              <a:rPr lang="en-GB" b="0" i="0" dirty="0">
                <a:effectLst/>
                <a:latin typeface="fkGroteskNeue"/>
              </a:rPr>
              <a:t>Market Follower (20%): Followers are firms that want to hold their share without rocking the boat. They avoid direct competition.</a:t>
            </a:r>
          </a:p>
          <a:p>
            <a:pPr algn="l">
              <a:buFont typeface="Arial" panose="020B0604020202020204" pitchFamily="34" charset="0"/>
              <a:buChar char="•"/>
            </a:pPr>
            <a:r>
              <a:rPr lang="en-GB" b="0" i="0" dirty="0">
                <a:effectLst/>
                <a:latin typeface="fkGroteskNeue"/>
              </a:rPr>
              <a:t>Market </a:t>
            </a:r>
            <a:r>
              <a:rPr lang="en-GB" b="0" i="0" dirty="0" err="1">
                <a:effectLst/>
                <a:latin typeface="fkGroteskNeue"/>
              </a:rPr>
              <a:t>Nicher</a:t>
            </a:r>
            <a:r>
              <a:rPr lang="en-GB" b="0" i="0" dirty="0">
                <a:effectLst/>
                <a:latin typeface="fkGroteskNeue"/>
              </a:rPr>
              <a:t> (10%): These firms serve small segments that are not being pursued by other firms. </a:t>
            </a:r>
            <a:r>
              <a:rPr lang="en-GB" b="0" i="0" dirty="0" err="1">
                <a:effectLst/>
                <a:latin typeface="fkGroteskNeue"/>
              </a:rPr>
              <a:t>Nichers</a:t>
            </a:r>
            <a:r>
              <a:rPr lang="en-GB" b="0" i="0" dirty="0">
                <a:effectLst/>
                <a:latin typeface="fkGroteskNeue"/>
              </a:rPr>
              <a:t> specialize in serving specific customer groups, geographic areas, or product lines.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21518487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2400" b="1" i="0" dirty="0">
                <a:effectLst/>
              </a:rPr>
              <a:t>Expand Total Market: </a:t>
            </a:r>
            <a:r>
              <a:rPr lang="en-GB" sz="2400" b="0" i="0" dirty="0">
                <a:effectLst/>
              </a:rPr>
              <a:t>Market leaders benefit most when the entire market grows. They typically try to attract new customers or encourage existing ones to use more of the product.</a:t>
            </a:r>
          </a:p>
          <a:p>
            <a:pPr marL="742950" lvl="1" indent="-285750" algn="l">
              <a:buFont typeface="Arial" panose="020B0604020202020204" pitchFamily="34" charset="0"/>
              <a:buChar char="•"/>
            </a:pPr>
            <a:r>
              <a:rPr lang="en-GB" sz="2400" b="0" i="1" dirty="0">
                <a:effectLst/>
              </a:rPr>
              <a:t>Example:</a:t>
            </a:r>
            <a:r>
              <a:rPr lang="en-GB" sz="2400" b="0" i="0" dirty="0">
                <a:effectLst/>
              </a:rPr>
              <a:t> Apple innovates new devices like the Apple Watch, expanding the wearable technology market and attracting new users to its ecosystem.</a:t>
            </a:r>
          </a:p>
          <a:p>
            <a:pPr algn="l">
              <a:buFont typeface="Arial" panose="020B0604020202020204" pitchFamily="34" charset="0"/>
              <a:buChar char="•"/>
            </a:pPr>
            <a:r>
              <a:rPr lang="en-GB" sz="2400" b="1" i="0" dirty="0">
                <a:effectLst/>
              </a:rPr>
              <a:t>Protect Market Share: </a:t>
            </a:r>
            <a:r>
              <a:rPr lang="en-GB" sz="2400" b="0" i="0" dirty="0">
                <a:effectLst/>
              </a:rPr>
              <a:t>Leaders must continuously defend their current business. They can do this by fixing weaknesses, consistently delivering value, and blocking competitive moves.</a:t>
            </a:r>
          </a:p>
          <a:p>
            <a:pPr marL="742950" lvl="1" indent="-285750" algn="l">
              <a:buFont typeface="Arial" panose="020B0604020202020204" pitchFamily="34" charset="0"/>
              <a:buChar char="•"/>
            </a:pPr>
            <a:r>
              <a:rPr lang="en-GB" sz="2400" b="0" i="1" dirty="0">
                <a:effectLst/>
              </a:rPr>
              <a:t>Example:</a:t>
            </a:r>
            <a:r>
              <a:rPr lang="en-GB" sz="2400" b="0" i="0" dirty="0">
                <a:effectLst/>
              </a:rPr>
              <a:t> P&amp;G constantly improves and markets its existing product lines like Tide detergent to maintain customer loyalty and fend off competitors.</a:t>
            </a:r>
          </a:p>
          <a:p>
            <a:pPr algn="l">
              <a:buFont typeface="Arial" panose="020B0604020202020204" pitchFamily="34" charset="0"/>
              <a:buChar char="•"/>
            </a:pPr>
            <a:r>
              <a:rPr lang="en-GB" sz="2400" b="1" i="0" dirty="0">
                <a:effectLst/>
              </a:rPr>
              <a:t>Expand Market Share: </a:t>
            </a:r>
            <a:r>
              <a:rPr lang="en-GB" sz="2400" b="0" i="0" dirty="0">
                <a:effectLst/>
              </a:rPr>
              <a:t>Leaders can grow by further penetrating existing markets or taking share from competitors.</a:t>
            </a:r>
          </a:p>
          <a:p>
            <a:pPr marL="742950" lvl="1" indent="-285750" algn="l">
              <a:buFont typeface="Arial" panose="020B0604020202020204" pitchFamily="34" charset="0"/>
              <a:buChar char="•"/>
            </a:pPr>
            <a:r>
              <a:rPr lang="en-GB" sz="2400" b="0" i="1" dirty="0">
                <a:effectLst/>
              </a:rPr>
              <a:t>Example:</a:t>
            </a:r>
            <a:r>
              <a:rPr lang="en-GB" sz="2400" b="0" i="0" dirty="0">
                <a:effectLst/>
              </a:rPr>
              <a:t> Google expands its advertising revenue by innovating new ad formats and platforms, further dominating the digital advertising space.</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452662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sz="2400" b="0" i="0" dirty="0">
                <a:effectLst/>
              </a:rPr>
              <a:t>Full Frontal Attack: Challenging firms directly attack the leader's strengths with comparable resources. This is a head-on competition.</a:t>
            </a:r>
          </a:p>
          <a:p>
            <a:pPr marL="742950" lvl="1" indent="-285750" algn="l">
              <a:buFont typeface="Arial" panose="020B0604020202020204" pitchFamily="34" charset="0"/>
              <a:buChar char="•"/>
            </a:pPr>
            <a:r>
              <a:rPr lang="en-GB" sz="2400" b="0" i="1" dirty="0">
                <a:effectLst/>
              </a:rPr>
              <a:t>Example:</a:t>
            </a:r>
            <a:r>
              <a:rPr lang="en-GB" sz="2400" b="0" i="0" dirty="0">
                <a:effectLst/>
              </a:rPr>
              <a:t> Tesla directly competes with established automakers by offering electric vehicles that match or exceed the performance and features of traditional cars.</a:t>
            </a:r>
          </a:p>
          <a:p>
            <a:pPr algn="l">
              <a:buFont typeface="Arial" panose="020B0604020202020204" pitchFamily="34" charset="0"/>
              <a:buChar char="•"/>
            </a:pPr>
            <a:r>
              <a:rPr lang="en-GB" sz="2400" b="0" i="0" dirty="0">
                <a:effectLst/>
              </a:rPr>
              <a:t>Indirect Attack: Challengers can attack the leader's weaknesses or gaps in the market the leader has overlooked.</a:t>
            </a:r>
          </a:p>
          <a:p>
            <a:pPr marL="742950" lvl="1" indent="-285750" algn="l">
              <a:buFont typeface="Arial" panose="020B0604020202020204" pitchFamily="34" charset="0"/>
              <a:buChar char="•"/>
            </a:pPr>
            <a:r>
              <a:rPr lang="en-GB" sz="2400" b="0" i="1" dirty="0">
                <a:effectLst/>
              </a:rPr>
              <a:t>Example:</a:t>
            </a:r>
            <a:r>
              <a:rPr lang="en-GB" sz="2400" b="0" i="0" dirty="0">
                <a:effectLst/>
              </a:rPr>
              <a:t> Netflix disrupted traditional TV by focusing on streaming content and original programming, an area where established media companies were initially slow to adapt.</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22</a:t>
            </a:fld>
            <a:endParaRPr lang="en-GB" altLang="en-US"/>
          </a:p>
        </p:txBody>
      </p:sp>
    </p:spTree>
    <p:extLst>
      <p:ext uri="{BB962C8B-B14F-4D97-AF65-F5344CB8AC3E}">
        <p14:creationId xmlns:p14="http://schemas.microsoft.com/office/powerpoint/2010/main" val="596057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Follow Closely: </a:t>
            </a:r>
            <a:r>
              <a:rPr lang="en-GB" sz="1200" dirty="0"/>
              <a:t>These firms try to imitate the leader's products and marketing to maintain market share.</a:t>
            </a:r>
          </a:p>
          <a:p>
            <a:r>
              <a:rPr lang="en-GB" sz="1200" dirty="0"/>
              <a:t>Example: Store brands that offer products similar to national brands at lower prices.</a:t>
            </a:r>
          </a:p>
          <a:p>
            <a:r>
              <a:rPr lang="en-GB" sz="1200" b="1" dirty="0"/>
              <a:t>Follow at a Distance: </a:t>
            </a:r>
            <a:r>
              <a:rPr lang="en-GB" sz="1200" dirty="0"/>
              <a:t>These firms differentiate slightly or focus on specific segments without directly challenging the leader.</a:t>
            </a:r>
          </a:p>
          <a:p>
            <a:r>
              <a:rPr lang="en-GB" sz="1200" dirty="0"/>
              <a:t>Example: Many PC manufacturers produce computers that follow industry standards but differentiate with unique features or target niche markets.</a:t>
            </a:r>
          </a:p>
          <a:p>
            <a:r>
              <a:rPr lang="en-GB" b="1" dirty="0"/>
              <a:t>Example:</a:t>
            </a:r>
            <a:r>
              <a:rPr lang="en-GB" dirty="0"/>
              <a:t> </a:t>
            </a:r>
            <a:r>
              <a:rPr lang="en-GB" b="1" dirty="0"/>
              <a:t>HTC or Motorola</a:t>
            </a:r>
            <a:r>
              <a:rPr lang="en-GB" dirty="0"/>
              <a:t> in the smartphone market.</a:t>
            </a:r>
          </a:p>
          <a:p>
            <a:r>
              <a:rPr lang="en-GB" dirty="0"/>
              <a:t>These companies don’t lead or aggressively challenge but follow by imitating or adopting innovations after leaders/challengers.</a:t>
            </a:r>
          </a:p>
          <a:p>
            <a:r>
              <a:rPr lang="en-GB" b="1" dirty="0"/>
              <a:t>Alternative example:</a:t>
            </a:r>
            <a:r>
              <a:rPr lang="en-GB" dirty="0"/>
              <a:t> </a:t>
            </a:r>
            <a:r>
              <a:rPr lang="en-GB" b="1" dirty="0"/>
              <a:t>Kia</a:t>
            </a:r>
            <a:r>
              <a:rPr lang="en-GB" dirty="0"/>
              <a:t> in the global automotive market (follows Toyota, Volkswagen, and other big players with affordable alternatives).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23</a:t>
            </a:fld>
            <a:endParaRPr lang="en-GB" altLang="en-US"/>
          </a:p>
        </p:txBody>
      </p:sp>
    </p:spTree>
    <p:extLst>
      <p:ext uri="{BB962C8B-B14F-4D97-AF65-F5344CB8AC3E}">
        <p14:creationId xmlns:p14="http://schemas.microsoft.com/office/powerpoint/2010/main" val="2335081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By Customer, Market, Quality, Price, Service: </a:t>
            </a:r>
            <a:r>
              <a:rPr lang="en-GB" sz="1200" dirty="0" err="1"/>
              <a:t>Nichers</a:t>
            </a:r>
            <a:r>
              <a:rPr lang="en-GB" sz="1200" dirty="0"/>
              <a:t> focus on serving specific, smaller market segments exceptionally well. They tailor their offerings to match the needs of that niche.</a:t>
            </a:r>
          </a:p>
          <a:p>
            <a:r>
              <a:rPr lang="en-GB" sz="1200" dirty="0"/>
              <a:t>Example: Chewy specializes in online pet supplies, offering personalized service and building strong relationships with pet owners.</a:t>
            </a:r>
          </a:p>
          <a:p>
            <a:r>
              <a:rPr lang="en-GB" sz="1200" dirty="0"/>
              <a:t>Multiple Niching: Selecting two or more smaller niches at the same time that are specialized and distinct from larger market segments</a:t>
            </a:r>
          </a:p>
          <a:p>
            <a:r>
              <a:rPr lang="en-GB" sz="1200" dirty="0"/>
              <a:t>Example: LUSH cosmetics sells handmade cosmetics, catered to environmental consumers in niche markets such as bath bombs or hair products.</a:t>
            </a:r>
          </a:p>
          <a:p>
            <a:r>
              <a:rPr lang="en-GB" b="1"/>
              <a:t>Alternative </a:t>
            </a:r>
            <a:r>
              <a:rPr lang="en-GB" b="1" dirty="0"/>
              <a:t>example:</a:t>
            </a:r>
            <a:r>
              <a:rPr lang="en-GB" dirty="0"/>
              <a:t> </a:t>
            </a:r>
            <a:r>
              <a:rPr lang="en-GB" b="1" dirty="0"/>
              <a:t>Innocent Drinks</a:t>
            </a:r>
            <a:r>
              <a:rPr lang="en-GB" dirty="0"/>
              <a:t> in the UK beverage market, targeting health-conscious consumers with smoothies.</a:t>
            </a:r>
          </a:p>
          <a:p>
            <a:endParaRPr lang="en-GB" sz="1200"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24</a:t>
            </a:fld>
            <a:endParaRPr lang="en-GB" altLang="en-US"/>
          </a:p>
        </p:txBody>
      </p:sp>
    </p:spTree>
    <p:extLst>
      <p:ext uri="{BB962C8B-B14F-4D97-AF65-F5344CB8AC3E}">
        <p14:creationId xmlns:p14="http://schemas.microsoft.com/office/powerpoint/2010/main" val="21568664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01/10/2025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01/10/2025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01/10/2025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01/10/2025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01/10/2025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sz="4400" b="1" dirty="0">
                <a:solidFill>
                  <a:schemeClr val="tx1"/>
                </a:solidFill>
              </a:rPr>
            </a:br>
            <a:r>
              <a:rPr lang="en-GB" altLang="en-US" b="1" dirty="0"/>
              <a:t>LCMB7024</a:t>
            </a:r>
            <a:br>
              <a:rPr lang="en-GB" altLang="en-US" b="1" dirty="0"/>
            </a:br>
            <a:r>
              <a:rPr lang="en-GB" altLang="en-US" b="1" dirty="0"/>
              <a:t>Competitor Analysis </a:t>
            </a:r>
            <a:br>
              <a:rPr lang="en-GB" altLang="en-US" b="1" dirty="0"/>
            </a:br>
            <a:r>
              <a:rPr lang="en-GB" altLang="en-US" b="1" dirty="0"/>
              <a:t>and Strategy</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3 – Session 2</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600" b="1" dirty="0"/>
              <a:t>Content of the Session</a:t>
            </a:r>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8" name="Content Placeholder 7">
            <a:extLst>
              <a:ext uri="{FF2B5EF4-FFF2-40B4-BE49-F238E27FC236}">
                <a16:creationId xmlns:a16="http://schemas.microsoft.com/office/drawing/2014/main" id="{B69D4E54-6693-4471-CE42-91323945C099}"/>
              </a:ext>
            </a:extLst>
          </p:cNvPr>
          <p:cNvSpPr>
            <a:spLocks noGrp="1"/>
          </p:cNvSpPr>
          <p:nvPr>
            <p:ph idx="1"/>
          </p:nvPr>
        </p:nvSpPr>
        <p:spPr/>
        <p:txBody>
          <a:bodyPr/>
          <a:lstStyle/>
          <a:p>
            <a:pPr marL="457200" indent="-457200">
              <a:buFont typeface="+mj-lt"/>
              <a:buAutoNum type="arabicPeriod"/>
            </a:pPr>
            <a:r>
              <a:rPr lang="en-GB" sz="2400" dirty="0"/>
              <a:t>Ansoff Matrix</a:t>
            </a:r>
          </a:p>
          <a:p>
            <a:pPr marL="457200" indent="-457200">
              <a:buFont typeface="+mj-lt"/>
              <a:buAutoNum type="arabicPeriod"/>
            </a:pPr>
            <a:r>
              <a:rPr lang="en-GB" sz="2400" dirty="0"/>
              <a:t>Porter’s Generic Strategy Model</a:t>
            </a:r>
          </a:p>
          <a:p>
            <a:pPr marL="457200" indent="-457200">
              <a:buFont typeface="+mj-lt"/>
              <a:buAutoNum type="arabicPeriod"/>
            </a:pPr>
            <a:r>
              <a:rPr lang="en-GB" sz="2400" dirty="0"/>
              <a:t>Pioneer vs. Follower </a:t>
            </a:r>
          </a:p>
          <a:p>
            <a:pPr marL="457200" indent="-457200">
              <a:buFont typeface="+mj-lt"/>
              <a:buAutoNum type="arabicPeriod"/>
            </a:pPr>
            <a:r>
              <a:rPr lang="en-GB" sz="2400" dirty="0"/>
              <a:t>Competitive Market Positions </a:t>
            </a:r>
            <a:br>
              <a:rPr lang="en-GB" sz="2400" dirty="0"/>
            </a:br>
            <a:r>
              <a:rPr lang="en-GB" sz="2400" dirty="0"/>
              <a:t>and Roles</a:t>
            </a:r>
          </a:p>
          <a:p>
            <a:pPr marL="457200" indent="-457200">
              <a:buFont typeface="+mj-lt"/>
              <a:buAutoNum type="arabicPeriod"/>
            </a:pPr>
            <a:r>
              <a:rPr lang="en-GB" sz="2400" dirty="0"/>
              <a:t>Marketing Strategies for </a:t>
            </a:r>
            <a:br>
              <a:rPr lang="en-GB" sz="2400" dirty="0"/>
            </a:br>
            <a:r>
              <a:rPr lang="en-GB" sz="2400" dirty="0"/>
              <a:t>Competitive Market Roles</a:t>
            </a:r>
          </a:p>
          <a:p>
            <a:endParaRPr lang="en-GB" dirty="0"/>
          </a:p>
        </p:txBody>
      </p:sp>
    </p:spTree>
    <p:extLst>
      <p:ext uri="{BB962C8B-B14F-4D97-AF65-F5344CB8AC3E}">
        <p14:creationId xmlns:p14="http://schemas.microsoft.com/office/powerpoint/2010/main" val="948511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8BA33-BBAD-2F9A-814D-593780BC01D6}"/>
              </a:ext>
            </a:extLst>
          </p:cNvPr>
          <p:cNvSpPr>
            <a:spLocks noGrp="1"/>
          </p:cNvSpPr>
          <p:nvPr>
            <p:ph type="title"/>
          </p:nvPr>
        </p:nvSpPr>
        <p:spPr>
          <a:xfrm>
            <a:off x="457200" y="274638"/>
            <a:ext cx="8229600" cy="1143000"/>
          </a:xfrm>
        </p:spPr>
        <p:txBody>
          <a:bodyPr wrap="square" anchor="ctr">
            <a:normAutofit/>
          </a:bodyPr>
          <a:lstStyle/>
          <a:p>
            <a:r>
              <a:rPr lang="en-GB" sz="3600" b="1" dirty="0"/>
              <a:t>Ansoff Matrix </a:t>
            </a:r>
            <a:r>
              <a:rPr lang="en-GB" sz="2000" b="1" dirty="0"/>
              <a:t>(1 of 5)</a:t>
            </a:r>
            <a:endParaRPr lang="en-GB" sz="3600" b="1" dirty="0"/>
          </a:p>
        </p:txBody>
      </p:sp>
      <p:pic>
        <p:nvPicPr>
          <p:cNvPr id="6" name="Content Placeholder 5" descr="A diagram of different colored rectangles&#10;&#10;Description automatically generated">
            <a:extLst>
              <a:ext uri="{FF2B5EF4-FFF2-40B4-BE49-F238E27FC236}">
                <a16:creationId xmlns:a16="http://schemas.microsoft.com/office/drawing/2014/main" id="{CB989FA0-BF19-7057-C5AD-EE55D352E9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417638"/>
            <a:ext cx="7556857" cy="4099595"/>
          </a:xfrm>
          <a:prstGeom prst="rect">
            <a:avLst/>
          </a:prstGeom>
          <a:noFill/>
        </p:spPr>
      </p:pic>
      <p:sp>
        <p:nvSpPr>
          <p:cNvPr id="4" name="Date Placeholder 3">
            <a:extLst>
              <a:ext uri="{FF2B5EF4-FFF2-40B4-BE49-F238E27FC236}">
                <a16:creationId xmlns:a16="http://schemas.microsoft.com/office/drawing/2014/main" id="{919DE9E8-95CC-899B-7249-65DA6AFF80B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01/10/2025</a:t>
            </a:fld>
            <a:endParaRPr lang="en-GB" altLang="en-US" sz="900"/>
          </a:p>
        </p:txBody>
      </p:sp>
      <p:sp>
        <p:nvSpPr>
          <p:cNvPr id="5" name="Slide Number Placeholder 4">
            <a:extLst>
              <a:ext uri="{FF2B5EF4-FFF2-40B4-BE49-F238E27FC236}">
                <a16:creationId xmlns:a16="http://schemas.microsoft.com/office/drawing/2014/main" id="{C301FE03-5B19-BC41-6F6F-E27C1477358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sp>
        <p:nvSpPr>
          <p:cNvPr id="7" name="TextBox 6">
            <a:extLst>
              <a:ext uri="{FF2B5EF4-FFF2-40B4-BE49-F238E27FC236}">
                <a16:creationId xmlns:a16="http://schemas.microsoft.com/office/drawing/2014/main" id="{F1410A2C-DE99-6429-57BC-4474E97A18DD}"/>
              </a:ext>
            </a:extLst>
          </p:cNvPr>
          <p:cNvSpPr txBox="1"/>
          <p:nvPr/>
        </p:nvSpPr>
        <p:spPr>
          <a:xfrm>
            <a:off x="3851920" y="5361242"/>
            <a:ext cx="1879041" cy="338554"/>
          </a:xfrm>
          <a:prstGeom prst="rect">
            <a:avLst/>
          </a:prstGeom>
          <a:noFill/>
        </p:spPr>
        <p:txBody>
          <a:bodyPr wrap="none" rtlCol="0">
            <a:spAutoFit/>
          </a:bodyPr>
          <a:lstStyle/>
          <a:p>
            <a:r>
              <a:rPr lang="en-GB" sz="1600" b="0" i="0" u="none" strike="noStrike" dirty="0">
                <a:solidFill>
                  <a:srgbClr val="3A3A3A"/>
                </a:solidFill>
                <a:effectLst/>
                <a:latin typeface="Source Sans Pro" panose="020B0503030403020204" pitchFamily="34" charset="0"/>
              </a:rPr>
              <a:t>(Hooley et al., 2020)</a:t>
            </a:r>
            <a:endParaRPr lang="en-GB" sz="1600" dirty="0"/>
          </a:p>
        </p:txBody>
      </p:sp>
    </p:spTree>
    <p:extLst>
      <p:ext uri="{BB962C8B-B14F-4D97-AF65-F5344CB8AC3E}">
        <p14:creationId xmlns:p14="http://schemas.microsoft.com/office/powerpoint/2010/main" val="1426754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sz="3600" b="1" dirty="0"/>
              <a:t>Market Penetration </a:t>
            </a:r>
            <a:r>
              <a:rPr lang="en-GB" sz="2000" b="1" dirty="0"/>
              <a:t>(2 of 5)</a:t>
            </a:r>
            <a:endParaRPr lang="en-GB" sz="3600"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sz="2800" b="1" dirty="0"/>
              <a:t>Market Penetration -&gt; </a:t>
            </a:r>
            <a:r>
              <a:rPr lang="en-GB" sz="2800" b="1" dirty="0">
                <a:solidFill>
                  <a:srgbClr val="FF0000"/>
                </a:solidFill>
              </a:rPr>
              <a:t>Increase sales </a:t>
            </a:r>
            <a:r>
              <a:rPr lang="en-GB" sz="2800" dirty="0"/>
              <a:t>of </a:t>
            </a:r>
            <a:r>
              <a:rPr lang="en-GB" sz="2800" b="1" dirty="0">
                <a:solidFill>
                  <a:srgbClr val="FF0000"/>
                </a:solidFill>
              </a:rPr>
              <a:t>current products</a:t>
            </a:r>
            <a:r>
              <a:rPr lang="en-GB" sz="2800" dirty="0">
                <a:solidFill>
                  <a:srgbClr val="FF0000"/>
                </a:solidFill>
              </a:rPr>
              <a:t> </a:t>
            </a:r>
            <a:r>
              <a:rPr lang="en-GB" sz="2800" dirty="0"/>
              <a:t>to </a:t>
            </a:r>
            <a:r>
              <a:rPr lang="en-GB" sz="2800" b="1" dirty="0">
                <a:solidFill>
                  <a:srgbClr val="FF0000"/>
                </a:solidFill>
              </a:rPr>
              <a:t>existing customers</a:t>
            </a:r>
            <a:r>
              <a:rPr lang="en-GB" sz="2800" dirty="0"/>
              <a:t>.</a:t>
            </a:r>
            <a:endParaRPr lang="en-GB" sz="1600" dirty="0"/>
          </a:p>
          <a:p>
            <a:pPr>
              <a:buFont typeface="Arial" panose="020B0604020202020204" pitchFamily="34" charset="0"/>
              <a:buChar char="•"/>
            </a:pPr>
            <a:r>
              <a:rPr lang="en-GB" sz="2800" dirty="0"/>
              <a:t>Promote more heavily, show benefits, or encourage frequent use.</a:t>
            </a:r>
          </a:p>
          <a:p>
            <a:pPr>
              <a:buFont typeface="Arial" panose="020B0604020202020204" pitchFamily="34" charset="0"/>
              <a:buChar char="•"/>
            </a:pPr>
            <a:r>
              <a:rPr lang="en-GB" sz="2800" b="1" dirty="0"/>
              <a:t>Example</a:t>
            </a:r>
            <a:r>
              <a:rPr lang="en-GB" sz="2800" dirty="0"/>
              <a:t>: ESPN expanded its reach by being available on more platforms, so fans could access it wherever they were — TV, web, mobile, etc.</a:t>
            </a:r>
          </a:p>
          <a:p>
            <a:endParaRPr lang="en-GB" sz="2800"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026" name="Picture 2" descr="ESPN Radio - Wikipedia">
            <a:extLst>
              <a:ext uri="{FF2B5EF4-FFF2-40B4-BE49-F238E27FC236}">
                <a16:creationId xmlns:a16="http://schemas.microsoft.com/office/drawing/2014/main" id="{B989E2C1-88A9-28D6-BFDA-F567ACEF5B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5060" y="4869160"/>
            <a:ext cx="1777380" cy="7938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OWNLOAD THE 101 ESPN MOBILE APP, 📱 101espn.com/mobile-apps">
            <a:extLst>
              <a:ext uri="{FF2B5EF4-FFF2-40B4-BE49-F238E27FC236}">
                <a16:creationId xmlns:a16="http://schemas.microsoft.com/office/drawing/2014/main" id="{3ED4C53A-366D-F162-7AE8-2B320BC42E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98" y="27534"/>
            <a:ext cx="1503610" cy="1503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886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sz="3600" b="1" dirty="0"/>
            </a:br>
            <a:r>
              <a:rPr lang="en-GB" sz="3600" b="1" dirty="0"/>
              <a:t>Market Development </a:t>
            </a:r>
            <a:br>
              <a:rPr lang="en-GB" sz="3600" b="1" dirty="0"/>
            </a:br>
            <a:r>
              <a:rPr lang="en-GB" sz="2000" b="1" dirty="0"/>
              <a:t>(3 of 5)</a:t>
            </a:r>
            <a:endParaRPr lang="en-GB" sz="3600"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sz="2800" b="1" dirty="0"/>
              <a:t>Product Development Strategy -&gt;</a:t>
            </a:r>
            <a:r>
              <a:rPr lang="en-GB" sz="2800" dirty="0"/>
              <a:t> </a:t>
            </a:r>
            <a:r>
              <a:rPr lang="en-GB" sz="2800" b="1" dirty="0">
                <a:solidFill>
                  <a:srgbClr val="FF0000"/>
                </a:solidFill>
              </a:rPr>
              <a:t>Increasing sales</a:t>
            </a:r>
            <a:r>
              <a:rPr lang="en-GB" sz="2800" dirty="0"/>
              <a:t> by offering </a:t>
            </a:r>
            <a:r>
              <a:rPr lang="en-GB" sz="2800" b="1" dirty="0">
                <a:solidFill>
                  <a:srgbClr val="FF0000"/>
                </a:solidFill>
              </a:rPr>
              <a:t>existing products</a:t>
            </a:r>
            <a:r>
              <a:rPr lang="en-GB" sz="2800" dirty="0"/>
              <a:t> to </a:t>
            </a:r>
            <a:r>
              <a:rPr lang="en-GB" sz="2800" b="1" dirty="0">
                <a:solidFill>
                  <a:srgbClr val="FF0000"/>
                </a:solidFill>
              </a:rPr>
              <a:t>new markets.</a:t>
            </a:r>
          </a:p>
          <a:p>
            <a:pPr>
              <a:buFont typeface="Arial" panose="020B0604020202020204" pitchFamily="34" charset="0"/>
              <a:buChar char="•"/>
            </a:pPr>
            <a:r>
              <a:rPr lang="en-GB" sz="2800" dirty="0"/>
              <a:t>Identify new customer segments or geographical regions.</a:t>
            </a:r>
          </a:p>
          <a:p>
            <a:pPr>
              <a:buFont typeface="Arial" panose="020B0604020202020204" pitchFamily="34" charset="0"/>
              <a:buChar char="•"/>
            </a:pPr>
            <a:r>
              <a:rPr lang="en-GB" sz="2800" b="1" dirty="0"/>
              <a:t>Example</a:t>
            </a:r>
            <a:r>
              <a:rPr lang="en-GB" sz="2800" dirty="0"/>
              <a:t>: Toyota introduces its hybrid Prius model in a new emerging market like India or expands its SUV range in South America.</a:t>
            </a:r>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2050" name="Picture 2" descr="Toyota Prius Price - Images, Colors ...">
            <a:extLst>
              <a:ext uri="{FF2B5EF4-FFF2-40B4-BE49-F238E27FC236}">
                <a16:creationId xmlns:a16="http://schemas.microsoft.com/office/drawing/2014/main" id="{ECA05782-1456-E8BB-8E29-15B5962897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4300"/>
            <a:ext cx="2072059" cy="1164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830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sz="3600" b="1" dirty="0"/>
              <a:t>Product Development </a:t>
            </a:r>
            <a:r>
              <a:rPr lang="en-GB" sz="2000" b="1" dirty="0"/>
              <a:t>(4 of 5)</a:t>
            </a:r>
            <a:endParaRPr lang="en-GB" sz="3600"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sz="2800" b="1" dirty="0"/>
              <a:t>Market Development -&gt; </a:t>
            </a:r>
            <a:r>
              <a:rPr lang="en-GB" sz="2800" b="1" dirty="0">
                <a:solidFill>
                  <a:srgbClr val="FF0000"/>
                </a:solidFill>
              </a:rPr>
              <a:t>Increase sale </a:t>
            </a:r>
            <a:r>
              <a:rPr lang="en-GB" sz="2800" dirty="0"/>
              <a:t>by selling </a:t>
            </a:r>
            <a:r>
              <a:rPr lang="en-GB" sz="2800" b="1" dirty="0">
                <a:solidFill>
                  <a:srgbClr val="FF0000"/>
                </a:solidFill>
              </a:rPr>
              <a:t>new products </a:t>
            </a:r>
            <a:r>
              <a:rPr lang="en-GB" sz="2800" dirty="0"/>
              <a:t>to</a:t>
            </a:r>
            <a:r>
              <a:rPr lang="en-GB" sz="2800" b="1" dirty="0">
                <a:solidFill>
                  <a:srgbClr val="FF0000"/>
                </a:solidFill>
              </a:rPr>
              <a:t> existing customers</a:t>
            </a:r>
            <a:r>
              <a:rPr lang="en-GB" sz="2800" dirty="0"/>
              <a:t>.</a:t>
            </a:r>
          </a:p>
          <a:p>
            <a:pPr>
              <a:buFont typeface="Arial" panose="020B0604020202020204" pitchFamily="34" charset="0"/>
              <a:buChar char="•"/>
            </a:pPr>
            <a:r>
              <a:rPr lang="en-GB" sz="2800" dirty="0"/>
              <a:t>Create new product features or use new tech.</a:t>
            </a:r>
          </a:p>
          <a:p>
            <a:pPr>
              <a:buFont typeface="Arial" panose="020B0604020202020204" pitchFamily="34" charset="0"/>
              <a:buChar char="•"/>
            </a:pPr>
            <a:r>
              <a:rPr lang="en-GB" sz="2800" b="1" dirty="0"/>
              <a:t>Example: </a:t>
            </a:r>
            <a:r>
              <a:rPr lang="en-GB" sz="2800" dirty="0"/>
              <a:t>Taco Bell launches a new plant-based taco or spicy fries targeting Gen Z.</a:t>
            </a:r>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3074" name="Picture 2" descr="Gen Z, Veganism, and the Future">
            <a:extLst>
              <a:ext uri="{FF2B5EF4-FFF2-40B4-BE49-F238E27FC236}">
                <a16:creationId xmlns:a16="http://schemas.microsoft.com/office/drawing/2014/main" id="{C4EEE306-3090-5E9C-0988-3A86961C90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4075359"/>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8393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a:xfrm>
            <a:off x="457200" y="274638"/>
            <a:ext cx="8229600" cy="1143000"/>
          </a:xfrm>
        </p:spPr>
        <p:txBody>
          <a:bodyPr wrap="square" anchor="ctr">
            <a:normAutofit/>
          </a:bodyPr>
          <a:lstStyle/>
          <a:p>
            <a:r>
              <a:rPr lang="en-GB" sz="3600" b="1" dirty="0"/>
              <a:t>Diversification </a:t>
            </a:r>
            <a:r>
              <a:rPr lang="en-GB" sz="2000" b="1" dirty="0"/>
              <a:t>(5 of 5)</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sz="half" idx="1"/>
          </p:nvPr>
        </p:nvSpPr>
        <p:spPr>
          <a:xfrm>
            <a:off x="457200" y="1600201"/>
            <a:ext cx="4402832" cy="3989040"/>
          </a:xfrm>
        </p:spPr>
        <p:txBody>
          <a:bodyPr wrap="square" anchor="t">
            <a:normAutofit fontScale="92500" lnSpcReduction="10000"/>
          </a:bodyPr>
          <a:lstStyle/>
          <a:p>
            <a:pPr>
              <a:lnSpc>
                <a:spcPct val="90000"/>
              </a:lnSpc>
            </a:pPr>
            <a:r>
              <a:rPr lang="en-GB" b="1" dirty="0"/>
              <a:t>Diversification -&gt; </a:t>
            </a:r>
            <a:r>
              <a:rPr lang="en-GB" dirty="0"/>
              <a:t>The riskiest strategy, involving developing entirely </a:t>
            </a:r>
            <a:r>
              <a:rPr lang="en-GB" b="1" dirty="0"/>
              <a:t>new products </a:t>
            </a:r>
            <a:r>
              <a:rPr lang="en-GB" dirty="0"/>
              <a:t>for </a:t>
            </a:r>
            <a:r>
              <a:rPr lang="en-GB" b="1" dirty="0"/>
              <a:t>new markets</a:t>
            </a:r>
            <a:r>
              <a:rPr lang="en-GB" dirty="0"/>
              <a:t>, which could be related (synergistic) or unrelated diversification.</a:t>
            </a:r>
          </a:p>
          <a:p>
            <a:pPr>
              <a:lnSpc>
                <a:spcPct val="90000"/>
              </a:lnSpc>
            </a:pPr>
            <a:r>
              <a:rPr lang="en-GB" b="1" dirty="0"/>
              <a:t>Example: </a:t>
            </a:r>
            <a:r>
              <a:rPr lang="en-GB" dirty="0"/>
              <a:t>Tesla expands from EVs into solar energy and energy storage (Powerwall)</a:t>
            </a:r>
          </a:p>
        </p:txBody>
      </p:sp>
      <p:pic>
        <p:nvPicPr>
          <p:cNvPr id="4098" name="Picture 2" descr="belgian-boost-for-tesla - reNews ...">
            <a:extLst>
              <a:ext uri="{FF2B5EF4-FFF2-40B4-BE49-F238E27FC236}">
                <a16:creationId xmlns:a16="http://schemas.microsoft.com/office/drawing/2014/main" id="{619F333C-2D94-878C-74E1-CF10B09BA0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314" r="16954" b="2"/>
          <a:stretch/>
        </p:blipFill>
        <p:spPr bwMode="auto">
          <a:xfrm>
            <a:off x="4925888"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01/10/2025</a:t>
            </a:fld>
            <a:endParaRPr lang="en-GB" altLang="en-US" sz="900"/>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708207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6E3BC-E277-F6B9-1B4B-8F894D21F5B7}"/>
              </a:ext>
            </a:extLst>
          </p:cNvPr>
          <p:cNvSpPr>
            <a:spLocks noGrp="1"/>
          </p:cNvSpPr>
          <p:nvPr>
            <p:ph type="title"/>
          </p:nvPr>
        </p:nvSpPr>
        <p:spPr>
          <a:xfrm>
            <a:off x="457200" y="395662"/>
            <a:ext cx="8229600" cy="1143000"/>
          </a:xfrm>
        </p:spPr>
        <p:txBody>
          <a:bodyPr/>
          <a:lstStyle/>
          <a:p>
            <a:r>
              <a:rPr lang="en-GB" sz="3600" b="1" dirty="0"/>
              <a:t>Porter’s Generic Strategy Model </a:t>
            </a:r>
            <a:r>
              <a:rPr lang="en-GB" sz="2000" b="1" dirty="0"/>
              <a:t>(1 of 6) </a:t>
            </a:r>
            <a:endParaRPr lang="en-GB" sz="3600" dirty="0"/>
          </a:p>
        </p:txBody>
      </p:sp>
      <p:pic>
        <p:nvPicPr>
          <p:cNvPr id="7" name="Content Placeholder 6" descr="A diagram of a competitive advantage&#10;&#10;Description automatically generated">
            <a:extLst>
              <a:ext uri="{FF2B5EF4-FFF2-40B4-BE49-F238E27FC236}">
                <a16:creationId xmlns:a16="http://schemas.microsoft.com/office/drawing/2014/main" id="{03D7EA72-DB7D-10F0-E28E-52BB066E6A5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4408" y="1772816"/>
            <a:ext cx="5835184" cy="3628331"/>
          </a:xfrm>
        </p:spPr>
      </p:pic>
      <p:sp>
        <p:nvSpPr>
          <p:cNvPr id="4" name="Date Placeholder 3">
            <a:extLst>
              <a:ext uri="{FF2B5EF4-FFF2-40B4-BE49-F238E27FC236}">
                <a16:creationId xmlns:a16="http://schemas.microsoft.com/office/drawing/2014/main" id="{B06F2387-995B-A523-3C8B-D847D4FD564E}"/>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0F97502F-E7D4-1972-2A2E-FC15033239D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8" name="TextBox 7">
            <a:extLst>
              <a:ext uri="{FF2B5EF4-FFF2-40B4-BE49-F238E27FC236}">
                <a16:creationId xmlns:a16="http://schemas.microsoft.com/office/drawing/2014/main" id="{247C0352-0BF6-7EC5-BF83-7040E84256F2}"/>
              </a:ext>
            </a:extLst>
          </p:cNvPr>
          <p:cNvSpPr txBox="1"/>
          <p:nvPr/>
        </p:nvSpPr>
        <p:spPr>
          <a:xfrm>
            <a:off x="3923928" y="5373216"/>
            <a:ext cx="2480166" cy="369332"/>
          </a:xfrm>
          <a:prstGeom prst="rect">
            <a:avLst/>
          </a:prstGeom>
          <a:noFill/>
        </p:spPr>
        <p:txBody>
          <a:bodyPr wrap="none" rtlCol="0">
            <a:spAutoFit/>
          </a:bodyPr>
          <a:lstStyle/>
          <a:p>
            <a:r>
              <a:rPr lang="en-GB" sz="1800" kern="100" dirty="0">
                <a:effectLst/>
                <a:ea typeface="Aptos" panose="020B0004020202020204" pitchFamily="34" charset="0"/>
                <a:cs typeface="Times New Roman" panose="02020603050405020304" pitchFamily="18" charset="0"/>
              </a:rPr>
              <a:t>(Johnson et al., 2017) </a:t>
            </a:r>
            <a:endParaRPr lang="en-GB" dirty="0"/>
          </a:p>
        </p:txBody>
      </p:sp>
      <p:sp>
        <p:nvSpPr>
          <p:cNvPr id="9" name="TextBox 8">
            <a:extLst>
              <a:ext uri="{FF2B5EF4-FFF2-40B4-BE49-F238E27FC236}">
                <a16:creationId xmlns:a16="http://schemas.microsoft.com/office/drawing/2014/main" id="{F7E2EB13-7986-D9FB-0326-8CE014910E32}"/>
              </a:ext>
            </a:extLst>
          </p:cNvPr>
          <p:cNvSpPr txBox="1"/>
          <p:nvPr/>
        </p:nvSpPr>
        <p:spPr>
          <a:xfrm>
            <a:off x="179512" y="1403484"/>
            <a:ext cx="3698448" cy="369332"/>
          </a:xfrm>
          <a:prstGeom prst="rect">
            <a:avLst/>
          </a:prstGeom>
          <a:noFill/>
        </p:spPr>
        <p:txBody>
          <a:bodyPr wrap="none" rtlCol="0">
            <a:spAutoFit/>
          </a:bodyPr>
          <a:lstStyle/>
          <a:p>
            <a:r>
              <a:rPr lang="en-GB" b="1" dirty="0"/>
              <a:t>Porter’s Generic Strategy Model</a:t>
            </a:r>
          </a:p>
        </p:txBody>
      </p:sp>
    </p:spTree>
    <p:extLst>
      <p:ext uri="{BB962C8B-B14F-4D97-AF65-F5344CB8AC3E}">
        <p14:creationId xmlns:p14="http://schemas.microsoft.com/office/powerpoint/2010/main" val="1776465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A72F6-1C95-B6D0-3414-EA75BC90D7BA}"/>
              </a:ext>
            </a:extLst>
          </p:cNvPr>
          <p:cNvSpPr>
            <a:spLocks noGrp="1"/>
          </p:cNvSpPr>
          <p:nvPr>
            <p:ph type="title"/>
          </p:nvPr>
        </p:nvSpPr>
        <p:spPr/>
        <p:txBody>
          <a:bodyPr/>
          <a:lstStyle/>
          <a:p>
            <a:r>
              <a:rPr lang="en-GB" sz="3600" b="1" dirty="0"/>
              <a:t>Porter’s Generic Strategy Model</a:t>
            </a:r>
            <a:br>
              <a:rPr lang="en-GB" sz="3600" b="1" dirty="0"/>
            </a:br>
            <a:r>
              <a:rPr lang="en-GB" sz="2000" b="1" dirty="0"/>
              <a:t>(2 of 6)</a:t>
            </a:r>
            <a:endParaRPr lang="en-GB" sz="3600" dirty="0"/>
          </a:p>
        </p:txBody>
      </p:sp>
      <p:sp>
        <p:nvSpPr>
          <p:cNvPr id="3" name="Content Placeholder 2">
            <a:extLst>
              <a:ext uri="{FF2B5EF4-FFF2-40B4-BE49-F238E27FC236}">
                <a16:creationId xmlns:a16="http://schemas.microsoft.com/office/drawing/2014/main" id="{45EE5EB3-8BF7-645D-C106-150E088471FA}"/>
              </a:ext>
            </a:extLst>
          </p:cNvPr>
          <p:cNvSpPr>
            <a:spLocks noGrp="1"/>
          </p:cNvSpPr>
          <p:nvPr>
            <p:ph idx="1"/>
          </p:nvPr>
        </p:nvSpPr>
        <p:spPr/>
        <p:txBody>
          <a:bodyPr/>
          <a:lstStyle/>
          <a:p>
            <a:r>
              <a:rPr lang="en-GB" sz="2800" b="1" dirty="0"/>
              <a:t>Porter's Generic Strategies </a:t>
            </a:r>
            <a:r>
              <a:rPr lang="en-GB" sz="2800" dirty="0"/>
              <a:t>describe how a company can achieve a competitive advantage in its industry. </a:t>
            </a:r>
          </a:p>
          <a:p>
            <a:r>
              <a:rPr lang="en-GB" sz="2800" dirty="0"/>
              <a:t>Developed by Michael Porter, these strategies outline how businesses can outperform their rivals by either offering products or services at a lower cost or by differentiating their offerings.</a:t>
            </a:r>
          </a:p>
        </p:txBody>
      </p:sp>
      <p:sp>
        <p:nvSpPr>
          <p:cNvPr id="4" name="Date Placeholder 3">
            <a:extLst>
              <a:ext uri="{FF2B5EF4-FFF2-40B4-BE49-F238E27FC236}">
                <a16:creationId xmlns:a16="http://schemas.microsoft.com/office/drawing/2014/main" id="{50AF84EA-8363-FA62-1612-24D21BBA2306}"/>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158C88E0-B4C7-1407-62DB-A6C2063C9C23}"/>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457647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36DC4-9805-CA0A-3456-B634AC2E8E84}"/>
              </a:ext>
            </a:extLst>
          </p:cNvPr>
          <p:cNvSpPr>
            <a:spLocks noGrp="1"/>
          </p:cNvSpPr>
          <p:nvPr>
            <p:ph type="title"/>
          </p:nvPr>
        </p:nvSpPr>
        <p:spPr/>
        <p:txBody>
          <a:bodyPr/>
          <a:lstStyle/>
          <a:p>
            <a:r>
              <a:rPr lang="en-GB" sz="3600" b="1" dirty="0"/>
              <a:t>Cost Leadership</a:t>
            </a:r>
            <a:br>
              <a:rPr lang="en-GB" sz="3600" b="1" dirty="0"/>
            </a:br>
            <a:r>
              <a:rPr lang="en-GB" sz="2000" b="1" dirty="0"/>
              <a:t>(3 of 6)</a:t>
            </a:r>
            <a:endParaRPr lang="en-GB" sz="3600" b="1" dirty="0"/>
          </a:p>
        </p:txBody>
      </p:sp>
      <p:sp>
        <p:nvSpPr>
          <p:cNvPr id="3" name="Content Placeholder 2">
            <a:extLst>
              <a:ext uri="{FF2B5EF4-FFF2-40B4-BE49-F238E27FC236}">
                <a16:creationId xmlns:a16="http://schemas.microsoft.com/office/drawing/2014/main" id="{E3C1D840-E8F2-C654-EFBC-4C73ABF38B96}"/>
              </a:ext>
            </a:extLst>
          </p:cNvPr>
          <p:cNvSpPr>
            <a:spLocks noGrp="1"/>
          </p:cNvSpPr>
          <p:nvPr>
            <p:ph idx="1"/>
          </p:nvPr>
        </p:nvSpPr>
        <p:spPr/>
        <p:txBody>
          <a:bodyPr/>
          <a:lstStyle/>
          <a:p>
            <a:r>
              <a:rPr lang="en-GB" b="1" dirty="0">
                <a:solidFill>
                  <a:srgbClr val="FF0000"/>
                </a:solidFill>
              </a:rPr>
              <a:t>Becoming the lowest-cost producer in the industry.</a:t>
            </a:r>
          </a:p>
          <a:p>
            <a:r>
              <a:rPr lang="en-GB" b="1" dirty="0"/>
              <a:t>How: </a:t>
            </a:r>
            <a:r>
              <a:rPr lang="en-GB" dirty="0"/>
              <a:t>Efficiency, economies of scale, tight cost controls.</a:t>
            </a:r>
          </a:p>
          <a:p>
            <a:r>
              <a:rPr lang="en-GB" b="1" dirty="0"/>
              <a:t>Example: </a:t>
            </a:r>
            <a:r>
              <a:rPr lang="en-GB" dirty="0"/>
              <a:t>Walmart's ability to offer a wide range of products at the lowest prices.</a:t>
            </a:r>
          </a:p>
        </p:txBody>
      </p:sp>
      <p:sp>
        <p:nvSpPr>
          <p:cNvPr id="4" name="Date Placeholder 3">
            <a:extLst>
              <a:ext uri="{FF2B5EF4-FFF2-40B4-BE49-F238E27FC236}">
                <a16:creationId xmlns:a16="http://schemas.microsoft.com/office/drawing/2014/main" id="{B75DF8D5-294C-06C0-5784-6BE99D1C9857}"/>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4118A8EA-03B4-D448-0412-C980AEDF8D4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8" name="Picture 7">
            <a:extLst>
              <a:ext uri="{FF2B5EF4-FFF2-40B4-BE49-F238E27FC236}">
                <a16:creationId xmlns:a16="http://schemas.microsoft.com/office/drawing/2014/main" id="{F732A8C6-185B-83BF-5CA7-212659F3AC14}"/>
              </a:ext>
            </a:extLst>
          </p:cNvPr>
          <p:cNvPicPr>
            <a:picLocks noChangeAspect="1"/>
          </p:cNvPicPr>
          <p:nvPr/>
        </p:nvPicPr>
        <p:blipFill>
          <a:blip r:embed="rId3"/>
          <a:stretch>
            <a:fillRect/>
          </a:stretch>
        </p:blipFill>
        <p:spPr>
          <a:xfrm>
            <a:off x="7604893" y="116632"/>
            <a:ext cx="1431603" cy="1431603"/>
          </a:xfrm>
          <a:prstGeom prst="rect">
            <a:avLst/>
          </a:prstGeom>
        </p:spPr>
      </p:pic>
    </p:spTree>
    <p:extLst>
      <p:ext uri="{BB962C8B-B14F-4D97-AF65-F5344CB8AC3E}">
        <p14:creationId xmlns:p14="http://schemas.microsoft.com/office/powerpoint/2010/main" val="2565705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F985B-29A2-6D4E-96AB-ADADD2A612C8}"/>
              </a:ext>
            </a:extLst>
          </p:cNvPr>
          <p:cNvSpPr>
            <a:spLocks noGrp="1"/>
          </p:cNvSpPr>
          <p:nvPr>
            <p:ph type="title"/>
          </p:nvPr>
        </p:nvSpPr>
        <p:spPr/>
        <p:txBody>
          <a:bodyPr/>
          <a:lstStyle/>
          <a:p>
            <a:r>
              <a:rPr lang="en-GB" sz="3600" b="1" dirty="0"/>
              <a:t>Differentiation</a:t>
            </a:r>
            <a:br>
              <a:rPr lang="en-GB" sz="3600" b="1" dirty="0"/>
            </a:br>
            <a:r>
              <a:rPr lang="en-GB" sz="2000" b="1" dirty="0"/>
              <a:t>(4 of 6)</a:t>
            </a:r>
            <a:endParaRPr lang="en-GB" sz="3600" b="1" dirty="0"/>
          </a:p>
        </p:txBody>
      </p:sp>
      <p:sp>
        <p:nvSpPr>
          <p:cNvPr id="3" name="Content Placeholder 2">
            <a:extLst>
              <a:ext uri="{FF2B5EF4-FFF2-40B4-BE49-F238E27FC236}">
                <a16:creationId xmlns:a16="http://schemas.microsoft.com/office/drawing/2014/main" id="{9541B649-700C-D0F4-C407-744C610D78C1}"/>
              </a:ext>
            </a:extLst>
          </p:cNvPr>
          <p:cNvSpPr>
            <a:spLocks noGrp="1"/>
          </p:cNvSpPr>
          <p:nvPr>
            <p:ph idx="1"/>
          </p:nvPr>
        </p:nvSpPr>
        <p:spPr/>
        <p:txBody>
          <a:bodyPr/>
          <a:lstStyle/>
          <a:p>
            <a:r>
              <a:rPr lang="en-GB" sz="2800" b="1" dirty="0">
                <a:solidFill>
                  <a:srgbClr val="FF0000"/>
                </a:solidFill>
              </a:rPr>
              <a:t>Creating unique and superior value for customers.</a:t>
            </a:r>
          </a:p>
          <a:p>
            <a:r>
              <a:rPr lang="en-GB" sz="2800" b="1" dirty="0"/>
              <a:t>How: </a:t>
            </a:r>
            <a:r>
              <a:rPr lang="en-GB" sz="2800" dirty="0"/>
              <a:t>Innovation, brand building, customer service.</a:t>
            </a:r>
          </a:p>
          <a:p>
            <a:r>
              <a:rPr lang="en-GB" sz="2800" b="1" dirty="0"/>
              <a:t>Example: </a:t>
            </a:r>
            <a:r>
              <a:rPr lang="en-GB" sz="2800" dirty="0"/>
              <a:t>Apple's focus on design, user experience, and brand image allows it to charge a premium price.</a:t>
            </a:r>
          </a:p>
        </p:txBody>
      </p:sp>
      <p:sp>
        <p:nvSpPr>
          <p:cNvPr id="4" name="Date Placeholder 3">
            <a:extLst>
              <a:ext uri="{FF2B5EF4-FFF2-40B4-BE49-F238E27FC236}">
                <a16:creationId xmlns:a16="http://schemas.microsoft.com/office/drawing/2014/main" id="{206B2A6F-7FFB-AB80-4130-3F7EB3AAAE8E}"/>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14552EF3-1931-F8E4-951B-6DB4324D51B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2050" name="Picture 2" descr="Successful Product Differentiation ...">
            <a:extLst>
              <a:ext uri="{FF2B5EF4-FFF2-40B4-BE49-F238E27FC236}">
                <a16:creationId xmlns:a16="http://schemas.microsoft.com/office/drawing/2014/main" id="{60E21222-86E5-FEFB-CEF6-A91D71CD52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4163" y="246325"/>
            <a:ext cx="2064773" cy="1160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003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788E4-5D47-5437-7024-D25710A6D53C}"/>
              </a:ext>
            </a:extLst>
          </p:cNvPr>
          <p:cNvSpPr>
            <a:spLocks noGrp="1"/>
          </p:cNvSpPr>
          <p:nvPr>
            <p:ph type="title"/>
          </p:nvPr>
        </p:nvSpPr>
        <p:spPr/>
        <p:txBody>
          <a:bodyPr/>
          <a:lstStyle/>
          <a:p>
            <a:r>
              <a:rPr lang="en-GB" sz="3600" b="1" dirty="0"/>
              <a:t>Cost Focus</a:t>
            </a:r>
            <a:br>
              <a:rPr lang="en-GB" sz="3600" b="1" dirty="0"/>
            </a:br>
            <a:r>
              <a:rPr lang="en-GB" sz="2000" b="1" dirty="0"/>
              <a:t>(5 of 6)</a:t>
            </a:r>
            <a:endParaRPr lang="en-GB" sz="3600" b="1" dirty="0"/>
          </a:p>
        </p:txBody>
      </p:sp>
      <p:sp>
        <p:nvSpPr>
          <p:cNvPr id="3" name="Content Placeholder 2">
            <a:extLst>
              <a:ext uri="{FF2B5EF4-FFF2-40B4-BE49-F238E27FC236}">
                <a16:creationId xmlns:a16="http://schemas.microsoft.com/office/drawing/2014/main" id="{F3FDF7E3-94FD-170B-4847-37AE34E4A9E2}"/>
              </a:ext>
            </a:extLst>
          </p:cNvPr>
          <p:cNvSpPr>
            <a:spLocks noGrp="1"/>
          </p:cNvSpPr>
          <p:nvPr>
            <p:ph idx="1"/>
          </p:nvPr>
        </p:nvSpPr>
        <p:spPr/>
        <p:txBody>
          <a:bodyPr/>
          <a:lstStyle/>
          <a:p>
            <a:r>
              <a:rPr lang="en-GB" sz="2800" b="1" dirty="0">
                <a:solidFill>
                  <a:srgbClr val="FF0000"/>
                </a:solidFill>
              </a:rPr>
              <a:t>Achieving cost leadership within a narrow market segment.</a:t>
            </a:r>
          </a:p>
          <a:p>
            <a:r>
              <a:rPr lang="en-GB" sz="2800" b="1" dirty="0"/>
              <a:t>How: </a:t>
            </a:r>
            <a:r>
              <a:rPr lang="en-GB" sz="2800" dirty="0"/>
              <a:t>Serving a specific niche better than competitors.</a:t>
            </a:r>
          </a:p>
          <a:p>
            <a:r>
              <a:rPr lang="en-GB" sz="2800" b="1" dirty="0"/>
              <a:t>Example: </a:t>
            </a:r>
            <a:r>
              <a:rPr lang="en-GB" sz="2800" dirty="0"/>
              <a:t>Dollar General successfully caters to the needs of budget-conscious shoppers in smaller communities where larger retailers may not be present.</a:t>
            </a:r>
          </a:p>
          <a:p>
            <a:endParaRPr lang="en-GB" dirty="0"/>
          </a:p>
        </p:txBody>
      </p:sp>
      <p:sp>
        <p:nvSpPr>
          <p:cNvPr id="4" name="Date Placeholder 3">
            <a:extLst>
              <a:ext uri="{FF2B5EF4-FFF2-40B4-BE49-F238E27FC236}">
                <a16:creationId xmlns:a16="http://schemas.microsoft.com/office/drawing/2014/main" id="{6FD7F08D-BEC9-08CF-00B4-7E931FA45742}"/>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60E948D4-18DC-CD17-2BA2-13AAD1296A4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3074" name="Picture 2" descr="icon Icons in PNG &amp; SVG">
            <a:extLst>
              <a:ext uri="{FF2B5EF4-FFF2-40B4-BE49-F238E27FC236}">
                <a16:creationId xmlns:a16="http://schemas.microsoft.com/office/drawing/2014/main" id="{CE28878E-22A7-3FC9-AF05-B23B931557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2968" y="157804"/>
            <a:ext cx="1442397" cy="1442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978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9450D-F299-B849-A692-EDC23BF42B81}"/>
              </a:ext>
            </a:extLst>
          </p:cNvPr>
          <p:cNvSpPr>
            <a:spLocks noGrp="1"/>
          </p:cNvSpPr>
          <p:nvPr>
            <p:ph type="title"/>
          </p:nvPr>
        </p:nvSpPr>
        <p:spPr/>
        <p:txBody>
          <a:bodyPr/>
          <a:lstStyle/>
          <a:p>
            <a:r>
              <a:rPr lang="en-GB" sz="3600" b="1" dirty="0"/>
              <a:t>Differentiation Focus</a:t>
            </a:r>
            <a:br>
              <a:rPr lang="en-GB" sz="3600" b="1" dirty="0"/>
            </a:br>
            <a:r>
              <a:rPr lang="en-GB" sz="2000" b="1" dirty="0"/>
              <a:t>(6 of 6)</a:t>
            </a:r>
            <a:endParaRPr lang="en-GB" sz="3600" b="1" dirty="0"/>
          </a:p>
        </p:txBody>
      </p:sp>
      <p:sp>
        <p:nvSpPr>
          <p:cNvPr id="3" name="Content Placeholder 2">
            <a:extLst>
              <a:ext uri="{FF2B5EF4-FFF2-40B4-BE49-F238E27FC236}">
                <a16:creationId xmlns:a16="http://schemas.microsoft.com/office/drawing/2014/main" id="{ED3F39A2-9FE5-C020-8BCF-DB28ECEFF244}"/>
              </a:ext>
            </a:extLst>
          </p:cNvPr>
          <p:cNvSpPr>
            <a:spLocks noGrp="1"/>
          </p:cNvSpPr>
          <p:nvPr>
            <p:ph idx="1"/>
          </p:nvPr>
        </p:nvSpPr>
        <p:spPr/>
        <p:txBody>
          <a:bodyPr/>
          <a:lstStyle/>
          <a:p>
            <a:r>
              <a:rPr lang="en-GB" sz="2800" b="1" dirty="0">
                <a:solidFill>
                  <a:srgbClr val="FF0000"/>
                </a:solidFill>
              </a:rPr>
              <a:t>Offering unique products or services to a narrow market segment.</a:t>
            </a:r>
          </a:p>
          <a:p>
            <a:r>
              <a:rPr lang="en-GB" sz="2800" b="1" dirty="0"/>
              <a:t>How: </a:t>
            </a:r>
            <a:r>
              <a:rPr lang="en-GB" sz="2800" dirty="0"/>
              <a:t>Catering to specific needs of niche customers.</a:t>
            </a:r>
          </a:p>
          <a:p>
            <a:r>
              <a:rPr lang="en-GB" sz="2800" b="1" dirty="0"/>
              <a:t>Example: </a:t>
            </a:r>
            <a:r>
              <a:rPr lang="en-GB" sz="2800" dirty="0"/>
              <a:t>Ferrari's focus on luxury and performance allows them to command high prices within the sports car market.</a:t>
            </a:r>
          </a:p>
          <a:p>
            <a:endParaRPr lang="en-GB" dirty="0"/>
          </a:p>
        </p:txBody>
      </p:sp>
      <p:sp>
        <p:nvSpPr>
          <p:cNvPr id="4" name="Date Placeholder 3">
            <a:extLst>
              <a:ext uri="{FF2B5EF4-FFF2-40B4-BE49-F238E27FC236}">
                <a16:creationId xmlns:a16="http://schemas.microsoft.com/office/drawing/2014/main" id="{33B10E7E-FE99-9601-6063-0D40267AD741}"/>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97DEFFE4-405B-6E5F-BA57-0EF712D0D36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043173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3600" b="1" dirty="0"/>
              <a:t>Pioneer vs. Follower: Market Entry Timing</a:t>
            </a:r>
            <a:r>
              <a:rPr lang="en-GB" sz="3600" b="1" dirty="0"/>
              <a:t> </a:t>
            </a:r>
            <a:r>
              <a:rPr lang="en-GB" sz="2000" b="1" dirty="0"/>
              <a:t>(1 of 5)</a:t>
            </a:r>
            <a:endParaRPr sz="3600" b="1" dirty="0"/>
          </a:p>
        </p:txBody>
      </p:sp>
      <p:sp>
        <p:nvSpPr>
          <p:cNvPr id="3" name="Content Placeholder 2"/>
          <p:cNvSpPr>
            <a:spLocks noGrp="1"/>
          </p:cNvSpPr>
          <p:nvPr>
            <p:ph idx="1"/>
          </p:nvPr>
        </p:nvSpPr>
        <p:spPr/>
        <p:txBody>
          <a:bodyPr/>
          <a:lstStyle/>
          <a:p>
            <a:pPr>
              <a:defRPr sz="1800"/>
            </a:pPr>
            <a:r>
              <a:rPr sz="2400" b="1" dirty="0"/>
              <a:t>Pioneer (First Mover): </a:t>
            </a:r>
            <a:r>
              <a:rPr sz="2400" dirty="0"/>
              <a:t>First to enter a market or introduce a product. Gains first-mover advantages (brand recognition, loyalty, standards).</a:t>
            </a:r>
          </a:p>
          <a:p>
            <a:pPr>
              <a:defRPr sz="1800"/>
            </a:pPr>
            <a:r>
              <a:rPr sz="2400" b="1" dirty="0"/>
              <a:t>Follower (Late Mover): </a:t>
            </a:r>
            <a:r>
              <a:rPr sz="2400" dirty="0"/>
              <a:t>Enters later, benefits from lower uncertainty, established demand, reduced R&amp;D costs.</a:t>
            </a:r>
          </a:p>
          <a:p>
            <a:pPr>
              <a:defRPr sz="1800"/>
            </a:pPr>
            <a:r>
              <a:rPr sz="2400" dirty="0"/>
              <a:t>Pioneers invest more but shape markets; followers imitate/adapt to compete (Kotler et al., 2020; Lieberman &amp; Montgomery, 1988)</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3600" b="1" dirty="0"/>
              <a:t>Porter’s Strategies &amp; Entry Timing</a:t>
            </a:r>
            <a:br>
              <a:rPr lang="en-GB" sz="3600" b="1" dirty="0"/>
            </a:br>
            <a:r>
              <a:rPr lang="en-GB" sz="2000" b="1" dirty="0"/>
              <a:t>(2 of 5)</a:t>
            </a:r>
            <a:endParaRPr sz="3600" b="1" dirty="0"/>
          </a:p>
        </p:txBody>
      </p:sp>
      <p:sp>
        <p:nvSpPr>
          <p:cNvPr id="3" name="Content Placeholder 2"/>
          <p:cNvSpPr>
            <a:spLocks noGrp="1"/>
          </p:cNvSpPr>
          <p:nvPr>
            <p:ph idx="1"/>
          </p:nvPr>
        </p:nvSpPr>
        <p:spPr/>
        <p:txBody>
          <a:bodyPr/>
          <a:lstStyle/>
          <a:p>
            <a:pPr>
              <a:defRPr sz="1800"/>
            </a:pPr>
            <a:r>
              <a:rPr sz="2400" dirty="0"/>
              <a:t>Differentiation: Linked to pioneers who innovate (e.g., Apple’s iPhone).</a:t>
            </a:r>
          </a:p>
          <a:p>
            <a:pPr>
              <a:defRPr sz="1800"/>
            </a:pPr>
            <a:r>
              <a:rPr sz="2400" dirty="0"/>
              <a:t>Cost Leadership: Followers succeed via efficiency/scale (e.g., Xiaomi in smartphones).</a:t>
            </a:r>
          </a:p>
          <a:p>
            <a:pPr>
              <a:defRPr sz="1800"/>
            </a:pPr>
            <a:r>
              <a:rPr sz="2400" dirty="0"/>
              <a:t>Focus/Niche: Both pioneers and followers can target specific segments.</a:t>
            </a:r>
          </a:p>
          <a:p>
            <a:pPr>
              <a:defRPr sz="1800"/>
            </a:pPr>
            <a:r>
              <a:rPr sz="2400" dirty="0"/>
              <a:t>Entry timing influences which generic strategy is feasible.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3600" b="1" dirty="0"/>
              <a:t>SWOT: Pioneer vs. Follower</a:t>
            </a:r>
            <a:br>
              <a:rPr lang="en-GB" sz="3600" b="1" dirty="0"/>
            </a:br>
            <a:r>
              <a:rPr lang="en-GB" sz="2000" b="1" dirty="0"/>
              <a:t>(3 of 5)</a:t>
            </a:r>
            <a:endParaRPr sz="3600" b="1" dirty="0"/>
          </a:p>
        </p:txBody>
      </p:sp>
      <p:sp>
        <p:nvSpPr>
          <p:cNvPr id="3" name="Content Placeholder 2"/>
          <p:cNvSpPr>
            <a:spLocks noGrp="1"/>
          </p:cNvSpPr>
          <p:nvPr>
            <p:ph idx="1"/>
          </p:nvPr>
        </p:nvSpPr>
        <p:spPr/>
        <p:txBody>
          <a:bodyPr/>
          <a:lstStyle/>
          <a:p>
            <a:pPr>
              <a:defRPr sz="1800"/>
            </a:pPr>
            <a:r>
              <a:rPr sz="2400" b="1" dirty="0"/>
              <a:t>Pioneers - Strengths</a:t>
            </a:r>
            <a:r>
              <a:rPr sz="2400" dirty="0"/>
              <a:t>: Brand loyalty, early market share, influence regulation.</a:t>
            </a:r>
          </a:p>
          <a:p>
            <a:pPr>
              <a:defRPr sz="1800"/>
            </a:pPr>
            <a:r>
              <a:rPr sz="2400" b="1" dirty="0"/>
              <a:t>Pioneers - Weaknesses: </a:t>
            </a:r>
            <a:r>
              <a:rPr sz="2400" dirty="0"/>
              <a:t>High R&amp;D/marketing costs, uncertain demand.</a:t>
            </a:r>
          </a:p>
          <a:p>
            <a:pPr>
              <a:defRPr sz="1800"/>
            </a:pPr>
            <a:r>
              <a:rPr sz="2400" b="1" dirty="0"/>
              <a:t>Followers - Strengths: </a:t>
            </a:r>
            <a:r>
              <a:rPr sz="2400" dirty="0"/>
              <a:t>Learn from mistakes, cost efficiency.</a:t>
            </a:r>
          </a:p>
          <a:p>
            <a:pPr>
              <a:defRPr sz="1800"/>
            </a:pPr>
            <a:r>
              <a:rPr sz="2400" b="1" dirty="0"/>
              <a:t>Followers - Weaknesses: </a:t>
            </a:r>
            <a:r>
              <a:rPr sz="2400" dirty="0"/>
              <a:t>Harder differentiation, weaker brand equity.</a:t>
            </a:r>
          </a:p>
          <a:p>
            <a:pPr>
              <a:defRPr sz="1800"/>
            </a:pPr>
            <a:r>
              <a:rPr sz="2400" b="1" dirty="0"/>
              <a:t>Opportunities &amp; Threats </a:t>
            </a:r>
            <a:r>
              <a:rPr sz="2400" dirty="0"/>
              <a:t>differ based on macro changes (tech, regulation, culture).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3600" b="1" dirty="0"/>
              <a:t>Case: Pioneer vs. Follower</a:t>
            </a:r>
            <a:br>
              <a:rPr lang="en-GB" sz="3600" b="1" dirty="0"/>
            </a:br>
            <a:r>
              <a:rPr lang="en-GB" sz="2000" b="1" dirty="0"/>
              <a:t>(4 of 5)</a:t>
            </a:r>
            <a:endParaRPr sz="3600" b="1" dirty="0"/>
          </a:p>
        </p:txBody>
      </p:sp>
      <p:sp>
        <p:nvSpPr>
          <p:cNvPr id="3" name="Content Placeholder 2"/>
          <p:cNvSpPr>
            <a:spLocks noGrp="1"/>
          </p:cNvSpPr>
          <p:nvPr>
            <p:ph idx="1"/>
          </p:nvPr>
        </p:nvSpPr>
        <p:spPr/>
        <p:txBody>
          <a:bodyPr/>
          <a:lstStyle/>
          <a:p>
            <a:pPr>
              <a:defRPr sz="1800"/>
            </a:pPr>
            <a:r>
              <a:rPr sz="2800" dirty="0"/>
              <a:t>Tesla (Pioneer in EVs): Created EV category, invested in charging infrastructure, influenced policy.</a:t>
            </a:r>
          </a:p>
          <a:p>
            <a:pPr>
              <a:defRPr sz="1800"/>
            </a:pPr>
            <a:r>
              <a:rPr sz="2800" dirty="0"/>
              <a:t>Volkswagen (Follower): Entered later, avoided high early risks, scaled production once demand proven.</a:t>
            </a:r>
          </a:p>
          <a:p>
            <a:pPr>
              <a:defRPr sz="1800"/>
            </a:pPr>
            <a:r>
              <a:rPr sz="2800" dirty="0"/>
              <a:t>Macro actors (technology, regulation) create different opportunities/threats for pioneers and followers.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3600" b="1" dirty="0"/>
              <a:t>Role vs. Timing: Don’t Confuse Them</a:t>
            </a:r>
            <a:br>
              <a:rPr lang="en-GB" sz="3600" b="1" dirty="0"/>
            </a:br>
            <a:r>
              <a:rPr lang="en-GB" sz="2000" b="1" dirty="0"/>
              <a:t>(5 of 5)</a:t>
            </a:r>
            <a:endParaRPr sz="3600" b="1" dirty="0"/>
          </a:p>
        </p:txBody>
      </p:sp>
      <p:sp>
        <p:nvSpPr>
          <p:cNvPr id="3" name="Content Placeholder 2"/>
          <p:cNvSpPr>
            <a:spLocks noGrp="1"/>
          </p:cNvSpPr>
          <p:nvPr>
            <p:ph idx="1"/>
          </p:nvPr>
        </p:nvSpPr>
        <p:spPr/>
        <p:txBody>
          <a:bodyPr/>
          <a:lstStyle/>
          <a:p>
            <a:pPr>
              <a:defRPr sz="1800"/>
            </a:pPr>
            <a:r>
              <a:rPr sz="2400" dirty="0"/>
              <a:t>Market Roles (Leader, Challenger, Follower, </a:t>
            </a:r>
            <a:r>
              <a:rPr sz="2400" dirty="0" err="1"/>
              <a:t>Nicher</a:t>
            </a:r>
            <a:r>
              <a:rPr sz="2400" dirty="0"/>
              <a:t>) = Current competitive position</a:t>
            </a:r>
            <a:r>
              <a:rPr lang="en-GB" sz="2400" dirty="0"/>
              <a:t> – </a:t>
            </a:r>
            <a:r>
              <a:rPr lang="en-GB" sz="2400" b="1" dirty="0">
                <a:solidFill>
                  <a:srgbClr val="FF0000"/>
                </a:solidFill>
              </a:rPr>
              <a:t>To be covered in the next slides</a:t>
            </a:r>
            <a:endParaRPr sz="2400" b="1" dirty="0">
              <a:solidFill>
                <a:srgbClr val="FF0000"/>
              </a:solidFill>
            </a:endParaRPr>
          </a:p>
          <a:p>
            <a:pPr>
              <a:defRPr sz="1800"/>
            </a:pPr>
            <a:r>
              <a:rPr sz="2400" dirty="0"/>
              <a:t>Entry Timing (Pioneer, Follower) = When the firm entered the market.</a:t>
            </a:r>
          </a:p>
          <a:p>
            <a:pPr>
              <a:defRPr sz="1800"/>
            </a:pPr>
            <a:r>
              <a:rPr sz="2400" dirty="0"/>
              <a:t>Example: Facebook was a late mover but became the market leader (Whittington et al., 2023)</a:t>
            </a:r>
            <a:r>
              <a:rPr lang="en-GB" sz="2400" dirty="0"/>
              <a:t>.</a:t>
            </a:r>
            <a:endParaRPr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A406F-4407-215E-276B-5BB3B0CB9DA9}"/>
              </a:ext>
            </a:extLst>
          </p:cNvPr>
          <p:cNvSpPr>
            <a:spLocks noGrp="1"/>
          </p:cNvSpPr>
          <p:nvPr>
            <p:ph type="title"/>
          </p:nvPr>
        </p:nvSpPr>
        <p:spPr/>
        <p:txBody>
          <a:bodyPr/>
          <a:lstStyle/>
          <a:p>
            <a:r>
              <a:rPr lang="en-GB" sz="3600" b="1" dirty="0"/>
              <a:t>Competitive Market Positions </a:t>
            </a:r>
            <a:br>
              <a:rPr lang="en-GB" sz="3600" b="1" dirty="0"/>
            </a:br>
            <a:r>
              <a:rPr lang="en-GB" sz="3600" b="1" dirty="0"/>
              <a:t>and Roles </a:t>
            </a:r>
            <a:r>
              <a:rPr lang="en-GB" sz="2000" b="1" dirty="0"/>
              <a:t>(1 of 6)</a:t>
            </a:r>
            <a:endParaRPr lang="en-GB" sz="3600" dirty="0"/>
          </a:p>
        </p:txBody>
      </p:sp>
      <p:sp>
        <p:nvSpPr>
          <p:cNvPr id="4" name="Date Placeholder 3">
            <a:extLst>
              <a:ext uri="{FF2B5EF4-FFF2-40B4-BE49-F238E27FC236}">
                <a16:creationId xmlns:a16="http://schemas.microsoft.com/office/drawing/2014/main" id="{2090E4E0-ADCF-D642-7716-44DC08F09F90}"/>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ED87A0A8-7DA4-5FBF-DC3A-F5C8E5EEF765}"/>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6" name="Content Placeholder 5" descr="A white rectangle with blue text">
            <a:extLst>
              <a:ext uri="{FF2B5EF4-FFF2-40B4-BE49-F238E27FC236}">
                <a16:creationId xmlns:a16="http://schemas.microsoft.com/office/drawing/2014/main" id="{AEF6DCEA-48B5-3F9B-5D2A-0E45AD73AF4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61567" y="1648118"/>
            <a:ext cx="7420866" cy="1526277"/>
          </a:xfrm>
          <a:prstGeom prst="rect">
            <a:avLst/>
          </a:prstGeom>
        </p:spPr>
      </p:pic>
      <p:sp>
        <p:nvSpPr>
          <p:cNvPr id="7" name="Speech Bubble: Rectangle with Corners Rounded 6">
            <a:extLst>
              <a:ext uri="{FF2B5EF4-FFF2-40B4-BE49-F238E27FC236}">
                <a16:creationId xmlns:a16="http://schemas.microsoft.com/office/drawing/2014/main" id="{AEE764ED-340A-0515-B70D-3A0FA843E6DF}"/>
              </a:ext>
            </a:extLst>
          </p:cNvPr>
          <p:cNvSpPr/>
          <p:nvPr/>
        </p:nvSpPr>
        <p:spPr>
          <a:xfrm>
            <a:off x="323528" y="3253776"/>
            <a:ext cx="2339752" cy="2244138"/>
          </a:xfrm>
          <a:prstGeom prst="wedgeRoundRectCallout">
            <a:avLst>
              <a:gd name="adj1" fmla="val 30061"/>
              <a:gd name="adj2" fmla="val -69673"/>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400" b="1" dirty="0"/>
              <a:t>Firms with the largest market share. Market leaders often lead in price changes, new product introductions, distribution coverage, and promotion spending. </a:t>
            </a:r>
          </a:p>
        </p:txBody>
      </p:sp>
      <p:sp>
        <p:nvSpPr>
          <p:cNvPr id="8" name="Speech Bubble: Rectangle with Corners Rounded 7">
            <a:extLst>
              <a:ext uri="{FF2B5EF4-FFF2-40B4-BE49-F238E27FC236}">
                <a16:creationId xmlns:a16="http://schemas.microsoft.com/office/drawing/2014/main" id="{CBC7991A-45E1-8040-A25D-FCA610DDB64B}"/>
              </a:ext>
            </a:extLst>
          </p:cNvPr>
          <p:cNvSpPr/>
          <p:nvPr/>
        </p:nvSpPr>
        <p:spPr>
          <a:xfrm>
            <a:off x="2771800" y="3541808"/>
            <a:ext cx="1872208" cy="1668074"/>
          </a:xfrm>
          <a:prstGeom prst="wedgeRoundRectCallout">
            <a:avLst>
              <a:gd name="adj1" fmla="val 33772"/>
              <a:gd name="adj2" fmla="val -90309"/>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r>
              <a:rPr lang="en-GB" sz="1400" b="1" dirty="0"/>
              <a:t>These firms are fighting hard to increase their market share. They aggressively try to attack the leader.</a:t>
            </a:r>
          </a:p>
        </p:txBody>
      </p:sp>
      <p:sp>
        <p:nvSpPr>
          <p:cNvPr id="9" name="Speech Bubble: Rectangle with Corners Rounded 8">
            <a:extLst>
              <a:ext uri="{FF2B5EF4-FFF2-40B4-BE49-F238E27FC236}">
                <a16:creationId xmlns:a16="http://schemas.microsoft.com/office/drawing/2014/main" id="{14FBFC5C-344A-3484-AA40-99601C595442}"/>
              </a:ext>
            </a:extLst>
          </p:cNvPr>
          <p:cNvSpPr/>
          <p:nvPr/>
        </p:nvSpPr>
        <p:spPr>
          <a:xfrm>
            <a:off x="4752528" y="3429000"/>
            <a:ext cx="2123728" cy="1668074"/>
          </a:xfrm>
          <a:prstGeom prst="wedgeRoundRectCallout">
            <a:avLst>
              <a:gd name="adj1" fmla="val 26009"/>
              <a:gd name="adj2" fmla="val -79992"/>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400" b="1" i="0" dirty="0">
                <a:effectLst/>
              </a:rPr>
              <a:t>Followers are firms that want to hold their share without rocking the boat. They avoid direct competition.</a:t>
            </a:r>
            <a:endParaRPr lang="en-GB" sz="1400" b="1" dirty="0"/>
          </a:p>
        </p:txBody>
      </p:sp>
      <p:sp>
        <p:nvSpPr>
          <p:cNvPr id="10" name="Speech Bubble: Rectangle with Corners Rounded 9">
            <a:extLst>
              <a:ext uri="{FF2B5EF4-FFF2-40B4-BE49-F238E27FC236}">
                <a16:creationId xmlns:a16="http://schemas.microsoft.com/office/drawing/2014/main" id="{12875030-28DA-9F5F-713B-178DC9116393}"/>
              </a:ext>
            </a:extLst>
          </p:cNvPr>
          <p:cNvSpPr/>
          <p:nvPr/>
        </p:nvSpPr>
        <p:spPr>
          <a:xfrm>
            <a:off x="7093296" y="3573016"/>
            <a:ext cx="1943200" cy="2160240"/>
          </a:xfrm>
          <a:prstGeom prst="wedgeRoundRectCallout">
            <a:avLst>
              <a:gd name="adj1" fmla="val -8881"/>
              <a:gd name="adj2" fmla="val -79206"/>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r>
              <a:rPr lang="en-GB" sz="1400" b="1" i="0" dirty="0">
                <a:effectLst/>
              </a:rPr>
              <a:t>These firms serve small segments that are not being pursued by other firms. “</a:t>
            </a:r>
            <a:r>
              <a:rPr lang="en-GB" sz="1400" b="1" i="0" dirty="0" err="1">
                <a:effectLst/>
              </a:rPr>
              <a:t>Nichers</a:t>
            </a:r>
            <a:r>
              <a:rPr lang="en-GB" sz="1400" b="1" i="0" dirty="0">
                <a:effectLst/>
              </a:rPr>
              <a:t>” specialise in serving specific customer groups, geographic areas, or product lines.</a:t>
            </a:r>
            <a:endParaRPr lang="en-GB" sz="1400" b="1" dirty="0"/>
          </a:p>
        </p:txBody>
      </p:sp>
      <p:sp>
        <p:nvSpPr>
          <p:cNvPr id="11" name="TextBox 2">
            <a:extLst>
              <a:ext uri="{FF2B5EF4-FFF2-40B4-BE49-F238E27FC236}">
                <a16:creationId xmlns:a16="http://schemas.microsoft.com/office/drawing/2014/main" id="{A56087A7-6CAF-350A-9AF7-AAD95BE24758}"/>
              </a:ext>
            </a:extLst>
          </p:cNvPr>
          <p:cNvSpPr txBox="1"/>
          <p:nvPr/>
        </p:nvSpPr>
        <p:spPr>
          <a:xfrm>
            <a:off x="4010693" y="5388911"/>
            <a:ext cx="1803699" cy="338554"/>
          </a:xfrm>
          <a:prstGeom prst="rect">
            <a:avLst/>
          </a:prstGeom>
          <a:noFill/>
        </p:spPr>
        <p:txBody>
          <a:bodyPr wrap="none" lIns="91440" tIns="45720" rIns="91440" bIns="45720" rtlCol="0" anchor="t">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r>
              <a:rPr lang="en-GB" sz="1600" b="0" i="0" u="none" strike="noStrike" dirty="0">
                <a:solidFill>
                  <a:srgbClr val="3A3A3A"/>
                </a:solidFill>
                <a:effectLst/>
                <a:latin typeface="Source Sans Pro"/>
                <a:ea typeface="Source Sans Pro"/>
                <a:cs typeface="Arial"/>
              </a:rPr>
              <a:t>(</a:t>
            </a:r>
            <a:r>
              <a:rPr lang="en-GB" sz="1600" dirty="0">
                <a:solidFill>
                  <a:srgbClr val="3A3A3A"/>
                </a:solidFill>
                <a:latin typeface="Source Sans Pro"/>
                <a:ea typeface="Source Sans Pro"/>
                <a:cs typeface="Arial"/>
              </a:rPr>
              <a:t>Kotler </a:t>
            </a:r>
            <a:r>
              <a:rPr lang="en-GB" sz="1600" i="1" dirty="0">
                <a:solidFill>
                  <a:srgbClr val="3A3A3A"/>
                </a:solidFill>
                <a:latin typeface="Source Sans Pro"/>
                <a:ea typeface="Source Sans Pro"/>
                <a:cs typeface="Arial"/>
              </a:rPr>
              <a:t>et</a:t>
            </a:r>
            <a:r>
              <a:rPr lang="en-GB" sz="1600" b="0" i="1" u="none" strike="noStrike" dirty="0">
                <a:solidFill>
                  <a:srgbClr val="3A3A3A"/>
                </a:solidFill>
                <a:effectLst/>
                <a:latin typeface="Source Sans Pro"/>
                <a:ea typeface="Source Sans Pro"/>
                <a:cs typeface="Arial"/>
              </a:rPr>
              <a:t> al.,</a:t>
            </a:r>
            <a:r>
              <a:rPr lang="en-GB" sz="1600" b="0" i="0" u="none" strike="noStrike" dirty="0">
                <a:solidFill>
                  <a:srgbClr val="3A3A3A"/>
                </a:solidFill>
                <a:effectLst/>
                <a:latin typeface="Source Sans Pro"/>
                <a:ea typeface="Source Sans Pro"/>
                <a:cs typeface="Arial"/>
              </a:rPr>
              <a:t> 2020)</a:t>
            </a:r>
            <a:endParaRPr lang="en-GB" sz="1600" dirty="0">
              <a:latin typeface="Source Sans Pro"/>
              <a:ea typeface="Source Sans Pro"/>
              <a:cs typeface="Arial"/>
            </a:endParaRPr>
          </a:p>
        </p:txBody>
      </p:sp>
    </p:spTree>
    <p:extLst>
      <p:ext uri="{BB962C8B-B14F-4D97-AF65-F5344CB8AC3E}">
        <p14:creationId xmlns:p14="http://schemas.microsoft.com/office/powerpoint/2010/main" val="3919024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97E67-0172-ABF5-7DC7-1321153958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ED177F-2317-9842-3DFF-125CC136DFE8}"/>
              </a:ext>
            </a:extLst>
          </p:cNvPr>
          <p:cNvSpPr>
            <a:spLocks noGrp="1"/>
          </p:cNvSpPr>
          <p:nvPr>
            <p:ph type="title"/>
          </p:nvPr>
        </p:nvSpPr>
        <p:spPr/>
        <p:txBody>
          <a:bodyPr/>
          <a:lstStyle/>
          <a:p>
            <a:r>
              <a:rPr lang="en-GB" sz="3600" b="1" dirty="0"/>
              <a:t>Marketing Strategies for </a:t>
            </a:r>
            <a:br>
              <a:rPr lang="en-GB" sz="3600" b="1" dirty="0"/>
            </a:br>
            <a:r>
              <a:rPr lang="en-GB" sz="3600" b="1" dirty="0"/>
              <a:t>Competitive Market Roles</a:t>
            </a:r>
            <a:br>
              <a:rPr lang="en-GB" sz="3600" b="1" dirty="0"/>
            </a:br>
            <a:r>
              <a:rPr lang="en-GB" sz="2000" b="1" dirty="0"/>
              <a:t>(2 of 6)</a:t>
            </a:r>
            <a:endParaRPr lang="en-GB" sz="3600" b="1" dirty="0"/>
          </a:p>
        </p:txBody>
      </p:sp>
      <p:pic>
        <p:nvPicPr>
          <p:cNvPr id="7" name="Content Placeholder 6" descr="A close-up of a chart">
            <a:extLst>
              <a:ext uri="{FF2B5EF4-FFF2-40B4-BE49-F238E27FC236}">
                <a16:creationId xmlns:a16="http://schemas.microsoft.com/office/drawing/2014/main" id="{ED1D505F-4915-43E5-21DA-06A96232BC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2814857"/>
            <a:ext cx="9001000" cy="1982295"/>
          </a:xfrm>
        </p:spPr>
      </p:pic>
      <p:sp>
        <p:nvSpPr>
          <p:cNvPr id="4" name="Date Placeholder 3">
            <a:extLst>
              <a:ext uri="{FF2B5EF4-FFF2-40B4-BE49-F238E27FC236}">
                <a16:creationId xmlns:a16="http://schemas.microsoft.com/office/drawing/2014/main" id="{603D2B30-7649-2557-91FA-5D2A79B64F78}"/>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6CE51D3F-4FC6-499A-A273-EC80614555AD}"/>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3" name="TextBox 2">
            <a:extLst>
              <a:ext uri="{FF2B5EF4-FFF2-40B4-BE49-F238E27FC236}">
                <a16:creationId xmlns:a16="http://schemas.microsoft.com/office/drawing/2014/main" id="{59199870-56D1-C8BF-3992-D9E0E3A646B2}"/>
              </a:ext>
            </a:extLst>
          </p:cNvPr>
          <p:cNvSpPr txBox="1"/>
          <p:nvPr/>
        </p:nvSpPr>
        <p:spPr>
          <a:xfrm>
            <a:off x="4010693" y="5388911"/>
            <a:ext cx="1803699" cy="338554"/>
          </a:xfrm>
          <a:prstGeom prst="rect">
            <a:avLst/>
          </a:prstGeom>
          <a:noFill/>
        </p:spPr>
        <p:txBody>
          <a:bodyPr wrap="none" lIns="91440" tIns="45720" rIns="91440" bIns="45720" rtlCol="0" anchor="t">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r>
              <a:rPr lang="en-GB" sz="1600" b="0" i="0" u="none" strike="noStrike" dirty="0">
                <a:solidFill>
                  <a:srgbClr val="3A3A3A"/>
                </a:solidFill>
                <a:effectLst/>
                <a:latin typeface="Source Sans Pro"/>
                <a:ea typeface="Source Sans Pro"/>
                <a:cs typeface="Arial"/>
              </a:rPr>
              <a:t>(</a:t>
            </a:r>
            <a:r>
              <a:rPr lang="en-GB" sz="1600" dirty="0">
                <a:solidFill>
                  <a:srgbClr val="3A3A3A"/>
                </a:solidFill>
                <a:latin typeface="Source Sans Pro"/>
                <a:ea typeface="Source Sans Pro"/>
                <a:cs typeface="Arial"/>
              </a:rPr>
              <a:t>Kotler </a:t>
            </a:r>
            <a:r>
              <a:rPr lang="en-GB" sz="1600" i="1" dirty="0">
                <a:solidFill>
                  <a:srgbClr val="3A3A3A"/>
                </a:solidFill>
                <a:latin typeface="Source Sans Pro"/>
                <a:ea typeface="Source Sans Pro"/>
                <a:cs typeface="Arial"/>
              </a:rPr>
              <a:t>et</a:t>
            </a:r>
            <a:r>
              <a:rPr lang="en-GB" sz="1600" b="0" i="1" u="none" strike="noStrike" dirty="0">
                <a:solidFill>
                  <a:srgbClr val="3A3A3A"/>
                </a:solidFill>
                <a:effectLst/>
                <a:latin typeface="Source Sans Pro"/>
                <a:ea typeface="Source Sans Pro"/>
                <a:cs typeface="Arial"/>
              </a:rPr>
              <a:t> al.,</a:t>
            </a:r>
            <a:r>
              <a:rPr lang="en-GB" sz="1600" b="0" i="0" u="none" strike="noStrike" dirty="0">
                <a:solidFill>
                  <a:srgbClr val="3A3A3A"/>
                </a:solidFill>
                <a:effectLst/>
                <a:latin typeface="Source Sans Pro"/>
                <a:ea typeface="Source Sans Pro"/>
                <a:cs typeface="Arial"/>
              </a:rPr>
              <a:t> 2020)</a:t>
            </a:r>
            <a:endParaRPr lang="en-GB" sz="1600" dirty="0">
              <a:latin typeface="Source Sans Pro"/>
              <a:ea typeface="Source Sans Pro"/>
              <a:cs typeface="Arial"/>
            </a:endParaRPr>
          </a:p>
        </p:txBody>
      </p:sp>
    </p:spTree>
    <p:extLst>
      <p:ext uri="{BB962C8B-B14F-4D97-AF65-F5344CB8AC3E}">
        <p14:creationId xmlns:p14="http://schemas.microsoft.com/office/powerpoint/2010/main" val="3901302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84F58-E5DE-E25C-A9F8-957BFFA2FAC2}"/>
              </a:ext>
            </a:extLst>
          </p:cNvPr>
          <p:cNvSpPr>
            <a:spLocks noGrp="1"/>
          </p:cNvSpPr>
          <p:nvPr>
            <p:ph type="title"/>
          </p:nvPr>
        </p:nvSpPr>
        <p:spPr/>
        <p:txBody>
          <a:bodyPr/>
          <a:lstStyle/>
          <a:p>
            <a:r>
              <a:rPr lang="en-GB" sz="3600" b="1" i="0" dirty="0">
                <a:effectLst/>
              </a:rPr>
              <a:t>Market Leader Strategies</a:t>
            </a:r>
            <a:br>
              <a:rPr lang="en-GB" sz="3600" b="1" i="0" dirty="0">
                <a:effectLst/>
              </a:rPr>
            </a:br>
            <a:r>
              <a:rPr lang="en-GB" sz="2000" b="1" dirty="0"/>
              <a:t>(3 of 6)</a:t>
            </a:r>
            <a:endParaRPr lang="en-GB" sz="3600" b="1" dirty="0"/>
          </a:p>
        </p:txBody>
      </p:sp>
      <p:sp>
        <p:nvSpPr>
          <p:cNvPr id="3" name="Content Placeholder 2">
            <a:extLst>
              <a:ext uri="{FF2B5EF4-FFF2-40B4-BE49-F238E27FC236}">
                <a16:creationId xmlns:a16="http://schemas.microsoft.com/office/drawing/2014/main" id="{99AD0F6E-1F6F-C61B-A34F-448CAC6A39F9}"/>
              </a:ext>
            </a:extLst>
          </p:cNvPr>
          <p:cNvSpPr>
            <a:spLocks noGrp="1"/>
          </p:cNvSpPr>
          <p:nvPr>
            <p:ph idx="1"/>
          </p:nvPr>
        </p:nvSpPr>
        <p:spPr>
          <a:xfrm>
            <a:off x="457200" y="1484784"/>
            <a:ext cx="8229600" cy="3917032"/>
          </a:xfrm>
        </p:spPr>
        <p:txBody>
          <a:bodyPr/>
          <a:lstStyle/>
          <a:p>
            <a:pPr algn="l">
              <a:buFont typeface="Arial" panose="020B0604020202020204" pitchFamily="34" charset="0"/>
              <a:buChar char="•"/>
            </a:pPr>
            <a:r>
              <a:rPr lang="en-GB" sz="2400" b="1" i="0" dirty="0">
                <a:effectLst/>
              </a:rPr>
              <a:t>Expand Total Market: </a:t>
            </a:r>
            <a:r>
              <a:rPr lang="en-GB" sz="2400" b="0" i="0" dirty="0">
                <a:effectLst/>
              </a:rPr>
              <a:t>Market leaders benefit most when the entire market grows. They typically try to attract new customers or encourage existing ones to use more of the product.</a:t>
            </a:r>
          </a:p>
          <a:p>
            <a:pPr algn="l">
              <a:buFont typeface="Arial" panose="020B0604020202020204" pitchFamily="34" charset="0"/>
              <a:buChar char="•"/>
            </a:pPr>
            <a:r>
              <a:rPr lang="en-GB" sz="2400" b="1" i="0" dirty="0">
                <a:effectLst/>
              </a:rPr>
              <a:t>Protect Market Share: </a:t>
            </a:r>
            <a:r>
              <a:rPr lang="en-GB" sz="2400" b="0" i="0" dirty="0">
                <a:effectLst/>
              </a:rPr>
              <a:t>Leaders must continuously defend their current business. They can do this by fixing weaknesses, consistently delivering value, and blocking competitive moves.</a:t>
            </a:r>
          </a:p>
          <a:p>
            <a:pPr algn="l">
              <a:buFont typeface="Arial" panose="020B0604020202020204" pitchFamily="34" charset="0"/>
              <a:buChar char="•"/>
            </a:pPr>
            <a:r>
              <a:rPr lang="en-GB" sz="2400" b="1" i="0" dirty="0">
                <a:effectLst/>
              </a:rPr>
              <a:t>Expand Market Share: </a:t>
            </a:r>
            <a:r>
              <a:rPr lang="en-GB" sz="2400" b="0" i="0" dirty="0">
                <a:effectLst/>
              </a:rPr>
              <a:t>Leaders can grow by further penetrating existing markets or taking share from competitors.</a:t>
            </a:r>
          </a:p>
          <a:p>
            <a:pPr marL="0" indent="0">
              <a:buNone/>
            </a:pPr>
            <a:endParaRPr lang="en-GB" dirty="0"/>
          </a:p>
        </p:txBody>
      </p:sp>
      <p:sp>
        <p:nvSpPr>
          <p:cNvPr id="4" name="Date Placeholder 3">
            <a:extLst>
              <a:ext uri="{FF2B5EF4-FFF2-40B4-BE49-F238E27FC236}">
                <a16:creationId xmlns:a16="http://schemas.microsoft.com/office/drawing/2014/main" id="{837892CE-0FAD-4A2D-223D-9BF4B9872A70}"/>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12626E68-8014-09A7-C3D6-7D49FC77AE44}"/>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7698655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01263-3F84-C2F8-58C4-206110DC066E}"/>
              </a:ext>
            </a:extLst>
          </p:cNvPr>
          <p:cNvSpPr>
            <a:spLocks noGrp="1"/>
          </p:cNvSpPr>
          <p:nvPr>
            <p:ph type="title"/>
          </p:nvPr>
        </p:nvSpPr>
        <p:spPr/>
        <p:txBody>
          <a:bodyPr/>
          <a:lstStyle/>
          <a:p>
            <a:r>
              <a:rPr lang="en-GB" sz="3600" b="1" i="0" dirty="0">
                <a:effectLst/>
              </a:rPr>
              <a:t>Market Challenger Strategies</a:t>
            </a:r>
            <a:br>
              <a:rPr lang="en-GB" sz="3600" b="1" i="0" dirty="0">
                <a:effectLst/>
              </a:rPr>
            </a:br>
            <a:r>
              <a:rPr lang="en-GB" sz="2000" b="1" dirty="0"/>
              <a:t>(4 of 6)</a:t>
            </a:r>
            <a:endParaRPr lang="en-GB" sz="3600" b="1" dirty="0"/>
          </a:p>
        </p:txBody>
      </p:sp>
      <p:sp>
        <p:nvSpPr>
          <p:cNvPr id="3" name="Content Placeholder 2">
            <a:extLst>
              <a:ext uri="{FF2B5EF4-FFF2-40B4-BE49-F238E27FC236}">
                <a16:creationId xmlns:a16="http://schemas.microsoft.com/office/drawing/2014/main" id="{1B2D3AF1-460D-3D0B-5F43-6707CBC673FF}"/>
              </a:ext>
            </a:extLst>
          </p:cNvPr>
          <p:cNvSpPr>
            <a:spLocks noGrp="1"/>
          </p:cNvSpPr>
          <p:nvPr>
            <p:ph idx="1"/>
          </p:nvPr>
        </p:nvSpPr>
        <p:spPr/>
        <p:txBody>
          <a:bodyPr/>
          <a:lstStyle/>
          <a:p>
            <a:pPr algn="l">
              <a:buFont typeface="Arial" panose="020B0604020202020204" pitchFamily="34" charset="0"/>
              <a:buChar char="•"/>
            </a:pPr>
            <a:r>
              <a:rPr lang="en-GB" sz="2800" b="1" i="0" dirty="0">
                <a:effectLst/>
              </a:rPr>
              <a:t>Full Frontal Attack: </a:t>
            </a:r>
            <a:r>
              <a:rPr lang="en-GB" sz="2800" b="0" i="0" dirty="0">
                <a:effectLst/>
              </a:rPr>
              <a:t>Challenging firms directly attack the leader's strengths with comparable resources. This is a head-on competition.</a:t>
            </a:r>
          </a:p>
          <a:p>
            <a:pPr algn="l">
              <a:buFont typeface="Arial" panose="020B0604020202020204" pitchFamily="34" charset="0"/>
              <a:buChar char="•"/>
            </a:pPr>
            <a:r>
              <a:rPr lang="en-GB" sz="2800" b="1" i="0" dirty="0">
                <a:effectLst/>
              </a:rPr>
              <a:t>Indirect Attack: </a:t>
            </a:r>
            <a:r>
              <a:rPr lang="en-GB" sz="2800" b="0" i="0" dirty="0">
                <a:effectLst/>
              </a:rPr>
              <a:t>Challengers can attack the leader's weaknesses or gaps in the market the leader has overlooked.</a:t>
            </a:r>
          </a:p>
          <a:p>
            <a:endParaRPr lang="en-GB" dirty="0"/>
          </a:p>
        </p:txBody>
      </p:sp>
      <p:sp>
        <p:nvSpPr>
          <p:cNvPr id="4" name="Date Placeholder 3">
            <a:extLst>
              <a:ext uri="{FF2B5EF4-FFF2-40B4-BE49-F238E27FC236}">
                <a16:creationId xmlns:a16="http://schemas.microsoft.com/office/drawing/2014/main" id="{F91CE5F3-598A-E5D7-BD27-350752A8900A}"/>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FBFA882D-8218-6E33-2F84-D67242FE6229}"/>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725366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13CD9-9402-AD07-7274-D64DD816B9D2}"/>
              </a:ext>
            </a:extLst>
          </p:cNvPr>
          <p:cNvSpPr>
            <a:spLocks noGrp="1"/>
          </p:cNvSpPr>
          <p:nvPr>
            <p:ph type="title"/>
          </p:nvPr>
        </p:nvSpPr>
        <p:spPr/>
        <p:txBody>
          <a:bodyPr/>
          <a:lstStyle/>
          <a:p>
            <a:r>
              <a:rPr lang="en-GB" sz="3600" b="1" dirty="0"/>
              <a:t>Market Follower Strategies</a:t>
            </a:r>
            <a:br>
              <a:rPr lang="en-GB" sz="3600" b="1" dirty="0"/>
            </a:br>
            <a:r>
              <a:rPr lang="en-GB" sz="2000" b="1" dirty="0"/>
              <a:t>(5 of 6)</a:t>
            </a:r>
            <a:endParaRPr lang="en-GB" sz="3600" b="1" dirty="0"/>
          </a:p>
        </p:txBody>
      </p:sp>
      <p:sp>
        <p:nvSpPr>
          <p:cNvPr id="3" name="Content Placeholder 2">
            <a:extLst>
              <a:ext uri="{FF2B5EF4-FFF2-40B4-BE49-F238E27FC236}">
                <a16:creationId xmlns:a16="http://schemas.microsoft.com/office/drawing/2014/main" id="{B0DCEA3C-4D81-B992-8353-3B9434AE79E7}"/>
              </a:ext>
            </a:extLst>
          </p:cNvPr>
          <p:cNvSpPr>
            <a:spLocks noGrp="1"/>
          </p:cNvSpPr>
          <p:nvPr>
            <p:ph idx="1"/>
          </p:nvPr>
        </p:nvSpPr>
        <p:spPr/>
        <p:txBody>
          <a:bodyPr/>
          <a:lstStyle/>
          <a:p>
            <a:r>
              <a:rPr lang="en-GB" sz="2800" b="1" dirty="0"/>
              <a:t>Follow Closely: </a:t>
            </a:r>
            <a:r>
              <a:rPr lang="en-GB" sz="2800" dirty="0"/>
              <a:t>These firms try to imitate the leader's products and marketing to maintain market share.</a:t>
            </a:r>
          </a:p>
          <a:p>
            <a:r>
              <a:rPr lang="en-GB" sz="2800" b="1" dirty="0"/>
              <a:t>Follow at a Distance: </a:t>
            </a:r>
            <a:r>
              <a:rPr lang="en-GB" sz="2800" dirty="0"/>
              <a:t>These firms differentiate slightly or focus on specific segments without directly challenging the leader.</a:t>
            </a:r>
          </a:p>
        </p:txBody>
      </p:sp>
      <p:sp>
        <p:nvSpPr>
          <p:cNvPr id="4" name="Date Placeholder 3">
            <a:extLst>
              <a:ext uri="{FF2B5EF4-FFF2-40B4-BE49-F238E27FC236}">
                <a16:creationId xmlns:a16="http://schemas.microsoft.com/office/drawing/2014/main" id="{C88E574B-886C-EF99-A76D-D00C6F4F37F6}"/>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B70793F5-156C-B02A-FE7D-6A9CF1FB4506}"/>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963762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06146-2BBB-D8A1-2556-FF81D3413055}"/>
              </a:ext>
            </a:extLst>
          </p:cNvPr>
          <p:cNvSpPr>
            <a:spLocks noGrp="1"/>
          </p:cNvSpPr>
          <p:nvPr>
            <p:ph type="title"/>
          </p:nvPr>
        </p:nvSpPr>
        <p:spPr/>
        <p:txBody>
          <a:bodyPr/>
          <a:lstStyle/>
          <a:p>
            <a:r>
              <a:rPr lang="en-GB" sz="3600" b="1" dirty="0"/>
              <a:t>Market </a:t>
            </a:r>
            <a:r>
              <a:rPr lang="en-GB" sz="3600" b="1" dirty="0" err="1"/>
              <a:t>Nicher</a:t>
            </a:r>
            <a:r>
              <a:rPr lang="en-GB" sz="3600" b="1" dirty="0"/>
              <a:t> Strategies</a:t>
            </a:r>
            <a:br>
              <a:rPr lang="en-GB" sz="3600" b="1" dirty="0"/>
            </a:br>
            <a:r>
              <a:rPr lang="en-GB" sz="2000" b="1" dirty="0"/>
              <a:t>(6 of 6)</a:t>
            </a:r>
            <a:endParaRPr lang="en-GB" sz="3600" b="1" dirty="0"/>
          </a:p>
        </p:txBody>
      </p:sp>
      <p:sp>
        <p:nvSpPr>
          <p:cNvPr id="3" name="Content Placeholder 2">
            <a:extLst>
              <a:ext uri="{FF2B5EF4-FFF2-40B4-BE49-F238E27FC236}">
                <a16:creationId xmlns:a16="http://schemas.microsoft.com/office/drawing/2014/main" id="{C885DBC7-7025-53D8-F937-919BA83C026F}"/>
              </a:ext>
            </a:extLst>
          </p:cNvPr>
          <p:cNvSpPr>
            <a:spLocks noGrp="1"/>
          </p:cNvSpPr>
          <p:nvPr>
            <p:ph idx="1"/>
          </p:nvPr>
        </p:nvSpPr>
        <p:spPr/>
        <p:txBody>
          <a:bodyPr/>
          <a:lstStyle/>
          <a:p>
            <a:r>
              <a:rPr lang="en-GB" sz="2800" b="1" dirty="0"/>
              <a:t>By Customer, Market, Quality, Price, Service: </a:t>
            </a:r>
            <a:r>
              <a:rPr lang="en-GB" sz="2800" dirty="0" err="1"/>
              <a:t>Nichers</a:t>
            </a:r>
            <a:r>
              <a:rPr lang="en-GB" sz="2800" dirty="0"/>
              <a:t> focus on serving specific, smaller market segments exceptionally well. They tailor their offerings to match the needs of that niche.</a:t>
            </a:r>
          </a:p>
          <a:p>
            <a:r>
              <a:rPr lang="en-GB" sz="2800" b="1" dirty="0"/>
              <a:t>Multiple Niching: </a:t>
            </a:r>
            <a:r>
              <a:rPr lang="en-GB" sz="2800" dirty="0"/>
              <a:t>Selecting two or more smaller niches at the same time that are specialized and distinct from larger market segments</a:t>
            </a:r>
          </a:p>
        </p:txBody>
      </p:sp>
      <p:sp>
        <p:nvSpPr>
          <p:cNvPr id="4" name="Date Placeholder 3">
            <a:extLst>
              <a:ext uri="{FF2B5EF4-FFF2-40B4-BE49-F238E27FC236}">
                <a16:creationId xmlns:a16="http://schemas.microsoft.com/office/drawing/2014/main" id="{E40C70EB-89A6-B86D-76E6-C70BF6700589}"/>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F15558C3-9727-9D46-4B4C-08DADA46C7D7}"/>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2437494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9633C-B5A8-60FB-99E8-791E0FDCEDAE}"/>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8B38E95E-120C-5E9C-3900-3B7A3234753A}"/>
              </a:ext>
            </a:extLst>
          </p:cNvPr>
          <p:cNvSpPr>
            <a:spLocks noGrp="1"/>
          </p:cNvSpPr>
          <p:nvPr>
            <p:ph idx="1"/>
          </p:nvPr>
        </p:nvSpPr>
        <p:spPr/>
        <p:txBody>
          <a:bodyPr/>
          <a:lstStyle/>
          <a:p>
            <a:pPr>
              <a:spcBef>
                <a:spcPts val="20"/>
              </a:spcBef>
            </a:pPr>
            <a:r>
              <a:rPr lang="en-GB" sz="2400" b="1" dirty="0">
                <a:ea typeface="+mn-lt"/>
                <a:cs typeface="+mn-lt"/>
              </a:rPr>
              <a:t>Ansoff Matrix:</a:t>
            </a:r>
            <a:r>
              <a:rPr lang="en-GB" sz="2400" dirty="0">
                <a:ea typeface="+mn-lt"/>
                <a:cs typeface="+mn-lt"/>
              </a:rPr>
              <a:t> Provides a framework for growth strategies, including market penetration, market development, product development, and diversification.</a:t>
            </a:r>
            <a:endParaRPr lang="en-GB" sz="2400" dirty="0"/>
          </a:p>
          <a:p>
            <a:pPr>
              <a:spcBef>
                <a:spcPts val="20"/>
              </a:spcBef>
            </a:pPr>
            <a:r>
              <a:rPr lang="en-GB" sz="2400" b="1" dirty="0">
                <a:ea typeface="+mn-lt"/>
                <a:cs typeface="+mn-lt"/>
              </a:rPr>
              <a:t>Porter's Generic Strategies:</a:t>
            </a:r>
            <a:r>
              <a:rPr lang="en-GB" sz="2400" dirty="0">
                <a:ea typeface="+mn-lt"/>
                <a:cs typeface="+mn-lt"/>
              </a:rPr>
              <a:t> Identifies competitive approaches like cost leadership, differentiation, cost focus, and differentiation focus.</a:t>
            </a:r>
            <a:endParaRPr lang="en-GB" sz="2400" dirty="0"/>
          </a:p>
          <a:p>
            <a:pPr>
              <a:spcBef>
                <a:spcPts val="20"/>
              </a:spcBef>
            </a:pPr>
            <a:r>
              <a:rPr lang="en-GB" sz="2400" b="1" dirty="0">
                <a:ea typeface="+mn-lt"/>
                <a:cs typeface="+mn-lt"/>
              </a:rPr>
              <a:t>Competitive Market Positions and Roles: </a:t>
            </a:r>
            <a:r>
              <a:rPr lang="en-GB" sz="2400" dirty="0">
                <a:ea typeface="+mn-lt"/>
                <a:cs typeface="+mn-lt"/>
              </a:rPr>
              <a:t>Marker Leaders, Market challengers, Market followers, Market </a:t>
            </a:r>
            <a:r>
              <a:rPr lang="en-GB" sz="2400" dirty="0" err="1">
                <a:ea typeface="+mn-lt"/>
                <a:cs typeface="+mn-lt"/>
              </a:rPr>
              <a:t>nichers</a:t>
            </a:r>
            <a:r>
              <a:rPr lang="en-GB" sz="2400" dirty="0">
                <a:ea typeface="+mn-lt"/>
                <a:cs typeface="+mn-lt"/>
              </a:rPr>
              <a:t>.</a:t>
            </a:r>
            <a:endParaRPr lang="en-GB" dirty="0">
              <a:ea typeface="+mn-lt"/>
              <a:cs typeface="+mn-lt"/>
            </a:endParaRPr>
          </a:p>
          <a:p>
            <a:endParaRPr lang="en-GB" dirty="0"/>
          </a:p>
        </p:txBody>
      </p:sp>
      <p:sp>
        <p:nvSpPr>
          <p:cNvPr id="4" name="Date Placeholder 3">
            <a:extLst>
              <a:ext uri="{FF2B5EF4-FFF2-40B4-BE49-F238E27FC236}">
                <a16:creationId xmlns:a16="http://schemas.microsoft.com/office/drawing/2014/main" id="{8FFAE2F3-990E-5BFC-14A6-33CE0D3B8503}"/>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3DD60103-60F1-636E-C413-35706C29AD1B}"/>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835739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7AE27-FFDB-A572-70C3-6E8FA6A87FF1}"/>
              </a:ext>
            </a:extLst>
          </p:cNvPr>
          <p:cNvSpPr>
            <a:spLocks noGrp="1"/>
          </p:cNvSpPr>
          <p:nvPr>
            <p:ph type="title"/>
          </p:nvPr>
        </p:nvSpPr>
        <p:spPr>
          <a:solidFill>
            <a:schemeClr val="accent2"/>
          </a:solidFill>
        </p:spPr>
        <p:txBody>
          <a:bodyPr/>
          <a:lstStyle/>
          <a:p>
            <a:r>
              <a:rPr lang="en-GB" sz="3600" b="1" dirty="0"/>
              <a:t>Group Activity</a:t>
            </a:r>
          </a:p>
        </p:txBody>
      </p:sp>
      <p:sp>
        <p:nvSpPr>
          <p:cNvPr id="3" name="Content Placeholder 2">
            <a:extLst>
              <a:ext uri="{FF2B5EF4-FFF2-40B4-BE49-F238E27FC236}">
                <a16:creationId xmlns:a16="http://schemas.microsoft.com/office/drawing/2014/main" id="{4DE6D108-3E46-6C0A-EBEA-A39E1D203980}"/>
              </a:ext>
            </a:extLst>
          </p:cNvPr>
          <p:cNvSpPr>
            <a:spLocks noGrp="1"/>
          </p:cNvSpPr>
          <p:nvPr>
            <p:ph idx="1"/>
          </p:nvPr>
        </p:nvSpPr>
        <p:spPr/>
        <p:txBody>
          <a:bodyPr/>
          <a:lstStyle/>
          <a:p>
            <a:r>
              <a:rPr lang="en-GB" sz="2400" dirty="0"/>
              <a:t>Choose a recent example where a follower disrupted a market pioneer (e.g., Netflix vs. Blockbuster, Tesla vs. traditional automakers, Airbnb vs. hotel chains).</a:t>
            </a:r>
          </a:p>
          <a:p>
            <a:r>
              <a:rPr lang="en-GB" sz="2400" dirty="0"/>
              <a:t>Identify the unique strategies the follower used (cost leadership, differentiation, innovation, niche focus).</a:t>
            </a:r>
          </a:p>
          <a:p>
            <a:r>
              <a:rPr lang="en-GB" sz="2400" dirty="0"/>
              <a:t>Analyse how macro-environmental changes (technology, regulation, consumer behaviour, cultural trends) created opportunities for the follower.</a:t>
            </a:r>
          </a:p>
          <a:p>
            <a:r>
              <a:rPr lang="en-GB" sz="2400" dirty="0"/>
              <a:t>Discuss whether the pioneer could have responded differently to maintain dominance. </a:t>
            </a:r>
          </a:p>
        </p:txBody>
      </p:sp>
      <p:sp>
        <p:nvSpPr>
          <p:cNvPr id="4" name="Date Placeholder 3">
            <a:extLst>
              <a:ext uri="{FF2B5EF4-FFF2-40B4-BE49-F238E27FC236}">
                <a16:creationId xmlns:a16="http://schemas.microsoft.com/office/drawing/2014/main" id="{2732E24D-8ED6-6D8B-79D0-B02E7AE69F50}"/>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21B91B74-5AC7-C66D-96DA-DFCC1186EAD2}"/>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1241307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sz="3600" b="1" u="sng" dirty="0"/>
            </a:br>
            <a:r>
              <a:rPr lang="en-GB" sz="3600" b="1" dirty="0"/>
              <a:t>References</a:t>
            </a:r>
            <a:br>
              <a:rPr lang="en-GB" sz="3600" dirty="0"/>
            </a:br>
            <a:endParaRPr lang="en-GB" sz="3600"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a:xfrm>
            <a:off x="457200" y="1484784"/>
            <a:ext cx="8229600" cy="3917032"/>
          </a:xfrm>
        </p:spPr>
        <p:txBody>
          <a:bodyPr/>
          <a:lstStyle/>
          <a:p>
            <a:pPr marL="342900" lvl="0" indent="-342900">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Hague, Paul. </a:t>
            </a:r>
            <a:r>
              <a:rPr lang="en-GB" sz="2000" i="1" kern="100" dirty="0">
                <a:effectLst/>
                <a:ea typeface="Aptos" panose="020B0004020202020204" pitchFamily="34" charset="0"/>
                <a:cs typeface="Times New Roman" panose="02020603050405020304" pitchFamily="18" charset="0"/>
              </a:rPr>
              <a:t>The Business Models Handbook: Templates, Theory and Case Studies</a:t>
            </a:r>
            <a:r>
              <a:rPr lang="en-GB" sz="2000" kern="100" dirty="0">
                <a:effectLst/>
                <a:ea typeface="Aptos" panose="020B0004020202020204" pitchFamily="34" charset="0"/>
                <a:cs typeface="Times New Roman" panose="02020603050405020304" pitchFamily="18" charset="0"/>
              </a:rPr>
              <a:t>. London, United Kingdom; New York, Ny, Kogan Page Limited, 2019.</a:t>
            </a:r>
          </a:p>
          <a:p>
            <a:pPr marL="342900" lvl="0" indent="-342900">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lvl="0">
              <a:tabLst>
                <a:tab pos="457200" algn="l"/>
              </a:tabLst>
            </a:pPr>
            <a:r>
              <a:rPr lang="en-GB" sz="2000" dirty="0"/>
              <a:t>Lieberman, M.B. and Montgomery, D.B. (1988) ‘First-mover advantages’, </a:t>
            </a:r>
            <a:r>
              <a:rPr lang="en-GB" sz="2000" i="1" dirty="0"/>
              <a:t>Strategic Management Journal</a:t>
            </a:r>
            <a:r>
              <a:rPr lang="en-GB" sz="2000" dirty="0"/>
              <a:t>, 9(S1), pp. 41–58. https://doi.org/10.1002/smj.4250090706</a:t>
            </a:r>
            <a:endParaRPr lang="en-GB" sz="2000" kern="100" dirty="0">
              <a:effectLst/>
              <a:ea typeface="Aptos" panose="020B0004020202020204" pitchFamily="34" charset="0"/>
              <a:cs typeface="Times New Roman" panose="02020603050405020304" pitchFamily="18" charset="0"/>
            </a:endParaRPr>
          </a:p>
          <a:p>
            <a:pPr>
              <a:tabLst>
                <a:tab pos="457200" algn="l"/>
              </a:tabLst>
            </a:pPr>
            <a:r>
              <a:rPr lang="en-GB" sz="2000" kern="100" dirty="0">
                <a:effectLst/>
                <a:ea typeface="Aptos" panose="020B0004020202020204" pitchFamily="34" charset="0"/>
                <a:cs typeface="Times New Roman" panose="02020603050405020304" pitchFamily="18" charset="0"/>
              </a:rPr>
              <a:t>Johnson, G., Whittington, R., Scholes, K., Angwin, D., &amp; </a:t>
            </a:r>
            <a:r>
              <a:rPr lang="en-GB" sz="2000" kern="100" dirty="0" err="1">
                <a:effectLst/>
                <a:ea typeface="Aptos" panose="020B0004020202020204" pitchFamily="34" charset="0"/>
                <a:cs typeface="Times New Roman" panose="02020603050405020304" pitchFamily="18" charset="0"/>
              </a:rPr>
              <a:t>Regnér</a:t>
            </a:r>
            <a:r>
              <a:rPr lang="en-GB" sz="2000" kern="100" dirty="0">
                <a:effectLst/>
                <a:ea typeface="Aptos" panose="020B0004020202020204" pitchFamily="34" charset="0"/>
                <a:cs typeface="Times New Roman" panose="02020603050405020304" pitchFamily="18" charset="0"/>
              </a:rPr>
              <a:t>, P. (2017) </a:t>
            </a:r>
            <a:r>
              <a:rPr lang="en-GB" sz="2000" i="1" kern="100" dirty="0">
                <a:effectLst/>
                <a:ea typeface="Aptos" panose="020B0004020202020204" pitchFamily="34" charset="0"/>
                <a:cs typeface="Times New Roman" panose="02020603050405020304" pitchFamily="18" charset="0"/>
              </a:rPr>
              <a:t>Exploring strategy : text and cases</a:t>
            </a:r>
            <a:r>
              <a:rPr lang="en-GB" sz="2000" kern="100" dirty="0">
                <a:effectLst/>
                <a:ea typeface="Aptos" panose="020B0004020202020204" pitchFamily="34" charset="0"/>
                <a:cs typeface="Times New Roman" panose="02020603050405020304" pitchFamily="18" charset="0"/>
              </a:rPr>
              <a:t>. Eleventh edition. Harlow: Pearson Education Limited.</a:t>
            </a:r>
          </a:p>
          <a:p>
            <a:pPr marL="342900" lvl="0" indent="-342900">
              <a:buFont typeface="Arial" panose="020B0604020202020204" pitchFamily="34" charset="0"/>
              <a:buChar char="•"/>
              <a:tabLst>
                <a:tab pos="457200" algn="l"/>
              </a:tabLst>
            </a:pPr>
            <a:r>
              <a:rPr lang="en-GB" sz="2000" kern="100" dirty="0">
                <a:effectLst/>
                <a:ea typeface="Aptos" panose="020B0004020202020204" pitchFamily="34" charset="0"/>
                <a:cs typeface="Times New Roman" panose="02020603050405020304" pitchFamily="18" charset="0"/>
              </a:rPr>
              <a:t>Whittington, R. </a:t>
            </a:r>
            <a:r>
              <a:rPr lang="en-GB" sz="2000" i="1" kern="100" dirty="0">
                <a:effectLst/>
                <a:ea typeface="Aptos" panose="020B0004020202020204" pitchFamily="34" charset="0"/>
                <a:cs typeface="Times New Roman" panose="02020603050405020304" pitchFamily="18" charset="0"/>
              </a:rPr>
              <a:t>et al.</a:t>
            </a:r>
            <a:r>
              <a:rPr lang="en-GB" sz="2000" kern="100" dirty="0">
                <a:effectLst/>
                <a:ea typeface="Aptos" panose="020B0004020202020204" pitchFamily="34" charset="0"/>
                <a:cs typeface="Times New Roman" panose="02020603050405020304" pitchFamily="18" charset="0"/>
              </a:rPr>
              <a:t> (2020) </a:t>
            </a:r>
            <a:r>
              <a:rPr lang="en-GB" sz="2000" i="1" kern="100" dirty="0">
                <a:effectLst/>
                <a:ea typeface="Aptos" panose="020B0004020202020204" pitchFamily="34" charset="0"/>
                <a:cs typeface="Times New Roman" panose="02020603050405020304" pitchFamily="18" charset="0"/>
              </a:rPr>
              <a:t>Exploring strategy: text and cases</a:t>
            </a:r>
            <a:r>
              <a:rPr lang="en-GB" sz="2000" kern="100" dirty="0">
                <a:effectLst/>
                <a:ea typeface="Aptos" panose="020B0004020202020204" pitchFamily="34" charset="0"/>
                <a:cs typeface="Times New Roman" panose="02020603050405020304" pitchFamily="18" charset="0"/>
              </a:rPr>
              <a:t>. Twelfth Edition. Harlow: Pearson.</a:t>
            </a:r>
          </a:p>
          <a:p>
            <a:pPr marL="342900" lvl="0" indent="-342900">
              <a:buFont typeface="Arial" panose="020B0604020202020204" pitchFamily="34" charset="0"/>
              <a:buChar char="•"/>
              <a:tabLst>
                <a:tab pos="457200" algn="l"/>
              </a:tabLst>
            </a:pPr>
            <a:endParaRPr lang="en-GB" sz="2000" kern="100" dirty="0">
              <a:effectLst/>
              <a:ea typeface="Aptos" panose="020B0004020202020204" pitchFamily="34" charset="0"/>
              <a:cs typeface="Times New Roman" panose="02020603050405020304" pitchFamily="18" charset="0"/>
            </a:endParaRPr>
          </a:p>
          <a:p>
            <a:pPr marL="457200" indent="-457200">
              <a:lnSpc>
                <a:spcPct val="200000"/>
              </a:lnSpc>
            </a:pPr>
            <a:endParaRPr lang="en-GB" sz="1600" dirty="0">
              <a:effectLst/>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01/10/2025</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1467825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2350</Words>
  <Application>Microsoft Office PowerPoint</Application>
  <PresentationFormat>On-screen Show (4:3)</PresentationFormat>
  <Paragraphs>188</Paragraphs>
  <Slides>27</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fkGroteskNeue</vt:lpstr>
      <vt:lpstr>Myriad Pro</vt:lpstr>
      <vt:lpstr>Aptos</vt:lpstr>
      <vt:lpstr>Arial</vt:lpstr>
      <vt:lpstr>Source Sans Pro</vt:lpstr>
      <vt:lpstr>Verdana</vt:lpstr>
      <vt:lpstr>20140311PresentationUWTSDTemplate</vt:lpstr>
      <vt:lpstr> LCMB7024 Competitor Analysis  and Strategy              Week 3 – Session 2 </vt:lpstr>
      <vt:lpstr>Content of the Session</vt:lpstr>
      <vt:lpstr>Ansoff Matrix (1 of 5)</vt:lpstr>
      <vt:lpstr>Market Penetration (2 of 5)</vt:lpstr>
      <vt:lpstr> Market Development  (3 of 5)</vt:lpstr>
      <vt:lpstr>Product Development (4 of 5)</vt:lpstr>
      <vt:lpstr>Diversification (5 of 5)</vt:lpstr>
      <vt:lpstr>Porter’s Generic Strategy Model (1 of 6) </vt:lpstr>
      <vt:lpstr>Porter’s Generic Strategy Model (2 of 6)</vt:lpstr>
      <vt:lpstr>Cost Leadership (3 of 6)</vt:lpstr>
      <vt:lpstr>Differentiation (4 of 6)</vt:lpstr>
      <vt:lpstr>Cost Focus (5 of 6)</vt:lpstr>
      <vt:lpstr>Differentiation Focus (6 of 6)</vt:lpstr>
      <vt:lpstr>Pioneer vs. Follower: Market Entry Timing (1 of 5)</vt:lpstr>
      <vt:lpstr>Porter’s Strategies &amp; Entry Timing (2 of 5)</vt:lpstr>
      <vt:lpstr>SWOT: Pioneer vs. Follower (3 of 5)</vt:lpstr>
      <vt:lpstr>Case: Pioneer vs. Follower (4 of 5)</vt:lpstr>
      <vt:lpstr>Role vs. Timing: Don’t Confuse Them (5 of 5)</vt:lpstr>
      <vt:lpstr>Competitive Market Positions  and Roles (1 of 6)</vt:lpstr>
      <vt:lpstr>Marketing Strategies for  Competitive Market Roles (2 of 6)</vt:lpstr>
      <vt:lpstr>Market Leader Strategies (3 of 6)</vt:lpstr>
      <vt:lpstr>Market Challenger Strategies (4 of 6)</vt:lpstr>
      <vt:lpstr>Market Follower Strategies (5 of 6)</vt:lpstr>
      <vt:lpstr>Market Nicher Strategies (6 of 6)</vt:lpstr>
      <vt:lpstr>Summary</vt:lpstr>
      <vt:lpstr>Group Activity</vt:lpstr>
      <vt:lpstr> 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190</cp:revision>
  <cp:lastPrinted>2018-07-09T15:27:01Z</cp:lastPrinted>
  <dcterms:created xsi:type="dcterms:W3CDTF">2002-10-07T19:43:58Z</dcterms:created>
  <dcterms:modified xsi:type="dcterms:W3CDTF">2025-10-01T12:36:50Z</dcterms:modified>
</cp:coreProperties>
</file>