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9" r:id="rId2"/>
    <p:sldId id="256" r:id="rId3"/>
    <p:sldId id="258" r:id="rId4"/>
    <p:sldId id="290" r:id="rId5"/>
    <p:sldId id="262" r:id="rId6"/>
    <p:sldId id="291" r:id="rId7"/>
    <p:sldId id="292" r:id="rId8"/>
    <p:sldId id="293" r:id="rId9"/>
    <p:sldId id="294" r:id="rId10"/>
    <p:sldId id="295" r:id="rId11"/>
    <p:sldId id="264" r:id="rId12"/>
    <p:sldId id="265" r:id="rId13"/>
    <p:sldId id="268" r:id="rId14"/>
    <p:sldId id="266" r:id="rId15"/>
    <p:sldId id="267" r:id="rId16"/>
    <p:sldId id="269" r:id="rId17"/>
    <p:sldId id="270" r:id="rId18"/>
    <p:sldId id="296" r:id="rId19"/>
    <p:sldId id="260" r:id="rId20"/>
    <p:sldId id="271" r:id="rId21"/>
    <p:sldId id="272" r:id="rId22"/>
    <p:sldId id="273" r:id="rId23"/>
    <p:sldId id="274" r:id="rId24"/>
    <p:sldId id="275" r:id="rId25"/>
    <p:sldId id="276" r:id="rId26"/>
    <p:sldId id="299" r:id="rId27"/>
    <p:sldId id="300" r:id="rId28"/>
    <p:sldId id="302" r:id="rId29"/>
    <p:sldId id="308" r:id="rId30"/>
    <p:sldId id="303" r:id="rId31"/>
    <p:sldId id="304" r:id="rId32"/>
    <p:sldId id="305" r:id="rId33"/>
    <p:sldId id="278" r:id="rId34"/>
    <p:sldId id="279" r:id="rId35"/>
    <p:sldId id="284" r:id="rId36"/>
    <p:sldId id="285" r:id="rId37"/>
    <p:sldId id="286" r:id="rId38"/>
    <p:sldId id="287" r:id="rId39"/>
    <p:sldId id="288" r:id="rId40"/>
    <p:sldId id="289" r:id="rId41"/>
    <p:sldId id="297" r:id="rId42"/>
    <p:sldId id="298" r:id="rId43"/>
    <p:sldId id="277"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5117B"/>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2736" autoAdjust="0"/>
    <p:restoredTop sz="94660"/>
  </p:normalViewPr>
  <p:slideViewPr>
    <p:cSldViewPr>
      <p:cViewPr>
        <p:scale>
          <a:sx n="75" d="100"/>
          <a:sy n="75" d="100"/>
        </p:scale>
        <p:origin x="-1786" y="-19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EA446682-7B64-42A9-B343-AFEF2CBAFA7A}" type="datetimeFigureOut">
              <a:rPr lang="en-US" smtClean="0"/>
              <a:pPr/>
              <a:t>8/24/2018</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407AE64-CA80-4068-8667-21E3AE392D38}"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07AE64-CA80-4068-8667-21E3AE392D38}"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07AE64-CA80-4068-8667-21E3AE392D38}"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407AE64-CA80-4068-8667-21E3AE392D38}"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0407AE64-CA80-4068-8667-21E3AE392D38}"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0407AE64-CA80-4068-8667-21E3AE392D38}"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0407AE64-CA80-4068-8667-21E3AE392D38}"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EA446682-7B64-42A9-B343-AFEF2CBAFA7A}" type="datetimeFigureOut">
              <a:rPr lang="en-US" smtClean="0"/>
              <a:pPr/>
              <a:t>8/24/2018</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407AE64-CA80-4068-8667-21E3AE392D38}"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EA446682-7B64-42A9-B343-AFEF2CBAFA7A}" type="datetimeFigureOut">
              <a:rPr lang="en-US" smtClean="0"/>
              <a:pPr/>
              <a:t>8/24/2018</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407AE64-CA80-4068-8667-21E3AE392D38}"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07AE64-CA80-4068-8667-21E3AE392D38}"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446682-7B64-42A9-B343-AFEF2CBAFA7A}" type="datetimeFigureOut">
              <a:rPr lang="en-US" smtClean="0"/>
              <a:pPr/>
              <a:t>8/24/2018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07AE64-CA80-4068-8667-21E3AE392D38}"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EA446682-7B64-42A9-B343-AFEF2CBAFA7A}" type="datetimeFigureOut">
              <a:rPr lang="en-US" smtClean="0"/>
              <a:pPr/>
              <a:t>8/24/2018</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407AE64-CA80-4068-8667-21E3AE392D38}"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uk/url?sa=i&amp;rct=j&amp;q=&amp;esrc=s&amp;source=images&amp;cd=&amp;cad=rja&amp;uact=8&amp;ved=2ahUKEwibzpva-O_cAhXDxYUKHbcGDLIQjRx6BAgBEAU&amp;url=https://creativemarket.com/BestPics/432175-Blue-Jigsaw-pieces-seamless-pattern&amp;psig=AOvVaw2f89TuUECI3vt7KNvwzMEh&amp;ust=1534449993692863"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rct=j&amp;q=&amp;esrc=s&amp;source=images&amp;cd=&amp;cad=rja&amp;uact=8&amp;ved=2ahUKEwiE1fa7p_7cAhUPy4UKHfTYCroQjRx6BAgBEAU&amp;url=http://knowindus.weebly.com/leadership.html&amp;psig=AOvVaw2TjkVtY_s8Nt6bJjHORFBn&amp;ust=1534946406524227"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google.co.uk/url?sa=i&amp;rct=j&amp;q=&amp;esrc=s&amp;source=images&amp;cd=&amp;cad=rja&amp;uact=8&amp;ved=2ahUKEwijwuiuvv7cAhXGxYUKHV8DAusQjRx6BAgBEAU&amp;url=https://www.123rf.com/stock-photo/thank_you_cartoon.html&amp;psig=AOvVaw2EUii591E9r3wk411DXsPS&amp;ust=1534952582227121"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ogle.co.uk/url?sa=i&amp;rct=j&amp;q=&amp;esrc=s&amp;source=images&amp;cd=&amp;cad=rja&amp;uact=8&amp;ved=2ahUKEwjh5ZqTmvzcAhUSRBoKHXwoA_IQjRx6BAgBEAU&amp;url=http://arcofevansville.org/thank-you-9/&amp;psig=AOvVaw2FAEggQLfiRl43vXI9Qfz1&amp;ust=1534874195460129"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image.slidesharecdn.com/teamrole-150819045242-lva1-app6891/95/team-role-11-638.jpg?cb=1439960176"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google.co.uk/url?sa=i&amp;rct=j&amp;q=&amp;esrc=s&amp;source=images&amp;cd=&amp;cad=rja&amp;uact=8&amp;ved=2ahUKEwiMmOGom_zcAhUR3xoKHT2CAhsQjRx6BAgBEAU&amp;url=https://www.askideas.com/thank-you-picture-for-whatsapp/&amp;psig=AOvVaw2FAEggQLfiRl43vXI9Qfz1&amp;ust=153487419546012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ogle.co.uk/url?sa=i&amp;rct=j&amp;q=&amp;esrc=s&amp;source=images&amp;cd=&amp;cad=rja&amp;uact=8&amp;ved=2ahUKEwiXgb-oofzcAhUGUBoKHV16BcUQjRx6BAgBEAU&amp;url=http://www.horizontraininguk.com/courses/managing-conflict-training-course/&amp;psig=AOvVaw0CzAdrBAeD2HQDUV1-HFzJ&amp;ust=1534875960105869"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google.co.uk/url?sa=i&amp;rct=j&amp;q=&amp;esrc=s&amp;source=images&amp;cd=&amp;cad=rja&amp;uact=8&amp;ved=2ahUKEwiDj-yyyf7cAhVOhRoKHRRoCPsQjRx6BAgBEAU&amp;url=https://imgflip.com/i/yew6h&amp;psig=AOvVaw1WRYh1Co3PAnLGiOp0P5a7&amp;ust=1534955581752057" TargetMode="Externa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1" name="Picture 3" descr="Image result for blue jigsaw">
            <a:hlinkClick r:id="rId2"/>
          </p:cNvPr>
          <p:cNvPicPr>
            <a:picLocks noChangeAspect="1" noChangeArrowheads="1"/>
          </p:cNvPicPr>
          <p:nvPr/>
        </p:nvPicPr>
        <p:blipFill>
          <a:blip r:embed="rId3"/>
          <a:srcRect/>
          <a:stretch>
            <a:fillRect/>
          </a:stretch>
        </p:blipFill>
        <p:spPr bwMode="auto">
          <a:xfrm>
            <a:off x="0" y="-1"/>
            <a:ext cx="9144000" cy="5191903"/>
          </a:xfrm>
          <a:prstGeom prst="rect">
            <a:avLst/>
          </a:prstGeom>
          <a:noFill/>
        </p:spPr>
      </p:pic>
      <p:sp>
        <p:nvSpPr>
          <p:cNvPr id="2" name="Title 1"/>
          <p:cNvSpPr>
            <a:spLocks noGrp="1"/>
          </p:cNvSpPr>
          <p:nvPr>
            <p:ph type="ctrTitle"/>
          </p:nvPr>
        </p:nvSpPr>
        <p:spPr>
          <a:xfrm>
            <a:off x="685800" y="928671"/>
            <a:ext cx="7772400" cy="2653692"/>
          </a:xfrm>
        </p:spPr>
        <p:txBody>
          <a:bodyPr>
            <a:normAutofit/>
          </a:bodyPr>
          <a:lstStyle/>
          <a:p>
            <a:r>
              <a:rPr lang="en-GB" dirty="0" smtClean="0"/>
              <a:t> </a:t>
            </a:r>
            <a:endParaRPr lang="en-GB" dirty="0"/>
          </a:p>
        </p:txBody>
      </p:sp>
      <p:sp>
        <p:nvSpPr>
          <p:cNvPr id="10" name="TextBox 9"/>
          <p:cNvSpPr txBox="1"/>
          <p:nvPr/>
        </p:nvSpPr>
        <p:spPr>
          <a:xfrm>
            <a:off x="642910" y="500042"/>
            <a:ext cx="7786742" cy="4524315"/>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b="1" dirty="0" smtClean="0">
                <a:solidFill>
                  <a:schemeClr val="tx1">
                    <a:lumMod val="95000"/>
                    <a:lumOff val="5000"/>
                  </a:schemeClr>
                </a:solidFill>
                <a:latin typeface="Arial Black" pitchFamily="34" charset="0"/>
                <a:cs typeface="Arial" pitchFamily="34" charset="0"/>
              </a:rPr>
              <a:t>Effective Team working &amp; Communication</a:t>
            </a:r>
          </a:p>
          <a:p>
            <a:pPr algn="ctr"/>
            <a:endParaRPr lang="en-GB" b="1" dirty="0" smtClean="0">
              <a:solidFill>
                <a:schemeClr val="tx1">
                  <a:lumMod val="95000"/>
                  <a:lumOff val="5000"/>
                </a:schemeClr>
              </a:solidFill>
              <a:latin typeface="Arial Black" pitchFamily="34" charset="0"/>
              <a:cs typeface="Arial" pitchFamily="34" charset="0"/>
            </a:endParaRPr>
          </a:p>
          <a:p>
            <a:pPr algn="ctr"/>
            <a:r>
              <a:rPr lang="en-GB" b="1" dirty="0" smtClean="0">
                <a:solidFill>
                  <a:schemeClr val="tx1">
                    <a:lumMod val="95000"/>
                    <a:lumOff val="5000"/>
                  </a:schemeClr>
                </a:solidFill>
                <a:latin typeface="Arial Black" pitchFamily="34" charset="0"/>
                <a:cs typeface="Arial" pitchFamily="34" charset="0"/>
              </a:rPr>
              <a:t>Module (BMSK 4002)</a:t>
            </a:r>
          </a:p>
          <a:p>
            <a:pPr algn="ctr"/>
            <a:endParaRPr lang="en-GB" b="1" dirty="0" smtClean="0">
              <a:solidFill>
                <a:schemeClr val="tx1">
                  <a:lumMod val="95000"/>
                  <a:lumOff val="5000"/>
                </a:schemeClr>
              </a:solidFill>
              <a:latin typeface="Arial Black" pitchFamily="34" charset="0"/>
              <a:cs typeface="Arial" pitchFamily="34" charset="0"/>
            </a:endParaRPr>
          </a:p>
          <a:p>
            <a:pPr algn="ctr"/>
            <a:r>
              <a:rPr lang="en-GB" b="1" dirty="0" smtClean="0">
                <a:solidFill>
                  <a:schemeClr val="tx1">
                    <a:lumMod val="95000"/>
                    <a:lumOff val="5000"/>
                  </a:schemeClr>
                </a:solidFill>
                <a:latin typeface="Arial Black" pitchFamily="34" charset="0"/>
                <a:cs typeface="Arial" pitchFamily="34" charset="0"/>
              </a:rPr>
              <a:t>Submission Date 24/08/2018</a:t>
            </a:r>
          </a:p>
          <a:p>
            <a:pPr algn="ctr"/>
            <a:endParaRPr lang="en-GB" b="1" dirty="0" smtClean="0">
              <a:solidFill>
                <a:schemeClr val="tx1">
                  <a:lumMod val="95000"/>
                  <a:lumOff val="5000"/>
                </a:schemeClr>
              </a:solidFill>
              <a:latin typeface="Arial Black" pitchFamily="34" charset="0"/>
              <a:cs typeface="Arial" pitchFamily="34" charset="0"/>
            </a:endParaRPr>
          </a:p>
          <a:p>
            <a:pPr algn="ctr"/>
            <a:r>
              <a:rPr lang="en-GB" b="1" dirty="0" smtClean="0">
                <a:solidFill>
                  <a:schemeClr val="tx1">
                    <a:lumMod val="95000"/>
                    <a:lumOff val="5000"/>
                  </a:schemeClr>
                </a:solidFill>
                <a:latin typeface="Arial Black" pitchFamily="34" charset="0"/>
                <a:cs typeface="Arial" pitchFamily="34" charset="0"/>
              </a:rPr>
              <a:t>Mohammed Azer ( Student Id: 1715018 )</a:t>
            </a:r>
          </a:p>
          <a:p>
            <a:pPr algn="ctr"/>
            <a:r>
              <a:rPr lang="en-GB" b="1" dirty="0" smtClean="0">
                <a:solidFill>
                  <a:schemeClr val="tx1">
                    <a:lumMod val="95000"/>
                    <a:lumOff val="5000"/>
                  </a:schemeClr>
                </a:solidFill>
                <a:latin typeface="Arial Black" pitchFamily="34" charset="0"/>
                <a:cs typeface="Arial" pitchFamily="34" charset="0"/>
              </a:rPr>
              <a:t>Mohammed Arshad (Student Id: 1713680 )</a:t>
            </a:r>
          </a:p>
          <a:p>
            <a:pPr algn="ctr"/>
            <a:r>
              <a:rPr lang="en-GB" b="1" dirty="0" smtClean="0">
                <a:solidFill>
                  <a:schemeClr val="tx1">
                    <a:lumMod val="95000"/>
                    <a:lumOff val="5000"/>
                  </a:schemeClr>
                </a:solidFill>
                <a:latin typeface="Arial Black" pitchFamily="34" charset="0"/>
                <a:cs typeface="Arial" pitchFamily="34" charset="0"/>
              </a:rPr>
              <a:t>Soban Khan ( Student Id : 17136 )</a:t>
            </a:r>
          </a:p>
          <a:p>
            <a:pPr algn="ctr"/>
            <a:r>
              <a:rPr lang="en-GB" b="1" dirty="0" smtClean="0">
                <a:solidFill>
                  <a:schemeClr val="tx1">
                    <a:lumMod val="95000"/>
                    <a:lumOff val="5000"/>
                  </a:schemeClr>
                </a:solidFill>
                <a:latin typeface="Arial Black" pitchFamily="34" charset="0"/>
                <a:cs typeface="Arial" pitchFamily="34" charset="0"/>
              </a:rPr>
              <a:t> </a:t>
            </a:r>
            <a:r>
              <a:rPr lang="en-GB" b="1" dirty="0" err="1" smtClean="0">
                <a:solidFill>
                  <a:schemeClr val="tx1">
                    <a:lumMod val="95000"/>
                    <a:lumOff val="5000"/>
                  </a:schemeClr>
                </a:solidFill>
                <a:latin typeface="Arial Black" pitchFamily="34" charset="0"/>
                <a:cs typeface="Arial" pitchFamily="34" charset="0"/>
              </a:rPr>
              <a:t>Rashal</a:t>
            </a:r>
            <a:r>
              <a:rPr lang="en-GB" b="1" dirty="0" smtClean="0">
                <a:solidFill>
                  <a:schemeClr val="tx1">
                    <a:lumMod val="95000"/>
                    <a:lumOff val="5000"/>
                  </a:schemeClr>
                </a:solidFill>
                <a:latin typeface="Arial Black" pitchFamily="34" charset="0"/>
                <a:cs typeface="Arial" pitchFamily="34" charset="0"/>
              </a:rPr>
              <a:t> </a:t>
            </a:r>
            <a:r>
              <a:rPr lang="en-GB" b="1" dirty="0" err="1" smtClean="0">
                <a:solidFill>
                  <a:schemeClr val="tx1">
                    <a:lumMod val="95000"/>
                    <a:lumOff val="5000"/>
                  </a:schemeClr>
                </a:solidFill>
                <a:latin typeface="Arial Black" pitchFamily="34" charset="0"/>
                <a:cs typeface="Arial" pitchFamily="34" charset="0"/>
              </a:rPr>
              <a:t>Rahman</a:t>
            </a:r>
            <a:r>
              <a:rPr lang="en-GB" b="1" dirty="0" smtClean="0">
                <a:solidFill>
                  <a:schemeClr val="tx1">
                    <a:lumMod val="95000"/>
                    <a:lumOff val="5000"/>
                  </a:schemeClr>
                </a:solidFill>
                <a:latin typeface="Arial Black" pitchFamily="34" charset="0"/>
                <a:cs typeface="Arial" pitchFamily="34" charset="0"/>
              </a:rPr>
              <a:t> (Student </a:t>
            </a:r>
            <a:r>
              <a:rPr lang="en-GB" b="1" dirty="0" smtClean="0">
                <a:solidFill>
                  <a:schemeClr val="tx1">
                    <a:lumMod val="95000"/>
                    <a:lumOff val="5000"/>
                  </a:schemeClr>
                </a:solidFill>
                <a:latin typeface="Arial Black" pitchFamily="34" charset="0"/>
                <a:cs typeface="Arial" pitchFamily="34" charset="0"/>
              </a:rPr>
              <a:t>Id : </a:t>
            </a:r>
            <a:r>
              <a:rPr lang="en-GB" b="1" dirty="0" smtClean="0">
                <a:solidFill>
                  <a:schemeClr val="tx1">
                    <a:lumMod val="95000"/>
                    <a:lumOff val="5000"/>
                  </a:schemeClr>
                </a:solidFill>
                <a:latin typeface="Arial Black" pitchFamily="34" charset="0"/>
                <a:cs typeface="Arial" pitchFamily="34" charset="0"/>
              </a:rPr>
              <a:t>1714474</a:t>
            </a:r>
            <a:r>
              <a:rPr lang="en-GB" b="1" dirty="0" smtClean="0">
                <a:solidFill>
                  <a:schemeClr val="tx1">
                    <a:lumMod val="95000"/>
                    <a:lumOff val="5000"/>
                  </a:schemeClr>
                </a:solidFill>
                <a:latin typeface="Arial Black" pitchFamily="34" charset="0"/>
                <a:cs typeface="Arial" pitchFamily="34" charset="0"/>
              </a:rPr>
              <a:t>)</a:t>
            </a:r>
            <a:endParaRPr lang="en-GB" b="1" dirty="0" smtClean="0">
              <a:solidFill>
                <a:schemeClr val="tx1">
                  <a:lumMod val="95000"/>
                  <a:lumOff val="5000"/>
                </a:schemeClr>
              </a:solidFill>
              <a:latin typeface="Arial Black" pitchFamily="34" charset="0"/>
              <a:cs typeface="Arial" pitchFamily="34" charset="0"/>
            </a:endParaRPr>
          </a:p>
          <a:p>
            <a:pPr algn="ctr"/>
            <a:endParaRPr lang="en-GB" b="1" dirty="0">
              <a:solidFill>
                <a:schemeClr val="tx1">
                  <a:lumMod val="95000"/>
                  <a:lumOff val="5000"/>
                </a:schemeClr>
              </a:solidFill>
              <a:latin typeface="Arial Black" pitchFamily="34" charset="0"/>
              <a:cs typeface="Arial" pitchFamily="34" charset="0"/>
            </a:endParaRPr>
          </a:p>
          <a:p>
            <a:pPr algn="ctr"/>
            <a:r>
              <a:rPr lang="en-GB" b="1" dirty="0" smtClean="0">
                <a:solidFill>
                  <a:schemeClr val="tx1">
                    <a:lumMod val="95000"/>
                    <a:lumOff val="5000"/>
                  </a:schemeClr>
                </a:solidFill>
                <a:latin typeface="Arial Black" pitchFamily="34" charset="0"/>
                <a:cs typeface="Arial" pitchFamily="34" charset="0"/>
              </a:rPr>
              <a:t>Lecturers Name ( Dale Clark )</a:t>
            </a:r>
            <a:br>
              <a:rPr lang="en-GB" b="1" dirty="0" smtClean="0">
                <a:solidFill>
                  <a:schemeClr val="tx1">
                    <a:lumMod val="95000"/>
                    <a:lumOff val="5000"/>
                  </a:schemeClr>
                </a:solidFill>
                <a:latin typeface="Arial Black" pitchFamily="34" charset="0"/>
                <a:cs typeface="Arial" pitchFamily="34" charset="0"/>
              </a:rPr>
            </a:br>
            <a:endParaRPr lang="en-GB" b="1" dirty="0" smtClean="0">
              <a:solidFill>
                <a:schemeClr val="tx1">
                  <a:lumMod val="95000"/>
                  <a:lumOff val="5000"/>
                </a:schemeClr>
              </a:solidFill>
              <a:latin typeface="Arial Black" pitchFamily="34" charset="0"/>
              <a:cs typeface="Arial" pitchFamily="34" charset="0"/>
            </a:endParaRPr>
          </a:p>
          <a:p>
            <a:pPr algn="ctr"/>
            <a:endParaRPr lang="en-GB" dirty="0">
              <a:solidFill>
                <a:schemeClr val="tx1">
                  <a:lumMod val="95000"/>
                  <a:lumOff val="5000"/>
                </a:schemeClr>
              </a:solidFill>
              <a:latin typeface="Arial Black" pitchFamily="34" charset="0"/>
              <a:cs typeface="Arial" pitchFamily="34" charset="0"/>
            </a:endParaRPr>
          </a:p>
          <a:p>
            <a:pPr algn="ctr"/>
            <a:endParaRPr lang="en-GB" dirty="0" smtClean="0"/>
          </a:p>
          <a:p>
            <a:pPr algn="ctr"/>
            <a:endParaRPr lang="en-GB"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1472" y="5643578"/>
            <a:ext cx="7772400" cy="1000132"/>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algn="ctr"/>
            <a:r>
              <a:rPr lang="en-GB" sz="2000" b="1" dirty="0" smtClean="0"/>
              <a:t>Presented By</a:t>
            </a:r>
          </a:p>
          <a:p>
            <a:pPr algn="ctr"/>
            <a:r>
              <a:rPr lang="en-GB" sz="2000" b="1" dirty="0" smtClean="0">
                <a:solidFill>
                  <a:srgbClr val="25117B"/>
                </a:solidFill>
              </a:rPr>
              <a:t>Mohammed Azer- Soban Khan</a:t>
            </a:r>
          </a:p>
          <a:p>
            <a:pPr algn="ctr"/>
            <a:r>
              <a:rPr lang="en-GB" sz="2000" b="1" dirty="0" smtClean="0">
                <a:solidFill>
                  <a:srgbClr val="25117B"/>
                </a:solidFill>
              </a:rPr>
              <a:t>Mohammed Arshad- </a:t>
            </a:r>
            <a:r>
              <a:rPr lang="en-GB" sz="2000" b="1" dirty="0" err="1" smtClean="0">
                <a:solidFill>
                  <a:srgbClr val="25117B"/>
                </a:solidFill>
              </a:rPr>
              <a:t>Rashal</a:t>
            </a:r>
            <a:r>
              <a:rPr lang="en-GB" sz="2000" b="1" dirty="0" smtClean="0">
                <a:solidFill>
                  <a:srgbClr val="25117B"/>
                </a:solidFill>
              </a:rPr>
              <a:t> </a:t>
            </a:r>
            <a:r>
              <a:rPr lang="en-GB" sz="2000" b="1" dirty="0" err="1" smtClean="0">
                <a:solidFill>
                  <a:srgbClr val="25117B"/>
                </a:solidFill>
              </a:rPr>
              <a:t>Rahman</a:t>
            </a:r>
            <a:endParaRPr lang="en-GB" sz="2000" b="1" dirty="0" smtClean="0">
              <a:solidFill>
                <a:srgbClr val="25117B"/>
              </a:solidFill>
            </a:endParaRPr>
          </a:p>
          <a:p>
            <a:pPr algn="l"/>
            <a:endParaRPr lang="en-GB" sz="2000" dirty="0"/>
          </a:p>
        </p:txBody>
      </p:sp>
      <p:pic>
        <p:nvPicPr>
          <p:cNvPr id="60422" name="Picture 6" descr="Image result for blue jigsaw"/>
          <p:cNvPicPr>
            <a:picLocks noChangeAspect="1" noChangeArrowheads="1"/>
          </p:cNvPicPr>
          <p:nvPr/>
        </p:nvPicPr>
        <p:blipFill>
          <a:blip r:embed="rId2"/>
          <a:srcRect/>
          <a:stretch>
            <a:fillRect/>
          </a:stretch>
        </p:blipFill>
        <p:spPr bwMode="auto">
          <a:xfrm>
            <a:off x="214282" y="142852"/>
            <a:ext cx="8786874" cy="278608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7" name="Rectangle 6"/>
          <p:cNvSpPr/>
          <p:nvPr/>
        </p:nvSpPr>
        <p:spPr>
          <a:xfrm>
            <a:off x="142844" y="3000372"/>
            <a:ext cx="8858312" cy="1938992"/>
          </a:xfrm>
          <a:prstGeom prst="rect">
            <a:avLst/>
          </a:prstGeom>
        </p:spPr>
        <p:style>
          <a:lnRef idx="0">
            <a:schemeClr val="dk1"/>
          </a:lnRef>
          <a:fillRef idx="1002">
            <a:schemeClr val="dk2"/>
          </a:fillRef>
          <a:effectRef idx="3">
            <a:schemeClr val="dk1"/>
          </a:effectRef>
          <a:fontRef idx="minor">
            <a:schemeClr val="lt1"/>
          </a:fontRef>
        </p:style>
        <p:txBody>
          <a:bodyPr wrap="square" lIns="91440" tIns="45720" rIns="91440" bIns="45720">
            <a:spAutoFit/>
          </a:bodyPr>
          <a:lstStyle/>
          <a:p>
            <a:pPr algn="ctr"/>
            <a:r>
              <a:rPr lang="en-US" sz="60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Jigsaw</a:t>
            </a:r>
          </a:p>
          <a:p>
            <a:pPr algn="ctr"/>
            <a:r>
              <a:rPr lang="en-US" sz="6000"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Team Management</a:t>
            </a:r>
            <a:endParaRPr lang="en-US" sz="6000"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70C0"/>
            </a:solidFill>
          </a:ln>
        </p:spPr>
        <p:txBody>
          <a:bodyPr/>
          <a:lstStyle/>
          <a:p>
            <a:pPr>
              <a:buNone/>
            </a:pPr>
            <a:endParaRPr lang="en-GB"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endParaRPr>
          </a:p>
          <a:p>
            <a:r>
              <a:rPr lang="en-GB"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rPr>
              <a:t>Benefits of team working </a:t>
            </a:r>
          </a:p>
          <a:p>
            <a:r>
              <a:rPr lang="en-GB"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rPr>
              <a:t> Stages of team development </a:t>
            </a:r>
          </a:p>
          <a:p>
            <a:r>
              <a:rPr lang="en-GB"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rPr>
              <a:t> Team roles</a:t>
            </a:r>
          </a:p>
          <a:p>
            <a:r>
              <a:rPr lang="en-GB"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rPr>
              <a:t> Successful team development</a:t>
            </a:r>
          </a:p>
          <a:p>
            <a:r>
              <a:rPr lang="en-GB"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rPr>
              <a:t> Managing conflict</a:t>
            </a:r>
          </a:p>
          <a:p>
            <a:r>
              <a:rPr lang="en-GB"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rPr>
              <a:t> referencing Credit</a:t>
            </a:r>
            <a:endParaRPr lang="en-GB"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outerShdw blurRad="50800" dist="50800" dir="5400000" algn="ctr" rotWithShape="0">
                  <a:schemeClr val="bg1"/>
                </a:outerShdw>
                <a:reflection blurRad="12700" stA="28000" endPos="45000" dist="1000" dir="5400000" sy="-100000" algn="bl" rotWithShape="0"/>
              </a:effectLst>
            </a:endParaRPr>
          </a:p>
        </p:txBody>
      </p:sp>
      <p:sp>
        <p:nvSpPr>
          <p:cNvPr id="3" name="Title 2"/>
          <p:cNvSpPr>
            <a:spLocks noGrp="1"/>
          </p:cNvSpPr>
          <p:nvPr>
            <p:ph type="title"/>
          </p:nvPr>
        </p:nvSpPr>
        <p:spPr/>
        <p:txBody>
          <a:bodyPr/>
          <a:lstStyle/>
          <a:p>
            <a:pPr algn="ctr"/>
            <a:r>
              <a:rPr lang="en-GB" sz="6000" u="sng" dirty="0" smtClean="0">
                <a:solidFill>
                  <a:srgbClr val="0070C0"/>
                </a:solidFill>
              </a:rPr>
              <a:t>Contents</a:t>
            </a:r>
            <a:r>
              <a:rPr lang="en-GB" dirty="0" smtClean="0"/>
              <a:t> </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benefits of teamworking">
            <a:hlinkClick r:id="rId2"/>
          </p:cNvPr>
          <p:cNvPicPr>
            <a:picLocks noChangeAspect="1" noChangeArrowheads="1"/>
          </p:cNvPicPr>
          <p:nvPr/>
        </p:nvPicPr>
        <p:blipFill>
          <a:blip r:embed="rId3"/>
          <a:srcRect/>
          <a:stretch>
            <a:fillRect/>
          </a:stretch>
        </p:blipFill>
        <p:spPr bwMode="auto">
          <a:xfrm>
            <a:off x="571472" y="357166"/>
            <a:ext cx="8143932" cy="5572164"/>
          </a:xfrm>
          <a:prstGeom prst="rect">
            <a:avLst/>
          </a:prstGeom>
          <a:noFill/>
          <a:ln>
            <a:solidFill>
              <a:srgbClr val="002060"/>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33754"/>
          </a:xfrm>
          <a:ln>
            <a:solidFill>
              <a:srgbClr val="0070C0"/>
            </a:solidFill>
          </a:ln>
        </p:spPr>
        <p:txBody>
          <a:bodyPr>
            <a:normAutofit/>
          </a:bodyPr>
          <a:lstStyle/>
          <a:p>
            <a:r>
              <a:rPr lang="en-GB" sz="2800" dirty="0" smtClean="0"/>
              <a:t>A </a:t>
            </a:r>
            <a:r>
              <a:rPr lang="en-GB" sz="2800" b="1" dirty="0" smtClean="0"/>
              <a:t>Team comprises a group of people linked to achieve a common purpose.</a:t>
            </a:r>
          </a:p>
          <a:p>
            <a:r>
              <a:rPr lang="en-GB" b="1" dirty="0" smtClean="0"/>
              <a:t>Teams are especially appropriate for conducting tasks that are high in complexity and have many interdependent subtasks.</a:t>
            </a:r>
          </a:p>
          <a:p>
            <a:r>
              <a:rPr lang="en-GB" b="1" dirty="0" smtClean="0"/>
              <a:t>Teams normally have members with complementary skills and generate synergy through a coordinated effort which allows each member to maximize his/her strengths and minimize his/her weaknesses.</a:t>
            </a:r>
            <a:endParaRPr lang="en-GB" b="1" dirty="0"/>
          </a:p>
        </p:txBody>
      </p:sp>
      <p:sp>
        <p:nvSpPr>
          <p:cNvPr id="4" name="Rectangle 3"/>
          <p:cNvSpPr/>
          <p:nvPr/>
        </p:nvSpPr>
        <p:spPr>
          <a:xfrm>
            <a:off x="428596" y="357166"/>
            <a:ext cx="8215370" cy="923330"/>
          </a:xfrm>
          <a:prstGeom prst="rect">
            <a:avLst/>
          </a:prstGeom>
          <a:noFill/>
          <a:ln>
            <a:solidFill>
              <a:schemeClr val="accent6">
                <a:lumMod val="50000"/>
              </a:schemeClr>
            </a:solidFill>
          </a:ln>
        </p:spPr>
        <p:txBody>
          <a:bodyPr wrap="square" lIns="91440" tIns="45720" rIns="91440" bIns="45720">
            <a:spAutoFit/>
          </a:bodyPr>
          <a:lstStyle/>
          <a:p>
            <a:pPr algn="ctr"/>
            <a:r>
              <a:rPr lang="en-GB"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What is a team ?</a:t>
            </a:r>
            <a:endParaRPr lang="en-GB"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2060"/>
            </a:solidFill>
          </a:ln>
        </p:spPr>
        <p:txBody>
          <a:bodyPr/>
          <a:lstStyle/>
          <a:p>
            <a:r>
              <a:rPr lang="en-GB" b="1" dirty="0" smtClean="0"/>
              <a:t>A team generates results that are greater than those that could be  produced by its individual members</a:t>
            </a:r>
          </a:p>
          <a:p>
            <a:r>
              <a:rPr lang="en-GB" b="1" dirty="0" smtClean="0"/>
              <a:t>Enhanced creativity and production</a:t>
            </a:r>
          </a:p>
          <a:p>
            <a:r>
              <a:rPr lang="en-GB" b="1" dirty="0" smtClean="0"/>
              <a:t>To promote employee involvement and buy in to the company’s success</a:t>
            </a:r>
          </a:p>
          <a:p>
            <a:r>
              <a:rPr lang="en-GB" b="1" dirty="0" smtClean="0"/>
              <a:t>Better decisions</a:t>
            </a:r>
          </a:p>
          <a:p>
            <a:r>
              <a:rPr lang="en-GB" b="1" dirty="0" smtClean="0"/>
              <a:t>Faster response</a:t>
            </a:r>
          </a:p>
          <a:p>
            <a:r>
              <a:rPr lang="en-GB" b="1" dirty="0" smtClean="0"/>
              <a:t>Improves employee morale</a:t>
            </a:r>
          </a:p>
          <a:p>
            <a:r>
              <a:rPr lang="en-GB" b="1" dirty="0" smtClean="0"/>
              <a:t>Less resistance to change</a:t>
            </a:r>
            <a:endParaRPr lang="en-GB" b="1" dirty="0"/>
          </a:p>
        </p:txBody>
      </p:sp>
      <p:sp>
        <p:nvSpPr>
          <p:cNvPr id="4" name="Rectangle 3"/>
          <p:cNvSpPr/>
          <p:nvPr/>
        </p:nvSpPr>
        <p:spPr>
          <a:xfrm>
            <a:off x="428596" y="285728"/>
            <a:ext cx="8215370"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Why use teams ?</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71472" y="1500174"/>
            <a:ext cx="8229600" cy="4525963"/>
          </a:xfrm>
          <a:ln>
            <a:solidFill>
              <a:srgbClr val="002060"/>
            </a:solidFill>
          </a:ln>
        </p:spPr>
        <p:txBody>
          <a:bodyPr>
            <a:normAutofit fontScale="92500" lnSpcReduction="10000"/>
          </a:bodyPr>
          <a:lstStyle/>
          <a:p>
            <a:r>
              <a:rPr lang="en-GB" b="1" dirty="0" smtClean="0"/>
              <a:t>Achieve more together than individually</a:t>
            </a:r>
          </a:p>
          <a:p>
            <a:r>
              <a:rPr lang="en-GB" b="1" dirty="0" smtClean="0"/>
              <a:t>Makes best use of individuals strengths</a:t>
            </a:r>
          </a:p>
          <a:p>
            <a:r>
              <a:rPr lang="en-GB" b="1" dirty="0" smtClean="0"/>
              <a:t>Combines knowledge and skills</a:t>
            </a:r>
          </a:p>
          <a:p>
            <a:r>
              <a:rPr lang="en-GB" b="1" dirty="0" smtClean="0"/>
              <a:t>Common ownership of actions &amp; decisions</a:t>
            </a:r>
          </a:p>
          <a:p>
            <a:r>
              <a:rPr lang="en-GB" b="1" dirty="0" smtClean="0"/>
              <a:t>Creates mutual support to tackle problems</a:t>
            </a:r>
          </a:p>
          <a:p>
            <a:r>
              <a:rPr lang="en-GB" b="1" dirty="0" smtClean="0"/>
              <a:t>Creates co operative action</a:t>
            </a:r>
          </a:p>
          <a:p>
            <a:r>
              <a:rPr lang="en-GB" b="1" dirty="0" smtClean="0"/>
              <a:t>Increases productivity</a:t>
            </a:r>
          </a:p>
          <a:p>
            <a:r>
              <a:rPr lang="en-GB" b="1" dirty="0" smtClean="0"/>
              <a:t>Higher quality outcomes</a:t>
            </a:r>
          </a:p>
          <a:p>
            <a:r>
              <a:rPr lang="en-GB" b="1" dirty="0" smtClean="0"/>
              <a:t>Creates more open communication</a:t>
            </a:r>
          </a:p>
          <a:p>
            <a:r>
              <a:rPr lang="en-GB" b="1" dirty="0" smtClean="0"/>
              <a:t>Distribution of workloads</a:t>
            </a:r>
          </a:p>
          <a:p>
            <a:r>
              <a:rPr lang="en-GB" b="1" dirty="0" smtClean="0"/>
              <a:t>Cohesion</a:t>
            </a:r>
            <a:endParaRPr lang="en-GB" b="1" dirty="0"/>
          </a:p>
        </p:txBody>
      </p:sp>
      <p:sp>
        <p:nvSpPr>
          <p:cNvPr id="4" name="Rectangle 3"/>
          <p:cNvSpPr/>
          <p:nvPr/>
        </p:nvSpPr>
        <p:spPr>
          <a:xfrm>
            <a:off x="285720" y="357166"/>
            <a:ext cx="8572560" cy="923330"/>
          </a:xfrm>
          <a:prstGeom prst="rect">
            <a:avLst/>
          </a:prstGeom>
          <a:noFill/>
        </p:spPr>
        <p:txBody>
          <a:bodyPr wrap="square" lIns="91440" tIns="45720" rIns="91440" bIns="45720">
            <a:spAutoFit/>
          </a:bodyPr>
          <a:lstStyle/>
          <a:p>
            <a:pPr algn="ctr"/>
            <a:r>
              <a:rPr lang="en-US" sz="5400" b="1" cap="all" spc="0" dirty="0" smtClean="0">
                <a:ln w="9000" cmpd="sng">
                  <a:solidFill>
                    <a:srgbClr val="00206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Benefits of teamwork</a:t>
            </a:r>
            <a:endParaRPr lang="en-US" sz="5400" b="1" cap="all" spc="0" dirty="0">
              <a:ln w="9000" cmpd="sng">
                <a:solidFill>
                  <a:srgbClr val="00206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2071678"/>
            <a:ext cx="8286808" cy="4214842"/>
          </a:xfrm>
          <a:ln>
            <a:solidFill>
              <a:srgbClr val="002060"/>
            </a:solidFill>
          </a:ln>
        </p:spPr>
        <p:txBody>
          <a:bodyPr/>
          <a:lstStyle/>
          <a:p>
            <a:r>
              <a:rPr lang="en-GB" b="1" dirty="0" smtClean="0"/>
              <a:t>Conflict of ideas with the leader</a:t>
            </a:r>
          </a:p>
          <a:p>
            <a:r>
              <a:rPr lang="en-GB" b="1" dirty="0" smtClean="0"/>
              <a:t>Can cause conflict inter group conflicts</a:t>
            </a:r>
          </a:p>
          <a:p>
            <a:r>
              <a:rPr lang="en-GB" b="1" dirty="0" smtClean="0"/>
              <a:t>Takes longer to agree decisions and actions</a:t>
            </a:r>
          </a:p>
          <a:p>
            <a:r>
              <a:rPr lang="en-GB" b="1" dirty="0" smtClean="0"/>
              <a:t>High levels of pressure and stress</a:t>
            </a:r>
          </a:p>
          <a:p>
            <a:r>
              <a:rPr lang="en-GB" b="1" dirty="0" smtClean="0"/>
              <a:t>Too many ideas</a:t>
            </a:r>
          </a:p>
          <a:p>
            <a:r>
              <a:rPr lang="en-GB" b="1" dirty="0" smtClean="0"/>
              <a:t>It may limit creative thinking</a:t>
            </a:r>
          </a:p>
          <a:p>
            <a:r>
              <a:rPr lang="en-GB" b="1" dirty="0" smtClean="0"/>
              <a:t>Restricted productivity</a:t>
            </a:r>
          </a:p>
          <a:p>
            <a:r>
              <a:rPr lang="en-GB" b="1" dirty="0" smtClean="0"/>
              <a:t>Poor leadership</a:t>
            </a:r>
          </a:p>
          <a:p>
            <a:r>
              <a:rPr lang="en-GB" b="1" dirty="0" smtClean="0"/>
              <a:t>Irresponsible members</a:t>
            </a:r>
          </a:p>
          <a:p>
            <a:endParaRPr lang="en-GB" dirty="0"/>
          </a:p>
        </p:txBody>
      </p:sp>
      <p:sp>
        <p:nvSpPr>
          <p:cNvPr id="4" name="Rectangle 3"/>
          <p:cNvSpPr/>
          <p:nvPr/>
        </p:nvSpPr>
        <p:spPr>
          <a:xfrm>
            <a:off x="500034" y="142852"/>
            <a:ext cx="8215370" cy="1754326"/>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rgbClr val="00206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Disadvantages of </a:t>
            </a:r>
          </a:p>
          <a:p>
            <a:pPr algn="ctr"/>
            <a:r>
              <a:rPr lang="en-US" sz="5400" b="1" cap="all" dirty="0" smtClean="0">
                <a:ln w="9000" cmpd="sng">
                  <a:solidFill>
                    <a:srgbClr val="00206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team work</a:t>
            </a:r>
            <a:endParaRPr lang="en-US" sz="5400" b="1" cap="all" spc="0" dirty="0">
              <a:ln w="9000" cmpd="sng">
                <a:solidFill>
                  <a:srgbClr val="00206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Grp="1" noChangeAspect="1" noChangeArrowheads="1"/>
          </p:cNvPicPr>
          <p:nvPr>
            <p:ph idx="1"/>
          </p:nvPr>
        </p:nvPicPr>
        <p:blipFill>
          <a:blip r:embed="rId2"/>
          <a:srcRect/>
          <a:stretch>
            <a:fillRect/>
          </a:stretch>
        </p:blipFill>
        <p:spPr bwMode="auto">
          <a:xfrm>
            <a:off x="428596" y="1518152"/>
            <a:ext cx="8215370" cy="4339740"/>
          </a:xfrm>
          <a:prstGeom prst="rect">
            <a:avLst/>
          </a:prstGeom>
          <a:noFill/>
          <a:ln w="9525">
            <a:noFill/>
            <a:miter lim="800000"/>
            <a:headEnd/>
            <a:tailEnd/>
          </a:ln>
          <a:effectLst/>
        </p:spPr>
      </p:pic>
      <p:sp>
        <p:nvSpPr>
          <p:cNvPr id="5" name="Rectangle 4"/>
          <p:cNvSpPr/>
          <p:nvPr/>
        </p:nvSpPr>
        <p:spPr>
          <a:xfrm>
            <a:off x="428596" y="428604"/>
            <a:ext cx="8215370"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‘remember’</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Image result for thank you">
            <a:hlinkClick r:id="rId2"/>
          </p:cNvPr>
          <p:cNvPicPr>
            <a:picLocks noChangeAspect="1" noChangeArrowheads="1"/>
          </p:cNvPicPr>
          <p:nvPr/>
        </p:nvPicPr>
        <p:blipFill>
          <a:blip r:embed="rId3"/>
          <a:srcRect/>
          <a:stretch>
            <a:fillRect/>
          </a:stretch>
        </p:blipFill>
        <p:spPr bwMode="auto">
          <a:xfrm>
            <a:off x="642910" y="285728"/>
            <a:ext cx="7858148" cy="5715039"/>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ctr">
              <a:buNone/>
            </a:pPr>
            <a:endParaRPr lang="en-GB" dirty="0" smtClean="0">
              <a:solidFill>
                <a:srgbClr val="FF0000"/>
              </a:solidFill>
            </a:endParaRPr>
          </a:p>
          <a:p>
            <a:pPr algn="ctr">
              <a:buNone/>
            </a:pPr>
            <a:r>
              <a:rPr lang="en-GB" sz="4800" b="1" dirty="0" smtClean="0">
                <a:solidFill>
                  <a:schemeClr val="accent1"/>
                </a:solidFill>
              </a:rPr>
              <a:t>FORMING</a:t>
            </a:r>
          </a:p>
          <a:p>
            <a:pPr algn="ctr">
              <a:buNone/>
            </a:pPr>
            <a:r>
              <a:rPr lang="en-GB" sz="4800" b="1" dirty="0" smtClean="0">
                <a:solidFill>
                  <a:srgbClr val="FF0000"/>
                </a:solidFill>
              </a:rPr>
              <a:t>STORMING </a:t>
            </a:r>
          </a:p>
          <a:p>
            <a:pPr algn="ctr">
              <a:buNone/>
            </a:pPr>
            <a:r>
              <a:rPr lang="en-GB" sz="4800" b="1" dirty="0" smtClean="0">
                <a:solidFill>
                  <a:schemeClr val="accent6">
                    <a:lumMod val="50000"/>
                  </a:schemeClr>
                </a:solidFill>
              </a:rPr>
              <a:t>NORMING</a:t>
            </a:r>
          </a:p>
          <a:p>
            <a:pPr algn="ctr">
              <a:buNone/>
            </a:pPr>
            <a:r>
              <a:rPr lang="en-GB" sz="4800" b="1" dirty="0" smtClean="0">
                <a:solidFill>
                  <a:srgbClr val="00B050"/>
                </a:solidFill>
              </a:rPr>
              <a:t>PERFORMING</a:t>
            </a:r>
          </a:p>
          <a:p>
            <a:pPr algn="ctr">
              <a:buNone/>
            </a:pPr>
            <a:r>
              <a:rPr lang="en-GB" sz="4800" b="1" dirty="0" smtClean="0">
                <a:solidFill>
                  <a:srgbClr val="7030A0"/>
                </a:solidFill>
              </a:rPr>
              <a:t>ADJOURNING</a:t>
            </a:r>
          </a:p>
        </p:txBody>
      </p:sp>
      <p:sp>
        <p:nvSpPr>
          <p:cNvPr id="4" name="Rectangle 3"/>
          <p:cNvSpPr/>
          <p:nvPr/>
        </p:nvSpPr>
        <p:spPr>
          <a:xfrm>
            <a:off x="428596" y="500042"/>
            <a:ext cx="8291051" cy="707886"/>
          </a:xfrm>
          <a:prstGeom prst="rect">
            <a:avLst/>
          </a:prstGeom>
          <a:noFill/>
          <a:ln>
            <a:solidFill>
              <a:srgbClr val="0070C0"/>
            </a:solidFill>
          </a:ln>
        </p:spPr>
        <p:txBody>
          <a:bodyPr wrap="none" lIns="91440" tIns="45720" rIns="91440" bIns="45720">
            <a:spAutoFit/>
          </a:bodyPr>
          <a:lstStyle/>
          <a:p>
            <a:pPr algn="ctr"/>
            <a:r>
              <a:rPr lang="en-US" sz="40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Stages of team development</a:t>
            </a:r>
            <a:endParaRPr lang="en-US" sz="40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6" name="Curved Right Arrow 5"/>
          <p:cNvSpPr/>
          <p:nvPr/>
        </p:nvSpPr>
        <p:spPr>
          <a:xfrm>
            <a:off x="1928794" y="2143116"/>
            <a:ext cx="731520" cy="1000132"/>
          </a:xfrm>
          <a:prstGeom prst="curved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urved Left Arrow 6"/>
          <p:cNvSpPr/>
          <p:nvPr/>
        </p:nvSpPr>
        <p:spPr>
          <a:xfrm>
            <a:off x="6500826" y="2714620"/>
            <a:ext cx="731520" cy="1071570"/>
          </a:xfrm>
          <a:prstGeom prst="curvedLef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sp>
        <p:nvSpPr>
          <p:cNvPr id="11" name="Curved Right Arrow 10"/>
          <p:cNvSpPr/>
          <p:nvPr/>
        </p:nvSpPr>
        <p:spPr>
          <a:xfrm>
            <a:off x="1785918" y="4214818"/>
            <a:ext cx="731520" cy="1216152"/>
          </a:xfrm>
          <a:prstGeom prst="curved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7298"/>
            <a:ext cx="8229600" cy="4649993"/>
          </a:xfrm>
          <a:ln>
            <a:solidFill>
              <a:srgbClr val="0070C0"/>
            </a:solidFill>
          </a:ln>
        </p:spPr>
        <p:txBody>
          <a:bodyPr>
            <a:normAutofit lnSpcReduction="10000"/>
          </a:bodyPr>
          <a:lstStyle/>
          <a:p>
            <a:pPr algn="just"/>
            <a:r>
              <a:rPr lang="en-GB" b="1" dirty="0" smtClean="0"/>
              <a:t>The model was created by psychologist Bruce Tuckman in 1965 when he created the first 2 stages of the model Forming &amp; Storming its only later in 1977 he added the other stages Norming, Performing and the final stage adjourning which was different to all the other stages .</a:t>
            </a:r>
          </a:p>
          <a:p>
            <a:pPr algn="just"/>
            <a:r>
              <a:rPr lang="en-GB" b="1" dirty="0" smtClean="0"/>
              <a:t>It is a series of development stages a team goes through to me more productive</a:t>
            </a:r>
          </a:p>
          <a:p>
            <a:pPr algn="just"/>
            <a:r>
              <a:rPr lang="en-GB" b="1" dirty="0" smtClean="0"/>
              <a:t>The theory behind the model was to create a path that people can follow to create or become a successful team</a:t>
            </a:r>
          </a:p>
          <a:p>
            <a:endParaRPr lang="en-GB" dirty="0" smtClean="0"/>
          </a:p>
        </p:txBody>
      </p:sp>
      <p:sp>
        <p:nvSpPr>
          <p:cNvPr id="4" name="Rectangle 3"/>
          <p:cNvSpPr/>
          <p:nvPr/>
        </p:nvSpPr>
        <p:spPr>
          <a:xfrm>
            <a:off x="500034" y="357166"/>
            <a:ext cx="8143932" cy="923330"/>
          </a:xfrm>
          <a:prstGeom prst="rect">
            <a:avLst/>
          </a:prstGeom>
          <a:noFill/>
          <a:ln>
            <a:solidFill>
              <a:srgbClr val="0070C0"/>
            </a:solidFill>
          </a:ln>
        </p:spPr>
        <p:txBody>
          <a:bodyPr wrap="square" lIns="91440" tIns="45720" rIns="91440" bIns="45720">
            <a:spAutoFit/>
          </a:bodyPr>
          <a:lstStyle/>
          <a:p>
            <a:pPr algn="ctr"/>
            <a:r>
              <a:rPr lang="en-US"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Tuckman’s model</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1285860"/>
            <a:ext cx="8229600" cy="4525963"/>
          </a:xfrm>
          <a:ln>
            <a:solidFill>
              <a:srgbClr val="0070C0"/>
            </a:solidFill>
          </a:ln>
        </p:spPr>
        <p:txBody>
          <a:bodyPr>
            <a:normAutofit fontScale="92500" lnSpcReduction="20000"/>
          </a:bodyPr>
          <a:lstStyle/>
          <a:p>
            <a:pPr algn="just"/>
            <a:r>
              <a:rPr lang="en-GB" b="1" dirty="0" smtClean="0"/>
              <a:t>At this stage the  team members agree on roles and responsibilities and plan to achieve their goals.</a:t>
            </a:r>
          </a:p>
          <a:p>
            <a:pPr algn="just"/>
            <a:r>
              <a:rPr lang="en-GB" b="1" dirty="0" smtClean="0"/>
              <a:t>The team start to focus on the plan and productivity starts to increase and trust starts to build amongst the team members.</a:t>
            </a:r>
          </a:p>
          <a:p>
            <a:pPr algn="just"/>
            <a:r>
              <a:rPr lang="en-GB" b="1" dirty="0" smtClean="0"/>
              <a:t>They start to work together define guidelines on how to communicate and increase productivity to reach there targets.</a:t>
            </a:r>
          </a:p>
          <a:p>
            <a:pPr algn="just"/>
            <a:r>
              <a:rPr lang="en-GB" b="1" dirty="0" smtClean="0"/>
              <a:t>A this stage If the team leader has done a good job the team should be working together to sort out any differences and he should facilitate and coach to sort out any differences.</a:t>
            </a:r>
          </a:p>
          <a:p>
            <a:pPr algn="just"/>
            <a:endParaRPr lang="en-GB" dirty="0" smtClean="0"/>
          </a:p>
          <a:p>
            <a:pPr algn="just"/>
            <a:endParaRPr lang="en-GB" dirty="0"/>
          </a:p>
        </p:txBody>
      </p:sp>
      <p:sp>
        <p:nvSpPr>
          <p:cNvPr id="4" name="Rectangle 3"/>
          <p:cNvSpPr/>
          <p:nvPr/>
        </p:nvSpPr>
        <p:spPr>
          <a:xfrm>
            <a:off x="428596" y="214290"/>
            <a:ext cx="8286808" cy="923330"/>
          </a:xfrm>
          <a:prstGeom prst="rect">
            <a:avLst/>
          </a:prstGeom>
          <a:noFill/>
          <a:ln>
            <a:solidFill>
              <a:srgbClr val="0070C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The ‘Norming’ Stage</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70C0"/>
            </a:solidFill>
          </a:ln>
        </p:spPr>
        <p:txBody>
          <a:bodyPr/>
          <a:lstStyle/>
          <a:p>
            <a:r>
              <a:rPr lang="en-GB" b="1" dirty="0" smtClean="0"/>
              <a:t>This is the stage where individuals first come together.</a:t>
            </a:r>
          </a:p>
          <a:p>
            <a:r>
              <a:rPr lang="en-GB" b="1" dirty="0" smtClean="0"/>
              <a:t>This is when they try to connect and get to know each other better.</a:t>
            </a:r>
          </a:p>
          <a:p>
            <a:r>
              <a:rPr lang="en-GB" b="1" dirty="0" smtClean="0"/>
              <a:t>They spend time discussing the teams purpose and aims productivity at this stage is usually very low.</a:t>
            </a:r>
          </a:p>
          <a:p>
            <a:r>
              <a:rPr lang="en-GB" b="1" dirty="0" smtClean="0"/>
              <a:t>At this stage the team look for good leadership to drive the team forward.</a:t>
            </a:r>
          </a:p>
          <a:p>
            <a:endParaRPr lang="en-GB" dirty="0" smtClean="0"/>
          </a:p>
          <a:p>
            <a:endParaRPr lang="en-GB" dirty="0"/>
          </a:p>
        </p:txBody>
      </p:sp>
      <p:sp>
        <p:nvSpPr>
          <p:cNvPr id="4" name="Rectangle 3"/>
          <p:cNvSpPr/>
          <p:nvPr/>
        </p:nvSpPr>
        <p:spPr>
          <a:xfrm>
            <a:off x="428596" y="357166"/>
            <a:ext cx="8215370" cy="923330"/>
          </a:xfrm>
          <a:prstGeom prst="rect">
            <a:avLst/>
          </a:prstGeom>
          <a:noFill/>
          <a:ln>
            <a:solidFill>
              <a:srgbClr val="0070C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The ‘Forming’ stage</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428736"/>
            <a:ext cx="8229600" cy="4792869"/>
          </a:xfrm>
          <a:ln>
            <a:solidFill>
              <a:srgbClr val="0070C0"/>
            </a:solidFill>
          </a:ln>
        </p:spPr>
        <p:txBody>
          <a:bodyPr>
            <a:normAutofit fontScale="92500" lnSpcReduction="10000"/>
          </a:bodyPr>
          <a:lstStyle/>
          <a:p>
            <a:pPr algn="just"/>
            <a:r>
              <a:rPr lang="en-GB" b="1" dirty="0" smtClean="0"/>
              <a:t>Once the teams purpose and aims are clear the team can develop a plan to meet its goals</a:t>
            </a:r>
          </a:p>
          <a:p>
            <a:pPr algn="just"/>
            <a:r>
              <a:rPr lang="en-GB" b="1" dirty="0" smtClean="0"/>
              <a:t>This is when individuals put forward their ideas and manoeuvre for positions within the  team that conflict’s and petty arguments start.</a:t>
            </a:r>
          </a:p>
          <a:p>
            <a:pPr algn="just"/>
            <a:r>
              <a:rPr lang="en-GB" b="1" dirty="0" smtClean="0"/>
              <a:t>Productivity at this stage tends to be very low</a:t>
            </a:r>
          </a:p>
          <a:p>
            <a:pPr algn="just"/>
            <a:r>
              <a:rPr lang="en-GB" b="1" dirty="0" smtClean="0"/>
              <a:t>When the team members agree on a plan, roles and responsibilities this is when they can move to the next stage otherwise there will be confusion and conflict in the team.</a:t>
            </a:r>
          </a:p>
          <a:p>
            <a:pPr algn="just"/>
            <a:r>
              <a:rPr lang="en-GB" b="1" dirty="0" smtClean="0"/>
              <a:t>Some teams never make it past this stage if you do well done.</a:t>
            </a:r>
          </a:p>
        </p:txBody>
      </p:sp>
      <p:sp>
        <p:nvSpPr>
          <p:cNvPr id="4" name="Rectangle 3"/>
          <p:cNvSpPr/>
          <p:nvPr/>
        </p:nvSpPr>
        <p:spPr>
          <a:xfrm>
            <a:off x="428596" y="285728"/>
            <a:ext cx="8286808" cy="923330"/>
          </a:xfrm>
          <a:prstGeom prst="rect">
            <a:avLst/>
          </a:prstGeom>
          <a:noFill/>
          <a:ln>
            <a:solidFill>
              <a:srgbClr val="0070C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The ‘Storming’ stage</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214422"/>
            <a:ext cx="8229600" cy="4643470"/>
          </a:xfrm>
          <a:ln>
            <a:solidFill>
              <a:srgbClr val="0070C0"/>
            </a:solidFill>
          </a:ln>
        </p:spPr>
        <p:txBody>
          <a:bodyPr>
            <a:normAutofit fontScale="92500" lnSpcReduction="20000"/>
          </a:bodyPr>
          <a:lstStyle/>
          <a:p>
            <a:pPr algn="just"/>
            <a:r>
              <a:rPr lang="en-GB" b="1" dirty="0" smtClean="0"/>
              <a:t>At this stage roles and responsibilities are known and individuals should be working to their strengths and the plan to achieve the teams goals.</a:t>
            </a:r>
          </a:p>
          <a:p>
            <a:pPr algn="just"/>
            <a:r>
              <a:rPr lang="en-GB" b="1" dirty="0" smtClean="0"/>
              <a:t>At this stage the team should have trust and respect and be supportive of each other and productivity should be at its highest.</a:t>
            </a:r>
          </a:p>
          <a:p>
            <a:pPr algn="just"/>
            <a:r>
              <a:rPr lang="en-GB" b="1" dirty="0" smtClean="0"/>
              <a:t>The leader should manage and encourage healthy conflict.</a:t>
            </a:r>
          </a:p>
          <a:p>
            <a:pPr algn="just"/>
            <a:r>
              <a:rPr lang="en-GB" b="1" dirty="0" smtClean="0"/>
              <a:t>The leader should be monitoring performance and be motivating the team and recognising team members contributions and if flexibility is allowed take the team out to celebrate its achievements to boost morale.</a:t>
            </a:r>
          </a:p>
          <a:p>
            <a:endParaRPr lang="en-GB" dirty="0" smtClean="0"/>
          </a:p>
          <a:p>
            <a:endParaRPr lang="en-GB" dirty="0"/>
          </a:p>
        </p:txBody>
      </p:sp>
      <p:sp>
        <p:nvSpPr>
          <p:cNvPr id="4" name="Rectangle 3"/>
          <p:cNvSpPr/>
          <p:nvPr/>
        </p:nvSpPr>
        <p:spPr>
          <a:xfrm>
            <a:off x="357158" y="285728"/>
            <a:ext cx="8286808" cy="830997"/>
          </a:xfrm>
          <a:prstGeom prst="rect">
            <a:avLst/>
          </a:prstGeom>
          <a:noFill/>
          <a:ln>
            <a:solidFill>
              <a:srgbClr val="0070C0"/>
            </a:solidFill>
          </a:ln>
        </p:spPr>
        <p:txBody>
          <a:bodyPr wrap="square" lIns="91440" tIns="45720" rIns="91440" bIns="45720">
            <a:spAutoFit/>
          </a:bodyPr>
          <a:lstStyle/>
          <a:p>
            <a:pPr algn="ctr"/>
            <a:r>
              <a:rPr lang="en-US" sz="48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The ‘performing 'stage</a:t>
            </a:r>
            <a:endParaRPr lang="en-US" sz="48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2060"/>
            </a:solidFill>
          </a:ln>
        </p:spPr>
        <p:txBody>
          <a:bodyPr>
            <a:normAutofit/>
          </a:bodyPr>
          <a:lstStyle/>
          <a:p>
            <a:pPr algn="ctr">
              <a:buNone/>
            </a:pPr>
            <a:r>
              <a:rPr lang="en-GB" sz="3600" b="1" u="sng" dirty="0" smtClean="0"/>
              <a:t>The final last stage in the process</a:t>
            </a:r>
            <a:r>
              <a:rPr lang="en-GB" sz="3600" b="1" dirty="0" smtClean="0"/>
              <a:t>.</a:t>
            </a:r>
          </a:p>
          <a:p>
            <a:pPr>
              <a:buNone/>
            </a:pPr>
            <a:endParaRPr lang="en-GB" b="1" dirty="0" smtClean="0"/>
          </a:p>
          <a:p>
            <a:pPr algn="just"/>
            <a:r>
              <a:rPr lang="en-GB" b="1" dirty="0" smtClean="0"/>
              <a:t>When the team has accomplished its tasks, acknowledge this. Carry out a final review to see if objectives have been achieved and evaluate the team's performance, so that individuals may learn, improve and benefit from experiences. If all the objectives have been met the team can be disbanded</a:t>
            </a:r>
            <a:r>
              <a:rPr lang="en-GB" dirty="0" smtClean="0"/>
              <a:t>.</a:t>
            </a:r>
            <a:endParaRPr lang="en-GB" dirty="0"/>
          </a:p>
        </p:txBody>
      </p:sp>
      <p:sp>
        <p:nvSpPr>
          <p:cNvPr id="4" name="Rectangle 3"/>
          <p:cNvSpPr/>
          <p:nvPr/>
        </p:nvSpPr>
        <p:spPr>
          <a:xfrm>
            <a:off x="500034" y="214290"/>
            <a:ext cx="8286808" cy="830997"/>
          </a:xfrm>
          <a:prstGeom prst="rect">
            <a:avLst/>
          </a:prstGeom>
          <a:noFill/>
          <a:ln>
            <a:solidFill>
              <a:srgbClr val="002060"/>
            </a:solidFill>
          </a:ln>
        </p:spPr>
        <p:txBody>
          <a:bodyPr wrap="square" lIns="91440" tIns="45720" rIns="91440" bIns="45720">
            <a:spAutoFit/>
          </a:bodyPr>
          <a:lstStyle/>
          <a:p>
            <a:pPr algn="ctr"/>
            <a:r>
              <a:rPr lang="en-US" sz="48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The ‘Adjourning’ stage</a:t>
            </a:r>
            <a:endParaRPr lang="en-US" sz="48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2060"/>
            </a:solidFill>
          </a:ln>
        </p:spPr>
        <p:txBody>
          <a:bodyPr/>
          <a:lstStyle/>
          <a:p>
            <a:pPr algn="just">
              <a:buNone/>
            </a:pPr>
            <a:r>
              <a:rPr lang="en-GB" b="1" dirty="0" smtClean="0"/>
              <a:t>In the work environment almost everybody</a:t>
            </a:r>
          </a:p>
          <a:p>
            <a:pPr algn="just">
              <a:buNone/>
            </a:pPr>
            <a:r>
              <a:rPr lang="en-GB" b="1" dirty="0" smtClean="0"/>
              <a:t>within the workplace is likely to be a member</a:t>
            </a:r>
          </a:p>
          <a:p>
            <a:pPr algn="just">
              <a:buNone/>
            </a:pPr>
            <a:r>
              <a:rPr lang="en-GB" b="1" dirty="0" smtClean="0"/>
              <a:t>of one or more teams. These can be formal or</a:t>
            </a:r>
          </a:p>
          <a:p>
            <a:pPr algn="just">
              <a:buNone/>
            </a:pPr>
            <a:r>
              <a:rPr lang="en-GB" b="1" dirty="0" smtClean="0"/>
              <a:t>informal teams. Efficient team-working can</a:t>
            </a:r>
          </a:p>
          <a:p>
            <a:pPr algn="just">
              <a:buNone/>
            </a:pPr>
            <a:r>
              <a:rPr lang="en-GB" b="1" dirty="0" smtClean="0"/>
              <a:t>transform the workplace. It can help create</a:t>
            </a:r>
          </a:p>
          <a:p>
            <a:pPr algn="just">
              <a:buNone/>
            </a:pPr>
            <a:r>
              <a:rPr lang="en-GB" b="1" dirty="0" smtClean="0"/>
              <a:t>clear open channels of communication, </a:t>
            </a:r>
          </a:p>
          <a:p>
            <a:pPr algn="just">
              <a:buNone/>
            </a:pPr>
            <a:r>
              <a:rPr lang="en-GB" b="1" dirty="0" smtClean="0"/>
              <a:t>improve productivity, help keep morale high</a:t>
            </a:r>
          </a:p>
          <a:p>
            <a:pPr algn="just">
              <a:buNone/>
            </a:pPr>
            <a:r>
              <a:rPr lang="en-GB" b="1" dirty="0" smtClean="0"/>
              <a:t>and provide individuals with a sense of identity </a:t>
            </a:r>
          </a:p>
          <a:p>
            <a:pPr algn="just">
              <a:buNone/>
            </a:pPr>
            <a:r>
              <a:rPr lang="en-GB" b="1" dirty="0" smtClean="0"/>
              <a:t>and purpose.</a:t>
            </a:r>
            <a:endParaRPr lang="en-GB" b="1" dirty="0"/>
          </a:p>
        </p:txBody>
      </p:sp>
      <p:sp>
        <p:nvSpPr>
          <p:cNvPr id="4" name="Rectangle 3"/>
          <p:cNvSpPr/>
          <p:nvPr/>
        </p:nvSpPr>
        <p:spPr>
          <a:xfrm>
            <a:off x="571472" y="285728"/>
            <a:ext cx="7929618"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Final thoughts</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Image result for thank you">
            <a:hlinkClick r:id="rId2"/>
          </p:cNvPr>
          <p:cNvPicPr>
            <a:picLocks noChangeAspect="1" noChangeArrowheads="1"/>
          </p:cNvPicPr>
          <p:nvPr/>
        </p:nvPicPr>
        <p:blipFill>
          <a:blip r:embed="rId3"/>
          <a:srcRect/>
          <a:stretch>
            <a:fillRect/>
          </a:stretch>
        </p:blipFill>
        <p:spPr bwMode="auto">
          <a:xfrm>
            <a:off x="785786" y="500042"/>
            <a:ext cx="7463302" cy="5328899"/>
          </a:xfrm>
          <a:prstGeom prst="rect">
            <a:avLst/>
          </a:prstGeom>
          <a:noFill/>
          <a:ln>
            <a:solidFill>
              <a:srgbClr val="0070C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596" y="357166"/>
            <a:ext cx="8215370" cy="923330"/>
          </a:xfrm>
          <a:prstGeom prst="rect">
            <a:avLst/>
          </a:prstGeom>
          <a:noFill/>
          <a:ln>
            <a:solidFill>
              <a:srgbClr val="0070C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Team roles</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pic>
        <p:nvPicPr>
          <p:cNvPr id="1028" name="Picture 4"/>
          <p:cNvPicPr>
            <a:picLocks noGrp="1" noChangeAspect="1" noChangeArrowheads="1"/>
          </p:cNvPicPr>
          <p:nvPr>
            <p:ph idx="1"/>
          </p:nvPr>
        </p:nvPicPr>
        <p:blipFill>
          <a:blip r:embed="rId2"/>
          <a:srcRect/>
          <a:stretch>
            <a:fillRect/>
          </a:stretch>
        </p:blipFill>
        <p:spPr bwMode="auto">
          <a:xfrm>
            <a:off x="928662" y="1500174"/>
            <a:ext cx="7215238" cy="4483255"/>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70C0"/>
            </a:solidFill>
          </a:ln>
        </p:spPr>
        <p:txBody>
          <a:bodyPr>
            <a:normAutofit fontScale="32500" lnSpcReduction="20000"/>
          </a:bodyPr>
          <a:lstStyle/>
          <a:p>
            <a:pPr algn="ctr">
              <a:buNone/>
            </a:pPr>
            <a:endParaRPr lang="en-GB" b="1" u="sng" dirty="0" smtClean="0"/>
          </a:p>
          <a:p>
            <a:pPr algn="just"/>
            <a:r>
              <a:rPr lang="en-GB" sz="7400" b="1" dirty="0" smtClean="0"/>
              <a:t>Dr Meredith Belbin originally identified the Team Roles as part of a unique study of teams that took place at Henley Business School which included a business simulation game. In 1969, Dr Belbin was invited to use this business game as a starting point for a study of team behaviour.</a:t>
            </a:r>
          </a:p>
          <a:p>
            <a:pPr algn="just"/>
            <a:endParaRPr lang="en-GB" sz="7400" dirty="0" smtClean="0"/>
          </a:p>
          <a:p>
            <a:pPr algn="just"/>
            <a:r>
              <a:rPr lang="en-GB" sz="7400" b="1" dirty="0" smtClean="0"/>
              <a:t>Belbin Team Roles are used to identify people's behavioural strengths and weaknesses in the workplace.</a:t>
            </a:r>
          </a:p>
          <a:p>
            <a:pPr algn="just"/>
            <a:r>
              <a:rPr lang="en-GB" sz="7400" b="1" dirty="0" smtClean="0"/>
              <a:t>Belbin Team Roles measure behaviour, not personality, and so can be defined as: A tendency to behave, contribute and interrelate with others in a particular way. </a:t>
            </a:r>
          </a:p>
          <a:p>
            <a:pPr algn="just"/>
            <a:endParaRPr lang="en-GB" sz="7400" b="1" dirty="0" smtClean="0"/>
          </a:p>
        </p:txBody>
      </p:sp>
      <p:sp>
        <p:nvSpPr>
          <p:cNvPr id="4" name="Rectangle 3"/>
          <p:cNvSpPr/>
          <p:nvPr/>
        </p:nvSpPr>
        <p:spPr>
          <a:xfrm>
            <a:off x="500034" y="285728"/>
            <a:ext cx="8143932" cy="923330"/>
          </a:xfrm>
          <a:prstGeom prst="rect">
            <a:avLst/>
          </a:prstGeom>
          <a:noFill/>
          <a:ln>
            <a:solidFill>
              <a:srgbClr val="0070C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Belbin team roles</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1428736"/>
            <a:ext cx="8229600" cy="4525963"/>
          </a:xfrm>
          <a:ln>
            <a:solidFill>
              <a:srgbClr val="0070C0"/>
            </a:solidFill>
          </a:ln>
        </p:spPr>
        <p:txBody>
          <a:bodyPr>
            <a:normAutofit lnSpcReduction="10000"/>
          </a:bodyPr>
          <a:lstStyle/>
          <a:p>
            <a:pPr algn="just"/>
            <a:r>
              <a:rPr lang="en-GB" b="1" dirty="0" smtClean="0"/>
              <a:t>(PLANT) The first Team Role to be identified was the Plant. The role was called ‘PLANT’ because one such individual was “planted” in each team. They tended to be highly creative and good at solving problems in unconventional ways.</a:t>
            </a:r>
          </a:p>
          <a:p>
            <a:pPr algn="just"/>
            <a:r>
              <a:rPr lang="en-GB" b="1" dirty="0" smtClean="0"/>
              <a:t>MONITOR EVALUATOR (ME) The Monitor Evaluator was needed to provide a logical eye, make impartial judgements where required and to weigh up the team’s options in a dispassionate way..</a:t>
            </a:r>
            <a:endParaRPr lang="en-GB" b="1" dirty="0"/>
          </a:p>
        </p:txBody>
      </p:sp>
      <p:sp>
        <p:nvSpPr>
          <p:cNvPr id="4" name="Rectangle 3"/>
          <p:cNvSpPr/>
          <p:nvPr/>
        </p:nvSpPr>
        <p:spPr>
          <a:xfrm>
            <a:off x="500034" y="285728"/>
            <a:ext cx="8215370" cy="923330"/>
          </a:xfrm>
          <a:prstGeom prst="rect">
            <a:avLst/>
          </a:prstGeom>
          <a:noFill/>
          <a:ln>
            <a:solidFill>
              <a:srgbClr val="0070C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The Nine team roles</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214290"/>
            <a:ext cx="7858180" cy="5324535"/>
          </a:xfrm>
          <a:prstGeom prst="rect">
            <a:avLst/>
          </a:prstGeom>
          <a:ln>
            <a:solidFill>
              <a:srgbClr val="0070C0"/>
            </a:solidFill>
          </a:ln>
        </p:spPr>
        <p:txBody>
          <a:bodyPr wrap="square">
            <a:spAutoFit/>
          </a:bodyPr>
          <a:lstStyle/>
          <a:p>
            <a:pPr algn="just"/>
            <a:r>
              <a:rPr lang="en-GB" sz="2000" b="1" dirty="0" smtClean="0"/>
              <a:t>CO-ORDINATOR (CO) Co-ordinators were needed to focus on the team’s objectives, draw out team members and delegate work appropriately. </a:t>
            </a:r>
          </a:p>
          <a:p>
            <a:pPr algn="just"/>
            <a:r>
              <a:rPr lang="en-GB" sz="2000" b="1" dirty="0" smtClean="0">
                <a:hlinkClick r:id="rId2" tooltip="RESOURCE INVESTIGATOR (RI)&#10;When the team was at risk of bec..."/>
              </a:rPr>
              <a:t> </a:t>
            </a:r>
            <a:endParaRPr lang="en-GB" sz="2000" b="1" dirty="0" smtClean="0"/>
          </a:p>
          <a:p>
            <a:pPr algn="just"/>
            <a:r>
              <a:rPr lang="en-GB" sz="2000" b="1" dirty="0" smtClean="0"/>
              <a:t>RESOURCE INVESTIGATOR (RI) When the team was becoming isolated and inwardly-focused, Resource Investigators provided inside knowledge on the opposition and made sure that the team’s idea would carry to the world outside the team.</a:t>
            </a:r>
          </a:p>
          <a:p>
            <a:pPr algn="just"/>
            <a:endParaRPr lang="en-GB" sz="2000" b="1" dirty="0" smtClean="0"/>
          </a:p>
          <a:p>
            <a:pPr algn="just"/>
            <a:r>
              <a:rPr lang="en-GB" sz="2000" b="1" dirty="0" smtClean="0"/>
              <a:t>IMPLEMENTER (IMP) Implementers were needed to plan a practical, workable strategy and carry it out as efficiently as possible. </a:t>
            </a:r>
          </a:p>
          <a:p>
            <a:pPr algn="just"/>
            <a:endParaRPr lang="en-GB" sz="2000" b="1" dirty="0" smtClean="0"/>
          </a:p>
          <a:p>
            <a:pPr algn="just"/>
            <a:r>
              <a:rPr lang="en-GB" sz="2000" b="1" dirty="0" smtClean="0"/>
              <a:t>COMPLETER FINISHER (CF) Completer Finishers are used at the end of a task, to scrutinise and ‘polish’ the work subjected  to the highest standards of quality control.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910" y="500042"/>
            <a:ext cx="7715304" cy="5632311"/>
          </a:xfrm>
          <a:prstGeom prst="rect">
            <a:avLst/>
          </a:prstGeom>
          <a:ln>
            <a:solidFill>
              <a:srgbClr val="0070C0"/>
            </a:solidFill>
          </a:ln>
        </p:spPr>
        <p:txBody>
          <a:bodyPr wrap="square">
            <a:spAutoFit/>
          </a:bodyPr>
          <a:lstStyle/>
          <a:p>
            <a:pPr algn="just"/>
            <a:r>
              <a:rPr lang="en-GB" sz="2400" b="1" dirty="0" smtClean="0"/>
              <a:t>TEAMWORKER (TW) Team workers helped the team to gel, using their versatility to identify the work required and complete it on behalf of the team. </a:t>
            </a:r>
          </a:p>
          <a:p>
            <a:pPr algn="just"/>
            <a:endParaRPr lang="en-GB" sz="2400" b="1" dirty="0" smtClean="0"/>
          </a:p>
          <a:p>
            <a:pPr algn="just"/>
            <a:r>
              <a:rPr lang="en-GB" sz="2400" b="1" dirty="0" smtClean="0"/>
              <a:t>SHAPER (SH) Challenging individuals, known as Shapers, provided the necessary drive to ensure that the team kept moving and did not lose focus or momentum. </a:t>
            </a:r>
          </a:p>
          <a:p>
            <a:pPr algn="just"/>
            <a:endParaRPr lang="en-GB" sz="2400" b="1" dirty="0" smtClean="0"/>
          </a:p>
          <a:p>
            <a:pPr algn="just"/>
            <a:r>
              <a:rPr lang="en-GB" sz="2400" b="1" dirty="0" smtClean="0"/>
              <a:t>SPECIALIST (SP) It was only after the initial research had been completed that the ninth Team Role, Specialist emerged. In the real world, the value of an individual with in-depth knowledge of a key area came to be recognised as yet another essential team contribution. </a:t>
            </a:r>
            <a:endParaRPr lang="en-GB" sz="2400" b="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hank you">
            <a:hlinkClick r:id="rId2"/>
          </p:cNvPr>
          <p:cNvPicPr>
            <a:picLocks noChangeAspect="1" noChangeArrowheads="1"/>
          </p:cNvPicPr>
          <p:nvPr/>
        </p:nvPicPr>
        <p:blipFill>
          <a:blip r:embed="rId3"/>
          <a:srcRect/>
          <a:stretch>
            <a:fillRect/>
          </a:stretch>
        </p:blipFill>
        <p:spPr bwMode="auto">
          <a:xfrm>
            <a:off x="571472" y="571480"/>
            <a:ext cx="8143932" cy="5143536"/>
          </a:xfrm>
          <a:prstGeom prst="rect">
            <a:avLst/>
          </a:prstGeom>
          <a:noFill/>
          <a:ln>
            <a:solidFill>
              <a:srgbClr val="0070C0"/>
            </a:solid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596" y="142852"/>
            <a:ext cx="8429684" cy="1754326"/>
          </a:xfrm>
          <a:prstGeom prst="rect">
            <a:avLst/>
          </a:prstGeom>
          <a:noFill/>
          <a:ln>
            <a:solidFill>
              <a:srgbClr val="002060"/>
            </a:solidFill>
          </a:ln>
        </p:spPr>
        <p:txBody>
          <a:bodyPr wrap="square" lIns="91440" tIns="45720" rIns="91440" bIns="45720">
            <a:spAutoFit/>
          </a:bodyPr>
          <a:lstStyle/>
          <a:p>
            <a:pPr algn="ctr"/>
            <a:r>
              <a:rPr lang="en-US"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Successful team </a:t>
            </a:r>
          </a:p>
          <a:p>
            <a:pPr algn="ctr"/>
            <a:r>
              <a:rPr lang="en-US"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development</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pic>
        <p:nvPicPr>
          <p:cNvPr id="1027" name="Picture 3"/>
          <p:cNvPicPr>
            <a:picLocks noGrp="1" noChangeAspect="1" noChangeArrowheads="1"/>
          </p:cNvPicPr>
          <p:nvPr>
            <p:ph idx="1"/>
          </p:nvPr>
        </p:nvPicPr>
        <p:blipFill>
          <a:blip r:embed="rId2"/>
          <a:srcRect/>
          <a:stretch>
            <a:fillRect/>
          </a:stretch>
        </p:blipFill>
        <p:spPr bwMode="auto">
          <a:xfrm>
            <a:off x="500034" y="2000240"/>
            <a:ext cx="8335147" cy="38576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428736"/>
            <a:ext cx="8229600" cy="4525963"/>
          </a:xfrm>
          <a:ln>
            <a:solidFill>
              <a:srgbClr val="002060"/>
            </a:solidFill>
          </a:ln>
        </p:spPr>
        <p:txBody>
          <a:bodyPr>
            <a:normAutofit fontScale="85000" lnSpcReduction="20000"/>
          </a:bodyPr>
          <a:lstStyle/>
          <a:p>
            <a:pPr>
              <a:buNone/>
            </a:pPr>
            <a:endParaRPr lang="en-GB" dirty="0" smtClean="0"/>
          </a:p>
          <a:p>
            <a:pPr algn="just">
              <a:buNone/>
            </a:pPr>
            <a:r>
              <a:rPr lang="en-GB" dirty="0" smtClean="0"/>
              <a:t>   </a:t>
            </a:r>
            <a:r>
              <a:rPr lang="en-GB" sz="2800" b="1" dirty="0" smtClean="0"/>
              <a:t>A team is more than just a group of people who work together. It is a group of people working towards common goals and objectives and sharing responsibility for the outcomes. Team building is the process of selecting and grouping team members effectively and developing good working relationships and practices enabling the team to steer and develop the work and reach their goals. A team may be composed of people drawn from different functions, departments and backgrounds who have been brought together for a specific task or project.</a:t>
            </a:r>
          </a:p>
          <a:p>
            <a:pPr algn="just">
              <a:buNone/>
            </a:pPr>
            <a:r>
              <a:rPr lang="en-GB" b="1" dirty="0" smtClean="0"/>
              <a:t> </a:t>
            </a:r>
          </a:p>
          <a:p>
            <a:pPr algn="just"/>
            <a:endParaRPr lang="en-GB" b="1" dirty="0" smtClean="0"/>
          </a:p>
          <a:p>
            <a:pPr algn="just">
              <a:buNone/>
            </a:pPr>
            <a:endParaRPr lang="en-GB" dirty="0"/>
          </a:p>
        </p:txBody>
      </p:sp>
      <p:sp>
        <p:nvSpPr>
          <p:cNvPr id="4" name="Rectangle 3"/>
          <p:cNvSpPr/>
          <p:nvPr/>
        </p:nvSpPr>
        <p:spPr>
          <a:xfrm>
            <a:off x="500034" y="357166"/>
            <a:ext cx="8170547"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What is team </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2000240"/>
            <a:ext cx="8229600" cy="4525963"/>
          </a:xfrm>
          <a:ln>
            <a:solidFill>
              <a:srgbClr val="002060"/>
            </a:solidFill>
          </a:ln>
        </p:spPr>
        <p:txBody>
          <a:bodyPr/>
          <a:lstStyle/>
          <a:p>
            <a:r>
              <a:rPr lang="en-GB" b="1" dirty="0" smtClean="0"/>
              <a:t>Clear goals and objectives</a:t>
            </a:r>
          </a:p>
          <a:p>
            <a:r>
              <a:rPr lang="en-GB" b="1" dirty="0" smtClean="0"/>
              <a:t>Defined goals</a:t>
            </a:r>
          </a:p>
          <a:p>
            <a:r>
              <a:rPr lang="en-GB" b="1" dirty="0" smtClean="0"/>
              <a:t>Open and clear communication</a:t>
            </a:r>
          </a:p>
          <a:p>
            <a:r>
              <a:rPr lang="en-GB" b="1" dirty="0" smtClean="0"/>
              <a:t>Effective decision making</a:t>
            </a:r>
          </a:p>
          <a:p>
            <a:r>
              <a:rPr lang="en-GB" b="1" dirty="0" smtClean="0"/>
              <a:t>Balanced participation &amp; relevant skills</a:t>
            </a:r>
          </a:p>
          <a:p>
            <a:r>
              <a:rPr lang="en-GB" b="1" dirty="0" smtClean="0"/>
              <a:t>Diversity of team members</a:t>
            </a:r>
          </a:p>
          <a:p>
            <a:r>
              <a:rPr lang="en-GB" b="1" dirty="0" smtClean="0"/>
              <a:t>Positive atmosphere</a:t>
            </a:r>
          </a:p>
          <a:p>
            <a:r>
              <a:rPr lang="en-GB" b="1" dirty="0" smtClean="0"/>
              <a:t>Co operative relationships and mutual trust</a:t>
            </a:r>
          </a:p>
          <a:p>
            <a:r>
              <a:rPr lang="en-GB" b="1" dirty="0" smtClean="0"/>
              <a:t>Excellent leadership</a:t>
            </a:r>
            <a:endParaRPr lang="en-GB" b="1" dirty="0"/>
          </a:p>
        </p:txBody>
      </p:sp>
      <p:sp>
        <p:nvSpPr>
          <p:cNvPr id="4" name="Rectangle 3"/>
          <p:cNvSpPr/>
          <p:nvPr/>
        </p:nvSpPr>
        <p:spPr>
          <a:xfrm>
            <a:off x="214282" y="285728"/>
            <a:ext cx="8929718" cy="1754326"/>
          </a:xfrm>
          <a:prstGeom prst="rect">
            <a:avLst/>
          </a:prstGeom>
          <a:noFill/>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Key characteristics of</a:t>
            </a:r>
          </a:p>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 successful team</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876630"/>
          </a:xfrm>
          <a:ln>
            <a:solidFill>
              <a:srgbClr val="002060"/>
            </a:solidFill>
          </a:ln>
        </p:spPr>
        <p:txBody>
          <a:bodyPr>
            <a:normAutofit fontScale="77500" lnSpcReduction="20000"/>
          </a:bodyPr>
          <a:lstStyle/>
          <a:p>
            <a:pPr algn="just">
              <a:buNone/>
            </a:pPr>
            <a:r>
              <a:rPr lang="en-US" sz="2800" b="1" dirty="0" smtClean="0"/>
              <a:t>   </a:t>
            </a:r>
          </a:p>
          <a:p>
            <a:pPr algn="just">
              <a:buNone/>
            </a:pPr>
            <a:r>
              <a:rPr lang="en-US" sz="2800" b="1" dirty="0" smtClean="0"/>
              <a:t>  Team leadership plays a vital role in the development  of a team a successful leader will have knowledge of the business and the specifics of the project and expectations of the tasks to be accomplished and set timescales to complete the tasks. The  team leader will need to have a plan and strategy that he/she can implement to be able to achieve this they will need to make their expectations clear and be able to drive the team forward they will need to build a competent team with the right mix of people, provide a collaborative environment for them to work  in. The leader will need to  motivate, delegate, listen, communicate, built trust, give feedback, coach, mentor, promote positive conflict and develop resources for the team.</a:t>
            </a:r>
          </a:p>
          <a:p>
            <a:pPr>
              <a:buNone/>
            </a:pPr>
            <a:endParaRPr lang="en-GB" sz="2800" dirty="0" smtClean="0"/>
          </a:p>
          <a:p>
            <a:pPr>
              <a:buNone/>
            </a:pPr>
            <a:r>
              <a:rPr lang="en-US" sz="2800" b="1" dirty="0" smtClean="0"/>
              <a:t>  </a:t>
            </a:r>
            <a:endParaRPr lang="en-GB" sz="2800" dirty="0" smtClean="0"/>
          </a:p>
          <a:p>
            <a:pPr>
              <a:buNone/>
            </a:pPr>
            <a:endParaRPr lang="en-GB" dirty="0"/>
          </a:p>
        </p:txBody>
      </p:sp>
      <p:sp>
        <p:nvSpPr>
          <p:cNvPr id="4" name="Rectangle 3"/>
          <p:cNvSpPr/>
          <p:nvPr/>
        </p:nvSpPr>
        <p:spPr>
          <a:xfrm>
            <a:off x="428596" y="428604"/>
            <a:ext cx="8286808"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Team leadership</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596" y="357166"/>
            <a:ext cx="8286808"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leadership</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pic>
        <p:nvPicPr>
          <p:cNvPr id="2050" name="Picture 2"/>
          <p:cNvPicPr>
            <a:picLocks noGrp="1" noChangeAspect="1" noChangeArrowheads="1"/>
          </p:cNvPicPr>
          <p:nvPr>
            <p:ph idx="1"/>
          </p:nvPr>
        </p:nvPicPr>
        <p:blipFill>
          <a:blip r:embed="rId2"/>
          <a:srcRect/>
          <a:stretch>
            <a:fillRect/>
          </a:stretch>
        </p:blipFill>
        <p:spPr bwMode="auto">
          <a:xfrm>
            <a:off x="500034" y="1500174"/>
            <a:ext cx="8215370" cy="4429156"/>
          </a:xfrm>
          <a:prstGeom prst="rect">
            <a:avLst/>
          </a:prstGeom>
          <a:noFill/>
          <a:ln w="9525">
            <a:solidFill>
              <a:srgbClr val="002060"/>
            </a:solid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1928802"/>
            <a:ext cx="8186766" cy="4429156"/>
          </a:xfrm>
          <a:ln>
            <a:solidFill>
              <a:srgbClr val="002060"/>
            </a:solidFill>
          </a:ln>
        </p:spPr>
        <p:txBody>
          <a:bodyPr>
            <a:normAutofit fontScale="85000" lnSpcReduction="20000"/>
          </a:bodyPr>
          <a:lstStyle/>
          <a:p>
            <a:r>
              <a:rPr lang="en-GB" sz="3300" b="1" dirty="0" smtClean="0"/>
              <a:t>Understands and is committed to group goals</a:t>
            </a:r>
          </a:p>
          <a:p>
            <a:r>
              <a:rPr lang="en-GB" sz="3300" b="1" dirty="0" smtClean="0"/>
              <a:t>Communicator is honest, approachable </a:t>
            </a:r>
          </a:p>
          <a:p>
            <a:r>
              <a:rPr lang="en-GB" sz="3300" b="1" dirty="0" smtClean="0"/>
              <a:t>Confident , dependable, fair</a:t>
            </a:r>
          </a:p>
          <a:p>
            <a:r>
              <a:rPr lang="en-GB" sz="3300" b="1" dirty="0" smtClean="0"/>
              <a:t>Delegates </a:t>
            </a:r>
          </a:p>
          <a:p>
            <a:r>
              <a:rPr lang="en-GB" sz="3300" b="1" dirty="0" smtClean="0"/>
              <a:t>Motivates the team</a:t>
            </a:r>
          </a:p>
          <a:p>
            <a:r>
              <a:rPr lang="en-GB" sz="3300" b="1" dirty="0" smtClean="0"/>
              <a:t>Empower team members</a:t>
            </a:r>
          </a:p>
          <a:p>
            <a:r>
              <a:rPr lang="en-GB" sz="3300" b="1" dirty="0" smtClean="0"/>
              <a:t>Role model </a:t>
            </a:r>
          </a:p>
          <a:p>
            <a:r>
              <a:rPr lang="en-GB" sz="3300" b="1" dirty="0" smtClean="0"/>
              <a:t>Good negotiator</a:t>
            </a:r>
          </a:p>
          <a:p>
            <a:r>
              <a:rPr lang="en-GB" sz="3300" b="1" dirty="0" smtClean="0"/>
              <a:t>Sets team objectives &amp; monitors performance</a:t>
            </a:r>
            <a:endParaRPr lang="en-GB" b="1" dirty="0"/>
          </a:p>
        </p:txBody>
      </p:sp>
      <p:sp>
        <p:nvSpPr>
          <p:cNvPr id="4" name="Rectangle 3"/>
          <p:cNvSpPr/>
          <p:nvPr/>
        </p:nvSpPr>
        <p:spPr>
          <a:xfrm>
            <a:off x="500034" y="142852"/>
            <a:ext cx="8201492" cy="1754326"/>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Key characteristics </a:t>
            </a:r>
          </a:p>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Of good leadership</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357158" y="214290"/>
            <a:ext cx="8501122" cy="5620940"/>
          </a:xfrm>
          <a:prstGeom prst="rect">
            <a:avLst/>
          </a:prstGeom>
          <a:noFill/>
          <a:ln w="9525">
            <a:noFill/>
            <a:miter lim="800000"/>
            <a:headEnd/>
            <a:tailEnd/>
          </a:ln>
          <a:effec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Image result for managing conflict">
            <a:hlinkClick r:id="rId2"/>
          </p:cNvPr>
          <p:cNvPicPr>
            <a:picLocks noChangeAspect="1" noChangeArrowheads="1"/>
          </p:cNvPicPr>
          <p:nvPr/>
        </p:nvPicPr>
        <p:blipFill>
          <a:blip r:embed="rId3"/>
          <a:srcRect/>
          <a:stretch>
            <a:fillRect/>
          </a:stretch>
        </p:blipFill>
        <p:spPr bwMode="auto">
          <a:xfrm>
            <a:off x="500034" y="428604"/>
            <a:ext cx="8375743" cy="5286412"/>
          </a:xfrm>
          <a:prstGeom prst="rect">
            <a:avLst/>
          </a:prstGeom>
          <a:noFill/>
          <a:ln>
            <a:solidFill>
              <a:srgbClr val="002060"/>
            </a:solid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71472" y="1481329"/>
            <a:ext cx="8115328" cy="4448002"/>
          </a:xfrm>
          <a:ln>
            <a:solidFill>
              <a:srgbClr val="0070C0"/>
            </a:solidFill>
          </a:ln>
        </p:spPr>
        <p:txBody>
          <a:bodyPr>
            <a:normAutofit fontScale="47500" lnSpcReduction="20000"/>
          </a:bodyPr>
          <a:lstStyle/>
          <a:p>
            <a:endParaRPr lang="en-US" sz="4500" b="1" dirty="0" smtClean="0"/>
          </a:p>
          <a:p>
            <a:pPr algn="just"/>
            <a:r>
              <a:rPr lang="en-US" sz="5100" b="1" dirty="0" smtClean="0"/>
              <a:t>A state of incompatibility of ideas between two or more parties or individuals.</a:t>
            </a:r>
          </a:p>
          <a:p>
            <a:pPr algn="just"/>
            <a:r>
              <a:rPr lang="en-US" sz="5100" b="1" dirty="0" smtClean="0"/>
              <a:t>A disagreement between individuals</a:t>
            </a:r>
          </a:p>
          <a:p>
            <a:pPr algn="just"/>
            <a:r>
              <a:rPr lang="en-US" sz="5100" b="1" dirty="0" smtClean="0"/>
              <a:t>A clash of personalities  or squabble.</a:t>
            </a:r>
          </a:p>
          <a:p>
            <a:pPr algn="just"/>
            <a:r>
              <a:rPr lang="en-US" sz="5100" b="1" dirty="0" smtClean="0"/>
              <a:t>A difference in ethical ideas or religious beliefs.</a:t>
            </a:r>
          </a:p>
          <a:p>
            <a:pPr algn="just"/>
            <a:r>
              <a:rPr lang="en-US" sz="5100" b="1" dirty="0" smtClean="0"/>
              <a:t>A heated exchange between co- workers</a:t>
            </a:r>
          </a:p>
          <a:p>
            <a:pPr algn="just"/>
            <a:r>
              <a:rPr lang="en-US" sz="5100" b="1" dirty="0" smtClean="0"/>
              <a:t>Act of aggression or violence</a:t>
            </a:r>
          </a:p>
          <a:p>
            <a:pPr algn="just"/>
            <a:r>
              <a:rPr lang="en-US" sz="5100" b="1" dirty="0" smtClean="0"/>
              <a:t>Bullying or harassment</a:t>
            </a:r>
          </a:p>
          <a:p>
            <a:pPr algn="just"/>
            <a:endParaRPr lang="en-US" sz="4500" b="1" dirty="0" smtClean="0"/>
          </a:p>
          <a:p>
            <a:pPr algn="just"/>
            <a:endParaRPr lang="en-US" sz="4500" b="1" dirty="0" smtClean="0"/>
          </a:p>
          <a:p>
            <a:pPr algn="just">
              <a:buNone/>
            </a:pPr>
            <a:endParaRPr lang="en-GB" dirty="0" smtClean="0"/>
          </a:p>
          <a:p>
            <a:pPr algn="just">
              <a:buNone/>
            </a:pPr>
            <a:r>
              <a:rPr lang="en-GB" dirty="0" smtClean="0"/>
              <a:t> </a:t>
            </a:r>
            <a:endParaRPr lang="en-GB" dirty="0"/>
          </a:p>
        </p:txBody>
      </p:sp>
      <p:sp>
        <p:nvSpPr>
          <p:cNvPr id="4" name="Rectangle 3"/>
          <p:cNvSpPr/>
          <p:nvPr/>
        </p:nvSpPr>
        <p:spPr>
          <a:xfrm>
            <a:off x="571472" y="357166"/>
            <a:ext cx="8072494" cy="923330"/>
          </a:xfrm>
          <a:prstGeom prst="rect">
            <a:avLst/>
          </a:prstGeom>
          <a:noFill/>
          <a:ln>
            <a:solidFill>
              <a:srgbClr val="0070C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What is conflict</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ln>
            <a:solidFill>
              <a:srgbClr val="002060"/>
            </a:solidFill>
          </a:ln>
        </p:spPr>
        <p:txBody>
          <a:bodyPr>
            <a:noAutofit/>
          </a:bodyPr>
          <a:lstStyle/>
          <a:p>
            <a:pPr algn="ctr"/>
            <a:r>
              <a:rPr lang="en-GB" sz="2800" b="1" dirty="0" smtClean="0">
                <a:solidFill>
                  <a:schemeClr val="tx1"/>
                </a:solidFill>
              </a:rPr>
              <a:t>Main causes of conflict</a:t>
            </a:r>
            <a:endParaRPr lang="en-GB" sz="2800" b="1" dirty="0">
              <a:solidFill>
                <a:schemeClr val="tx1"/>
              </a:solidFill>
            </a:endParaRPr>
          </a:p>
        </p:txBody>
      </p:sp>
      <p:sp>
        <p:nvSpPr>
          <p:cNvPr id="4" name="Text Placeholder 3"/>
          <p:cNvSpPr>
            <a:spLocks noGrp="1"/>
          </p:cNvSpPr>
          <p:nvPr>
            <p:ph type="body" sz="half" idx="3"/>
          </p:nvPr>
        </p:nvSpPr>
        <p:spPr>
          <a:ln>
            <a:solidFill>
              <a:srgbClr val="002060"/>
            </a:solidFill>
          </a:ln>
        </p:spPr>
        <p:txBody>
          <a:bodyPr>
            <a:normAutofit/>
          </a:bodyPr>
          <a:lstStyle/>
          <a:p>
            <a:pPr algn="ctr"/>
            <a:r>
              <a:rPr lang="en-GB" sz="2800" b="1" dirty="0" smtClean="0">
                <a:solidFill>
                  <a:schemeClr val="tx1"/>
                </a:solidFill>
              </a:rPr>
              <a:t>The cost of conflict</a:t>
            </a:r>
            <a:endParaRPr lang="en-GB" sz="2800" b="1" dirty="0">
              <a:solidFill>
                <a:schemeClr val="tx1"/>
              </a:solidFill>
            </a:endParaRPr>
          </a:p>
        </p:txBody>
      </p:sp>
      <p:sp>
        <p:nvSpPr>
          <p:cNvPr id="5" name="Content Placeholder 4"/>
          <p:cNvSpPr>
            <a:spLocks noGrp="1"/>
          </p:cNvSpPr>
          <p:nvPr>
            <p:ph sz="quarter" idx="2"/>
          </p:nvPr>
        </p:nvSpPr>
        <p:spPr>
          <a:ln>
            <a:solidFill>
              <a:srgbClr val="002060"/>
            </a:solidFill>
          </a:ln>
        </p:spPr>
        <p:txBody>
          <a:bodyPr>
            <a:normAutofit lnSpcReduction="10000"/>
          </a:bodyPr>
          <a:lstStyle/>
          <a:p>
            <a:r>
              <a:rPr lang="en-GB" b="1" dirty="0" smtClean="0"/>
              <a:t>Poor management •</a:t>
            </a:r>
          </a:p>
          <a:p>
            <a:r>
              <a:rPr lang="en-GB" b="1" dirty="0" smtClean="0"/>
              <a:t>Unfair treatment</a:t>
            </a:r>
          </a:p>
          <a:p>
            <a:r>
              <a:rPr lang="en-GB" b="1" dirty="0" smtClean="0"/>
              <a:t>Unclear job roles</a:t>
            </a:r>
          </a:p>
          <a:p>
            <a:r>
              <a:rPr lang="en-GB" b="1" dirty="0" smtClean="0"/>
              <a:t>Inadequate training</a:t>
            </a:r>
          </a:p>
          <a:p>
            <a:r>
              <a:rPr lang="en-GB" b="1" dirty="0" smtClean="0"/>
              <a:t>Poor communications </a:t>
            </a:r>
          </a:p>
          <a:p>
            <a:r>
              <a:rPr lang="en-GB" b="1" dirty="0" smtClean="0"/>
              <a:t>poor work environment</a:t>
            </a:r>
          </a:p>
          <a:p>
            <a:r>
              <a:rPr lang="en-GB" b="1" dirty="0" smtClean="0"/>
              <a:t>Lack of equal opportunities</a:t>
            </a:r>
          </a:p>
          <a:p>
            <a:r>
              <a:rPr lang="en-GB" b="1" dirty="0" smtClean="0"/>
              <a:t>Bullying or harassment</a:t>
            </a:r>
          </a:p>
          <a:p>
            <a:r>
              <a:rPr lang="en-GB" b="1" dirty="0" smtClean="0"/>
              <a:t>Frustration</a:t>
            </a:r>
          </a:p>
          <a:p>
            <a:endParaRPr lang="en-GB" dirty="0"/>
          </a:p>
        </p:txBody>
      </p:sp>
      <p:sp>
        <p:nvSpPr>
          <p:cNvPr id="6" name="Content Placeholder 5"/>
          <p:cNvSpPr>
            <a:spLocks noGrp="1"/>
          </p:cNvSpPr>
          <p:nvPr>
            <p:ph sz="quarter" idx="4"/>
          </p:nvPr>
        </p:nvSpPr>
        <p:spPr>
          <a:ln>
            <a:solidFill>
              <a:srgbClr val="002060"/>
            </a:solidFill>
          </a:ln>
        </p:spPr>
        <p:txBody>
          <a:bodyPr/>
          <a:lstStyle/>
          <a:p>
            <a:r>
              <a:rPr lang="en-GB" b="1" dirty="0" smtClean="0"/>
              <a:t>Violence</a:t>
            </a:r>
          </a:p>
          <a:p>
            <a:r>
              <a:rPr lang="en-GB" b="1" dirty="0" smtClean="0"/>
              <a:t>Breakdown in relationships</a:t>
            </a:r>
          </a:p>
          <a:p>
            <a:r>
              <a:rPr lang="en-GB" b="1" dirty="0" smtClean="0"/>
              <a:t>Disruption</a:t>
            </a:r>
          </a:p>
          <a:p>
            <a:r>
              <a:rPr lang="en-GB" b="1" dirty="0" smtClean="0"/>
              <a:t>Breakdown in communication</a:t>
            </a:r>
          </a:p>
          <a:p>
            <a:r>
              <a:rPr lang="en-GB" b="1" dirty="0" smtClean="0"/>
              <a:t>Costs the Company</a:t>
            </a:r>
          </a:p>
          <a:p>
            <a:r>
              <a:rPr lang="en-GB" b="1" dirty="0" smtClean="0"/>
              <a:t>Cost to the individual</a:t>
            </a:r>
          </a:p>
          <a:p>
            <a:r>
              <a:rPr lang="en-GB" b="1" dirty="0" smtClean="0"/>
              <a:t>Stress</a:t>
            </a:r>
          </a:p>
          <a:p>
            <a:r>
              <a:rPr lang="en-GB" b="1" dirty="0" smtClean="0"/>
              <a:t>Disciplinary action</a:t>
            </a:r>
          </a:p>
        </p:txBody>
      </p:sp>
      <p:sp>
        <p:nvSpPr>
          <p:cNvPr id="9" name="Rectangle 8"/>
          <p:cNvSpPr/>
          <p:nvPr/>
        </p:nvSpPr>
        <p:spPr>
          <a:xfrm>
            <a:off x="357158" y="357166"/>
            <a:ext cx="8590813" cy="923330"/>
          </a:xfrm>
          <a:prstGeom prst="rect">
            <a:avLst/>
          </a:prstGeom>
          <a:noFill/>
          <a:ln>
            <a:solidFill>
              <a:srgbClr val="002060"/>
            </a:solidFill>
          </a:ln>
        </p:spPr>
        <p:txBody>
          <a:bodyPr wrap="non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What causes conflict</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ln>
            <a:solidFill>
              <a:srgbClr val="002060"/>
            </a:solidFill>
          </a:ln>
        </p:spPr>
        <p:txBody>
          <a:bodyPr>
            <a:normAutofit/>
          </a:bodyPr>
          <a:lstStyle/>
          <a:p>
            <a:pPr algn="ctr"/>
            <a:r>
              <a:rPr lang="en-GB" sz="2800" b="1" dirty="0" smtClean="0">
                <a:solidFill>
                  <a:schemeClr val="tx1"/>
                </a:solidFill>
              </a:rPr>
              <a:t>Positive Conflict</a:t>
            </a:r>
            <a:endParaRPr lang="en-GB" sz="2800" b="1" dirty="0">
              <a:solidFill>
                <a:schemeClr val="tx1"/>
              </a:solidFill>
            </a:endParaRPr>
          </a:p>
        </p:txBody>
      </p:sp>
      <p:sp>
        <p:nvSpPr>
          <p:cNvPr id="4" name="Text Placeholder 3"/>
          <p:cNvSpPr>
            <a:spLocks noGrp="1"/>
          </p:cNvSpPr>
          <p:nvPr>
            <p:ph type="body" sz="half" idx="3"/>
          </p:nvPr>
        </p:nvSpPr>
        <p:spPr>
          <a:ln>
            <a:solidFill>
              <a:srgbClr val="002060"/>
            </a:solidFill>
          </a:ln>
        </p:spPr>
        <p:txBody>
          <a:bodyPr>
            <a:normAutofit/>
          </a:bodyPr>
          <a:lstStyle/>
          <a:p>
            <a:pPr algn="ctr"/>
            <a:r>
              <a:rPr lang="en-GB" sz="2800" b="1" dirty="0" smtClean="0">
                <a:solidFill>
                  <a:schemeClr val="tx1"/>
                </a:solidFill>
              </a:rPr>
              <a:t>Negative Conflict</a:t>
            </a:r>
            <a:endParaRPr lang="en-GB" sz="2800" b="1" dirty="0">
              <a:solidFill>
                <a:schemeClr val="tx1"/>
              </a:solidFill>
            </a:endParaRPr>
          </a:p>
        </p:txBody>
      </p:sp>
      <p:sp>
        <p:nvSpPr>
          <p:cNvPr id="5" name="Content Placeholder 4"/>
          <p:cNvSpPr>
            <a:spLocks noGrp="1"/>
          </p:cNvSpPr>
          <p:nvPr>
            <p:ph sz="quarter" idx="2"/>
          </p:nvPr>
        </p:nvSpPr>
        <p:spPr>
          <a:ln>
            <a:solidFill>
              <a:srgbClr val="002060"/>
            </a:solidFill>
          </a:ln>
        </p:spPr>
        <p:txBody>
          <a:bodyPr>
            <a:normAutofit lnSpcReduction="10000"/>
          </a:bodyPr>
          <a:lstStyle/>
          <a:p>
            <a:r>
              <a:rPr lang="en-GB" b="1" dirty="0" smtClean="0"/>
              <a:t>Can increase creativity</a:t>
            </a:r>
          </a:p>
          <a:p>
            <a:r>
              <a:rPr lang="en-GB" b="1" dirty="0" smtClean="0"/>
              <a:t>Improves development</a:t>
            </a:r>
          </a:p>
          <a:p>
            <a:r>
              <a:rPr lang="en-GB" b="1" dirty="0" smtClean="0"/>
              <a:t>Test individual capabilities</a:t>
            </a:r>
          </a:p>
          <a:p>
            <a:r>
              <a:rPr lang="en-GB" b="1" dirty="0" smtClean="0"/>
              <a:t>Produce constructive change and moral</a:t>
            </a:r>
          </a:p>
          <a:p>
            <a:r>
              <a:rPr lang="en-GB" b="1" dirty="0" smtClean="0"/>
              <a:t>Improve relationships</a:t>
            </a:r>
          </a:p>
          <a:p>
            <a:r>
              <a:rPr lang="en-GB" b="1" dirty="0" smtClean="0"/>
              <a:t>Social change</a:t>
            </a:r>
          </a:p>
          <a:p>
            <a:r>
              <a:rPr lang="en-GB" b="1" dirty="0" smtClean="0"/>
              <a:t>Improve organisational cohesion</a:t>
            </a:r>
            <a:endParaRPr lang="en-GB" b="1" dirty="0"/>
          </a:p>
        </p:txBody>
      </p:sp>
      <p:sp>
        <p:nvSpPr>
          <p:cNvPr id="6" name="Content Placeholder 5"/>
          <p:cNvSpPr>
            <a:spLocks noGrp="1"/>
          </p:cNvSpPr>
          <p:nvPr>
            <p:ph sz="quarter" idx="4"/>
          </p:nvPr>
        </p:nvSpPr>
        <p:spPr>
          <a:ln>
            <a:solidFill>
              <a:srgbClr val="002060"/>
            </a:solidFill>
          </a:ln>
        </p:spPr>
        <p:txBody>
          <a:bodyPr/>
          <a:lstStyle/>
          <a:p>
            <a:r>
              <a:rPr lang="en-GB" b="1" dirty="0" smtClean="0"/>
              <a:t>Petty arguments</a:t>
            </a:r>
          </a:p>
          <a:p>
            <a:r>
              <a:rPr lang="en-GB" b="1" dirty="0" smtClean="0"/>
              <a:t>Violence</a:t>
            </a:r>
          </a:p>
          <a:p>
            <a:r>
              <a:rPr lang="en-GB" b="1" dirty="0" smtClean="0"/>
              <a:t>Breakdown in trust and relationships.</a:t>
            </a:r>
          </a:p>
          <a:p>
            <a:r>
              <a:rPr lang="en-GB" b="1" dirty="0" smtClean="0"/>
              <a:t>Poor communication</a:t>
            </a:r>
          </a:p>
          <a:p>
            <a:r>
              <a:rPr lang="en-GB" b="1" dirty="0" smtClean="0"/>
              <a:t>Slow productivity</a:t>
            </a:r>
          </a:p>
          <a:p>
            <a:r>
              <a:rPr lang="en-GB" b="1" dirty="0" smtClean="0"/>
              <a:t>Social unrest</a:t>
            </a:r>
          </a:p>
          <a:p>
            <a:r>
              <a:rPr lang="en-GB" b="1" dirty="0" smtClean="0"/>
              <a:t>Stress</a:t>
            </a:r>
          </a:p>
          <a:p>
            <a:r>
              <a:rPr lang="en-GB" b="1" dirty="0" smtClean="0"/>
              <a:t>Negativity within the team.</a:t>
            </a:r>
          </a:p>
          <a:p>
            <a:endParaRPr lang="en-GB" dirty="0"/>
          </a:p>
        </p:txBody>
      </p:sp>
      <p:sp>
        <p:nvSpPr>
          <p:cNvPr id="7" name="Rectangle 6"/>
          <p:cNvSpPr/>
          <p:nvPr/>
        </p:nvSpPr>
        <p:spPr>
          <a:xfrm>
            <a:off x="500034" y="285728"/>
            <a:ext cx="8215370"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Types of conflict</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2060"/>
            </a:solidFill>
          </a:ln>
        </p:spPr>
        <p:txBody>
          <a:bodyPr>
            <a:normAutofit fontScale="92500" lnSpcReduction="10000"/>
          </a:bodyPr>
          <a:lstStyle/>
          <a:p>
            <a:pPr algn="ctr">
              <a:buNone/>
            </a:pPr>
            <a:r>
              <a:rPr lang="en-GB" b="1" u="sng" dirty="0" smtClean="0"/>
              <a:t>What are the typical responses to conflict?</a:t>
            </a:r>
          </a:p>
          <a:p>
            <a:r>
              <a:rPr lang="en-GB" b="1" dirty="0" smtClean="0">
                <a:solidFill>
                  <a:srgbClr val="FF0000"/>
                </a:solidFill>
              </a:rPr>
              <a:t>Fight</a:t>
            </a:r>
            <a:r>
              <a:rPr lang="en-GB" b="1" dirty="0" smtClean="0"/>
              <a:t> - you react in a challenging way. At work this may mean shouting or losing your temper.</a:t>
            </a:r>
          </a:p>
          <a:p>
            <a:r>
              <a:rPr lang="en-GB" b="1" dirty="0" smtClean="0">
                <a:solidFill>
                  <a:srgbClr val="FFC000"/>
                </a:solidFill>
              </a:rPr>
              <a:t>Flight</a:t>
            </a:r>
            <a:r>
              <a:rPr lang="en-GB" b="1" dirty="0" smtClean="0"/>
              <a:t> - you turn your back on what's going on. This is a common reaction - by ignoring a problem you hope it will go away.</a:t>
            </a:r>
          </a:p>
          <a:p>
            <a:r>
              <a:rPr lang="en-GB" b="1" dirty="0" smtClean="0">
                <a:solidFill>
                  <a:srgbClr val="0070C0"/>
                </a:solidFill>
              </a:rPr>
              <a:t>Freeze</a:t>
            </a:r>
            <a:r>
              <a:rPr lang="en-GB" b="1" dirty="0" smtClean="0"/>
              <a:t> - you are not sure how to react and become very passive. You might begin to deal with the issue but things drift or become drawn out through indecision.</a:t>
            </a:r>
          </a:p>
          <a:p>
            <a:r>
              <a:rPr lang="en-GB" b="1" dirty="0" smtClean="0">
                <a:solidFill>
                  <a:srgbClr val="00B050"/>
                </a:solidFill>
              </a:rPr>
              <a:t>Face </a:t>
            </a:r>
            <a:r>
              <a:rPr lang="en-GB" b="1" dirty="0" smtClean="0"/>
              <a:t>- Approach a problem in a calm and rational way with a planned approach.</a:t>
            </a:r>
          </a:p>
          <a:p>
            <a:endParaRPr lang="en-GB" dirty="0"/>
          </a:p>
        </p:txBody>
      </p:sp>
      <p:sp>
        <p:nvSpPr>
          <p:cNvPr id="4" name="Rectangle 3"/>
          <p:cNvSpPr/>
          <p:nvPr/>
        </p:nvSpPr>
        <p:spPr>
          <a:xfrm>
            <a:off x="500034" y="357166"/>
            <a:ext cx="8215370"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Managing conflict</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2060"/>
            </a:solidFill>
          </a:ln>
        </p:spPr>
        <p:txBody>
          <a:bodyPr/>
          <a:lstStyle/>
          <a:p>
            <a:r>
              <a:rPr lang="en-GB" b="1" dirty="0" smtClean="0"/>
              <a:t>In many disputes the informal stage is the first stage as many conflicts can be sorted by simply talking and listening. Giving people the time and space to express their feelings and concerns can often help to clear the air.</a:t>
            </a:r>
          </a:p>
          <a:p>
            <a:r>
              <a:rPr lang="en-GB" b="1" dirty="0" smtClean="0"/>
              <a:t>Mediation is the most common form of dispute resolution. It involves an independent, impartial person helping two individuals or groups reach a solution that is acceptable to everyone</a:t>
            </a:r>
            <a:endParaRPr lang="en-GB" b="1" dirty="0"/>
          </a:p>
        </p:txBody>
      </p:sp>
      <p:sp>
        <p:nvSpPr>
          <p:cNvPr id="4" name="Rectangle 3"/>
          <p:cNvSpPr/>
          <p:nvPr/>
        </p:nvSpPr>
        <p:spPr>
          <a:xfrm>
            <a:off x="428596" y="357166"/>
            <a:ext cx="8286808"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rgbClr val="00206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Resolving</a:t>
            </a:r>
            <a:r>
              <a:rPr lang="en-US" sz="5400" b="1" cap="all" dirty="0" smtClean="0">
                <a:ln w="9000" cmpd="sng">
                  <a:solidFill>
                    <a:srgbClr val="0070C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conflict</a:t>
            </a:r>
            <a:endParaRPr lang="en-US" sz="5400" b="1" cap="all" spc="0" dirty="0">
              <a:ln w="9000" cmpd="sng">
                <a:solidFill>
                  <a:srgbClr val="0070C0"/>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0034" y="500042"/>
            <a:ext cx="8215370" cy="5416868"/>
          </a:xfrm>
          <a:prstGeom prst="rect">
            <a:avLst/>
          </a:prstGeom>
          <a:ln>
            <a:solidFill>
              <a:srgbClr val="002060"/>
            </a:solidFill>
          </a:ln>
        </p:spPr>
        <p:txBody>
          <a:bodyPr wrap="square">
            <a:spAutoFit/>
          </a:bodyPr>
          <a:lstStyle/>
          <a:p>
            <a:pPr algn="ctr"/>
            <a:r>
              <a:rPr lang="en-GB" sz="3200" b="1" u="sng" dirty="0" smtClean="0"/>
              <a:t>Managing conflict between individuals often involves</a:t>
            </a:r>
            <a:r>
              <a:rPr lang="en-GB" sz="3200" dirty="0" smtClean="0"/>
              <a:t>:</a:t>
            </a:r>
          </a:p>
          <a:p>
            <a:pPr algn="ctr">
              <a:buFont typeface="Arial" pitchFamily="34" charset="0"/>
              <a:buChar char="•"/>
            </a:pPr>
            <a:endParaRPr lang="en-GB" dirty="0" smtClean="0"/>
          </a:p>
          <a:p>
            <a:pPr marL="457200" indent="-457200">
              <a:buFont typeface="Arial" pitchFamily="34" charset="0"/>
              <a:buChar char="•"/>
            </a:pPr>
            <a:r>
              <a:rPr lang="en-GB" sz="2400" b="1" dirty="0" smtClean="0"/>
              <a:t>Listening Carefully</a:t>
            </a:r>
          </a:p>
          <a:p>
            <a:pPr marL="457200" indent="-457200">
              <a:buFont typeface="Arial" pitchFamily="34" charset="0"/>
              <a:buChar char="•"/>
            </a:pPr>
            <a:r>
              <a:rPr lang="en-GB" sz="2400" b="1" dirty="0" smtClean="0"/>
              <a:t>Don’t interrupt ( Use simple gestures  to respond )</a:t>
            </a:r>
          </a:p>
          <a:p>
            <a:pPr marL="457200" indent="-457200">
              <a:buFont typeface="Arial" pitchFamily="34" charset="0"/>
              <a:buChar char="•"/>
            </a:pPr>
            <a:r>
              <a:rPr lang="en-GB" sz="2400" b="1" dirty="0" smtClean="0"/>
              <a:t>Be patient ( Don’t react  or over react)</a:t>
            </a:r>
          </a:p>
          <a:p>
            <a:pPr marL="457200" indent="-457200">
              <a:buFont typeface="Arial" pitchFamily="34" charset="0"/>
              <a:buChar char="•"/>
            </a:pPr>
            <a:r>
              <a:rPr lang="en-GB" sz="2400" b="1" dirty="0" smtClean="0"/>
              <a:t>Show empathy </a:t>
            </a:r>
          </a:p>
          <a:p>
            <a:pPr marL="457200" indent="-457200">
              <a:buFont typeface="Arial" pitchFamily="34" charset="0"/>
              <a:buChar char="•"/>
            </a:pPr>
            <a:r>
              <a:rPr lang="en-GB" sz="2400" b="1" dirty="0" smtClean="0"/>
              <a:t>having a quiet word</a:t>
            </a:r>
          </a:p>
          <a:p>
            <a:pPr marL="457200" indent="-457200">
              <a:buFont typeface="Arial" pitchFamily="34" charset="0"/>
              <a:buChar char="•"/>
            </a:pPr>
            <a:r>
              <a:rPr lang="en-GB" sz="2400" b="1" dirty="0" smtClean="0"/>
              <a:t>investigating the problem informally</a:t>
            </a:r>
          </a:p>
          <a:p>
            <a:pPr marL="457200" indent="-457200">
              <a:buFont typeface="Arial" pitchFamily="34" charset="0"/>
              <a:buChar char="•"/>
            </a:pPr>
            <a:r>
              <a:rPr lang="en-GB" sz="2400" b="1" dirty="0" smtClean="0"/>
              <a:t>using internal procedures - for example, company procedures for dealing with grievances</a:t>
            </a:r>
          </a:p>
          <a:p>
            <a:pPr marL="457200" indent="-457200">
              <a:buFont typeface="Arial" pitchFamily="34" charset="0"/>
              <a:buChar char="•"/>
            </a:pPr>
            <a:r>
              <a:rPr lang="en-GB" sz="2400" b="1" dirty="0" smtClean="0"/>
              <a:t>upgrading line management skills - particularly around handling difficult conversations</a:t>
            </a:r>
          </a:p>
          <a:p>
            <a:pPr marL="457200" indent="-457200">
              <a:buFont typeface="Arial" pitchFamily="34" charset="0"/>
              <a:buChar char="•"/>
            </a:pPr>
            <a:r>
              <a:rPr lang="en-GB" sz="2400" b="1" dirty="0" smtClean="0"/>
              <a:t>using a skilled mediator.</a:t>
            </a:r>
            <a:endParaRPr lang="en-GB" sz="2400" b="1"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282" y="642918"/>
            <a:ext cx="8358246" cy="4678204"/>
          </a:xfrm>
          <a:prstGeom prst="rect">
            <a:avLst/>
          </a:prstGeom>
          <a:ln>
            <a:solidFill>
              <a:srgbClr val="002060"/>
            </a:solidFill>
          </a:ln>
        </p:spPr>
        <p:txBody>
          <a:bodyPr wrap="square">
            <a:spAutoFit/>
          </a:bodyPr>
          <a:lstStyle/>
          <a:p>
            <a:pPr algn="ctr"/>
            <a:r>
              <a:rPr lang="en-GB" sz="2800" b="1" u="sng" dirty="0" smtClean="0"/>
              <a:t>Managing conflict between groups often involves</a:t>
            </a:r>
            <a:r>
              <a:rPr lang="en-GB" sz="2800" dirty="0" smtClean="0"/>
              <a:t>:</a:t>
            </a:r>
          </a:p>
          <a:p>
            <a:endParaRPr lang="en-GB" dirty="0" smtClean="0"/>
          </a:p>
          <a:p>
            <a:pPr>
              <a:buFont typeface="Arial" pitchFamily="34" charset="0"/>
              <a:buChar char="•"/>
            </a:pPr>
            <a:r>
              <a:rPr lang="en-GB" sz="2800" dirty="0" smtClean="0"/>
              <a:t>Improving the way you communicate and consult with employees</a:t>
            </a:r>
          </a:p>
          <a:p>
            <a:pPr>
              <a:buFont typeface="Arial" pitchFamily="34" charset="0"/>
              <a:buChar char="•"/>
            </a:pPr>
            <a:r>
              <a:rPr lang="en-GB" sz="2800" dirty="0" smtClean="0"/>
              <a:t>Forming representative structures within your organisation to tackle problems - for example, working groups or staff councils</a:t>
            </a:r>
          </a:p>
          <a:p>
            <a:pPr>
              <a:buFont typeface="Arial" pitchFamily="34" charset="0"/>
              <a:buChar char="•"/>
            </a:pPr>
            <a:r>
              <a:rPr lang="en-GB" sz="2800" dirty="0" smtClean="0"/>
              <a:t>Using problem-solving cycles to find joint solutions to workplace problems</a:t>
            </a:r>
          </a:p>
          <a:p>
            <a:pPr>
              <a:buFont typeface="Arial" pitchFamily="34" charset="0"/>
              <a:buChar char="•"/>
            </a:pPr>
            <a:r>
              <a:rPr lang="en-GB" sz="2800" dirty="0" smtClean="0"/>
              <a:t>Getting outside help.</a:t>
            </a:r>
            <a:endParaRPr lang="en-GB" sz="28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rgbClr val="002060"/>
            </a:solidFill>
          </a:ln>
        </p:spPr>
        <p:txBody>
          <a:bodyPr/>
          <a:lstStyle/>
          <a:p>
            <a:r>
              <a:rPr lang="en-GB" b="1" dirty="0" smtClean="0"/>
              <a:t>Conflict is an inevitable fact of human existence. </a:t>
            </a:r>
          </a:p>
          <a:p>
            <a:r>
              <a:rPr lang="en-GB" b="1" dirty="0" smtClean="0"/>
              <a:t>Not all two people are the same  </a:t>
            </a:r>
          </a:p>
          <a:p>
            <a:r>
              <a:rPr lang="en-GB" b="1" dirty="0" smtClean="0"/>
              <a:t>We all have different ideas, values &amp; opinions</a:t>
            </a:r>
          </a:p>
          <a:p>
            <a:r>
              <a:rPr lang="en-GB" b="1" dirty="0" smtClean="0"/>
              <a:t>If managed effectively it can improve social relationships and productivity and moral.</a:t>
            </a:r>
          </a:p>
          <a:p>
            <a:r>
              <a:rPr lang="en-GB" b="1" dirty="0" smtClean="0"/>
              <a:t>Respect each other as individuals</a:t>
            </a:r>
          </a:p>
          <a:p>
            <a:pPr>
              <a:buNone/>
            </a:pPr>
            <a:endParaRPr lang="en-GB" b="1" dirty="0" smtClean="0"/>
          </a:p>
          <a:p>
            <a:endParaRPr lang="en-GB" dirty="0" smtClean="0"/>
          </a:p>
          <a:p>
            <a:endParaRPr lang="en-GB" dirty="0" smtClean="0"/>
          </a:p>
          <a:p>
            <a:endParaRPr lang="en-GB" dirty="0"/>
          </a:p>
        </p:txBody>
      </p:sp>
      <p:sp>
        <p:nvSpPr>
          <p:cNvPr id="4" name="Rectangle 3"/>
          <p:cNvSpPr/>
          <p:nvPr/>
        </p:nvSpPr>
        <p:spPr>
          <a:xfrm>
            <a:off x="428596" y="357166"/>
            <a:ext cx="8215370" cy="923330"/>
          </a:xfrm>
          <a:prstGeom prst="rect">
            <a:avLst/>
          </a:prstGeom>
          <a:noFill/>
          <a:ln>
            <a:solidFill>
              <a:srgbClr val="002060"/>
            </a:solidFill>
          </a:ln>
        </p:spPr>
        <p:txBody>
          <a:bodyPr wrap="square" lIns="91440" tIns="45720" rIns="91440" bIns="45720">
            <a:spAutoFit/>
          </a:bodyPr>
          <a:lstStyle/>
          <a:p>
            <a:pPr algn="ctr"/>
            <a:r>
              <a:rPr lang="en-US" sz="5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conclusion</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2" name="Picture 4" descr="Image result for thank you questions">
            <a:hlinkClick r:id="rId2"/>
          </p:cNvPr>
          <p:cNvPicPr>
            <a:picLocks noChangeAspect="1" noChangeArrowheads="1"/>
          </p:cNvPicPr>
          <p:nvPr/>
        </p:nvPicPr>
        <p:blipFill>
          <a:blip r:embed="rId3"/>
          <a:srcRect/>
          <a:stretch>
            <a:fillRect/>
          </a:stretch>
        </p:blipFill>
        <p:spPr bwMode="auto">
          <a:xfrm>
            <a:off x="357158" y="285728"/>
            <a:ext cx="8458200" cy="5500726"/>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250" y="714356"/>
            <a:ext cx="8786906" cy="3016210"/>
          </a:xfrm>
          <a:prstGeom prst="rect">
            <a:avLst/>
          </a:prstGeom>
        </p:spPr>
        <p:txBody>
          <a:bodyPr wrap="square">
            <a:spAutoFit/>
          </a:bodyPr>
          <a:lstStyle/>
          <a:p>
            <a:endParaRPr lang="en-GB" dirty="0" smtClean="0"/>
          </a:p>
          <a:p>
            <a:pPr algn="ctr"/>
            <a:r>
              <a:rPr lang="en-GB" sz="3200" b="1" dirty="0" smtClean="0"/>
              <a:t>Reference credits</a:t>
            </a:r>
          </a:p>
          <a:p>
            <a:pPr algn="ctr"/>
            <a:endParaRPr lang="en-GB" sz="3200" b="1" dirty="0" smtClean="0"/>
          </a:p>
          <a:p>
            <a:r>
              <a:rPr lang="en-GB" b="1" dirty="0" smtClean="0"/>
              <a:t>https://www.teambuilding.co.uk/theory/Forming-Storming-Norming-Performing.html</a:t>
            </a:r>
          </a:p>
          <a:p>
            <a:r>
              <a:rPr lang="en-GB" b="1" dirty="0" smtClean="0"/>
              <a:t>http://www.businessballs.com/tuckmanformingstormingnormingperforming</a:t>
            </a:r>
          </a:p>
          <a:p>
            <a:r>
              <a:rPr lang="en-GB" b="1" dirty="0" smtClean="0"/>
              <a:t>http://www.acas.org.uk/index.aspx?articleid=1218</a:t>
            </a:r>
          </a:p>
          <a:p>
            <a:r>
              <a:rPr lang="en-GB" b="1" dirty="0" smtClean="0"/>
              <a:t>https://www.belbin.com/about/belbin-team-roles/</a:t>
            </a:r>
          </a:p>
          <a:p>
            <a:endParaRPr lang="en-GB"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1244</TotalTime>
  <Words>2063</Words>
  <Application>Microsoft Office PowerPoint</Application>
  <PresentationFormat>On-screen Show (4:3)</PresentationFormat>
  <Paragraphs>257</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Concourse</vt:lpstr>
      <vt:lpstr> </vt:lpstr>
      <vt:lpstr>Slide 2</vt:lpstr>
      <vt:lpstr>Contents </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Mohammed Azer</dc:creator>
  <cp:lastModifiedBy>Mohammed Azer</cp:lastModifiedBy>
  <cp:revision>133</cp:revision>
  <dcterms:created xsi:type="dcterms:W3CDTF">2018-08-15T19:58:10Z</dcterms:created>
  <dcterms:modified xsi:type="dcterms:W3CDTF">2018-08-24T12:56:09Z</dcterms:modified>
</cp:coreProperties>
</file>