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32"/>
  </p:notesMasterIdLst>
  <p:sldIdLst>
    <p:sldId id="256" r:id="rId2"/>
    <p:sldId id="257" r:id="rId3"/>
    <p:sldId id="266" r:id="rId4"/>
    <p:sldId id="299" r:id="rId5"/>
    <p:sldId id="286" r:id="rId6"/>
    <p:sldId id="294" r:id="rId7"/>
    <p:sldId id="293" r:id="rId8"/>
    <p:sldId id="290" r:id="rId9"/>
    <p:sldId id="289" r:id="rId10"/>
    <p:sldId id="262" r:id="rId11"/>
    <p:sldId id="287" r:id="rId12"/>
    <p:sldId id="295" r:id="rId13"/>
    <p:sldId id="291" r:id="rId14"/>
    <p:sldId id="300" r:id="rId15"/>
    <p:sldId id="264" r:id="rId16"/>
    <p:sldId id="269" r:id="rId17"/>
    <p:sldId id="265" r:id="rId18"/>
    <p:sldId id="277" r:id="rId19"/>
    <p:sldId id="260" r:id="rId20"/>
    <p:sldId id="268" r:id="rId21"/>
    <p:sldId id="272" r:id="rId22"/>
    <p:sldId id="273" r:id="rId23"/>
    <p:sldId id="258" r:id="rId24"/>
    <p:sldId id="285" r:id="rId25"/>
    <p:sldId id="275" r:id="rId26"/>
    <p:sldId id="276" r:id="rId27"/>
    <p:sldId id="297" r:id="rId28"/>
    <p:sldId id="267" r:id="rId29"/>
    <p:sldId id="274" r:id="rId30"/>
    <p:sldId id="298" r:id="rId31"/>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ni Williams" initials="JW" lastIdx="1" clrIdx="0">
    <p:extLst>
      <p:ext uri="{19B8F6BF-5375-455C-9EA6-DF929625EA0E}">
        <p15:presenceInfo xmlns:p15="http://schemas.microsoft.com/office/powerpoint/2012/main" userId="f0c1b372bc1fb1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89F"/>
    <a:srgbClr val="FFD653"/>
    <a:srgbClr val="36000A"/>
    <a:srgbClr val="002A00"/>
    <a:srgbClr val="004600"/>
    <a:srgbClr val="004568"/>
    <a:srgbClr val="420000"/>
    <a:srgbClr val="680000"/>
    <a:srgbClr val="006699"/>
    <a:srgbClr val="60001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334" autoAdjust="0"/>
    <p:restoredTop sz="94660" autoAdjust="0"/>
  </p:normalViewPr>
  <p:slideViewPr>
    <p:cSldViewPr>
      <p:cViewPr varScale="1">
        <p:scale>
          <a:sx n="97" d="100"/>
          <a:sy n="97" d="100"/>
        </p:scale>
        <p:origin x="768" y="78"/>
      </p:cViewPr>
      <p:guideLst>
        <p:guide orient="horz" pos="2160"/>
        <p:guide pos="3840"/>
      </p:guideLst>
    </p:cSldViewPr>
  </p:slideViewPr>
  <p:notesTextViewPr>
    <p:cViewPr>
      <p:scale>
        <a:sx n="100" d="100"/>
        <a:sy n="100" d="100"/>
      </p:scale>
      <p:origin x="0" y="0"/>
    </p:cViewPr>
  </p:notesTextViewPr>
  <p:sorterViewPr>
    <p:cViewPr>
      <p:scale>
        <a:sx n="150" d="100"/>
        <a:sy n="150" d="100"/>
      </p:scale>
      <p:origin x="0" y="-470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3-23T22:45:21.495"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FD7639-D504-46B9-BBC4-49EF9EC51FA2}" type="datetimeFigureOut">
              <a:rPr lang="en-GB" smtClean="0"/>
              <a:t>26/01/2021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B33DA7-0C1D-445C-A746-9A70111A85C5}" type="slidenum">
              <a:rPr lang="en-GB" smtClean="0"/>
              <a:t>‹#›</a:t>
            </a:fld>
            <a:endParaRPr lang="en-GB"/>
          </a:p>
        </p:txBody>
      </p:sp>
    </p:spTree>
    <p:extLst>
      <p:ext uri="{BB962C8B-B14F-4D97-AF65-F5344CB8AC3E}">
        <p14:creationId xmlns:p14="http://schemas.microsoft.com/office/powerpoint/2010/main" val="569606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B33DA7-0C1D-445C-A746-9A70111A85C5}" type="slidenum">
              <a:rPr lang="en-GB" smtClean="0"/>
              <a:t>24</a:t>
            </a:fld>
            <a:endParaRPr lang="en-GB"/>
          </a:p>
        </p:txBody>
      </p:sp>
    </p:spTree>
    <p:extLst>
      <p:ext uri="{BB962C8B-B14F-4D97-AF65-F5344CB8AC3E}">
        <p14:creationId xmlns:p14="http://schemas.microsoft.com/office/powerpoint/2010/main" val="3028728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B33DA7-0C1D-445C-A746-9A70111A85C5}" type="slidenum">
              <a:rPr lang="en-GB" smtClean="0"/>
              <a:t>25</a:t>
            </a:fld>
            <a:endParaRPr lang="en-GB"/>
          </a:p>
        </p:txBody>
      </p:sp>
    </p:spTree>
    <p:extLst>
      <p:ext uri="{BB962C8B-B14F-4D97-AF65-F5344CB8AC3E}">
        <p14:creationId xmlns:p14="http://schemas.microsoft.com/office/powerpoint/2010/main" val="3759642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1" y="1"/>
            <a:ext cx="12187767"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914400" y="1736726"/>
            <a:ext cx="103632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828800" y="3886200"/>
            <a:ext cx="85344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609600" y="6248400"/>
            <a:ext cx="28448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4165600" y="6251575"/>
            <a:ext cx="38608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8737600" y="6254750"/>
            <a:ext cx="2844800" cy="476250"/>
          </a:xfrm>
        </p:spPr>
        <p:txBody>
          <a:bodyPr/>
          <a:lstStyle>
            <a:lvl1pPr>
              <a:defRPr smtClean="0"/>
            </a:lvl1pPr>
          </a:lstStyle>
          <a:p>
            <a:pPr>
              <a:defRPr/>
            </a:pPr>
            <a:fld id="{777F05C2-CDBE-48C4-8DD8-D07085842344}"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5664122D-BF51-474B-A2CE-072ABA2A36E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A987078-23F6-49D5-9FD3-BA940EB561BB}"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412A0D4-52EC-4C8D-8670-39E208BE82D8}"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E008E866-3912-4A1A-80CF-A6915FCBACDD}"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96CF9D6A-9D45-48F9-8C86-898AAAFA3031}"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52C3A4F-2409-4CAB-830B-4FB40D4F73BF}"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88E0083-88E5-40B5-8439-511E85EC412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3DEC6FB-BD3F-44C7-B46A-DCADB7D8BA3D}"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077B4D0-B03E-4C4A-868C-38FAE51E55FB}"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1D25920-6DA5-4936-87DF-ECCE5B130E6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A00"/>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609600" y="6251575"/>
            <a:ext cx="28448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8737600" y="6248400"/>
            <a:ext cx="28448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3EEE6A7E-20AC-4140-822A-FFEE88C44D49}" type="slidenum">
              <a:rPr lang="en-GB"/>
              <a:pPr>
                <a:defRPr/>
              </a:pPr>
              <a:t>‹#›</a:t>
            </a:fld>
            <a:endParaRPr lang="en-GB"/>
          </a:p>
        </p:txBody>
      </p:sp>
      <p:grpSp>
        <p:nvGrpSpPr>
          <p:cNvPr id="1028" name="Group 4"/>
          <p:cNvGrpSpPr>
            <a:grpSpLocks/>
          </p:cNvGrpSpPr>
          <p:nvPr/>
        </p:nvGrpSpPr>
        <p:grpSpPr bwMode="auto">
          <a:xfrm>
            <a:off x="1" y="1"/>
            <a:ext cx="12187767"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609600" y="274638"/>
            <a:ext cx="109728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4165600" y="6248400"/>
            <a:ext cx="38608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609600" y="1600201"/>
            <a:ext cx="109728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hartford-hwp.com/archives/35/181.html"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rarehistoricalphotos.com/father-hand-belgian-congo-1904/"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223952" y="303209"/>
            <a:ext cx="11839399" cy="1429932"/>
          </a:xfrm>
        </p:spPr>
        <p:txBody>
          <a:bodyPr/>
          <a:lstStyle/>
          <a:p>
            <a:pPr algn="l" eaLnBrk="1" hangingPunct="1">
              <a:defRPr/>
            </a:pPr>
            <a:r>
              <a:rPr lang="en-GB" sz="3600" b="0" dirty="0">
                <a:solidFill>
                  <a:srgbClr val="92D050"/>
                </a:solidFill>
                <a:effectLst/>
                <a:latin typeface="Felix Titling" panose="04060505060202020A04" pitchFamily="82" charset="0"/>
              </a:rPr>
              <a:t>revealing the nature of colonialism: The scramble for Africa </a:t>
            </a:r>
            <a:endParaRPr lang="en-GB" sz="5400" dirty="0">
              <a:effectLst/>
              <a:latin typeface="Palatino Linotype" panose="02040502050505030304" pitchFamily="18" charset="0"/>
            </a:endParaRPr>
          </a:p>
        </p:txBody>
      </p:sp>
      <p:pic>
        <p:nvPicPr>
          <p:cNvPr id="9" name="Content Placeholder 4" descr="A close up of a map&#10;&#10;Description automatically generated">
            <a:extLst>
              <a:ext uri="{FF2B5EF4-FFF2-40B4-BE49-F238E27FC236}">
                <a16:creationId xmlns:a16="http://schemas.microsoft.com/office/drawing/2014/main" id="{0E86AE73-DAC3-4B29-88E8-6C6ABB6D66E4}"/>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colorTemperature colorTemp="8800"/>
                    </a14:imgEffect>
                  </a14:imgLayer>
                </a14:imgProps>
              </a:ext>
              <a:ext uri="{28A0092B-C50C-407E-A947-70E740481C1C}">
                <a14:useLocalDpi xmlns:a14="http://schemas.microsoft.com/office/drawing/2010/main" val="0"/>
              </a:ext>
            </a:extLst>
          </a:blip>
          <a:srcRect/>
          <a:stretch/>
        </p:blipFill>
        <p:spPr bwMode="auto">
          <a:xfrm>
            <a:off x="6115465" y="1364532"/>
            <a:ext cx="5872048" cy="4926122"/>
          </a:xfrm>
          <a:prstGeom prst="rect">
            <a:avLst/>
          </a:prstGeom>
          <a:noFill/>
          <a:ln w="28575">
            <a:solidFill>
              <a:srgbClr val="00B050"/>
            </a:solidFill>
            <a:miter lim="800000"/>
            <a:headEnd/>
            <a:tailEnd/>
          </a:ln>
          <a:effectLst/>
        </p:spPr>
      </p:pic>
      <p:sp>
        <p:nvSpPr>
          <p:cNvPr id="11" name="TextBox 10">
            <a:extLst>
              <a:ext uri="{FF2B5EF4-FFF2-40B4-BE49-F238E27FC236}">
                <a16:creationId xmlns:a16="http://schemas.microsoft.com/office/drawing/2014/main" id="{D09E6804-4494-473E-8B3F-092457D44095}"/>
              </a:ext>
            </a:extLst>
          </p:cNvPr>
          <p:cNvSpPr txBox="1"/>
          <p:nvPr/>
        </p:nvSpPr>
        <p:spPr>
          <a:xfrm>
            <a:off x="335360" y="1733141"/>
            <a:ext cx="6465454" cy="400110"/>
          </a:xfrm>
          <a:prstGeom prst="rect">
            <a:avLst/>
          </a:prstGeom>
          <a:noFill/>
        </p:spPr>
        <p:txBody>
          <a:bodyPr wrap="square">
            <a:spAutoFit/>
          </a:bodyPr>
          <a:lstStyle/>
          <a:p>
            <a:r>
              <a:rPr lang="en-GB" sz="2000" b="0" dirty="0">
                <a:solidFill>
                  <a:srgbClr val="92D050"/>
                </a:solidFill>
                <a:effectLst/>
                <a:latin typeface="Palatino Linotype" panose="02040502050505030304" pitchFamily="18" charset="0"/>
              </a:rPr>
              <a:t>Joseph Conrad, </a:t>
            </a:r>
            <a:r>
              <a:rPr lang="en-GB" sz="2000" b="0" i="1" dirty="0">
                <a:solidFill>
                  <a:srgbClr val="92D050"/>
                </a:solidFill>
                <a:effectLst/>
                <a:latin typeface="Palatino Linotype" panose="02040502050505030304" pitchFamily="18" charset="0"/>
              </a:rPr>
              <a:t>Heart of Darkness</a:t>
            </a:r>
            <a:r>
              <a:rPr lang="en-GB" sz="2000" b="0" dirty="0">
                <a:solidFill>
                  <a:srgbClr val="92D050"/>
                </a:solidFill>
                <a:effectLst/>
                <a:latin typeface="Palatino Linotype" panose="02040502050505030304" pitchFamily="18" charset="0"/>
              </a:rPr>
              <a:t>, </a:t>
            </a:r>
            <a:r>
              <a:rPr lang="en-GB" sz="2000" dirty="0">
                <a:solidFill>
                  <a:srgbClr val="92D050"/>
                </a:solidFill>
                <a:latin typeface="Palatino Linotype" panose="02040502050505030304" pitchFamily="18" charset="0"/>
              </a:rPr>
              <a:t>1899/1902</a:t>
            </a:r>
            <a:endParaRPr lang="en-GB" sz="2000" dirty="0">
              <a:solidFill>
                <a:srgbClr val="92D050"/>
              </a:solidFill>
            </a:endParaRPr>
          </a:p>
        </p:txBody>
      </p:sp>
      <p:sp>
        <p:nvSpPr>
          <p:cNvPr id="12" name="Rectangle 2">
            <a:extLst>
              <a:ext uri="{FF2B5EF4-FFF2-40B4-BE49-F238E27FC236}">
                <a16:creationId xmlns:a16="http://schemas.microsoft.com/office/drawing/2014/main" id="{F0170C40-E4DB-4799-9B0C-D54838A5EFFB}"/>
              </a:ext>
            </a:extLst>
          </p:cNvPr>
          <p:cNvSpPr txBox="1">
            <a:spLocks noRot="1" noChangeArrowheads="1"/>
          </p:cNvSpPr>
          <p:nvPr/>
        </p:nvSpPr>
        <p:spPr bwMode="auto">
          <a:xfrm>
            <a:off x="6884832" y="6163472"/>
            <a:ext cx="5832648" cy="78263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60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pPr algn="l" eaLnBrk="1" hangingPunct="1">
              <a:defRPr/>
            </a:pPr>
            <a:r>
              <a:rPr lang="en-GB" sz="2000" b="0" kern="0">
                <a:solidFill>
                  <a:srgbClr val="FFC000"/>
                </a:solidFill>
                <a:effectLst/>
                <a:latin typeface="Felix Titling" panose="04060505060202020A04" pitchFamily="82" charset="0"/>
              </a:rPr>
              <a:t>COLONIAL MAP OF Africa 1898 </a:t>
            </a:r>
            <a:endParaRPr lang="en-GB" sz="2000" b="0" kern="0" dirty="0">
              <a:solidFill>
                <a:srgbClr val="FFC000"/>
              </a:solidFill>
              <a:effectLst/>
              <a:latin typeface="Felix Titling" panose="04060505060202020A04" pitchFamily="82"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4866" name="Rectangle 2"/>
          <p:cNvSpPr>
            <a:spLocks noGrp="1" noRot="1" noChangeArrowheads="1"/>
          </p:cNvSpPr>
          <p:nvPr>
            <p:ph type="title"/>
          </p:nvPr>
        </p:nvSpPr>
        <p:spPr/>
        <p:txBody>
          <a:bodyPr/>
          <a:lstStyle/>
          <a:p>
            <a:pPr eaLnBrk="1" hangingPunct="1">
              <a:defRPr/>
            </a:pPr>
            <a:r>
              <a:rPr lang="en-GB" b="0" dirty="0">
                <a:solidFill>
                  <a:srgbClr val="92D050"/>
                </a:solidFill>
                <a:effectLst/>
                <a:latin typeface="Felix Titling" panose="04060505060202020A04" pitchFamily="82" charset="0"/>
              </a:rPr>
              <a:t>THE PASSING OF EMPIRE</a:t>
            </a:r>
          </a:p>
        </p:txBody>
      </p:sp>
      <p:sp>
        <p:nvSpPr>
          <p:cNvPr id="164867" name="Rectangle 3"/>
          <p:cNvSpPr>
            <a:spLocks noGrp="1" noChangeArrowheads="1"/>
          </p:cNvSpPr>
          <p:nvPr>
            <p:ph type="body" idx="1"/>
          </p:nvPr>
        </p:nvSpPr>
        <p:spPr>
          <a:xfrm>
            <a:off x="695400" y="1844676"/>
            <a:ext cx="10828783" cy="4525963"/>
          </a:xfrm>
        </p:spPr>
        <p:txBody>
          <a:bodyPr/>
          <a:lstStyle/>
          <a:p>
            <a:pPr marL="0" indent="0" eaLnBrk="1" hangingPunct="1">
              <a:lnSpc>
                <a:spcPct val="90000"/>
              </a:lnSpc>
              <a:buFont typeface="Wingdings" pitchFamily="2" charset="2"/>
              <a:buNone/>
              <a:defRPr/>
            </a:pPr>
            <a:r>
              <a:rPr lang="en-GB" sz="2400" dirty="0">
                <a:effectLst/>
                <a:latin typeface="Palatino Linotype" panose="02040502050505030304" pitchFamily="18" charset="0"/>
              </a:rPr>
              <a:t>Between Conrad’s arrival in England in 1878, and the writing of </a:t>
            </a:r>
            <a:r>
              <a:rPr lang="en-GB" sz="2400" i="1" dirty="0">
                <a:effectLst/>
                <a:latin typeface="Palatino Linotype" panose="02040502050505030304" pitchFamily="18" charset="0"/>
              </a:rPr>
              <a:t>Heart of Darkness</a:t>
            </a:r>
            <a:r>
              <a:rPr lang="en-GB" sz="2400" dirty="0">
                <a:effectLst/>
                <a:latin typeface="Palatino Linotype" panose="02040502050505030304" pitchFamily="18" charset="0"/>
              </a:rPr>
              <a:t> twenty years later, it had become increasingly evident that </a:t>
            </a:r>
            <a:r>
              <a:rPr lang="en-GB" sz="2400" dirty="0">
                <a:solidFill>
                  <a:schemeClr val="accent1">
                    <a:lumMod val="20000"/>
                    <a:lumOff val="80000"/>
                  </a:schemeClr>
                </a:solidFill>
                <a:effectLst/>
                <a:latin typeface="Palatino Linotype" panose="02040502050505030304" pitchFamily="18" charset="0"/>
              </a:rPr>
              <a:t>the Victorian world order was collapsing. </a:t>
            </a:r>
            <a:r>
              <a:rPr lang="en-GB" sz="2400" dirty="0">
                <a:effectLst/>
                <a:latin typeface="Palatino Linotype" panose="02040502050505030304" pitchFamily="18" charset="0"/>
              </a:rPr>
              <a:t>[…] </a:t>
            </a:r>
            <a:r>
              <a:rPr lang="en-GB" sz="2400" i="1" dirty="0">
                <a:effectLst/>
                <a:latin typeface="Palatino Linotype" panose="02040502050505030304" pitchFamily="18" charset="0"/>
              </a:rPr>
              <a:t>Heart of Darkness</a:t>
            </a:r>
            <a:r>
              <a:rPr lang="en-GB" sz="2400" dirty="0">
                <a:effectLst/>
                <a:latin typeface="Palatino Linotype" panose="02040502050505030304" pitchFamily="18" charset="0"/>
              </a:rPr>
              <a:t> is but one of many late nineteenth-century works which, in different ways, implied the coming destruction of existing civilisation.</a:t>
            </a:r>
            <a:r>
              <a:rPr lang="en-GB" sz="2800" dirty="0">
                <a:effectLst/>
                <a:latin typeface="Palatino Linotype" panose="02040502050505030304" pitchFamily="18" charset="0"/>
              </a:rPr>
              <a:t> </a:t>
            </a:r>
          </a:p>
          <a:p>
            <a:pPr eaLnBrk="1" hangingPunct="1">
              <a:lnSpc>
                <a:spcPct val="90000"/>
              </a:lnSpc>
              <a:buFont typeface="Wingdings" pitchFamily="2" charset="2"/>
              <a:buNone/>
              <a:defRPr/>
            </a:pPr>
            <a:r>
              <a:rPr lang="en-GB" sz="2800" dirty="0">
                <a:effectLst/>
                <a:latin typeface="Palatino Linotype" panose="02040502050505030304" pitchFamily="18" charset="0"/>
              </a:rPr>
              <a:t>		</a:t>
            </a:r>
            <a:r>
              <a:rPr lang="en-GB" sz="2000" dirty="0">
                <a:effectLst/>
                <a:latin typeface="Palatino Linotype" panose="02040502050505030304" pitchFamily="18" charset="0"/>
              </a:rPr>
              <a:t>Ian Watt, ‘Ideological Perspectives: Kurtz and the Fate of Victorian Progress,’ Elaine 	Jordan, ed., </a:t>
            </a:r>
            <a:r>
              <a:rPr lang="en-GB" sz="2000" i="1" dirty="0">
                <a:effectLst/>
                <a:latin typeface="Palatino Linotype" panose="02040502050505030304" pitchFamily="18" charset="0"/>
              </a:rPr>
              <a:t>Joseph Conrad</a:t>
            </a:r>
            <a:r>
              <a:rPr lang="en-GB" sz="2000" dirty="0">
                <a:effectLst/>
                <a:latin typeface="Palatino Linotype" panose="02040502050505030304" pitchFamily="18" charset="0"/>
              </a:rPr>
              <a:t>  (</a:t>
            </a:r>
            <a:r>
              <a:rPr lang="en-GB" sz="2000" dirty="0" err="1">
                <a:effectLst/>
                <a:latin typeface="Palatino Linotype" panose="02040502050505030304" pitchFamily="18" charset="0"/>
              </a:rPr>
              <a:t>Houndsmills</a:t>
            </a:r>
            <a:r>
              <a:rPr lang="en-GB" sz="2000" dirty="0">
                <a:effectLst/>
                <a:latin typeface="Palatino Linotype" panose="02040502050505030304" pitchFamily="18" charset="0"/>
              </a:rPr>
              <a:t>: Macmillan,  1996), p. 38</a:t>
            </a:r>
            <a:r>
              <a:rPr lang="en-GB" sz="2400" dirty="0">
                <a:effectLst/>
                <a:latin typeface="Palatino Linotype" panose="02040502050505030304" pitchFamily="18" charset="0"/>
              </a:rPr>
              <a:t> </a:t>
            </a:r>
          </a:p>
          <a:p>
            <a:pPr eaLnBrk="1" hangingPunct="1">
              <a:lnSpc>
                <a:spcPct val="90000"/>
              </a:lnSpc>
              <a:buFont typeface="Wingdings" pitchFamily="2" charset="2"/>
              <a:buNone/>
              <a:defRPr/>
            </a:pPr>
            <a:endParaRPr lang="en-GB" sz="2400" dirty="0">
              <a:effectLst/>
              <a:latin typeface="Palatino Linotype" panose="02040502050505030304" pitchFamily="18" charset="0"/>
            </a:endParaRPr>
          </a:p>
          <a:p>
            <a:pPr marL="0" indent="0" eaLnBrk="1" hangingPunct="1">
              <a:lnSpc>
                <a:spcPct val="90000"/>
              </a:lnSpc>
              <a:buFont typeface="Wingdings" pitchFamily="2" charset="2"/>
              <a:buNone/>
              <a:defRPr/>
            </a:pPr>
            <a:r>
              <a:rPr lang="en-GB" sz="2400" dirty="0">
                <a:effectLst/>
                <a:latin typeface="Palatino Linotype" panose="02040502050505030304" pitchFamily="18" charset="0"/>
              </a:rPr>
              <a:t>Enlightenment civilisation revealed as hollow – what Marlow describes as a ‘whited sepulchre’ – but Marlow also sees the Romans in the same light all dominated by appetites, cruelty, transgressions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74082" name="Rectangle 2"/>
          <p:cNvSpPr>
            <a:spLocks noGrp="1" noRot="1" noChangeArrowheads="1"/>
          </p:cNvSpPr>
          <p:nvPr>
            <p:ph type="title"/>
          </p:nvPr>
        </p:nvSpPr>
        <p:spPr>
          <a:xfrm>
            <a:off x="911424" y="332656"/>
            <a:ext cx="8229600" cy="1143000"/>
          </a:xfrm>
        </p:spPr>
        <p:txBody>
          <a:bodyPr/>
          <a:lstStyle/>
          <a:p>
            <a:pPr algn="l" eaLnBrk="1" hangingPunct="1">
              <a:defRPr/>
            </a:pPr>
            <a:r>
              <a:rPr lang="en-GB" sz="3600" b="0" dirty="0">
                <a:solidFill>
                  <a:srgbClr val="FFC000"/>
                </a:solidFill>
                <a:effectLst/>
                <a:latin typeface="Felix Titling" panose="04060505060202020A04" pitchFamily="82" charset="0"/>
              </a:rPr>
              <a:t>The revelation of RELATIVITY</a:t>
            </a:r>
            <a:r>
              <a:rPr lang="en-GB" sz="3600" b="0" dirty="0">
                <a:effectLst/>
                <a:latin typeface="Felix Titling" panose="04060505060202020A04" pitchFamily="82" charset="0"/>
              </a:rPr>
              <a:t> </a:t>
            </a:r>
          </a:p>
        </p:txBody>
      </p:sp>
      <p:sp>
        <p:nvSpPr>
          <p:cNvPr id="174083" name="Rectangle 3"/>
          <p:cNvSpPr>
            <a:spLocks noGrp="1" noChangeArrowheads="1"/>
          </p:cNvSpPr>
          <p:nvPr>
            <p:ph type="body" idx="1"/>
          </p:nvPr>
        </p:nvSpPr>
        <p:spPr>
          <a:xfrm>
            <a:off x="263352" y="1700808"/>
            <a:ext cx="11521280" cy="4968552"/>
          </a:xfrm>
        </p:spPr>
        <p:txBody>
          <a:bodyPr/>
          <a:lstStyle/>
          <a:p>
            <a:pPr eaLnBrk="1" hangingPunct="1">
              <a:buFont typeface="Wingdings" pitchFamily="2" charset="2"/>
              <a:buNone/>
              <a:defRPr/>
            </a:pPr>
            <a:r>
              <a:rPr lang="en-GB" sz="2800" dirty="0"/>
              <a:t>	</a:t>
            </a:r>
            <a:r>
              <a:rPr lang="en-GB" sz="2400" dirty="0">
                <a:latin typeface="Palatino Linotype" panose="02040502050505030304" pitchFamily="18" charset="0"/>
              </a:rPr>
              <a:t>"</a:t>
            </a:r>
            <a:r>
              <a:rPr lang="en-GB" sz="2400" dirty="0">
                <a:effectLst/>
                <a:latin typeface="Palatino Linotype" panose="02040502050505030304" pitchFamily="18" charset="0"/>
              </a:rPr>
              <a:t>Absurd!" he cried. "This is the worst of trying to tell. . . . Here you all are</a:t>
            </a:r>
            <a:r>
              <a:rPr lang="en-GB" sz="2400" dirty="0">
                <a:solidFill>
                  <a:srgbClr val="FFE89F"/>
                </a:solidFill>
                <a:effectLst/>
                <a:latin typeface="Palatino Linotype" panose="02040502050505030304" pitchFamily="18" charset="0"/>
              </a:rPr>
              <a:t>, each moored with two good addresses, like a hulk with two anchors, a butcher round one corner, a policeman round another, excellent appetites, and temperature normal—you hear—normal from year's end to year's end. </a:t>
            </a:r>
            <a:r>
              <a:rPr lang="en-GB" sz="2400" dirty="0">
                <a:effectLst/>
                <a:latin typeface="Palatino Linotype" panose="02040502050505030304" pitchFamily="18" charset="0"/>
              </a:rPr>
              <a:t>And you say, Absurd! Absurd be—exploded! Absurd! My dear boys, what can you expect from a man who out of sheer nervousness had just flung overboard a pair of new shoes. Now I think of it, it is amazing I did not shed tears. I am, upon the whole, proud of my fortitude. I was cut to the quick at the idea of having lost the inestimable privilege of listening to the gifted Kurtz. Of course I was wrong. The privilege was waiting for me. Oh yes, I heard more than enough. </a:t>
            </a:r>
          </a:p>
          <a:p>
            <a:pPr eaLnBrk="1" hangingPunct="1">
              <a:lnSpc>
                <a:spcPct val="90000"/>
              </a:lnSpc>
              <a:buFont typeface="Wingdings" pitchFamily="2" charset="2"/>
              <a:buNone/>
              <a:defRPr/>
            </a:pPr>
            <a:endParaRPr lang="en-GB" sz="2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263352" y="260648"/>
            <a:ext cx="10972800" cy="6597352"/>
          </a:xfrm>
        </p:spPr>
        <p:txBody>
          <a:bodyPr>
            <a:normAutofit lnSpcReduction="10000"/>
          </a:bodyPr>
          <a:lstStyle/>
          <a:p>
            <a:pPr marL="342900" indent="-342900" algn="just">
              <a:spcAft>
                <a:spcPts val="600"/>
              </a:spcAft>
              <a:buClr>
                <a:schemeClr val="accent1">
                  <a:lumMod val="20000"/>
                  <a:lumOff val="80000"/>
                </a:schemeClr>
              </a:buClr>
              <a:buFont typeface="+mj-lt"/>
              <a:buAutoNum type="arabicPeriod"/>
              <a:tabLst>
                <a:tab pos="228600" algn="l"/>
              </a:tabLst>
            </a:pPr>
            <a:r>
              <a:rPr lang="en-GB" sz="2000" dirty="0">
                <a:solidFill>
                  <a:schemeClr val="accent1">
                    <a:lumMod val="60000"/>
                    <a:lumOff val="40000"/>
                  </a:schemeClr>
                </a:solidFill>
                <a:effectLst/>
                <a:latin typeface="Palatino Linotype" panose="02040502050505030304" pitchFamily="18" charset="0"/>
                <a:ea typeface="Times New Roman" panose="02020603050405020304" pitchFamily="18" charset="0"/>
              </a:rPr>
              <a:t>READ THE OPENING PASSAGES AND LOOK CLOSELY AT IMAGES  </a:t>
            </a:r>
          </a:p>
          <a:p>
            <a:pPr marL="342900" indent="-342900" algn="just">
              <a:spcAft>
                <a:spcPts val="600"/>
              </a:spcAft>
              <a:buClr>
                <a:schemeClr val="accent1">
                  <a:lumMod val="20000"/>
                  <a:lumOff val="80000"/>
                </a:schemeClr>
              </a:buClr>
              <a:buFont typeface="+mj-lt"/>
              <a:buAutoNum type="arabicPeriod"/>
              <a:tabLst>
                <a:tab pos="228600" algn="l"/>
              </a:tabLst>
            </a:pPr>
            <a:r>
              <a:rPr lang="en-GB" sz="2000" dirty="0">
                <a:solidFill>
                  <a:schemeClr val="accent1">
                    <a:lumMod val="60000"/>
                    <a:lumOff val="40000"/>
                  </a:schemeClr>
                </a:solidFill>
                <a:effectLst/>
                <a:latin typeface="Palatino Linotype" panose="02040502050505030304" pitchFamily="18" charset="0"/>
                <a:ea typeface="Times New Roman" panose="02020603050405020304" pitchFamily="18" charset="0"/>
              </a:rPr>
              <a:t>CONSIDER LANGUAGE AND CERTAINTY  </a:t>
            </a:r>
          </a:p>
          <a:p>
            <a:pPr marL="118872" indent="0" algn="just">
              <a:spcAft>
                <a:spcPts val="600"/>
              </a:spcAft>
              <a:buNone/>
            </a:pPr>
            <a:r>
              <a:rPr lang="en-GB" sz="2000" i="1" dirty="0">
                <a:solidFill>
                  <a:schemeClr val="bg1"/>
                </a:solidFill>
                <a:effectLst/>
                <a:latin typeface="Palatino Linotype" panose="02040502050505030304" pitchFamily="18" charset="0"/>
                <a:ea typeface="Times New Roman" panose="02020603050405020304" pitchFamily="18" charset="0"/>
              </a:rPr>
              <a:t> </a:t>
            </a:r>
            <a:r>
              <a:rPr lang="en-GB" sz="2000" dirty="0">
                <a:effectLst/>
                <a:latin typeface="Palatino Linotype" panose="02040502050505030304" pitchFamily="18" charset="0"/>
                <a:ea typeface="Times New Roman" panose="02020603050405020304" pitchFamily="18" charset="0"/>
              </a:rPr>
              <a:t>Conrad relation to Marlow (‘introduction’)</a:t>
            </a:r>
          </a:p>
          <a:p>
            <a:pPr marL="578358" lvl="1" indent="-285750" algn="just">
              <a:spcAft>
                <a:spcPts val="600"/>
              </a:spcAft>
              <a:buClr>
                <a:schemeClr val="accent1">
                  <a:lumMod val="20000"/>
                  <a:lumOff val="80000"/>
                </a:schemeClr>
              </a:buClr>
              <a:buFont typeface="Arial" panose="020B0604020202020204" pitchFamily="34" charset="0"/>
              <a:buChar char="•"/>
              <a:tabLst>
                <a:tab pos="457200" algn="l"/>
              </a:tabLst>
            </a:pPr>
            <a:r>
              <a:rPr lang="en-GB" sz="2000" dirty="0">
                <a:effectLst/>
                <a:latin typeface="Palatino Linotype" panose="02040502050505030304" pitchFamily="18" charset="0"/>
                <a:ea typeface="Times New Roman" panose="02020603050405020304" pitchFamily="18" charset="0"/>
              </a:rPr>
              <a:t>On Marlow and his mode of storytelling</a:t>
            </a:r>
          </a:p>
          <a:p>
            <a:pPr marL="578358" lvl="1" indent="-285750" algn="just">
              <a:spcAft>
                <a:spcPts val="600"/>
              </a:spcAft>
              <a:buClr>
                <a:schemeClr val="accent1">
                  <a:lumMod val="20000"/>
                  <a:lumOff val="80000"/>
                </a:schemeClr>
              </a:buClr>
              <a:buFont typeface="Arial" panose="020B0604020202020204" pitchFamily="34" charset="0"/>
              <a:buChar char="•"/>
              <a:tabLst>
                <a:tab pos="457200" algn="l"/>
              </a:tabLst>
            </a:pPr>
            <a:r>
              <a:rPr lang="en-GB" sz="2000" dirty="0">
                <a:effectLst/>
                <a:latin typeface="Palatino Linotype" panose="02040502050505030304" pitchFamily="18" charset="0"/>
                <a:ea typeface="Times New Roman" panose="02020603050405020304" pitchFamily="18" charset="0"/>
              </a:rPr>
              <a:t>Allegorical figures of fates at Company Offices – foreboding</a:t>
            </a:r>
          </a:p>
          <a:p>
            <a:pPr marL="578358" lvl="1" indent="-285750" algn="just">
              <a:spcAft>
                <a:spcPts val="600"/>
              </a:spcAft>
              <a:buClr>
                <a:schemeClr val="accent1">
                  <a:lumMod val="20000"/>
                  <a:lumOff val="80000"/>
                </a:schemeClr>
              </a:buClr>
              <a:buFont typeface="Arial" panose="020B0604020202020204" pitchFamily="34" charset="0"/>
              <a:buChar char="•"/>
              <a:tabLst>
                <a:tab pos="457200" algn="l"/>
              </a:tabLst>
            </a:pPr>
            <a:r>
              <a:rPr lang="en-GB" sz="2000" dirty="0">
                <a:effectLst/>
                <a:latin typeface="Palatino Linotype" panose="02040502050505030304" pitchFamily="18" charset="0"/>
                <a:ea typeface="Times New Roman" panose="02020603050405020304" pitchFamily="18" charset="0"/>
              </a:rPr>
              <a:t>Adventure and glamour </a:t>
            </a:r>
          </a:p>
          <a:p>
            <a:pPr marL="578358" lvl="1" indent="-285750" algn="just">
              <a:spcAft>
                <a:spcPts val="600"/>
              </a:spcAft>
              <a:buClr>
                <a:schemeClr val="accent1">
                  <a:lumMod val="20000"/>
                  <a:lumOff val="80000"/>
                </a:schemeClr>
              </a:buClr>
              <a:buFont typeface="Arial" panose="020B0604020202020204" pitchFamily="34" charset="0"/>
              <a:buChar char="•"/>
              <a:tabLst>
                <a:tab pos="457200" algn="l"/>
              </a:tabLst>
            </a:pPr>
            <a:r>
              <a:rPr lang="en-GB" sz="2000" dirty="0">
                <a:effectLst/>
                <a:latin typeface="Palatino Linotype" panose="02040502050505030304" pitchFamily="18" charset="0"/>
                <a:ea typeface="Times New Roman" panose="02020603050405020304" pitchFamily="18" charset="0"/>
              </a:rPr>
              <a:t>Ellipses and attempt to narrate dreams – Marlow as ‘voice’ in darkness</a:t>
            </a:r>
          </a:p>
          <a:p>
            <a:pPr marL="578358" lvl="1" indent="-285750" algn="just">
              <a:spcAft>
                <a:spcPts val="600"/>
              </a:spcAft>
              <a:buClr>
                <a:schemeClr val="accent1">
                  <a:lumMod val="20000"/>
                  <a:lumOff val="80000"/>
                </a:schemeClr>
              </a:buClr>
              <a:buFont typeface="Arial" panose="020B0604020202020204" pitchFamily="34" charset="0"/>
              <a:buChar char="•"/>
              <a:tabLst>
                <a:tab pos="457200" algn="l"/>
              </a:tabLst>
            </a:pPr>
            <a:r>
              <a:rPr lang="en-GB" sz="2000" dirty="0">
                <a:effectLst/>
                <a:latin typeface="Palatino Linotype" panose="02040502050505030304" pitchFamily="18" charset="0"/>
                <a:ea typeface="Times New Roman" panose="02020603050405020304" pitchFamily="18" charset="0"/>
              </a:rPr>
              <a:t>Upriver journey – space as time, silence, Kurtz as destination</a:t>
            </a:r>
          </a:p>
          <a:p>
            <a:pPr marL="578358" lvl="1" indent="-285750" algn="just">
              <a:spcAft>
                <a:spcPts val="600"/>
              </a:spcAft>
              <a:buClr>
                <a:schemeClr val="accent1">
                  <a:lumMod val="20000"/>
                  <a:lumOff val="80000"/>
                </a:schemeClr>
              </a:buClr>
              <a:buFont typeface="Arial" panose="020B0604020202020204" pitchFamily="34" charset="0"/>
              <a:buChar char="•"/>
              <a:tabLst>
                <a:tab pos="457200" algn="l"/>
              </a:tabLst>
            </a:pPr>
            <a:r>
              <a:rPr lang="en-GB" sz="2000" dirty="0">
                <a:effectLst/>
                <a:latin typeface="Palatino Linotype" panose="02040502050505030304" pitchFamily="18" charset="0"/>
                <a:ea typeface="Times New Roman" panose="02020603050405020304" pitchFamily="18" charset="0"/>
              </a:rPr>
              <a:t>Kurtz as ‘disembodied’ voice</a:t>
            </a:r>
          </a:p>
          <a:p>
            <a:pPr marL="578358" lvl="1" indent="-285750" algn="just">
              <a:spcAft>
                <a:spcPts val="600"/>
              </a:spcAft>
              <a:buClr>
                <a:schemeClr val="accent1">
                  <a:lumMod val="20000"/>
                  <a:lumOff val="80000"/>
                </a:schemeClr>
              </a:buClr>
              <a:buFont typeface="Arial" panose="020B0604020202020204" pitchFamily="34" charset="0"/>
              <a:buChar char="•"/>
              <a:tabLst>
                <a:tab pos="457200" algn="l"/>
              </a:tabLst>
            </a:pPr>
            <a:r>
              <a:rPr lang="en-GB" sz="2000" dirty="0">
                <a:effectLst/>
                <a:latin typeface="Palatino Linotype" panose="02040502050505030304" pitchFamily="18" charset="0"/>
                <a:ea typeface="Times New Roman" panose="02020603050405020304" pitchFamily="18" charset="0"/>
              </a:rPr>
              <a:t>Kurtz’s ‘civilisation’ and its relation to ‘powers of darkness’</a:t>
            </a:r>
          </a:p>
          <a:p>
            <a:pPr marL="578358" lvl="1" indent="-285750" algn="just">
              <a:spcAft>
                <a:spcPts val="600"/>
              </a:spcAft>
              <a:buClr>
                <a:schemeClr val="accent1">
                  <a:lumMod val="20000"/>
                  <a:lumOff val="80000"/>
                </a:schemeClr>
              </a:buClr>
              <a:buFont typeface="Arial" panose="020B0604020202020204" pitchFamily="34" charset="0"/>
              <a:buChar char="•"/>
              <a:tabLst>
                <a:tab pos="457200" algn="l"/>
              </a:tabLst>
            </a:pPr>
            <a:r>
              <a:rPr lang="en-GB" sz="2000" dirty="0">
                <a:effectLst/>
                <a:latin typeface="Palatino Linotype" panose="02040502050505030304" pitchFamily="18" charset="0"/>
                <a:ea typeface="Times New Roman" panose="02020603050405020304" pitchFamily="18" charset="0"/>
              </a:rPr>
              <a:t>‘ornamentation’ around Kurtz’s hut </a:t>
            </a:r>
          </a:p>
          <a:p>
            <a:pPr marL="578358" lvl="1" indent="-285750" algn="just">
              <a:spcAft>
                <a:spcPts val="600"/>
              </a:spcAft>
              <a:buClr>
                <a:schemeClr val="accent1">
                  <a:lumMod val="20000"/>
                  <a:lumOff val="80000"/>
                </a:schemeClr>
              </a:buClr>
              <a:buFont typeface="Arial" panose="020B0604020202020204" pitchFamily="34" charset="0"/>
              <a:buChar char="•"/>
              <a:tabLst>
                <a:tab pos="457200" algn="l"/>
              </a:tabLst>
            </a:pPr>
            <a:r>
              <a:rPr lang="en-GB" sz="2000" dirty="0">
                <a:effectLst/>
                <a:latin typeface="Palatino Linotype" panose="02040502050505030304" pitchFamily="18" charset="0"/>
                <a:ea typeface="Times New Roman" panose="02020603050405020304" pitchFamily="18" charset="0"/>
              </a:rPr>
              <a:t>First actual appearance of Kurtz – living corpse</a:t>
            </a:r>
          </a:p>
          <a:p>
            <a:pPr marL="578358" lvl="1" indent="-285750" algn="just">
              <a:spcAft>
                <a:spcPts val="600"/>
              </a:spcAft>
              <a:buClr>
                <a:schemeClr val="accent1">
                  <a:lumMod val="20000"/>
                  <a:lumOff val="80000"/>
                </a:schemeClr>
              </a:buClr>
              <a:buFont typeface="Arial" panose="020B0604020202020204" pitchFamily="34" charset="0"/>
              <a:buChar char="•"/>
              <a:tabLst>
                <a:tab pos="457200" algn="l"/>
              </a:tabLst>
            </a:pPr>
            <a:r>
              <a:rPr lang="en-GB" sz="2000" dirty="0">
                <a:effectLst/>
                <a:latin typeface="Palatino Linotype" panose="02040502050505030304" pitchFamily="18" charset="0"/>
                <a:ea typeface="Times New Roman" panose="02020603050405020304" pitchFamily="18" charset="0"/>
              </a:rPr>
              <a:t>Marlow on Kurtz – pursuit and confrontation</a:t>
            </a:r>
          </a:p>
          <a:p>
            <a:pPr marL="578358" lvl="1" indent="-285750" algn="just">
              <a:spcAft>
                <a:spcPts val="600"/>
              </a:spcAft>
              <a:buClr>
                <a:schemeClr val="accent1">
                  <a:lumMod val="20000"/>
                  <a:lumOff val="80000"/>
                </a:schemeClr>
              </a:buClr>
              <a:buFont typeface="Arial" panose="020B0604020202020204" pitchFamily="34" charset="0"/>
              <a:buChar char="•"/>
              <a:tabLst>
                <a:tab pos="457200" algn="l"/>
              </a:tabLst>
            </a:pPr>
            <a:r>
              <a:rPr lang="en-GB" sz="2000" dirty="0">
                <a:effectLst/>
                <a:latin typeface="Palatino Linotype" panose="02040502050505030304" pitchFamily="18" charset="0"/>
                <a:ea typeface="Times New Roman" panose="02020603050405020304" pitchFamily="18" charset="0"/>
              </a:rPr>
              <a:t>Kurtz’s death</a:t>
            </a:r>
          </a:p>
          <a:p>
            <a:pPr marL="578358" lvl="1" indent="-285750" algn="just">
              <a:spcAft>
                <a:spcPts val="600"/>
              </a:spcAft>
              <a:buClr>
                <a:schemeClr val="accent1">
                  <a:lumMod val="20000"/>
                  <a:lumOff val="80000"/>
                </a:schemeClr>
              </a:buClr>
              <a:buFont typeface="Arial" panose="020B0604020202020204" pitchFamily="34" charset="0"/>
              <a:buChar char="•"/>
              <a:tabLst>
                <a:tab pos="457200" algn="l"/>
              </a:tabLst>
            </a:pPr>
            <a:r>
              <a:rPr lang="en-GB" sz="2000" dirty="0">
                <a:effectLst/>
                <a:latin typeface="Palatino Linotype" panose="02040502050505030304" pitchFamily="18" charset="0"/>
                <a:ea typeface="Times New Roman" panose="02020603050405020304" pitchFamily="18" charset="0"/>
              </a:rPr>
              <a:t>Marlow’s interview with Kurtz’s Intended – memory, haunting </a:t>
            </a:r>
          </a:p>
          <a:p>
            <a:pPr marL="118872" indent="0" algn="ctr">
              <a:buNone/>
            </a:pPr>
            <a:endParaRPr lang="en-GB" dirty="0">
              <a:solidFill>
                <a:srgbClr val="92D050"/>
              </a:solidFill>
              <a:latin typeface="Palatino Linotype" panose="02040502050505030304" pitchFamily="18" charset="0"/>
            </a:endParaRPr>
          </a:p>
        </p:txBody>
      </p:sp>
      <p:sp>
        <p:nvSpPr>
          <p:cNvPr id="4" name="TextBox 3">
            <a:extLst>
              <a:ext uri="{FF2B5EF4-FFF2-40B4-BE49-F238E27FC236}">
                <a16:creationId xmlns:a16="http://schemas.microsoft.com/office/drawing/2014/main" id="{75FE62A1-07A1-4CD4-84C2-A1B3C04E2335}"/>
              </a:ext>
            </a:extLst>
          </p:cNvPr>
          <p:cNvSpPr txBox="1"/>
          <p:nvPr/>
        </p:nvSpPr>
        <p:spPr>
          <a:xfrm>
            <a:off x="8190842" y="4149080"/>
            <a:ext cx="3769096" cy="1569660"/>
          </a:xfrm>
          <a:prstGeom prst="rect">
            <a:avLst/>
          </a:prstGeom>
          <a:noFill/>
          <a:ln>
            <a:solidFill>
              <a:srgbClr val="00B0F0"/>
            </a:solidFill>
          </a:ln>
        </p:spPr>
        <p:txBody>
          <a:bodyPr wrap="square">
            <a:spAutoFit/>
          </a:bodyPr>
          <a:lstStyle/>
          <a:p>
            <a:pPr marL="118872" indent="0" algn="ctr">
              <a:buNone/>
            </a:pPr>
            <a:r>
              <a:rPr lang="en-GB" sz="3200" dirty="0">
                <a:solidFill>
                  <a:srgbClr val="92D050"/>
                </a:solidFill>
                <a:effectLst/>
                <a:ea typeface="Times New Roman" panose="02020603050405020304" pitchFamily="18" charset="0"/>
              </a:rPr>
              <a:t>CONRAD, </a:t>
            </a:r>
            <a:r>
              <a:rPr lang="en-GB" sz="3200" i="1" dirty="0">
                <a:solidFill>
                  <a:srgbClr val="92D050"/>
                </a:solidFill>
                <a:effectLst/>
                <a:ea typeface="Times New Roman" panose="02020603050405020304" pitchFamily="18" charset="0"/>
              </a:rPr>
              <a:t>HEART OF DARKNESS</a:t>
            </a:r>
            <a:r>
              <a:rPr lang="en-GB" sz="3200" u="none" strike="noStrike" dirty="0">
                <a:solidFill>
                  <a:srgbClr val="92D050"/>
                </a:solidFill>
                <a:effectLst/>
                <a:ea typeface="Times New Roman" panose="02020603050405020304" pitchFamily="18" charset="0"/>
              </a:rPr>
              <a:t>:  </a:t>
            </a:r>
            <a:r>
              <a:rPr lang="en-GB" sz="3200" dirty="0">
                <a:solidFill>
                  <a:srgbClr val="92D050"/>
                </a:solidFill>
                <a:effectLst/>
                <a:ea typeface="Times New Roman" panose="02020603050405020304" pitchFamily="18" charset="0"/>
              </a:rPr>
              <a:t>DISCUSSION</a:t>
            </a:r>
          </a:p>
        </p:txBody>
      </p:sp>
    </p:spTree>
    <p:extLst>
      <p:ext uri="{BB962C8B-B14F-4D97-AF65-F5344CB8AC3E}">
        <p14:creationId xmlns:p14="http://schemas.microsoft.com/office/powerpoint/2010/main" val="3511801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89B85B-5111-4A3B-A40D-9CFDB145CDEE}"/>
              </a:ext>
            </a:extLst>
          </p:cNvPr>
          <p:cNvSpPr txBox="1"/>
          <p:nvPr/>
        </p:nvSpPr>
        <p:spPr>
          <a:xfrm>
            <a:off x="551384" y="927884"/>
            <a:ext cx="10585176" cy="5509200"/>
          </a:xfrm>
          <a:prstGeom prst="rect">
            <a:avLst/>
          </a:prstGeom>
          <a:noFill/>
        </p:spPr>
        <p:txBody>
          <a:bodyPr wrap="square">
            <a:spAutoFit/>
          </a:bodyPr>
          <a:lstStyle/>
          <a:p>
            <a:r>
              <a:rPr lang="en-GB" sz="2200" dirty="0">
                <a:solidFill>
                  <a:srgbClr val="FFE89F"/>
                </a:solidFill>
                <a:latin typeface="Palatino Linotype" panose="02040502050505030304" pitchFamily="18" charset="0"/>
              </a:rPr>
              <a:t>"I was thinking of very old times, when the Romans first came here, nineteen hundred years ago -- the other day. . . . </a:t>
            </a:r>
            <a:r>
              <a:rPr lang="en-GB" sz="2200" dirty="0">
                <a:latin typeface="Palatino Linotype" panose="02040502050505030304" pitchFamily="18" charset="0"/>
              </a:rPr>
              <a:t>Light came out of this river since -- you say Knights? Yes; but it is like a running blaze on a plain, like a flash of lightning in the clouds. We live in the flicker -- may it last as long as the old earth keeps rolling! But darkness was here yesterday. Imagine the feelings of a commander of a fine -- what </a:t>
            </a:r>
            <a:r>
              <a:rPr lang="en-GB" sz="2200" dirty="0" err="1">
                <a:latin typeface="Palatino Linotype" panose="02040502050505030304" pitchFamily="18" charset="0"/>
              </a:rPr>
              <a:t>d'ye</a:t>
            </a:r>
            <a:r>
              <a:rPr lang="en-GB" sz="2200" dirty="0">
                <a:latin typeface="Palatino Linotype" panose="02040502050505030304" pitchFamily="18" charset="0"/>
              </a:rPr>
              <a:t> call '</a:t>
            </a:r>
            <a:r>
              <a:rPr lang="en-GB" sz="2200" dirty="0" err="1">
                <a:latin typeface="Palatino Linotype" panose="02040502050505030304" pitchFamily="18" charset="0"/>
              </a:rPr>
              <a:t>em</a:t>
            </a:r>
            <a:r>
              <a:rPr lang="en-GB" sz="2200" dirty="0">
                <a:latin typeface="Palatino Linotype" panose="02040502050505030304" pitchFamily="18" charset="0"/>
              </a:rPr>
              <a:t>? -- trireme in the Mediterranean, ordered suddenly to the north; run overland across the </a:t>
            </a:r>
            <a:r>
              <a:rPr lang="en-GB" sz="2200" dirty="0" err="1">
                <a:latin typeface="Palatino Linotype" panose="02040502050505030304" pitchFamily="18" charset="0"/>
              </a:rPr>
              <a:t>Gauls</a:t>
            </a:r>
            <a:r>
              <a:rPr lang="en-GB" sz="2200" dirty="0">
                <a:latin typeface="Palatino Linotype" panose="02040502050505030304" pitchFamily="18" charset="0"/>
              </a:rPr>
              <a:t> in a hurry; put in charge of one of these craft the legionaries -- a wonderful lot of handy men they must have been, too -- used to build, apparently by the hundred, in a month or two, if we may believe what we read. Imagine him here -- the very end of the world, a sea the colour of lead, a sky the colour of smoke, a kind of ship about as rigid as a concertina -- and going up this river with stores, or orders, or what you like. </a:t>
            </a:r>
            <a:r>
              <a:rPr lang="en-GB" sz="2200" dirty="0">
                <a:solidFill>
                  <a:srgbClr val="FFE89F"/>
                </a:solidFill>
                <a:latin typeface="Palatino Linotype" panose="02040502050505030304" pitchFamily="18" charset="0"/>
              </a:rPr>
              <a:t>Sand-banks, marshes, forests, savages, -- precious little to eat fit for a civilized man, nothing but Thames water to drink. No </a:t>
            </a:r>
            <a:r>
              <a:rPr lang="en-GB" sz="2200" dirty="0" err="1">
                <a:solidFill>
                  <a:srgbClr val="FFE89F"/>
                </a:solidFill>
                <a:latin typeface="Palatino Linotype" panose="02040502050505030304" pitchFamily="18" charset="0"/>
              </a:rPr>
              <a:t>Falernian</a:t>
            </a:r>
            <a:r>
              <a:rPr lang="en-GB" sz="2200" dirty="0">
                <a:solidFill>
                  <a:srgbClr val="FFE89F"/>
                </a:solidFill>
                <a:latin typeface="Palatino Linotype" panose="02040502050505030304" pitchFamily="18" charset="0"/>
              </a:rPr>
              <a:t> wine here, no going ashore. Here and there a military camp lost in a wilderness, like a needle in a bundle of hay -- cold, fog, tempests, disease, exile, and death -- death skulking in the air, in the water, in the bush</a:t>
            </a:r>
            <a:r>
              <a:rPr lang="en-GB" sz="2200" dirty="0">
                <a:solidFill>
                  <a:srgbClr val="FFD653"/>
                </a:solidFill>
                <a:latin typeface="Palatino Linotype" panose="02040502050505030304" pitchFamily="18" charset="0"/>
              </a:rPr>
              <a:t>. </a:t>
            </a:r>
          </a:p>
        </p:txBody>
      </p:sp>
      <p:sp>
        <p:nvSpPr>
          <p:cNvPr id="4" name="TextBox 3">
            <a:extLst>
              <a:ext uri="{FF2B5EF4-FFF2-40B4-BE49-F238E27FC236}">
                <a16:creationId xmlns:a16="http://schemas.microsoft.com/office/drawing/2014/main" id="{C929B3B1-B555-4335-BF9B-93C28E963578}"/>
              </a:ext>
            </a:extLst>
          </p:cNvPr>
          <p:cNvSpPr txBox="1"/>
          <p:nvPr/>
        </p:nvSpPr>
        <p:spPr>
          <a:xfrm>
            <a:off x="767408" y="188640"/>
            <a:ext cx="8640960" cy="523220"/>
          </a:xfrm>
          <a:prstGeom prst="rect">
            <a:avLst/>
          </a:prstGeom>
          <a:noFill/>
        </p:spPr>
        <p:txBody>
          <a:bodyPr wrap="square">
            <a:spAutoFit/>
          </a:bodyPr>
          <a:lstStyle/>
          <a:p>
            <a:r>
              <a:rPr lang="en-GB" sz="2800" dirty="0">
                <a:solidFill>
                  <a:srgbClr val="FFC000"/>
                </a:solidFill>
                <a:latin typeface="Felix Titling" panose="04060505060202020A04" pitchFamily="82" charset="0"/>
              </a:rPr>
              <a:t>Marlow on roman imperialism 1</a:t>
            </a:r>
          </a:p>
        </p:txBody>
      </p:sp>
    </p:spTree>
    <p:extLst>
      <p:ext uri="{BB962C8B-B14F-4D97-AF65-F5344CB8AC3E}">
        <p14:creationId xmlns:p14="http://schemas.microsoft.com/office/powerpoint/2010/main" val="630297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89B85B-5111-4A3B-A40D-9CFDB145CDEE}"/>
              </a:ext>
            </a:extLst>
          </p:cNvPr>
          <p:cNvSpPr txBox="1"/>
          <p:nvPr/>
        </p:nvSpPr>
        <p:spPr>
          <a:xfrm>
            <a:off x="551384" y="1268760"/>
            <a:ext cx="10585176" cy="5170646"/>
          </a:xfrm>
          <a:prstGeom prst="rect">
            <a:avLst/>
          </a:prstGeom>
          <a:noFill/>
        </p:spPr>
        <p:txBody>
          <a:bodyPr wrap="square">
            <a:spAutoFit/>
          </a:bodyPr>
          <a:lstStyle/>
          <a:p>
            <a:r>
              <a:rPr lang="en-GB" sz="2200" dirty="0">
                <a:latin typeface="Palatino Linotype" panose="02040502050505030304" pitchFamily="18" charset="0"/>
              </a:rPr>
              <a:t>They must have been dying like flies here. Oh, yes -- he did it. Did it very well, too, no doubt, and without thinking much about it either, except afterwards to brag of what he had gone through in his time, perhaps. They were men enough to face the darkness. And perhaps he was cheered by keeping his eye on a chance of promotion to the fleet at Ravenna by and by, if he had good friends in Rome and survived the awful climate. Or think of a decent young citizen in a toga -- perhaps too much dice, you know -- coming out here in the train of some prefect, or tax-gatherer, or trader even, to mend his fortunes. </a:t>
            </a:r>
            <a:r>
              <a:rPr lang="en-GB" sz="2200" dirty="0">
                <a:solidFill>
                  <a:srgbClr val="FFE89F"/>
                </a:solidFill>
                <a:latin typeface="Palatino Linotype" panose="02040502050505030304" pitchFamily="18" charset="0"/>
              </a:rPr>
              <a:t>Land in a swamp, march through the woods, and in some inland post feel the savagery, the utter savagery, had closed round him -- all that mysterious life of the wilderness that stirs in the forest, in the jungles, in the hearts of wild men.</a:t>
            </a:r>
            <a:r>
              <a:rPr lang="en-GB" sz="2200" dirty="0">
                <a:solidFill>
                  <a:srgbClr val="FFD653"/>
                </a:solidFill>
                <a:latin typeface="Palatino Linotype" panose="02040502050505030304" pitchFamily="18" charset="0"/>
              </a:rPr>
              <a:t> </a:t>
            </a:r>
            <a:r>
              <a:rPr lang="en-GB" sz="2200" dirty="0">
                <a:latin typeface="Palatino Linotype" panose="02040502050505030304" pitchFamily="18" charset="0"/>
              </a:rPr>
              <a:t>There's no initiation either into such mysteries. He has to live in the midst of the incomprehensible, which is also detestable. And it has a fascination, too, that goes to work upon him. </a:t>
            </a:r>
            <a:r>
              <a:rPr lang="en-GB" sz="2200" dirty="0">
                <a:solidFill>
                  <a:srgbClr val="FFE89F"/>
                </a:solidFill>
                <a:latin typeface="Palatino Linotype" panose="02040502050505030304" pitchFamily="18" charset="0"/>
              </a:rPr>
              <a:t>The fascination of the abomination -- you know, imagine the growing regrets, the longing to escape, the powerless disgust, the surrender, the hate."</a:t>
            </a:r>
          </a:p>
        </p:txBody>
      </p:sp>
      <p:sp>
        <p:nvSpPr>
          <p:cNvPr id="4" name="TextBox 3">
            <a:extLst>
              <a:ext uri="{FF2B5EF4-FFF2-40B4-BE49-F238E27FC236}">
                <a16:creationId xmlns:a16="http://schemas.microsoft.com/office/drawing/2014/main" id="{C929B3B1-B555-4335-BF9B-93C28E963578}"/>
              </a:ext>
            </a:extLst>
          </p:cNvPr>
          <p:cNvSpPr txBox="1"/>
          <p:nvPr/>
        </p:nvSpPr>
        <p:spPr>
          <a:xfrm>
            <a:off x="767408" y="188640"/>
            <a:ext cx="8640960" cy="523220"/>
          </a:xfrm>
          <a:prstGeom prst="rect">
            <a:avLst/>
          </a:prstGeom>
          <a:noFill/>
        </p:spPr>
        <p:txBody>
          <a:bodyPr wrap="square">
            <a:spAutoFit/>
          </a:bodyPr>
          <a:lstStyle/>
          <a:p>
            <a:r>
              <a:rPr lang="en-GB" sz="2800" dirty="0">
                <a:solidFill>
                  <a:srgbClr val="FFC000"/>
                </a:solidFill>
                <a:latin typeface="Felix Titling" panose="04060505060202020A04" pitchFamily="82" charset="0"/>
              </a:rPr>
              <a:t>Marlow on roman imperialism 2 </a:t>
            </a:r>
          </a:p>
        </p:txBody>
      </p:sp>
    </p:spTree>
    <p:extLst>
      <p:ext uri="{BB962C8B-B14F-4D97-AF65-F5344CB8AC3E}">
        <p14:creationId xmlns:p14="http://schemas.microsoft.com/office/powerpoint/2010/main" val="3347543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89B85B-5111-4A3B-A40D-9CFDB145CDEE}"/>
              </a:ext>
            </a:extLst>
          </p:cNvPr>
          <p:cNvSpPr txBox="1"/>
          <p:nvPr/>
        </p:nvSpPr>
        <p:spPr>
          <a:xfrm>
            <a:off x="695400" y="1412776"/>
            <a:ext cx="10585176" cy="4493538"/>
          </a:xfrm>
          <a:prstGeom prst="rect">
            <a:avLst/>
          </a:prstGeom>
          <a:noFill/>
        </p:spPr>
        <p:txBody>
          <a:bodyPr wrap="square">
            <a:spAutoFit/>
          </a:bodyPr>
          <a:lstStyle/>
          <a:p>
            <a:r>
              <a:rPr lang="en-GB" sz="2200" dirty="0">
                <a:latin typeface="Palatino Linotype" panose="02040502050505030304" pitchFamily="18" charset="0"/>
              </a:rPr>
              <a:t>What saves us is efficiency—the devotion to efficiency. But these chaps were not much account, really. They were no colonists; their administration was merely a squeeze, and nothing more, I suspect. </a:t>
            </a:r>
            <a:r>
              <a:rPr lang="en-GB" sz="2200" dirty="0">
                <a:solidFill>
                  <a:srgbClr val="FFD653"/>
                </a:solidFill>
                <a:latin typeface="Palatino Linotype" panose="02040502050505030304" pitchFamily="18" charset="0"/>
              </a:rPr>
              <a:t>They were conquerors, and for that you want only brute force</a:t>
            </a:r>
            <a:r>
              <a:rPr lang="en-GB" sz="2200" dirty="0">
                <a:latin typeface="Palatino Linotype" panose="02040502050505030304" pitchFamily="18" charset="0"/>
              </a:rPr>
              <a:t>—nothing to boast of, when you have it, since your strength is just an accident arising from the weakness of others. They grabbed what they could get for the sake of what was to be got</a:t>
            </a:r>
            <a:r>
              <a:rPr lang="en-GB" sz="2200" dirty="0">
                <a:solidFill>
                  <a:srgbClr val="FFD653"/>
                </a:solidFill>
                <a:latin typeface="Palatino Linotype" panose="02040502050505030304" pitchFamily="18" charset="0"/>
              </a:rPr>
              <a:t>. It was just robbery with violence, aggravated murder on a great scale, and men going at it blind—as is very proper for those who tackle a darkness. The conquest of the earth, which mostly means the taking it away from those who have a different complexion or slightly flatter noses than ourselves, is not a pretty thing when you look into it too much. What redeems it is the idea only. </a:t>
            </a:r>
            <a:r>
              <a:rPr lang="en-GB" sz="2200" dirty="0">
                <a:latin typeface="Palatino Linotype" panose="02040502050505030304" pitchFamily="18" charset="0"/>
              </a:rPr>
              <a:t>An idea at the back of it; not a sentimental pretence but an idea; and an unselfish belief in the idea—something you can set up, and bow down before, and offer a sacrifice to....”</a:t>
            </a:r>
          </a:p>
        </p:txBody>
      </p:sp>
      <p:sp>
        <p:nvSpPr>
          <p:cNvPr id="4" name="TextBox 3">
            <a:extLst>
              <a:ext uri="{FF2B5EF4-FFF2-40B4-BE49-F238E27FC236}">
                <a16:creationId xmlns:a16="http://schemas.microsoft.com/office/drawing/2014/main" id="{C929B3B1-B555-4335-BF9B-93C28E963578}"/>
              </a:ext>
            </a:extLst>
          </p:cNvPr>
          <p:cNvSpPr txBox="1"/>
          <p:nvPr/>
        </p:nvSpPr>
        <p:spPr>
          <a:xfrm>
            <a:off x="911424" y="428466"/>
            <a:ext cx="9721080" cy="523220"/>
          </a:xfrm>
          <a:prstGeom prst="rect">
            <a:avLst/>
          </a:prstGeom>
          <a:noFill/>
        </p:spPr>
        <p:txBody>
          <a:bodyPr wrap="square">
            <a:spAutoFit/>
          </a:bodyPr>
          <a:lstStyle/>
          <a:p>
            <a:r>
              <a:rPr lang="en-GB" sz="2800" dirty="0">
                <a:solidFill>
                  <a:srgbClr val="FFC000"/>
                </a:solidFill>
                <a:latin typeface="Felix Titling" panose="04060505060202020A04" pitchFamily="82" charset="0"/>
              </a:rPr>
              <a:t>Marlow on roman imperialism 3</a:t>
            </a:r>
          </a:p>
        </p:txBody>
      </p:sp>
    </p:spTree>
    <p:extLst>
      <p:ext uri="{BB962C8B-B14F-4D97-AF65-F5344CB8AC3E}">
        <p14:creationId xmlns:p14="http://schemas.microsoft.com/office/powerpoint/2010/main" val="564175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6000A"/>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D611BC-643F-4E18-83E1-93921418FB26}"/>
              </a:ext>
            </a:extLst>
          </p:cNvPr>
          <p:cNvSpPr>
            <a:spLocks noGrp="1"/>
          </p:cNvSpPr>
          <p:nvPr>
            <p:ph idx="1"/>
          </p:nvPr>
        </p:nvSpPr>
        <p:spPr>
          <a:xfrm>
            <a:off x="695400" y="980728"/>
            <a:ext cx="11201595" cy="5589240"/>
          </a:xfrm>
        </p:spPr>
        <p:txBody>
          <a:bodyPr/>
          <a:lstStyle/>
          <a:p>
            <a:pPr marL="0" indent="0">
              <a:buNone/>
            </a:pPr>
            <a:r>
              <a:rPr lang="en-GB" dirty="0"/>
              <a:t> </a:t>
            </a:r>
            <a:r>
              <a:rPr lang="en-GB" sz="2200" dirty="0">
                <a:latin typeface="Palatino Linotype" panose="02040502050505030304" pitchFamily="18" charset="0"/>
              </a:rPr>
              <a:t>"I shook hands with this miracle, and I learned he was the Company's chief accountant, and that all the book-keeping was done at this station. He had come out for a moment, he said, 'to get a breath of fresh air.' The expression sounded wonderfully odd, with its suggestion of sedentary desk-life. I wouldn't have mentioned the fellow to you at all, only it was from his lips that I first heard the name of the man who is so indissolubly connected with the memories of that time. Moreover, I respected the fellow. Yes; I respected his collars, his vast cuffs, his brushed hair. His appearance was certainly that of a hairdresser's dummy; but in the great demoralization of the land he kept up his appearance. That's backbone. His starched collars and got-up shirt-fronts were achievements of character. He had been out nearly three years; and, later, I could not help asking him how he managed to sport such linen. He had just the faintest blush, and said modestly, </a:t>
            </a:r>
            <a:r>
              <a:rPr lang="en-GB" sz="2200" dirty="0">
                <a:solidFill>
                  <a:srgbClr val="FFD653"/>
                </a:solidFill>
                <a:latin typeface="Palatino Linotype" panose="02040502050505030304" pitchFamily="18" charset="0"/>
              </a:rPr>
              <a:t>'I've been teaching one of the native women about the station. It was difficult. She had a distaste for the work.' </a:t>
            </a:r>
            <a:r>
              <a:rPr lang="en-GB" sz="2200" dirty="0">
                <a:latin typeface="Palatino Linotype" panose="02040502050505030304" pitchFamily="18" charset="0"/>
              </a:rPr>
              <a:t>Thus this man had verily accomplished something. And he was devoted to his books, which were in apple-pie order. </a:t>
            </a:r>
          </a:p>
          <a:p>
            <a:pPr marL="0" indent="0">
              <a:buNone/>
            </a:pPr>
            <a:endParaRPr lang="en-GB" sz="1000" dirty="0">
              <a:latin typeface="Palatino Linotype" panose="02040502050505030304" pitchFamily="18" charset="0"/>
            </a:endParaRPr>
          </a:p>
          <a:p>
            <a:pPr marL="0" indent="0">
              <a:buNone/>
            </a:pPr>
            <a:r>
              <a:rPr lang="en-GB" sz="2200" dirty="0">
                <a:latin typeface="Palatino Linotype" panose="02040502050505030304" pitchFamily="18" charset="0"/>
              </a:rPr>
              <a:t>"Everything else in the station was in a muddle -- heads, things, buildings….’</a:t>
            </a:r>
          </a:p>
          <a:p>
            <a:pPr marL="0" indent="0">
              <a:buNone/>
            </a:pPr>
            <a:r>
              <a:rPr lang="en-GB" sz="2400" dirty="0">
                <a:latin typeface="Palatino Linotype" panose="02040502050505030304" pitchFamily="18" charset="0"/>
              </a:rPr>
              <a:t>   </a:t>
            </a:r>
          </a:p>
        </p:txBody>
      </p:sp>
      <p:sp>
        <p:nvSpPr>
          <p:cNvPr id="5" name="TextBox 4">
            <a:extLst>
              <a:ext uri="{FF2B5EF4-FFF2-40B4-BE49-F238E27FC236}">
                <a16:creationId xmlns:a16="http://schemas.microsoft.com/office/drawing/2014/main" id="{7217A922-7476-4FA5-BA17-2A6FA0866092}"/>
              </a:ext>
            </a:extLst>
          </p:cNvPr>
          <p:cNvSpPr txBox="1"/>
          <p:nvPr/>
        </p:nvSpPr>
        <p:spPr>
          <a:xfrm>
            <a:off x="263352" y="288032"/>
            <a:ext cx="11665296" cy="523220"/>
          </a:xfrm>
          <a:prstGeom prst="rect">
            <a:avLst/>
          </a:prstGeom>
          <a:noFill/>
        </p:spPr>
        <p:txBody>
          <a:bodyPr wrap="square">
            <a:spAutoFit/>
          </a:bodyPr>
          <a:lstStyle/>
          <a:p>
            <a:r>
              <a:rPr lang="en-GB" sz="2800" dirty="0">
                <a:solidFill>
                  <a:srgbClr val="FFD653"/>
                </a:solidFill>
                <a:latin typeface="Felix Titling" panose="04060505060202020A04" pitchFamily="82" charset="0"/>
              </a:rPr>
              <a:t>things in place and out of place: efficiency &amp; disorder</a:t>
            </a:r>
          </a:p>
        </p:txBody>
      </p:sp>
    </p:spTree>
    <p:extLst>
      <p:ext uri="{BB962C8B-B14F-4D97-AF65-F5344CB8AC3E}">
        <p14:creationId xmlns:p14="http://schemas.microsoft.com/office/powerpoint/2010/main" val="1612769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C54B90-267D-4791-AE79-BF7F3DED6D26}"/>
              </a:ext>
            </a:extLst>
          </p:cNvPr>
          <p:cNvSpPr txBox="1"/>
          <p:nvPr/>
        </p:nvSpPr>
        <p:spPr>
          <a:xfrm>
            <a:off x="623392" y="1052736"/>
            <a:ext cx="11305256" cy="5632311"/>
          </a:xfrm>
          <a:prstGeom prst="rect">
            <a:avLst/>
          </a:prstGeom>
          <a:noFill/>
        </p:spPr>
        <p:txBody>
          <a:bodyPr wrap="square">
            <a:spAutoFit/>
          </a:bodyPr>
          <a:lstStyle/>
          <a:p>
            <a:r>
              <a:rPr lang="en-GB" sz="2200" dirty="0">
                <a:latin typeface="Palatino Linotype" panose="02040502050505030304" pitchFamily="18" charset="0"/>
              </a:rPr>
              <a:t>When the first Europeans (the Portuguese) arrived in Congo in 1482, they met a thriving African kingdom. "Despite the contempt for Kongo culture," says Hochschild, "the Portuguese grudgingly recognised in the kingdom a sophisticated and well-developed state - the leading one on the west coast of central Africa. It was an imperial federation, of two or three million people, covering an area roughly 3,000 </a:t>
            </a:r>
            <a:r>
              <a:rPr lang="en-GB" sz="2200" dirty="0" err="1">
                <a:latin typeface="Palatino Linotype" panose="02040502050505030304" pitchFamily="18" charset="0"/>
              </a:rPr>
              <a:t>sq</a:t>
            </a:r>
            <a:r>
              <a:rPr lang="en-GB" sz="2200" dirty="0">
                <a:latin typeface="Palatino Linotype" panose="02040502050505030304" pitchFamily="18" charset="0"/>
              </a:rPr>
              <a:t> miles, some of which lie today in several countries after the Europeans had drawn arbitrary border lines across Africa in 1886."</a:t>
            </a:r>
          </a:p>
          <a:p>
            <a:endParaRPr lang="en-GB" sz="2200" dirty="0">
              <a:latin typeface="Palatino Linotype" panose="02040502050505030304" pitchFamily="18" charset="0"/>
            </a:endParaRPr>
          </a:p>
          <a:p>
            <a:r>
              <a:rPr lang="en-GB" sz="2200" dirty="0">
                <a:latin typeface="Palatino Linotype" panose="02040502050505030304" pitchFamily="18" charset="0"/>
              </a:rPr>
              <a:t>The great fascination of the Congo at the time was its mighty 3,000-mile river, variously called Lualaba, </a:t>
            </a:r>
            <a:r>
              <a:rPr lang="en-GB" sz="2200" dirty="0" err="1">
                <a:latin typeface="Palatino Linotype" panose="02040502050505030304" pitchFamily="18" charset="0"/>
              </a:rPr>
              <a:t>Nzadi</a:t>
            </a:r>
            <a:r>
              <a:rPr lang="en-GB" sz="2200" dirty="0">
                <a:latin typeface="Palatino Linotype" panose="02040502050505030304" pitchFamily="18" charset="0"/>
              </a:rPr>
              <a:t> or </a:t>
            </a:r>
            <a:r>
              <a:rPr lang="en-GB" sz="2200" dirty="0" err="1">
                <a:latin typeface="Palatino Linotype" panose="02040502050505030304" pitchFamily="18" charset="0"/>
              </a:rPr>
              <a:t>Nzere</a:t>
            </a:r>
            <a:r>
              <a:rPr lang="en-GB" sz="2200" dirty="0">
                <a:latin typeface="Palatino Linotype" panose="02040502050505030304" pitchFamily="18" charset="0"/>
              </a:rPr>
              <a:t> by the people who lived on its banks. </a:t>
            </a:r>
            <a:r>
              <a:rPr lang="en-GB" sz="2200" dirty="0" err="1">
                <a:latin typeface="Palatino Linotype" panose="02040502050505030304" pitchFamily="18" charset="0"/>
              </a:rPr>
              <a:t>Nzere</a:t>
            </a:r>
            <a:r>
              <a:rPr lang="en-GB" sz="2200" dirty="0">
                <a:latin typeface="Palatino Linotype" panose="02040502050505030304" pitchFamily="18" charset="0"/>
              </a:rPr>
              <a:t> means "the river that swallows all rivers" because of its many tributaries. Just one tributary, the Kasai, carries as much water as Europe's longest river, the Volga in Russia and it is half as long as the Rhine. Another tributary, the Ubangi is even longer. On Portuguese tongue, </a:t>
            </a:r>
            <a:r>
              <a:rPr lang="en-GB" sz="2200" dirty="0" err="1">
                <a:latin typeface="Palatino Linotype" panose="02040502050505030304" pitchFamily="18" charset="0"/>
              </a:rPr>
              <a:t>Nzere</a:t>
            </a:r>
            <a:r>
              <a:rPr lang="en-GB" sz="2200" dirty="0">
                <a:latin typeface="Palatino Linotype" panose="02040502050505030304" pitchFamily="18" charset="0"/>
              </a:rPr>
              <a:t> became Zaire which was adopted by Mobutu when he renamed the country in 1971. Like most things African, the Europeans changed the river's name to Congo.’</a:t>
            </a:r>
          </a:p>
          <a:p>
            <a:endParaRPr lang="en-GB" sz="800" dirty="0">
              <a:solidFill>
                <a:schemeClr val="bg1"/>
              </a:solidFill>
              <a:latin typeface="Palatino Linotype" panose="02040502050505030304" pitchFamily="18" charset="0"/>
            </a:endParaRPr>
          </a:p>
          <a:p>
            <a:pPr algn="r"/>
            <a:r>
              <a:rPr lang="en-GB" sz="2200" dirty="0">
                <a:solidFill>
                  <a:schemeClr val="bg1"/>
                </a:solidFill>
                <a:latin typeface="Palatino Linotype" panose="02040502050505030304" pitchFamily="18" charset="0"/>
                <a:hlinkClick r:id="rId2"/>
              </a:rPr>
              <a:t>http://www.hartford-hwp.com/archives/35/181.html</a:t>
            </a:r>
            <a:r>
              <a:rPr lang="en-GB" sz="2200" dirty="0">
                <a:solidFill>
                  <a:schemeClr val="bg1"/>
                </a:solidFill>
                <a:latin typeface="Palatino Linotype" panose="02040502050505030304" pitchFamily="18" charset="0"/>
              </a:rPr>
              <a:t>   </a:t>
            </a:r>
          </a:p>
        </p:txBody>
      </p:sp>
      <p:sp>
        <p:nvSpPr>
          <p:cNvPr id="5" name="TextBox 4">
            <a:extLst>
              <a:ext uri="{FF2B5EF4-FFF2-40B4-BE49-F238E27FC236}">
                <a16:creationId xmlns:a16="http://schemas.microsoft.com/office/drawing/2014/main" id="{FA6EFC66-F632-4669-8C83-9877D291FBFB}"/>
              </a:ext>
            </a:extLst>
          </p:cNvPr>
          <p:cNvSpPr txBox="1"/>
          <p:nvPr/>
        </p:nvSpPr>
        <p:spPr>
          <a:xfrm>
            <a:off x="119336" y="215277"/>
            <a:ext cx="11089232" cy="584775"/>
          </a:xfrm>
          <a:prstGeom prst="rect">
            <a:avLst/>
          </a:prstGeom>
          <a:noFill/>
        </p:spPr>
        <p:txBody>
          <a:bodyPr wrap="square">
            <a:spAutoFit/>
          </a:bodyPr>
          <a:lstStyle/>
          <a:p>
            <a:r>
              <a:rPr lang="en-GB" sz="3200" dirty="0">
                <a:solidFill>
                  <a:srgbClr val="92D050"/>
                </a:solidFill>
                <a:latin typeface="Felix Titling" panose="04060505060202020A04" pitchFamily="82" charset="0"/>
              </a:rPr>
              <a:t>The truth about the savagery of the Congo</a:t>
            </a:r>
          </a:p>
        </p:txBody>
      </p:sp>
    </p:spTree>
    <p:extLst>
      <p:ext uri="{BB962C8B-B14F-4D97-AF65-F5344CB8AC3E}">
        <p14:creationId xmlns:p14="http://schemas.microsoft.com/office/powerpoint/2010/main" val="3399798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69986" name="Rectangle 2"/>
          <p:cNvSpPr>
            <a:spLocks noGrp="1" noRot="1" noChangeArrowheads="1"/>
          </p:cNvSpPr>
          <p:nvPr>
            <p:ph type="title"/>
          </p:nvPr>
        </p:nvSpPr>
        <p:spPr>
          <a:xfrm>
            <a:off x="767408" y="42279"/>
            <a:ext cx="8280919" cy="1010457"/>
          </a:xfrm>
        </p:spPr>
        <p:txBody>
          <a:bodyPr/>
          <a:lstStyle/>
          <a:p>
            <a:pPr algn="l" eaLnBrk="1" hangingPunct="1">
              <a:defRPr/>
            </a:pPr>
            <a:r>
              <a:rPr lang="en-GB" b="0" dirty="0">
                <a:solidFill>
                  <a:srgbClr val="FFC000"/>
                </a:solidFill>
                <a:effectLst/>
                <a:latin typeface="Felix Titling" panose="04060505060202020A04" pitchFamily="82" charset="0"/>
              </a:rPr>
              <a:t>Words &amp; images</a:t>
            </a:r>
          </a:p>
        </p:txBody>
      </p:sp>
      <p:sp>
        <p:nvSpPr>
          <p:cNvPr id="169987" name="Rectangle 3"/>
          <p:cNvSpPr>
            <a:spLocks noGrp="1" noChangeArrowheads="1"/>
          </p:cNvSpPr>
          <p:nvPr>
            <p:ph type="body" idx="1"/>
          </p:nvPr>
        </p:nvSpPr>
        <p:spPr>
          <a:xfrm>
            <a:off x="407368" y="1196752"/>
            <a:ext cx="11017223" cy="5328592"/>
          </a:xfrm>
        </p:spPr>
        <p:txBody>
          <a:bodyPr/>
          <a:lstStyle/>
          <a:p>
            <a:pPr marL="0" indent="0" eaLnBrk="1" hangingPunct="1">
              <a:buFont typeface="Wingdings" pitchFamily="2" charset="2"/>
              <a:buNone/>
              <a:defRPr/>
            </a:pPr>
            <a:r>
              <a:rPr lang="en-GB" sz="2200" dirty="0">
                <a:effectLst/>
                <a:latin typeface="Palatino Linotype" panose="02040502050505030304" pitchFamily="18" charset="0"/>
              </a:rPr>
              <a:t>… but these men could by no stretch of imagination be called </a:t>
            </a:r>
            <a:r>
              <a:rPr lang="en-GB" sz="2200" dirty="0">
                <a:solidFill>
                  <a:srgbClr val="FFE89F"/>
                </a:solidFill>
                <a:effectLst/>
                <a:latin typeface="Palatino Linotype" panose="02040502050505030304" pitchFamily="18" charset="0"/>
              </a:rPr>
              <a:t>enemies</a:t>
            </a:r>
            <a:r>
              <a:rPr lang="en-GB" sz="2200" dirty="0">
                <a:effectLst/>
                <a:latin typeface="Palatino Linotype" panose="02040502050505030304" pitchFamily="18" charset="0"/>
              </a:rPr>
              <a:t>. They were called </a:t>
            </a:r>
            <a:r>
              <a:rPr lang="en-GB" sz="2200" dirty="0">
                <a:solidFill>
                  <a:srgbClr val="FFE89F"/>
                </a:solidFill>
                <a:effectLst/>
                <a:latin typeface="Palatino Linotype" panose="02040502050505030304" pitchFamily="18" charset="0"/>
              </a:rPr>
              <a:t>criminals</a:t>
            </a:r>
            <a:r>
              <a:rPr lang="en-GB" sz="2200" dirty="0">
                <a:effectLst/>
                <a:latin typeface="Palatino Linotype" panose="02040502050505030304" pitchFamily="18" charset="0"/>
              </a:rPr>
              <a:t>, and the outraged law, like the bursting shells, had come to them, an insoluble mystery from the sea. </a:t>
            </a:r>
          </a:p>
          <a:p>
            <a:pPr marL="0" indent="0" eaLnBrk="1" hangingPunct="1">
              <a:buFont typeface="Wingdings" pitchFamily="2" charset="2"/>
              <a:buNone/>
              <a:defRPr/>
            </a:pPr>
            <a:endParaRPr lang="en-GB" sz="2200" dirty="0">
              <a:effectLst/>
              <a:latin typeface="Palatino Linotype" panose="02040502050505030304" pitchFamily="18" charset="0"/>
            </a:endParaRPr>
          </a:p>
          <a:p>
            <a:pPr marL="0" indent="0" eaLnBrk="1" hangingPunct="1">
              <a:buFont typeface="Wingdings" pitchFamily="2" charset="2"/>
              <a:buNone/>
              <a:defRPr/>
            </a:pPr>
            <a:r>
              <a:rPr lang="en-GB" sz="2200" dirty="0">
                <a:effectLst/>
                <a:latin typeface="Palatino Linotype" panose="02040502050505030304" pitchFamily="18" charset="0"/>
              </a:rPr>
              <a:t>They were dying slowly—it was very clear. </a:t>
            </a:r>
            <a:r>
              <a:rPr lang="en-GB" sz="2200" dirty="0">
                <a:solidFill>
                  <a:srgbClr val="FFE89F"/>
                </a:solidFill>
                <a:effectLst/>
                <a:latin typeface="Palatino Linotype" panose="02040502050505030304" pitchFamily="18" charset="0"/>
              </a:rPr>
              <a:t>They were not </a:t>
            </a:r>
            <a:r>
              <a:rPr lang="en-GB" sz="2200" u="sng" dirty="0">
                <a:solidFill>
                  <a:srgbClr val="FFE89F"/>
                </a:solidFill>
                <a:effectLst/>
                <a:latin typeface="Palatino Linotype" panose="02040502050505030304" pitchFamily="18" charset="0"/>
              </a:rPr>
              <a:t>enemies</a:t>
            </a:r>
            <a:r>
              <a:rPr lang="en-GB" sz="2200" dirty="0">
                <a:solidFill>
                  <a:srgbClr val="FFE89F"/>
                </a:solidFill>
                <a:effectLst/>
                <a:latin typeface="Palatino Linotype" panose="02040502050505030304" pitchFamily="18" charset="0"/>
              </a:rPr>
              <a:t>, they were not </a:t>
            </a:r>
            <a:r>
              <a:rPr lang="en-GB" sz="2200" u="sng" dirty="0">
                <a:solidFill>
                  <a:srgbClr val="FFE89F"/>
                </a:solidFill>
                <a:effectLst/>
                <a:latin typeface="Palatino Linotype" panose="02040502050505030304" pitchFamily="18" charset="0"/>
              </a:rPr>
              <a:t>criminals</a:t>
            </a:r>
            <a:r>
              <a:rPr lang="en-GB" sz="2200" dirty="0">
                <a:solidFill>
                  <a:srgbClr val="FFE89F"/>
                </a:solidFill>
                <a:effectLst/>
                <a:latin typeface="Palatino Linotype" panose="02040502050505030304" pitchFamily="18" charset="0"/>
              </a:rPr>
              <a:t>, they were nothing earthly now,—nothing but </a:t>
            </a:r>
            <a:r>
              <a:rPr lang="en-GB" sz="2200" u="sng" dirty="0">
                <a:solidFill>
                  <a:srgbClr val="FFE89F"/>
                </a:solidFill>
                <a:effectLst/>
                <a:latin typeface="Palatino Linotype" panose="02040502050505030304" pitchFamily="18" charset="0"/>
              </a:rPr>
              <a:t>black shadows of disease and starvation</a:t>
            </a:r>
            <a:r>
              <a:rPr lang="en-GB" sz="2200" dirty="0">
                <a:solidFill>
                  <a:srgbClr val="FFE89F"/>
                </a:solidFill>
                <a:effectLst/>
                <a:latin typeface="Palatino Linotype" panose="02040502050505030304" pitchFamily="18" charset="0"/>
              </a:rPr>
              <a:t>, lying confusedly in the greenish gloom</a:t>
            </a:r>
            <a:r>
              <a:rPr lang="en-GB" sz="2200" dirty="0">
                <a:solidFill>
                  <a:srgbClr val="FFD653"/>
                </a:solidFill>
                <a:effectLst/>
                <a:latin typeface="Palatino Linotype" panose="02040502050505030304" pitchFamily="18" charset="0"/>
              </a:rPr>
              <a:t>. </a:t>
            </a:r>
            <a:r>
              <a:rPr lang="en-GB" sz="2200" dirty="0">
                <a:effectLst/>
                <a:latin typeface="Palatino Linotype" panose="02040502050505030304" pitchFamily="18" charset="0"/>
              </a:rPr>
              <a:t>Brought from all the recesses of the coast in all the legality of time contracts, lost in uncongenial surroundings, fed on unfamiliar food, they sickened, became inefficient, and were then allowed to crawl away and rest. These moribund shapes were free as air—and nearly as thin. I began to distinguish the gleam of eyes under the trees. Then, glancing down, I saw a face near my hand. The black bones reclined at full length with one shoulder against the tree, and slowly the eyelids rose and the sunken eyes looked up at me, enormous and vacant, a kind of blind, white flicker in the depths of the orbs, which died out slowly. </a:t>
            </a:r>
            <a:endParaRPr lang="en-GB" sz="2200" u="sng" dirty="0">
              <a:effectLst/>
              <a:latin typeface="Palatino Linotype" panose="0204050205050503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822EB0-3DBC-4AB8-982C-04B86FB3DCBA}"/>
              </a:ext>
            </a:extLst>
          </p:cNvPr>
          <p:cNvSpPr txBox="1"/>
          <p:nvPr/>
        </p:nvSpPr>
        <p:spPr>
          <a:xfrm>
            <a:off x="407368" y="836712"/>
            <a:ext cx="11593288" cy="6032421"/>
          </a:xfrm>
          <a:prstGeom prst="rect">
            <a:avLst/>
          </a:prstGeom>
          <a:noFill/>
        </p:spPr>
        <p:txBody>
          <a:bodyPr wrap="square">
            <a:spAutoFit/>
          </a:bodyPr>
          <a:lstStyle/>
          <a:p>
            <a:r>
              <a:rPr lang="en-GB" sz="2200" dirty="0">
                <a:effectLst/>
                <a:latin typeface="Palatino Linotype" panose="02040502050505030304" pitchFamily="18" charset="0"/>
                <a:ea typeface="Times New Roman" panose="02020603050405020304" pitchFamily="18" charset="0"/>
              </a:rPr>
              <a:t>The photograph is by Alice Seeley Harris, the man’s name is </a:t>
            </a:r>
            <a:r>
              <a:rPr lang="en-GB" sz="2200" dirty="0" err="1">
                <a:effectLst/>
                <a:latin typeface="Palatino Linotype" panose="02040502050505030304" pitchFamily="18" charset="0"/>
                <a:ea typeface="Times New Roman" panose="02020603050405020304" pitchFamily="18" charset="0"/>
              </a:rPr>
              <a:t>Nsala</a:t>
            </a:r>
            <a:r>
              <a:rPr lang="en-GB" sz="2200" dirty="0">
                <a:effectLst/>
                <a:latin typeface="Palatino Linotype" panose="02040502050505030304" pitchFamily="18" charset="0"/>
                <a:ea typeface="Times New Roman" panose="02020603050405020304" pitchFamily="18" charset="0"/>
              </a:rPr>
              <a:t>. Here is part of her account (from the book </a:t>
            </a:r>
            <a:r>
              <a:rPr lang="en-GB" sz="2200" i="1" dirty="0">
                <a:effectLst/>
                <a:latin typeface="Palatino Linotype" panose="02040502050505030304" pitchFamily="18" charset="0"/>
                <a:ea typeface="Times New Roman" panose="02020603050405020304" pitchFamily="18" charset="0"/>
              </a:rPr>
              <a:t>Don’t Call Me Lady: The Journey of Lady Alice Seeley Harris</a:t>
            </a:r>
            <a:r>
              <a:rPr lang="en-GB" sz="2200" dirty="0">
                <a:effectLst/>
                <a:latin typeface="Palatino Linotype" panose="02040502050505030304" pitchFamily="18" charset="0"/>
                <a:ea typeface="Times New Roman" panose="02020603050405020304" pitchFamily="18" charset="0"/>
              </a:rPr>
              <a:t>): </a:t>
            </a:r>
          </a:p>
          <a:p>
            <a:r>
              <a:rPr lang="en-GB" sz="1200" dirty="0">
                <a:effectLst/>
                <a:latin typeface="Palatino Linotype" panose="02040502050505030304" pitchFamily="18" charset="0"/>
                <a:ea typeface="Times New Roman" panose="02020603050405020304" pitchFamily="18" charset="0"/>
              </a:rPr>
              <a:t> </a:t>
            </a:r>
          </a:p>
          <a:p>
            <a:pPr marL="457200"/>
            <a:r>
              <a:rPr lang="en-GB" sz="2200" dirty="0">
                <a:effectLst/>
                <a:latin typeface="Palatino Linotype" panose="02040502050505030304" pitchFamily="18" charset="0"/>
                <a:ea typeface="Times New Roman" panose="02020603050405020304" pitchFamily="18" charset="0"/>
              </a:rPr>
              <a:t>He hadn’t made his rubber quota for the day so the Belgian-appointed overseers had cut off his daughter’s hand and foot. Her name was </a:t>
            </a:r>
            <a:r>
              <a:rPr lang="en-GB" sz="2200" dirty="0" err="1">
                <a:effectLst/>
                <a:latin typeface="Palatino Linotype" panose="02040502050505030304" pitchFamily="18" charset="0"/>
                <a:ea typeface="Times New Roman" panose="02020603050405020304" pitchFamily="18" charset="0"/>
              </a:rPr>
              <a:t>Boali</a:t>
            </a:r>
            <a:r>
              <a:rPr lang="en-GB" sz="2200" dirty="0">
                <a:effectLst/>
                <a:latin typeface="Palatino Linotype" panose="02040502050505030304" pitchFamily="18" charset="0"/>
                <a:ea typeface="Times New Roman" panose="02020603050405020304" pitchFamily="18" charset="0"/>
              </a:rPr>
              <a:t>. She was five years old. Then they killed her. But they weren’t finished. Then they killed his wife too. And because that didn’t seem quite cruel enough, quite strong enough to make their case, they cannibalized both </a:t>
            </a:r>
            <a:r>
              <a:rPr lang="en-GB" sz="2200" dirty="0" err="1">
                <a:effectLst/>
                <a:latin typeface="Palatino Linotype" panose="02040502050505030304" pitchFamily="18" charset="0"/>
                <a:ea typeface="Times New Roman" panose="02020603050405020304" pitchFamily="18" charset="0"/>
              </a:rPr>
              <a:t>Boali</a:t>
            </a:r>
            <a:r>
              <a:rPr lang="en-GB" sz="2200" dirty="0">
                <a:effectLst/>
                <a:latin typeface="Palatino Linotype" panose="02040502050505030304" pitchFamily="18" charset="0"/>
                <a:ea typeface="Times New Roman" panose="02020603050405020304" pitchFamily="18" charset="0"/>
              </a:rPr>
              <a:t> and her mother. And they presented </a:t>
            </a:r>
            <a:r>
              <a:rPr lang="en-GB" sz="2200" dirty="0" err="1">
                <a:effectLst/>
                <a:latin typeface="Palatino Linotype" panose="02040502050505030304" pitchFamily="18" charset="0"/>
                <a:ea typeface="Times New Roman" panose="02020603050405020304" pitchFamily="18" charset="0"/>
              </a:rPr>
              <a:t>Nsala</a:t>
            </a:r>
            <a:r>
              <a:rPr lang="en-GB" sz="2200" dirty="0">
                <a:effectLst/>
                <a:latin typeface="Palatino Linotype" panose="02040502050505030304" pitchFamily="18" charset="0"/>
                <a:ea typeface="Times New Roman" panose="02020603050405020304" pitchFamily="18" charset="0"/>
              </a:rPr>
              <a:t> with the tokens, the leftovers from the once living body of his darling child whom he so loved. His life was destroyed. They had partially destroyed it anyway by forcing his servitude but this act finished it for him. All of this filth had occurred because one man, one man who lived thousands of miles across the sea, one man who couldn’t get rich enough, had decreed that this land was his and that these people should serve his own greed. Leopold had not given any thought to the idea that these African children, these men and women, were our fully human brothers, created equally by the same Hand that had created his own lineage of European Royalty.  </a:t>
            </a:r>
          </a:p>
          <a:p>
            <a:pPr marL="457200"/>
            <a:r>
              <a:rPr lang="en-GB" sz="2200" dirty="0">
                <a:latin typeface="Palatino Linotype" panose="02040502050505030304" pitchFamily="18" charset="0"/>
                <a:ea typeface="Times New Roman" panose="02020603050405020304" pitchFamily="18" charset="0"/>
              </a:rPr>
              <a:t>		</a:t>
            </a:r>
            <a:r>
              <a:rPr lang="en-GB" sz="2200" dirty="0">
                <a:effectLst/>
                <a:latin typeface="Palatino Linotype" panose="02040502050505030304" pitchFamily="18" charset="0"/>
                <a:ea typeface="Times New Roman" panose="02020603050405020304" pitchFamily="18" charset="0"/>
              </a:rPr>
              <a:t> </a:t>
            </a:r>
            <a:r>
              <a:rPr lang="en-GB" sz="2000" u="sng" dirty="0">
                <a:solidFill>
                  <a:srgbClr val="0000FF"/>
                </a:solidFill>
                <a:effectLst/>
                <a:latin typeface="Palatino Linotype" panose="02040502050505030304" pitchFamily="18" charset="0"/>
                <a:ea typeface="Times New Roman" panose="02020603050405020304" pitchFamily="18" charset="0"/>
                <a:hlinkClick r:id="rId2"/>
              </a:rPr>
              <a:t>https://rarehistoricalphotos.com/father-hand-belgian-congo-1904/</a:t>
            </a:r>
            <a:endParaRPr lang="en-GB" sz="2000" dirty="0">
              <a:effectLst/>
              <a:latin typeface="Palatino Linotype" panose="02040502050505030304" pitchFamily="18" charset="0"/>
              <a:ea typeface="Times New Roman" panose="02020603050405020304" pitchFamily="18" charset="0"/>
            </a:endParaRPr>
          </a:p>
          <a:p>
            <a:pPr marL="457200"/>
            <a:endParaRPr lang="en-GB" sz="2200" dirty="0">
              <a:solidFill>
                <a:schemeClr val="bg1"/>
              </a:solidFill>
              <a:effectLst/>
              <a:ea typeface="Times New Roman" panose="02020603050405020304" pitchFamily="18" charset="0"/>
            </a:endParaRPr>
          </a:p>
        </p:txBody>
      </p:sp>
      <p:sp>
        <p:nvSpPr>
          <p:cNvPr id="4" name="TextBox 3">
            <a:extLst>
              <a:ext uri="{FF2B5EF4-FFF2-40B4-BE49-F238E27FC236}">
                <a16:creationId xmlns:a16="http://schemas.microsoft.com/office/drawing/2014/main" id="{53CE21D9-9406-4AB7-B7B2-B7189D0F62E8}"/>
              </a:ext>
            </a:extLst>
          </p:cNvPr>
          <p:cNvSpPr txBox="1"/>
          <p:nvPr/>
        </p:nvSpPr>
        <p:spPr>
          <a:xfrm>
            <a:off x="591568" y="188640"/>
            <a:ext cx="11089232" cy="584775"/>
          </a:xfrm>
          <a:prstGeom prst="rect">
            <a:avLst/>
          </a:prstGeom>
          <a:noFill/>
        </p:spPr>
        <p:txBody>
          <a:bodyPr wrap="square">
            <a:spAutoFit/>
          </a:bodyPr>
          <a:lstStyle/>
          <a:p>
            <a:r>
              <a:rPr lang="en-GB" sz="3200" dirty="0">
                <a:solidFill>
                  <a:srgbClr val="92D050"/>
                </a:solidFill>
                <a:latin typeface="Felix Titling" panose="04060505060202020A04" pitchFamily="82" charset="0"/>
              </a:rPr>
              <a:t>The truth about the savagery of the Belgians</a:t>
            </a:r>
          </a:p>
        </p:txBody>
      </p:sp>
    </p:spTree>
    <p:extLst>
      <p:ext uri="{BB962C8B-B14F-4D97-AF65-F5344CB8AC3E}">
        <p14:creationId xmlns:p14="http://schemas.microsoft.com/office/powerpoint/2010/main" val="1218772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ORGOTTEN TERROR: King Leopold II mutilated and massacred Black Slaves of  Congo">
            <a:extLst>
              <a:ext uri="{FF2B5EF4-FFF2-40B4-BE49-F238E27FC236}">
                <a16:creationId xmlns:a16="http://schemas.microsoft.com/office/drawing/2014/main" id="{6692F89E-5CEC-4AB1-9A98-A1690E32F608}"/>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7200"/>
                    </a14:imgEffect>
                  </a14:imgLayer>
                </a14:imgProps>
              </a:ext>
              <a:ext uri="{28A0092B-C50C-407E-A947-70E740481C1C}">
                <a14:useLocalDpi xmlns:a14="http://schemas.microsoft.com/office/drawing/2010/main" val="0"/>
              </a:ext>
            </a:extLst>
          </a:blip>
          <a:srcRect/>
          <a:stretch>
            <a:fillRect/>
          </a:stretch>
        </p:blipFill>
        <p:spPr bwMode="auto">
          <a:xfrm>
            <a:off x="6917047" y="391342"/>
            <a:ext cx="4560265" cy="265065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0816A572-DEFA-45BB-BB49-96E45428C0E4}"/>
              </a:ext>
            </a:extLst>
          </p:cNvPr>
          <p:cNvPicPr>
            <a:picLocks noChangeAspect="1"/>
          </p:cNvPicPr>
          <p:nvPr/>
        </p:nvPicPr>
        <p:blipFill>
          <a:blip r:embed="rId4"/>
          <a:stretch>
            <a:fillRect/>
          </a:stretch>
        </p:blipFill>
        <p:spPr>
          <a:xfrm>
            <a:off x="397316" y="3041996"/>
            <a:ext cx="4560265" cy="3448216"/>
          </a:xfrm>
          <a:prstGeom prst="rect">
            <a:avLst/>
          </a:prstGeom>
        </p:spPr>
      </p:pic>
      <p:sp>
        <p:nvSpPr>
          <p:cNvPr id="10" name="TextBox 9">
            <a:extLst>
              <a:ext uri="{FF2B5EF4-FFF2-40B4-BE49-F238E27FC236}">
                <a16:creationId xmlns:a16="http://schemas.microsoft.com/office/drawing/2014/main" id="{55E876E6-2634-4553-9872-694C57F1CF4A}"/>
              </a:ext>
            </a:extLst>
          </p:cNvPr>
          <p:cNvSpPr txBox="1"/>
          <p:nvPr/>
        </p:nvSpPr>
        <p:spPr>
          <a:xfrm>
            <a:off x="431131" y="240680"/>
            <a:ext cx="6312941" cy="2554545"/>
          </a:xfrm>
          <a:prstGeom prst="rect">
            <a:avLst/>
          </a:prstGeom>
          <a:noFill/>
        </p:spPr>
        <p:txBody>
          <a:bodyPr wrap="square">
            <a:spAutoFit/>
          </a:bodyPr>
          <a:lstStyle/>
          <a:p>
            <a:r>
              <a:rPr lang="en-GB" sz="2000" dirty="0"/>
              <a:t>The imposition of colonial rule on Belgium for the King’s profits saw a gigantic reduction in the population of the local people – in what has been termed as the first genocide in the world. Since the rubber took </a:t>
            </a:r>
            <a:r>
              <a:rPr lang="en-GB" sz="2000" dirty="0" err="1"/>
              <a:t>center</a:t>
            </a:r>
            <a:r>
              <a:rPr lang="en-GB" sz="2000" dirty="0"/>
              <a:t> stage, little production of food took place. The result was famine and starvation which killed many more people. Some men who refused to comply with colonial orders were taken to prisons where the conditions [resulted] in mass death. </a:t>
            </a:r>
          </a:p>
        </p:txBody>
      </p:sp>
      <p:sp>
        <p:nvSpPr>
          <p:cNvPr id="12" name="TextBox 11">
            <a:extLst>
              <a:ext uri="{FF2B5EF4-FFF2-40B4-BE49-F238E27FC236}">
                <a16:creationId xmlns:a16="http://schemas.microsoft.com/office/drawing/2014/main" id="{2BFA6B0A-84A7-4DB6-91BF-C9BC72188A03}"/>
              </a:ext>
            </a:extLst>
          </p:cNvPr>
          <p:cNvSpPr txBox="1"/>
          <p:nvPr/>
        </p:nvSpPr>
        <p:spPr>
          <a:xfrm>
            <a:off x="5387240" y="3139445"/>
            <a:ext cx="6096000" cy="3477875"/>
          </a:xfrm>
          <a:prstGeom prst="rect">
            <a:avLst/>
          </a:prstGeom>
          <a:noFill/>
        </p:spPr>
        <p:txBody>
          <a:bodyPr wrap="square">
            <a:spAutoFit/>
          </a:bodyPr>
          <a:lstStyle/>
          <a:p>
            <a:r>
              <a:rPr lang="en-GB" sz="2000" dirty="0"/>
              <a:t>Rubber quotas were imposed on villages and the Force </a:t>
            </a:r>
            <a:r>
              <a:rPr lang="en-GB" sz="2000" dirty="0" err="1"/>
              <a:t>Publique</a:t>
            </a:r>
            <a:r>
              <a:rPr lang="en-GB" sz="2000" dirty="0"/>
              <a:t> was called in to enforce these quotas, which were unrealistic to fill. Failure to meet the quotas was punishable by violence and death. The Force </a:t>
            </a:r>
            <a:r>
              <a:rPr lang="en-GB" sz="2000" dirty="0" err="1"/>
              <a:t>Publique</a:t>
            </a:r>
            <a:r>
              <a:rPr lang="en-GB" sz="2000" dirty="0"/>
              <a:t> would destroy villages, rape women, take hostages, torture, and extort the people. Men who could not fill their quotas would be mutilated and/or killed. At times whole villages that could not fill their quotas would be burned down to the ground as a lesson for other villages. Women and children would be taken hostage until the men filled their designated quotas. The women would be raped.</a:t>
            </a:r>
          </a:p>
        </p:txBody>
      </p:sp>
      <p:sp>
        <p:nvSpPr>
          <p:cNvPr id="16" name="TextBox 15">
            <a:extLst>
              <a:ext uri="{FF2B5EF4-FFF2-40B4-BE49-F238E27FC236}">
                <a16:creationId xmlns:a16="http://schemas.microsoft.com/office/drawing/2014/main" id="{D0EC4438-F185-4BB2-BF51-430CCD8CDB1E}"/>
              </a:ext>
            </a:extLst>
          </p:cNvPr>
          <p:cNvSpPr txBox="1"/>
          <p:nvPr/>
        </p:nvSpPr>
        <p:spPr>
          <a:xfrm rot="16200000">
            <a:off x="9674713" y="3692243"/>
            <a:ext cx="4320480" cy="369332"/>
          </a:xfrm>
          <a:prstGeom prst="rect">
            <a:avLst/>
          </a:prstGeom>
          <a:noFill/>
        </p:spPr>
        <p:txBody>
          <a:bodyPr wrap="square">
            <a:spAutoFit/>
          </a:bodyPr>
          <a:lstStyle/>
          <a:p>
            <a:r>
              <a:rPr lang="en-GB" i="1" dirty="0"/>
              <a:t>The African Exponent,</a:t>
            </a:r>
            <a:r>
              <a:rPr lang="en-GB" dirty="0"/>
              <a:t> Monday Jan 25th, 2021</a:t>
            </a:r>
          </a:p>
        </p:txBody>
      </p:sp>
    </p:spTree>
    <p:extLst>
      <p:ext uri="{BB962C8B-B14F-4D97-AF65-F5344CB8AC3E}">
        <p14:creationId xmlns:p14="http://schemas.microsoft.com/office/powerpoint/2010/main" val="4160938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3299" name="Rectangle 3"/>
          <p:cNvSpPr>
            <a:spLocks noGrp="1" noChangeArrowheads="1"/>
          </p:cNvSpPr>
          <p:nvPr>
            <p:ph type="body" idx="1"/>
          </p:nvPr>
        </p:nvSpPr>
        <p:spPr>
          <a:xfrm>
            <a:off x="316353" y="1045173"/>
            <a:ext cx="11737304" cy="5616624"/>
          </a:xfrm>
        </p:spPr>
        <p:txBody>
          <a:bodyPr/>
          <a:lstStyle/>
          <a:p>
            <a:pPr marL="0" indent="0">
              <a:buNone/>
            </a:pPr>
            <a:r>
              <a:rPr lang="en-GB" sz="2100" dirty="0">
                <a:effectLst/>
                <a:latin typeface="Palatino Linotype" panose="02040502050505030304" pitchFamily="18" charset="0"/>
                <a:ea typeface="Times New Roman" panose="02020603050405020304" pitchFamily="18" charset="0"/>
              </a:rPr>
              <a:t> "One thing more remained to do -- say good-bye to my excellent aunt. I found her triumphant. I had a cup of tea -- the last decent cup of tea for many days -- and in a room that most soothingly looked just as you would expect a lady's drawing-room to look, we had a long quiet chat by the fireside. In the course of these confidences it became quite plain to me I had been represented to the wife of the high dignitary, and goodness knows to how many more people besides, as an exceptional and gifted creature … I was also one of the Workers, with a capital -- you know. </a:t>
            </a:r>
            <a:r>
              <a:rPr lang="en-GB" sz="2100" dirty="0">
                <a:solidFill>
                  <a:srgbClr val="FFE89F"/>
                </a:solidFill>
                <a:effectLst/>
                <a:latin typeface="Palatino Linotype" panose="02040502050505030304" pitchFamily="18" charset="0"/>
                <a:ea typeface="Times New Roman" panose="02020603050405020304" pitchFamily="18" charset="0"/>
              </a:rPr>
              <a:t>Something like an emissary of light, something like a lower sort of apostle. There had been a lot of such rot let loose in print and talk just about that time</a:t>
            </a:r>
            <a:r>
              <a:rPr lang="en-GB" sz="2100" dirty="0">
                <a:effectLst/>
                <a:latin typeface="Palatino Linotype" panose="02040502050505030304" pitchFamily="18" charset="0"/>
                <a:ea typeface="Times New Roman" panose="02020603050405020304" pitchFamily="18" charset="0"/>
              </a:rPr>
              <a:t>, and the excellent woman, living right in the rush of all that humbug, got carried off her feet. She talked about 'weaning those ignorant millions from their horrid ways,' till, upon my word, she made me quite uncomfortable</a:t>
            </a:r>
            <a:r>
              <a:rPr lang="en-GB" sz="2100" dirty="0">
                <a:solidFill>
                  <a:schemeClr val="accent1">
                    <a:lumMod val="20000"/>
                    <a:lumOff val="80000"/>
                  </a:schemeClr>
                </a:solidFill>
                <a:effectLst/>
                <a:latin typeface="Palatino Linotype" panose="02040502050505030304" pitchFamily="18" charset="0"/>
                <a:ea typeface="Times New Roman" panose="02020603050405020304" pitchFamily="18" charset="0"/>
              </a:rPr>
              <a:t>. I ventured to hint that the Company was run for profit.</a:t>
            </a:r>
          </a:p>
          <a:p>
            <a:pPr marL="0" indent="0">
              <a:buNone/>
            </a:pPr>
            <a:r>
              <a:rPr lang="en-GB" sz="2100" dirty="0">
                <a:effectLst/>
                <a:latin typeface="Palatino Linotype" panose="02040502050505030304" pitchFamily="18" charset="0"/>
                <a:ea typeface="Times New Roman" panose="02020603050405020304" pitchFamily="18" charset="0"/>
              </a:rPr>
              <a:t>'You forget, dear Charlie, that the labourer is worthy of his hire,' she said, brightly</a:t>
            </a:r>
            <a:r>
              <a:rPr lang="en-GB" sz="2100" dirty="0">
                <a:solidFill>
                  <a:srgbClr val="FFD653"/>
                </a:solidFill>
                <a:effectLst/>
                <a:latin typeface="Palatino Linotype" panose="02040502050505030304" pitchFamily="18" charset="0"/>
                <a:ea typeface="Times New Roman" panose="02020603050405020304" pitchFamily="18" charset="0"/>
              </a:rPr>
              <a:t>. </a:t>
            </a:r>
            <a:r>
              <a:rPr lang="en-GB" sz="2100" dirty="0">
                <a:solidFill>
                  <a:srgbClr val="FFE89F"/>
                </a:solidFill>
                <a:effectLst/>
                <a:latin typeface="Palatino Linotype" panose="02040502050505030304" pitchFamily="18" charset="0"/>
                <a:ea typeface="Times New Roman" panose="02020603050405020304" pitchFamily="18" charset="0"/>
              </a:rPr>
              <a:t>It's queer how out of touch with truth women are. They live in a world of their own, and there has never been anything like it, and never can be. It is too beautiful altogether, and if they were to set it up it would go to pieces before the first sunset.</a:t>
            </a:r>
            <a:r>
              <a:rPr lang="en-GB" sz="2100" dirty="0">
                <a:solidFill>
                  <a:srgbClr val="FFD653"/>
                </a:solidFill>
                <a:effectLst/>
                <a:latin typeface="Palatino Linotype" panose="02040502050505030304" pitchFamily="18" charset="0"/>
                <a:ea typeface="Times New Roman" panose="02020603050405020304" pitchFamily="18" charset="0"/>
              </a:rPr>
              <a:t> </a:t>
            </a:r>
            <a:r>
              <a:rPr lang="en-GB" sz="2100" dirty="0">
                <a:effectLst/>
                <a:latin typeface="Palatino Linotype" panose="02040502050505030304" pitchFamily="18" charset="0"/>
                <a:ea typeface="Times New Roman" panose="02020603050405020304" pitchFamily="18" charset="0"/>
              </a:rPr>
              <a:t>Some confounded fact we men have been living contentedly with ever since the day of creation would start up and knock the whole thing over.</a:t>
            </a:r>
          </a:p>
          <a:p>
            <a:pPr marL="0" indent="0" eaLnBrk="1" hangingPunct="1">
              <a:lnSpc>
                <a:spcPct val="90000"/>
              </a:lnSpc>
              <a:buNone/>
              <a:defRPr/>
            </a:pPr>
            <a:endParaRPr lang="en-GB" sz="2600" dirty="0">
              <a:effectLst/>
            </a:endParaRPr>
          </a:p>
        </p:txBody>
      </p:sp>
      <p:sp>
        <p:nvSpPr>
          <p:cNvPr id="4" name="TextBox 3">
            <a:extLst>
              <a:ext uri="{FF2B5EF4-FFF2-40B4-BE49-F238E27FC236}">
                <a16:creationId xmlns:a16="http://schemas.microsoft.com/office/drawing/2014/main" id="{F42E81E6-B1FF-4EEC-A967-7ED0C022186C}"/>
              </a:ext>
            </a:extLst>
          </p:cNvPr>
          <p:cNvSpPr txBox="1"/>
          <p:nvPr/>
        </p:nvSpPr>
        <p:spPr>
          <a:xfrm>
            <a:off x="623392" y="196203"/>
            <a:ext cx="9577064" cy="923330"/>
          </a:xfrm>
          <a:prstGeom prst="rect">
            <a:avLst/>
          </a:prstGeom>
          <a:noFill/>
        </p:spPr>
        <p:txBody>
          <a:bodyPr wrap="square">
            <a:spAutoFit/>
          </a:bodyPr>
          <a:lstStyle/>
          <a:p>
            <a:r>
              <a:rPr lang="en-GB" sz="3600" dirty="0">
                <a:solidFill>
                  <a:srgbClr val="FFC000"/>
                </a:solidFill>
                <a:latin typeface="Felix Titling" panose="04060505060202020A04" pitchFamily="82" charset="0"/>
                <a:ea typeface="Times New Roman" panose="02020603050405020304" pitchFamily="18" charset="0"/>
              </a:rPr>
              <a:t>Imperialism &amp; gender</a:t>
            </a:r>
          </a:p>
          <a:p>
            <a:endParaRPr lang="en-GB" dirty="0"/>
          </a:p>
        </p:txBody>
      </p:sp>
    </p:spTree>
    <p:extLst>
      <p:ext uri="{BB962C8B-B14F-4D97-AF65-F5344CB8AC3E}">
        <p14:creationId xmlns:p14="http://schemas.microsoft.com/office/powerpoint/2010/main" val="2431763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0E294-0035-48EF-8343-955827B7D2B0}"/>
              </a:ext>
            </a:extLst>
          </p:cNvPr>
          <p:cNvSpPr>
            <a:spLocks noGrp="1"/>
          </p:cNvSpPr>
          <p:nvPr>
            <p:ph type="title"/>
          </p:nvPr>
        </p:nvSpPr>
        <p:spPr>
          <a:xfrm>
            <a:off x="760512" y="1133872"/>
            <a:ext cx="10670976" cy="2295128"/>
          </a:xfrm>
        </p:spPr>
        <p:txBody>
          <a:bodyPr/>
          <a:lstStyle/>
          <a:p>
            <a:r>
              <a:rPr lang="en-GB" sz="7200" b="0" dirty="0">
                <a:solidFill>
                  <a:srgbClr val="92D050"/>
                </a:solidFill>
                <a:latin typeface="Felix Titling" panose="04060505060202020A04" pitchFamily="82" charset="0"/>
              </a:rPr>
              <a:t>Break</a:t>
            </a:r>
            <a:r>
              <a:rPr lang="en-GB" sz="5400" b="0" dirty="0">
                <a:solidFill>
                  <a:srgbClr val="92D050"/>
                </a:solidFill>
                <a:latin typeface="Felix Titling" panose="04060505060202020A04" pitchFamily="82" charset="0"/>
              </a:rPr>
              <a:t> </a:t>
            </a:r>
            <a:br>
              <a:rPr lang="en-GB" sz="5400" b="0" dirty="0">
                <a:solidFill>
                  <a:srgbClr val="92D050"/>
                </a:solidFill>
                <a:latin typeface="Felix Titling" panose="04060505060202020A04" pitchFamily="82" charset="0"/>
              </a:rPr>
            </a:br>
            <a:r>
              <a:rPr lang="en-GB" sz="4000" b="0" dirty="0">
                <a:solidFill>
                  <a:srgbClr val="92D050"/>
                </a:solidFill>
                <a:latin typeface="Felix Titling" panose="04060505060202020A04" pitchFamily="82" charset="0"/>
              </a:rPr>
              <a:t>15 minutes</a:t>
            </a:r>
            <a:endParaRPr lang="en-GB" sz="5400" b="0" dirty="0">
              <a:solidFill>
                <a:srgbClr val="92D050"/>
              </a:solidFill>
              <a:latin typeface="Felix Titling" panose="04060505060202020A04" pitchFamily="82" charset="0"/>
            </a:endParaRPr>
          </a:p>
        </p:txBody>
      </p:sp>
    </p:spTree>
    <p:extLst>
      <p:ext uri="{BB962C8B-B14F-4D97-AF65-F5344CB8AC3E}">
        <p14:creationId xmlns:p14="http://schemas.microsoft.com/office/powerpoint/2010/main" val="1677220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2034" name="Rectangle 2"/>
          <p:cNvSpPr>
            <a:spLocks noGrp="1" noRot="1" noChangeArrowheads="1"/>
          </p:cNvSpPr>
          <p:nvPr>
            <p:ph type="title"/>
          </p:nvPr>
        </p:nvSpPr>
        <p:spPr>
          <a:xfrm>
            <a:off x="839416" y="332656"/>
            <a:ext cx="8229600" cy="1143000"/>
          </a:xfrm>
        </p:spPr>
        <p:txBody>
          <a:bodyPr/>
          <a:lstStyle/>
          <a:p>
            <a:pPr algn="l" eaLnBrk="1" hangingPunct="1">
              <a:defRPr/>
            </a:pPr>
            <a:r>
              <a:rPr lang="en-GB" sz="4000" b="0" dirty="0">
                <a:solidFill>
                  <a:srgbClr val="92D050"/>
                </a:solidFill>
                <a:effectLst/>
                <a:latin typeface="Felix Titling" panose="04060505060202020A04" pitchFamily="82" charset="0"/>
              </a:rPr>
              <a:t>CROSSING THE LINE</a:t>
            </a:r>
          </a:p>
        </p:txBody>
      </p:sp>
      <p:sp>
        <p:nvSpPr>
          <p:cNvPr id="172035" name="Rectangle 3"/>
          <p:cNvSpPr>
            <a:spLocks noGrp="1" noChangeArrowheads="1"/>
          </p:cNvSpPr>
          <p:nvPr>
            <p:ph type="body" idx="1"/>
          </p:nvPr>
        </p:nvSpPr>
        <p:spPr>
          <a:xfrm>
            <a:off x="839416" y="1772816"/>
            <a:ext cx="10657184" cy="4079816"/>
          </a:xfrm>
        </p:spPr>
        <p:txBody>
          <a:bodyPr/>
          <a:lstStyle/>
          <a:p>
            <a:pPr marL="0" indent="0" eaLnBrk="1" hangingPunct="1">
              <a:buNone/>
              <a:defRPr/>
            </a:pPr>
            <a:r>
              <a:rPr lang="en-GB" sz="2400" dirty="0">
                <a:solidFill>
                  <a:schemeClr val="accent1">
                    <a:lumMod val="20000"/>
                    <a:lumOff val="80000"/>
                  </a:schemeClr>
                </a:solidFill>
                <a:effectLst/>
                <a:latin typeface="Palatino Linotype" panose="02040502050505030304" pitchFamily="18" charset="0"/>
              </a:rPr>
              <a:t>Transgression is an action that involves the limit, that narrow zone of a line where it displays the flash of its passage, </a:t>
            </a:r>
            <a:r>
              <a:rPr lang="en-GB" sz="2400" dirty="0">
                <a:effectLst/>
                <a:latin typeface="Palatino Linotype" panose="02040502050505030304" pitchFamily="18" charset="0"/>
              </a:rPr>
              <a:t>but perhaps also its entire trajectory, even its origin; it is likely that transgression has its entire space in the line that it crosses. […] The limit and transgression depend on each other for whatever density of being they possess: a limit could not exist if it were absolutely </a:t>
            </a:r>
            <a:r>
              <a:rPr lang="en-GB" sz="2400" dirty="0" err="1">
                <a:effectLst/>
                <a:latin typeface="Palatino Linotype" panose="02040502050505030304" pitchFamily="18" charset="0"/>
              </a:rPr>
              <a:t>uncrossable</a:t>
            </a:r>
            <a:r>
              <a:rPr lang="en-GB" sz="2400" dirty="0">
                <a:effectLst/>
                <a:latin typeface="Palatino Linotype" panose="02040502050505030304" pitchFamily="18" charset="0"/>
              </a:rPr>
              <a:t> and reciprocally, transgression would be pointless if it merely crossed a limit composed of illusions and shadows.’ </a:t>
            </a:r>
          </a:p>
          <a:p>
            <a:pPr lvl="1" eaLnBrk="1" hangingPunct="1">
              <a:lnSpc>
                <a:spcPct val="80000"/>
              </a:lnSpc>
              <a:buFont typeface="Wingdings" pitchFamily="2" charset="2"/>
              <a:buNone/>
              <a:defRPr/>
            </a:pPr>
            <a:r>
              <a:rPr lang="en-GB" dirty="0">
                <a:effectLst/>
                <a:latin typeface="Palatino Linotype" panose="02040502050505030304" pitchFamily="18" charset="0"/>
              </a:rPr>
              <a:t>	</a:t>
            </a:r>
            <a:r>
              <a:rPr lang="en-GB" sz="2000" dirty="0">
                <a:effectLst/>
                <a:latin typeface="Palatino Linotype" panose="02040502050505030304" pitchFamily="18" charset="0"/>
              </a:rPr>
              <a:t>Michel Foucault, ‘Preface to Transgression,’ in </a:t>
            </a:r>
            <a:r>
              <a:rPr lang="en-GB" sz="2000" i="1" dirty="0">
                <a:effectLst/>
                <a:latin typeface="Palatino Linotype" panose="02040502050505030304" pitchFamily="18" charset="0"/>
              </a:rPr>
              <a:t>Aesthetics, Method and Epistemology</a:t>
            </a:r>
            <a:r>
              <a:rPr lang="en-GB" sz="2000" dirty="0">
                <a:effectLst/>
                <a:latin typeface="Palatino Linotype" panose="02040502050505030304" pitchFamily="18" charset="0"/>
              </a:rPr>
              <a:t> ed., James. D. </a:t>
            </a:r>
            <a:r>
              <a:rPr lang="en-GB" sz="2000" dirty="0" err="1">
                <a:effectLst/>
                <a:latin typeface="Palatino Linotype" panose="02040502050505030304" pitchFamily="18" charset="0"/>
              </a:rPr>
              <a:t>Faubion</a:t>
            </a:r>
            <a:r>
              <a:rPr lang="en-GB" sz="2000" dirty="0">
                <a:effectLst/>
                <a:latin typeface="Palatino Linotype" panose="02040502050505030304" pitchFamily="18" charset="0"/>
              </a:rPr>
              <a:t> (Harmondsworth: Penguin, 2000), p.73.</a:t>
            </a:r>
          </a:p>
          <a:p>
            <a:pPr lvl="1" eaLnBrk="1" hangingPunct="1">
              <a:lnSpc>
                <a:spcPct val="80000"/>
              </a:lnSpc>
              <a:buFont typeface="Wingdings" pitchFamily="2" charset="2"/>
              <a:buNone/>
              <a:defRPr/>
            </a:pPr>
            <a:endParaRPr lang="en-GB" sz="2000">
              <a:effectLst/>
              <a:latin typeface="Palatino Linotype" panose="02040502050505030304" pitchFamily="18" charset="0"/>
            </a:endParaRPr>
          </a:p>
          <a:p>
            <a:pPr lvl="1" eaLnBrk="1" hangingPunct="1">
              <a:lnSpc>
                <a:spcPct val="80000"/>
              </a:lnSpc>
              <a:buFont typeface="Wingdings" pitchFamily="2" charset="2"/>
              <a:buNone/>
              <a:defRPr/>
            </a:pPr>
            <a:endParaRPr lang="en-GB" sz="2000" dirty="0">
              <a:effectLst/>
              <a:latin typeface="Palatino Linotype" panose="02040502050505030304" pitchFamily="18" charset="0"/>
            </a:endParaRPr>
          </a:p>
          <a:p>
            <a:pPr eaLnBrk="1" hangingPunct="1">
              <a:lnSpc>
                <a:spcPct val="80000"/>
              </a:lnSpc>
              <a:buNone/>
              <a:defRPr/>
            </a:pPr>
            <a:r>
              <a:rPr lang="en-GB" sz="2400" dirty="0">
                <a:solidFill>
                  <a:srgbClr val="92D050"/>
                </a:solidFill>
                <a:effectLst/>
                <a:latin typeface="Palatino Linotype" panose="02040502050505030304" pitchFamily="18" charset="0"/>
              </a:rPr>
              <a:t>What taboo haunts this book?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77154" name="Rectangle 2"/>
          <p:cNvSpPr>
            <a:spLocks noGrp="1" noRot="1" noChangeArrowheads="1"/>
          </p:cNvSpPr>
          <p:nvPr>
            <p:ph type="title"/>
          </p:nvPr>
        </p:nvSpPr>
        <p:spPr/>
        <p:txBody>
          <a:bodyPr/>
          <a:lstStyle/>
          <a:p>
            <a:pPr eaLnBrk="1" hangingPunct="1">
              <a:defRPr/>
            </a:pPr>
            <a:r>
              <a:rPr lang="en-GB" sz="3200" b="0" dirty="0">
                <a:solidFill>
                  <a:srgbClr val="FFC000"/>
                </a:solidFill>
                <a:effectLst/>
                <a:latin typeface="Felix Titling" panose="04060505060202020A04" pitchFamily="82" charset="0"/>
              </a:rPr>
              <a:t>DELAYED DECODING: DEVELOPMENT OF TEXTUAL SCHIZOPHRENIA </a:t>
            </a:r>
          </a:p>
        </p:txBody>
      </p:sp>
      <p:sp>
        <p:nvSpPr>
          <p:cNvPr id="177155" name="Rectangle 3"/>
          <p:cNvSpPr>
            <a:spLocks noGrp="1" noChangeArrowheads="1"/>
          </p:cNvSpPr>
          <p:nvPr>
            <p:ph type="body" idx="1"/>
          </p:nvPr>
        </p:nvSpPr>
        <p:spPr/>
        <p:txBody>
          <a:bodyPr/>
          <a:lstStyle/>
          <a:p>
            <a:pPr eaLnBrk="1" hangingPunct="1">
              <a:buFont typeface="Wingdings" pitchFamily="2" charset="2"/>
              <a:buNone/>
              <a:defRPr/>
            </a:pPr>
            <a:endParaRPr lang="en-GB" sz="2800" dirty="0">
              <a:effectLst/>
            </a:endParaRPr>
          </a:p>
          <a:p>
            <a:pPr eaLnBrk="1" hangingPunct="1">
              <a:buFont typeface="Wingdings" pitchFamily="2" charset="2"/>
              <a:buNone/>
              <a:defRPr/>
            </a:pPr>
            <a:r>
              <a:rPr lang="en-GB" sz="2800" dirty="0">
                <a:effectLst/>
              </a:rPr>
              <a:t>	</a:t>
            </a:r>
            <a:r>
              <a:rPr lang="en-GB" sz="2400" dirty="0">
                <a:effectLst/>
                <a:latin typeface="Palatino Linotype" panose="02040502050505030304" pitchFamily="18" charset="0"/>
              </a:rPr>
              <a:t>Sticks, little sticks, were flying about—thick: they were whizzing before my nose, dropping below me, striking behind me against my pilot-house. All this time the river, the shore, the woods, were very quiet—perfectly quiet. I could only hear the heavy splashing thump of the stern-wheel and the patter of these things. We cleared the snag clumsily. </a:t>
            </a:r>
            <a:r>
              <a:rPr lang="en-GB" sz="2400" dirty="0">
                <a:solidFill>
                  <a:srgbClr val="FFD653"/>
                </a:solidFill>
                <a:effectLst/>
                <a:latin typeface="Palatino Linotype" panose="02040502050505030304" pitchFamily="18" charset="0"/>
              </a:rPr>
              <a:t>Arrows, by Jove! We were being shot at!</a:t>
            </a:r>
            <a:r>
              <a:rPr lang="en-GB" sz="2400" dirty="0">
                <a:effectLst/>
                <a:latin typeface="Palatino Linotype" panose="02040502050505030304" pitchFamily="18" charset="0"/>
              </a:rPr>
              <a:t> I stepped in quickly to close the shutter on the land side</a:t>
            </a:r>
            <a:r>
              <a:rPr lang="en-GB" sz="2800" dirty="0">
                <a:effectLst/>
                <a:latin typeface="Palatino Linotype" panose="02040502050505030304" pitchFamily="18" charset="0"/>
              </a:rPr>
              <a:t>.</a:t>
            </a:r>
            <a:r>
              <a:rPr lang="en-GB" sz="2400" dirty="0">
                <a:effectLst/>
                <a:latin typeface="Palatino Linotype" panose="02040502050505030304" pitchFamily="18" charset="0"/>
              </a:rPr>
              <a: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3058" name="Rectangle 2"/>
          <p:cNvSpPr>
            <a:spLocks noGrp="1" noRot="1" noChangeArrowheads="1"/>
          </p:cNvSpPr>
          <p:nvPr>
            <p:ph type="title"/>
          </p:nvPr>
        </p:nvSpPr>
        <p:spPr/>
        <p:txBody>
          <a:bodyPr/>
          <a:lstStyle/>
          <a:p>
            <a:pPr eaLnBrk="1" hangingPunct="1">
              <a:defRPr/>
            </a:pPr>
            <a:r>
              <a:rPr lang="en-GB" sz="3600" b="0" dirty="0">
                <a:solidFill>
                  <a:srgbClr val="92D050"/>
                </a:solidFill>
                <a:effectLst/>
                <a:latin typeface="Felix Titling" panose="04060505060202020A04" pitchFamily="82" charset="0"/>
              </a:rPr>
              <a:t>The rationale for TEXTUAL SCHIZOPHRENIA</a:t>
            </a:r>
          </a:p>
        </p:txBody>
      </p:sp>
      <p:sp>
        <p:nvSpPr>
          <p:cNvPr id="173059" name="Rectangle 3"/>
          <p:cNvSpPr>
            <a:spLocks noGrp="1" noChangeArrowheads="1"/>
          </p:cNvSpPr>
          <p:nvPr>
            <p:ph type="body" idx="1"/>
          </p:nvPr>
        </p:nvSpPr>
        <p:spPr>
          <a:xfrm>
            <a:off x="263352" y="1700808"/>
            <a:ext cx="10873208" cy="4637410"/>
          </a:xfrm>
        </p:spPr>
        <p:txBody>
          <a:bodyPr/>
          <a:lstStyle/>
          <a:p>
            <a:pPr eaLnBrk="1" hangingPunct="1">
              <a:buNone/>
              <a:defRPr/>
            </a:pPr>
            <a:r>
              <a:rPr lang="en-GB" sz="2800" dirty="0">
                <a:effectLst/>
              </a:rPr>
              <a:t>	</a:t>
            </a:r>
            <a:r>
              <a:rPr lang="en-GB" sz="2400" dirty="0">
                <a:effectLst/>
                <a:latin typeface="Palatino Linotype" panose="02040502050505030304" pitchFamily="18" charset="0"/>
              </a:rPr>
              <a:t>while the main body of Kurtz’s report for the International Society for the Suppression of Savage Customs is a magnificent peroration of altruistic intent, its supplementary footnote </a:t>
            </a:r>
            <a:r>
              <a:rPr lang="en-GB" sz="2400" dirty="0">
                <a:solidFill>
                  <a:schemeClr val="accent1">
                    <a:lumMod val="20000"/>
                    <a:lumOff val="80000"/>
                  </a:schemeClr>
                </a:solidFill>
                <a:effectLst/>
                <a:latin typeface="Palatino Linotype" panose="02040502050505030304" pitchFamily="18" charset="0"/>
              </a:rPr>
              <a:t>– ‘Exterminate all the brutes!’ </a:t>
            </a:r>
            <a:r>
              <a:rPr lang="en-GB" sz="2400" dirty="0">
                <a:effectLst/>
                <a:latin typeface="Palatino Linotype" panose="02040502050505030304" pitchFamily="18" charset="0"/>
              </a:rPr>
              <a:t>– introduces what appears to be a contradictory double-</a:t>
            </a:r>
            <a:r>
              <a:rPr lang="en-GB" sz="2400" dirty="0" err="1">
                <a:effectLst/>
                <a:latin typeface="Palatino Linotype" panose="02040502050505030304" pitchFamily="18" charset="0"/>
              </a:rPr>
              <a:t>voicedness</a:t>
            </a:r>
            <a:r>
              <a:rPr lang="en-GB" sz="2400" dirty="0">
                <a:effectLst/>
                <a:latin typeface="Palatino Linotype" panose="02040502050505030304" pitchFamily="18" charset="0"/>
              </a:rPr>
              <a:t> or textual schizophrenia which mirrors the much more complex intersection of different voices within the novel </a:t>
            </a:r>
            <a:r>
              <a:rPr lang="en-GB" sz="2400" dirty="0">
                <a:solidFill>
                  <a:schemeClr val="accent1">
                    <a:lumMod val="20000"/>
                    <a:lumOff val="80000"/>
                  </a:schemeClr>
                </a:solidFill>
                <a:effectLst/>
                <a:latin typeface="Palatino Linotype" panose="02040502050505030304" pitchFamily="18" charset="0"/>
              </a:rPr>
              <a:t>the revelation of the true meaning of ‘civilisation’: that alternative ways of living should be wiped out as a whole</a:t>
            </a:r>
            <a:endParaRPr lang="en-GB" sz="2400" dirty="0">
              <a:solidFill>
                <a:srgbClr val="FFE89F"/>
              </a:solidFill>
              <a:effectLst/>
              <a:latin typeface="Palatino Linotype" panose="02040502050505030304" pitchFamily="18" charset="0"/>
            </a:endParaRPr>
          </a:p>
          <a:p>
            <a:pPr eaLnBrk="1" hangingPunct="1">
              <a:buFont typeface="Wingdings" pitchFamily="2" charset="2"/>
              <a:buNone/>
              <a:defRPr/>
            </a:pPr>
            <a:endParaRPr lang="en-GB" sz="2400" dirty="0">
              <a:solidFill>
                <a:srgbClr val="FFC000"/>
              </a:solidFill>
              <a:effectLst/>
              <a:latin typeface="Palatino Linotype" panose="02040502050505030304" pitchFamily="18" charset="0"/>
            </a:endParaRPr>
          </a:p>
          <a:p>
            <a:pPr algn="r" eaLnBrk="1" hangingPunct="1">
              <a:buFont typeface="Wingdings" pitchFamily="2" charset="2"/>
              <a:buNone/>
              <a:defRPr/>
            </a:pPr>
            <a:r>
              <a:rPr lang="en-GB" sz="2400" dirty="0">
                <a:effectLst/>
                <a:latin typeface="Palatino Linotype" panose="02040502050505030304" pitchFamily="18" charset="0"/>
              </a:rPr>
              <a:t>(See Walter Benjamin: ‘every act of civilisation is also an act of barbarism’). </a:t>
            </a:r>
          </a:p>
          <a:p>
            <a:pPr eaLnBrk="1" hangingPunct="1">
              <a:lnSpc>
                <a:spcPct val="80000"/>
              </a:lnSpc>
              <a:defRPr/>
            </a:pPr>
            <a:endParaRPr lang="en-GB" sz="2800" dirty="0">
              <a:effectLs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6370" name="Rectangle 2"/>
          <p:cNvSpPr>
            <a:spLocks noGrp="1" noRot="1" noChangeArrowheads="1"/>
          </p:cNvSpPr>
          <p:nvPr>
            <p:ph type="title"/>
          </p:nvPr>
        </p:nvSpPr>
        <p:spPr>
          <a:xfrm>
            <a:off x="713656" y="112366"/>
            <a:ext cx="10620672" cy="868363"/>
          </a:xfrm>
        </p:spPr>
        <p:txBody>
          <a:bodyPr/>
          <a:lstStyle/>
          <a:p>
            <a:pPr eaLnBrk="1" hangingPunct="1">
              <a:defRPr/>
            </a:pPr>
            <a:r>
              <a:rPr lang="en-GB" sz="3200" b="0" dirty="0">
                <a:solidFill>
                  <a:srgbClr val="FFC000"/>
                </a:solidFill>
                <a:effectLst/>
                <a:latin typeface="Felix Titling" panose="04060505060202020A04" pitchFamily="82" charset="0"/>
              </a:rPr>
              <a:t>word &amp; image: all perception rests on shared assumptions about reality</a:t>
            </a:r>
          </a:p>
        </p:txBody>
      </p:sp>
      <p:sp>
        <p:nvSpPr>
          <p:cNvPr id="186371" name="Rectangle 3"/>
          <p:cNvSpPr>
            <a:spLocks noGrp="1" noChangeArrowheads="1"/>
          </p:cNvSpPr>
          <p:nvPr>
            <p:ph type="body" idx="1"/>
          </p:nvPr>
        </p:nvSpPr>
        <p:spPr>
          <a:xfrm>
            <a:off x="407368" y="1556792"/>
            <a:ext cx="11377264" cy="5589141"/>
          </a:xfrm>
        </p:spPr>
        <p:txBody>
          <a:bodyPr/>
          <a:lstStyle/>
          <a:p>
            <a:pPr marL="0" indent="0" eaLnBrk="1" hangingPunct="1">
              <a:spcBef>
                <a:spcPts val="0"/>
              </a:spcBef>
              <a:spcAft>
                <a:spcPts val="1200"/>
              </a:spcAft>
              <a:buNone/>
              <a:defRPr/>
            </a:pPr>
            <a:r>
              <a:rPr lang="en-GB" sz="2400" dirty="0">
                <a:effectLst/>
                <a:latin typeface="Palatino Linotype" panose="02040502050505030304" pitchFamily="18" charset="0"/>
              </a:rPr>
              <a:t>I had a notion it somehow would be of help to that Kurtz whom at the time I did not see -- you understand. </a:t>
            </a:r>
            <a:r>
              <a:rPr lang="en-GB" sz="2400" dirty="0">
                <a:solidFill>
                  <a:srgbClr val="FFD653"/>
                </a:solidFill>
                <a:effectLst/>
                <a:latin typeface="Palatino Linotype" panose="02040502050505030304" pitchFamily="18" charset="0"/>
              </a:rPr>
              <a:t>He was just a word for me. I did not </a:t>
            </a:r>
            <a:r>
              <a:rPr lang="en-GB" sz="2400" u="sng" dirty="0">
                <a:solidFill>
                  <a:srgbClr val="FFD653"/>
                </a:solidFill>
                <a:effectLst/>
                <a:latin typeface="Palatino Linotype" panose="02040502050505030304" pitchFamily="18" charset="0"/>
              </a:rPr>
              <a:t>see</a:t>
            </a:r>
            <a:r>
              <a:rPr lang="en-GB" sz="2400" dirty="0">
                <a:solidFill>
                  <a:srgbClr val="FFD653"/>
                </a:solidFill>
                <a:effectLst/>
                <a:latin typeface="Palatino Linotype" panose="02040502050505030304" pitchFamily="18" charset="0"/>
              </a:rPr>
              <a:t> the man in the name any more than you do. Do you </a:t>
            </a:r>
            <a:r>
              <a:rPr lang="en-GB" sz="2400" u="sng" dirty="0">
                <a:solidFill>
                  <a:srgbClr val="FFD653"/>
                </a:solidFill>
                <a:effectLst/>
                <a:latin typeface="Palatino Linotype" panose="02040502050505030304" pitchFamily="18" charset="0"/>
              </a:rPr>
              <a:t>see</a:t>
            </a:r>
            <a:r>
              <a:rPr lang="en-GB" sz="2400" dirty="0">
                <a:solidFill>
                  <a:srgbClr val="FFD653"/>
                </a:solidFill>
                <a:effectLst/>
                <a:latin typeface="Palatino Linotype" panose="02040502050505030304" pitchFamily="18" charset="0"/>
              </a:rPr>
              <a:t> him? Do you </a:t>
            </a:r>
            <a:r>
              <a:rPr lang="en-GB" sz="2400" u="sng" dirty="0">
                <a:solidFill>
                  <a:srgbClr val="FFD653"/>
                </a:solidFill>
                <a:effectLst/>
                <a:latin typeface="Palatino Linotype" panose="02040502050505030304" pitchFamily="18" charset="0"/>
              </a:rPr>
              <a:t>see</a:t>
            </a:r>
            <a:r>
              <a:rPr lang="en-GB" sz="2400" dirty="0">
                <a:solidFill>
                  <a:srgbClr val="FFD653"/>
                </a:solidFill>
                <a:effectLst/>
                <a:latin typeface="Palatino Linotype" panose="02040502050505030304" pitchFamily="18" charset="0"/>
              </a:rPr>
              <a:t> the story? Do you </a:t>
            </a:r>
            <a:r>
              <a:rPr lang="en-GB" sz="2400" u="sng" dirty="0">
                <a:solidFill>
                  <a:srgbClr val="FFD653"/>
                </a:solidFill>
                <a:effectLst/>
                <a:latin typeface="Palatino Linotype" panose="02040502050505030304" pitchFamily="18" charset="0"/>
              </a:rPr>
              <a:t>see</a:t>
            </a:r>
            <a:r>
              <a:rPr lang="en-GB" sz="2400" dirty="0">
                <a:solidFill>
                  <a:srgbClr val="FFD653"/>
                </a:solidFill>
                <a:effectLst/>
                <a:latin typeface="Palatino Linotype" panose="02040502050505030304" pitchFamily="18" charset="0"/>
              </a:rPr>
              <a:t> anything? </a:t>
            </a:r>
            <a:r>
              <a:rPr lang="en-GB" sz="2400" dirty="0">
                <a:effectLst/>
                <a:latin typeface="Palatino Linotype" panose="02040502050505030304" pitchFamily="18" charset="0"/>
              </a:rPr>
              <a:t>It seems to me I am trying to tell you a dream -- making a vain attempt, because no relation of a dream can convey the dream-sensation, that commingling of absurdity, surprise, and bewilderment in a tremor of struggling revolt, that notion of being captured by the incredible which is of the very essence of dreams. . . ."</a:t>
            </a:r>
          </a:p>
          <a:p>
            <a:pPr marL="0" indent="0" eaLnBrk="1" hangingPunct="1">
              <a:lnSpc>
                <a:spcPct val="90000"/>
              </a:lnSpc>
              <a:spcBef>
                <a:spcPts val="0"/>
              </a:spcBef>
              <a:spcAft>
                <a:spcPts val="1200"/>
              </a:spcAft>
              <a:buNone/>
              <a:defRPr/>
            </a:pPr>
            <a:r>
              <a:rPr lang="en-GB" sz="2400" dirty="0">
                <a:effectLst/>
                <a:latin typeface="Palatino Linotype" panose="02040502050505030304" pitchFamily="18" charset="0"/>
              </a:rPr>
              <a:t>He was silent for a while.</a:t>
            </a:r>
          </a:p>
          <a:p>
            <a:pPr marL="0" indent="0" eaLnBrk="1" hangingPunct="1">
              <a:lnSpc>
                <a:spcPct val="90000"/>
              </a:lnSpc>
              <a:spcBef>
                <a:spcPts val="0"/>
              </a:spcBef>
              <a:spcAft>
                <a:spcPts val="1200"/>
              </a:spcAft>
              <a:buNone/>
              <a:defRPr/>
            </a:pPr>
            <a:r>
              <a:rPr lang="en-GB" sz="2400" dirty="0">
                <a:effectLst/>
                <a:latin typeface="Palatino Linotype" panose="02040502050505030304" pitchFamily="18" charset="0"/>
              </a:rPr>
              <a:t>". . . No, it is impossible; </a:t>
            </a:r>
            <a:r>
              <a:rPr lang="en-GB" sz="2400" dirty="0">
                <a:solidFill>
                  <a:srgbClr val="FFD653"/>
                </a:solidFill>
                <a:effectLst/>
                <a:latin typeface="Palatino Linotype" panose="02040502050505030304" pitchFamily="18" charset="0"/>
              </a:rPr>
              <a:t>it is impossible to convey the life-sensation of any given epoch of one's existence </a:t>
            </a:r>
            <a:r>
              <a:rPr lang="en-GB" sz="2400" dirty="0">
                <a:effectLst/>
                <a:latin typeface="Palatino Linotype" panose="02040502050505030304" pitchFamily="18" charset="0"/>
              </a:rPr>
              <a:t>-- that which makes its truth, its meaning -- its subtle and penetrating essence. It is impossible. We live, as we dream -- alone. . .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7938" name="Rectangle 2"/>
          <p:cNvSpPr>
            <a:spLocks noGrp="1" noRot="1" noChangeArrowheads="1"/>
          </p:cNvSpPr>
          <p:nvPr>
            <p:ph type="title"/>
          </p:nvPr>
        </p:nvSpPr>
        <p:spPr/>
        <p:txBody>
          <a:bodyPr/>
          <a:lstStyle/>
          <a:p>
            <a:pPr eaLnBrk="1" hangingPunct="1">
              <a:defRPr/>
            </a:pPr>
            <a:r>
              <a:rPr lang="en-GB" sz="4000" b="0" dirty="0">
                <a:solidFill>
                  <a:srgbClr val="92D050"/>
                </a:solidFill>
                <a:effectLst/>
                <a:latin typeface="Felix Titling" panose="04060505060202020A04" pitchFamily="82" charset="0"/>
              </a:rPr>
              <a:t>ACTS OF PERCEPTION</a:t>
            </a:r>
          </a:p>
        </p:txBody>
      </p:sp>
      <p:sp>
        <p:nvSpPr>
          <p:cNvPr id="167939" name="Rectangle 3"/>
          <p:cNvSpPr>
            <a:spLocks noGrp="1" noChangeArrowheads="1"/>
          </p:cNvSpPr>
          <p:nvPr>
            <p:ph type="body" idx="1"/>
          </p:nvPr>
        </p:nvSpPr>
        <p:spPr>
          <a:xfrm>
            <a:off x="609600" y="1916832"/>
            <a:ext cx="11175032" cy="4525963"/>
          </a:xfrm>
        </p:spPr>
        <p:txBody>
          <a:bodyPr/>
          <a:lstStyle/>
          <a:p>
            <a:pPr eaLnBrk="1" hangingPunct="1">
              <a:buFont typeface="Wingdings" pitchFamily="2" charset="2"/>
              <a:buNone/>
              <a:defRPr/>
            </a:pPr>
            <a:r>
              <a:rPr lang="en-GB" sz="2800" dirty="0"/>
              <a:t>	</a:t>
            </a:r>
            <a:r>
              <a:rPr lang="en-GB" sz="2400" dirty="0">
                <a:effectLst/>
                <a:latin typeface="Palatino Linotype" panose="02040502050505030304" pitchFamily="18" charset="0"/>
              </a:rPr>
              <a:t>‘Actually, it is half the art of storytelling to keep a story free from explanation as one produces it. […] </a:t>
            </a:r>
            <a:r>
              <a:rPr lang="en-GB" sz="2400" dirty="0">
                <a:solidFill>
                  <a:schemeClr val="accent1">
                    <a:lumMod val="20000"/>
                    <a:lumOff val="80000"/>
                  </a:schemeClr>
                </a:solidFill>
                <a:effectLst/>
                <a:latin typeface="Palatino Linotype" panose="02040502050505030304" pitchFamily="18" charset="0"/>
              </a:rPr>
              <a:t>The most extraordinary things, marvellous things, are related with the greatest accuracy, but the psychological connection of the events is not forced on the reader. </a:t>
            </a:r>
            <a:r>
              <a:rPr lang="en-GB" sz="2400" dirty="0">
                <a:effectLst/>
                <a:latin typeface="Palatino Linotype" panose="02040502050505030304" pitchFamily="18" charset="0"/>
              </a:rPr>
              <a:t>It is left up to him to interpret things the way he understands them, and thus the narrative achieves an amplitude that information lacks.’ </a:t>
            </a:r>
          </a:p>
          <a:p>
            <a:pPr eaLnBrk="1" hangingPunct="1">
              <a:buFont typeface="Wingdings" pitchFamily="2" charset="2"/>
              <a:buNone/>
              <a:defRPr/>
            </a:pPr>
            <a:r>
              <a:rPr lang="en-GB" sz="2400" dirty="0">
                <a:effectLst/>
                <a:latin typeface="Palatino Linotype" panose="02040502050505030304" pitchFamily="18" charset="0"/>
              </a:rPr>
              <a:t>		</a:t>
            </a:r>
            <a:r>
              <a:rPr lang="en-GB" sz="2000" dirty="0">
                <a:effectLst/>
                <a:latin typeface="Palatino Linotype" panose="02040502050505030304" pitchFamily="18" charset="0"/>
              </a:rPr>
              <a:t>Walter Benjamin, ‘The Storyteller,’ in </a:t>
            </a:r>
            <a:r>
              <a:rPr lang="en-GB" sz="2000" i="1" dirty="0">
                <a:effectLst/>
                <a:latin typeface="Palatino Linotype" panose="02040502050505030304" pitchFamily="18" charset="0"/>
              </a:rPr>
              <a:t>Illuminations</a:t>
            </a:r>
            <a:r>
              <a:rPr lang="en-GB" sz="2000" dirty="0">
                <a:effectLst/>
                <a:latin typeface="Palatino Linotype" panose="02040502050505030304" pitchFamily="18" charset="0"/>
              </a:rPr>
              <a:t> ed., Hannah Arendt (London: Pimlico, 	1999), p. 89</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76131" name="Rectangle 3"/>
          <p:cNvSpPr>
            <a:spLocks noGrp="1" noChangeArrowheads="1"/>
          </p:cNvSpPr>
          <p:nvPr>
            <p:ph type="body" idx="1"/>
          </p:nvPr>
        </p:nvSpPr>
        <p:spPr>
          <a:xfrm>
            <a:off x="299356" y="1553311"/>
            <a:ext cx="11269252" cy="4522961"/>
          </a:xfrm>
        </p:spPr>
        <p:txBody>
          <a:bodyPr/>
          <a:lstStyle/>
          <a:p>
            <a:pPr marL="0" indent="0" eaLnBrk="1" hangingPunct="1">
              <a:lnSpc>
                <a:spcPct val="90000"/>
              </a:lnSpc>
              <a:spcBef>
                <a:spcPts val="0"/>
              </a:spcBef>
              <a:spcAft>
                <a:spcPts val="1200"/>
              </a:spcAft>
              <a:buNone/>
              <a:defRPr/>
            </a:pPr>
            <a:r>
              <a:rPr lang="en-GB" sz="2300" dirty="0">
                <a:effectLst/>
                <a:latin typeface="Palatino Linotype" panose="02040502050505030304" pitchFamily="18" charset="0"/>
              </a:rPr>
              <a:t>The </a:t>
            </a:r>
            <a:r>
              <a:rPr lang="en-GB" sz="2200" dirty="0">
                <a:effectLst/>
                <a:latin typeface="Palatino Linotype" panose="02040502050505030304" pitchFamily="18" charset="0"/>
              </a:rPr>
              <a:t>Nellie, a cruising yawl, swung to her anchor without a flutter of the sails, and was at rest. </a:t>
            </a:r>
            <a:r>
              <a:rPr lang="en-GB" sz="2200" dirty="0">
                <a:solidFill>
                  <a:schemeClr val="accent1">
                    <a:lumMod val="20000"/>
                    <a:lumOff val="80000"/>
                  </a:schemeClr>
                </a:solidFill>
                <a:effectLst/>
                <a:latin typeface="Palatino Linotype" panose="02040502050505030304" pitchFamily="18" charset="0"/>
              </a:rPr>
              <a:t>The flood had made, the wind was nearly calm, and being bound down the river, the only thing for it was to come to and wait for the turn of the tide.</a:t>
            </a:r>
          </a:p>
          <a:p>
            <a:pPr marL="0" indent="0" eaLnBrk="1" hangingPunct="1">
              <a:lnSpc>
                <a:spcPct val="90000"/>
              </a:lnSpc>
              <a:spcBef>
                <a:spcPts val="0"/>
              </a:spcBef>
              <a:spcAft>
                <a:spcPts val="1200"/>
              </a:spcAft>
              <a:buNone/>
              <a:defRPr/>
            </a:pPr>
            <a:r>
              <a:rPr lang="en-GB" sz="2200" dirty="0">
                <a:effectLst/>
                <a:latin typeface="Palatino Linotype" panose="02040502050505030304" pitchFamily="18" charset="0"/>
              </a:rPr>
              <a:t>The sea-reach of the Thames stretched before us like the beginning of an interminable waterway. In the offing the sea and the sky were welded together without a joint, and in the luminous space the tanned sails of the barges drifting up with the tide seemed to stand still in red clusters of canvas sharply peaked, with gleams of varnished sprits. A haze rested on the low shores that ran out to sea in vanishing flatness</a:t>
            </a:r>
            <a:r>
              <a:rPr lang="en-GB" sz="2200" dirty="0">
                <a:solidFill>
                  <a:srgbClr val="FFD653"/>
                </a:solidFill>
                <a:effectLst/>
                <a:latin typeface="Palatino Linotype" panose="02040502050505030304" pitchFamily="18" charset="0"/>
              </a:rPr>
              <a:t>. </a:t>
            </a:r>
            <a:r>
              <a:rPr lang="en-GB" sz="2200" dirty="0">
                <a:solidFill>
                  <a:schemeClr val="accent1">
                    <a:lumMod val="20000"/>
                    <a:lumOff val="80000"/>
                  </a:schemeClr>
                </a:solidFill>
                <a:effectLst/>
                <a:latin typeface="Palatino Linotype" panose="02040502050505030304" pitchFamily="18" charset="0"/>
              </a:rPr>
              <a:t>The air was dark above Gravesend, and farther back still seemed condensed into a mournful gloom, brooding motionless over the biggest, and the greatest, town on earth.</a:t>
            </a:r>
          </a:p>
          <a:p>
            <a:pPr marL="0" indent="0" eaLnBrk="1" hangingPunct="1">
              <a:lnSpc>
                <a:spcPct val="90000"/>
              </a:lnSpc>
              <a:spcBef>
                <a:spcPts val="0"/>
              </a:spcBef>
              <a:spcAft>
                <a:spcPts val="1200"/>
              </a:spcAft>
              <a:buNone/>
              <a:defRPr/>
            </a:pPr>
            <a:r>
              <a:rPr lang="en-GB" sz="2200" dirty="0">
                <a:effectLst/>
                <a:latin typeface="Palatino Linotype" panose="02040502050505030304" pitchFamily="18" charset="0"/>
              </a:rPr>
              <a:t>The </a:t>
            </a:r>
            <a:r>
              <a:rPr lang="en-GB" sz="2200" b="1" u="sng" dirty="0">
                <a:solidFill>
                  <a:srgbClr val="FFC000"/>
                </a:solidFill>
                <a:effectLst/>
                <a:latin typeface="Palatino Linotype" panose="02040502050505030304" pitchFamily="18" charset="0"/>
              </a:rPr>
              <a:t>Director of Companies</a:t>
            </a:r>
            <a:r>
              <a:rPr lang="en-GB" sz="2200" dirty="0">
                <a:solidFill>
                  <a:srgbClr val="FFC000"/>
                </a:solidFill>
                <a:effectLst/>
                <a:latin typeface="Palatino Linotype" panose="02040502050505030304" pitchFamily="18" charset="0"/>
              </a:rPr>
              <a:t> </a:t>
            </a:r>
            <a:r>
              <a:rPr lang="en-GB" sz="2200" dirty="0">
                <a:effectLst/>
                <a:latin typeface="Palatino Linotype" panose="02040502050505030304" pitchFamily="18" charset="0"/>
              </a:rPr>
              <a:t>was our captain and our host. We four affectionately watched his back as he stood in the bows looking to seaward. On the whole river there was nothing that looked half so nautical. He resembled a pilot, which to a seaman is trustworthiness personified</a:t>
            </a:r>
            <a:r>
              <a:rPr lang="en-GB" sz="2200" dirty="0">
                <a:solidFill>
                  <a:srgbClr val="FFFF00"/>
                </a:solidFill>
                <a:effectLst/>
                <a:latin typeface="Palatino Linotype" panose="02040502050505030304" pitchFamily="18" charset="0"/>
              </a:rPr>
              <a:t>. </a:t>
            </a:r>
            <a:r>
              <a:rPr lang="en-GB" sz="2200" dirty="0">
                <a:solidFill>
                  <a:schemeClr val="accent1">
                    <a:lumMod val="20000"/>
                    <a:lumOff val="80000"/>
                  </a:schemeClr>
                </a:solidFill>
                <a:effectLst/>
                <a:latin typeface="Palatino Linotype" panose="02040502050505030304" pitchFamily="18" charset="0"/>
              </a:rPr>
              <a:t>It was difficult to realize his work was not out there in the luminous estuary, but behind him, within the brooding gloom.</a:t>
            </a:r>
          </a:p>
          <a:p>
            <a:pPr marL="0" indent="0" eaLnBrk="1" hangingPunct="1">
              <a:lnSpc>
                <a:spcPct val="90000"/>
              </a:lnSpc>
              <a:buNone/>
              <a:defRPr/>
            </a:pPr>
            <a:endParaRPr lang="en-GB" sz="2300" dirty="0">
              <a:solidFill>
                <a:srgbClr val="FFC000"/>
              </a:solidFill>
              <a:effectLst/>
            </a:endParaRPr>
          </a:p>
          <a:p>
            <a:pPr marL="0" indent="0" eaLnBrk="1" hangingPunct="1">
              <a:lnSpc>
                <a:spcPct val="90000"/>
              </a:lnSpc>
              <a:buNone/>
              <a:defRPr/>
            </a:pPr>
            <a:r>
              <a:rPr lang="en-GB" sz="900" dirty="0">
                <a:effectLst/>
              </a:rPr>
              <a:t>	</a:t>
            </a:r>
            <a:endParaRPr lang="en-GB" sz="1000" u="sng" dirty="0">
              <a:effectLst/>
            </a:endParaRPr>
          </a:p>
        </p:txBody>
      </p:sp>
      <p:sp>
        <p:nvSpPr>
          <p:cNvPr id="2" name="Rectangle 1">
            <a:extLst>
              <a:ext uri="{FF2B5EF4-FFF2-40B4-BE49-F238E27FC236}">
                <a16:creationId xmlns:a16="http://schemas.microsoft.com/office/drawing/2014/main" id="{9B2ADEA2-04D1-49A3-9FDE-A761B41B633D}"/>
              </a:ext>
            </a:extLst>
          </p:cNvPr>
          <p:cNvSpPr/>
          <p:nvPr/>
        </p:nvSpPr>
        <p:spPr>
          <a:xfrm>
            <a:off x="407368" y="233087"/>
            <a:ext cx="7920880" cy="646331"/>
          </a:xfrm>
          <a:prstGeom prst="rect">
            <a:avLst/>
          </a:prstGeom>
        </p:spPr>
        <p:txBody>
          <a:bodyPr wrap="square">
            <a:spAutoFit/>
          </a:bodyPr>
          <a:lstStyle/>
          <a:p>
            <a:r>
              <a:rPr lang="en-GB" sz="3600" dirty="0">
                <a:solidFill>
                  <a:srgbClr val="FFC000"/>
                </a:solidFill>
                <a:latin typeface="Felix Titling" panose="04060505060202020A04" pitchFamily="82" charset="0"/>
                <a:ea typeface="+mj-ea"/>
                <a:cs typeface="+mj-cs"/>
              </a:rPr>
              <a:t>SETTING Words against images</a:t>
            </a:r>
          </a:p>
        </p:txBody>
      </p:sp>
      <p:sp>
        <p:nvSpPr>
          <p:cNvPr id="3" name="Rectangle 2">
            <a:extLst>
              <a:ext uri="{FF2B5EF4-FFF2-40B4-BE49-F238E27FC236}">
                <a16:creationId xmlns:a16="http://schemas.microsoft.com/office/drawing/2014/main" id="{8E9C02B9-C7B9-4CB7-AA0E-5975BAB91C50}"/>
              </a:ext>
            </a:extLst>
          </p:cNvPr>
          <p:cNvSpPr/>
          <p:nvPr/>
        </p:nvSpPr>
        <p:spPr>
          <a:xfrm>
            <a:off x="437037" y="781728"/>
            <a:ext cx="8424936" cy="446276"/>
          </a:xfrm>
          <a:prstGeom prst="rect">
            <a:avLst/>
          </a:prstGeom>
        </p:spPr>
        <p:txBody>
          <a:bodyPr wrap="square">
            <a:spAutoFit/>
          </a:bodyPr>
          <a:lstStyle/>
          <a:p>
            <a:pPr lvl="0" eaLnBrk="0" hangingPunct="0">
              <a:spcBef>
                <a:spcPct val="20000"/>
              </a:spcBef>
              <a:buClr>
                <a:srgbClr val="FFCC00"/>
              </a:buClr>
              <a:buSzPct val="70000"/>
            </a:pPr>
            <a:r>
              <a:rPr lang="en-GB" sz="2300" dirty="0">
                <a:solidFill>
                  <a:srgbClr val="FFC000"/>
                </a:solidFill>
                <a:latin typeface="Palatino Linotype" panose="02040502050505030304" pitchFamily="18" charset="0"/>
              </a:rPr>
              <a:t>CONRAD’S RADICAL PARAGRAPH CONSTRUCTION</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1251" name="Rectangle 3"/>
          <p:cNvSpPr>
            <a:spLocks noGrp="1" noChangeArrowheads="1"/>
          </p:cNvSpPr>
          <p:nvPr>
            <p:ph type="body" idx="1"/>
          </p:nvPr>
        </p:nvSpPr>
        <p:spPr>
          <a:xfrm>
            <a:off x="479376" y="404664"/>
            <a:ext cx="11233248" cy="7920880"/>
          </a:xfrm>
        </p:spPr>
        <p:txBody>
          <a:bodyPr/>
          <a:lstStyle/>
          <a:p>
            <a:pPr marL="0" indent="0" eaLnBrk="1" hangingPunct="1">
              <a:buNone/>
              <a:defRPr/>
            </a:pPr>
            <a:r>
              <a:rPr lang="en-GB" sz="2200" dirty="0">
                <a:effectLst/>
                <a:latin typeface="Palatino Linotype" panose="02040502050505030304" pitchFamily="18" charset="0"/>
              </a:rPr>
              <a:t>Between us there was, as I have already said somewhere, the bond of the sea. Besides holding our hearts together through long periods of separation, it had the effect of making us tolerant of each other's yarns—and even convictions. </a:t>
            </a:r>
            <a:r>
              <a:rPr lang="en-GB" sz="2200" b="1" u="sng" dirty="0">
                <a:solidFill>
                  <a:srgbClr val="FFC000"/>
                </a:solidFill>
                <a:effectLst/>
                <a:latin typeface="Palatino Linotype" panose="02040502050505030304" pitchFamily="18" charset="0"/>
              </a:rPr>
              <a:t>The Lawyer</a:t>
            </a:r>
            <a:r>
              <a:rPr lang="en-GB" sz="2200" dirty="0">
                <a:solidFill>
                  <a:srgbClr val="FFC000"/>
                </a:solidFill>
                <a:effectLst/>
                <a:latin typeface="Palatino Linotype" panose="02040502050505030304" pitchFamily="18" charset="0"/>
              </a:rPr>
              <a:t> </a:t>
            </a:r>
            <a:r>
              <a:rPr lang="en-GB" sz="2200" dirty="0">
                <a:effectLst/>
                <a:latin typeface="Palatino Linotype" panose="02040502050505030304" pitchFamily="18" charset="0"/>
              </a:rPr>
              <a:t>—the best of old fellows—had, because of his many years and many virtues, </a:t>
            </a:r>
            <a:r>
              <a:rPr lang="en-GB" sz="2200" dirty="0">
                <a:solidFill>
                  <a:srgbClr val="FFC000"/>
                </a:solidFill>
                <a:effectLst/>
                <a:latin typeface="Palatino Linotype" panose="02040502050505030304" pitchFamily="18" charset="0"/>
              </a:rPr>
              <a:t>the only cushion on deck, and was lying on the only rug.</a:t>
            </a:r>
            <a:r>
              <a:rPr lang="en-GB" sz="2200" dirty="0">
                <a:effectLst/>
                <a:latin typeface="Palatino Linotype" panose="02040502050505030304" pitchFamily="18" charset="0"/>
              </a:rPr>
              <a:t> </a:t>
            </a:r>
            <a:r>
              <a:rPr lang="en-GB" sz="2200" b="1" u="sng" dirty="0">
                <a:solidFill>
                  <a:srgbClr val="FFC000"/>
                </a:solidFill>
                <a:effectLst/>
                <a:latin typeface="Palatino Linotype" panose="02040502050505030304" pitchFamily="18" charset="0"/>
              </a:rPr>
              <a:t>The Accountant</a:t>
            </a:r>
            <a:r>
              <a:rPr lang="en-GB" sz="2200" dirty="0">
                <a:solidFill>
                  <a:srgbClr val="FFC000"/>
                </a:solidFill>
                <a:effectLst/>
                <a:latin typeface="Palatino Linotype" panose="02040502050505030304" pitchFamily="18" charset="0"/>
              </a:rPr>
              <a:t> </a:t>
            </a:r>
            <a:r>
              <a:rPr lang="en-GB" sz="2200" dirty="0">
                <a:effectLst/>
                <a:latin typeface="Palatino Linotype" panose="02040502050505030304" pitchFamily="18" charset="0"/>
              </a:rPr>
              <a:t>had brought out already a box of dominoes, and was </a:t>
            </a:r>
            <a:r>
              <a:rPr lang="en-GB" sz="2200" dirty="0">
                <a:solidFill>
                  <a:srgbClr val="FFC000"/>
                </a:solidFill>
                <a:effectLst/>
                <a:latin typeface="Palatino Linotype" panose="02040502050505030304" pitchFamily="18" charset="0"/>
              </a:rPr>
              <a:t>toying architecturally with the bones.</a:t>
            </a:r>
            <a:r>
              <a:rPr lang="en-GB" sz="2200" dirty="0">
                <a:effectLst/>
                <a:latin typeface="Palatino Linotype" panose="02040502050505030304" pitchFamily="18" charset="0"/>
              </a:rPr>
              <a:t> </a:t>
            </a:r>
            <a:r>
              <a:rPr lang="en-GB" sz="2200" b="1" u="sng" dirty="0">
                <a:solidFill>
                  <a:srgbClr val="FFC000"/>
                </a:solidFill>
                <a:effectLst/>
                <a:latin typeface="Palatino Linotype" panose="02040502050505030304" pitchFamily="18" charset="0"/>
              </a:rPr>
              <a:t>Marlow</a:t>
            </a:r>
            <a:r>
              <a:rPr lang="en-GB" sz="2200" dirty="0">
                <a:solidFill>
                  <a:srgbClr val="FFFF00"/>
                </a:solidFill>
                <a:effectLst/>
                <a:latin typeface="Palatino Linotype" panose="02040502050505030304" pitchFamily="18" charset="0"/>
              </a:rPr>
              <a:t> </a:t>
            </a:r>
            <a:r>
              <a:rPr lang="en-GB" sz="2200" dirty="0">
                <a:effectLst/>
                <a:latin typeface="Palatino Linotype" panose="02040502050505030304" pitchFamily="18" charset="0"/>
              </a:rPr>
              <a:t>sat cross-legged right aft, leaning against the mizzen-mast. He had sunken cheeks, a yellow complexion, a straight back, an ascetic aspect, and, with his arms dropped, the palms of hands outwards, </a:t>
            </a:r>
            <a:r>
              <a:rPr lang="en-GB" sz="2200" dirty="0">
                <a:solidFill>
                  <a:srgbClr val="FFC000"/>
                </a:solidFill>
                <a:effectLst/>
                <a:latin typeface="Palatino Linotype" panose="02040502050505030304" pitchFamily="18" charset="0"/>
              </a:rPr>
              <a:t>resembled an idol</a:t>
            </a:r>
            <a:r>
              <a:rPr lang="en-GB" sz="2200" dirty="0">
                <a:effectLst/>
                <a:latin typeface="Palatino Linotype" panose="02040502050505030304" pitchFamily="18" charset="0"/>
              </a:rPr>
              <a:t>.  </a:t>
            </a:r>
            <a:r>
              <a:rPr lang="en-GB" sz="2200" b="1" u="sng" dirty="0">
                <a:solidFill>
                  <a:srgbClr val="FFC000"/>
                </a:solidFill>
                <a:effectLst/>
                <a:latin typeface="Palatino Linotype" panose="02040502050505030304" pitchFamily="18" charset="0"/>
              </a:rPr>
              <a:t>The Director</a:t>
            </a:r>
            <a:r>
              <a:rPr lang="en-GB" sz="2200" dirty="0">
                <a:solidFill>
                  <a:srgbClr val="FFC000"/>
                </a:solidFill>
                <a:effectLst/>
                <a:latin typeface="Palatino Linotype" panose="02040502050505030304" pitchFamily="18" charset="0"/>
              </a:rPr>
              <a:t>, </a:t>
            </a:r>
            <a:r>
              <a:rPr lang="en-GB" sz="2200" dirty="0">
                <a:effectLst/>
                <a:latin typeface="Palatino Linotype" panose="02040502050505030304" pitchFamily="18" charset="0"/>
              </a:rPr>
              <a:t>satisfied the anchor had good hold, made his way aft and sat down amongst us. We exchanged a few words lazily. Afterwards there was silence on board the yacht. For some reason or other we did not begin that game of dominoes. We felt meditative, and fit for nothing but placid staring. The day was ending in a serenity of still and exquisite brilliance. The water shone pacifically; the sky, without a speck, was a benign immensity of unstained light; the very mist on the Essex marshes was like a gauzy and radiant fabric, hung from the wooded rises inland, and draping the low shores in diaphanous folds. </a:t>
            </a:r>
            <a:r>
              <a:rPr lang="en-GB" sz="2200" dirty="0">
                <a:solidFill>
                  <a:schemeClr val="accent1">
                    <a:lumMod val="20000"/>
                    <a:lumOff val="80000"/>
                  </a:schemeClr>
                </a:solidFill>
                <a:effectLst/>
                <a:latin typeface="Palatino Linotype" panose="02040502050505030304" pitchFamily="18" charset="0"/>
              </a:rPr>
              <a:t>Only the gloom to the west, brooding over the upper reaches, became more </a:t>
            </a:r>
            <a:r>
              <a:rPr lang="en-GB" sz="2200" dirty="0" err="1">
                <a:solidFill>
                  <a:schemeClr val="accent1">
                    <a:lumMod val="20000"/>
                    <a:lumOff val="80000"/>
                  </a:schemeClr>
                </a:solidFill>
                <a:effectLst/>
                <a:latin typeface="Palatino Linotype" panose="02040502050505030304" pitchFamily="18" charset="0"/>
              </a:rPr>
              <a:t>somber</a:t>
            </a:r>
            <a:r>
              <a:rPr lang="en-GB" sz="2200" dirty="0">
                <a:solidFill>
                  <a:schemeClr val="accent1">
                    <a:lumMod val="20000"/>
                    <a:lumOff val="80000"/>
                  </a:schemeClr>
                </a:solidFill>
                <a:effectLst/>
                <a:latin typeface="Palatino Linotype" panose="02040502050505030304" pitchFamily="18" charset="0"/>
              </a:rPr>
              <a:t> every minute, as if angered by the approach of the sun.</a:t>
            </a:r>
          </a:p>
          <a:p>
            <a:pPr marL="0" indent="0" eaLnBrk="1" hangingPunct="1">
              <a:buNone/>
              <a:defRPr/>
            </a:pPr>
            <a:endParaRPr lang="en-GB" sz="2300" u="sng" dirty="0">
              <a:effectLs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2274" name="Rectangle 2"/>
          <p:cNvSpPr>
            <a:spLocks noGrp="1" noRot="1" noChangeArrowheads="1"/>
          </p:cNvSpPr>
          <p:nvPr>
            <p:ph type="title"/>
          </p:nvPr>
        </p:nvSpPr>
        <p:spPr/>
        <p:txBody>
          <a:bodyPr/>
          <a:lstStyle/>
          <a:p>
            <a:pPr algn="l" eaLnBrk="1" hangingPunct="1">
              <a:defRPr/>
            </a:pPr>
            <a:r>
              <a:rPr lang="en-GB" sz="3600" b="0" dirty="0">
                <a:solidFill>
                  <a:srgbClr val="FFC000"/>
                </a:solidFill>
                <a:effectLst/>
                <a:latin typeface="Felix Titling" panose="04060505060202020A04" pitchFamily="82" charset="0"/>
              </a:rPr>
              <a:t>THE TRUTH OF SYMBOLS</a:t>
            </a:r>
          </a:p>
        </p:txBody>
      </p:sp>
      <p:sp>
        <p:nvSpPr>
          <p:cNvPr id="182275" name="Rectangle 3"/>
          <p:cNvSpPr>
            <a:spLocks noGrp="1" noChangeArrowheads="1"/>
          </p:cNvSpPr>
          <p:nvPr>
            <p:ph type="body" idx="1"/>
          </p:nvPr>
        </p:nvSpPr>
        <p:spPr>
          <a:xfrm>
            <a:off x="335360" y="1628800"/>
            <a:ext cx="11247040" cy="4824536"/>
          </a:xfrm>
        </p:spPr>
        <p:txBody>
          <a:bodyPr/>
          <a:lstStyle/>
          <a:p>
            <a:pPr marL="0" indent="0" eaLnBrk="1" hangingPunct="1">
              <a:buNone/>
              <a:defRPr/>
            </a:pPr>
            <a:r>
              <a:rPr lang="en-GB" sz="2400" dirty="0">
                <a:effectLst/>
                <a:latin typeface="Palatino Linotype" panose="02040502050505030304" pitchFamily="18" charset="0"/>
              </a:rPr>
              <a:t>The man seemed young—almost a boy—but you know with them it's hard to tell. I found nothing else to do but to offer him one of my good Swede's ship's biscuits I had in my pocket. The fingers closed slowly on it and held—there was no other movement and no other glance. </a:t>
            </a:r>
            <a:r>
              <a:rPr lang="en-GB" sz="2400" dirty="0">
                <a:solidFill>
                  <a:srgbClr val="FFD653"/>
                </a:solidFill>
                <a:effectLst/>
                <a:latin typeface="Palatino Linotype" panose="02040502050505030304" pitchFamily="18" charset="0"/>
              </a:rPr>
              <a:t>He had tied a bit of white worsted round his neck </a:t>
            </a:r>
            <a:r>
              <a:rPr lang="en-GB" sz="2400" dirty="0">
                <a:effectLst/>
                <a:latin typeface="Palatino Linotype" panose="02040502050505030304" pitchFamily="18" charset="0"/>
              </a:rPr>
              <a:t>—Why? Where did he get it? </a:t>
            </a:r>
            <a:r>
              <a:rPr lang="en-GB" sz="2400" dirty="0">
                <a:solidFill>
                  <a:srgbClr val="FFD653"/>
                </a:solidFill>
                <a:effectLst/>
                <a:latin typeface="Palatino Linotype" panose="02040502050505030304" pitchFamily="18" charset="0"/>
              </a:rPr>
              <a:t>Was it a badge—an ornament—a charm—a propitiatory act? Was there any idea at all connected with it? It looked startling </a:t>
            </a:r>
            <a:r>
              <a:rPr lang="en-GB" sz="2400" dirty="0">
                <a:solidFill>
                  <a:srgbClr val="FFD653"/>
                </a:solidFill>
                <a:effectLst>
                  <a:outerShdw blurRad="38100" dist="38100" dir="2700000" algn="tl">
                    <a:srgbClr val="000000">
                      <a:alpha val="43137"/>
                    </a:srgbClr>
                  </a:outerShdw>
                </a:effectLst>
                <a:latin typeface="Palatino Linotype" panose="02040502050505030304" pitchFamily="18" charset="0"/>
              </a:rPr>
              <a:t>round his black neck, this bit of white thread from beyond the seas.</a:t>
            </a:r>
            <a:r>
              <a:rPr lang="en-GB" sz="2400" u="sng" dirty="0">
                <a:solidFill>
                  <a:srgbClr val="FFD653"/>
                </a:solidFill>
                <a:effectLst>
                  <a:outerShdw blurRad="38100" dist="38100" dir="2700000" algn="tl">
                    <a:srgbClr val="000000">
                      <a:alpha val="43137"/>
                    </a:srgbClr>
                  </a:outerShdw>
                </a:effectLst>
                <a:latin typeface="Palatino Linotype" panose="02040502050505030304" pitchFamily="18" charset="0"/>
              </a:rPr>
              <a:t> </a:t>
            </a:r>
          </a:p>
          <a:p>
            <a:pPr marL="0" indent="0" eaLnBrk="1" hangingPunct="1">
              <a:lnSpc>
                <a:spcPct val="90000"/>
              </a:lnSpc>
              <a:buNone/>
              <a:defRPr/>
            </a:pPr>
            <a:endParaRPr lang="en-GB" sz="2400" dirty="0">
              <a:effectLst>
                <a:outerShdw blurRad="38100" dist="38100" dir="2700000" algn="tl">
                  <a:srgbClr val="000000">
                    <a:alpha val="43137"/>
                  </a:srgbClr>
                </a:outerShdw>
              </a:effectLst>
            </a:endParaRPr>
          </a:p>
          <a:p>
            <a:pPr marL="0" indent="0" eaLnBrk="1" hangingPunct="1">
              <a:lnSpc>
                <a:spcPct val="90000"/>
              </a:lnSpc>
              <a:buNone/>
              <a:defRPr/>
            </a:pPr>
            <a:r>
              <a:rPr lang="en-GB" sz="2400" dirty="0">
                <a:effectLst>
                  <a:outerShdw blurRad="38100" dist="38100" dir="2700000" algn="tl">
                    <a:srgbClr val="000000">
                      <a:alpha val="43137"/>
                    </a:srgbClr>
                  </a:outerShdw>
                </a:effectLst>
              </a:rPr>
              <a:t>---------</a:t>
            </a:r>
          </a:p>
          <a:p>
            <a:pPr marL="0" indent="0" eaLnBrk="1" hangingPunct="1">
              <a:lnSpc>
                <a:spcPct val="90000"/>
              </a:lnSpc>
              <a:buNone/>
              <a:defRPr/>
            </a:pPr>
            <a:endParaRPr lang="en-GB" sz="2400" dirty="0">
              <a:effectLst>
                <a:outerShdw blurRad="38100" dist="38100" dir="2700000" algn="tl">
                  <a:srgbClr val="000000">
                    <a:alpha val="43137"/>
                  </a:srgbClr>
                </a:outerShdw>
              </a:effectLst>
            </a:endParaRPr>
          </a:p>
          <a:p>
            <a:pPr eaLnBrk="1" hangingPunct="1">
              <a:lnSpc>
                <a:spcPct val="90000"/>
              </a:lnSpc>
              <a:defRPr/>
            </a:pPr>
            <a:endParaRPr lang="en-GB" sz="2400" dirty="0">
              <a:effectLst/>
            </a:endParaRPr>
          </a:p>
        </p:txBody>
      </p:sp>
      <p:sp>
        <p:nvSpPr>
          <p:cNvPr id="6" name="TextBox 5">
            <a:extLst>
              <a:ext uri="{FF2B5EF4-FFF2-40B4-BE49-F238E27FC236}">
                <a16:creationId xmlns:a16="http://schemas.microsoft.com/office/drawing/2014/main" id="{C8D13DE6-C2EF-4A0A-8764-1666A8289388}"/>
              </a:ext>
            </a:extLst>
          </p:cNvPr>
          <p:cNvSpPr txBox="1"/>
          <p:nvPr/>
        </p:nvSpPr>
        <p:spPr>
          <a:xfrm>
            <a:off x="361898" y="5229200"/>
            <a:ext cx="11062693" cy="1421928"/>
          </a:xfrm>
          <a:prstGeom prst="rect">
            <a:avLst/>
          </a:prstGeom>
          <a:noFill/>
        </p:spPr>
        <p:txBody>
          <a:bodyPr wrap="square">
            <a:spAutoFit/>
          </a:bodyPr>
          <a:lstStyle/>
          <a:p>
            <a:pPr marL="0" indent="0" eaLnBrk="1" hangingPunct="1">
              <a:lnSpc>
                <a:spcPct val="90000"/>
              </a:lnSpc>
              <a:buNone/>
              <a:defRPr/>
            </a:pPr>
            <a:r>
              <a:rPr lang="en-GB" sz="1800" dirty="0">
                <a:effectLst>
                  <a:outerShdw blurRad="38100" dist="38100" dir="2700000" algn="tl">
                    <a:srgbClr val="000000">
                      <a:alpha val="43137"/>
                    </a:srgbClr>
                  </a:outerShdw>
                </a:effectLst>
                <a:latin typeface="Palatino Linotype" panose="02040502050505030304" pitchFamily="18" charset="0"/>
              </a:rPr>
              <a:t>‘</a:t>
            </a:r>
            <a:r>
              <a:rPr lang="en-GB" sz="2400" dirty="0">
                <a:effectLst>
                  <a:outerShdw blurRad="38100" dist="38100" dir="2700000" algn="tl">
                    <a:srgbClr val="000000">
                      <a:alpha val="43137"/>
                    </a:srgbClr>
                  </a:outerShdw>
                </a:effectLst>
                <a:latin typeface="Palatino Linotype" panose="02040502050505030304" pitchFamily="18" charset="0"/>
              </a:rPr>
              <a:t>Dirt is matter out of place’ Mary Douglas, </a:t>
            </a:r>
            <a:r>
              <a:rPr lang="en-GB" sz="2400" i="1" dirty="0">
                <a:effectLst>
                  <a:outerShdw blurRad="38100" dist="38100" dir="2700000" algn="tl">
                    <a:srgbClr val="000000">
                      <a:alpha val="43137"/>
                    </a:srgbClr>
                  </a:outerShdw>
                </a:effectLst>
                <a:latin typeface="Palatino Linotype" panose="02040502050505030304" pitchFamily="18" charset="0"/>
              </a:rPr>
              <a:t>Purity and Danger: An Analysis of Concepts of  </a:t>
            </a:r>
            <a:r>
              <a:rPr lang="en-GB" sz="2400" i="1" u="sng" dirty="0">
                <a:effectLst>
                  <a:outerShdw blurRad="38100" dist="38100" dir="2700000" algn="tl">
                    <a:srgbClr val="000000">
                      <a:alpha val="43137"/>
                    </a:srgbClr>
                  </a:outerShdw>
                </a:effectLst>
                <a:latin typeface="Palatino Linotype" panose="02040502050505030304" pitchFamily="18" charset="0"/>
              </a:rPr>
              <a:t>Pollution and Taboo </a:t>
            </a:r>
            <a:r>
              <a:rPr lang="en-GB" sz="2400" dirty="0">
                <a:effectLst>
                  <a:outerShdw blurRad="38100" dist="38100" dir="2700000" algn="tl">
                    <a:srgbClr val="000000">
                      <a:alpha val="43137"/>
                    </a:srgbClr>
                  </a:outerShdw>
                </a:effectLst>
                <a:latin typeface="Palatino Linotype" panose="02040502050505030304" pitchFamily="18" charset="0"/>
              </a:rPr>
              <a:t>(1966)</a:t>
            </a:r>
          </a:p>
          <a:p>
            <a:pPr marL="0" indent="0" eaLnBrk="1" hangingPunct="1">
              <a:lnSpc>
                <a:spcPct val="90000"/>
              </a:lnSpc>
              <a:buNone/>
              <a:defRPr/>
            </a:pPr>
            <a:endParaRPr lang="en-GB" sz="2400" dirty="0">
              <a:effectLst>
                <a:outerShdw blurRad="38100" dist="38100" dir="2700000" algn="tl">
                  <a:srgbClr val="000000">
                    <a:alpha val="43137"/>
                  </a:srgbClr>
                </a:outerShdw>
              </a:effectLst>
              <a:latin typeface="Palatino Linotype" panose="02040502050505030304" pitchFamily="18" charset="0"/>
            </a:endParaRPr>
          </a:p>
          <a:p>
            <a:pPr marL="0" indent="0" eaLnBrk="1" hangingPunct="1">
              <a:lnSpc>
                <a:spcPct val="90000"/>
              </a:lnSpc>
              <a:buNone/>
              <a:defRPr/>
            </a:pPr>
            <a:r>
              <a:rPr lang="en-GB" sz="2400" dirty="0">
                <a:effectLst>
                  <a:outerShdw blurRad="38100" dist="38100" dir="2700000" algn="tl">
                    <a:srgbClr val="000000">
                      <a:alpha val="43137"/>
                    </a:srgbClr>
                  </a:outerShdw>
                </a:effectLst>
                <a:latin typeface="Palatino Linotype" panose="02040502050505030304" pitchFamily="18" charset="0"/>
              </a:rPr>
              <a:t>- What here is polluted? What taboo is being broken?</a:t>
            </a:r>
            <a:endParaRPr lang="en-GB" sz="1800" dirty="0">
              <a:effectLst>
                <a:outerShdw blurRad="38100" dist="38100" dir="2700000" algn="tl">
                  <a:srgbClr val="000000">
                    <a:alpha val="43137"/>
                  </a:srgbClr>
                </a:outerShdw>
              </a:effectLst>
              <a:latin typeface="Palatino Linotype" panose="02040502050505030304"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65890" name="Rectangle 2"/>
          <p:cNvSpPr>
            <a:spLocks noGrp="1" noRot="1" noChangeArrowheads="1"/>
          </p:cNvSpPr>
          <p:nvPr>
            <p:ph type="title"/>
          </p:nvPr>
        </p:nvSpPr>
        <p:spPr>
          <a:xfrm>
            <a:off x="1991544" y="0"/>
            <a:ext cx="8229600" cy="850900"/>
          </a:xfrm>
        </p:spPr>
        <p:txBody>
          <a:bodyPr/>
          <a:lstStyle/>
          <a:p>
            <a:pPr eaLnBrk="1" hangingPunct="1">
              <a:defRPr/>
            </a:pPr>
            <a:r>
              <a:rPr lang="en-GB" sz="4000" b="0" dirty="0">
                <a:solidFill>
                  <a:srgbClr val="FFC000"/>
                </a:solidFill>
                <a:effectLst/>
                <a:latin typeface="Felix Titling" panose="04060505060202020A04" pitchFamily="82" charset="0"/>
              </a:rPr>
              <a:t>VOICE VERSUS IMAGE</a:t>
            </a:r>
          </a:p>
        </p:txBody>
      </p:sp>
      <p:sp>
        <p:nvSpPr>
          <p:cNvPr id="165891" name="Rectangle 3"/>
          <p:cNvSpPr>
            <a:spLocks noGrp="1" noChangeArrowheads="1"/>
          </p:cNvSpPr>
          <p:nvPr>
            <p:ph type="body" idx="1"/>
          </p:nvPr>
        </p:nvSpPr>
        <p:spPr>
          <a:xfrm>
            <a:off x="407368" y="825555"/>
            <a:ext cx="11233248" cy="5580620"/>
          </a:xfrm>
        </p:spPr>
        <p:txBody>
          <a:bodyPr/>
          <a:lstStyle/>
          <a:p>
            <a:pPr marL="0" indent="0" eaLnBrk="1" hangingPunct="1">
              <a:buNone/>
              <a:defRPr/>
            </a:pPr>
            <a:r>
              <a:rPr lang="en-GB" sz="2300" dirty="0">
                <a:effectLst/>
                <a:latin typeface="Palatino Linotype" panose="02040502050505030304" pitchFamily="18" charset="0"/>
              </a:rPr>
              <a:t>A voice. </a:t>
            </a:r>
            <a:r>
              <a:rPr lang="en-GB" sz="2300" dirty="0">
                <a:solidFill>
                  <a:srgbClr val="FFC000"/>
                </a:solidFill>
                <a:effectLst/>
                <a:latin typeface="Palatino Linotype" panose="02040502050505030304" pitchFamily="18" charset="0"/>
              </a:rPr>
              <a:t>He was very little more than a voice. </a:t>
            </a:r>
            <a:r>
              <a:rPr lang="en-GB" sz="2300" dirty="0">
                <a:effectLst/>
                <a:latin typeface="Palatino Linotype" panose="02040502050505030304" pitchFamily="18" charset="0"/>
              </a:rPr>
              <a:t>And I heard – him – it – this voice – other voices – all of them were so little more than voices – and the memory of that time itself lingers around me, impalpable, like a dying vibration of one immense jabber, silly, atrocious, sordid, savage, or simply mean, without any kind of sense.</a:t>
            </a:r>
            <a:r>
              <a:rPr lang="en-GB" sz="2200" dirty="0">
                <a:effectLst/>
                <a:latin typeface="Palatino Linotype" panose="02040502050505030304" pitchFamily="18" charset="0"/>
              </a:rPr>
              <a:t> </a:t>
            </a:r>
            <a:r>
              <a:rPr lang="en-GB" sz="2800" dirty="0">
                <a:effectLst/>
                <a:latin typeface="Palatino Linotype" panose="02040502050505030304" pitchFamily="18" charset="0"/>
              </a:rPr>
              <a:t>[...]</a:t>
            </a:r>
          </a:p>
          <a:p>
            <a:pPr marL="0" indent="0" eaLnBrk="1" hangingPunct="1">
              <a:buNone/>
              <a:defRPr/>
            </a:pPr>
            <a:r>
              <a:rPr lang="en-GB" sz="2300" dirty="0">
                <a:solidFill>
                  <a:srgbClr val="FFC000"/>
                </a:solidFill>
                <a:effectLst/>
                <a:latin typeface="Palatino Linotype" panose="02040502050505030304" pitchFamily="18" charset="0"/>
              </a:rPr>
              <a:t>I could not hear a sound, but through my glasses I saw the thin arm </a:t>
            </a:r>
            <a:r>
              <a:rPr lang="en-GB" sz="2300" dirty="0">
                <a:effectLst/>
                <a:latin typeface="Palatino Linotype" panose="02040502050505030304" pitchFamily="18" charset="0"/>
              </a:rPr>
              <a:t>extended commandingly, the lower jaw moving, the eyes of that apparition shining darkly far in its bony head that nodded with grotesque jerks. Kurtz—</a:t>
            </a:r>
            <a:r>
              <a:rPr lang="en-GB" sz="2300" dirty="0" err="1">
                <a:effectLst/>
                <a:latin typeface="Palatino Linotype" panose="02040502050505030304" pitchFamily="18" charset="0"/>
              </a:rPr>
              <a:t>Kurtz</a:t>
            </a:r>
            <a:r>
              <a:rPr lang="en-GB" sz="2300" dirty="0">
                <a:effectLst/>
                <a:latin typeface="Palatino Linotype" panose="02040502050505030304" pitchFamily="18" charset="0"/>
              </a:rPr>
              <a:t>—that means short in German—don't it? Well, </a:t>
            </a:r>
            <a:r>
              <a:rPr lang="en-GB" sz="2300" dirty="0">
                <a:solidFill>
                  <a:srgbClr val="FFC000"/>
                </a:solidFill>
                <a:effectLst/>
                <a:latin typeface="Palatino Linotype" panose="02040502050505030304" pitchFamily="18" charset="0"/>
              </a:rPr>
              <a:t>the name was as true as everything else in his life—and death.</a:t>
            </a:r>
            <a:r>
              <a:rPr lang="en-GB" sz="2300" dirty="0">
                <a:effectLst/>
                <a:latin typeface="Palatino Linotype" panose="02040502050505030304" pitchFamily="18" charset="0"/>
              </a:rPr>
              <a:t> He looked at least seven feet long. His covering had fallen off, and his body emerged from it pitiful and appalling as from a winding-sheet. I could see the cage of his ribs all astir, the bones of his arm waving. It was as though</a:t>
            </a:r>
            <a:r>
              <a:rPr lang="en-GB" sz="2300" u="sng" dirty="0">
                <a:effectLst/>
                <a:latin typeface="Palatino Linotype" panose="02040502050505030304" pitchFamily="18" charset="0"/>
              </a:rPr>
              <a:t> an animated image of death carved out of old ivory </a:t>
            </a:r>
            <a:r>
              <a:rPr lang="en-GB" sz="2300" dirty="0">
                <a:effectLst/>
                <a:latin typeface="Palatino Linotype" panose="02040502050505030304" pitchFamily="18" charset="0"/>
              </a:rPr>
              <a:t>had been shaking its hand with menaces at a motionless crowd of men made of dark and glittering bronze. </a:t>
            </a:r>
            <a:r>
              <a:rPr lang="en-GB" sz="2300" dirty="0">
                <a:solidFill>
                  <a:srgbClr val="FFC000"/>
                </a:solidFill>
                <a:effectLst/>
                <a:latin typeface="Palatino Linotype" panose="02040502050505030304" pitchFamily="18" charset="0"/>
              </a:rPr>
              <a:t>I saw him open his mouth wide—</a:t>
            </a:r>
            <a:r>
              <a:rPr lang="en-GB" sz="2300" u="sng" dirty="0">
                <a:solidFill>
                  <a:srgbClr val="FFC000"/>
                </a:solidFill>
                <a:effectLst/>
                <a:latin typeface="Palatino Linotype" panose="02040502050505030304" pitchFamily="18" charset="0"/>
              </a:rPr>
              <a:t>it gave him a weirdly voracious aspect, as though he had wanted to swallow all the air, all the earth, all the men before him. </a:t>
            </a:r>
            <a:endParaRPr lang="en-GB" sz="2100" u="sng" dirty="0">
              <a:solidFill>
                <a:srgbClr val="FFC000"/>
              </a:solidFill>
              <a:effectLst/>
              <a:latin typeface="Palatino Linotype" panose="02040502050505030304"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Content Placeholder 4" descr="A close up of a map&#10;&#10;Description automatically generated">
            <a:extLst>
              <a:ext uri="{FF2B5EF4-FFF2-40B4-BE49-F238E27FC236}">
                <a16:creationId xmlns:a16="http://schemas.microsoft.com/office/drawing/2014/main" id="{82E9BBAF-A45C-45C3-A5F7-3115E29AC263}"/>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a:stretch/>
        </p:blipFill>
        <p:spPr>
          <a:xfrm>
            <a:off x="335361" y="332656"/>
            <a:ext cx="6912768" cy="5799191"/>
          </a:xfrm>
        </p:spPr>
      </p:pic>
      <p:sp>
        <p:nvSpPr>
          <p:cNvPr id="4" name="TextBox 3">
            <a:extLst>
              <a:ext uri="{FF2B5EF4-FFF2-40B4-BE49-F238E27FC236}">
                <a16:creationId xmlns:a16="http://schemas.microsoft.com/office/drawing/2014/main" id="{63EC0939-7E37-46F3-A976-4D256D892191}"/>
              </a:ext>
            </a:extLst>
          </p:cNvPr>
          <p:cNvSpPr txBox="1"/>
          <p:nvPr/>
        </p:nvSpPr>
        <p:spPr>
          <a:xfrm>
            <a:off x="7608168" y="764704"/>
            <a:ext cx="3791744" cy="1200329"/>
          </a:xfrm>
          <a:prstGeom prst="rect">
            <a:avLst/>
          </a:prstGeom>
          <a:noFill/>
        </p:spPr>
        <p:txBody>
          <a:bodyPr wrap="square">
            <a:spAutoFit/>
          </a:bodyPr>
          <a:lstStyle/>
          <a:p>
            <a:r>
              <a:rPr lang="en-GB" sz="2400" dirty="0">
                <a:latin typeface="Palatino Linotype" panose="02040502050505030304" pitchFamily="18" charset="0"/>
              </a:rPr>
              <a:t>What is the function of this map?</a:t>
            </a:r>
          </a:p>
          <a:p>
            <a:r>
              <a:rPr lang="en-GB" sz="2400" dirty="0">
                <a:latin typeface="Palatino Linotype" panose="02040502050505030304" pitchFamily="18" charset="0"/>
              </a:rPr>
              <a:t>For whom is it made?</a:t>
            </a:r>
            <a:endParaRPr lang="en-GB" sz="2400" dirty="0"/>
          </a:p>
        </p:txBody>
      </p:sp>
    </p:spTree>
    <p:extLst>
      <p:ext uri="{BB962C8B-B14F-4D97-AF65-F5344CB8AC3E}">
        <p14:creationId xmlns:p14="http://schemas.microsoft.com/office/powerpoint/2010/main" val="19448026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4322" name="Rectangle 2"/>
          <p:cNvSpPr>
            <a:spLocks noGrp="1" noRot="1" noChangeArrowheads="1"/>
          </p:cNvSpPr>
          <p:nvPr>
            <p:ph type="title"/>
          </p:nvPr>
        </p:nvSpPr>
        <p:spPr>
          <a:xfrm>
            <a:off x="839416" y="116946"/>
            <a:ext cx="2555776" cy="908050"/>
          </a:xfrm>
        </p:spPr>
        <p:txBody>
          <a:bodyPr/>
          <a:lstStyle/>
          <a:p>
            <a:pPr algn="l" eaLnBrk="1" hangingPunct="1">
              <a:defRPr/>
            </a:pPr>
            <a:r>
              <a:rPr lang="en-GB" sz="3600" b="0" dirty="0">
                <a:solidFill>
                  <a:srgbClr val="FFC000"/>
                </a:solidFill>
                <a:effectLst/>
                <a:latin typeface="Felix Titling" panose="04060505060202020A04" pitchFamily="82" charset="0"/>
              </a:rPr>
              <a:t>MAPS 1 </a:t>
            </a:r>
          </a:p>
        </p:txBody>
      </p:sp>
      <p:sp>
        <p:nvSpPr>
          <p:cNvPr id="184323" name="Rectangle 3"/>
          <p:cNvSpPr>
            <a:spLocks noGrp="1" noChangeArrowheads="1"/>
          </p:cNvSpPr>
          <p:nvPr>
            <p:ph type="body" idx="1"/>
          </p:nvPr>
        </p:nvSpPr>
        <p:spPr>
          <a:xfrm>
            <a:off x="618794" y="1052736"/>
            <a:ext cx="10954411" cy="5760640"/>
          </a:xfrm>
        </p:spPr>
        <p:txBody>
          <a:bodyPr/>
          <a:lstStyle/>
          <a:p>
            <a:pPr marL="0" indent="0" eaLnBrk="1" hangingPunct="1">
              <a:buNone/>
              <a:defRPr/>
            </a:pPr>
            <a:r>
              <a:rPr lang="en-GB" sz="2400" dirty="0">
                <a:effectLst/>
                <a:latin typeface="Palatino Linotype" panose="02040502050505030304" pitchFamily="18" charset="0"/>
              </a:rPr>
              <a:t>At that time there were many blank spaces on the earth, and when I saw one that looked particularly inviting on a map ... I would put my  finger on it and say, 'When I grow up I will go there.' The North Pole was one of these places, I remember. Well, I haven't been there yet, and shall not try now. </a:t>
            </a:r>
            <a:r>
              <a:rPr lang="en-GB" sz="2400" dirty="0">
                <a:solidFill>
                  <a:srgbClr val="FFC000"/>
                </a:solidFill>
                <a:effectLst/>
                <a:latin typeface="Palatino Linotype" panose="02040502050505030304" pitchFamily="18" charset="0"/>
              </a:rPr>
              <a:t>The </a:t>
            </a:r>
            <a:r>
              <a:rPr lang="en-GB" sz="2400" b="1" u="sng" dirty="0">
                <a:solidFill>
                  <a:srgbClr val="FFC000"/>
                </a:solidFill>
                <a:effectLst/>
                <a:latin typeface="Palatino Linotype" panose="02040502050505030304" pitchFamily="18" charset="0"/>
              </a:rPr>
              <a:t>glamour's</a:t>
            </a:r>
            <a:r>
              <a:rPr lang="en-GB" sz="2400" dirty="0">
                <a:solidFill>
                  <a:srgbClr val="FFC000"/>
                </a:solidFill>
                <a:effectLst/>
                <a:latin typeface="Palatino Linotype" panose="02040502050505030304" pitchFamily="18" charset="0"/>
              </a:rPr>
              <a:t> off. </a:t>
            </a:r>
            <a:r>
              <a:rPr lang="en-GB" sz="2400" dirty="0">
                <a:effectLst/>
                <a:latin typeface="Palatino Linotype" panose="02040502050505030304" pitchFamily="18" charset="0"/>
              </a:rPr>
              <a:t>[...] But there was one yet -- the biggest, the most blank, so to speak -- that I had a hankering after.</a:t>
            </a:r>
          </a:p>
          <a:p>
            <a:pPr marL="0" indent="0" eaLnBrk="1" hangingPunct="1">
              <a:lnSpc>
                <a:spcPct val="90000"/>
              </a:lnSpc>
              <a:buNone/>
              <a:defRPr/>
            </a:pPr>
            <a:r>
              <a:rPr lang="en-GB" sz="2400" dirty="0">
                <a:effectLst/>
                <a:latin typeface="Palatino Linotype" panose="02040502050505030304" pitchFamily="18" charset="0"/>
              </a:rPr>
              <a:t> "True, by this time it was not a blank space any more. It had got filled since my boyhood with rivers and lakes and names. </a:t>
            </a:r>
            <a:r>
              <a:rPr lang="en-GB" sz="2400" dirty="0">
                <a:solidFill>
                  <a:srgbClr val="FFC000"/>
                </a:solidFill>
                <a:effectLst/>
                <a:latin typeface="Palatino Linotype" panose="02040502050505030304" pitchFamily="18" charset="0"/>
              </a:rPr>
              <a:t>It had ceased to be a blank space of delightful mystery -- a white patch for a boy to dream gloriously over. It had become a place of darkness</a:t>
            </a:r>
            <a:r>
              <a:rPr lang="en-GB" sz="2400" u="sng" dirty="0">
                <a:effectLst/>
                <a:latin typeface="Palatino Linotype" panose="02040502050505030304" pitchFamily="18" charset="0"/>
              </a:rPr>
              <a:t>.</a:t>
            </a:r>
            <a:r>
              <a:rPr lang="en-GB" sz="2400" dirty="0">
                <a:effectLst/>
                <a:latin typeface="Palatino Linotype" panose="02040502050505030304" pitchFamily="18" charset="0"/>
              </a:rPr>
              <a:t> But there was in it one river especially, a mighty big river… resembling an immense snake uncoiled, with its head in the sea, its body at rest curving afar over a vast country, and its tail lost in the depths of the land. And as I looked at the map of it in a shop-window, </a:t>
            </a:r>
            <a:r>
              <a:rPr lang="en-GB" sz="2400" dirty="0">
                <a:solidFill>
                  <a:srgbClr val="FFC000"/>
                </a:solidFill>
                <a:effectLst/>
                <a:latin typeface="Palatino Linotype" panose="02040502050505030304" pitchFamily="18" charset="0"/>
              </a:rPr>
              <a:t>it fascinated me as a snake would a bird -- a silly little bird.... I went on along Fleet Street, but could not shake off the idea. The snake had charmed me.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5346" name="Rectangle 2"/>
          <p:cNvSpPr>
            <a:spLocks noGrp="1" noRot="1" noChangeArrowheads="1"/>
          </p:cNvSpPr>
          <p:nvPr>
            <p:ph type="title"/>
          </p:nvPr>
        </p:nvSpPr>
        <p:spPr>
          <a:xfrm>
            <a:off x="845498" y="142703"/>
            <a:ext cx="2314575" cy="782638"/>
          </a:xfrm>
        </p:spPr>
        <p:txBody>
          <a:bodyPr/>
          <a:lstStyle/>
          <a:p>
            <a:pPr eaLnBrk="1" hangingPunct="1">
              <a:defRPr/>
            </a:pPr>
            <a:r>
              <a:rPr lang="en-GB" sz="4000" b="0" dirty="0">
                <a:solidFill>
                  <a:srgbClr val="FFC000"/>
                </a:solidFill>
                <a:effectLst/>
                <a:latin typeface="Felix Titling" panose="04060505060202020A04" pitchFamily="82" charset="0"/>
              </a:rPr>
              <a:t>MAPS 2</a:t>
            </a:r>
          </a:p>
        </p:txBody>
      </p:sp>
      <p:sp>
        <p:nvSpPr>
          <p:cNvPr id="185347" name="Rectangle 3"/>
          <p:cNvSpPr>
            <a:spLocks noGrp="1" noChangeArrowheads="1"/>
          </p:cNvSpPr>
          <p:nvPr>
            <p:ph type="body" idx="1"/>
          </p:nvPr>
        </p:nvSpPr>
        <p:spPr>
          <a:xfrm>
            <a:off x="839416" y="925341"/>
            <a:ext cx="10369152" cy="5949826"/>
          </a:xfrm>
        </p:spPr>
        <p:txBody>
          <a:bodyPr/>
          <a:lstStyle/>
          <a:p>
            <a:pPr marL="0" indent="0" eaLnBrk="1" hangingPunct="1">
              <a:buNone/>
              <a:defRPr/>
            </a:pPr>
            <a:r>
              <a:rPr lang="en-GB" sz="2300" dirty="0">
                <a:effectLst/>
                <a:latin typeface="Palatino Linotype" panose="02040502050505030304" pitchFamily="18" charset="0"/>
              </a:rPr>
              <a:t>Two women, one fat and the other slim, sat on straw-bottomed chairs, knitting black wool. The slim one got up and walked straight at me -- still knitting with down-cast eyes -- and only just as I began to think of getting out of her way, as you would for a somnambulist, stood still, and looked up. Her dress was as plain as an umbrella-cover, and she turned round without a word and preceded me into a waiting-room. I gave my name, and looked about. Deal table in the middle, plain chairs all round the walls, on one end </a:t>
            </a:r>
            <a:r>
              <a:rPr lang="en-GB" sz="2300" dirty="0">
                <a:solidFill>
                  <a:srgbClr val="FFC000"/>
                </a:solidFill>
                <a:effectLst/>
                <a:latin typeface="Palatino Linotype" panose="02040502050505030304" pitchFamily="18" charset="0"/>
              </a:rPr>
              <a:t>a large shining map, marked with all the colours of a rainbow. </a:t>
            </a:r>
            <a:r>
              <a:rPr lang="en-GB" sz="2300" dirty="0">
                <a:effectLst/>
                <a:latin typeface="Palatino Linotype" panose="02040502050505030304" pitchFamily="18" charset="0"/>
              </a:rPr>
              <a:t>There was a vast amount of </a:t>
            </a:r>
            <a:r>
              <a:rPr lang="en-GB" sz="2300" u="sng" dirty="0">
                <a:solidFill>
                  <a:srgbClr val="FFC000"/>
                </a:solidFill>
                <a:effectLst/>
                <a:latin typeface="Palatino Linotype" panose="02040502050505030304" pitchFamily="18" charset="0"/>
              </a:rPr>
              <a:t>red</a:t>
            </a:r>
            <a:r>
              <a:rPr lang="en-GB" sz="2300" dirty="0">
                <a:effectLst/>
                <a:latin typeface="Palatino Linotype" panose="02040502050505030304" pitchFamily="18" charset="0"/>
              </a:rPr>
              <a:t> -- good to see at any time, because one knows that some real work is done in there, a deuce of a lot of </a:t>
            </a:r>
            <a:r>
              <a:rPr lang="en-GB" sz="2300" u="sng" dirty="0">
                <a:solidFill>
                  <a:srgbClr val="FFC000"/>
                </a:solidFill>
                <a:effectLst/>
                <a:latin typeface="Palatino Linotype" panose="02040502050505030304" pitchFamily="18" charset="0"/>
              </a:rPr>
              <a:t>blue</a:t>
            </a:r>
            <a:r>
              <a:rPr lang="en-GB" sz="2300" dirty="0">
                <a:effectLst/>
                <a:latin typeface="Palatino Linotype" panose="02040502050505030304" pitchFamily="18" charset="0"/>
              </a:rPr>
              <a:t>, a little </a:t>
            </a:r>
            <a:r>
              <a:rPr lang="en-GB" sz="2300" u="sng" dirty="0">
                <a:solidFill>
                  <a:srgbClr val="FFC000"/>
                </a:solidFill>
                <a:effectLst/>
                <a:latin typeface="Palatino Linotype" panose="02040502050505030304" pitchFamily="18" charset="0"/>
              </a:rPr>
              <a:t>green</a:t>
            </a:r>
            <a:r>
              <a:rPr lang="en-GB" sz="2300" dirty="0">
                <a:effectLst/>
                <a:latin typeface="Palatino Linotype" panose="02040502050505030304" pitchFamily="18" charset="0"/>
              </a:rPr>
              <a:t>, smears of </a:t>
            </a:r>
            <a:r>
              <a:rPr lang="en-GB" sz="2300" u="sng" dirty="0">
                <a:solidFill>
                  <a:srgbClr val="FFC000"/>
                </a:solidFill>
                <a:effectLst/>
                <a:latin typeface="Palatino Linotype" panose="02040502050505030304" pitchFamily="18" charset="0"/>
              </a:rPr>
              <a:t>orange</a:t>
            </a:r>
            <a:r>
              <a:rPr lang="en-GB" sz="2300" dirty="0">
                <a:effectLst/>
                <a:latin typeface="Palatino Linotype" panose="02040502050505030304" pitchFamily="18" charset="0"/>
              </a:rPr>
              <a:t>, and, on the East Coast, a </a:t>
            </a:r>
            <a:r>
              <a:rPr lang="en-GB" sz="2300" u="sng" dirty="0">
                <a:solidFill>
                  <a:srgbClr val="FFC000"/>
                </a:solidFill>
                <a:effectLst/>
                <a:latin typeface="Palatino Linotype" panose="02040502050505030304" pitchFamily="18" charset="0"/>
              </a:rPr>
              <a:t>purple</a:t>
            </a:r>
            <a:r>
              <a:rPr lang="en-GB" sz="2300" dirty="0">
                <a:effectLst/>
                <a:latin typeface="Palatino Linotype" panose="02040502050505030304" pitchFamily="18" charset="0"/>
              </a:rPr>
              <a:t> patch, to show where the jolly pioneers of progress drink the jolly lager-beer. However, I wasn't going into any of these. </a:t>
            </a:r>
            <a:r>
              <a:rPr lang="en-GB" sz="2300" dirty="0">
                <a:solidFill>
                  <a:srgbClr val="FFC000"/>
                </a:solidFill>
                <a:effectLst/>
                <a:latin typeface="Palatino Linotype" panose="02040502050505030304" pitchFamily="18" charset="0"/>
              </a:rPr>
              <a:t>I was going into the </a:t>
            </a:r>
            <a:r>
              <a:rPr lang="en-GB" sz="2300" u="sng" dirty="0">
                <a:solidFill>
                  <a:srgbClr val="FFC000"/>
                </a:solidFill>
                <a:effectLst/>
                <a:latin typeface="Palatino Linotype" panose="02040502050505030304" pitchFamily="18" charset="0"/>
              </a:rPr>
              <a:t>yellow</a:t>
            </a:r>
            <a:r>
              <a:rPr lang="en-GB" sz="2300" dirty="0">
                <a:solidFill>
                  <a:srgbClr val="FFC000"/>
                </a:solidFill>
                <a:effectLst/>
                <a:latin typeface="Palatino Linotype" panose="02040502050505030304" pitchFamily="18" charset="0"/>
              </a:rPr>
              <a:t>. Dead in the centre. And the river was there -- fascinating -- deadly -- like a snake.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erson in a costume&#10;&#10;Description automatically generated">
            <a:extLst>
              <a:ext uri="{FF2B5EF4-FFF2-40B4-BE49-F238E27FC236}">
                <a16:creationId xmlns:a16="http://schemas.microsoft.com/office/drawing/2014/main" id="{2B8F0534-DA9E-45A4-AEF6-4A60EBDC5AF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63261" y="1116406"/>
            <a:ext cx="2852872" cy="5098259"/>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E6F20DCD-173A-40F5-A25D-E713AE746EF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84032" y="266006"/>
            <a:ext cx="3176716" cy="4761102"/>
          </a:xfrm>
          <a:prstGeom prst="rect">
            <a:avLst/>
          </a:prstGeom>
        </p:spPr>
      </p:pic>
      <p:sp>
        <p:nvSpPr>
          <p:cNvPr id="6" name="Rectangle 5">
            <a:extLst>
              <a:ext uri="{FF2B5EF4-FFF2-40B4-BE49-F238E27FC236}">
                <a16:creationId xmlns:a16="http://schemas.microsoft.com/office/drawing/2014/main" id="{4344678A-5FC6-4C84-873C-DAEB11258DB5}"/>
              </a:ext>
            </a:extLst>
          </p:cNvPr>
          <p:cNvSpPr/>
          <p:nvPr/>
        </p:nvSpPr>
        <p:spPr>
          <a:xfrm>
            <a:off x="5589303" y="5661248"/>
            <a:ext cx="4766174" cy="430887"/>
          </a:xfrm>
          <a:prstGeom prst="rect">
            <a:avLst/>
          </a:prstGeom>
        </p:spPr>
        <p:txBody>
          <a:bodyPr wrap="square">
            <a:spAutoFit/>
          </a:bodyPr>
          <a:lstStyle/>
          <a:p>
            <a:r>
              <a:rPr lang="en-GB" sz="2200" kern="0" dirty="0">
                <a:solidFill>
                  <a:srgbClr val="FFC000"/>
                </a:solidFill>
                <a:latin typeface="Garamond"/>
              </a:rPr>
              <a:t>THE HARLEQUIN IN MOTLEY</a:t>
            </a:r>
            <a:endParaRPr lang="en-GB" sz="2200" dirty="0"/>
          </a:p>
        </p:txBody>
      </p:sp>
    </p:spTree>
    <p:extLst>
      <p:ext uri="{BB962C8B-B14F-4D97-AF65-F5344CB8AC3E}">
        <p14:creationId xmlns:p14="http://schemas.microsoft.com/office/powerpoint/2010/main" val="821238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75107" name="Rectangle 3"/>
          <p:cNvSpPr>
            <a:spLocks noGrp="1" noChangeArrowheads="1"/>
          </p:cNvSpPr>
          <p:nvPr>
            <p:ph type="body" idx="1"/>
          </p:nvPr>
        </p:nvSpPr>
        <p:spPr>
          <a:xfrm>
            <a:off x="454162" y="1484784"/>
            <a:ext cx="11089232" cy="4752528"/>
          </a:xfrm>
        </p:spPr>
        <p:txBody>
          <a:bodyPr/>
          <a:lstStyle/>
          <a:p>
            <a:pPr eaLnBrk="1" hangingPunct="1">
              <a:buFont typeface="Wingdings" pitchFamily="2" charset="2"/>
              <a:buNone/>
              <a:defRPr/>
            </a:pPr>
            <a:r>
              <a:rPr lang="en-GB" sz="2000" dirty="0">
                <a:effectLst/>
              </a:rPr>
              <a:t>	</a:t>
            </a:r>
            <a:r>
              <a:rPr lang="en-GB" sz="2400" dirty="0">
                <a:effectLst/>
                <a:latin typeface="Palatino Linotype" panose="02040502050505030304" pitchFamily="18" charset="0"/>
              </a:rPr>
              <a:t>I looked at him, lost in astonishment. There he was before me, </a:t>
            </a:r>
            <a:r>
              <a:rPr lang="en-GB" sz="2400" b="1" u="sng" dirty="0">
                <a:solidFill>
                  <a:srgbClr val="FFC000"/>
                </a:solidFill>
                <a:effectLst/>
                <a:latin typeface="Palatino Linotype" panose="02040502050505030304" pitchFamily="18" charset="0"/>
              </a:rPr>
              <a:t>in motley, as though he had absconded from a troupe of mimes, enthusiastic, fabulous.</a:t>
            </a:r>
            <a:r>
              <a:rPr lang="en-GB" sz="2400" dirty="0">
                <a:effectLst/>
                <a:latin typeface="Palatino Linotype" panose="02040502050505030304" pitchFamily="18" charset="0"/>
              </a:rPr>
              <a:t> His very existence was improbable, inexplicable, and altogether bewildering. He was an insoluble problem. It was inconceivable how he had existed, how he had succeeded in getting so far, how he had managed to remain—why he did not instantly disappear. 'I went a little farther,' he said, 'then still a little farther—till I had gone so far that I don't know how I'll ever get back. Never mind. Plenty time. I can manage. You take Kurtz away quick—</a:t>
            </a:r>
            <a:r>
              <a:rPr lang="en-GB" sz="2400" dirty="0" err="1">
                <a:effectLst/>
                <a:latin typeface="Palatino Linotype" panose="02040502050505030304" pitchFamily="18" charset="0"/>
              </a:rPr>
              <a:t>quick</a:t>
            </a:r>
            <a:r>
              <a:rPr lang="en-GB" sz="2400" dirty="0">
                <a:effectLst/>
                <a:latin typeface="Palatino Linotype" panose="02040502050505030304" pitchFamily="18" charset="0"/>
              </a:rPr>
              <a:t>—I tell you.' </a:t>
            </a:r>
            <a:r>
              <a:rPr lang="en-GB" sz="2400" dirty="0">
                <a:solidFill>
                  <a:srgbClr val="FFC000"/>
                </a:solidFill>
                <a:effectLst/>
                <a:latin typeface="Palatino Linotype" panose="02040502050505030304" pitchFamily="18" charset="0"/>
              </a:rPr>
              <a:t>The </a:t>
            </a:r>
            <a:r>
              <a:rPr lang="en-GB" sz="2400" b="1" u="sng" dirty="0">
                <a:solidFill>
                  <a:srgbClr val="FFC000"/>
                </a:solidFill>
                <a:effectLst/>
                <a:latin typeface="Palatino Linotype" panose="02040502050505030304" pitchFamily="18" charset="0"/>
              </a:rPr>
              <a:t>glamour</a:t>
            </a:r>
            <a:r>
              <a:rPr lang="en-GB" sz="2400" dirty="0">
                <a:solidFill>
                  <a:srgbClr val="FFC000"/>
                </a:solidFill>
                <a:effectLst/>
                <a:latin typeface="Palatino Linotype" panose="02040502050505030304" pitchFamily="18" charset="0"/>
              </a:rPr>
              <a:t> of youth enveloped his </a:t>
            </a:r>
            <a:r>
              <a:rPr lang="en-GB" sz="2400" b="1" u="sng" dirty="0" err="1">
                <a:solidFill>
                  <a:srgbClr val="FFC000"/>
                </a:solidFill>
                <a:effectLst/>
                <a:latin typeface="Palatino Linotype" panose="02040502050505030304" pitchFamily="18" charset="0"/>
              </a:rPr>
              <a:t>particolored</a:t>
            </a:r>
            <a:r>
              <a:rPr lang="en-GB" sz="2400" b="1" u="sng" dirty="0">
                <a:solidFill>
                  <a:srgbClr val="FFC000"/>
                </a:solidFill>
                <a:effectLst/>
                <a:latin typeface="Palatino Linotype" panose="02040502050505030304" pitchFamily="18" charset="0"/>
              </a:rPr>
              <a:t> rags,</a:t>
            </a:r>
            <a:r>
              <a:rPr lang="en-GB" sz="2400" dirty="0">
                <a:solidFill>
                  <a:srgbClr val="FFC000"/>
                </a:solidFill>
                <a:effectLst/>
                <a:latin typeface="Palatino Linotype" panose="02040502050505030304" pitchFamily="18" charset="0"/>
              </a:rPr>
              <a:t> his destitution, his loneliness, the essential desolation of his futile wanderings. </a:t>
            </a:r>
            <a:r>
              <a:rPr lang="en-GB" sz="2400" dirty="0">
                <a:effectLst/>
                <a:latin typeface="Palatino Linotype" panose="02040502050505030304" pitchFamily="18" charset="0"/>
              </a:rPr>
              <a:t>For months—for years—his life hadn't been worth a day's purchase; and there he was gallantly, thoughtlessly alive, to all appearance indestructible solely by the virtue of his few years and of his unreflecting audacity. </a:t>
            </a:r>
            <a:endParaRPr lang="en-GB" sz="2500" dirty="0">
              <a:effectLst/>
              <a:latin typeface="Palatino Linotype" panose="02040502050505030304" pitchFamily="18" charset="0"/>
            </a:endParaRPr>
          </a:p>
        </p:txBody>
      </p:sp>
      <p:sp>
        <p:nvSpPr>
          <p:cNvPr id="3" name="TextBox 2">
            <a:extLst>
              <a:ext uri="{FF2B5EF4-FFF2-40B4-BE49-F238E27FC236}">
                <a16:creationId xmlns:a16="http://schemas.microsoft.com/office/drawing/2014/main" id="{637D794A-FAE7-4972-BFAB-64742C072750}"/>
              </a:ext>
            </a:extLst>
          </p:cNvPr>
          <p:cNvSpPr txBox="1"/>
          <p:nvPr/>
        </p:nvSpPr>
        <p:spPr>
          <a:xfrm>
            <a:off x="470497" y="359078"/>
            <a:ext cx="10081120" cy="523220"/>
          </a:xfrm>
          <a:prstGeom prst="rect">
            <a:avLst/>
          </a:prstGeom>
          <a:noFill/>
        </p:spPr>
        <p:txBody>
          <a:bodyPr wrap="square">
            <a:spAutoFit/>
          </a:bodyPr>
          <a:lstStyle/>
          <a:p>
            <a:r>
              <a:rPr lang="en-GB" sz="2800" dirty="0">
                <a:solidFill>
                  <a:srgbClr val="FFC000"/>
                </a:solidFill>
                <a:effectLst/>
                <a:latin typeface="Felix Titling" panose="04060505060202020A04" pitchFamily="82" charset="0"/>
              </a:rPr>
              <a:t>Glamour of the Harlequin – the map personified 1</a:t>
            </a:r>
            <a:endParaRPr lang="en-GB" sz="2000" dirty="0">
              <a:latin typeface="Felix Titling" panose="04060505060202020A04" pitchFamily="82"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rgbClr val="36000A"/>
        </a:solidFill>
        <a:effectLst/>
      </p:bgPr>
    </p:bg>
    <p:spTree>
      <p:nvGrpSpPr>
        <p:cNvPr id="1" name=""/>
        <p:cNvGrpSpPr/>
        <p:nvPr/>
      </p:nvGrpSpPr>
      <p:grpSpPr>
        <a:xfrm>
          <a:off x="0" y="0"/>
          <a:ext cx="0" cy="0"/>
          <a:chOff x="0" y="0"/>
          <a:chExt cx="0" cy="0"/>
        </a:xfrm>
      </p:grpSpPr>
      <p:sp>
        <p:nvSpPr>
          <p:cNvPr id="183299" name="Rectangle 3"/>
          <p:cNvSpPr>
            <a:spLocks noGrp="1" noChangeArrowheads="1"/>
          </p:cNvSpPr>
          <p:nvPr>
            <p:ph type="body" idx="1"/>
          </p:nvPr>
        </p:nvSpPr>
        <p:spPr>
          <a:xfrm>
            <a:off x="479376" y="1052736"/>
            <a:ext cx="10873208" cy="5688632"/>
          </a:xfrm>
        </p:spPr>
        <p:txBody>
          <a:bodyPr/>
          <a:lstStyle/>
          <a:p>
            <a:pPr marL="0" indent="0" eaLnBrk="1" hangingPunct="1">
              <a:buFont typeface="Wingdings" pitchFamily="2" charset="2"/>
              <a:buNone/>
              <a:defRPr/>
            </a:pPr>
            <a:r>
              <a:rPr lang="en-GB" sz="2400" dirty="0">
                <a:effectLst/>
                <a:latin typeface="Palatino Linotype" panose="02040502050505030304" pitchFamily="18" charset="0"/>
              </a:rPr>
              <a:t>I was seduced into something like admiration—like envy. </a:t>
            </a:r>
            <a:r>
              <a:rPr lang="en-GB" sz="2400" b="1" dirty="0">
                <a:solidFill>
                  <a:srgbClr val="FFE89F"/>
                </a:solidFill>
                <a:effectLst/>
                <a:latin typeface="Palatino Linotype" panose="02040502050505030304" pitchFamily="18" charset="0"/>
              </a:rPr>
              <a:t>Glamour</a:t>
            </a:r>
            <a:r>
              <a:rPr lang="en-GB" sz="2400" dirty="0">
                <a:solidFill>
                  <a:srgbClr val="FFE89F"/>
                </a:solidFill>
                <a:effectLst/>
                <a:latin typeface="Palatino Linotype" panose="02040502050505030304" pitchFamily="18" charset="0"/>
              </a:rPr>
              <a:t> urged him on, </a:t>
            </a:r>
            <a:r>
              <a:rPr lang="en-GB" sz="2400" b="1" u="sng" dirty="0">
                <a:solidFill>
                  <a:srgbClr val="FFE89F"/>
                </a:solidFill>
                <a:effectLst/>
                <a:latin typeface="Palatino Linotype" panose="02040502050505030304" pitchFamily="18" charset="0"/>
              </a:rPr>
              <a:t>glamour</a:t>
            </a:r>
            <a:r>
              <a:rPr lang="en-GB" sz="2400" dirty="0">
                <a:solidFill>
                  <a:srgbClr val="FFE89F"/>
                </a:solidFill>
                <a:effectLst/>
                <a:latin typeface="Palatino Linotype" panose="02040502050505030304" pitchFamily="18" charset="0"/>
              </a:rPr>
              <a:t> kept him unscathed. He surely wanted nothing from the wilderness but space to breathe in and to push on through</a:t>
            </a:r>
            <a:r>
              <a:rPr lang="en-GB" sz="2400" dirty="0">
                <a:solidFill>
                  <a:srgbClr val="FFC000"/>
                </a:solidFill>
                <a:effectLst/>
                <a:latin typeface="Palatino Linotype" panose="02040502050505030304" pitchFamily="18" charset="0"/>
              </a:rPr>
              <a:t>. </a:t>
            </a:r>
            <a:r>
              <a:rPr lang="en-GB" sz="2400" dirty="0">
                <a:effectLst/>
                <a:latin typeface="Palatino Linotype" panose="02040502050505030304" pitchFamily="18" charset="0"/>
              </a:rPr>
              <a:t>His need was to exist, and to move onwards at the greatest possible risk, and with a maximum of privation. </a:t>
            </a:r>
            <a:r>
              <a:rPr lang="en-GB" sz="2400" dirty="0">
                <a:solidFill>
                  <a:srgbClr val="FFC000"/>
                </a:solidFill>
                <a:effectLst/>
                <a:latin typeface="Palatino Linotype" panose="02040502050505030304" pitchFamily="18" charset="0"/>
              </a:rPr>
              <a:t>If the absolutely pure, </a:t>
            </a:r>
            <a:r>
              <a:rPr lang="en-GB" sz="2400" dirty="0" err="1">
                <a:solidFill>
                  <a:srgbClr val="FFC000"/>
                </a:solidFill>
                <a:effectLst/>
                <a:latin typeface="Palatino Linotype" panose="02040502050505030304" pitchFamily="18" charset="0"/>
              </a:rPr>
              <a:t>uncalculating</a:t>
            </a:r>
            <a:r>
              <a:rPr lang="en-GB" sz="2400" dirty="0">
                <a:solidFill>
                  <a:srgbClr val="FFC000"/>
                </a:solidFill>
                <a:effectLst/>
                <a:latin typeface="Palatino Linotype" panose="02040502050505030304" pitchFamily="18" charset="0"/>
              </a:rPr>
              <a:t>, unpractical spirit of adventure had ever ruled a human being, it ruled this </a:t>
            </a:r>
            <a:r>
              <a:rPr lang="en-GB" sz="2400" b="1" u="sng" dirty="0">
                <a:solidFill>
                  <a:srgbClr val="FFC000"/>
                </a:solidFill>
                <a:effectLst/>
                <a:latin typeface="Palatino Linotype" panose="02040502050505030304" pitchFamily="18" charset="0"/>
              </a:rPr>
              <a:t>be-patched youth</a:t>
            </a:r>
            <a:r>
              <a:rPr lang="en-GB" sz="2400" dirty="0">
                <a:solidFill>
                  <a:srgbClr val="FFC000"/>
                </a:solidFill>
                <a:effectLst/>
                <a:latin typeface="Palatino Linotype" panose="02040502050505030304" pitchFamily="18" charset="0"/>
              </a:rPr>
              <a:t>. </a:t>
            </a:r>
            <a:r>
              <a:rPr lang="en-GB" sz="2400" dirty="0">
                <a:effectLst/>
                <a:latin typeface="Palatino Linotype" panose="02040502050505030304" pitchFamily="18" charset="0"/>
              </a:rPr>
              <a:t>I almost envied him the possession of this modest and clear flame. It seemed to have consumed all thought of self so completely, that, even while he was talking to you, you forgot that it was he—the man before your eyes—who had gone through these things. I did not envy him his devotion to Kurtz, though. He had not meditated over it. It came to him, and he accepted it with a sort of eager fatalism. I must say that to me it appeared about the most dangerous thing in every way he had come upon so far.</a:t>
            </a:r>
          </a:p>
          <a:p>
            <a:pPr eaLnBrk="1" hangingPunct="1">
              <a:lnSpc>
                <a:spcPct val="90000"/>
              </a:lnSpc>
              <a:defRPr/>
            </a:pPr>
            <a:endParaRPr lang="en-GB" sz="2600" dirty="0">
              <a:effectLst/>
            </a:endParaRPr>
          </a:p>
        </p:txBody>
      </p:sp>
      <p:sp>
        <p:nvSpPr>
          <p:cNvPr id="5" name="TextBox 4">
            <a:extLst>
              <a:ext uri="{FF2B5EF4-FFF2-40B4-BE49-F238E27FC236}">
                <a16:creationId xmlns:a16="http://schemas.microsoft.com/office/drawing/2014/main" id="{B79D01D7-03C8-43AE-8BAA-BAB3A070A764}"/>
              </a:ext>
            </a:extLst>
          </p:cNvPr>
          <p:cNvSpPr txBox="1"/>
          <p:nvPr/>
        </p:nvSpPr>
        <p:spPr>
          <a:xfrm>
            <a:off x="470496" y="359078"/>
            <a:ext cx="11098111" cy="523220"/>
          </a:xfrm>
          <a:prstGeom prst="rect">
            <a:avLst/>
          </a:prstGeom>
          <a:noFill/>
        </p:spPr>
        <p:txBody>
          <a:bodyPr wrap="square">
            <a:spAutoFit/>
          </a:bodyPr>
          <a:lstStyle/>
          <a:p>
            <a:r>
              <a:rPr lang="en-GB" sz="2800" dirty="0">
                <a:solidFill>
                  <a:srgbClr val="FFC000"/>
                </a:solidFill>
                <a:effectLst/>
                <a:latin typeface="Felix Titling" panose="04060505060202020A04" pitchFamily="82" charset="0"/>
              </a:rPr>
              <a:t>Glamour of the Harlequin – the map personified 2</a:t>
            </a:r>
            <a:endParaRPr lang="en-GB" sz="2000" dirty="0">
              <a:latin typeface="Felix Titling" panose="04060505060202020A04" pitchFamily="82"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24CC4-EF1C-49F7-8648-2A7E24632F9D}"/>
              </a:ext>
            </a:extLst>
          </p:cNvPr>
          <p:cNvSpPr>
            <a:spLocks noGrp="1"/>
          </p:cNvSpPr>
          <p:nvPr>
            <p:ph type="title"/>
          </p:nvPr>
        </p:nvSpPr>
        <p:spPr/>
        <p:txBody>
          <a:bodyPr/>
          <a:lstStyle/>
          <a:p>
            <a:pPr algn="l"/>
            <a:r>
              <a:rPr lang="en-GB" sz="3200" b="0" kern="1200" dirty="0">
                <a:solidFill>
                  <a:srgbClr val="92D050"/>
                </a:solidFill>
                <a:effectLst/>
                <a:latin typeface="Felix Titling" panose="04060505060202020A04" pitchFamily="82" charset="0"/>
                <a:ea typeface="+mn-ea"/>
                <a:cs typeface="+mn-cs"/>
              </a:rPr>
              <a:t>Questions for future developments in writing</a:t>
            </a:r>
          </a:p>
        </p:txBody>
      </p:sp>
      <p:sp>
        <p:nvSpPr>
          <p:cNvPr id="3" name="Content Placeholder 2">
            <a:extLst>
              <a:ext uri="{FF2B5EF4-FFF2-40B4-BE49-F238E27FC236}">
                <a16:creationId xmlns:a16="http://schemas.microsoft.com/office/drawing/2014/main" id="{723D38C9-5D94-4D60-B9EF-3E0D522DC13D}"/>
              </a:ext>
            </a:extLst>
          </p:cNvPr>
          <p:cNvSpPr>
            <a:spLocks noGrp="1"/>
          </p:cNvSpPr>
          <p:nvPr>
            <p:ph idx="1"/>
          </p:nvPr>
        </p:nvSpPr>
        <p:spPr>
          <a:xfrm>
            <a:off x="641508" y="1268760"/>
            <a:ext cx="10972800" cy="4525963"/>
          </a:xfrm>
        </p:spPr>
        <p:txBody>
          <a:bodyPr/>
          <a:lstStyle/>
          <a:p>
            <a:pPr marL="0" indent="0">
              <a:buNone/>
            </a:pPr>
            <a:r>
              <a:rPr lang="en-GB" sz="2400" dirty="0">
                <a:latin typeface="Palatino Linotype" panose="02040502050505030304" pitchFamily="18" charset="0"/>
              </a:rPr>
              <a:t>The Russian Harlequin walks off into the jungle in Marlow’s spare shoes… without him Kurtz is left to crawl </a:t>
            </a:r>
          </a:p>
          <a:p>
            <a:r>
              <a:rPr lang="en-GB" sz="2400" dirty="0">
                <a:effectLst/>
                <a:latin typeface="Palatino Linotype" panose="02040502050505030304" pitchFamily="18" charset="0"/>
              </a:rPr>
              <a:t>Who is the Harlequin? </a:t>
            </a:r>
          </a:p>
          <a:p>
            <a:r>
              <a:rPr lang="en-GB" sz="2400" dirty="0">
                <a:effectLst/>
                <a:latin typeface="Palatino Linotype" panose="02040502050505030304" pitchFamily="18" charset="0"/>
              </a:rPr>
              <a:t>What does he represent ?</a:t>
            </a:r>
          </a:p>
          <a:p>
            <a:r>
              <a:rPr lang="en-GB" sz="2400" dirty="0">
                <a:effectLst/>
                <a:latin typeface="Palatino Linotype" panose="02040502050505030304" pitchFamily="18" charset="0"/>
              </a:rPr>
              <a:t>A disrupter of reality?</a:t>
            </a:r>
          </a:p>
          <a:p>
            <a:pPr marL="0" indent="0">
              <a:buNone/>
            </a:pPr>
            <a:r>
              <a:rPr lang="en-GB" sz="2400" dirty="0">
                <a:effectLst/>
                <a:latin typeface="Palatino Linotype" panose="02040502050505030304" pitchFamily="18" charset="0"/>
              </a:rPr>
              <a:t>Combines dualities</a:t>
            </a:r>
          </a:p>
          <a:p>
            <a:r>
              <a:rPr lang="en-GB" sz="2400" dirty="0">
                <a:effectLst/>
                <a:latin typeface="Palatino Linotype" panose="02040502050505030304" pitchFamily="18" charset="0"/>
              </a:rPr>
              <a:t>Two functions</a:t>
            </a:r>
          </a:p>
          <a:p>
            <a:r>
              <a:rPr lang="en-GB" sz="2400" dirty="0">
                <a:effectLst/>
                <a:latin typeface="Palatino Linotype" panose="02040502050505030304" pitchFamily="18" charset="0"/>
              </a:rPr>
              <a:t>Associated with land and water</a:t>
            </a:r>
          </a:p>
          <a:p>
            <a:r>
              <a:rPr lang="en-GB" sz="2400" dirty="0">
                <a:effectLst/>
                <a:latin typeface="Palatino Linotype" panose="02040502050505030304" pitchFamily="18" charset="0"/>
              </a:rPr>
              <a:t>Has shoes and is also barefoot</a:t>
            </a:r>
          </a:p>
          <a:p>
            <a:r>
              <a:rPr lang="en-GB" sz="2400" dirty="0">
                <a:effectLst/>
                <a:latin typeface="Palatino Linotype" panose="02040502050505030304" pitchFamily="18" charset="0"/>
              </a:rPr>
              <a:t>Attributes of both male and female</a:t>
            </a:r>
          </a:p>
          <a:p>
            <a:endParaRPr lang="en-GB" sz="2400" dirty="0">
              <a:effectLst/>
              <a:latin typeface="Palatino Linotype" panose="02040502050505030304" pitchFamily="18" charset="0"/>
            </a:endParaRPr>
          </a:p>
          <a:p>
            <a:pPr marL="0" indent="0">
              <a:buNone/>
            </a:pPr>
            <a:r>
              <a:rPr lang="en-GB" sz="2400" dirty="0">
                <a:effectLst/>
                <a:latin typeface="Palatino Linotype" panose="02040502050505030304" pitchFamily="18" charset="0"/>
              </a:rPr>
              <a:t>Reappears in </a:t>
            </a:r>
            <a:r>
              <a:rPr lang="en-GB" sz="2400" i="1" dirty="0">
                <a:effectLst/>
                <a:latin typeface="Palatino Linotype" panose="02040502050505030304" pitchFamily="18" charset="0"/>
              </a:rPr>
              <a:t>To The Lighthouse </a:t>
            </a:r>
            <a:r>
              <a:rPr lang="en-GB" sz="2400" dirty="0">
                <a:effectLst/>
                <a:latin typeface="Palatino Linotype" panose="02040502050505030304" pitchFamily="18" charset="0"/>
              </a:rPr>
              <a:t>Virginia Woolf’s revision of </a:t>
            </a:r>
            <a:r>
              <a:rPr lang="en-GB" sz="2400" i="1" dirty="0">
                <a:effectLst/>
                <a:latin typeface="Palatino Linotype" panose="02040502050505030304" pitchFamily="18" charset="0"/>
              </a:rPr>
              <a:t>Heart of Darkness </a:t>
            </a:r>
          </a:p>
          <a:p>
            <a:pPr marL="0" indent="0">
              <a:buNone/>
            </a:pPr>
            <a:endParaRPr lang="en-GB" dirty="0">
              <a:effectLst/>
              <a:latin typeface="Palatino Linotype" panose="02040502050505030304" pitchFamily="18" charset="0"/>
            </a:endParaRPr>
          </a:p>
        </p:txBody>
      </p:sp>
    </p:spTree>
    <p:extLst>
      <p:ext uri="{BB962C8B-B14F-4D97-AF65-F5344CB8AC3E}">
        <p14:creationId xmlns:p14="http://schemas.microsoft.com/office/powerpoint/2010/main" val="1853696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Stream</Template>
  <TotalTime>930</TotalTime>
  <Words>5436</Words>
  <Application>Microsoft Office PowerPoint</Application>
  <PresentationFormat>Widescreen</PresentationFormat>
  <Paragraphs>123</Paragraphs>
  <Slides>30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Felix Titling</vt:lpstr>
      <vt:lpstr>Garamond</vt:lpstr>
      <vt:lpstr>Palatino Linotype</vt:lpstr>
      <vt:lpstr>Wingdings</vt:lpstr>
      <vt:lpstr>Stream</vt:lpstr>
      <vt:lpstr>revealing the nature of colonialism: The scramble for Africa </vt:lpstr>
      <vt:lpstr>THE PASSING OF EMPIRE</vt:lpstr>
      <vt:lpstr>The revelation of RELATIVITY </vt:lpstr>
      <vt:lpstr>PowerPoint Presentation</vt:lpstr>
      <vt:lpstr>PowerPoint Presentation</vt:lpstr>
      <vt:lpstr>PowerPoint Presentation</vt:lpstr>
      <vt:lpstr>PowerPoint Presentation</vt:lpstr>
      <vt:lpstr>PowerPoint Presentation</vt:lpstr>
      <vt:lpstr>PowerPoint Presentation</vt:lpstr>
      <vt:lpstr>Words &amp; images</vt:lpstr>
      <vt:lpstr>PowerPoint Presentation</vt:lpstr>
      <vt:lpstr>PowerPoint Presentation</vt:lpstr>
      <vt:lpstr>PowerPoint Presentation</vt:lpstr>
      <vt:lpstr>Break  15 minutes</vt:lpstr>
      <vt:lpstr>CROSSING THE LINE</vt:lpstr>
      <vt:lpstr>DELAYED DECODING: DEVELOPMENT OF TEXTUAL SCHIZOPHRENIA </vt:lpstr>
      <vt:lpstr>The rationale for TEXTUAL SCHIZOPHRENIA</vt:lpstr>
      <vt:lpstr>word &amp; image: all perception rests on shared assumptions about reality</vt:lpstr>
      <vt:lpstr>ACTS OF PERCEPTION</vt:lpstr>
      <vt:lpstr>PowerPoint Presentation</vt:lpstr>
      <vt:lpstr>PowerPoint Presentation</vt:lpstr>
      <vt:lpstr>THE TRUTH OF SYMBOLS</vt:lpstr>
      <vt:lpstr>VOICE VERSUS IMAGE</vt:lpstr>
      <vt:lpstr>PowerPoint Presentation</vt:lpstr>
      <vt:lpstr>MAPS 1 </vt:lpstr>
      <vt:lpstr>MAPS 2</vt:lpstr>
      <vt:lpstr>PowerPoint Presentation</vt:lpstr>
      <vt:lpstr>PowerPoint Presentation</vt:lpstr>
      <vt:lpstr>PowerPoint Presentation</vt:lpstr>
      <vt:lpstr>Questions for future developments in writing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38</cp:revision>
  <dcterms:created xsi:type="dcterms:W3CDTF">1601-01-01T00:00:00Z</dcterms:created>
  <dcterms:modified xsi:type="dcterms:W3CDTF">2021-01-26T01:23:22Z</dcterms:modified>
</cp:coreProperties>
</file>