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78" r:id="rId4"/>
  </p:sldMasterIdLst>
  <p:notesMasterIdLst>
    <p:notesMasterId r:id="rId11"/>
  </p:notesMasterIdLst>
  <p:sldIdLst>
    <p:sldId id="257" r:id="rId5"/>
    <p:sldId id="262" r:id="rId6"/>
    <p:sldId id="263" r:id="rId7"/>
    <p:sldId id="266" r:id="rId8"/>
    <p:sldId id="265" r:id="rId9"/>
    <p:sldId id="26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2E1EE6-AFB8-48F1-B772-474353116D4C}" v="4" dt="2020-05-08T13:24:51.8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1" autoAdjust="0"/>
    <p:restoredTop sz="60175" autoAdjust="0"/>
  </p:normalViewPr>
  <p:slideViewPr>
    <p:cSldViewPr snapToGrid="0">
      <p:cViewPr varScale="1">
        <p:scale>
          <a:sx n="59" d="100"/>
          <a:sy n="59" d="100"/>
        </p:scale>
        <p:origin x="1526" y="62"/>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F21E49-369A-4ADB-AAFD-E6F7F2D5766F}" type="datetimeFigureOut">
              <a:rPr lang="en-GB"/>
              <a:t>06/05/2020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C5005F-A06D-4374-BAFA-92206F34F02B}" type="slidenum">
              <a:rPr lang="en-GB"/>
              <a:t>‹#›</a:t>
            </a:fld>
            <a:endParaRPr lang="en-GB"/>
          </a:p>
        </p:txBody>
      </p:sp>
    </p:spTree>
    <p:extLst>
      <p:ext uri="{BB962C8B-B14F-4D97-AF65-F5344CB8AC3E}">
        <p14:creationId xmlns:p14="http://schemas.microsoft.com/office/powerpoint/2010/main" val="28432804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Inclusion is mainly associated with students who have impairment and special education needs. By carrying out inclusive practice, it helps increase motivation for all children to be involved in school activities, more importantly it ensures children with learning disabilities to be included with other children in class. Through the implication of inclusion in education it can also help in identifying any underlying problems with development. Inclusion is a method used to enhance learning, more importantly for students with any special education need. Inclusion has been added to the curriculum in schools as some children who attend school may have a disability (</a:t>
            </a:r>
            <a:r>
              <a:rPr lang="en-US" dirty="0" err="1">
                <a:cs typeface="Calibri"/>
              </a:rPr>
              <a:t>Roaf</a:t>
            </a:r>
            <a:r>
              <a:rPr lang="en-US" dirty="0">
                <a:cs typeface="Calibri"/>
              </a:rPr>
              <a:t>, 1988). </a:t>
            </a:r>
          </a:p>
        </p:txBody>
      </p:sp>
      <p:sp>
        <p:nvSpPr>
          <p:cNvPr id="4" name="Slide Number Placeholder 3"/>
          <p:cNvSpPr>
            <a:spLocks noGrp="1"/>
          </p:cNvSpPr>
          <p:nvPr>
            <p:ph type="sldNum" sz="quarter" idx="5"/>
          </p:nvPr>
        </p:nvSpPr>
        <p:spPr/>
        <p:txBody>
          <a:bodyPr/>
          <a:lstStyle/>
          <a:p>
            <a:fld id="{CFC5005F-A06D-4374-BAFA-92206F34F02B}" type="slidenum">
              <a:rPr lang="en-GB"/>
              <a:t>2</a:t>
            </a:fld>
            <a:endParaRPr lang="en-GB"/>
          </a:p>
        </p:txBody>
      </p:sp>
    </p:spTree>
    <p:extLst>
      <p:ext uri="{BB962C8B-B14F-4D97-AF65-F5344CB8AC3E}">
        <p14:creationId xmlns:p14="http://schemas.microsoft.com/office/powerpoint/2010/main" val="17845092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many ways in which inclusive practice can be put in place in education. An example of how inclusive practice can be put in place is that it is important that all students are valued equally as well as the staff. The main purpose of inclusive practice is to include everyone; therefore all students should be treated equally despite any impairments or any special educational needs. However, as there are difference with abilities, it is important for the staff and the school to plan all activities and tasks that is going to be carried out in class to ensure that it is suitable for all children, and that it is also easily adaptable if any challenges does come up when carrying it out (Corbett, 2001). </a:t>
            </a:r>
          </a:p>
          <a:p>
            <a:endParaRPr lang="en-US" dirty="0"/>
          </a:p>
          <a:p>
            <a:r>
              <a:rPr lang="en-US" dirty="0"/>
              <a:t>Another example of how inclusive practice can be put it place is by reducing any possible barriers that could be a hinderance to the learning and participation of all students. This should be applied to every student and not just limited for students who have any impairments. As I have said, it is important that all students are included and treated equally, although there are students who will need more assistance with certain tasks, it is important every child is tended to as much as other children with the same importance.  </a:t>
            </a:r>
          </a:p>
          <a:p>
            <a:endParaRPr lang="en-US" dirty="0"/>
          </a:p>
          <a:p>
            <a:r>
              <a:rPr lang="en-US" dirty="0"/>
              <a:t>Learning from barriers can be used to improve learning and he education of the child. Most challenges and difficulties faced by students are due to barriers. Having barriers to learning means that the child is no able to have an education and affects participation.  Disabilities is already a main barrier to learning however, it should not stop or prevent the child from getting an education. Alongside having disabilities, another barrier would be discriminatory attitudes and actions towards the individual. It is important for the school to </a:t>
            </a:r>
            <a:r>
              <a:rPr lang="en-US" dirty="0" err="1"/>
              <a:t>recognise</a:t>
            </a:r>
            <a:r>
              <a:rPr lang="en-US" dirty="0"/>
              <a:t> that every child has the right to an education, regardless if the child has any disabilities. What the school should be able to do for the child is to reduce any discriminatory attitudes by implementing inclusive practice. </a:t>
            </a:r>
          </a:p>
          <a:p>
            <a:endParaRPr lang="en-US" dirty="0"/>
          </a:p>
          <a:p>
            <a:r>
              <a:rPr lang="en-US" dirty="0"/>
              <a:t>For the school to implement inclusive practice they will need to work together and discuss what needs to be carried out, from this they will need to have a development plan to structure a framework for the school on how they can carry out inclusive practice. Through the development plan, they will need to </a:t>
            </a:r>
            <a:r>
              <a:rPr lang="en-US" dirty="0" err="1"/>
              <a:t>recognise</a:t>
            </a:r>
            <a:r>
              <a:rPr lang="en-US" dirty="0"/>
              <a:t> and implement inclusive values within the staff and then the students. </a:t>
            </a:r>
          </a:p>
          <a:p>
            <a:endParaRPr lang="en-US" dirty="0"/>
          </a:p>
          <a:p>
            <a:r>
              <a:rPr lang="en-US" dirty="0"/>
              <a:t> </a:t>
            </a:r>
            <a:endParaRPr lang="en-GB" dirty="0"/>
          </a:p>
        </p:txBody>
      </p:sp>
      <p:sp>
        <p:nvSpPr>
          <p:cNvPr id="4" name="Slide Number Placeholder 3"/>
          <p:cNvSpPr>
            <a:spLocks noGrp="1"/>
          </p:cNvSpPr>
          <p:nvPr>
            <p:ph type="sldNum" sz="quarter" idx="5"/>
          </p:nvPr>
        </p:nvSpPr>
        <p:spPr/>
        <p:txBody>
          <a:bodyPr/>
          <a:lstStyle/>
          <a:p>
            <a:fld id="{CFC5005F-A06D-4374-BAFA-92206F34F02B}" type="slidenum">
              <a:rPr lang="en-GB" smtClean="0"/>
              <a:t>3</a:t>
            </a:fld>
            <a:endParaRPr lang="en-GB"/>
          </a:p>
        </p:txBody>
      </p:sp>
    </p:spTree>
    <p:extLst>
      <p:ext uri="{BB962C8B-B14F-4D97-AF65-F5344CB8AC3E}">
        <p14:creationId xmlns:p14="http://schemas.microsoft.com/office/powerpoint/2010/main" val="3668311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overcoming barriers there are two ways in which society can view disability. There is the Social Model and the Medical Model. Both contrasts each other and looks at disability differently and how they look at the individual. Social Model can also be classified as a sociological perspective, this focuses on how society sees the person with the disability. It argues that disabilities are created socially through the means of physical, social, cultural barriers as well as other barriers which is what causes challenges in education and in their personal life. The social model focuses more on the rights of the individual rather than their difficulty. Knowing that every individual has their rights regardless of certain characteristics is important and by knowing this, the first step of understanding inclusive practice has been carried out. </a:t>
            </a:r>
          </a:p>
          <a:p>
            <a:endParaRPr lang="en-US" dirty="0"/>
          </a:p>
          <a:p>
            <a:r>
              <a:rPr lang="en-US" dirty="0"/>
              <a:t>This perspective emphasizes on the importance of equality, respect, participation and rights. By follow this model, it focuses on the individual’s rights rather than their disability or any impairments that they may have. Some rights that people may associate with are the right to a good education, the right to belong, the right to be equal but different, the right to survive and the right to have freedom of thought as well as other important rights. Every person has a right to an education regardless of certain characteristics that they may posses, a person who is ‘able’ has the same rights as someone who has any impairments</a:t>
            </a:r>
            <a:r>
              <a:rPr lang="en-GB" dirty="0"/>
              <a:t>. By using the social model, we are able to look at the individual holistically, but also allowing them to have their freedom and give them the respect that they need as well as anyone else. This model implies that there are external factor which makes an individual struggle rather than biological deficits. Factors such as language, social environment  of the school and  physical environment of the school are example external factors that can become a barrier of individuals with disabilities (Humphrey, 2000).  This model views disability as society needing to adapt and change for the child, this would mean that the environment of the child and society will have to adapt and develop plans that would allow individuals with any disability or impairments to still be able to live normally like other ‘able’ individuals. This helps in giving the individual their freedom to do what they want , as well as giving them the rights which they have regardless of disability or impairment (Oliver, 1996). </a:t>
            </a:r>
          </a:p>
          <a:p>
            <a:endParaRPr lang="en-GB" dirty="0"/>
          </a:p>
          <a:p>
            <a:r>
              <a:rPr lang="en-GB" dirty="0"/>
              <a:t>The second model of disability is the medical model. This argues that the impairment or disability of the child can be treated through medication and treatments ( </a:t>
            </a:r>
            <a:r>
              <a:rPr lang="en-GB" dirty="0" err="1"/>
              <a:t>Avramidis</a:t>
            </a:r>
            <a:r>
              <a:rPr lang="en-GB" dirty="0"/>
              <a:t> and Norwich, 2012). The social model views it as the society needing to adapt and change for the suitability of the child, the medical models' views it as the individual’s responsibility and that they should adapt to society and not the other way. This model believes that the main ‘problem’ is the child itself and their biological make-up. It looks at the individual as they need to be ‘corrected’ or cured, unlike the social model, medical professions who follow the medical model believe that individuals who has a disability should be segregated and out into special school instead of allowing them to attend a ‘normal’ school and have a ‘normal’ education as they feel that the child is not able to do what other ‘normal’ children can. </a:t>
            </a:r>
            <a:endParaRPr lang="en-US" dirty="0"/>
          </a:p>
        </p:txBody>
      </p:sp>
      <p:sp>
        <p:nvSpPr>
          <p:cNvPr id="4" name="Slide Number Placeholder 3"/>
          <p:cNvSpPr>
            <a:spLocks noGrp="1"/>
          </p:cNvSpPr>
          <p:nvPr>
            <p:ph type="sldNum" sz="quarter" idx="5"/>
          </p:nvPr>
        </p:nvSpPr>
        <p:spPr/>
        <p:txBody>
          <a:bodyPr/>
          <a:lstStyle/>
          <a:p>
            <a:fld id="{CFC5005F-A06D-4374-BAFA-92206F34F02B}" type="slidenum">
              <a:rPr lang="en-GB" smtClean="0"/>
              <a:t>4</a:t>
            </a:fld>
            <a:endParaRPr lang="en-GB"/>
          </a:p>
        </p:txBody>
      </p:sp>
    </p:spTree>
    <p:extLst>
      <p:ext uri="{BB962C8B-B14F-4D97-AF65-F5344CB8AC3E}">
        <p14:creationId xmlns:p14="http://schemas.microsoft.com/office/powerpoint/2010/main" val="683278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every policy needed to carry out inclusive practice in school, it will be based on previous legislation put in place already which would help in promoting inclusivity and rights. Here are some example of important legislations in relation to inclusive practice and the well being of a child. </a:t>
            </a:r>
          </a:p>
          <a:p>
            <a:endParaRPr lang="en-US" dirty="0"/>
          </a:p>
          <a:p>
            <a:r>
              <a:rPr lang="en-US" dirty="0"/>
              <a:t>The most important legislation that is listen on the PowerPoint in the Equality Act 2010 as well as the Disability Discrimination Act 2005. Both legislation has been put in place to ensure the safety of all people and protect them form any discrimination they could possibly face in society. This is the main purpose of the Equality Act 2010, it’s a law which ensures that public bodies such as schools and hospitals are providing equal opportunity for everyone. It protects people who have certain characteristics, such as Race &amp; Ethnicity, Disability, Religion or belief, Age, Sexual orientation, Gender, Gender reassignment, Pregnancy &amp; Maternity and Marriage and civil </a:t>
            </a:r>
            <a:r>
              <a:rPr lang="en-US"/>
              <a:t>partnership . </a:t>
            </a:r>
            <a:r>
              <a:rPr lang="en-US" dirty="0"/>
              <a:t>The Equality Act ensures that all any one from the groups I have listed are protection from any prejudice and discriminatory act, it allows for everyone to be treated fairly and equally with each other and receiving the best treatment possible. Everyone has a right to freedom and the right to be respected, in relation to inclusion of children with any impairments or disabilities, this law is there to protect them. More specifically the Disability Discrimination Act 2005 is there for individuals who has any disability or impairments. The Disability Discrimination Act 2005 places a duty for schools to produce Disability Equality Scheme (DES), this helps for school to encourage any participation in school life which helps in protection individuals who have disabilities, and protect them from any harassment they may come across and any discriminatory acts that is happening in institutions. </a:t>
            </a:r>
          </a:p>
          <a:p>
            <a:endParaRPr lang="en-US" dirty="0"/>
          </a:p>
          <a:p>
            <a:endParaRPr lang="en-GB" dirty="0"/>
          </a:p>
        </p:txBody>
      </p:sp>
      <p:sp>
        <p:nvSpPr>
          <p:cNvPr id="4" name="Slide Number Placeholder 3"/>
          <p:cNvSpPr>
            <a:spLocks noGrp="1"/>
          </p:cNvSpPr>
          <p:nvPr>
            <p:ph type="sldNum" sz="quarter" idx="5"/>
          </p:nvPr>
        </p:nvSpPr>
        <p:spPr/>
        <p:txBody>
          <a:bodyPr/>
          <a:lstStyle/>
          <a:p>
            <a:fld id="{CFC5005F-A06D-4374-BAFA-92206F34F02B}" type="slidenum">
              <a:rPr lang="en-GB" smtClean="0"/>
              <a:t>5</a:t>
            </a:fld>
            <a:endParaRPr lang="en-GB"/>
          </a:p>
        </p:txBody>
      </p:sp>
    </p:spTree>
    <p:extLst>
      <p:ext uri="{BB962C8B-B14F-4D97-AF65-F5344CB8AC3E}">
        <p14:creationId xmlns:p14="http://schemas.microsoft.com/office/powerpoint/2010/main" val="48018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a:t>
            </a:r>
          </a:p>
          <a:p>
            <a:endParaRPr lang="en-US" dirty="0"/>
          </a:p>
          <a:p>
            <a:r>
              <a:rPr lang="en-US" dirty="0" err="1"/>
              <a:t>Avramidis</a:t>
            </a:r>
            <a:r>
              <a:rPr lang="en-US" dirty="0"/>
              <a:t>, E. and Norwich, B. (2013) ‘</a:t>
            </a:r>
            <a:r>
              <a:rPr lang="en-US" i="1" dirty="0"/>
              <a:t>The Sate of the research – compromise, consensus or disarray’ </a:t>
            </a:r>
            <a:r>
              <a:rPr lang="en-US" i="0" dirty="0"/>
              <a:t>, in L. Per and G. Reid (eds) Special Educational Needs: A guide for Inclusive Practice, London: Sage, pp. 24-34.</a:t>
            </a:r>
          </a:p>
          <a:p>
            <a:endParaRPr lang="en-US" i="0" dirty="0"/>
          </a:p>
          <a:p>
            <a:r>
              <a:rPr lang="en-US" i="0" dirty="0"/>
              <a:t>Corbett, J. and </a:t>
            </a:r>
            <a:r>
              <a:rPr lang="en-US" i="0" dirty="0" err="1"/>
              <a:t>Slee</a:t>
            </a:r>
            <a:r>
              <a:rPr lang="en-US" i="0" dirty="0"/>
              <a:t>, R. (200) </a:t>
            </a:r>
            <a:r>
              <a:rPr lang="en-US" i="1" dirty="0"/>
              <a:t>‘Teaching approaches which support inclusive education: a connective pedagogy</a:t>
            </a:r>
            <a:r>
              <a:rPr lang="en-US" i="0" dirty="0"/>
              <a:t>’ , British Journal of Special Education, 28(2), 55-9. </a:t>
            </a:r>
          </a:p>
          <a:p>
            <a:endParaRPr lang="en-US" i="0" dirty="0"/>
          </a:p>
          <a:p>
            <a:r>
              <a:rPr lang="en-US" i="0" dirty="0"/>
              <a:t>Humphrey, J.C. (2000) </a:t>
            </a:r>
            <a:r>
              <a:rPr lang="en-US" i="1" dirty="0"/>
              <a:t>‘Researching disability politics, or, some problems with the social model in practice’ </a:t>
            </a:r>
            <a:r>
              <a:rPr lang="en-US" i="0" dirty="0"/>
              <a:t>. Disability and Society, 15(1), 63-85. </a:t>
            </a:r>
          </a:p>
          <a:p>
            <a:endParaRPr lang="en-US" i="0" dirty="0"/>
          </a:p>
          <a:p>
            <a:r>
              <a:rPr lang="en-US" i="0" dirty="0"/>
              <a:t>Oliver, M. (1996) Understanding Disability, Basingstoke : Macmillan. </a:t>
            </a:r>
          </a:p>
          <a:p>
            <a:endParaRPr lang="en-US" i="0" dirty="0"/>
          </a:p>
          <a:p>
            <a:r>
              <a:rPr lang="en-GB" dirty="0" err="1"/>
              <a:t>Roaf</a:t>
            </a:r>
            <a:r>
              <a:rPr lang="en-GB" dirty="0"/>
              <a:t>, C. (1998) ‘The concept of a whole school approach to special needs’ , in O. Robinson and G. Thomas (eds), Tackling Learning Difficulties, London: Hodder and Stoughton. </a:t>
            </a:r>
          </a:p>
          <a:p>
            <a:endParaRPr lang="en-GB" dirty="0"/>
          </a:p>
          <a:p>
            <a:r>
              <a:rPr lang="en-GB" dirty="0"/>
              <a:t>United Nations (1989) The UN Convention on the Rights of the Child, London: UNICEF. </a:t>
            </a:r>
          </a:p>
        </p:txBody>
      </p:sp>
      <p:sp>
        <p:nvSpPr>
          <p:cNvPr id="4" name="Slide Number Placeholder 3"/>
          <p:cNvSpPr>
            <a:spLocks noGrp="1"/>
          </p:cNvSpPr>
          <p:nvPr>
            <p:ph type="sldNum" sz="quarter" idx="5"/>
          </p:nvPr>
        </p:nvSpPr>
        <p:spPr/>
        <p:txBody>
          <a:bodyPr/>
          <a:lstStyle/>
          <a:p>
            <a:fld id="{CFC5005F-A06D-4374-BAFA-92206F34F02B}" type="slidenum">
              <a:rPr lang="en-GB" smtClean="0"/>
              <a:t>6</a:t>
            </a:fld>
            <a:endParaRPr lang="en-GB"/>
          </a:p>
        </p:txBody>
      </p:sp>
    </p:spTree>
    <p:extLst>
      <p:ext uri="{BB962C8B-B14F-4D97-AF65-F5344CB8AC3E}">
        <p14:creationId xmlns:p14="http://schemas.microsoft.com/office/powerpoint/2010/main" val="33908706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EA0C0817-A112-4847-8014-A94B7D2A4EA3}" type="datetime1">
              <a:rPr lang="en-US" smtClean="0"/>
              <a:t>5/6/2020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1958993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5/6/2020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7619143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D9C646AA-F36E-4540-911D-FFFC0A0EF24A}" type="datetime1">
              <a:rPr lang="en-US" smtClean="0"/>
              <a:t>5/6/2020</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135444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5/6/2020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7539667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5/6/2020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72128697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346243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02104131"/>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5/6/2020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628815113"/>
      </p:ext>
    </p:extLst>
  </p:cSld>
  <p:clrMapOvr>
    <a:masterClrMapping/>
  </p:clrMapOvr>
  <p:hf sldNum="0" hdr="0" ftr="0" dt="0"/>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5/6/2020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115547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5/6/2020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93352845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6FA2B21-3FCD-4721-B95C-427943F61125}" type="datetime1">
              <a:rPr lang="en-US" smtClean="0"/>
              <a:t>5/6/2020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32993725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6FA2B21-3FCD-4721-B95C-427943F61125}" type="datetime1">
              <a:rPr lang="en-US" smtClean="0"/>
              <a:t>5/6/2020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34B7E4EF-A1BD-40F4-AB7B-04F084DD991D}"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356759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F6FA2B21-3FCD-4721-B95C-427943F61125}" type="datetime1">
              <a:rPr lang="en-US" smtClean="0"/>
              <a:t>5/6/2020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5417412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5/6/2020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80595442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5/6/2020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97820304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5/6/2020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6909591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F6FA2B21-3FCD-4721-B95C-427943F61125}" type="datetime1">
              <a:rPr lang="en-US" smtClean="0"/>
              <a:t>5/6/2020</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5501814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6FA2B21-3FCD-4721-B95C-427943F61125}" type="datetime1">
              <a:rPr lang="en-US" smtClean="0"/>
              <a:t>5/6/2020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624701951"/>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 id="2147483790" r:id="rId12"/>
    <p:sldLayoutId id="2147483791" r:id="rId13"/>
    <p:sldLayoutId id="2147483792" r:id="rId14"/>
    <p:sldLayoutId id="2147483793" r:id="rId15"/>
    <p:sldLayoutId id="2147483794" r:id="rId16"/>
    <p:sldLayoutId id="2147483795"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371600" y="2237173"/>
            <a:ext cx="9448800" cy="2602062"/>
          </a:xfrm>
        </p:spPr>
        <p:txBody>
          <a:bodyPr>
            <a:normAutofit/>
          </a:bodyPr>
          <a:lstStyle/>
          <a:p>
            <a:r>
              <a:rPr lang="en-US" sz="5100" b="1" dirty="0"/>
              <a:t>Inclusive Practice when working with Children and Young People </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371600" y="4842935"/>
            <a:ext cx="9448800" cy="685800"/>
          </a:xfrm>
        </p:spPr>
        <p:txBody>
          <a:bodyPr>
            <a:normAutofit/>
          </a:bodyPr>
          <a:lstStyle/>
          <a:p>
            <a:pPr>
              <a:spcAft>
                <a:spcPts val="600"/>
              </a:spcAft>
            </a:pPr>
            <a:r>
              <a:rPr lang="en-US"/>
              <a:t>Nina Garcia 1901572</a:t>
            </a:r>
          </a:p>
        </p:txBody>
      </p:sp>
    </p:spTree>
    <p:extLst>
      <p:ext uri="{BB962C8B-B14F-4D97-AF65-F5344CB8AC3E}">
        <p14:creationId xmlns:p14="http://schemas.microsoft.com/office/powerpoint/2010/main" val="2584280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5B015324-98EE-4370-8001-85C1278A1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3" name="Picture 192">
            <a:extLst>
              <a:ext uri="{FF2B5EF4-FFF2-40B4-BE49-F238E27FC236}">
                <a16:creationId xmlns:a16="http://schemas.microsoft.com/office/drawing/2014/main" id="{14E49BFF-40A2-4616-8638-9CBE4EC1F6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D9F01F6E-499B-44B9-A0B0-1F9F588553A8}"/>
              </a:ext>
            </a:extLst>
          </p:cNvPr>
          <p:cNvSpPr>
            <a:spLocks noGrp="1"/>
          </p:cNvSpPr>
          <p:nvPr>
            <p:ph type="title"/>
          </p:nvPr>
        </p:nvSpPr>
        <p:spPr>
          <a:xfrm>
            <a:off x="685799" y="764373"/>
            <a:ext cx="3977639" cy="1600200"/>
          </a:xfrm>
        </p:spPr>
        <p:txBody>
          <a:bodyPr anchor="b">
            <a:normAutofit/>
          </a:bodyPr>
          <a:lstStyle/>
          <a:p>
            <a:pPr algn="l"/>
            <a:r>
              <a:rPr lang="en-US" sz="3200" b="1"/>
              <a:t>What is inclusive practice? </a:t>
            </a:r>
            <a:endParaRPr lang="en-GB" sz="3200" b="1"/>
          </a:p>
        </p:txBody>
      </p:sp>
      <p:sp>
        <p:nvSpPr>
          <p:cNvPr id="3" name="Content Placeholder 2">
            <a:extLst>
              <a:ext uri="{FF2B5EF4-FFF2-40B4-BE49-F238E27FC236}">
                <a16:creationId xmlns:a16="http://schemas.microsoft.com/office/drawing/2014/main" id="{9A2C884A-B696-493F-914C-2E6A140EAF75}"/>
              </a:ext>
            </a:extLst>
          </p:cNvPr>
          <p:cNvSpPr>
            <a:spLocks noGrp="1"/>
          </p:cNvSpPr>
          <p:nvPr>
            <p:ph idx="1"/>
          </p:nvPr>
        </p:nvSpPr>
        <p:spPr>
          <a:xfrm>
            <a:off x="685800" y="2364573"/>
            <a:ext cx="3977639" cy="3854112"/>
          </a:xfrm>
        </p:spPr>
        <p:txBody>
          <a:bodyPr vert="horz" lIns="91440" tIns="45720" rIns="91440" bIns="45720" rtlCol="0" anchor="t">
            <a:normAutofit/>
          </a:bodyPr>
          <a:lstStyle/>
          <a:p>
            <a:r>
              <a:rPr lang="en-GB" sz="1600" dirty="0"/>
              <a:t>The term inclusive practice means practice that is carried out which ensure that everyone can take part regardless of their special educational needs or disabilities. </a:t>
            </a:r>
          </a:p>
          <a:p>
            <a:endParaRPr lang="en-GB" sz="1600" dirty="0"/>
          </a:p>
          <a:p>
            <a:r>
              <a:rPr lang="en-GB" sz="1600" dirty="0"/>
              <a:t>It is a form of good practice within places such as school. It helps in giving opportunities for all students to take part and be part of the minority instead of being separated from everyone else. </a:t>
            </a:r>
          </a:p>
        </p:txBody>
      </p:sp>
      <p:pic>
        <p:nvPicPr>
          <p:cNvPr id="1026" name="Picture 2" descr="Image result for inclusion">
            <a:extLst>
              <a:ext uri="{FF2B5EF4-FFF2-40B4-BE49-F238E27FC236}">
                <a16:creationId xmlns:a16="http://schemas.microsoft.com/office/drawing/2014/main" id="{20BF9C70-8AE9-439B-A282-387A70A0F9E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414" b="8048"/>
          <a:stretch/>
        </p:blipFill>
        <p:spPr bwMode="auto">
          <a:xfrm>
            <a:off x="4972699" y="1644867"/>
            <a:ext cx="6533501" cy="3675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9987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3E2C8F5-B35B-4728-AFAB-5111275C6C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1" name="Picture 10">
            <a:extLst>
              <a:ext uri="{FF2B5EF4-FFF2-40B4-BE49-F238E27FC236}">
                <a16:creationId xmlns:a16="http://schemas.microsoft.com/office/drawing/2014/main" id="{69EB4E46-374D-4E57-9304-5B8EDFB8E5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EBF0C17A-66BE-4EF1-A094-5898A1E94EAC}"/>
              </a:ext>
            </a:extLst>
          </p:cNvPr>
          <p:cNvSpPr>
            <a:spLocks noGrp="1"/>
          </p:cNvSpPr>
          <p:nvPr>
            <p:ph type="title"/>
          </p:nvPr>
        </p:nvSpPr>
        <p:spPr>
          <a:xfrm>
            <a:off x="4687410" y="1803405"/>
            <a:ext cx="6308836" cy="2088865"/>
          </a:xfrm>
        </p:spPr>
        <p:txBody>
          <a:bodyPr vert="horz" lIns="91440" tIns="45720" rIns="91440" bIns="45720" rtlCol="0" anchor="b">
            <a:normAutofit/>
          </a:bodyPr>
          <a:lstStyle/>
          <a:p>
            <a:pPr algn="l"/>
            <a:r>
              <a:rPr lang="en-US" sz="4200" b="1"/>
              <a:t>How is inclusive practice put in place? </a:t>
            </a:r>
          </a:p>
        </p:txBody>
      </p:sp>
      <p:pic>
        <p:nvPicPr>
          <p:cNvPr id="4" name="Picture 4" descr="A picture containing drawing, toy, doll, clock&#10;&#10;Description generated with very high confidence">
            <a:extLst>
              <a:ext uri="{FF2B5EF4-FFF2-40B4-BE49-F238E27FC236}">
                <a16:creationId xmlns:a16="http://schemas.microsoft.com/office/drawing/2014/main" id="{5EB0498E-D217-45D2-904A-8F910403655F}"/>
              </a:ext>
            </a:extLst>
          </p:cNvPr>
          <p:cNvPicPr>
            <a:picLocks noChangeAspect="1"/>
          </p:cNvPicPr>
          <p:nvPr/>
        </p:nvPicPr>
        <p:blipFill>
          <a:blip r:embed="rId5"/>
          <a:stretch>
            <a:fillRect/>
          </a:stretch>
        </p:blipFill>
        <p:spPr>
          <a:xfrm>
            <a:off x="259583" y="2491652"/>
            <a:ext cx="3844397" cy="1881749"/>
          </a:xfrm>
          <a:prstGeom prst="rect">
            <a:avLst/>
          </a:prstGeom>
        </p:spPr>
      </p:pic>
    </p:spTree>
    <p:extLst>
      <p:ext uri="{BB962C8B-B14F-4D97-AF65-F5344CB8AC3E}">
        <p14:creationId xmlns:p14="http://schemas.microsoft.com/office/powerpoint/2010/main" val="614802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AB94B-75D6-4A03-94AD-94492E0DF02E}"/>
              </a:ext>
            </a:extLst>
          </p:cNvPr>
          <p:cNvSpPr>
            <a:spLocks noGrp="1"/>
          </p:cNvSpPr>
          <p:nvPr>
            <p:ph type="title"/>
          </p:nvPr>
        </p:nvSpPr>
        <p:spPr>
          <a:xfrm>
            <a:off x="2895600" y="764373"/>
            <a:ext cx="8610600" cy="1293028"/>
          </a:xfrm>
        </p:spPr>
        <p:txBody>
          <a:bodyPr>
            <a:normAutofit/>
          </a:bodyPr>
          <a:lstStyle/>
          <a:p>
            <a:r>
              <a:rPr lang="en-US" b="1" dirty="0"/>
              <a:t>Social model / </a:t>
            </a:r>
            <a:br>
              <a:rPr lang="en-US" b="1" dirty="0"/>
            </a:br>
            <a:r>
              <a:rPr lang="en-US" b="1" dirty="0"/>
              <a:t>medical model </a:t>
            </a:r>
            <a:endParaRPr lang="en-GB" b="1" dirty="0"/>
          </a:p>
        </p:txBody>
      </p:sp>
      <p:pic>
        <p:nvPicPr>
          <p:cNvPr id="2050" name="Picture 2" descr="Image result for disability">
            <a:extLst>
              <a:ext uri="{FF2B5EF4-FFF2-40B4-BE49-F238E27FC236}">
                <a16:creationId xmlns:a16="http://schemas.microsoft.com/office/drawing/2014/main" id="{E87A3CA3-43D3-496F-97E6-DFBAC38B68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89" b="2"/>
          <a:stretch/>
        </p:blipFill>
        <p:spPr bwMode="auto">
          <a:xfrm>
            <a:off x="685800" y="2501159"/>
            <a:ext cx="4521200" cy="341092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6EF91AC-E43F-462F-91E8-4BC46053A07A}"/>
              </a:ext>
            </a:extLst>
          </p:cNvPr>
          <p:cNvSpPr>
            <a:spLocks noGrp="1"/>
          </p:cNvSpPr>
          <p:nvPr>
            <p:ph idx="1"/>
          </p:nvPr>
        </p:nvSpPr>
        <p:spPr>
          <a:xfrm>
            <a:off x="5689600" y="2194560"/>
            <a:ext cx="5816600" cy="4024125"/>
          </a:xfrm>
        </p:spPr>
        <p:txBody>
          <a:bodyPr>
            <a:normAutofit/>
          </a:bodyPr>
          <a:lstStyle/>
          <a:p>
            <a:r>
              <a:rPr lang="en-US"/>
              <a:t>One of the biggest barrier that children with any disability will come across, whether they have a physical disability, or a cognitive disability is the attitude of people towards them. </a:t>
            </a:r>
          </a:p>
          <a:p>
            <a:r>
              <a:rPr lang="en-US"/>
              <a:t>There are 2 forms of model which explains 2 different attitudes towards children with any disability. These are the social model and the medical model. </a:t>
            </a:r>
            <a:endParaRPr lang="en-GB"/>
          </a:p>
        </p:txBody>
      </p:sp>
    </p:spTree>
    <p:extLst>
      <p:ext uri="{BB962C8B-B14F-4D97-AF65-F5344CB8AC3E}">
        <p14:creationId xmlns:p14="http://schemas.microsoft.com/office/powerpoint/2010/main" val="2197557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9618A-326D-4BCB-9D40-4104B542694D}"/>
              </a:ext>
            </a:extLst>
          </p:cNvPr>
          <p:cNvSpPr>
            <a:spLocks noGrp="1"/>
          </p:cNvSpPr>
          <p:nvPr>
            <p:ph type="title"/>
          </p:nvPr>
        </p:nvSpPr>
        <p:spPr>
          <a:xfrm>
            <a:off x="2895600" y="764373"/>
            <a:ext cx="8610600" cy="1293028"/>
          </a:xfrm>
        </p:spPr>
        <p:txBody>
          <a:bodyPr>
            <a:normAutofit/>
          </a:bodyPr>
          <a:lstStyle/>
          <a:p>
            <a:r>
              <a:rPr lang="en-US" sz="3100" b="1"/>
              <a:t>What legislation and policies are put in place to support inclusive practice? </a:t>
            </a:r>
            <a:endParaRPr lang="en-GB" sz="3100" b="1"/>
          </a:p>
        </p:txBody>
      </p:sp>
      <p:sp>
        <p:nvSpPr>
          <p:cNvPr id="3" name="Content Placeholder 2">
            <a:extLst>
              <a:ext uri="{FF2B5EF4-FFF2-40B4-BE49-F238E27FC236}">
                <a16:creationId xmlns:a16="http://schemas.microsoft.com/office/drawing/2014/main" id="{3322D49D-C31C-4313-B25B-9EC43FBAB175}"/>
              </a:ext>
            </a:extLst>
          </p:cNvPr>
          <p:cNvSpPr>
            <a:spLocks noGrp="1"/>
          </p:cNvSpPr>
          <p:nvPr>
            <p:ph idx="1"/>
          </p:nvPr>
        </p:nvSpPr>
        <p:spPr>
          <a:xfrm>
            <a:off x="677333" y="2194560"/>
            <a:ext cx="5816600" cy="4024125"/>
          </a:xfrm>
        </p:spPr>
        <p:txBody>
          <a:bodyPr>
            <a:normAutofit/>
          </a:bodyPr>
          <a:lstStyle/>
          <a:p>
            <a:r>
              <a:rPr lang="en-US"/>
              <a:t>The United Nation’s Convention on the Rights of the Child (1989)</a:t>
            </a:r>
          </a:p>
          <a:p>
            <a:r>
              <a:rPr lang="en-US"/>
              <a:t>Disability Discrimination Act 2005</a:t>
            </a:r>
          </a:p>
          <a:p>
            <a:r>
              <a:rPr lang="en-US"/>
              <a:t>Special Education Needs and Disability Act 2001 </a:t>
            </a:r>
          </a:p>
          <a:p>
            <a:r>
              <a:rPr lang="en-US"/>
              <a:t>Children Act 2004 </a:t>
            </a:r>
          </a:p>
          <a:p>
            <a:r>
              <a:rPr lang="en-US"/>
              <a:t>Education Act 1996</a:t>
            </a:r>
          </a:p>
          <a:p>
            <a:r>
              <a:rPr lang="en-US"/>
              <a:t>Equality Act 2010 </a:t>
            </a:r>
            <a:endParaRPr lang="en-GB"/>
          </a:p>
          <a:p>
            <a:r>
              <a:rPr lang="en-GB"/>
              <a:t>Inclusion and Pupil Support (Welsh Government, 2015) </a:t>
            </a:r>
            <a:endParaRPr lang="en-US"/>
          </a:p>
        </p:txBody>
      </p:sp>
      <p:pic>
        <p:nvPicPr>
          <p:cNvPr id="3074" name="Picture 2" descr="Image result for equality act protected characteristics">
            <a:extLst>
              <a:ext uri="{FF2B5EF4-FFF2-40B4-BE49-F238E27FC236}">
                <a16:creationId xmlns:a16="http://schemas.microsoft.com/office/drawing/2014/main" id="{A830B8D0-FCA1-49C5-B04E-6EF04E720D9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44908" y="2501159"/>
            <a:ext cx="3601383" cy="34109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0161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7" name="Picture 25">
            <a:extLst>
              <a:ext uri="{FF2B5EF4-FFF2-40B4-BE49-F238E27FC236}">
                <a16:creationId xmlns:a16="http://schemas.microsoft.com/office/drawing/2014/main" id="{93E2C8F5-B35B-4728-AFAB-5111275C6C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8" name="Picture 27">
            <a:extLst>
              <a:ext uri="{FF2B5EF4-FFF2-40B4-BE49-F238E27FC236}">
                <a16:creationId xmlns:a16="http://schemas.microsoft.com/office/drawing/2014/main" id="{69EB4E46-374D-4E57-9304-5B8EDFB8E5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A545B9DE-5A6F-43A2-BD25-BA577A8D735B}"/>
              </a:ext>
            </a:extLst>
          </p:cNvPr>
          <p:cNvSpPr>
            <a:spLocks noGrp="1"/>
          </p:cNvSpPr>
          <p:nvPr>
            <p:ph type="title"/>
          </p:nvPr>
        </p:nvSpPr>
        <p:spPr>
          <a:xfrm>
            <a:off x="7056808" y="673240"/>
            <a:ext cx="4510994" cy="3446373"/>
          </a:xfrm>
          <a:noFill/>
          <a:ln w="19050">
            <a:noFill/>
            <a:prstDash val="dash"/>
          </a:ln>
        </p:spPr>
        <p:txBody>
          <a:bodyPr vert="horz" lIns="91440" tIns="45720" rIns="91440" bIns="45720" rtlCol="0" anchor="b">
            <a:normAutofit/>
          </a:bodyPr>
          <a:lstStyle/>
          <a:p>
            <a:r>
              <a:rPr lang="en-US" sz="3700" b="1" dirty="0"/>
              <a:t>Thank you for listening. </a:t>
            </a:r>
            <a:br>
              <a:rPr lang="en-US" sz="3700" b="1" dirty="0"/>
            </a:br>
            <a:br>
              <a:rPr lang="en-US" sz="3700" b="1" dirty="0"/>
            </a:br>
            <a:br>
              <a:rPr lang="en-US" sz="3700" b="1" dirty="0"/>
            </a:br>
            <a:r>
              <a:rPr lang="en-US" sz="3700" b="1" dirty="0"/>
              <a:t>Are there any questions? </a:t>
            </a:r>
          </a:p>
        </p:txBody>
      </p:sp>
      <p:sp useBgFill="1">
        <p:nvSpPr>
          <p:cNvPr id="39" name="Rectangle 29">
            <a:extLst>
              <a:ext uri="{FF2B5EF4-FFF2-40B4-BE49-F238E27FC236}">
                <a16:creationId xmlns:a16="http://schemas.microsoft.com/office/drawing/2014/main" id="{663CA5C5-89A6-4F86-B207-0DDE0C367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5641" y="-1"/>
            <a:ext cx="2262433" cy="6434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1">
            <a:extLst>
              <a:ext uri="{FF2B5EF4-FFF2-40B4-BE49-F238E27FC236}">
                <a16:creationId xmlns:a16="http://schemas.microsoft.com/office/drawing/2014/main" id="{078E312C-31CE-41C9-808C-15F1C545B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746233"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33">
            <a:extLst>
              <a:ext uri="{FF2B5EF4-FFF2-40B4-BE49-F238E27FC236}">
                <a16:creationId xmlns:a16="http://schemas.microsoft.com/office/drawing/2014/main" id="{18A8634D-9511-46E2-8AD3-A0F12370C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ounded Rectangle 11">
            <a:extLst>
              <a:ext uri="{FF2B5EF4-FFF2-40B4-BE49-F238E27FC236}">
                <a16:creationId xmlns:a16="http://schemas.microsoft.com/office/drawing/2014/main" id="{0B4D78A0-4307-4D3E-89E9-5BD4D5522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5459429" cy="5571072"/>
          </a:xfrm>
          <a:prstGeom prst="roundRect">
            <a:avLst>
              <a:gd name="adj" fmla="val 2403"/>
            </a:avLst>
          </a:prstGeom>
          <a:solidFill>
            <a:srgbClr val="FFFFFF"/>
          </a:solidFill>
          <a:ln>
            <a:noFill/>
          </a:ln>
          <a:effectLst>
            <a:innerShdw blurRad="114300">
              <a:srgbClr val="404040"/>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Graphic 15" descr="Angel Face with Solid Fill">
            <a:extLst>
              <a:ext uri="{FF2B5EF4-FFF2-40B4-BE49-F238E27FC236}">
                <a16:creationId xmlns:a16="http://schemas.microsoft.com/office/drawing/2014/main" id="{A25F8AF4-C46E-4191-9673-28424E3DD42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293000" y="1345850"/>
            <a:ext cx="4166300" cy="4166300"/>
          </a:xfrm>
          <a:prstGeom prst="rect">
            <a:avLst/>
          </a:prstGeom>
        </p:spPr>
      </p:pic>
    </p:spTree>
    <p:extLst>
      <p:ext uri="{BB962C8B-B14F-4D97-AF65-F5344CB8AC3E}">
        <p14:creationId xmlns:p14="http://schemas.microsoft.com/office/powerpoint/2010/main" val="354189299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8" ma:contentTypeDescription="Create a new document." ma:contentTypeScope="" ma:versionID="499a508eca77da8ea20daea9a1cfe685">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6b0cbb2030b3023d4054375e64829c72"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9d0d5cce-d4dc-4043-8325-c992d2f588cd" xsi:nil="true"/>
  </documentManagement>
</p:properties>
</file>

<file path=customXml/itemProps1.xml><?xml version="1.0" encoding="utf-8"?>
<ds:datastoreItem xmlns:ds="http://schemas.openxmlformats.org/officeDocument/2006/customXml" ds:itemID="{7BC99A19-395D-4B73-AAF0-9F9717B9E0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microsoft.com/office/2006/documentManagement/types"/>
    <ds:schemaRef ds:uri="http://purl.org/dc/elements/1.1/"/>
    <ds:schemaRef ds:uri="9d0d5cce-d4dc-4043-8325-c992d2f588cd"/>
    <ds:schemaRef ds:uri="http://schemas.microsoft.com/office/2006/metadata/properties"/>
    <ds:schemaRef ds:uri="http://purl.org/dc/dcmitype/"/>
    <ds:schemaRef ds:uri="http://www.w3.org/XML/1998/namespace"/>
    <ds:schemaRef ds:uri="39a888ec-cc75-402e-856f-ff68cc5460ab"/>
    <ds:schemaRef ds:uri="http://purl.org/dc/term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0</TotalTime>
  <Words>1924</Words>
  <Application>Microsoft Office PowerPoint</Application>
  <PresentationFormat>Widescreen</PresentationFormat>
  <Paragraphs>55</Paragraphs>
  <Slides>6</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Century Gothic</vt:lpstr>
      <vt:lpstr>Vapor Trail</vt:lpstr>
      <vt:lpstr>Inclusive Practice when working with Children and Young People </vt:lpstr>
      <vt:lpstr>What is inclusive practice? </vt:lpstr>
      <vt:lpstr>How is inclusive practice put in place? </vt:lpstr>
      <vt:lpstr>Social model /  medical model </vt:lpstr>
      <vt:lpstr>What legislation and policies are put in place to support inclusive practice? </vt:lpstr>
      <vt:lpstr>Thank you for listening.    Are there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Inclusive Practice when working with Children and Young People </dc:title>
  <dc:creator/>
  <cp:lastModifiedBy/>
  <cp:revision>1</cp:revision>
  <dcterms:created xsi:type="dcterms:W3CDTF">2020-03-15T22:50:49Z</dcterms:created>
  <dcterms:modified xsi:type="dcterms:W3CDTF">2020-05-08T13:27:48Z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