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4"/>
    <p:sldMasterId id="2147483660" r:id="rId5"/>
  </p:sldMasterIdLst>
  <p:notesMasterIdLst>
    <p:notesMasterId r:id="rId53"/>
  </p:notesMasterIdLst>
  <p:sldIdLst>
    <p:sldId id="286" r:id="rId6"/>
    <p:sldId id="256" r:id="rId7"/>
    <p:sldId id="287" r:id="rId8"/>
    <p:sldId id="291" r:id="rId9"/>
    <p:sldId id="288" r:id="rId10"/>
    <p:sldId id="289" r:id="rId11"/>
    <p:sldId id="290" r:id="rId12"/>
    <p:sldId id="292" r:id="rId13"/>
    <p:sldId id="293" r:id="rId14"/>
    <p:sldId id="294" r:id="rId15"/>
    <p:sldId id="319" r:id="rId16"/>
    <p:sldId id="295" r:id="rId17"/>
    <p:sldId id="296" r:id="rId18"/>
    <p:sldId id="284" r:id="rId19"/>
    <p:sldId id="297" r:id="rId20"/>
    <p:sldId id="261" r:id="rId21"/>
    <p:sldId id="320" r:id="rId22"/>
    <p:sldId id="264" r:id="rId23"/>
    <p:sldId id="321" r:id="rId24"/>
    <p:sldId id="258" r:id="rId25"/>
    <p:sldId id="303" r:id="rId26"/>
    <p:sldId id="304" r:id="rId27"/>
    <p:sldId id="259" r:id="rId28"/>
    <p:sldId id="260" r:id="rId29"/>
    <p:sldId id="262" r:id="rId30"/>
    <p:sldId id="318" r:id="rId31"/>
    <p:sldId id="298" r:id="rId32"/>
    <p:sldId id="302" r:id="rId33"/>
    <p:sldId id="270" r:id="rId34"/>
    <p:sldId id="271" r:id="rId35"/>
    <p:sldId id="299" r:id="rId36"/>
    <p:sldId id="300" r:id="rId37"/>
    <p:sldId id="272" r:id="rId38"/>
    <p:sldId id="306" r:id="rId39"/>
    <p:sldId id="273" r:id="rId40"/>
    <p:sldId id="274" r:id="rId41"/>
    <p:sldId id="307" r:id="rId42"/>
    <p:sldId id="308" r:id="rId43"/>
    <p:sldId id="309" r:id="rId44"/>
    <p:sldId id="310" r:id="rId45"/>
    <p:sldId id="311" r:id="rId46"/>
    <p:sldId id="312" r:id="rId47"/>
    <p:sldId id="314" r:id="rId48"/>
    <p:sldId id="315" r:id="rId49"/>
    <p:sldId id="313" r:id="rId50"/>
    <p:sldId id="317" r:id="rId51"/>
    <p:sldId id="305" r:id="rId5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2788" autoAdjust="0"/>
  </p:normalViewPr>
  <p:slideViewPr>
    <p:cSldViewPr>
      <p:cViewPr varScale="1">
        <p:scale>
          <a:sx n="82" d="100"/>
          <a:sy n="82" d="100"/>
        </p:scale>
        <p:origin x="1404"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notesMaster" Target="notesMasters/notesMaster1.xml"/><Relationship Id="rId5" Type="http://schemas.openxmlformats.org/officeDocument/2006/relationships/slideMaster" Target="slideMasters/slideMaster2.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tableStyles" Target="tableStyles.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EEAE06B-4474-456C-B3DD-EF0AC5A07099}" type="doc">
      <dgm:prSet loTypeId="urn:microsoft.com/office/officeart/2005/8/layout/radial5" loCatId="relationship" qsTypeId="urn:microsoft.com/office/officeart/2005/8/quickstyle/simple1#1" qsCatId="simple" csTypeId="urn:microsoft.com/office/officeart/2005/8/colors/accent1_2#1" csCatId="accent1" phldr="1"/>
      <dgm:spPr/>
      <dgm:t>
        <a:bodyPr/>
        <a:lstStyle/>
        <a:p>
          <a:endParaRPr lang="en-GB"/>
        </a:p>
      </dgm:t>
    </dgm:pt>
    <dgm:pt modelId="{70F65E07-D524-46E2-B6DC-D646E713DCC3}">
      <dgm:prSet phldrT="[Text]"/>
      <dgm:spPr/>
      <dgm:t>
        <a:bodyPr/>
        <a:lstStyle/>
        <a:p>
          <a:r>
            <a:rPr lang="en-GB" dirty="0"/>
            <a:t>Country A</a:t>
          </a:r>
        </a:p>
      </dgm:t>
    </dgm:pt>
    <dgm:pt modelId="{DB1666EA-8FFD-4361-BE84-1614764A6B96}" type="parTrans" cxnId="{7CA1AEEC-1411-4AA9-8CF5-F7A49DD9F28C}">
      <dgm:prSet/>
      <dgm:spPr/>
      <dgm:t>
        <a:bodyPr/>
        <a:lstStyle/>
        <a:p>
          <a:endParaRPr lang="en-GB"/>
        </a:p>
      </dgm:t>
    </dgm:pt>
    <dgm:pt modelId="{65A89C2B-A60E-4F58-8FCD-A751B143B647}" type="sibTrans" cxnId="{7CA1AEEC-1411-4AA9-8CF5-F7A49DD9F28C}">
      <dgm:prSet/>
      <dgm:spPr/>
      <dgm:t>
        <a:bodyPr/>
        <a:lstStyle/>
        <a:p>
          <a:endParaRPr lang="en-GB"/>
        </a:p>
      </dgm:t>
    </dgm:pt>
    <dgm:pt modelId="{B9E819EA-AFC8-4C4F-8D84-65E2C1BB2A2E}">
      <dgm:prSet phldrT="[Text]"/>
      <dgm:spPr/>
      <dgm:t>
        <a:bodyPr/>
        <a:lstStyle/>
        <a:p>
          <a:r>
            <a:rPr lang="en-GB" dirty="0"/>
            <a:t>Culture Religious Bath</a:t>
          </a:r>
        </a:p>
      </dgm:t>
    </dgm:pt>
    <dgm:pt modelId="{05713806-D965-4D20-8275-B6002821F300}" type="parTrans" cxnId="{C72B63AA-AFBE-4973-AE0A-798E64F8C876}">
      <dgm:prSet/>
      <dgm:spPr/>
      <dgm:t>
        <a:bodyPr/>
        <a:lstStyle/>
        <a:p>
          <a:endParaRPr lang="en-GB"/>
        </a:p>
      </dgm:t>
    </dgm:pt>
    <dgm:pt modelId="{67128083-58C2-475D-8592-31DDD59AEC7F}" type="sibTrans" cxnId="{C72B63AA-AFBE-4973-AE0A-798E64F8C876}">
      <dgm:prSet/>
      <dgm:spPr/>
      <dgm:t>
        <a:bodyPr/>
        <a:lstStyle/>
        <a:p>
          <a:endParaRPr lang="en-GB"/>
        </a:p>
      </dgm:t>
    </dgm:pt>
    <dgm:pt modelId="{2BD24AB1-ECB3-4D45-BEFA-0A83137F39DF}">
      <dgm:prSet phldrT="[Text]"/>
      <dgm:spPr/>
      <dgm:t>
        <a:bodyPr/>
        <a:lstStyle/>
        <a:p>
          <a:r>
            <a:rPr lang="en-GB" dirty="0"/>
            <a:t>Language</a:t>
          </a:r>
        </a:p>
      </dgm:t>
    </dgm:pt>
    <dgm:pt modelId="{C6A690A1-F13F-4DCE-BD19-43F050C38AB9}" type="parTrans" cxnId="{A35BA94E-F225-4801-946E-41A2F7A4E9D3}">
      <dgm:prSet/>
      <dgm:spPr/>
      <dgm:t>
        <a:bodyPr/>
        <a:lstStyle/>
        <a:p>
          <a:endParaRPr lang="en-GB"/>
        </a:p>
      </dgm:t>
    </dgm:pt>
    <dgm:pt modelId="{C2250E36-468E-44A3-BC42-D6199CCAB03E}" type="sibTrans" cxnId="{A35BA94E-F225-4801-946E-41A2F7A4E9D3}">
      <dgm:prSet/>
      <dgm:spPr/>
      <dgm:t>
        <a:bodyPr/>
        <a:lstStyle/>
        <a:p>
          <a:endParaRPr lang="en-GB"/>
        </a:p>
      </dgm:t>
    </dgm:pt>
    <dgm:pt modelId="{86E9805D-F0D6-4060-AA67-C78203B64323}">
      <dgm:prSet phldrT="[Text]"/>
      <dgm:spPr/>
      <dgm:t>
        <a:bodyPr/>
        <a:lstStyle/>
        <a:p>
          <a:r>
            <a:rPr lang="en-GB" dirty="0"/>
            <a:t>Economic High income, Premium pricing</a:t>
          </a:r>
        </a:p>
      </dgm:t>
    </dgm:pt>
    <dgm:pt modelId="{82C92FAA-1DA6-49B5-85BA-B37F1A5BF552}" type="parTrans" cxnId="{51E49529-12F7-4E3B-8098-A138AD3A7664}">
      <dgm:prSet/>
      <dgm:spPr/>
      <dgm:t>
        <a:bodyPr/>
        <a:lstStyle/>
        <a:p>
          <a:endParaRPr lang="en-GB"/>
        </a:p>
      </dgm:t>
    </dgm:pt>
    <dgm:pt modelId="{0E17242F-929B-4F64-A768-A263AB4F7DEF}" type="sibTrans" cxnId="{51E49529-12F7-4E3B-8098-A138AD3A7664}">
      <dgm:prSet/>
      <dgm:spPr/>
      <dgm:t>
        <a:bodyPr/>
        <a:lstStyle/>
        <a:p>
          <a:endParaRPr lang="en-GB"/>
        </a:p>
      </dgm:t>
    </dgm:pt>
    <dgm:pt modelId="{640E409C-3831-4B42-AE39-2018A0BBC2CB}">
      <dgm:prSet phldrT="[Text]"/>
      <dgm:spPr/>
      <dgm:t>
        <a:bodyPr/>
        <a:lstStyle/>
        <a:p>
          <a:r>
            <a:rPr lang="en-GB" dirty="0"/>
            <a:t>Infrastructure</a:t>
          </a:r>
        </a:p>
      </dgm:t>
    </dgm:pt>
    <dgm:pt modelId="{BE029488-5A32-4F97-99CF-D2CB2C678E8D}" type="parTrans" cxnId="{A15551EF-0C06-4959-9AF8-20CE053AFB78}">
      <dgm:prSet/>
      <dgm:spPr/>
      <dgm:t>
        <a:bodyPr/>
        <a:lstStyle/>
        <a:p>
          <a:endParaRPr lang="en-GB"/>
        </a:p>
      </dgm:t>
    </dgm:pt>
    <dgm:pt modelId="{9B1EE176-0CA2-4700-950A-0692F1FD16E3}" type="sibTrans" cxnId="{A15551EF-0C06-4959-9AF8-20CE053AFB78}">
      <dgm:prSet/>
      <dgm:spPr/>
      <dgm:t>
        <a:bodyPr/>
        <a:lstStyle/>
        <a:p>
          <a:endParaRPr lang="en-GB"/>
        </a:p>
      </dgm:t>
    </dgm:pt>
    <dgm:pt modelId="{EB111F49-2467-4FAB-86D7-D78784159F6E}" type="pres">
      <dgm:prSet presAssocID="{AEEAE06B-4474-456C-B3DD-EF0AC5A07099}" presName="Name0" presStyleCnt="0">
        <dgm:presLayoutVars>
          <dgm:chMax val="1"/>
          <dgm:dir/>
          <dgm:animLvl val="ctr"/>
          <dgm:resizeHandles val="exact"/>
        </dgm:presLayoutVars>
      </dgm:prSet>
      <dgm:spPr/>
    </dgm:pt>
    <dgm:pt modelId="{291D2FC7-9006-43DA-885C-3D17C556B6D5}" type="pres">
      <dgm:prSet presAssocID="{70F65E07-D524-46E2-B6DC-D646E713DCC3}" presName="centerShape" presStyleLbl="node0" presStyleIdx="0" presStyleCnt="1"/>
      <dgm:spPr/>
    </dgm:pt>
    <dgm:pt modelId="{419E33E3-0C63-4781-A5D7-9F0374B7A470}" type="pres">
      <dgm:prSet presAssocID="{05713806-D965-4D20-8275-B6002821F300}" presName="parTrans" presStyleLbl="sibTrans2D1" presStyleIdx="0" presStyleCnt="4"/>
      <dgm:spPr/>
    </dgm:pt>
    <dgm:pt modelId="{E175DF1B-BE05-4303-B8B6-5440497A4853}" type="pres">
      <dgm:prSet presAssocID="{05713806-D965-4D20-8275-B6002821F300}" presName="connectorText" presStyleLbl="sibTrans2D1" presStyleIdx="0" presStyleCnt="4"/>
      <dgm:spPr/>
    </dgm:pt>
    <dgm:pt modelId="{2E6D0224-C4E8-41B8-B67B-0AD9E626EC51}" type="pres">
      <dgm:prSet presAssocID="{B9E819EA-AFC8-4C4F-8D84-65E2C1BB2A2E}" presName="node" presStyleLbl="node1" presStyleIdx="0" presStyleCnt="4">
        <dgm:presLayoutVars>
          <dgm:bulletEnabled val="1"/>
        </dgm:presLayoutVars>
      </dgm:prSet>
      <dgm:spPr/>
    </dgm:pt>
    <dgm:pt modelId="{BACDE535-652F-499E-ABD8-E0D79708F2E3}" type="pres">
      <dgm:prSet presAssocID="{C6A690A1-F13F-4DCE-BD19-43F050C38AB9}" presName="parTrans" presStyleLbl="sibTrans2D1" presStyleIdx="1" presStyleCnt="4"/>
      <dgm:spPr/>
    </dgm:pt>
    <dgm:pt modelId="{ABFEEB42-D36C-49B0-A43F-E46F6159FF22}" type="pres">
      <dgm:prSet presAssocID="{C6A690A1-F13F-4DCE-BD19-43F050C38AB9}" presName="connectorText" presStyleLbl="sibTrans2D1" presStyleIdx="1" presStyleCnt="4"/>
      <dgm:spPr/>
    </dgm:pt>
    <dgm:pt modelId="{D65497F1-67D9-4BEF-9F9F-B7DC3F8E1783}" type="pres">
      <dgm:prSet presAssocID="{2BD24AB1-ECB3-4D45-BEFA-0A83137F39DF}" presName="node" presStyleLbl="node1" presStyleIdx="1" presStyleCnt="4">
        <dgm:presLayoutVars>
          <dgm:bulletEnabled val="1"/>
        </dgm:presLayoutVars>
      </dgm:prSet>
      <dgm:spPr/>
    </dgm:pt>
    <dgm:pt modelId="{77C21CFC-04E7-4D60-B073-F7229529A83F}" type="pres">
      <dgm:prSet presAssocID="{82C92FAA-1DA6-49B5-85BA-B37F1A5BF552}" presName="parTrans" presStyleLbl="sibTrans2D1" presStyleIdx="2" presStyleCnt="4"/>
      <dgm:spPr/>
    </dgm:pt>
    <dgm:pt modelId="{3876A791-5B46-49F3-AF1F-B9EBFA7C8B02}" type="pres">
      <dgm:prSet presAssocID="{82C92FAA-1DA6-49B5-85BA-B37F1A5BF552}" presName="connectorText" presStyleLbl="sibTrans2D1" presStyleIdx="2" presStyleCnt="4"/>
      <dgm:spPr/>
    </dgm:pt>
    <dgm:pt modelId="{239FC1D7-0EEE-42DE-9667-5117D441CA8B}" type="pres">
      <dgm:prSet presAssocID="{86E9805D-F0D6-4060-AA67-C78203B64323}" presName="node" presStyleLbl="node1" presStyleIdx="2" presStyleCnt="4">
        <dgm:presLayoutVars>
          <dgm:bulletEnabled val="1"/>
        </dgm:presLayoutVars>
      </dgm:prSet>
      <dgm:spPr/>
    </dgm:pt>
    <dgm:pt modelId="{700BE79C-8468-40AE-9E4F-E0D3A850DA44}" type="pres">
      <dgm:prSet presAssocID="{BE029488-5A32-4F97-99CF-D2CB2C678E8D}" presName="parTrans" presStyleLbl="sibTrans2D1" presStyleIdx="3" presStyleCnt="4"/>
      <dgm:spPr/>
    </dgm:pt>
    <dgm:pt modelId="{622A40D8-D718-41D7-B972-B8B3D590FFC5}" type="pres">
      <dgm:prSet presAssocID="{BE029488-5A32-4F97-99CF-D2CB2C678E8D}" presName="connectorText" presStyleLbl="sibTrans2D1" presStyleIdx="3" presStyleCnt="4"/>
      <dgm:spPr/>
    </dgm:pt>
    <dgm:pt modelId="{468178DD-1539-4D58-AF9D-2656B1063832}" type="pres">
      <dgm:prSet presAssocID="{640E409C-3831-4B42-AE39-2018A0BBC2CB}" presName="node" presStyleLbl="node1" presStyleIdx="3" presStyleCnt="4">
        <dgm:presLayoutVars>
          <dgm:bulletEnabled val="1"/>
        </dgm:presLayoutVars>
      </dgm:prSet>
      <dgm:spPr/>
    </dgm:pt>
  </dgm:ptLst>
  <dgm:cxnLst>
    <dgm:cxn modelId="{51E49529-12F7-4E3B-8098-A138AD3A7664}" srcId="{70F65E07-D524-46E2-B6DC-D646E713DCC3}" destId="{86E9805D-F0D6-4060-AA67-C78203B64323}" srcOrd="2" destOrd="0" parTransId="{82C92FAA-1DA6-49B5-85BA-B37F1A5BF552}" sibTransId="{0E17242F-929B-4F64-A768-A263AB4F7DEF}"/>
    <dgm:cxn modelId="{FF2BB429-EE9F-489F-B046-AA75B5C4740E}" type="presOf" srcId="{B9E819EA-AFC8-4C4F-8D84-65E2C1BB2A2E}" destId="{2E6D0224-C4E8-41B8-B67B-0AD9E626EC51}" srcOrd="0" destOrd="0" presId="urn:microsoft.com/office/officeart/2005/8/layout/radial5"/>
    <dgm:cxn modelId="{7478832D-4C35-4D30-B704-BB3C9E59C240}" type="presOf" srcId="{2BD24AB1-ECB3-4D45-BEFA-0A83137F39DF}" destId="{D65497F1-67D9-4BEF-9F9F-B7DC3F8E1783}" srcOrd="0" destOrd="0" presId="urn:microsoft.com/office/officeart/2005/8/layout/radial5"/>
    <dgm:cxn modelId="{006D9931-E0EA-4025-B31A-D0A3B01E3ADB}" type="presOf" srcId="{BE029488-5A32-4F97-99CF-D2CB2C678E8D}" destId="{700BE79C-8468-40AE-9E4F-E0D3A850DA44}" srcOrd="0" destOrd="0" presId="urn:microsoft.com/office/officeart/2005/8/layout/radial5"/>
    <dgm:cxn modelId="{01F03647-B2CC-45BC-865E-EEBE5D57F073}" type="presOf" srcId="{86E9805D-F0D6-4060-AA67-C78203B64323}" destId="{239FC1D7-0EEE-42DE-9667-5117D441CA8B}" srcOrd="0" destOrd="0" presId="urn:microsoft.com/office/officeart/2005/8/layout/radial5"/>
    <dgm:cxn modelId="{01EEA14E-8757-4D52-8FF0-392034249B00}" type="presOf" srcId="{640E409C-3831-4B42-AE39-2018A0BBC2CB}" destId="{468178DD-1539-4D58-AF9D-2656B1063832}" srcOrd="0" destOrd="0" presId="urn:microsoft.com/office/officeart/2005/8/layout/radial5"/>
    <dgm:cxn modelId="{A35BA94E-F225-4801-946E-41A2F7A4E9D3}" srcId="{70F65E07-D524-46E2-B6DC-D646E713DCC3}" destId="{2BD24AB1-ECB3-4D45-BEFA-0A83137F39DF}" srcOrd="1" destOrd="0" parTransId="{C6A690A1-F13F-4DCE-BD19-43F050C38AB9}" sibTransId="{C2250E36-468E-44A3-BC42-D6199CCAB03E}"/>
    <dgm:cxn modelId="{37CDBC4E-E751-4F9A-B90E-DAB2AE3F2935}" type="presOf" srcId="{82C92FAA-1DA6-49B5-85BA-B37F1A5BF552}" destId="{77C21CFC-04E7-4D60-B073-F7229529A83F}" srcOrd="0" destOrd="0" presId="urn:microsoft.com/office/officeart/2005/8/layout/radial5"/>
    <dgm:cxn modelId="{D7CFD94E-0C2D-4D20-82E7-40F756A784D3}" type="presOf" srcId="{AEEAE06B-4474-456C-B3DD-EF0AC5A07099}" destId="{EB111F49-2467-4FAB-86D7-D78784159F6E}" srcOrd="0" destOrd="0" presId="urn:microsoft.com/office/officeart/2005/8/layout/radial5"/>
    <dgm:cxn modelId="{2D586E8C-0A0D-42C8-9BBD-016E04B2F96D}" type="presOf" srcId="{05713806-D965-4D20-8275-B6002821F300}" destId="{E175DF1B-BE05-4303-B8B6-5440497A4853}" srcOrd="1" destOrd="0" presId="urn:microsoft.com/office/officeart/2005/8/layout/radial5"/>
    <dgm:cxn modelId="{A3264A8E-8B60-4C05-BF85-67ECE495B7DB}" type="presOf" srcId="{82C92FAA-1DA6-49B5-85BA-B37F1A5BF552}" destId="{3876A791-5B46-49F3-AF1F-B9EBFA7C8B02}" srcOrd="1" destOrd="0" presId="urn:microsoft.com/office/officeart/2005/8/layout/radial5"/>
    <dgm:cxn modelId="{D5D9639A-7A60-440E-A7FF-35D4097B8D88}" type="presOf" srcId="{C6A690A1-F13F-4DCE-BD19-43F050C38AB9}" destId="{ABFEEB42-D36C-49B0-A43F-E46F6159FF22}" srcOrd="1" destOrd="0" presId="urn:microsoft.com/office/officeart/2005/8/layout/radial5"/>
    <dgm:cxn modelId="{95327C9E-0D4B-43C9-AE44-B61B1647A207}" type="presOf" srcId="{C6A690A1-F13F-4DCE-BD19-43F050C38AB9}" destId="{BACDE535-652F-499E-ABD8-E0D79708F2E3}" srcOrd="0" destOrd="0" presId="urn:microsoft.com/office/officeart/2005/8/layout/radial5"/>
    <dgm:cxn modelId="{C12EE4A8-256E-48FA-BFC5-386D6E808289}" type="presOf" srcId="{70F65E07-D524-46E2-B6DC-D646E713DCC3}" destId="{291D2FC7-9006-43DA-885C-3D17C556B6D5}" srcOrd="0" destOrd="0" presId="urn:microsoft.com/office/officeart/2005/8/layout/radial5"/>
    <dgm:cxn modelId="{C72B63AA-AFBE-4973-AE0A-798E64F8C876}" srcId="{70F65E07-D524-46E2-B6DC-D646E713DCC3}" destId="{B9E819EA-AFC8-4C4F-8D84-65E2C1BB2A2E}" srcOrd="0" destOrd="0" parTransId="{05713806-D965-4D20-8275-B6002821F300}" sibTransId="{67128083-58C2-475D-8592-31DDD59AEC7F}"/>
    <dgm:cxn modelId="{D1BD1FCA-8DA3-44A2-98C0-6D952EA27D61}" type="presOf" srcId="{BE029488-5A32-4F97-99CF-D2CB2C678E8D}" destId="{622A40D8-D718-41D7-B972-B8B3D590FFC5}" srcOrd="1" destOrd="0" presId="urn:microsoft.com/office/officeart/2005/8/layout/radial5"/>
    <dgm:cxn modelId="{9A91AAE5-F87D-4FED-B522-C939EE66F06D}" type="presOf" srcId="{05713806-D965-4D20-8275-B6002821F300}" destId="{419E33E3-0C63-4781-A5D7-9F0374B7A470}" srcOrd="0" destOrd="0" presId="urn:microsoft.com/office/officeart/2005/8/layout/radial5"/>
    <dgm:cxn modelId="{7CA1AEEC-1411-4AA9-8CF5-F7A49DD9F28C}" srcId="{AEEAE06B-4474-456C-B3DD-EF0AC5A07099}" destId="{70F65E07-D524-46E2-B6DC-D646E713DCC3}" srcOrd="0" destOrd="0" parTransId="{DB1666EA-8FFD-4361-BE84-1614764A6B96}" sibTransId="{65A89C2B-A60E-4F58-8FCD-A751B143B647}"/>
    <dgm:cxn modelId="{A15551EF-0C06-4959-9AF8-20CE053AFB78}" srcId="{70F65E07-D524-46E2-B6DC-D646E713DCC3}" destId="{640E409C-3831-4B42-AE39-2018A0BBC2CB}" srcOrd="3" destOrd="0" parTransId="{BE029488-5A32-4F97-99CF-D2CB2C678E8D}" sibTransId="{9B1EE176-0CA2-4700-950A-0692F1FD16E3}"/>
    <dgm:cxn modelId="{B80F1CDB-DE9B-4876-AE05-5550341B7954}" type="presParOf" srcId="{EB111F49-2467-4FAB-86D7-D78784159F6E}" destId="{291D2FC7-9006-43DA-885C-3D17C556B6D5}" srcOrd="0" destOrd="0" presId="urn:microsoft.com/office/officeart/2005/8/layout/radial5"/>
    <dgm:cxn modelId="{235FD874-673F-400C-B56D-E7A8E7D687F4}" type="presParOf" srcId="{EB111F49-2467-4FAB-86D7-D78784159F6E}" destId="{419E33E3-0C63-4781-A5D7-9F0374B7A470}" srcOrd="1" destOrd="0" presId="urn:microsoft.com/office/officeart/2005/8/layout/radial5"/>
    <dgm:cxn modelId="{5A507858-65F9-4376-8EC4-F66F2088C9D9}" type="presParOf" srcId="{419E33E3-0C63-4781-A5D7-9F0374B7A470}" destId="{E175DF1B-BE05-4303-B8B6-5440497A4853}" srcOrd="0" destOrd="0" presId="urn:microsoft.com/office/officeart/2005/8/layout/radial5"/>
    <dgm:cxn modelId="{1BFCD917-3E4E-459C-BCEF-F67AB77AD328}" type="presParOf" srcId="{EB111F49-2467-4FAB-86D7-D78784159F6E}" destId="{2E6D0224-C4E8-41B8-B67B-0AD9E626EC51}" srcOrd="2" destOrd="0" presId="urn:microsoft.com/office/officeart/2005/8/layout/radial5"/>
    <dgm:cxn modelId="{2AD3AAB2-3C7B-4A75-8984-149604D07A7F}" type="presParOf" srcId="{EB111F49-2467-4FAB-86D7-D78784159F6E}" destId="{BACDE535-652F-499E-ABD8-E0D79708F2E3}" srcOrd="3" destOrd="0" presId="urn:microsoft.com/office/officeart/2005/8/layout/radial5"/>
    <dgm:cxn modelId="{7FA66AB5-0318-43A5-ACF1-A076896194DA}" type="presParOf" srcId="{BACDE535-652F-499E-ABD8-E0D79708F2E3}" destId="{ABFEEB42-D36C-49B0-A43F-E46F6159FF22}" srcOrd="0" destOrd="0" presId="urn:microsoft.com/office/officeart/2005/8/layout/radial5"/>
    <dgm:cxn modelId="{0C32CD36-4260-42B7-83D0-0CCE8D26A99C}" type="presParOf" srcId="{EB111F49-2467-4FAB-86D7-D78784159F6E}" destId="{D65497F1-67D9-4BEF-9F9F-B7DC3F8E1783}" srcOrd="4" destOrd="0" presId="urn:microsoft.com/office/officeart/2005/8/layout/radial5"/>
    <dgm:cxn modelId="{2C553848-5F74-4360-8899-BBBEA9450121}" type="presParOf" srcId="{EB111F49-2467-4FAB-86D7-D78784159F6E}" destId="{77C21CFC-04E7-4D60-B073-F7229529A83F}" srcOrd="5" destOrd="0" presId="urn:microsoft.com/office/officeart/2005/8/layout/radial5"/>
    <dgm:cxn modelId="{C30A8A2F-A87B-41CE-BBCE-4D1B1AF1678B}" type="presParOf" srcId="{77C21CFC-04E7-4D60-B073-F7229529A83F}" destId="{3876A791-5B46-49F3-AF1F-B9EBFA7C8B02}" srcOrd="0" destOrd="0" presId="urn:microsoft.com/office/officeart/2005/8/layout/radial5"/>
    <dgm:cxn modelId="{712DEDC8-79E0-43E3-B02B-1F44E2C75D00}" type="presParOf" srcId="{EB111F49-2467-4FAB-86D7-D78784159F6E}" destId="{239FC1D7-0EEE-42DE-9667-5117D441CA8B}" srcOrd="6" destOrd="0" presId="urn:microsoft.com/office/officeart/2005/8/layout/radial5"/>
    <dgm:cxn modelId="{FF2D51E6-68C8-47CE-8ABE-E7D81FA129B0}" type="presParOf" srcId="{EB111F49-2467-4FAB-86D7-D78784159F6E}" destId="{700BE79C-8468-40AE-9E4F-E0D3A850DA44}" srcOrd="7" destOrd="0" presId="urn:microsoft.com/office/officeart/2005/8/layout/radial5"/>
    <dgm:cxn modelId="{A849C262-40FC-4ACC-8E5C-8FD6641C9990}" type="presParOf" srcId="{700BE79C-8468-40AE-9E4F-E0D3A850DA44}" destId="{622A40D8-D718-41D7-B972-B8B3D590FFC5}" srcOrd="0" destOrd="0" presId="urn:microsoft.com/office/officeart/2005/8/layout/radial5"/>
    <dgm:cxn modelId="{16B56494-ADD8-4928-8646-DA721C58C414}" type="presParOf" srcId="{EB111F49-2467-4FAB-86D7-D78784159F6E}" destId="{468178DD-1539-4D58-AF9D-2656B1063832}" srcOrd="8"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EEAE06B-4474-456C-B3DD-EF0AC5A07099}" type="doc">
      <dgm:prSet loTypeId="urn:microsoft.com/office/officeart/2005/8/layout/radial5" loCatId="relationship" qsTypeId="urn:microsoft.com/office/officeart/2005/8/quickstyle/simple1#2" qsCatId="simple" csTypeId="urn:microsoft.com/office/officeart/2005/8/colors/accent1_2#2" csCatId="accent1" phldr="1"/>
      <dgm:spPr/>
      <dgm:t>
        <a:bodyPr/>
        <a:lstStyle/>
        <a:p>
          <a:endParaRPr lang="en-GB"/>
        </a:p>
      </dgm:t>
    </dgm:pt>
    <dgm:pt modelId="{70F65E07-D524-46E2-B6DC-D646E713DCC3}">
      <dgm:prSet phldrT="[Text]"/>
      <dgm:spPr>
        <a:solidFill>
          <a:schemeClr val="accent2"/>
        </a:solidFill>
      </dgm:spPr>
      <dgm:t>
        <a:bodyPr/>
        <a:lstStyle/>
        <a:p>
          <a:r>
            <a:rPr lang="en-GB" dirty="0"/>
            <a:t>Country B</a:t>
          </a:r>
        </a:p>
      </dgm:t>
    </dgm:pt>
    <dgm:pt modelId="{DB1666EA-8FFD-4361-BE84-1614764A6B96}" type="parTrans" cxnId="{7CA1AEEC-1411-4AA9-8CF5-F7A49DD9F28C}">
      <dgm:prSet/>
      <dgm:spPr/>
      <dgm:t>
        <a:bodyPr/>
        <a:lstStyle/>
        <a:p>
          <a:endParaRPr lang="en-GB"/>
        </a:p>
      </dgm:t>
    </dgm:pt>
    <dgm:pt modelId="{65A89C2B-A60E-4F58-8FCD-A751B143B647}" type="sibTrans" cxnId="{7CA1AEEC-1411-4AA9-8CF5-F7A49DD9F28C}">
      <dgm:prSet/>
      <dgm:spPr/>
      <dgm:t>
        <a:bodyPr/>
        <a:lstStyle/>
        <a:p>
          <a:endParaRPr lang="en-GB"/>
        </a:p>
      </dgm:t>
    </dgm:pt>
    <dgm:pt modelId="{B9E819EA-AFC8-4C4F-8D84-65E2C1BB2A2E}">
      <dgm:prSet phldrT="[Text]"/>
      <dgm:spPr>
        <a:solidFill>
          <a:schemeClr val="accent2"/>
        </a:solidFill>
      </dgm:spPr>
      <dgm:t>
        <a:bodyPr/>
        <a:lstStyle/>
        <a:p>
          <a:r>
            <a:rPr lang="en-GB" dirty="0"/>
            <a:t>Culture Bath for hygiene</a:t>
          </a:r>
        </a:p>
      </dgm:t>
    </dgm:pt>
    <dgm:pt modelId="{05713806-D965-4D20-8275-B6002821F300}" type="parTrans" cxnId="{C72B63AA-AFBE-4973-AE0A-798E64F8C876}">
      <dgm:prSet/>
      <dgm:spPr/>
      <dgm:t>
        <a:bodyPr/>
        <a:lstStyle/>
        <a:p>
          <a:endParaRPr lang="en-GB"/>
        </a:p>
      </dgm:t>
    </dgm:pt>
    <dgm:pt modelId="{67128083-58C2-475D-8592-31DDD59AEC7F}" type="sibTrans" cxnId="{C72B63AA-AFBE-4973-AE0A-798E64F8C876}">
      <dgm:prSet/>
      <dgm:spPr/>
      <dgm:t>
        <a:bodyPr/>
        <a:lstStyle/>
        <a:p>
          <a:endParaRPr lang="en-GB"/>
        </a:p>
      </dgm:t>
    </dgm:pt>
    <dgm:pt modelId="{2BD24AB1-ECB3-4D45-BEFA-0A83137F39DF}">
      <dgm:prSet phldrT="[Text]"/>
      <dgm:spPr>
        <a:solidFill>
          <a:schemeClr val="accent2"/>
        </a:solidFill>
      </dgm:spPr>
      <dgm:t>
        <a:bodyPr/>
        <a:lstStyle/>
        <a:p>
          <a:r>
            <a:rPr lang="en-GB" dirty="0"/>
            <a:t>Language</a:t>
          </a:r>
        </a:p>
      </dgm:t>
    </dgm:pt>
    <dgm:pt modelId="{C6A690A1-F13F-4DCE-BD19-43F050C38AB9}" type="parTrans" cxnId="{A35BA94E-F225-4801-946E-41A2F7A4E9D3}">
      <dgm:prSet/>
      <dgm:spPr/>
      <dgm:t>
        <a:bodyPr/>
        <a:lstStyle/>
        <a:p>
          <a:endParaRPr lang="en-GB"/>
        </a:p>
      </dgm:t>
    </dgm:pt>
    <dgm:pt modelId="{C2250E36-468E-44A3-BC42-D6199CCAB03E}" type="sibTrans" cxnId="{A35BA94E-F225-4801-946E-41A2F7A4E9D3}">
      <dgm:prSet/>
      <dgm:spPr/>
      <dgm:t>
        <a:bodyPr/>
        <a:lstStyle/>
        <a:p>
          <a:endParaRPr lang="en-GB"/>
        </a:p>
      </dgm:t>
    </dgm:pt>
    <dgm:pt modelId="{86E9805D-F0D6-4060-AA67-C78203B64323}">
      <dgm:prSet phldrT="[Text]"/>
      <dgm:spPr>
        <a:solidFill>
          <a:schemeClr val="accent2"/>
        </a:solidFill>
      </dgm:spPr>
      <dgm:t>
        <a:bodyPr/>
        <a:lstStyle/>
        <a:p>
          <a:r>
            <a:rPr lang="en-GB" dirty="0"/>
            <a:t>Economic Low income – small size packaging</a:t>
          </a:r>
        </a:p>
      </dgm:t>
    </dgm:pt>
    <dgm:pt modelId="{82C92FAA-1DA6-49B5-85BA-B37F1A5BF552}" type="parTrans" cxnId="{51E49529-12F7-4E3B-8098-A138AD3A7664}">
      <dgm:prSet/>
      <dgm:spPr/>
      <dgm:t>
        <a:bodyPr/>
        <a:lstStyle/>
        <a:p>
          <a:endParaRPr lang="en-GB"/>
        </a:p>
      </dgm:t>
    </dgm:pt>
    <dgm:pt modelId="{0E17242F-929B-4F64-A768-A263AB4F7DEF}" type="sibTrans" cxnId="{51E49529-12F7-4E3B-8098-A138AD3A7664}">
      <dgm:prSet/>
      <dgm:spPr/>
      <dgm:t>
        <a:bodyPr/>
        <a:lstStyle/>
        <a:p>
          <a:endParaRPr lang="en-GB"/>
        </a:p>
      </dgm:t>
    </dgm:pt>
    <dgm:pt modelId="{640E409C-3831-4B42-AE39-2018A0BBC2CB}">
      <dgm:prSet phldrT="[Text]"/>
      <dgm:spPr>
        <a:solidFill>
          <a:schemeClr val="accent2"/>
        </a:solidFill>
      </dgm:spPr>
      <dgm:t>
        <a:bodyPr/>
        <a:lstStyle/>
        <a:p>
          <a:r>
            <a:rPr lang="en-GB" dirty="0"/>
            <a:t>Infrastructure</a:t>
          </a:r>
        </a:p>
      </dgm:t>
    </dgm:pt>
    <dgm:pt modelId="{BE029488-5A32-4F97-99CF-D2CB2C678E8D}" type="parTrans" cxnId="{A15551EF-0C06-4959-9AF8-20CE053AFB78}">
      <dgm:prSet/>
      <dgm:spPr/>
      <dgm:t>
        <a:bodyPr/>
        <a:lstStyle/>
        <a:p>
          <a:endParaRPr lang="en-GB"/>
        </a:p>
      </dgm:t>
    </dgm:pt>
    <dgm:pt modelId="{9B1EE176-0CA2-4700-950A-0692F1FD16E3}" type="sibTrans" cxnId="{A15551EF-0C06-4959-9AF8-20CE053AFB78}">
      <dgm:prSet/>
      <dgm:spPr/>
      <dgm:t>
        <a:bodyPr/>
        <a:lstStyle/>
        <a:p>
          <a:endParaRPr lang="en-GB"/>
        </a:p>
      </dgm:t>
    </dgm:pt>
    <dgm:pt modelId="{EB111F49-2467-4FAB-86D7-D78784159F6E}" type="pres">
      <dgm:prSet presAssocID="{AEEAE06B-4474-456C-B3DD-EF0AC5A07099}" presName="Name0" presStyleCnt="0">
        <dgm:presLayoutVars>
          <dgm:chMax val="1"/>
          <dgm:dir/>
          <dgm:animLvl val="ctr"/>
          <dgm:resizeHandles val="exact"/>
        </dgm:presLayoutVars>
      </dgm:prSet>
      <dgm:spPr/>
    </dgm:pt>
    <dgm:pt modelId="{291D2FC7-9006-43DA-885C-3D17C556B6D5}" type="pres">
      <dgm:prSet presAssocID="{70F65E07-D524-46E2-B6DC-D646E713DCC3}" presName="centerShape" presStyleLbl="node0" presStyleIdx="0" presStyleCnt="1"/>
      <dgm:spPr/>
    </dgm:pt>
    <dgm:pt modelId="{419E33E3-0C63-4781-A5D7-9F0374B7A470}" type="pres">
      <dgm:prSet presAssocID="{05713806-D965-4D20-8275-B6002821F300}" presName="parTrans" presStyleLbl="sibTrans2D1" presStyleIdx="0" presStyleCnt="4"/>
      <dgm:spPr/>
    </dgm:pt>
    <dgm:pt modelId="{E175DF1B-BE05-4303-B8B6-5440497A4853}" type="pres">
      <dgm:prSet presAssocID="{05713806-D965-4D20-8275-B6002821F300}" presName="connectorText" presStyleLbl="sibTrans2D1" presStyleIdx="0" presStyleCnt="4"/>
      <dgm:spPr/>
    </dgm:pt>
    <dgm:pt modelId="{2E6D0224-C4E8-41B8-B67B-0AD9E626EC51}" type="pres">
      <dgm:prSet presAssocID="{B9E819EA-AFC8-4C4F-8D84-65E2C1BB2A2E}" presName="node" presStyleLbl="node1" presStyleIdx="0" presStyleCnt="4">
        <dgm:presLayoutVars>
          <dgm:bulletEnabled val="1"/>
        </dgm:presLayoutVars>
      </dgm:prSet>
      <dgm:spPr/>
    </dgm:pt>
    <dgm:pt modelId="{BACDE535-652F-499E-ABD8-E0D79708F2E3}" type="pres">
      <dgm:prSet presAssocID="{C6A690A1-F13F-4DCE-BD19-43F050C38AB9}" presName="parTrans" presStyleLbl="sibTrans2D1" presStyleIdx="1" presStyleCnt="4"/>
      <dgm:spPr/>
    </dgm:pt>
    <dgm:pt modelId="{ABFEEB42-D36C-49B0-A43F-E46F6159FF22}" type="pres">
      <dgm:prSet presAssocID="{C6A690A1-F13F-4DCE-BD19-43F050C38AB9}" presName="connectorText" presStyleLbl="sibTrans2D1" presStyleIdx="1" presStyleCnt="4"/>
      <dgm:spPr/>
    </dgm:pt>
    <dgm:pt modelId="{D65497F1-67D9-4BEF-9F9F-B7DC3F8E1783}" type="pres">
      <dgm:prSet presAssocID="{2BD24AB1-ECB3-4D45-BEFA-0A83137F39DF}" presName="node" presStyleLbl="node1" presStyleIdx="1" presStyleCnt="4">
        <dgm:presLayoutVars>
          <dgm:bulletEnabled val="1"/>
        </dgm:presLayoutVars>
      </dgm:prSet>
      <dgm:spPr/>
    </dgm:pt>
    <dgm:pt modelId="{77C21CFC-04E7-4D60-B073-F7229529A83F}" type="pres">
      <dgm:prSet presAssocID="{82C92FAA-1DA6-49B5-85BA-B37F1A5BF552}" presName="parTrans" presStyleLbl="sibTrans2D1" presStyleIdx="2" presStyleCnt="4"/>
      <dgm:spPr/>
    </dgm:pt>
    <dgm:pt modelId="{3876A791-5B46-49F3-AF1F-B9EBFA7C8B02}" type="pres">
      <dgm:prSet presAssocID="{82C92FAA-1DA6-49B5-85BA-B37F1A5BF552}" presName="connectorText" presStyleLbl="sibTrans2D1" presStyleIdx="2" presStyleCnt="4"/>
      <dgm:spPr/>
    </dgm:pt>
    <dgm:pt modelId="{239FC1D7-0EEE-42DE-9667-5117D441CA8B}" type="pres">
      <dgm:prSet presAssocID="{86E9805D-F0D6-4060-AA67-C78203B64323}" presName="node" presStyleLbl="node1" presStyleIdx="2" presStyleCnt="4">
        <dgm:presLayoutVars>
          <dgm:bulletEnabled val="1"/>
        </dgm:presLayoutVars>
      </dgm:prSet>
      <dgm:spPr/>
    </dgm:pt>
    <dgm:pt modelId="{700BE79C-8468-40AE-9E4F-E0D3A850DA44}" type="pres">
      <dgm:prSet presAssocID="{BE029488-5A32-4F97-99CF-D2CB2C678E8D}" presName="parTrans" presStyleLbl="sibTrans2D1" presStyleIdx="3" presStyleCnt="4"/>
      <dgm:spPr/>
    </dgm:pt>
    <dgm:pt modelId="{622A40D8-D718-41D7-B972-B8B3D590FFC5}" type="pres">
      <dgm:prSet presAssocID="{BE029488-5A32-4F97-99CF-D2CB2C678E8D}" presName="connectorText" presStyleLbl="sibTrans2D1" presStyleIdx="3" presStyleCnt="4"/>
      <dgm:spPr/>
    </dgm:pt>
    <dgm:pt modelId="{468178DD-1539-4D58-AF9D-2656B1063832}" type="pres">
      <dgm:prSet presAssocID="{640E409C-3831-4B42-AE39-2018A0BBC2CB}" presName="node" presStyleLbl="node1" presStyleIdx="3" presStyleCnt="4">
        <dgm:presLayoutVars>
          <dgm:bulletEnabled val="1"/>
        </dgm:presLayoutVars>
      </dgm:prSet>
      <dgm:spPr/>
    </dgm:pt>
  </dgm:ptLst>
  <dgm:cxnLst>
    <dgm:cxn modelId="{51E49529-12F7-4E3B-8098-A138AD3A7664}" srcId="{70F65E07-D524-46E2-B6DC-D646E713DCC3}" destId="{86E9805D-F0D6-4060-AA67-C78203B64323}" srcOrd="2" destOrd="0" parTransId="{82C92FAA-1DA6-49B5-85BA-B37F1A5BF552}" sibTransId="{0E17242F-929B-4F64-A768-A263AB4F7DEF}"/>
    <dgm:cxn modelId="{FF2BB429-EE9F-489F-B046-AA75B5C4740E}" type="presOf" srcId="{B9E819EA-AFC8-4C4F-8D84-65E2C1BB2A2E}" destId="{2E6D0224-C4E8-41B8-B67B-0AD9E626EC51}" srcOrd="0" destOrd="0" presId="urn:microsoft.com/office/officeart/2005/8/layout/radial5"/>
    <dgm:cxn modelId="{7478832D-4C35-4D30-B704-BB3C9E59C240}" type="presOf" srcId="{2BD24AB1-ECB3-4D45-BEFA-0A83137F39DF}" destId="{D65497F1-67D9-4BEF-9F9F-B7DC3F8E1783}" srcOrd="0" destOrd="0" presId="urn:microsoft.com/office/officeart/2005/8/layout/radial5"/>
    <dgm:cxn modelId="{006D9931-E0EA-4025-B31A-D0A3B01E3ADB}" type="presOf" srcId="{BE029488-5A32-4F97-99CF-D2CB2C678E8D}" destId="{700BE79C-8468-40AE-9E4F-E0D3A850DA44}" srcOrd="0" destOrd="0" presId="urn:microsoft.com/office/officeart/2005/8/layout/radial5"/>
    <dgm:cxn modelId="{01F03647-B2CC-45BC-865E-EEBE5D57F073}" type="presOf" srcId="{86E9805D-F0D6-4060-AA67-C78203B64323}" destId="{239FC1D7-0EEE-42DE-9667-5117D441CA8B}" srcOrd="0" destOrd="0" presId="urn:microsoft.com/office/officeart/2005/8/layout/radial5"/>
    <dgm:cxn modelId="{01EEA14E-8757-4D52-8FF0-392034249B00}" type="presOf" srcId="{640E409C-3831-4B42-AE39-2018A0BBC2CB}" destId="{468178DD-1539-4D58-AF9D-2656B1063832}" srcOrd="0" destOrd="0" presId="urn:microsoft.com/office/officeart/2005/8/layout/radial5"/>
    <dgm:cxn modelId="{A35BA94E-F225-4801-946E-41A2F7A4E9D3}" srcId="{70F65E07-D524-46E2-B6DC-D646E713DCC3}" destId="{2BD24AB1-ECB3-4D45-BEFA-0A83137F39DF}" srcOrd="1" destOrd="0" parTransId="{C6A690A1-F13F-4DCE-BD19-43F050C38AB9}" sibTransId="{C2250E36-468E-44A3-BC42-D6199CCAB03E}"/>
    <dgm:cxn modelId="{37CDBC4E-E751-4F9A-B90E-DAB2AE3F2935}" type="presOf" srcId="{82C92FAA-1DA6-49B5-85BA-B37F1A5BF552}" destId="{77C21CFC-04E7-4D60-B073-F7229529A83F}" srcOrd="0" destOrd="0" presId="urn:microsoft.com/office/officeart/2005/8/layout/radial5"/>
    <dgm:cxn modelId="{D7CFD94E-0C2D-4D20-82E7-40F756A784D3}" type="presOf" srcId="{AEEAE06B-4474-456C-B3DD-EF0AC5A07099}" destId="{EB111F49-2467-4FAB-86D7-D78784159F6E}" srcOrd="0" destOrd="0" presId="urn:microsoft.com/office/officeart/2005/8/layout/radial5"/>
    <dgm:cxn modelId="{2D586E8C-0A0D-42C8-9BBD-016E04B2F96D}" type="presOf" srcId="{05713806-D965-4D20-8275-B6002821F300}" destId="{E175DF1B-BE05-4303-B8B6-5440497A4853}" srcOrd="1" destOrd="0" presId="urn:microsoft.com/office/officeart/2005/8/layout/radial5"/>
    <dgm:cxn modelId="{A3264A8E-8B60-4C05-BF85-67ECE495B7DB}" type="presOf" srcId="{82C92FAA-1DA6-49B5-85BA-B37F1A5BF552}" destId="{3876A791-5B46-49F3-AF1F-B9EBFA7C8B02}" srcOrd="1" destOrd="0" presId="urn:microsoft.com/office/officeart/2005/8/layout/radial5"/>
    <dgm:cxn modelId="{D5D9639A-7A60-440E-A7FF-35D4097B8D88}" type="presOf" srcId="{C6A690A1-F13F-4DCE-BD19-43F050C38AB9}" destId="{ABFEEB42-D36C-49B0-A43F-E46F6159FF22}" srcOrd="1" destOrd="0" presId="urn:microsoft.com/office/officeart/2005/8/layout/radial5"/>
    <dgm:cxn modelId="{95327C9E-0D4B-43C9-AE44-B61B1647A207}" type="presOf" srcId="{C6A690A1-F13F-4DCE-BD19-43F050C38AB9}" destId="{BACDE535-652F-499E-ABD8-E0D79708F2E3}" srcOrd="0" destOrd="0" presId="urn:microsoft.com/office/officeart/2005/8/layout/radial5"/>
    <dgm:cxn modelId="{C12EE4A8-256E-48FA-BFC5-386D6E808289}" type="presOf" srcId="{70F65E07-D524-46E2-B6DC-D646E713DCC3}" destId="{291D2FC7-9006-43DA-885C-3D17C556B6D5}" srcOrd="0" destOrd="0" presId="urn:microsoft.com/office/officeart/2005/8/layout/radial5"/>
    <dgm:cxn modelId="{C72B63AA-AFBE-4973-AE0A-798E64F8C876}" srcId="{70F65E07-D524-46E2-B6DC-D646E713DCC3}" destId="{B9E819EA-AFC8-4C4F-8D84-65E2C1BB2A2E}" srcOrd="0" destOrd="0" parTransId="{05713806-D965-4D20-8275-B6002821F300}" sibTransId="{67128083-58C2-475D-8592-31DDD59AEC7F}"/>
    <dgm:cxn modelId="{D1BD1FCA-8DA3-44A2-98C0-6D952EA27D61}" type="presOf" srcId="{BE029488-5A32-4F97-99CF-D2CB2C678E8D}" destId="{622A40D8-D718-41D7-B972-B8B3D590FFC5}" srcOrd="1" destOrd="0" presId="urn:microsoft.com/office/officeart/2005/8/layout/radial5"/>
    <dgm:cxn modelId="{9A91AAE5-F87D-4FED-B522-C939EE66F06D}" type="presOf" srcId="{05713806-D965-4D20-8275-B6002821F300}" destId="{419E33E3-0C63-4781-A5D7-9F0374B7A470}" srcOrd="0" destOrd="0" presId="urn:microsoft.com/office/officeart/2005/8/layout/radial5"/>
    <dgm:cxn modelId="{7CA1AEEC-1411-4AA9-8CF5-F7A49DD9F28C}" srcId="{AEEAE06B-4474-456C-B3DD-EF0AC5A07099}" destId="{70F65E07-D524-46E2-B6DC-D646E713DCC3}" srcOrd="0" destOrd="0" parTransId="{DB1666EA-8FFD-4361-BE84-1614764A6B96}" sibTransId="{65A89C2B-A60E-4F58-8FCD-A751B143B647}"/>
    <dgm:cxn modelId="{A15551EF-0C06-4959-9AF8-20CE053AFB78}" srcId="{70F65E07-D524-46E2-B6DC-D646E713DCC3}" destId="{640E409C-3831-4B42-AE39-2018A0BBC2CB}" srcOrd="3" destOrd="0" parTransId="{BE029488-5A32-4F97-99CF-D2CB2C678E8D}" sibTransId="{9B1EE176-0CA2-4700-950A-0692F1FD16E3}"/>
    <dgm:cxn modelId="{B80F1CDB-DE9B-4876-AE05-5550341B7954}" type="presParOf" srcId="{EB111F49-2467-4FAB-86D7-D78784159F6E}" destId="{291D2FC7-9006-43DA-885C-3D17C556B6D5}" srcOrd="0" destOrd="0" presId="urn:microsoft.com/office/officeart/2005/8/layout/radial5"/>
    <dgm:cxn modelId="{235FD874-673F-400C-B56D-E7A8E7D687F4}" type="presParOf" srcId="{EB111F49-2467-4FAB-86D7-D78784159F6E}" destId="{419E33E3-0C63-4781-A5D7-9F0374B7A470}" srcOrd="1" destOrd="0" presId="urn:microsoft.com/office/officeart/2005/8/layout/radial5"/>
    <dgm:cxn modelId="{5A507858-65F9-4376-8EC4-F66F2088C9D9}" type="presParOf" srcId="{419E33E3-0C63-4781-A5D7-9F0374B7A470}" destId="{E175DF1B-BE05-4303-B8B6-5440497A4853}" srcOrd="0" destOrd="0" presId="urn:microsoft.com/office/officeart/2005/8/layout/radial5"/>
    <dgm:cxn modelId="{1BFCD917-3E4E-459C-BCEF-F67AB77AD328}" type="presParOf" srcId="{EB111F49-2467-4FAB-86D7-D78784159F6E}" destId="{2E6D0224-C4E8-41B8-B67B-0AD9E626EC51}" srcOrd="2" destOrd="0" presId="urn:microsoft.com/office/officeart/2005/8/layout/radial5"/>
    <dgm:cxn modelId="{2AD3AAB2-3C7B-4A75-8984-149604D07A7F}" type="presParOf" srcId="{EB111F49-2467-4FAB-86D7-D78784159F6E}" destId="{BACDE535-652F-499E-ABD8-E0D79708F2E3}" srcOrd="3" destOrd="0" presId="urn:microsoft.com/office/officeart/2005/8/layout/radial5"/>
    <dgm:cxn modelId="{7FA66AB5-0318-43A5-ACF1-A076896194DA}" type="presParOf" srcId="{BACDE535-652F-499E-ABD8-E0D79708F2E3}" destId="{ABFEEB42-D36C-49B0-A43F-E46F6159FF22}" srcOrd="0" destOrd="0" presId="urn:microsoft.com/office/officeart/2005/8/layout/radial5"/>
    <dgm:cxn modelId="{0C32CD36-4260-42B7-83D0-0CCE8D26A99C}" type="presParOf" srcId="{EB111F49-2467-4FAB-86D7-D78784159F6E}" destId="{D65497F1-67D9-4BEF-9F9F-B7DC3F8E1783}" srcOrd="4" destOrd="0" presId="urn:microsoft.com/office/officeart/2005/8/layout/radial5"/>
    <dgm:cxn modelId="{2C553848-5F74-4360-8899-BBBEA9450121}" type="presParOf" srcId="{EB111F49-2467-4FAB-86D7-D78784159F6E}" destId="{77C21CFC-04E7-4D60-B073-F7229529A83F}" srcOrd="5" destOrd="0" presId="urn:microsoft.com/office/officeart/2005/8/layout/radial5"/>
    <dgm:cxn modelId="{C30A8A2F-A87B-41CE-BBCE-4D1B1AF1678B}" type="presParOf" srcId="{77C21CFC-04E7-4D60-B073-F7229529A83F}" destId="{3876A791-5B46-49F3-AF1F-B9EBFA7C8B02}" srcOrd="0" destOrd="0" presId="urn:microsoft.com/office/officeart/2005/8/layout/radial5"/>
    <dgm:cxn modelId="{712DEDC8-79E0-43E3-B02B-1F44E2C75D00}" type="presParOf" srcId="{EB111F49-2467-4FAB-86D7-D78784159F6E}" destId="{239FC1D7-0EEE-42DE-9667-5117D441CA8B}" srcOrd="6" destOrd="0" presId="urn:microsoft.com/office/officeart/2005/8/layout/radial5"/>
    <dgm:cxn modelId="{FF2D51E6-68C8-47CE-8ABE-E7D81FA129B0}" type="presParOf" srcId="{EB111F49-2467-4FAB-86D7-D78784159F6E}" destId="{700BE79C-8468-40AE-9E4F-E0D3A850DA44}" srcOrd="7" destOrd="0" presId="urn:microsoft.com/office/officeart/2005/8/layout/radial5"/>
    <dgm:cxn modelId="{A849C262-40FC-4ACC-8E5C-8FD6641C9990}" type="presParOf" srcId="{700BE79C-8468-40AE-9E4F-E0D3A850DA44}" destId="{622A40D8-D718-41D7-B972-B8B3D590FFC5}" srcOrd="0" destOrd="0" presId="urn:microsoft.com/office/officeart/2005/8/layout/radial5"/>
    <dgm:cxn modelId="{16B56494-ADD8-4928-8646-DA721C58C414}" type="presParOf" srcId="{EB111F49-2467-4FAB-86D7-D78784159F6E}" destId="{468178DD-1539-4D58-AF9D-2656B1063832}" srcOrd="8" destOrd="0" presId="urn:microsoft.com/office/officeart/2005/8/layout/radial5"/>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1D2FC7-9006-43DA-885C-3D17C556B6D5}">
      <dsp:nvSpPr>
        <dsp:cNvPr id="0" name=""/>
        <dsp:cNvSpPr/>
      </dsp:nvSpPr>
      <dsp:spPr>
        <a:xfrm>
          <a:off x="2575956" y="1559956"/>
          <a:ext cx="944087" cy="94408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t>Country A</a:t>
          </a:r>
        </a:p>
      </dsp:txBody>
      <dsp:txXfrm>
        <a:off x="2714214" y="1698214"/>
        <a:ext cx="667571" cy="667571"/>
      </dsp:txXfrm>
    </dsp:sp>
    <dsp:sp modelId="{419E33E3-0C63-4781-A5D7-9F0374B7A470}">
      <dsp:nvSpPr>
        <dsp:cNvPr id="0" name=""/>
        <dsp:cNvSpPr/>
      </dsp:nvSpPr>
      <dsp:spPr>
        <a:xfrm rot="16200000">
          <a:off x="2947040" y="1214686"/>
          <a:ext cx="201918" cy="32098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GB" sz="1000" kern="1200"/>
        </a:p>
      </dsp:txBody>
      <dsp:txXfrm>
        <a:off x="2977328" y="1309172"/>
        <a:ext cx="141343" cy="192593"/>
      </dsp:txXfrm>
    </dsp:sp>
    <dsp:sp modelId="{2E6D0224-C4E8-41B8-B67B-0AD9E626EC51}">
      <dsp:nvSpPr>
        <dsp:cNvPr id="0" name=""/>
        <dsp:cNvSpPr/>
      </dsp:nvSpPr>
      <dsp:spPr>
        <a:xfrm>
          <a:off x="2461633" y="6244"/>
          <a:ext cx="1172733" cy="117273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kern="1200" dirty="0"/>
            <a:t>Culture Religious Bath</a:t>
          </a:r>
        </a:p>
      </dsp:txBody>
      <dsp:txXfrm>
        <a:off x="2633376" y="177987"/>
        <a:ext cx="829247" cy="829247"/>
      </dsp:txXfrm>
    </dsp:sp>
    <dsp:sp modelId="{BACDE535-652F-499E-ABD8-E0D79708F2E3}">
      <dsp:nvSpPr>
        <dsp:cNvPr id="0" name=""/>
        <dsp:cNvSpPr/>
      </dsp:nvSpPr>
      <dsp:spPr>
        <a:xfrm>
          <a:off x="3603859" y="1871505"/>
          <a:ext cx="201918" cy="32098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GB" sz="1000" kern="1200"/>
        </a:p>
      </dsp:txBody>
      <dsp:txXfrm>
        <a:off x="3603859" y="1935703"/>
        <a:ext cx="141343" cy="192593"/>
      </dsp:txXfrm>
    </dsp:sp>
    <dsp:sp modelId="{D65497F1-67D9-4BEF-9F9F-B7DC3F8E1783}">
      <dsp:nvSpPr>
        <dsp:cNvPr id="0" name=""/>
        <dsp:cNvSpPr/>
      </dsp:nvSpPr>
      <dsp:spPr>
        <a:xfrm>
          <a:off x="3901021" y="1445633"/>
          <a:ext cx="1172733" cy="117273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kern="1200" dirty="0"/>
            <a:t>Language</a:t>
          </a:r>
        </a:p>
      </dsp:txBody>
      <dsp:txXfrm>
        <a:off x="4072764" y="1617376"/>
        <a:ext cx="829247" cy="829247"/>
      </dsp:txXfrm>
    </dsp:sp>
    <dsp:sp modelId="{77C21CFC-04E7-4D60-B073-F7229529A83F}">
      <dsp:nvSpPr>
        <dsp:cNvPr id="0" name=""/>
        <dsp:cNvSpPr/>
      </dsp:nvSpPr>
      <dsp:spPr>
        <a:xfrm rot="5400000">
          <a:off x="2947040" y="2528323"/>
          <a:ext cx="201918" cy="32098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GB" sz="1000" kern="1200"/>
        </a:p>
      </dsp:txBody>
      <dsp:txXfrm>
        <a:off x="2977328" y="2562234"/>
        <a:ext cx="141343" cy="192593"/>
      </dsp:txXfrm>
    </dsp:sp>
    <dsp:sp modelId="{239FC1D7-0EEE-42DE-9667-5117D441CA8B}">
      <dsp:nvSpPr>
        <dsp:cNvPr id="0" name=""/>
        <dsp:cNvSpPr/>
      </dsp:nvSpPr>
      <dsp:spPr>
        <a:xfrm>
          <a:off x="2461633" y="2885021"/>
          <a:ext cx="1172733" cy="117273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kern="1200" dirty="0"/>
            <a:t>Economic High income, Premium pricing</a:t>
          </a:r>
        </a:p>
      </dsp:txBody>
      <dsp:txXfrm>
        <a:off x="2633376" y="3056764"/>
        <a:ext cx="829247" cy="829247"/>
      </dsp:txXfrm>
    </dsp:sp>
    <dsp:sp modelId="{700BE79C-8468-40AE-9E4F-E0D3A850DA44}">
      <dsp:nvSpPr>
        <dsp:cNvPr id="0" name=""/>
        <dsp:cNvSpPr/>
      </dsp:nvSpPr>
      <dsp:spPr>
        <a:xfrm rot="10800000">
          <a:off x="2290222" y="1871505"/>
          <a:ext cx="201918" cy="32098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GB" sz="1000" kern="1200"/>
        </a:p>
      </dsp:txBody>
      <dsp:txXfrm rot="10800000">
        <a:off x="2350797" y="1935703"/>
        <a:ext cx="141343" cy="192593"/>
      </dsp:txXfrm>
    </dsp:sp>
    <dsp:sp modelId="{468178DD-1539-4D58-AF9D-2656B1063832}">
      <dsp:nvSpPr>
        <dsp:cNvPr id="0" name=""/>
        <dsp:cNvSpPr/>
      </dsp:nvSpPr>
      <dsp:spPr>
        <a:xfrm>
          <a:off x="1022244" y="1445633"/>
          <a:ext cx="1172733" cy="117273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kern="1200" dirty="0"/>
            <a:t>Infrastructure</a:t>
          </a:r>
        </a:p>
      </dsp:txBody>
      <dsp:txXfrm>
        <a:off x="1193987" y="1617376"/>
        <a:ext cx="829247" cy="82924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1D2FC7-9006-43DA-885C-3D17C556B6D5}">
      <dsp:nvSpPr>
        <dsp:cNvPr id="0" name=""/>
        <dsp:cNvSpPr/>
      </dsp:nvSpPr>
      <dsp:spPr>
        <a:xfrm>
          <a:off x="2575956" y="1559956"/>
          <a:ext cx="944087" cy="944087"/>
        </a:xfrm>
        <a:prstGeom prst="ellipse">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t>Country B</a:t>
          </a:r>
        </a:p>
      </dsp:txBody>
      <dsp:txXfrm>
        <a:off x="2714214" y="1698214"/>
        <a:ext cx="667571" cy="667571"/>
      </dsp:txXfrm>
    </dsp:sp>
    <dsp:sp modelId="{419E33E3-0C63-4781-A5D7-9F0374B7A470}">
      <dsp:nvSpPr>
        <dsp:cNvPr id="0" name=""/>
        <dsp:cNvSpPr/>
      </dsp:nvSpPr>
      <dsp:spPr>
        <a:xfrm rot="16200000">
          <a:off x="2947040" y="1214686"/>
          <a:ext cx="201918" cy="32098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GB" sz="1000" kern="1200"/>
        </a:p>
      </dsp:txBody>
      <dsp:txXfrm>
        <a:off x="2977328" y="1309172"/>
        <a:ext cx="141343" cy="192593"/>
      </dsp:txXfrm>
    </dsp:sp>
    <dsp:sp modelId="{2E6D0224-C4E8-41B8-B67B-0AD9E626EC51}">
      <dsp:nvSpPr>
        <dsp:cNvPr id="0" name=""/>
        <dsp:cNvSpPr/>
      </dsp:nvSpPr>
      <dsp:spPr>
        <a:xfrm>
          <a:off x="2461633" y="6244"/>
          <a:ext cx="1172733" cy="1172733"/>
        </a:xfrm>
        <a:prstGeom prst="ellipse">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kern="1200" dirty="0"/>
            <a:t>Culture Bath for hygiene</a:t>
          </a:r>
        </a:p>
      </dsp:txBody>
      <dsp:txXfrm>
        <a:off x="2633376" y="177987"/>
        <a:ext cx="829247" cy="829247"/>
      </dsp:txXfrm>
    </dsp:sp>
    <dsp:sp modelId="{BACDE535-652F-499E-ABD8-E0D79708F2E3}">
      <dsp:nvSpPr>
        <dsp:cNvPr id="0" name=""/>
        <dsp:cNvSpPr/>
      </dsp:nvSpPr>
      <dsp:spPr>
        <a:xfrm>
          <a:off x="3603859" y="1871505"/>
          <a:ext cx="201918" cy="32098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GB" sz="1000" kern="1200"/>
        </a:p>
      </dsp:txBody>
      <dsp:txXfrm>
        <a:off x="3603859" y="1935703"/>
        <a:ext cx="141343" cy="192593"/>
      </dsp:txXfrm>
    </dsp:sp>
    <dsp:sp modelId="{D65497F1-67D9-4BEF-9F9F-B7DC3F8E1783}">
      <dsp:nvSpPr>
        <dsp:cNvPr id="0" name=""/>
        <dsp:cNvSpPr/>
      </dsp:nvSpPr>
      <dsp:spPr>
        <a:xfrm>
          <a:off x="3901021" y="1445633"/>
          <a:ext cx="1172733" cy="1172733"/>
        </a:xfrm>
        <a:prstGeom prst="ellipse">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kern="1200" dirty="0"/>
            <a:t>Language</a:t>
          </a:r>
        </a:p>
      </dsp:txBody>
      <dsp:txXfrm>
        <a:off x="4072764" y="1617376"/>
        <a:ext cx="829247" cy="829247"/>
      </dsp:txXfrm>
    </dsp:sp>
    <dsp:sp modelId="{77C21CFC-04E7-4D60-B073-F7229529A83F}">
      <dsp:nvSpPr>
        <dsp:cNvPr id="0" name=""/>
        <dsp:cNvSpPr/>
      </dsp:nvSpPr>
      <dsp:spPr>
        <a:xfrm rot="5400000">
          <a:off x="2947040" y="2528323"/>
          <a:ext cx="201918" cy="32098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GB" sz="1000" kern="1200"/>
        </a:p>
      </dsp:txBody>
      <dsp:txXfrm>
        <a:off x="2977328" y="2562234"/>
        <a:ext cx="141343" cy="192593"/>
      </dsp:txXfrm>
    </dsp:sp>
    <dsp:sp modelId="{239FC1D7-0EEE-42DE-9667-5117D441CA8B}">
      <dsp:nvSpPr>
        <dsp:cNvPr id="0" name=""/>
        <dsp:cNvSpPr/>
      </dsp:nvSpPr>
      <dsp:spPr>
        <a:xfrm>
          <a:off x="2461633" y="2885021"/>
          <a:ext cx="1172733" cy="1172733"/>
        </a:xfrm>
        <a:prstGeom prst="ellipse">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kern="1200" dirty="0"/>
            <a:t>Economic Low income – small size packaging</a:t>
          </a:r>
        </a:p>
      </dsp:txBody>
      <dsp:txXfrm>
        <a:off x="2633376" y="3056764"/>
        <a:ext cx="829247" cy="829247"/>
      </dsp:txXfrm>
    </dsp:sp>
    <dsp:sp modelId="{700BE79C-8468-40AE-9E4F-E0D3A850DA44}">
      <dsp:nvSpPr>
        <dsp:cNvPr id="0" name=""/>
        <dsp:cNvSpPr/>
      </dsp:nvSpPr>
      <dsp:spPr>
        <a:xfrm rot="10800000">
          <a:off x="2290222" y="1871505"/>
          <a:ext cx="201918" cy="32098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GB" sz="1000" kern="1200"/>
        </a:p>
      </dsp:txBody>
      <dsp:txXfrm rot="10800000">
        <a:off x="2350797" y="1935703"/>
        <a:ext cx="141343" cy="192593"/>
      </dsp:txXfrm>
    </dsp:sp>
    <dsp:sp modelId="{468178DD-1539-4D58-AF9D-2656B1063832}">
      <dsp:nvSpPr>
        <dsp:cNvPr id="0" name=""/>
        <dsp:cNvSpPr/>
      </dsp:nvSpPr>
      <dsp:spPr>
        <a:xfrm>
          <a:off x="1022244" y="1445633"/>
          <a:ext cx="1172733" cy="1172733"/>
        </a:xfrm>
        <a:prstGeom prst="ellipse">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kern="1200" dirty="0"/>
            <a:t>Infrastructure</a:t>
          </a:r>
        </a:p>
      </dsp:txBody>
      <dsp:txXfrm>
        <a:off x="1193987" y="1617376"/>
        <a:ext cx="829247" cy="829247"/>
      </dsp:txXfrm>
    </dsp:sp>
  </dsp:spTree>
</dsp:drawing>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CC4F1E7-632E-4EFC-8D9D-F492D50888A9}" type="datetimeFigureOut">
              <a:rPr lang="en-US" smtClean="0"/>
              <a:pPr/>
              <a:t>10/13/2026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3C473D7-50BF-4AD3-B2BA-EE8A81C88AF5}" type="slidenum">
              <a:rPr lang="en-US" smtClean="0"/>
              <a:pPr/>
              <a:t>‹#›</a:t>
            </a:fld>
            <a:endParaRPr lang="en-US"/>
          </a:p>
        </p:txBody>
      </p:sp>
    </p:spTree>
    <p:extLst>
      <p:ext uri="{BB962C8B-B14F-4D97-AF65-F5344CB8AC3E}">
        <p14:creationId xmlns:p14="http://schemas.microsoft.com/office/powerpoint/2010/main" val="40316710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3C473D7-50BF-4AD3-B2BA-EE8A81C88AF5}" type="slidenum">
              <a:rPr lang="en-US" smtClean="0"/>
              <a:pPr/>
              <a:t>3</a:t>
            </a:fld>
            <a:endParaRPr lang="en-US"/>
          </a:p>
        </p:txBody>
      </p:sp>
    </p:spTree>
    <p:extLst>
      <p:ext uri="{BB962C8B-B14F-4D97-AF65-F5344CB8AC3E}">
        <p14:creationId xmlns:p14="http://schemas.microsoft.com/office/powerpoint/2010/main" val="41269366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5CF950-AC03-08A0-C171-3FA54B563D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5A0337-09B3-AD5D-5C34-DE7CFD3EB9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CADB5F3-7B30-D519-7463-38754531BBB4}"/>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53A4FE2C-E02B-6AA1-4572-8E33768EE97D}"/>
              </a:ext>
            </a:extLst>
          </p:cNvPr>
          <p:cNvSpPr>
            <a:spLocks noGrp="1"/>
          </p:cNvSpPr>
          <p:nvPr>
            <p:ph type="sldNum" sz="quarter" idx="5"/>
          </p:nvPr>
        </p:nvSpPr>
        <p:spPr/>
        <p:txBody>
          <a:bodyPr/>
          <a:lstStyle/>
          <a:p>
            <a:fld id="{23C473D7-50BF-4AD3-B2BA-EE8A81C88AF5}" type="slidenum">
              <a:rPr lang="en-US" smtClean="0"/>
              <a:pPr/>
              <a:t>5</a:t>
            </a:fld>
            <a:endParaRPr lang="en-US"/>
          </a:p>
        </p:txBody>
      </p:sp>
    </p:spTree>
    <p:extLst>
      <p:ext uri="{BB962C8B-B14F-4D97-AF65-F5344CB8AC3E}">
        <p14:creationId xmlns:p14="http://schemas.microsoft.com/office/powerpoint/2010/main" val="26049244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FE6F68-8DB7-2597-BDD1-44B522DEA36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EBBF4C-EB18-D862-319D-DB9FBD73A7B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BD396C5-CCAC-3FB4-4800-C027A28FF0F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BA1EFC1-C8EE-28D7-71AC-44D83BBB753E}"/>
              </a:ext>
            </a:extLst>
          </p:cNvPr>
          <p:cNvSpPr>
            <a:spLocks noGrp="1"/>
          </p:cNvSpPr>
          <p:nvPr>
            <p:ph type="sldNum" sz="quarter" idx="5"/>
          </p:nvPr>
        </p:nvSpPr>
        <p:spPr/>
        <p:txBody>
          <a:bodyPr/>
          <a:lstStyle/>
          <a:p>
            <a:fld id="{23C473D7-50BF-4AD3-B2BA-EE8A81C88AF5}" type="slidenum">
              <a:rPr lang="en-US" smtClean="0"/>
              <a:pPr/>
              <a:t>6</a:t>
            </a:fld>
            <a:endParaRPr lang="en-US"/>
          </a:p>
        </p:txBody>
      </p:sp>
    </p:spTree>
    <p:extLst>
      <p:ext uri="{BB962C8B-B14F-4D97-AF65-F5344CB8AC3E}">
        <p14:creationId xmlns:p14="http://schemas.microsoft.com/office/powerpoint/2010/main" val="42837135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30B613-658C-BB89-A4BC-F9C2F56BF6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5200C8-6E58-29CE-38DA-C54D7A9ABEE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B3F021-0E64-AF2A-1272-7078F4A37AA3}"/>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4581DB10-162F-304B-41DA-C224009B2983}"/>
              </a:ext>
            </a:extLst>
          </p:cNvPr>
          <p:cNvSpPr>
            <a:spLocks noGrp="1"/>
          </p:cNvSpPr>
          <p:nvPr>
            <p:ph type="sldNum" sz="quarter" idx="5"/>
          </p:nvPr>
        </p:nvSpPr>
        <p:spPr/>
        <p:txBody>
          <a:bodyPr/>
          <a:lstStyle/>
          <a:p>
            <a:fld id="{23C473D7-50BF-4AD3-B2BA-EE8A81C88AF5}" type="slidenum">
              <a:rPr lang="en-US" smtClean="0"/>
              <a:pPr/>
              <a:t>7</a:t>
            </a:fld>
            <a:endParaRPr lang="en-US"/>
          </a:p>
        </p:txBody>
      </p:sp>
    </p:spTree>
    <p:extLst>
      <p:ext uri="{BB962C8B-B14F-4D97-AF65-F5344CB8AC3E}">
        <p14:creationId xmlns:p14="http://schemas.microsoft.com/office/powerpoint/2010/main" val="27643410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definition highlight the keywords such as Countries, borders, and global</a:t>
            </a:r>
          </a:p>
        </p:txBody>
      </p:sp>
      <p:sp>
        <p:nvSpPr>
          <p:cNvPr id="4" name="Slide Number Placeholder 3"/>
          <p:cNvSpPr>
            <a:spLocks noGrp="1"/>
          </p:cNvSpPr>
          <p:nvPr>
            <p:ph type="sldNum" sz="quarter" idx="5"/>
          </p:nvPr>
        </p:nvSpPr>
        <p:spPr/>
        <p:txBody>
          <a:bodyPr/>
          <a:lstStyle/>
          <a:p>
            <a:fld id="{23C473D7-50BF-4AD3-B2BA-EE8A81C88AF5}" type="slidenum">
              <a:rPr lang="en-US" smtClean="0"/>
              <a:pPr/>
              <a:t>20</a:t>
            </a:fld>
            <a:endParaRPr lang="en-US"/>
          </a:p>
        </p:txBody>
      </p:sp>
    </p:spTree>
    <p:extLst>
      <p:ext uri="{BB962C8B-B14F-4D97-AF65-F5344CB8AC3E}">
        <p14:creationId xmlns:p14="http://schemas.microsoft.com/office/powerpoint/2010/main" val="35719088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3C473D7-50BF-4AD3-B2BA-EE8A81C88AF5}" type="slidenum">
              <a:rPr lang="en-US" smtClean="0"/>
              <a:pPr/>
              <a:t>21</a:t>
            </a:fld>
            <a:endParaRPr lang="en-US"/>
          </a:p>
        </p:txBody>
      </p:sp>
    </p:spTree>
    <p:extLst>
      <p:ext uri="{BB962C8B-B14F-4D97-AF65-F5344CB8AC3E}">
        <p14:creationId xmlns:p14="http://schemas.microsoft.com/office/powerpoint/2010/main" val="8742465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3C473D7-50BF-4AD3-B2BA-EE8A81C88AF5}" type="slidenum">
              <a:rPr lang="en-US" smtClean="0"/>
              <a:pPr/>
              <a:t>22</a:t>
            </a:fld>
            <a:endParaRPr lang="en-US"/>
          </a:p>
        </p:txBody>
      </p:sp>
    </p:spTree>
    <p:extLst>
      <p:ext uri="{BB962C8B-B14F-4D97-AF65-F5344CB8AC3E}">
        <p14:creationId xmlns:p14="http://schemas.microsoft.com/office/powerpoint/2010/main" val="12201770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MNC examples can be: Unilever, Exxon, Coca-Cola, etc</a:t>
            </a:r>
          </a:p>
          <a:p>
            <a:r>
              <a:rPr lang="en-GB" dirty="0"/>
              <a:t>Born Global can be: IT company, or other companies serve global market since established</a:t>
            </a:r>
          </a:p>
        </p:txBody>
      </p:sp>
      <p:sp>
        <p:nvSpPr>
          <p:cNvPr id="4" name="Slide Number Placeholder 3"/>
          <p:cNvSpPr>
            <a:spLocks noGrp="1"/>
          </p:cNvSpPr>
          <p:nvPr>
            <p:ph type="sldNum" sz="quarter" idx="5"/>
          </p:nvPr>
        </p:nvSpPr>
        <p:spPr/>
        <p:txBody>
          <a:bodyPr/>
          <a:lstStyle/>
          <a:p>
            <a:fld id="{23C473D7-50BF-4AD3-B2BA-EE8A81C88AF5}" type="slidenum">
              <a:rPr lang="en-US" smtClean="0"/>
              <a:pPr/>
              <a:t>23</a:t>
            </a:fld>
            <a:endParaRPr lang="en-US"/>
          </a:p>
        </p:txBody>
      </p:sp>
    </p:spTree>
    <p:extLst>
      <p:ext uri="{BB962C8B-B14F-4D97-AF65-F5344CB8AC3E}">
        <p14:creationId xmlns:p14="http://schemas.microsoft.com/office/powerpoint/2010/main" val="36312322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is no right or wrong answer. The question is to highlight the importance/ significant of international business</a:t>
            </a:r>
          </a:p>
          <a:p>
            <a:endParaRPr lang="en-GB" dirty="0"/>
          </a:p>
          <a:p>
            <a:pPr algn="l">
              <a:spcBef>
                <a:spcPts val="750"/>
              </a:spcBef>
              <a:spcAft>
                <a:spcPts val="600"/>
              </a:spcAft>
              <a:buFont typeface="Arial" panose="020B0604020202020204" pitchFamily="34" charset="0"/>
              <a:buNone/>
            </a:pPr>
            <a:r>
              <a:rPr lang="en-GB" b="1" i="0" dirty="0">
                <a:solidFill>
                  <a:srgbClr val="EEF0FF"/>
                </a:solidFill>
                <a:effectLst/>
                <a:latin typeface="Google Sans"/>
              </a:rPr>
              <a:t>Comparison:</a:t>
            </a:r>
            <a:endParaRPr lang="en-GB" b="0" i="0" dirty="0">
              <a:solidFill>
                <a:srgbClr val="EEF0FF"/>
              </a:solidFill>
              <a:effectLst/>
              <a:latin typeface="Google Sans"/>
            </a:endParaRPr>
          </a:p>
          <a:p>
            <a:pPr algn="l">
              <a:spcBef>
                <a:spcPts val="750"/>
              </a:spcBef>
              <a:spcAft>
                <a:spcPts val="600"/>
              </a:spcAft>
              <a:buFont typeface="Arial" panose="020B0604020202020204" pitchFamily="34" charset="0"/>
              <a:buChar char="•"/>
            </a:pPr>
            <a:r>
              <a:rPr lang="en-GB" b="0" i="0" dirty="0">
                <a:solidFill>
                  <a:srgbClr val="EEF0FF"/>
                </a:solidFill>
                <a:effectLst/>
                <a:latin typeface="Google Sans"/>
              </a:rPr>
              <a:t>Comparing a company's market cap to a country's GDP provides a way to gauge the relative size and economic influence of the company compared to the nation.</a:t>
            </a:r>
          </a:p>
          <a:p>
            <a:pPr algn="l">
              <a:spcBef>
                <a:spcPts val="750"/>
              </a:spcBef>
              <a:spcAft>
                <a:spcPts val="600"/>
              </a:spcAft>
              <a:buFont typeface="Arial" panose="020B0604020202020204" pitchFamily="34" charset="0"/>
              <a:buNone/>
            </a:pPr>
            <a:endParaRPr lang="en-GB" b="0" i="0" dirty="0">
              <a:solidFill>
                <a:srgbClr val="EEF0FF"/>
              </a:solidFill>
              <a:effectLst/>
              <a:latin typeface="Google Sans"/>
            </a:endParaRPr>
          </a:p>
          <a:p>
            <a:pPr algn="l">
              <a:spcBef>
                <a:spcPts val="750"/>
              </a:spcBef>
              <a:spcAft>
                <a:spcPts val="1500"/>
              </a:spcAft>
              <a:buFont typeface="Arial" panose="020B0604020202020204" pitchFamily="34" charset="0"/>
              <a:buNone/>
            </a:pPr>
            <a:r>
              <a:rPr lang="en-GB" b="1" i="0" dirty="0">
                <a:solidFill>
                  <a:srgbClr val="EEF0FF"/>
                </a:solidFill>
                <a:effectLst/>
                <a:latin typeface="Google Sans"/>
              </a:rPr>
              <a:t>Implication:</a:t>
            </a:r>
            <a:endParaRPr lang="en-GB" b="0" i="0" dirty="0">
              <a:solidFill>
                <a:srgbClr val="EEF0FF"/>
              </a:solidFill>
              <a:effectLst/>
              <a:latin typeface="Google Sans"/>
            </a:endParaRPr>
          </a:p>
          <a:p>
            <a:pPr algn="l">
              <a:spcBef>
                <a:spcPts val="750"/>
              </a:spcBef>
              <a:spcAft>
                <a:spcPts val="1500"/>
              </a:spcAft>
              <a:buFont typeface="Arial" panose="020B0604020202020204" pitchFamily="34" charset="0"/>
              <a:buChar char="•"/>
            </a:pPr>
            <a:r>
              <a:rPr lang="en-GB" b="0" i="0" dirty="0">
                <a:solidFill>
                  <a:srgbClr val="EEF0FF"/>
                </a:solidFill>
                <a:effectLst/>
                <a:latin typeface="Google Sans"/>
              </a:rPr>
              <a:t>If a company's market cap is as large as a country's GDP, it suggests that the company's economic impact and influence are comparable to that of the entire nation.</a:t>
            </a:r>
          </a:p>
          <a:p>
            <a:endParaRPr lang="en-GB" dirty="0"/>
          </a:p>
        </p:txBody>
      </p:sp>
      <p:sp>
        <p:nvSpPr>
          <p:cNvPr id="4" name="Slide Number Placeholder 3"/>
          <p:cNvSpPr>
            <a:spLocks noGrp="1"/>
          </p:cNvSpPr>
          <p:nvPr>
            <p:ph type="sldNum" sz="quarter" idx="5"/>
          </p:nvPr>
        </p:nvSpPr>
        <p:spPr/>
        <p:txBody>
          <a:bodyPr/>
          <a:lstStyle/>
          <a:p>
            <a:fld id="{23C473D7-50BF-4AD3-B2BA-EE8A81C88AF5}" type="slidenum">
              <a:rPr lang="en-US" smtClean="0"/>
              <a:pPr/>
              <a:t>24</a:t>
            </a:fld>
            <a:endParaRPr lang="en-US"/>
          </a:p>
        </p:txBody>
      </p:sp>
    </p:spTree>
    <p:extLst>
      <p:ext uri="{BB962C8B-B14F-4D97-AF65-F5344CB8AC3E}">
        <p14:creationId xmlns:p14="http://schemas.microsoft.com/office/powerpoint/2010/main" val="38995226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Students can browse on their Laptop/Mobile phone about Nestle’s home country (Switzerland).</a:t>
            </a:r>
          </a:p>
          <a:p>
            <a:r>
              <a:rPr lang="en-GB" dirty="0"/>
              <a:t>It’s also mentioned in Table 1.1. Slide 24</a:t>
            </a:r>
          </a:p>
        </p:txBody>
      </p:sp>
      <p:sp>
        <p:nvSpPr>
          <p:cNvPr id="4" name="Slide Number Placeholder 3"/>
          <p:cNvSpPr>
            <a:spLocks noGrp="1"/>
          </p:cNvSpPr>
          <p:nvPr>
            <p:ph type="sldNum" sz="quarter" idx="5"/>
          </p:nvPr>
        </p:nvSpPr>
        <p:spPr/>
        <p:txBody>
          <a:bodyPr/>
          <a:lstStyle/>
          <a:p>
            <a:fld id="{23C473D7-50BF-4AD3-B2BA-EE8A81C88AF5}" type="slidenum">
              <a:rPr lang="en-US" smtClean="0"/>
              <a:pPr/>
              <a:t>25</a:t>
            </a:fld>
            <a:endParaRPr lang="en-US"/>
          </a:p>
        </p:txBody>
      </p:sp>
    </p:spTree>
    <p:extLst>
      <p:ext uri="{BB962C8B-B14F-4D97-AF65-F5344CB8AC3E}">
        <p14:creationId xmlns:p14="http://schemas.microsoft.com/office/powerpoint/2010/main" val="31467511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D0269E-9687-5E72-1887-C6E478C1F1E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53CEC2D-DF36-4659-BC96-49E8F5C9E82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D41278B-BAB9-537B-CB0B-FCF1038C0EFC}"/>
              </a:ext>
            </a:extLst>
          </p:cNvPr>
          <p:cNvSpPr>
            <a:spLocks noGrp="1"/>
          </p:cNvSpPr>
          <p:nvPr>
            <p:ph type="body" idx="1"/>
          </p:nvPr>
        </p:nvSpPr>
        <p:spPr/>
        <p:txBody>
          <a:bodyPr/>
          <a:lstStyle/>
          <a:p>
            <a:r>
              <a:rPr lang="en-GB" dirty="0"/>
              <a:t>A different approach will determine whether the company adopts an adaptation or standardisation strategy in its marketing across countries. </a:t>
            </a:r>
          </a:p>
        </p:txBody>
      </p:sp>
      <p:sp>
        <p:nvSpPr>
          <p:cNvPr id="4" name="Slide Number Placeholder 3">
            <a:extLst>
              <a:ext uri="{FF2B5EF4-FFF2-40B4-BE49-F238E27FC236}">
                <a16:creationId xmlns:a16="http://schemas.microsoft.com/office/drawing/2014/main" id="{8373A02F-CC64-4100-0511-8FC6DA37BBFC}"/>
              </a:ext>
            </a:extLst>
          </p:cNvPr>
          <p:cNvSpPr>
            <a:spLocks noGrp="1"/>
          </p:cNvSpPr>
          <p:nvPr>
            <p:ph type="sldNum" sz="quarter" idx="5"/>
          </p:nvPr>
        </p:nvSpPr>
        <p:spPr/>
        <p:txBody>
          <a:bodyPr/>
          <a:lstStyle/>
          <a:p>
            <a:fld id="{23C473D7-50BF-4AD3-B2BA-EE8A81C88AF5}" type="slidenum">
              <a:rPr lang="en-US" smtClean="0"/>
              <a:pPr/>
              <a:t>26</a:t>
            </a:fld>
            <a:endParaRPr lang="en-US"/>
          </a:p>
        </p:txBody>
      </p:sp>
    </p:spTree>
    <p:extLst>
      <p:ext uri="{BB962C8B-B14F-4D97-AF65-F5344CB8AC3E}">
        <p14:creationId xmlns:p14="http://schemas.microsoft.com/office/powerpoint/2010/main" val="25979226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3C473D7-50BF-4AD3-B2BA-EE8A81C88AF5}" type="slidenum">
              <a:rPr lang="en-US" smtClean="0"/>
              <a:pPr/>
              <a:t>27</a:t>
            </a:fld>
            <a:endParaRPr lang="en-US"/>
          </a:p>
        </p:txBody>
      </p:sp>
    </p:spTree>
    <p:extLst>
      <p:ext uri="{BB962C8B-B14F-4D97-AF65-F5344CB8AC3E}">
        <p14:creationId xmlns:p14="http://schemas.microsoft.com/office/powerpoint/2010/main" val="38326195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3C473D7-50BF-4AD3-B2BA-EE8A81C88AF5}" type="slidenum">
              <a:rPr lang="en-US" smtClean="0"/>
              <a:pPr/>
              <a:t>29</a:t>
            </a:fld>
            <a:endParaRPr lang="en-US"/>
          </a:p>
        </p:txBody>
      </p:sp>
    </p:spTree>
    <p:extLst>
      <p:ext uri="{BB962C8B-B14F-4D97-AF65-F5344CB8AC3E}">
        <p14:creationId xmlns:p14="http://schemas.microsoft.com/office/powerpoint/2010/main" val="39403610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C3C6D6"/>
                </a:solidFill>
                <a:effectLst/>
                <a:latin typeface="Google Sans"/>
              </a:rPr>
              <a:t>Containerization is a method of transporting freight by placing it in large, standardized containers without need for repacking or complex handling</a:t>
            </a:r>
            <a:endParaRPr lang="en-GB" dirty="0"/>
          </a:p>
        </p:txBody>
      </p:sp>
      <p:sp>
        <p:nvSpPr>
          <p:cNvPr id="4" name="Slide Number Placeholder 3"/>
          <p:cNvSpPr>
            <a:spLocks noGrp="1"/>
          </p:cNvSpPr>
          <p:nvPr>
            <p:ph type="sldNum" sz="quarter" idx="5"/>
          </p:nvPr>
        </p:nvSpPr>
        <p:spPr/>
        <p:txBody>
          <a:bodyPr/>
          <a:lstStyle/>
          <a:p>
            <a:fld id="{23C473D7-50BF-4AD3-B2BA-EE8A81C88AF5}" type="slidenum">
              <a:rPr lang="en-US" smtClean="0"/>
              <a:pPr/>
              <a:t>31</a:t>
            </a:fld>
            <a:endParaRPr lang="en-US"/>
          </a:p>
        </p:txBody>
      </p:sp>
    </p:spTree>
    <p:extLst>
      <p:ext uri="{BB962C8B-B14F-4D97-AF65-F5344CB8AC3E}">
        <p14:creationId xmlns:p14="http://schemas.microsoft.com/office/powerpoint/2010/main" val="13843101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China in 2023 = 3.3 billion USS (Statista, 2023)</a:t>
            </a:r>
          </a:p>
        </p:txBody>
      </p:sp>
      <p:sp>
        <p:nvSpPr>
          <p:cNvPr id="4" name="Slide Number Placeholder 3"/>
          <p:cNvSpPr>
            <a:spLocks noGrp="1"/>
          </p:cNvSpPr>
          <p:nvPr>
            <p:ph type="sldNum" sz="quarter" idx="5"/>
          </p:nvPr>
        </p:nvSpPr>
        <p:spPr/>
        <p:txBody>
          <a:bodyPr/>
          <a:lstStyle/>
          <a:p>
            <a:fld id="{23C473D7-50BF-4AD3-B2BA-EE8A81C88AF5}" type="slidenum">
              <a:rPr lang="en-US" smtClean="0"/>
              <a:pPr/>
              <a:t>33</a:t>
            </a:fld>
            <a:endParaRPr lang="en-US"/>
          </a:p>
        </p:txBody>
      </p:sp>
    </p:spTree>
    <p:extLst>
      <p:ext uri="{BB962C8B-B14F-4D97-AF65-F5344CB8AC3E}">
        <p14:creationId xmlns:p14="http://schemas.microsoft.com/office/powerpoint/2010/main" val="32575576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Give students 10 minutes to compose their thoughts </a:t>
            </a:r>
          </a:p>
        </p:txBody>
      </p:sp>
      <p:sp>
        <p:nvSpPr>
          <p:cNvPr id="4" name="Slide Number Placeholder 3"/>
          <p:cNvSpPr>
            <a:spLocks noGrp="1"/>
          </p:cNvSpPr>
          <p:nvPr>
            <p:ph type="sldNum" sz="quarter" idx="5"/>
          </p:nvPr>
        </p:nvSpPr>
        <p:spPr/>
        <p:txBody>
          <a:bodyPr/>
          <a:lstStyle/>
          <a:p>
            <a:fld id="{23C473D7-50BF-4AD3-B2BA-EE8A81C88AF5}" type="slidenum">
              <a:rPr lang="en-US" smtClean="0"/>
              <a:pPr/>
              <a:t>34</a:t>
            </a:fld>
            <a:endParaRPr lang="en-US"/>
          </a:p>
        </p:txBody>
      </p:sp>
    </p:spTree>
    <p:extLst>
      <p:ext uri="{BB962C8B-B14F-4D97-AF65-F5344CB8AC3E}">
        <p14:creationId xmlns:p14="http://schemas.microsoft.com/office/powerpoint/2010/main" val="21646692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3C473D7-50BF-4AD3-B2BA-EE8A81C88AF5}" type="slidenum">
              <a:rPr lang="en-US" smtClean="0"/>
              <a:pPr/>
              <a:t>37</a:t>
            </a:fld>
            <a:endParaRPr lang="en-US"/>
          </a:p>
        </p:txBody>
      </p:sp>
    </p:spTree>
    <p:extLst>
      <p:ext uri="{BB962C8B-B14F-4D97-AF65-F5344CB8AC3E}">
        <p14:creationId xmlns:p14="http://schemas.microsoft.com/office/powerpoint/2010/main" val="19025671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3C473D7-50BF-4AD3-B2BA-EE8A81C88AF5}" type="slidenum">
              <a:rPr lang="en-US" smtClean="0"/>
              <a:pPr/>
              <a:t>42</a:t>
            </a:fld>
            <a:endParaRPr lang="en-US"/>
          </a:p>
        </p:txBody>
      </p:sp>
    </p:spTree>
    <p:extLst>
      <p:ext uri="{BB962C8B-B14F-4D97-AF65-F5344CB8AC3E}">
        <p14:creationId xmlns:p14="http://schemas.microsoft.com/office/powerpoint/2010/main" val="2905693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3C473D7-50BF-4AD3-B2BA-EE8A81C88AF5}" type="slidenum">
              <a:rPr lang="en-US" smtClean="0"/>
              <a:pPr/>
              <a:t>43</a:t>
            </a:fld>
            <a:endParaRPr lang="en-US"/>
          </a:p>
        </p:txBody>
      </p:sp>
    </p:spTree>
    <p:extLst>
      <p:ext uri="{BB962C8B-B14F-4D97-AF65-F5344CB8AC3E}">
        <p14:creationId xmlns:p14="http://schemas.microsoft.com/office/powerpoint/2010/main" val="225234587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A blue and white background">
            <a:extLst>
              <a:ext uri="{FF2B5EF4-FFF2-40B4-BE49-F238E27FC236}">
                <a16:creationId xmlns:a16="http://schemas.microsoft.com/office/drawing/2014/main" id="{6A6D4F36-BF2E-B68C-43EF-D8262E60A69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22769"/>
            <a:ext cx="9144000" cy="6812462"/>
          </a:xfrm>
          <a:prstGeom prst="rect">
            <a:avLst/>
          </a:prstGeom>
        </p:spPr>
      </p:pic>
      <p:sp>
        <p:nvSpPr>
          <p:cNvPr id="2" name="Title 1">
            <a:extLst>
              <a:ext uri="{FF2B5EF4-FFF2-40B4-BE49-F238E27FC236}">
                <a16:creationId xmlns:a16="http://schemas.microsoft.com/office/drawing/2014/main" id="{9422A405-80A5-9493-8090-0F1E647C05C4}"/>
              </a:ext>
            </a:extLst>
          </p:cNvPr>
          <p:cNvSpPr>
            <a:spLocks noGrp="1"/>
          </p:cNvSpPr>
          <p:nvPr>
            <p:ph type="ctrTitle"/>
          </p:nvPr>
        </p:nvSpPr>
        <p:spPr>
          <a:xfrm>
            <a:off x="1143000" y="1122363"/>
            <a:ext cx="6858000" cy="2387600"/>
          </a:xfrm>
        </p:spPr>
        <p:txBody>
          <a:bodyPr anchor="b"/>
          <a:lstStyle>
            <a:lvl1pPr algn="ctr">
              <a:defRPr sz="6000" b="1">
                <a:solidFill>
                  <a:schemeClr val="bg1"/>
                </a:solidFill>
              </a:defRPr>
            </a:lvl1pPr>
          </a:lstStyle>
          <a:p>
            <a:r>
              <a:rPr lang="en-US" dirty="0"/>
              <a:t>Click to edit Master title style</a:t>
            </a:r>
            <a:endParaRPr lang="en-GB" dirty="0"/>
          </a:p>
        </p:txBody>
      </p:sp>
      <p:sp>
        <p:nvSpPr>
          <p:cNvPr id="3" name="Subtitle 2">
            <a:extLst>
              <a:ext uri="{FF2B5EF4-FFF2-40B4-BE49-F238E27FC236}">
                <a16:creationId xmlns:a16="http://schemas.microsoft.com/office/drawing/2014/main" id="{53BB9B3F-3061-4BC2-770C-DC75D7BEA1F2}"/>
              </a:ext>
            </a:extLst>
          </p:cNvPr>
          <p:cNvSpPr>
            <a:spLocks noGrp="1"/>
          </p:cNvSpPr>
          <p:nvPr>
            <p:ph type="subTitle" idx="1"/>
          </p:nvPr>
        </p:nvSpPr>
        <p:spPr>
          <a:xfrm>
            <a:off x="1143000" y="3602038"/>
            <a:ext cx="6858000" cy="1655762"/>
          </a:xfrm>
        </p:spPr>
        <p:txBody>
          <a:bodyPr>
            <a:normAutofit/>
          </a:bodyPr>
          <a:lstStyle>
            <a:lvl1pPr marL="0" indent="0" algn="ctr">
              <a:buNone/>
              <a:defRPr sz="3200" b="1">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4" name="Date Placeholder 3">
            <a:extLst>
              <a:ext uri="{FF2B5EF4-FFF2-40B4-BE49-F238E27FC236}">
                <a16:creationId xmlns:a16="http://schemas.microsoft.com/office/drawing/2014/main" id="{949FA97C-CF47-C5F2-48D8-CDB381EDF78F}"/>
              </a:ext>
            </a:extLst>
          </p:cNvPr>
          <p:cNvSpPr>
            <a:spLocks noGrp="1"/>
          </p:cNvSpPr>
          <p:nvPr>
            <p:ph type="dt" sz="half" idx="10"/>
          </p:nvPr>
        </p:nvSpPr>
        <p:spPr/>
        <p:txBody>
          <a:bodyPr/>
          <a:lstStyle/>
          <a:p>
            <a:fld id="{904CF764-6536-4DB0-B2B5-0387957011F9}" type="datetimeFigureOut">
              <a:rPr lang="en-GB" smtClean="0"/>
              <a:t>13/10/2026</a:t>
            </a:fld>
            <a:endParaRPr lang="en-GB"/>
          </a:p>
        </p:txBody>
      </p:sp>
      <p:sp>
        <p:nvSpPr>
          <p:cNvPr id="5" name="Footer Placeholder 4">
            <a:extLst>
              <a:ext uri="{FF2B5EF4-FFF2-40B4-BE49-F238E27FC236}">
                <a16:creationId xmlns:a16="http://schemas.microsoft.com/office/drawing/2014/main" id="{1AA90846-A3AA-932A-D777-DFD6C467A4A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BCE940-8C24-93DE-376C-DC0F5CC2DBA2}"/>
              </a:ext>
            </a:extLst>
          </p:cNvPr>
          <p:cNvSpPr>
            <a:spLocks noGrp="1"/>
          </p:cNvSpPr>
          <p:nvPr>
            <p:ph type="sldNum" sz="quarter" idx="12"/>
          </p:nvPr>
        </p:nvSpPr>
        <p:spPr/>
        <p:txBody>
          <a:bodyPr/>
          <a:lstStyle/>
          <a:p>
            <a:fld id="{05501F6E-FD55-48BA-AB13-579BA5A735E0}" type="slidenum">
              <a:rPr lang="en-GB" smtClean="0"/>
              <a:t>‹#›</a:t>
            </a:fld>
            <a:endParaRPr lang="en-GB"/>
          </a:p>
        </p:txBody>
      </p:sp>
    </p:spTree>
    <p:extLst>
      <p:ext uri="{BB962C8B-B14F-4D97-AF65-F5344CB8AC3E}">
        <p14:creationId xmlns:p14="http://schemas.microsoft.com/office/powerpoint/2010/main" val="38445144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E4072-EAC4-284A-A542-05D7A538F59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4B4DEF2-D51D-AF96-4853-C844D3FFD55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99EAC53-3E62-BE33-A640-7C7B30CC14F9}"/>
              </a:ext>
            </a:extLst>
          </p:cNvPr>
          <p:cNvSpPr>
            <a:spLocks noGrp="1"/>
          </p:cNvSpPr>
          <p:nvPr>
            <p:ph type="dt" sz="half" idx="10"/>
          </p:nvPr>
        </p:nvSpPr>
        <p:spPr/>
        <p:txBody>
          <a:bodyPr/>
          <a:lstStyle/>
          <a:p>
            <a:fld id="{904CF764-6536-4DB0-B2B5-0387957011F9}" type="datetimeFigureOut">
              <a:rPr lang="en-GB" smtClean="0"/>
              <a:t>13/10/2026</a:t>
            </a:fld>
            <a:endParaRPr lang="en-GB"/>
          </a:p>
        </p:txBody>
      </p:sp>
      <p:sp>
        <p:nvSpPr>
          <p:cNvPr id="5" name="Footer Placeholder 4">
            <a:extLst>
              <a:ext uri="{FF2B5EF4-FFF2-40B4-BE49-F238E27FC236}">
                <a16:creationId xmlns:a16="http://schemas.microsoft.com/office/drawing/2014/main" id="{0CEFA273-3C5E-85DC-D5F3-327857CE626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F54CF6A-522E-E1CE-1C80-CDC7A1153CB7}"/>
              </a:ext>
            </a:extLst>
          </p:cNvPr>
          <p:cNvSpPr>
            <a:spLocks noGrp="1"/>
          </p:cNvSpPr>
          <p:nvPr>
            <p:ph type="sldNum" sz="quarter" idx="12"/>
          </p:nvPr>
        </p:nvSpPr>
        <p:spPr/>
        <p:txBody>
          <a:bodyPr/>
          <a:lstStyle/>
          <a:p>
            <a:fld id="{05501F6E-FD55-48BA-AB13-579BA5A735E0}" type="slidenum">
              <a:rPr lang="en-GB" smtClean="0"/>
              <a:t>‹#›</a:t>
            </a:fld>
            <a:endParaRPr lang="en-GB"/>
          </a:p>
        </p:txBody>
      </p:sp>
    </p:spTree>
    <p:extLst>
      <p:ext uri="{BB962C8B-B14F-4D97-AF65-F5344CB8AC3E}">
        <p14:creationId xmlns:p14="http://schemas.microsoft.com/office/powerpoint/2010/main" val="35550306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29CBC9-F0FA-7BDC-CE16-AD951B726214}"/>
              </a:ext>
            </a:extLst>
          </p:cNvPr>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215260D-BAB0-318A-47EE-1E8125537CD4}"/>
              </a:ext>
            </a:extLst>
          </p:cNvPr>
          <p:cNvSpPr>
            <a:spLocks noGrp="1"/>
          </p:cNvSpPr>
          <p:nvPr>
            <p:ph type="body" idx="1"/>
          </p:nvPr>
        </p:nvSpPr>
        <p:spPr>
          <a:xfrm>
            <a:off x="623888" y="4589463"/>
            <a:ext cx="78867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7357B5C-45AD-D0F9-3F32-B79D2C0E00A9}"/>
              </a:ext>
            </a:extLst>
          </p:cNvPr>
          <p:cNvSpPr>
            <a:spLocks noGrp="1"/>
          </p:cNvSpPr>
          <p:nvPr>
            <p:ph type="dt" sz="half" idx="10"/>
          </p:nvPr>
        </p:nvSpPr>
        <p:spPr/>
        <p:txBody>
          <a:bodyPr/>
          <a:lstStyle/>
          <a:p>
            <a:fld id="{904CF764-6536-4DB0-B2B5-0387957011F9}" type="datetimeFigureOut">
              <a:rPr lang="en-GB" smtClean="0"/>
              <a:t>13/10/2026</a:t>
            </a:fld>
            <a:endParaRPr lang="en-GB"/>
          </a:p>
        </p:txBody>
      </p:sp>
      <p:sp>
        <p:nvSpPr>
          <p:cNvPr id="5" name="Footer Placeholder 4">
            <a:extLst>
              <a:ext uri="{FF2B5EF4-FFF2-40B4-BE49-F238E27FC236}">
                <a16:creationId xmlns:a16="http://schemas.microsoft.com/office/drawing/2014/main" id="{37AFE921-D1B4-6ABA-C628-C7376A864EE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1AC3C66-81C6-EF71-B402-97542AEA0F71}"/>
              </a:ext>
            </a:extLst>
          </p:cNvPr>
          <p:cNvSpPr>
            <a:spLocks noGrp="1"/>
          </p:cNvSpPr>
          <p:nvPr>
            <p:ph type="sldNum" sz="quarter" idx="12"/>
          </p:nvPr>
        </p:nvSpPr>
        <p:spPr/>
        <p:txBody>
          <a:bodyPr/>
          <a:lstStyle/>
          <a:p>
            <a:fld id="{05501F6E-FD55-48BA-AB13-579BA5A735E0}" type="slidenum">
              <a:rPr lang="en-GB" smtClean="0"/>
              <a:t>‹#›</a:t>
            </a:fld>
            <a:endParaRPr lang="en-GB"/>
          </a:p>
        </p:txBody>
      </p:sp>
    </p:spTree>
    <p:extLst>
      <p:ext uri="{BB962C8B-B14F-4D97-AF65-F5344CB8AC3E}">
        <p14:creationId xmlns:p14="http://schemas.microsoft.com/office/powerpoint/2010/main" val="1709740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B17459-A5AE-09E8-E7D2-116B1D193D8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9F1A17F-B740-6C93-276A-21961D2AC0C9}"/>
              </a:ext>
            </a:extLst>
          </p:cNvPr>
          <p:cNvSpPr>
            <a:spLocks noGrp="1"/>
          </p:cNvSpPr>
          <p:nvPr>
            <p:ph sz="half" idx="1"/>
          </p:nvPr>
        </p:nvSpPr>
        <p:spPr>
          <a:xfrm>
            <a:off x="62865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5FE4A48-F86A-7C75-3CC3-5453FF117CB1}"/>
              </a:ext>
            </a:extLst>
          </p:cNvPr>
          <p:cNvSpPr>
            <a:spLocks noGrp="1"/>
          </p:cNvSpPr>
          <p:nvPr>
            <p:ph sz="half" idx="2"/>
          </p:nvPr>
        </p:nvSpPr>
        <p:spPr>
          <a:xfrm>
            <a:off x="464820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F4815FE-B276-33FB-3CCB-519598A82278}"/>
              </a:ext>
            </a:extLst>
          </p:cNvPr>
          <p:cNvSpPr>
            <a:spLocks noGrp="1"/>
          </p:cNvSpPr>
          <p:nvPr>
            <p:ph type="dt" sz="half" idx="10"/>
          </p:nvPr>
        </p:nvSpPr>
        <p:spPr/>
        <p:txBody>
          <a:bodyPr/>
          <a:lstStyle/>
          <a:p>
            <a:fld id="{904CF764-6536-4DB0-B2B5-0387957011F9}" type="datetimeFigureOut">
              <a:rPr lang="en-GB" smtClean="0"/>
              <a:t>13/10/2026</a:t>
            </a:fld>
            <a:endParaRPr lang="en-GB"/>
          </a:p>
        </p:txBody>
      </p:sp>
      <p:sp>
        <p:nvSpPr>
          <p:cNvPr id="6" name="Footer Placeholder 5">
            <a:extLst>
              <a:ext uri="{FF2B5EF4-FFF2-40B4-BE49-F238E27FC236}">
                <a16:creationId xmlns:a16="http://schemas.microsoft.com/office/drawing/2014/main" id="{183D01D9-3A5F-51AC-555F-B10B809E185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33F3694-2173-A985-FEFD-720BBAB723CE}"/>
              </a:ext>
            </a:extLst>
          </p:cNvPr>
          <p:cNvSpPr>
            <a:spLocks noGrp="1"/>
          </p:cNvSpPr>
          <p:nvPr>
            <p:ph type="sldNum" sz="quarter" idx="12"/>
          </p:nvPr>
        </p:nvSpPr>
        <p:spPr/>
        <p:txBody>
          <a:bodyPr/>
          <a:lstStyle/>
          <a:p>
            <a:fld id="{05501F6E-FD55-48BA-AB13-579BA5A735E0}" type="slidenum">
              <a:rPr lang="en-GB" smtClean="0"/>
              <a:t>‹#›</a:t>
            </a:fld>
            <a:endParaRPr lang="en-GB"/>
          </a:p>
        </p:txBody>
      </p:sp>
    </p:spTree>
    <p:extLst>
      <p:ext uri="{BB962C8B-B14F-4D97-AF65-F5344CB8AC3E}">
        <p14:creationId xmlns:p14="http://schemas.microsoft.com/office/powerpoint/2010/main" val="11162127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D19B47-B33C-F6E2-6D3D-8F83403261F8}"/>
              </a:ext>
            </a:extLst>
          </p:cNvPr>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4F913CB-5D92-C570-17C3-F5C8D8075B08}"/>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DE545C7-56C9-3501-8918-7FCD18759A16}"/>
              </a:ext>
            </a:extLst>
          </p:cNvPr>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5B7F240-CBF3-91B3-0258-A73B7F1BC93E}"/>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66DF9CC-2FEC-E875-F9E7-B005BDF13B84}"/>
              </a:ext>
            </a:extLst>
          </p:cNvPr>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BA5DA4E-5F80-7D4D-9119-FF66BB1639EF}"/>
              </a:ext>
            </a:extLst>
          </p:cNvPr>
          <p:cNvSpPr>
            <a:spLocks noGrp="1"/>
          </p:cNvSpPr>
          <p:nvPr>
            <p:ph type="dt" sz="half" idx="10"/>
          </p:nvPr>
        </p:nvSpPr>
        <p:spPr/>
        <p:txBody>
          <a:bodyPr/>
          <a:lstStyle/>
          <a:p>
            <a:fld id="{904CF764-6536-4DB0-B2B5-0387957011F9}" type="datetimeFigureOut">
              <a:rPr lang="en-GB" smtClean="0"/>
              <a:t>13/10/2026</a:t>
            </a:fld>
            <a:endParaRPr lang="en-GB"/>
          </a:p>
        </p:txBody>
      </p:sp>
      <p:sp>
        <p:nvSpPr>
          <p:cNvPr id="8" name="Footer Placeholder 7">
            <a:extLst>
              <a:ext uri="{FF2B5EF4-FFF2-40B4-BE49-F238E27FC236}">
                <a16:creationId xmlns:a16="http://schemas.microsoft.com/office/drawing/2014/main" id="{E8FEA97B-A84D-EAF3-9821-033A06AEA77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45F78BC-2D8C-0FD2-917C-AB96DAB23A9C}"/>
              </a:ext>
            </a:extLst>
          </p:cNvPr>
          <p:cNvSpPr>
            <a:spLocks noGrp="1"/>
          </p:cNvSpPr>
          <p:nvPr>
            <p:ph type="sldNum" sz="quarter" idx="12"/>
          </p:nvPr>
        </p:nvSpPr>
        <p:spPr/>
        <p:txBody>
          <a:bodyPr/>
          <a:lstStyle/>
          <a:p>
            <a:fld id="{05501F6E-FD55-48BA-AB13-579BA5A735E0}" type="slidenum">
              <a:rPr lang="en-GB" smtClean="0"/>
              <a:t>‹#›</a:t>
            </a:fld>
            <a:endParaRPr lang="en-GB"/>
          </a:p>
        </p:txBody>
      </p:sp>
    </p:spTree>
    <p:extLst>
      <p:ext uri="{BB962C8B-B14F-4D97-AF65-F5344CB8AC3E}">
        <p14:creationId xmlns:p14="http://schemas.microsoft.com/office/powerpoint/2010/main" val="9621221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53BB43-3C7A-2B44-8187-F1931C366F4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BC2C2BC-76BF-6659-43A3-4D48322C81AD}"/>
              </a:ext>
            </a:extLst>
          </p:cNvPr>
          <p:cNvSpPr>
            <a:spLocks noGrp="1"/>
          </p:cNvSpPr>
          <p:nvPr>
            <p:ph type="dt" sz="half" idx="10"/>
          </p:nvPr>
        </p:nvSpPr>
        <p:spPr/>
        <p:txBody>
          <a:bodyPr/>
          <a:lstStyle/>
          <a:p>
            <a:fld id="{904CF764-6536-4DB0-B2B5-0387957011F9}" type="datetimeFigureOut">
              <a:rPr lang="en-GB" smtClean="0"/>
              <a:t>13/10/2026</a:t>
            </a:fld>
            <a:endParaRPr lang="en-GB"/>
          </a:p>
        </p:txBody>
      </p:sp>
      <p:sp>
        <p:nvSpPr>
          <p:cNvPr id="4" name="Footer Placeholder 3">
            <a:extLst>
              <a:ext uri="{FF2B5EF4-FFF2-40B4-BE49-F238E27FC236}">
                <a16:creationId xmlns:a16="http://schemas.microsoft.com/office/drawing/2014/main" id="{DCCDCFDB-514B-A17A-219C-948302A2FB6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5AFFFEE-3AEB-B29A-9A70-AB6B36210802}"/>
              </a:ext>
            </a:extLst>
          </p:cNvPr>
          <p:cNvSpPr>
            <a:spLocks noGrp="1"/>
          </p:cNvSpPr>
          <p:nvPr>
            <p:ph type="sldNum" sz="quarter" idx="12"/>
          </p:nvPr>
        </p:nvSpPr>
        <p:spPr/>
        <p:txBody>
          <a:bodyPr/>
          <a:lstStyle/>
          <a:p>
            <a:fld id="{05501F6E-FD55-48BA-AB13-579BA5A735E0}" type="slidenum">
              <a:rPr lang="en-GB" smtClean="0"/>
              <a:t>‹#›</a:t>
            </a:fld>
            <a:endParaRPr lang="en-GB"/>
          </a:p>
        </p:txBody>
      </p:sp>
    </p:spTree>
    <p:extLst>
      <p:ext uri="{BB962C8B-B14F-4D97-AF65-F5344CB8AC3E}">
        <p14:creationId xmlns:p14="http://schemas.microsoft.com/office/powerpoint/2010/main" val="31705213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FA39FAC-5266-EDE7-E5E5-0F8D8C675AE6}"/>
              </a:ext>
            </a:extLst>
          </p:cNvPr>
          <p:cNvSpPr>
            <a:spLocks noGrp="1"/>
          </p:cNvSpPr>
          <p:nvPr>
            <p:ph type="dt" sz="half" idx="10"/>
          </p:nvPr>
        </p:nvSpPr>
        <p:spPr/>
        <p:txBody>
          <a:bodyPr/>
          <a:lstStyle/>
          <a:p>
            <a:fld id="{904CF764-6536-4DB0-B2B5-0387957011F9}" type="datetimeFigureOut">
              <a:rPr lang="en-GB" smtClean="0"/>
              <a:t>13/10/2026</a:t>
            </a:fld>
            <a:endParaRPr lang="en-GB"/>
          </a:p>
        </p:txBody>
      </p:sp>
      <p:sp>
        <p:nvSpPr>
          <p:cNvPr id="3" name="Footer Placeholder 2">
            <a:extLst>
              <a:ext uri="{FF2B5EF4-FFF2-40B4-BE49-F238E27FC236}">
                <a16:creationId xmlns:a16="http://schemas.microsoft.com/office/drawing/2014/main" id="{5CB932DC-AF04-DB0A-0B33-82AEE165FD3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195A193-9012-D234-21C1-AE274DA78EF1}"/>
              </a:ext>
            </a:extLst>
          </p:cNvPr>
          <p:cNvSpPr>
            <a:spLocks noGrp="1"/>
          </p:cNvSpPr>
          <p:nvPr>
            <p:ph type="sldNum" sz="quarter" idx="12"/>
          </p:nvPr>
        </p:nvSpPr>
        <p:spPr/>
        <p:txBody>
          <a:bodyPr/>
          <a:lstStyle/>
          <a:p>
            <a:fld id="{05501F6E-FD55-48BA-AB13-579BA5A735E0}" type="slidenum">
              <a:rPr lang="en-GB" smtClean="0"/>
              <a:t>‹#›</a:t>
            </a:fld>
            <a:endParaRPr lang="en-GB"/>
          </a:p>
        </p:txBody>
      </p:sp>
    </p:spTree>
    <p:extLst>
      <p:ext uri="{BB962C8B-B14F-4D97-AF65-F5344CB8AC3E}">
        <p14:creationId xmlns:p14="http://schemas.microsoft.com/office/powerpoint/2010/main" val="16699878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6A43F0-A3B1-0D0E-2264-C8429064E7D6}"/>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BDB72D0-1C2F-B1AE-86D7-CC9013A82A23}"/>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B77700C-B517-B736-4580-74BC59C389B2}"/>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E74FB02-1DFD-86BB-5825-5F22BDDC70AC}"/>
              </a:ext>
            </a:extLst>
          </p:cNvPr>
          <p:cNvSpPr>
            <a:spLocks noGrp="1"/>
          </p:cNvSpPr>
          <p:nvPr>
            <p:ph type="dt" sz="half" idx="10"/>
          </p:nvPr>
        </p:nvSpPr>
        <p:spPr/>
        <p:txBody>
          <a:bodyPr/>
          <a:lstStyle/>
          <a:p>
            <a:fld id="{904CF764-6536-4DB0-B2B5-0387957011F9}" type="datetimeFigureOut">
              <a:rPr lang="en-GB" smtClean="0"/>
              <a:t>13/10/2026</a:t>
            </a:fld>
            <a:endParaRPr lang="en-GB"/>
          </a:p>
        </p:txBody>
      </p:sp>
      <p:sp>
        <p:nvSpPr>
          <p:cNvPr id="6" name="Footer Placeholder 5">
            <a:extLst>
              <a:ext uri="{FF2B5EF4-FFF2-40B4-BE49-F238E27FC236}">
                <a16:creationId xmlns:a16="http://schemas.microsoft.com/office/drawing/2014/main" id="{AF986DD5-B991-1427-0298-E9A50D1E6AF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89C4FC2-7F05-C96D-6431-9A46FEE30B4B}"/>
              </a:ext>
            </a:extLst>
          </p:cNvPr>
          <p:cNvSpPr>
            <a:spLocks noGrp="1"/>
          </p:cNvSpPr>
          <p:nvPr>
            <p:ph type="sldNum" sz="quarter" idx="12"/>
          </p:nvPr>
        </p:nvSpPr>
        <p:spPr/>
        <p:txBody>
          <a:bodyPr/>
          <a:lstStyle/>
          <a:p>
            <a:fld id="{05501F6E-FD55-48BA-AB13-579BA5A735E0}" type="slidenum">
              <a:rPr lang="en-GB" smtClean="0"/>
              <a:t>‹#›</a:t>
            </a:fld>
            <a:endParaRPr lang="en-GB"/>
          </a:p>
        </p:txBody>
      </p:sp>
    </p:spTree>
    <p:extLst>
      <p:ext uri="{BB962C8B-B14F-4D97-AF65-F5344CB8AC3E}">
        <p14:creationId xmlns:p14="http://schemas.microsoft.com/office/powerpoint/2010/main" val="42694594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3E6AC8-7527-D886-8B60-594495CBEB9D}"/>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E79C348-9B62-6412-6603-CAB348339B52}"/>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EE6B25A-BA6E-E654-DE58-BFF30D52AEA1}"/>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48BDD27-63A7-4CE6-7335-9EA54A4998D0}"/>
              </a:ext>
            </a:extLst>
          </p:cNvPr>
          <p:cNvSpPr>
            <a:spLocks noGrp="1"/>
          </p:cNvSpPr>
          <p:nvPr>
            <p:ph type="dt" sz="half" idx="10"/>
          </p:nvPr>
        </p:nvSpPr>
        <p:spPr/>
        <p:txBody>
          <a:bodyPr/>
          <a:lstStyle/>
          <a:p>
            <a:fld id="{904CF764-6536-4DB0-B2B5-0387957011F9}" type="datetimeFigureOut">
              <a:rPr lang="en-GB" smtClean="0"/>
              <a:t>13/10/2026</a:t>
            </a:fld>
            <a:endParaRPr lang="en-GB"/>
          </a:p>
        </p:txBody>
      </p:sp>
      <p:sp>
        <p:nvSpPr>
          <p:cNvPr id="6" name="Footer Placeholder 5">
            <a:extLst>
              <a:ext uri="{FF2B5EF4-FFF2-40B4-BE49-F238E27FC236}">
                <a16:creationId xmlns:a16="http://schemas.microsoft.com/office/drawing/2014/main" id="{F0671B3C-EE27-231F-89CA-0B4F92B3805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EDBACD4-856E-EF97-9EBA-21084F748B5D}"/>
              </a:ext>
            </a:extLst>
          </p:cNvPr>
          <p:cNvSpPr>
            <a:spLocks noGrp="1"/>
          </p:cNvSpPr>
          <p:nvPr>
            <p:ph type="sldNum" sz="quarter" idx="12"/>
          </p:nvPr>
        </p:nvSpPr>
        <p:spPr/>
        <p:txBody>
          <a:bodyPr/>
          <a:lstStyle/>
          <a:p>
            <a:fld id="{05501F6E-FD55-48BA-AB13-579BA5A735E0}" type="slidenum">
              <a:rPr lang="en-GB" smtClean="0"/>
              <a:t>‹#›</a:t>
            </a:fld>
            <a:endParaRPr lang="en-GB"/>
          </a:p>
        </p:txBody>
      </p:sp>
    </p:spTree>
    <p:extLst>
      <p:ext uri="{BB962C8B-B14F-4D97-AF65-F5344CB8AC3E}">
        <p14:creationId xmlns:p14="http://schemas.microsoft.com/office/powerpoint/2010/main" val="13746113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A8488-F747-7E3F-472A-D273F54E047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FC32737-6DE1-94D9-3BAB-D61FF798212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8ED2ED3-3538-ACB4-BB51-5C5B94B58EE7}"/>
              </a:ext>
            </a:extLst>
          </p:cNvPr>
          <p:cNvSpPr>
            <a:spLocks noGrp="1"/>
          </p:cNvSpPr>
          <p:nvPr>
            <p:ph type="dt" sz="half" idx="10"/>
          </p:nvPr>
        </p:nvSpPr>
        <p:spPr/>
        <p:txBody>
          <a:bodyPr/>
          <a:lstStyle/>
          <a:p>
            <a:fld id="{904CF764-6536-4DB0-B2B5-0387957011F9}" type="datetimeFigureOut">
              <a:rPr lang="en-GB" smtClean="0"/>
              <a:t>13/10/2026</a:t>
            </a:fld>
            <a:endParaRPr lang="en-GB"/>
          </a:p>
        </p:txBody>
      </p:sp>
      <p:sp>
        <p:nvSpPr>
          <p:cNvPr id="5" name="Footer Placeholder 4">
            <a:extLst>
              <a:ext uri="{FF2B5EF4-FFF2-40B4-BE49-F238E27FC236}">
                <a16:creationId xmlns:a16="http://schemas.microsoft.com/office/drawing/2014/main" id="{CC683975-4CD1-7984-F0F0-BDEC86CEA14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067E646-FF73-720F-7467-0E4A8CA29AB3}"/>
              </a:ext>
            </a:extLst>
          </p:cNvPr>
          <p:cNvSpPr>
            <a:spLocks noGrp="1"/>
          </p:cNvSpPr>
          <p:nvPr>
            <p:ph type="sldNum" sz="quarter" idx="12"/>
          </p:nvPr>
        </p:nvSpPr>
        <p:spPr/>
        <p:txBody>
          <a:bodyPr/>
          <a:lstStyle/>
          <a:p>
            <a:fld id="{05501F6E-FD55-48BA-AB13-579BA5A735E0}" type="slidenum">
              <a:rPr lang="en-GB" smtClean="0"/>
              <a:t>‹#›</a:t>
            </a:fld>
            <a:endParaRPr lang="en-GB"/>
          </a:p>
        </p:txBody>
      </p:sp>
    </p:spTree>
    <p:extLst>
      <p:ext uri="{BB962C8B-B14F-4D97-AF65-F5344CB8AC3E}">
        <p14:creationId xmlns:p14="http://schemas.microsoft.com/office/powerpoint/2010/main" val="18337268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EC7482B-FF40-39AF-C947-2F282AF26F21}"/>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FF8E75B-04D9-EBD4-A4C4-5DE3CF6B577A}"/>
              </a:ext>
            </a:extLst>
          </p:cNvPr>
          <p:cNvSpPr>
            <a:spLocks noGrp="1"/>
          </p:cNvSpPr>
          <p:nvPr>
            <p:ph type="body" orient="vert" idx="1"/>
          </p:nvPr>
        </p:nvSpPr>
        <p:spPr>
          <a:xfrm>
            <a:off x="628650" y="365125"/>
            <a:ext cx="57626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DDC54D-B69B-DDCC-82D7-AC63D198248E}"/>
              </a:ext>
            </a:extLst>
          </p:cNvPr>
          <p:cNvSpPr>
            <a:spLocks noGrp="1"/>
          </p:cNvSpPr>
          <p:nvPr>
            <p:ph type="dt" sz="half" idx="10"/>
          </p:nvPr>
        </p:nvSpPr>
        <p:spPr/>
        <p:txBody>
          <a:bodyPr/>
          <a:lstStyle/>
          <a:p>
            <a:fld id="{904CF764-6536-4DB0-B2B5-0387957011F9}" type="datetimeFigureOut">
              <a:rPr lang="en-GB" smtClean="0"/>
              <a:t>13/10/2026</a:t>
            </a:fld>
            <a:endParaRPr lang="en-GB"/>
          </a:p>
        </p:txBody>
      </p:sp>
      <p:sp>
        <p:nvSpPr>
          <p:cNvPr id="5" name="Footer Placeholder 4">
            <a:extLst>
              <a:ext uri="{FF2B5EF4-FFF2-40B4-BE49-F238E27FC236}">
                <a16:creationId xmlns:a16="http://schemas.microsoft.com/office/drawing/2014/main" id="{A62D1FFD-51FA-56E5-2FFC-6EED317EACD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68E92DF-068C-8967-2F64-F9130FE4B4E9}"/>
              </a:ext>
            </a:extLst>
          </p:cNvPr>
          <p:cNvSpPr>
            <a:spLocks noGrp="1"/>
          </p:cNvSpPr>
          <p:nvPr>
            <p:ph type="sldNum" sz="quarter" idx="12"/>
          </p:nvPr>
        </p:nvSpPr>
        <p:spPr/>
        <p:txBody>
          <a:bodyPr/>
          <a:lstStyle/>
          <a:p>
            <a:fld id="{05501F6E-FD55-48BA-AB13-579BA5A735E0}" type="slidenum">
              <a:rPr lang="en-GB" smtClean="0"/>
              <a:t>‹#›</a:t>
            </a:fld>
            <a:endParaRPr lang="en-GB"/>
          </a:p>
        </p:txBody>
      </p:sp>
    </p:spTree>
    <p:extLst>
      <p:ext uri="{BB962C8B-B14F-4D97-AF65-F5344CB8AC3E}">
        <p14:creationId xmlns:p14="http://schemas.microsoft.com/office/powerpoint/2010/main" val="25645748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5A4104-DC2A-1991-0C75-40A70920F44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382CA62-E9F4-2B7E-94F4-A0832EEBADA1}"/>
              </a:ext>
            </a:extLst>
          </p:cNvPr>
          <p:cNvSpPr>
            <a:spLocks noGrp="1"/>
          </p:cNvSpPr>
          <p:nvPr>
            <p:ph type="dt" sz="half" idx="10"/>
          </p:nvPr>
        </p:nvSpPr>
        <p:spPr/>
        <p:txBody>
          <a:bodyPr/>
          <a:lstStyle/>
          <a:p>
            <a:fld id="{904CF764-6536-4DB0-B2B5-0387957011F9}" type="datetimeFigureOut">
              <a:rPr lang="en-GB" smtClean="0"/>
              <a:t>13/10/2026</a:t>
            </a:fld>
            <a:endParaRPr lang="en-GB"/>
          </a:p>
        </p:txBody>
      </p:sp>
      <p:sp>
        <p:nvSpPr>
          <p:cNvPr id="4" name="Footer Placeholder 3">
            <a:extLst>
              <a:ext uri="{FF2B5EF4-FFF2-40B4-BE49-F238E27FC236}">
                <a16:creationId xmlns:a16="http://schemas.microsoft.com/office/drawing/2014/main" id="{5485FDAA-ED5B-833D-BDDC-D7529B66C3B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CB5CE30-D92B-859D-B677-075E373DEE19}"/>
              </a:ext>
            </a:extLst>
          </p:cNvPr>
          <p:cNvSpPr>
            <a:spLocks noGrp="1"/>
          </p:cNvSpPr>
          <p:nvPr>
            <p:ph type="sldNum" sz="quarter" idx="12"/>
          </p:nvPr>
        </p:nvSpPr>
        <p:spPr/>
        <p:txBody>
          <a:bodyPr/>
          <a:lstStyle/>
          <a:p>
            <a:fld id="{05501F6E-FD55-48BA-AB13-579BA5A735E0}" type="slidenum">
              <a:rPr lang="en-GB" smtClean="0"/>
              <a:t>‹#›</a:t>
            </a:fld>
            <a:endParaRPr lang="en-GB"/>
          </a:p>
        </p:txBody>
      </p:sp>
    </p:spTree>
    <p:extLst>
      <p:ext uri="{BB962C8B-B14F-4D97-AF65-F5344CB8AC3E}">
        <p14:creationId xmlns:p14="http://schemas.microsoft.com/office/powerpoint/2010/main" val="25057862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E62F59-9C4E-4709-9842-9496C6D856C6}" type="slidenum">
              <a:rPr lang="en-US" smtClean="0"/>
              <a:pPr/>
              <a:t>‹#›</a:t>
            </a:fld>
            <a:endParaRPr lang="en-US"/>
          </a:p>
        </p:txBody>
      </p:sp>
    </p:spTree>
    <p:extLst>
      <p:ext uri="{BB962C8B-B14F-4D97-AF65-F5344CB8AC3E}">
        <p14:creationId xmlns:p14="http://schemas.microsoft.com/office/powerpoint/2010/main" val="23627323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itle Slide_design background">
    <p:spTree>
      <p:nvGrpSpPr>
        <p:cNvPr id="1" name=""/>
        <p:cNvGrpSpPr/>
        <p:nvPr/>
      </p:nvGrpSpPr>
      <p:grpSpPr>
        <a:xfrm>
          <a:off x="0" y="0"/>
          <a:ext cx="0" cy="0"/>
          <a:chOff x="0" y="0"/>
          <a:chExt cx="0" cy="0"/>
        </a:xfrm>
      </p:grpSpPr>
    </p:spTree>
    <p:extLst>
      <p:ext uri="{BB962C8B-B14F-4D97-AF65-F5344CB8AC3E}">
        <p14:creationId xmlns:p14="http://schemas.microsoft.com/office/powerpoint/2010/main" val="12845240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_no design">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169710012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2178120"/>
            <a:ext cx="3886200" cy="416322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2178119"/>
            <a:ext cx="3886200" cy="416322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CE62F59-9C4E-4709-9842-9496C6D856C6}" type="slidenum">
              <a:rPr lang="en-US" smtClean="0"/>
              <a:pPr/>
              <a:t>‹#›</a:t>
            </a:fld>
            <a:endParaRPr lang="en-US"/>
          </a:p>
        </p:txBody>
      </p:sp>
    </p:spTree>
    <p:extLst>
      <p:ext uri="{BB962C8B-B14F-4D97-AF65-F5344CB8AC3E}">
        <p14:creationId xmlns:p14="http://schemas.microsoft.com/office/powerpoint/2010/main" val="21300494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765817"/>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2102404"/>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937339"/>
            <a:ext cx="3868340" cy="340643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2102398"/>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937327"/>
            <a:ext cx="3887391" cy="340644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CE62F59-9C4E-4709-9842-9496C6D856C6}" type="slidenum">
              <a:rPr lang="en-US" smtClean="0"/>
              <a:pPr/>
              <a:t>‹#›</a:t>
            </a:fld>
            <a:endParaRPr lang="en-US"/>
          </a:p>
        </p:txBody>
      </p:sp>
    </p:spTree>
    <p:extLst>
      <p:ext uri="{BB962C8B-B14F-4D97-AF65-F5344CB8AC3E}">
        <p14:creationId xmlns:p14="http://schemas.microsoft.com/office/powerpoint/2010/main" val="18114341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CE62F59-9C4E-4709-9842-9496C6D856C6}" type="slidenum">
              <a:rPr lang="en-US" smtClean="0"/>
              <a:pPr/>
              <a:t>‹#›</a:t>
            </a:fld>
            <a:endParaRPr lang="en-US"/>
          </a:p>
        </p:txBody>
      </p:sp>
    </p:spTree>
    <p:extLst>
      <p:ext uri="{BB962C8B-B14F-4D97-AF65-F5344CB8AC3E}">
        <p14:creationId xmlns:p14="http://schemas.microsoft.com/office/powerpoint/2010/main" val="370691183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CE62F59-9C4E-4709-9842-9496C6D856C6}" type="slidenum">
              <a:rPr lang="en-US" smtClean="0"/>
              <a:pPr/>
              <a:t>‹#›</a:t>
            </a:fld>
            <a:endParaRPr lang="en-US"/>
          </a:p>
        </p:txBody>
      </p:sp>
    </p:spTree>
    <p:extLst>
      <p:ext uri="{BB962C8B-B14F-4D97-AF65-F5344CB8AC3E}">
        <p14:creationId xmlns:p14="http://schemas.microsoft.com/office/powerpoint/2010/main" val="10329557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 Id="rId9"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C46C078-FADC-8768-DDE6-30254F3A22D2}"/>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1ACD416-FBDF-E5B2-36B0-B185923E92BB}"/>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F1A71F6-84F8-8804-18EF-9EF37E0F0E5E}"/>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04CF764-6536-4DB0-B2B5-0387957011F9}" type="datetimeFigureOut">
              <a:rPr lang="en-GB" smtClean="0"/>
              <a:t>13/10/2026</a:t>
            </a:fld>
            <a:endParaRPr lang="en-GB"/>
          </a:p>
        </p:txBody>
      </p:sp>
      <p:sp>
        <p:nvSpPr>
          <p:cNvPr id="5" name="Footer Placeholder 4">
            <a:extLst>
              <a:ext uri="{FF2B5EF4-FFF2-40B4-BE49-F238E27FC236}">
                <a16:creationId xmlns:a16="http://schemas.microsoft.com/office/drawing/2014/main" id="{9E532126-4C5C-E356-1F07-A8326CCD4652}"/>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873D5DFD-28C6-E521-6ED7-71C57E690B7C}"/>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5501F6E-FD55-48BA-AB13-579BA5A735E0}" type="slidenum">
              <a:rPr lang="en-GB" smtClean="0"/>
              <a:t>‹#›</a:t>
            </a:fld>
            <a:endParaRPr lang="en-GB"/>
          </a:p>
        </p:txBody>
      </p:sp>
    </p:spTree>
    <p:extLst>
      <p:ext uri="{BB962C8B-B14F-4D97-AF65-F5344CB8AC3E}">
        <p14:creationId xmlns:p14="http://schemas.microsoft.com/office/powerpoint/2010/main" val="1199601822"/>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8" descr="A white background with blue and black text&#10;&#10;AI-generated content may be incorrect.">
            <a:extLst>
              <a:ext uri="{FF2B5EF4-FFF2-40B4-BE49-F238E27FC236}">
                <a16:creationId xmlns:a16="http://schemas.microsoft.com/office/drawing/2014/main" id="{333356E3-EE59-4083-FFE1-52D3993B6275}"/>
              </a:ext>
            </a:extLst>
          </p:cNvPr>
          <p:cNvPicPr>
            <a:picLocks noChangeAspect="1"/>
          </p:cNvPicPr>
          <p:nvPr userDrawn="1"/>
        </p:nvPicPr>
        <p:blipFill>
          <a:blip r:embed="rId9" cstate="print">
            <a:extLst>
              <a:ext uri="{28A0092B-C50C-407E-A947-70E740481C1C}">
                <a14:useLocalDpi xmlns:a14="http://schemas.microsoft.com/office/drawing/2010/main" val="0"/>
              </a:ext>
            </a:extLst>
          </a:blip>
          <a:stretch>
            <a:fillRect/>
          </a:stretch>
        </p:blipFill>
        <p:spPr>
          <a:xfrm>
            <a:off x="0" y="22769"/>
            <a:ext cx="9144000" cy="6812462"/>
          </a:xfrm>
          <a:prstGeom prst="rect">
            <a:avLst/>
          </a:prstGeom>
        </p:spPr>
      </p:pic>
      <p:sp>
        <p:nvSpPr>
          <p:cNvPr id="2" name="Title Placeholder 1"/>
          <p:cNvSpPr>
            <a:spLocks noGrp="1"/>
          </p:cNvSpPr>
          <p:nvPr>
            <p:ph type="title"/>
          </p:nvPr>
        </p:nvSpPr>
        <p:spPr>
          <a:xfrm>
            <a:off x="628650" y="533400"/>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2057400"/>
            <a:ext cx="7886700" cy="4152952"/>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E62F59-9C4E-4709-9842-9496C6D856C6}" type="slidenum">
              <a:rPr lang="en-US" smtClean="0"/>
              <a:pPr/>
              <a:t>‹#›</a:t>
            </a:fld>
            <a:endParaRPr lang="en-US"/>
          </a:p>
        </p:txBody>
      </p:sp>
    </p:spTree>
    <p:extLst>
      <p:ext uri="{BB962C8B-B14F-4D97-AF65-F5344CB8AC3E}">
        <p14:creationId xmlns:p14="http://schemas.microsoft.com/office/powerpoint/2010/main" val="2579707673"/>
      </p:ext>
    </p:extLst>
  </p:cSld>
  <p:clrMap bg1="lt1" tx1="dk1" bg2="lt2" tx2="dk2" accent1="accent1" accent2="accent2" accent3="accent3" accent4="accent4" accent5="accent5" accent6="accent6" hlink="hlink" folHlink="folHlink"/>
  <p:sldLayoutIdLst>
    <p:sldLayoutId id="2147483663" r:id="rId1"/>
    <p:sldLayoutId id="2147483661" r:id="rId2"/>
    <p:sldLayoutId id="2147483662" r:id="rId3"/>
    <p:sldLayoutId id="2147483665" r:id="rId4"/>
    <p:sldLayoutId id="2147483666" r:id="rId5"/>
    <p:sldLayoutId id="2147483667" r:id="rId6"/>
    <p:sldLayoutId id="2147483668" r:id="rId7"/>
  </p:sldLayoutIdLst>
  <p:hf hdr="0" ft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1pPr>
      <a:lvl2pPr marL="515938"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855663" indent="-279400" algn="l" defTabSz="914400" rtl="0" eaLnBrk="1" latinLnBrk="0" hangingPunct="1">
        <a:lnSpc>
          <a:spcPct val="100000"/>
        </a:lnSpc>
        <a:spcBef>
          <a:spcPts val="500"/>
        </a:spcBef>
        <a:buFont typeface="Courier New" panose="02070309020205020404" pitchFamily="49" charset="0"/>
        <a:buChar char="o"/>
        <a:defRPr sz="2200" kern="1200">
          <a:solidFill>
            <a:schemeClr val="tx1"/>
          </a:solidFill>
          <a:latin typeface="+mn-lt"/>
          <a:ea typeface="+mn-ea"/>
          <a:cs typeface="+mn-cs"/>
        </a:defRPr>
      </a:lvl3pPr>
      <a:lvl4pPr marL="1143000"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4pPr>
      <a:lvl5pPr marL="1490663" indent="-347663"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3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3.xml"/><Relationship Id="rId4" Type="http://schemas.openxmlformats.org/officeDocument/2006/relationships/image" Target="../media/image17.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13.xml"/><Relationship Id="rId4" Type="http://schemas.openxmlformats.org/officeDocument/2006/relationships/image" Target="../media/image21.jpeg"/></Relationships>
</file>

<file path=ppt/slides/_rels/slide4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14.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79FEC7-1822-AE1C-8626-751136DADA6A}"/>
              </a:ext>
            </a:extLst>
          </p:cNvPr>
          <p:cNvSpPr>
            <a:spLocks noGrp="1"/>
          </p:cNvSpPr>
          <p:nvPr>
            <p:ph type="ctrTitle"/>
          </p:nvPr>
        </p:nvSpPr>
        <p:spPr/>
        <p:txBody>
          <a:bodyPr>
            <a:normAutofit fontScale="90000"/>
          </a:bodyPr>
          <a:lstStyle/>
          <a:p>
            <a:r>
              <a:rPr lang="en-GB" sz="5300" dirty="0"/>
              <a:t>International Marketing: Principles and Practices</a:t>
            </a:r>
            <a:br>
              <a:rPr lang="en-GB" dirty="0"/>
            </a:br>
            <a:r>
              <a:rPr lang="en-GB" sz="3600" dirty="0"/>
              <a:t>LCMB 7026</a:t>
            </a:r>
            <a:endParaRPr lang="en-GB" dirty="0"/>
          </a:p>
        </p:txBody>
      </p:sp>
      <p:sp>
        <p:nvSpPr>
          <p:cNvPr id="3" name="Subtitle 2">
            <a:extLst>
              <a:ext uri="{FF2B5EF4-FFF2-40B4-BE49-F238E27FC236}">
                <a16:creationId xmlns:a16="http://schemas.microsoft.com/office/drawing/2014/main" id="{34B7AD84-1DC5-3A74-362C-755C412535C2}"/>
              </a:ext>
            </a:extLst>
          </p:cNvPr>
          <p:cNvSpPr>
            <a:spLocks noGrp="1"/>
          </p:cNvSpPr>
          <p:nvPr>
            <p:ph type="subTitle" idx="1"/>
          </p:nvPr>
        </p:nvSpPr>
        <p:spPr/>
        <p:txBody>
          <a:bodyPr>
            <a:normAutofit/>
          </a:bodyPr>
          <a:lstStyle/>
          <a:p>
            <a:endParaRPr lang="en-GB" dirty="0"/>
          </a:p>
          <a:p>
            <a:r>
              <a:rPr lang="en-GB" dirty="0"/>
              <a:t>WEEK 1</a:t>
            </a:r>
          </a:p>
          <a:p>
            <a:endParaRPr lang="en-GB" dirty="0"/>
          </a:p>
        </p:txBody>
      </p:sp>
    </p:spTree>
    <p:extLst>
      <p:ext uri="{BB962C8B-B14F-4D97-AF65-F5344CB8AC3E}">
        <p14:creationId xmlns:p14="http://schemas.microsoft.com/office/powerpoint/2010/main" val="2511558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762000"/>
            <a:ext cx="7772400" cy="914400"/>
          </a:xfrm>
        </p:spPr>
        <p:txBody>
          <a:bodyPr anchor="t">
            <a:noAutofit/>
          </a:bodyPr>
          <a:lstStyle/>
          <a:p>
            <a:r>
              <a:rPr lang="en-US" sz="4800" b="1" dirty="0">
                <a:highlight>
                  <a:srgbClr val="FFFF00"/>
                </a:highlight>
              </a:rPr>
              <a:t>Week One</a:t>
            </a:r>
          </a:p>
        </p:txBody>
      </p:sp>
      <p:sp>
        <p:nvSpPr>
          <p:cNvPr id="5" name="Subtitle 4"/>
          <p:cNvSpPr>
            <a:spLocks noGrp="1"/>
          </p:cNvSpPr>
          <p:nvPr>
            <p:ph type="subTitle" idx="1"/>
          </p:nvPr>
        </p:nvSpPr>
        <p:spPr>
          <a:xfrm>
            <a:off x="1143000" y="2209800"/>
            <a:ext cx="6858000" cy="1655762"/>
          </a:xfrm>
        </p:spPr>
        <p:txBody>
          <a:bodyPr>
            <a:normAutofit fontScale="77500" lnSpcReduction="20000"/>
          </a:bodyPr>
          <a:lstStyle/>
          <a:p>
            <a:pPr algn="l"/>
            <a:r>
              <a:rPr lang="en-US" sz="3600" b="1" dirty="0"/>
              <a:t>Part One: Module Introduction</a:t>
            </a:r>
          </a:p>
          <a:p>
            <a:pPr algn="l"/>
            <a:endParaRPr lang="en-US" sz="3600" b="1" dirty="0"/>
          </a:p>
          <a:p>
            <a:pPr algn="l"/>
            <a:r>
              <a:rPr lang="en-US" sz="3600" b="1" dirty="0"/>
              <a:t>Part Two: Growth of International Business</a:t>
            </a:r>
          </a:p>
        </p:txBody>
      </p:sp>
    </p:spTree>
    <p:extLst>
      <p:ext uri="{BB962C8B-B14F-4D97-AF65-F5344CB8AC3E}">
        <p14:creationId xmlns:p14="http://schemas.microsoft.com/office/powerpoint/2010/main" val="27496587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A51F7F-6DF7-DE54-0134-5ADFC26681D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F4C3BDD-AC04-29F2-0AF6-6DE3C2E43EE8}"/>
              </a:ext>
            </a:extLst>
          </p:cNvPr>
          <p:cNvSpPr>
            <a:spLocks noGrp="1"/>
          </p:cNvSpPr>
          <p:nvPr>
            <p:ph type="ctrTitle"/>
          </p:nvPr>
        </p:nvSpPr>
        <p:spPr>
          <a:xfrm>
            <a:off x="685800" y="429734"/>
            <a:ext cx="7772400" cy="914400"/>
          </a:xfrm>
        </p:spPr>
        <p:txBody>
          <a:bodyPr anchor="t">
            <a:noAutofit/>
          </a:bodyPr>
          <a:lstStyle/>
          <a:p>
            <a:r>
              <a:rPr lang="en-US" sz="4800" b="1" dirty="0">
                <a:highlight>
                  <a:srgbClr val="FFFF00"/>
                </a:highlight>
              </a:rPr>
              <a:t>Module Introduction</a:t>
            </a:r>
          </a:p>
        </p:txBody>
      </p:sp>
      <p:sp>
        <p:nvSpPr>
          <p:cNvPr id="7" name="Subtitle 4">
            <a:extLst>
              <a:ext uri="{FF2B5EF4-FFF2-40B4-BE49-F238E27FC236}">
                <a16:creationId xmlns:a16="http://schemas.microsoft.com/office/drawing/2014/main" id="{B3DE9D27-D7E1-3D56-361A-8E6B80404697}"/>
              </a:ext>
            </a:extLst>
          </p:cNvPr>
          <p:cNvSpPr txBox="1">
            <a:spLocks/>
          </p:cNvSpPr>
          <p:nvPr/>
        </p:nvSpPr>
        <p:spPr>
          <a:xfrm>
            <a:off x="2628330" y="2085131"/>
            <a:ext cx="3887340" cy="1360802"/>
          </a:xfrm>
          <a:prstGeom prst="rect">
            <a:avLst/>
          </a:prstGeom>
        </p:spPr>
        <p:txBody>
          <a:bodyPr vert="horz" lIns="91440" tIns="45720" rIns="91440" bIns="45720" rtlCol="0">
            <a:normAutofit lnSpcReduction="10000"/>
          </a:bodyPr>
          <a:lstStyle>
            <a:lvl1pPr marL="0" indent="0" algn="ctr" defTabSz="914400" rtl="0" eaLnBrk="1" latinLnBrk="0" hangingPunct="1">
              <a:lnSpc>
                <a:spcPct val="100000"/>
              </a:lnSpc>
              <a:spcBef>
                <a:spcPts val="5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10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00000"/>
              </a:lnSpc>
              <a:spcBef>
                <a:spcPts val="500"/>
              </a:spcBef>
              <a:buFont typeface="Courier New" panose="02070309020205020404" pitchFamily="49" charset="0"/>
              <a:buNone/>
              <a:defRPr sz="1800" kern="1200">
                <a:solidFill>
                  <a:schemeClr val="tx1"/>
                </a:solidFill>
                <a:latin typeface="+mn-lt"/>
                <a:ea typeface="+mn-ea"/>
                <a:cs typeface="+mn-cs"/>
              </a:defRPr>
            </a:lvl3pPr>
            <a:lvl4pPr marL="1371600" indent="0" algn="ctr" defTabSz="914400" rtl="0" eaLnBrk="1" latinLnBrk="0" hangingPunct="1">
              <a:lnSpc>
                <a:spcPct val="10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0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sz="1800" b="1" dirty="0"/>
              <a:t>Module Leader and Lecturer:</a:t>
            </a:r>
          </a:p>
          <a:p>
            <a:pPr algn="l"/>
            <a:r>
              <a:rPr lang="en-US" sz="1800" b="1" dirty="0"/>
              <a:t>Dian Mayasari</a:t>
            </a:r>
          </a:p>
          <a:p>
            <a:pPr algn="l"/>
            <a:endParaRPr lang="en-US" sz="1800" b="1" dirty="0"/>
          </a:p>
          <a:p>
            <a:pPr algn="l"/>
            <a:r>
              <a:rPr lang="en-US" sz="1800" b="1" dirty="0"/>
              <a:t>d.mayasari@uwtsd.ac.uk</a:t>
            </a:r>
          </a:p>
        </p:txBody>
      </p:sp>
    </p:spTree>
    <p:extLst>
      <p:ext uri="{BB962C8B-B14F-4D97-AF65-F5344CB8AC3E}">
        <p14:creationId xmlns:p14="http://schemas.microsoft.com/office/powerpoint/2010/main" val="7624202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EF9C1B-1B28-AB7B-B2EE-F3352D1FBFF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17993D3-C6D2-43B2-C881-5DD90639C725}"/>
              </a:ext>
            </a:extLst>
          </p:cNvPr>
          <p:cNvSpPr>
            <a:spLocks noGrp="1"/>
          </p:cNvSpPr>
          <p:nvPr>
            <p:ph type="ctrTitle"/>
          </p:nvPr>
        </p:nvSpPr>
        <p:spPr>
          <a:xfrm>
            <a:off x="685800" y="762000"/>
            <a:ext cx="7772400" cy="914400"/>
          </a:xfrm>
        </p:spPr>
        <p:txBody>
          <a:bodyPr anchor="t">
            <a:noAutofit/>
          </a:bodyPr>
          <a:lstStyle/>
          <a:p>
            <a:r>
              <a:rPr lang="en-US" sz="4800" b="1" dirty="0"/>
              <a:t>Over to you..</a:t>
            </a:r>
          </a:p>
        </p:txBody>
      </p:sp>
      <p:sp>
        <p:nvSpPr>
          <p:cNvPr id="5" name="Subtitle 4">
            <a:extLst>
              <a:ext uri="{FF2B5EF4-FFF2-40B4-BE49-F238E27FC236}">
                <a16:creationId xmlns:a16="http://schemas.microsoft.com/office/drawing/2014/main" id="{2DD3D2E1-29BB-41CB-0D0B-C8DABC1B1B4D}"/>
              </a:ext>
            </a:extLst>
          </p:cNvPr>
          <p:cNvSpPr>
            <a:spLocks noGrp="1"/>
          </p:cNvSpPr>
          <p:nvPr>
            <p:ph type="subTitle" idx="1"/>
          </p:nvPr>
        </p:nvSpPr>
        <p:spPr>
          <a:xfrm>
            <a:off x="533400" y="1981200"/>
            <a:ext cx="7543800" cy="2743200"/>
          </a:xfrm>
        </p:spPr>
        <p:txBody>
          <a:bodyPr>
            <a:normAutofit fontScale="92500"/>
          </a:bodyPr>
          <a:lstStyle/>
          <a:p>
            <a:pPr algn="l"/>
            <a:r>
              <a:rPr lang="en-US" sz="3900" b="1" dirty="0"/>
              <a:t>Introduce yourself:</a:t>
            </a:r>
          </a:p>
          <a:p>
            <a:pPr algn="l"/>
            <a:r>
              <a:rPr lang="en-US" sz="2000" dirty="0"/>
              <a:t>(name, hobby, education/ work experience, </a:t>
            </a:r>
            <a:r>
              <a:rPr lang="en-US" sz="2000" dirty="0" err="1"/>
              <a:t>etc</a:t>
            </a:r>
            <a:r>
              <a:rPr lang="en-US" sz="2000" dirty="0"/>
              <a:t>)</a:t>
            </a:r>
          </a:p>
          <a:p>
            <a:pPr algn="l"/>
            <a:endParaRPr lang="en-US" sz="2000" dirty="0"/>
          </a:p>
          <a:p>
            <a:pPr algn="l"/>
            <a:r>
              <a:rPr lang="en-US" sz="3600" b="1" dirty="0"/>
              <a:t>Share your idea: </a:t>
            </a:r>
          </a:p>
          <a:p>
            <a:pPr algn="l"/>
            <a:r>
              <a:rPr lang="en-US" sz="3600" b="1" dirty="0">
                <a:solidFill>
                  <a:srgbClr val="002060"/>
                </a:solidFill>
              </a:rPr>
              <a:t>What makes this module a success?</a:t>
            </a:r>
          </a:p>
        </p:txBody>
      </p:sp>
    </p:spTree>
    <p:extLst>
      <p:ext uri="{BB962C8B-B14F-4D97-AF65-F5344CB8AC3E}">
        <p14:creationId xmlns:p14="http://schemas.microsoft.com/office/powerpoint/2010/main" val="4561752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8B69F9-92A8-D197-0A8E-3B1EEC7A92C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FD2232F-FDE4-9D1E-1F74-C78668E0D116}"/>
              </a:ext>
            </a:extLst>
          </p:cNvPr>
          <p:cNvSpPr>
            <a:spLocks noGrp="1"/>
          </p:cNvSpPr>
          <p:nvPr>
            <p:ph type="ctrTitle"/>
          </p:nvPr>
        </p:nvSpPr>
        <p:spPr>
          <a:xfrm>
            <a:off x="685800" y="429734"/>
            <a:ext cx="7772400" cy="914400"/>
          </a:xfrm>
        </p:spPr>
        <p:txBody>
          <a:bodyPr anchor="t">
            <a:noAutofit/>
          </a:bodyPr>
          <a:lstStyle/>
          <a:p>
            <a:r>
              <a:rPr lang="en-US" sz="4800" b="1" dirty="0">
                <a:highlight>
                  <a:srgbClr val="FFFF00"/>
                </a:highlight>
              </a:rPr>
              <a:t>Module Introduction</a:t>
            </a:r>
          </a:p>
        </p:txBody>
      </p:sp>
      <p:sp>
        <p:nvSpPr>
          <p:cNvPr id="5" name="Subtitle 4">
            <a:extLst>
              <a:ext uri="{FF2B5EF4-FFF2-40B4-BE49-F238E27FC236}">
                <a16:creationId xmlns:a16="http://schemas.microsoft.com/office/drawing/2014/main" id="{FB472E31-2F1F-0364-4047-96AEBC07E3DB}"/>
              </a:ext>
            </a:extLst>
          </p:cNvPr>
          <p:cNvSpPr>
            <a:spLocks noGrp="1"/>
          </p:cNvSpPr>
          <p:nvPr>
            <p:ph type="subTitle" idx="1"/>
          </p:nvPr>
        </p:nvSpPr>
        <p:spPr>
          <a:xfrm>
            <a:off x="381000" y="1344134"/>
            <a:ext cx="8001000" cy="3761266"/>
          </a:xfrm>
        </p:spPr>
        <p:txBody>
          <a:bodyPr>
            <a:normAutofit fontScale="92500" lnSpcReduction="20000"/>
          </a:bodyPr>
          <a:lstStyle/>
          <a:p>
            <a:pPr algn="l"/>
            <a:r>
              <a:rPr lang="en-US" sz="3100" b="1" dirty="0"/>
              <a:t>Professional Services/ Support:</a:t>
            </a:r>
          </a:p>
          <a:p>
            <a:pPr algn="l"/>
            <a:endParaRPr lang="en-US" sz="2000" b="1" dirty="0"/>
          </a:p>
          <a:p>
            <a:pPr algn="l"/>
            <a:endParaRPr lang="en-US" sz="2000" b="1" dirty="0"/>
          </a:p>
          <a:p>
            <a:pPr marL="342900" indent="-342900" algn="l">
              <a:buFont typeface="Arial" panose="020B0604020202020204" pitchFamily="34" charset="0"/>
              <a:buChar char="•"/>
            </a:pPr>
            <a:r>
              <a:rPr lang="en-GB" sz="2000" dirty="0"/>
              <a:t>IT service desk - BirminghamITServiceDesk@uwtsd.ac.uk</a:t>
            </a:r>
          </a:p>
          <a:p>
            <a:pPr marL="342900" indent="-342900" algn="l">
              <a:buFont typeface="Arial" panose="020B0604020202020204" pitchFamily="34" charset="0"/>
              <a:buChar char="•"/>
            </a:pPr>
            <a:endParaRPr lang="en-GB" sz="2000" dirty="0"/>
          </a:p>
          <a:p>
            <a:pPr marL="342900" indent="-342900" algn="l">
              <a:buFont typeface="Arial" panose="020B0604020202020204" pitchFamily="34" charset="0"/>
              <a:buChar char="•"/>
            </a:pPr>
            <a:r>
              <a:rPr lang="en-GB" sz="2000" dirty="0"/>
              <a:t>Student Engagement - birminghamstudentengagement@uwtsd.ac.uk</a:t>
            </a:r>
          </a:p>
          <a:p>
            <a:pPr marL="342900" indent="-342900" algn="l">
              <a:buFont typeface="Arial" panose="020B0604020202020204" pitchFamily="34" charset="0"/>
              <a:buChar char="•"/>
            </a:pPr>
            <a:endParaRPr lang="en-GB" sz="2000" dirty="0"/>
          </a:p>
          <a:p>
            <a:pPr marL="342900" indent="-342900" algn="l">
              <a:buFont typeface="Arial" panose="020B0604020202020204" pitchFamily="34" charset="0"/>
              <a:buChar char="•"/>
            </a:pPr>
            <a:r>
              <a:rPr lang="en-GB" sz="2000" dirty="0"/>
              <a:t>Wellbeing team - birminghamstudentengagement@uwtsd.ac.uk</a:t>
            </a:r>
          </a:p>
          <a:p>
            <a:pPr marL="342900" indent="-342900" algn="l">
              <a:buFont typeface="Arial" panose="020B0604020202020204" pitchFamily="34" charset="0"/>
              <a:buChar char="•"/>
            </a:pPr>
            <a:endParaRPr lang="en-GB" sz="2000" dirty="0"/>
          </a:p>
          <a:p>
            <a:pPr marL="342900" indent="-342900" algn="l">
              <a:buFont typeface="Arial" panose="020B0604020202020204" pitchFamily="34" charset="0"/>
              <a:buChar char="•"/>
            </a:pPr>
            <a:r>
              <a:rPr lang="en-GB" sz="2000" dirty="0"/>
              <a:t>Disability teams - disability.birmingham@uwtsd.ac.uk</a:t>
            </a:r>
          </a:p>
          <a:p>
            <a:pPr marL="342900" indent="-342900" algn="l">
              <a:buFont typeface="Arial" panose="020B0604020202020204" pitchFamily="34" charset="0"/>
              <a:buChar char="•"/>
            </a:pPr>
            <a:endParaRPr lang="en-GB" sz="2000" dirty="0"/>
          </a:p>
          <a:p>
            <a:pPr marL="342900" indent="-342900" algn="l">
              <a:buFont typeface="Arial" panose="020B0604020202020204" pitchFamily="34" charset="0"/>
              <a:buChar char="•"/>
            </a:pPr>
            <a:r>
              <a:rPr lang="en-GB" sz="2000" dirty="0"/>
              <a:t>Birmingham Assessment - birminghamassessments@uwtsd.ac.uk</a:t>
            </a:r>
          </a:p>
          <a:p>
            <a:pPr algn="l"/>
            <a:endParaRPr lang="en-US" sz="2000" b="1" dirty="0"/>
          </a:p>
          <a:p>
            <a:pPr algn="l"/>
            <a:endParaRPr lang="en-US" sz="2000" b="1" dirty="0"/>
          </a:p>
          <a:p>
            <a:pPr algn="l"/>
            <a:endParaRPr lang="en-US" sz="2000" b="1" dirty="0"/>
          </a:p>
          <a:p>
            <a:pPr algn="l"/>
            <a:endParaRPr lang="en-US" sz="2000" b="1" dirty="0"/>
          </a:p>
          <a:p>
            <a:pPr algn="l"/>
            <a:endParaRPr lang="en-US" sz="2000" b="1" dirty="0"/>
          </a:p>
          <a:p>
            <a:pPr algn="l"/>
            <a:endParaRPr lang="en-US" sz="2000" b="1" dirty="0"/>
          </a:p>
          <a:p>
            <a:pPr algn="l"/>
            <a:endParaRPr lang="en-US" sz="2000" b="1" dirty="0"/>
          </a:p>
        </p:txBody>
      </p:sp>
    </p:spTree>
    <p:extLst>
      <p:ext uri="{BB962C8B-B14F-4D97-AF65-F5344CB8AC3E}">
        <p14:creationId xmlns:p14="http://schemas.microsoft.com/office/powerpoint/2010/main" val="37267255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63EFF9-882A-87D5-859B-1CF6AF9E50F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4947DFD-B4B4-2142-4CED-23BDA817FEC3}"/>
              </a:ext>
            </a:extLst>
          </p:cNvPr>
          <p:cNvSpPr>
            <a:spLocks noGrp="1"/>
          </p:cNvSpPr>
          <p:nvPr>
            <p:ph type="ctrTitle"/>
          </p:nvPr>
        </p:nvSpPr>
        <p:spPr>
          <a:xfrm>
            <a:off x="685800" y="429734"/>
            <a:ext cx="7772400" cy="914400"/>
          </a:xfrm>
        </p:spPr>
        <p:txBody>
          <a:bodyPr anchor="t">
            <a:noAutofit/>
          </a:bodyPr>
          <a:lstStyle/>
          <a:p>
            <a:r>
              <a:rPr lang="en-US" sz="4800" b="1" dirty="0">
                <a:highlight>
                  <a:srgbClr val="FFFF00"/>
                </a:highlight>
              </a:rPr>
              <a:t>Module Overview</a:t>
            </a:r>
          </a:p>
        </p:txBody>
      </p:sp>
      <p:sp>
        <p:nvSpPr>
          <p:cNvPr id="5" name="Subtitle 4">
            <a:extLst>
              <a:ext uri="{FF2B5EF4-FFF2-40B4-BE49-F238E27FC236}">
                <a16:creationId xmlns:a16="http://schemas.microsoft.com/office/drawing/2014/main" id="{6DBBFFF0-8ABB-0EBF-DACB-BD1FAD1E3F84}"/>
              </a:ext>
            </a:extLst>
          </p:cNvPr>
          <p:cNvSpPr>
            <a:spLocks noGrp="1"/>
          </p:cNvSpPr>
          <p:nvPr>
            <p:ph type="subTitle" idx="1"/>
          </p:nvPr>
        </p:nvSpPr>
        <p:spPr>
          <a:xfrm>
            <a:off x="381000" y="1344134"/>
            <a:ext cx="8001000" cy="3761266"/>
          </a:xfrm>
        </p:spPr>
        <p:txBody>
          <a:bodyPr>
            <a:normAutofit/>
          </a:bodyPr>
          <a:lstStyle/>
          <a:p>
            <a:pPr algn="l"/>
            <a:r>
              <a:rPr lang="en-US" sz="3100" b="1" dirty="0"/>
              <a:t>Title: </a:t>
            </a:r>
          </a:p>
          <a:p>
            <a:pPr algn="l"/>
            <a:r>
              <a:rPr lang="en-GB" sz="3200" dirty="0"/>
              <a:t>International Marketing: Principles and Practices</a:t>
            </a:r>
            <a:br>
              <a:rPr lang="en-GB" sz="3100" b="1" dirty="0"/>
            </a:br>
            <a:endParaRPr lang="en-GB" sz="3100" b="1" dirty="0"/>
          </a:p>
          <a:p>
            <a:pPr algn="l"/>
            <a:r>
              <a:rPr lang="en-GB" sz="3100" b="1" dirty="0"/>
              <a:t>Module Code: LCMB 7026</a:t>
            </a:r>
          </a:p>
          <a:p>
            <a:pPr algn="l"/>
            <a:endParaRPr lang="en-GB" sz="3100" b="1" dirty="0"/>
          </a:p>
          <a:p>
            <a:pPr algn="l"/>
            <a:r>
              <a:rPr lang="en-GB" sz="3100" b="1" dirty="0"/>
              <a:t>Credit: 20</a:t>
            </a:r>
            <a:endParaRPr lang="en-US" sz="3100" b="1" dirty="0"/>
          </a:p>
          <a:p>
            <a:pPr algn="l"/>
            <a:endParaRPr lang="en-US" sz="2000" b="1" dirty="0"/>
          </a:p>
          <a:p>
            <a:pPr algn="l"/>
            <a:endParaRPr lang="en-US" sz="2000" b="1" dirty="0"/>
          </a:p>
          <a:p>
            <a:pPr algn="l"/>
            <a:endParaRPr lang="en-US" sz="2000" b="1" dirty="0"/>
          </a:p>
          <a:p>
            <a:pPr algn="l"/>
            <a:endParaRPr lang="en-US" sz="2000" b="1" dirty="0"/>
          </a:p>
          <a:p>
            <a:pPr algn="l"/>
            <a:endParaRPr lang="en-US" sz="2000" b="1" dirty="0"/>
          </a:p>
          <a:p>
            <a:pPr algn="l"/>
            <a:endParaRPr lang="en-US" sz="2000" b="1" dirty="0"/>
          </a:p>
          <a:p>
            <a:pPr algn="l"/>
            <a:endParaRPr lang="en-US" sz="2000" b="1" dirty="0"/>
          </a:p>
          <a:p>
            <a:pPr algn="l"/>
            <a:endParaRPr lang="en-US" sz="2000" b="1" dirty="0"/>
          </a:p>
        </p:txBody>
      </p:sp>
    </p:spTree>
    <p:extLst>
      <p:ext uri="{BB962C8B-B14F-4D97-AF65-F5344CB8AC3E}">
        <p14:creationId xmlns:p14="http://schemas.microsoft.com/office/powerpoint/2010/main" val="10684269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65B0E7-2A20-37F7-591D-99D092E39AF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5154387-4A87-4AA5-BC20-3EE3B16F61CB}"/>
              </a:ext>
            </a:extLst>
          </p:cNvPr>
          <p:cNvSpPr>
            <a:spLocks noGrp="1"/>
          </p:cNvSpPr>
          <p:nvPr>
            <p:ph type="ctrTitle"/>
          </p:nvPr>
        </p:nvSpPr>
        <p:spPr>
          <a:xfrm>
            <a:off x="685800" y="429734"/>
            <a:ext cx="7772400" cy="914400"/>
          </a:xfrm>
        </p:spPr>
        <p:txBody>
          <a:bodyPr anchor="t">
            <a:noAutofit/>
          </a:bodyPr>
          <a:lstStyle/>
          <a:p>
            <a:r>
              <a:rPr lang="en-US" sz="4800" b="1" dirty="0"/>
              <a:t>Module Overview</a:t>
            </a:r>
          </a:p>
        </p:txBody>
      </p:sp>
      <p:sp>
        <p:nvSpPr>
          <p:cNvPr id="5" name="Subtitle 4">
            <a:extLst>
              <a:ext uri="{FF2B5EF4-FFF2-40B4-BE49-F238E27FC236}">
                <a16:creationId xmlns:a16="http://schemas.microsoft.com/office/drawing/2014/main" id="{26D5197E-BFBA-D65F-A46B-5FC7A674B71C}"/>
              </a:ext>
            </a:extLst>
          </p:cNvPr>
          <p:cNvSpPr>
            <a:spLocks noGrp="1"/>
          </p:cNvSpPr>
          <p:nvPr>
            <p:ph type="subTitle" idx="1"/>
          </p:nvPr>
        </p:nvSpPr>
        <p:spPr>
          <a:xfrm>
            <a:off x="381000" y="1344134"/>
            <a:ext cx="8382000" cy="3989866"/>
          </a:xfrm>
        </p:spPr>
        <p:txBody>
          <a:bodyPr>
            <a:normAutofit lnSpcReduction="10000"/>
          </a:bodyPr>
          <a:lstStyle/>
          <a:p>
            <a:pPr algn="l"/>
            <a:r>
              <a:rPr lang="en-US" b="1" dirty="0">
                <a:solidFill>
                  <a:srgbClr val="002060"/>
                </a:solidFill>
              </a:rPr>
              <a:t>AIMS</a:t>
            </a:r>
          </a:p>
          <a:p>
            <a:pPr algn="l"/>
            <a:r>
              <a:rPr lang="en-GB" sz="2000" dirty="0"/>
              <a:t>To support the development of a comprehensive understanding of contemporary marketing theories and practices in an international environment.</a:t>
            </a:r>
            <a:br>
              <a:rPr lang="en-GB" sz="2000" b="1" dirty="0"/>
            </a:br>
            <a:endParaRPr lang="en-GB" sz="2000" b="1" dirty="0"/>
          </a:p>
          <a:p>
            <a:pPr algn="l"/>
            <a:r>
              <a:rPr lang="en-GB" sz="2000" b="1" dirty="0">
                <a:solidFill>
                  <a:srgbClr val="002060"/>
                </a:solidFill>
              </a:rPr>
              <a:t>LEARNING OUTCOMES</a:t>
            </a:r>
          </a:p>
          <a:p>
            <a:pPr algn="l"/>
            <a:r>
              <a:rPr lang="en-GB" sz="2000" dirty="0"/>
              <a:t>Upon the successful completion of this module, the student should be able to demonstrate the ability to:</a:t>
            </a:r>
          </a:p>
          <a:p>
            <a:pPr marL="457200" indent="-457200" algn="l">
              <a:buFont typeface="Arial" panose="020B0604020202020204" pitchFamily="34" charset="0"/>
              <a:buChar char="•"/>
            </a:pPr>
            <a:r>
              <a:rPr lang="en-GB" sz="2000" dirty="0"/>
              <a:t>Critically compare and contrast the impact of cultural differences and similarities between nations in a marketing context;</a:t>
            </a:r>
          </a:p>
          <a:p>
            <a:pPr marL="457200" indent="-457200" algn="l">
              <a:buFont typeface="Arial" panose="020B0604020202020204" pitchFamily="34" charset="0"/>
              <a:buChar char="•"/>
            </a:pPr>
            <a:r>
              <a:rPr lang="en-GB" sz="2000" dirty="0"/>
              <a:t>Identify and critically reflect on the contemporary ethical and practical frameworks of marketing within a global context.</a:t>
            </a:r>
          </a:p>
          <a:p>
            <a:pPr algn="l"/>
            <a:endParaRPr lang="en-US" sz="1400" b="1" dirty="0"/>
          </a:p>
          <a:p>
            <a:pPr algn="l"/>
            <a:endParaRPr lang="en-US" sz="1400" b="1" dirty="0"/>
          </a:p>
          <a:p>
            <a:pPr algn="l"/>
            <a:endParaRPr lang="en-US" sz="1400" b="1" dirty="0"/>
          </a:p>
          <a:p>
            <a:pPr algn="l"/>
            <a:endParaRPr lang="en-US" sz="1400" b="1" dirty="0"/>
          </a:p>
          <a:p>
            <a:pPr algn="l"/>
            <a:endParaRPr lang="en-US" sz="1400" b="1" dirty="0"/>
          </a:p>
          <a:p>
            <a:pPr algn="l"/>
            <a:endParaRPr lang="en-US" sz="1400" b="1" dirty="0"/>
          </a:p>
          <a:p>
            <a:pPr algn="l"/>
            <a:endParaRPr lang="en-US" sz="1400" b="1" dirty="0"/>
          </a:p>
          <a:p>
            <a:pPr algn="l"/>
            <a:endParaRPr lang="en-US" sz="1400" b="1" dirty="0"/>
          </a:p>
        </p:txBody>
      </p:sp>
    </p:spTree>
    <p:extLst>
      <p:ext uri="{BB962C8B-B14F-4D97-AF65-F5344CB8AC3E}">
        <p14:creationId xmlns:p14="http://schemas.microsoft.com/office/powerpoint/2010/main" val="22155621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EDAA5AA7-ED10-4016-A974-6D5B01978A19}"/>
              </a:ext>
            </a:extLst>
          </p:cNvPr>
          <p:cNvSpPr>
            <a:spLocks noGrp="1"/>
          </p:cNvSpPr>
          <p:nvPr/>
        </p:nvSpPr>
        <p:spPr>
          <a:xfrm>
            <a:off x="457200" y="457200"/>
            <a:ext cx="8229600" cy="634082"/>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3200" b="1" dirty="0">
                <a:highlight>
                  <a:srgbClr val="FFFF00"/>
                </a:highlight>
              </a:rPr>
              <a:t>In the classroom</a:t>
            </a:r>
          </a:p>
        </p:txBody>
      </p:sp>
      <p:sp>
        <p:nvSpPr>
          <p:cNvPr id="5" name="Content Placeholder 2">
            <a:extLst>
              <a:ext uri="{FF2B5EF4-FFF2-40B4-BE49-F238E27FC236}">
                <a16:creationId xmlns:a16="http://schemas.microsoft.com/office/drawing/2014/main" id="{D78708A7-C4C3-4B95-A970-42331F701328}"/>
              </a:ext>
            </a:extLst>
          </p:cNvPr>
          <p:cNvSpPr>
            <a:spLocks noGrp="1"/>
          </p:cNvSpPr>
          <p:nvPr/>
        </p:nvSpPr>
        <p:spPr>
          <a:xfrm>
            <a:off x="127427" y="1447800"/>
            <a:ext cx="9016573" cy="3600400"/>
          </a:xfrm>
          <a:prstGeom prst="rect">
            <a:avLst/>
          </a:prstGeom>
        </p:spPr>
        <p:txBody>
          <a:bodyPr vert="horz" lIns="91440" tIns="45720" rIns="91440" bIns="45720" rtlCol="0">
            <a:normAutofit fontScale="925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Clr>
                <a:srgbClr val="0070C0"/>
              </a:buClr>
              <a:buFont typeface="Wingdings" panose="05000000000000000000" pitchFamily="2" charset="2"/>
              <a:buChar char="q"/>
            </a:pPr>
            <a:r>
              <a:rPr lang="en-GB" sz="2800" dirty="0"/>
              <a:t>Respect fellow students.</a:t>
            </a:r>
          </a:p>
          <a:p>
            <a:pPr>
              <a:buClr>
                <a:srgbClr val="0070C0"/>
              </a:buClr>
              <a:buFont typeface="Wingdings" panose="05000000000000000000" pitchFamily="2" charset="2"/>
              <a:buChar char="q"/>
            </a:pPr>
            <a:r>
              <a:rPr lang="en-GB" sz="2800" dirty="0"/>
              <a:t>Please keep your mobile phone in silent mode.</a:t>
            </a:r>
          </a:p>
          <a:p>
            <a:pPr>
              <a:buClr>
                <a:srgbClr val="0070C0"/>
              </a:buClr>
              <a:buFont typeface="Wingdings" panose="05000000000000000000" pitchFamily="2" charset="2"/>
              <a:buChar char="q"/>
            </a:pPr>
            <a:r>
              <a:rPr lang="en-GB" sz="2800" dirty="0"/>
              <a:t>Participate in class discussion.</a:t>
            </a:r>
          </a:p>
          <a:p>
            <a:pPr>
              <a:buClr>
                <a:srgbClr val="0070C0"/>
              </a:buClr>
              <a:buFont typeface="Wingdings" panose="05000000000000000000" pitchFamily="2" charset="2"/>
              <a:buChar char="q"/>
            </a:pPr>
            <a:r>
              <a:rPr lang="en-GB" sz="2800" u="sng" dirty="0"/>
              <a:t>ASK</a:t>
            </a:r>
            <a:r>
              <a:rPr lang="en-GB" sz="2800" dirty="0"/>
              <a:t>!!! This is the </a:t>
            </a:r>
            <a:r>
              <a:rPr lang="en-GB" sz="2800" u="sng" dirty="0"/>
              <a:t>ONLY</a:t>
            </a:r>
            <a:r>
              <a:rPr lang="en-GB" sz="2800" dirty="0"/>
              <a:t> way to learn.</a:t>
            </a:r>
          </a:p>
          <a:p>
            <a:pPr>
              <a:buClr>
                <a:srgbClr val="0070C0"/>
              </a:buClr>
              <a:buFont typeface="Wingdings" panose="05000000000000000000" pitchFamily="2" charset="2"/>
              <a:buChar char="q"/>
            </a:pPr>
            <a:r>
              <a:rPr lang="en-GB" sz="2800" dirty="0"/>
              <a:t>Do not leave things to the last minute (assessments, etc.)</a:t>
            </a:r>
          </a:p>
          <a:p>
            <a:pPr>
              <a:buClr>
                <a:srgbClr val="0070C0"/>
              </a:buClr>
              <a:buFont typeface="Wingdings" panose="05000000000000000000" pitchFamily="2" charset="2"/>
              <a:buChar char="q"/>
            </a:pPr>
            <a:r>
              <a:rPr lang="en-GB" sz="2800" dirty="0"/>
              <a:t> Always here to help- please ask if you need any support.</a:t>
            </a:r>
          </a:p>
          <a:p>
            <a:pPr>
              <a:buClr>
                <a:srgbClr val="0070C0"/>
              </a:buClr>
              <a:buFont typeface="Wingdings" panose="05000000000000000000" pitchFamily="2" charset="2"/>
              <a:buChar char="q"/>
            </a:pPr>
            <a:r>
              <a:rPr lang="en-GB" sz="2800" dirty="0"/>
              <a:t>Bring your laptops to class!</a:t>
            </a:r>
          </a:p>
          <a:p>
            <a:pPr marL="0" indent="0">
              <a:buClr>
                <a:srgbClr val="0070C0"/>
              </a:buClr>
              <a:buNone/>
            </a:pPr>
            <a:endParaRPr lang="en-GB" sz="2400" dirty="0"/>
          </a:p>
          <a:p>
            <a:pPr marL="0" indent="0">
              <a:buNone/>
            </a:pPr>
            <a:endParaRPr lang="en-GB" dirty="0"/>
          </a:p>
        </p:txBody>
      </p:sp>
    </p:spTree>
    <p:extLst>
      <p:ext uri="{BB962C8B-B14F-4D97-AF65-F5344CB8AC3E}">
        <p14:creationId xmlns:p14="http://schemas.microsoft.com/office/powerpoint/2010/main" val="5048320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AA5AA7-ED10-4016-A974-6D5B01978A19}"/>
              </a:ext>
            </a:extLst>
          </p:cNvPr>
          <p:cNvSpPr>
            <a:spLocks noGrp="1"/>
          </p:cNvSpPr>
          <p:nvPr/>
        </p:nvSpPr>
        <p:spPr>
          <a:xfrm>
            <a:off x="539552" y="304800"/>
            <a:ext cx="8229600" cy="634082"/>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3200" b="1" dirty="0">
                <a:highlight>
                  <a:srgbClr val="FFFF00"/>
                </a:highlight>
              </a:rPr>
              <a:t>Structure of weekly sessions</a:t>
            </a:r>
          </a:p>
        </p:txBody>
      </p:sp>
      <p:sp>
        <p:nvSpPr>
          <p:cNvPr id="3" name="Content Placeholder 2">
            <a:extLst>
              <a:ext uri="{FF2B5EF4-FFF2-40B4-BE49-F238E27FC236}">
                <a16:creationId xmlns:a16="http://schemas.microsoft.com/office/drawing/2014/main" id="{D78708A7-C4C3-4B95-A970-42331F701328}"/>
              </a:ext>
            </a:extLst>
          </p:cNvPr>
          <p:cNvSpPr>
            <a:spLocks noGrp="1"/>
          </p:cNvSpPr>
          <p:nvPr/>
        </p:nvSpPr>
        <p:spPr>
          <a:xfrm>
            <a:off x="0" y="1135513"/>
            <a:ext cx="9144000" cy="4536504"/>
          </a:xfrm>
          <a:prstGeom prst="rect">
            <a:avLst/>
          </a:prstGeom>
        </p:spPr>
        <p:txBody>
          <a:bodyPr vert="horz" lIns="91440" tIns="45720" rIns="91440" bIns="45720" rtlCol="0">
            <a:normAutofit fontScale="925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Clr>
                <a:srgbClr val="007DC3"/>
              </a:buClr>
              <a:buFont typeface="Wingdings" panose="05000000000000000000" pitchFamily="2" charset="2"/>
              <a:buChar char="q"/>
            </a:pPr>
            <a:r>
              <a:rPr lang="en-GB" sz="2000" dirty="0"/>
              <a:t>Morning classes start at 09:15 and afternoon classes start at 14:00. Please make sure you arrive in class on time.</a:t>
            </a:r>
          </a:p>
          <a:p>
            <a:pPr marL="0" indent="0">
              <a:buClr>
                <a:srgbClr val="007DC3"/>
              </a:buClr>
              <a:buNone/>
            </a:pPr>
            <a:endParaRPr lang="en-GB" sz="2000" dirty="0"/>
          </a:p>
          <a:p>
            <a:pPr>
              <a:buClr>
                <a:srgbClr val="007DC3"/>
              </a:buClr>
              <a:buFont typeface="Wingdings" panose="05000000000000000000" pitchFamily="2" charset="2"/>
              <a:buChar char="q"/>
            </a:pPr>
            <a:r>
              <a:rPr lang="en-GB" sz="2000" dirty="0"/>
              <a:t>Anyone who comes to class late, after 10 minutes,</a:t>
            </a:r>
            <a:r>
              <a:rPr lang="en-GB" sz="2000" b="1" dirty="0"/>
              <a:t> </a:t>
            </a:r>
            <a:r>
              <a:rPr lang="en-GB" sz="2000" dirty="0"/>
              <a:t>will be marked as late in the register</a:t>
            </a:r>
          </a:p>
          <a:p>
            <a:pPr marL="0" indent="0">
              <a:buClr>
                <a:srgbClr val="007DC3"/>
              </a:buClr>
              <a:buNone/>
            </a:pPr>
            <a:endParaRPr lang="en-GB" sz="2000" dirty="0"/>
          </a:p>
          <a:p>
            <a:pPr>
              <a:buClr>
                <a:srgbClr val="007DC3"/>
              </a:buClr>
              <a:buFont typeface="Wingdings" panose="05000000000000000000" pitchFamily="2" charset="2"/>
              <a:buChar char="q"/>
            </a:pPr>
            <a:r>
              <a:rPr lang="en-GB" sz="2000" dirty="0"/>
              <a:t>Lectures/ Module leaders/ Program managers are not allowed to authorise any absences. Only the Student Engagement Team can authorise absences. </a:t>
            </a:r>
          </a:p>
          <a:p>
            <a:pPr>
              <a:buClr>
                <a:srgbClr val="007DC3"/>
              </a:buClr>
              <a:buFont typeface="Wingdings" panose="05000000000000000000" pitchFamily="2" charset="2"/>
              <a:buChar char="q"/>
            </a:pPr>
            <a:endParaRPr lang="en-GB" sz="2000" dirty="0"/>
          </a:p>
          <a:p>
            <a:pPr>
              <a:buClr>
                <a:srgbClr val="007DC3"/>
              </a:buClr>
              <a:buFont typeface="Wingdings" panose="05000000000000000000" pitchFamily="2" charset="2"/>
              <a:buChar char="q"/>
            </a:pPr>
            <a:r>
              <a:rPr lang="en-GB" sz="2000" dirty="0"/>
              <a:t>The last 15 minutes are reserved for 1-to-1. (e.g. 13:00-13:15 or 17:45-18:00). Students leaving 10 min earlier than 17.45 (i.e., 17:35 or earlier) will be marked as late.</a:t>
            </a:r>
          </a:p>
          <a:p>
            <a:pPr marL="0" indent="0">
              <a:buClr>
                <a:srgbClr val="007DC3"/>
              </a:buClr>
              <a:buNone/>
            </a:pPr>
            <a:endParaRPr lang="en-GB" sz="2000" dirty="0"/>
          </a:p>
          <a:p>
            <a:pPr>
              <a:buClr>
                <a:srgbClr val="007DC3"/>
              </a:buClr>
              <a:buFont typeface="Wingdings" panose="05000000000000000000" pitchFamily="2" charset="2"/>
              <a:buChar char="q"/>
            </a:pPr>
            <a:r>
              <a:rPr lang="en-GB" sz="2000" dirty="0"/>
              <a:t>Academic staff members (Program managers, Module leaders or lecturers) cannot grant extensions, change the timetable or provide/discuss any wellbeing advice/issues, etc. Discuss any non-academic issues with the designated UWTSD staff members/teams. </a:t>
            </a:r>
          </a:p>
          <a:p>
            <a:pPr marL="0" indent="0">
              <a:buClr>
                <a:srgbClr val="007DC3"/>
              </a:buClr>
              <a:buNone/>
            </a:pPr>
            <a:endParaRPr lang="en-GB" sz="2400" dirty="0"/>
          </a:p>
          <a:p>
            <a:pPr>
              <a:buClr>
                <a:srgbClr val="007DC3"/>
              </a:buClr>
              <a:buFont typeface="Wingdings" panose="05000000000000000000" pitchFamily="2" charset="2"/>
              <a:buChar char="q"/>
            </a:pPr>
            <a:endParaRPr lang="en-GB" sz="2400" dirty="0"/>
          </a:p>
          <a:p>
            <a:pPr marL="0" indent="0">
              <a:buNone/>
            </a:pPr>
            <a:endParaRPr lang="en-GB" dirty="0"/>
          </a:p>
        </p:txBody>
      </p:sp>
    </p:spTree>
    <p:extLst>
      <p:ext uri="{BB962C8B-B14F-4D97-AF65-F5344CB8AC3E}">
        <p14:creationId xmlns:p14="http://schemas.microsoft.com/office/powerpoint/2010/main" val="27119170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3">
            <a:extLst>
              <a:ext uri="{FF2B5EF4-FFF2-40B4-BE49-F238E27FC236}">
                <a16:creationId xmlns:a16="http://schemas.microsoft.com/office/drawing/2014/main" id="{A0B6E651-E7C8-6D20-D087-480AE61A779C}"/>
              </a:ext>
            </a:extLst>
          </p:cNvPr>
          <p:cNvSpPr txBox="1"/>
          <p:nvPr/>
        </p:nvSpPr>
        <p:spPr>
          <a:xfrm>
            <a:off x="0" y="152400"/>
            <a:ext cx="9144000" cy="52322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buNone/>
            </a:pPr>
            <a:r>
              <a:rPr lang="en-GB" sz="2800" b="1" dirty="0">
                <a:highlight>
                  <a:srgbClr val="FFFF00"/>
                </a:highlight>
              </a:rPr>
              <a:t>Indicative Content covered each week</a:t>
            </a:r>
          </a:p>
        </p:txBody>
      </p:sp>
      <p:graphicFrame>
        <p:nvGraphicFramePr>
          <p:cNvPr id="4" name="Table 3">
            <a:extLst>
              <a:ext uri="{FF2B5EF4-FFF2-40B4-BE49-F238E27FC236}">
                <a16:creationId xmlns:a16="http://schemas.microsoft.com/office/drawing/2014/main" id="{3F31F2AA-5B88-4D0E-C77F-FBC47FB37E1F}"/>
              </a:ext>
            </a:extLst>
          </p:cNvPr>
          <p:cNvGraphicFramePr>
            <a:graphicFrameLocks noGrp="1"/>
          </p:cNvGraphicFramePr>
          <p:nvPr>
            <p:extLst>
              <p:ext uri="{D42A27DB-BD31-4B8C-83A1-F6EECF244321}">
                <p14:modId xmlns:p14="http://schemas.microsoft.com/office/powerpoint/2010/main" val="2497982425"/>
              </p:ext>
            </p:extLst>
          </p:nvPr>
        </p:nvGraphicFramePr>
        <p:xfrm>
          <a:off x="1219200" y="990600"/>
          <a:ext cx="6781800" cy="4633392"/>
        </p:xfrm>
        <a:graphic>
          <a:graphicData uri="http://schemas.openxmlformats.org/drawingml/2006/table">
            <a:tbl>
              <a:tblPr firstRow="1" firstCol="1" bandRow="1">
                <a:tableStyleId>{5C22544A-7EE6-4342-B048-85BDC9FD1C3A}</a:tableStyleId>
              </a:tblPr>
              <a:tblGrid>
                <a:gridCol w="1606216">
                  <a:extLst>
                    <a:ext uri="{9D8B030D-6E8A-4147-A177-3AD203B41FA5}">
                      <a16:colId xmlns:a16="http://schemas.microsoft.com/office/drawing/2014/main" val="1436674783"/>
                    </a:ext>
                  </a:extLst>
                </a:gridCol>
                <a:gridCol w="5175584">
                  <a:extLst>
                    <a:ext uri="{9D8B030D-6E8A-4147-A177-3AD203B41FA5}">
                      <a16:colId xmlns:a16="http://schemas.microsoft.com/office/drawing/2014/main" val="2889560283"/>
                    </a:ext>
                  </a:extLst>
                </a:gridCol>
              </a:tblGrid>
              <a:tr h="231756">
                <a:tc>
                  <a:txBody>
                    <a:bodyPr/>
                    <a:lstStyle/>
                    <a:p>
                      <a:pPr algn="ctr">
                        <a:buNone/>
                      </a:pPr>
                      <a:r>
                        <a:rPr lang="en-GB" sz="1200">
                          <a:effectLst/>
                        </a:rPr>
                        <a:t>Week</a:t>
                      </a:r>
                      <a:endParaRPr lang="en-GB"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buNone/>
                      </a:pPr>
                      <a:r>
                        <a:rPr lang="en-GB" sz="1200">
                          <a:effectLst/>
                        </a:rPr>
                        <a:t>Topic</a:t>
                      </a:r>
                      <a:endParaRPr lang="en-GB"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407127376"/>
                  </a:ext>
                </a:extLst>
              </a:tr>
              <a:tr h="231756">
                <a:tc rowSpan="2">
                  <a:txBody>
                    <a:bodyPr/>
                    <a:lstStyle/>
                    <a:p>
                      <a:pPr algn="ctr">
                        <a:buNone/>
                      </a:pPr>
                      <a:r>
                        <a:rPr lang="en-GB" sz="1400">
                          <a:effectLst/>
                        </a:rPr>
                        <a:t>1</a:t>
                      </a:r>
                      <a:endParaRPr lang="en-GB" sz="14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buNone/>
                      </a:pPr>
                      <a:r>
                        <a:rPr lang="en-GB" sz="1400">
                          <a:effectLst/>
                        </a:rPr>
                        <a:t>Module introduction</a:t>
                      </a:r>
                      <a:endParaRPr lang="en-GB" sz="14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893145527"/>
                  </a:ext>
                </a:extLst>
              </a:tr>
              <a:tr h="231756">
                <a:tc vMerge="1">
                  <a:txBody>
                    <a:bodyPr/>
                    <a:lstStyle/>
                    <a:p>
                      <a:endParaRPr lang="en-GB"/>
                    </a:p>
                  </a:txBody>
                  <a:tcPr/>
                </a:tc>
                <a:tc>
                  <a:txBody>
                    <a:bodyPr/>
                    <a:lstStyle/>
                    <a:p>
                      <a:pPr>
                        <a:buNone/>
                      </a:pPr>
                      <a:r>
                        <a:rPr lang="en-GB" sz="1400">
                          <a:effectLst/>
                        </a:rPr>
                        <a:t>Growth of international business</a:t>
                      </a:r>
                      <a:endParaRPr lang="en-GB" sz="14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2421724339"/>
                  </a:ext>
                </a:extLst>
              </a:tr>
              <a:tr h="407892">
                <a:tc>
                  <a:txBody>
                    <a:bodyPr/>
                    <a:lstStyle/>
                    <a:p>
                      <a:pPr algn="ctr">
                        <a:buNone/>
                      </a:pPr>
                      <a:r>
                        <a:rPr lang="en-GB" sz="1400">
                          <a:effectLst/>
                        </a:rPr>
                        <a:t>2</a:t>
                      </a:r>
                      <a:endParaRPr lang="en-GB" sz="14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b"/>
                </a:tc>
                <a:tc>
                  <a:txBody>
                    <a:bodyPr/>
                    <a:lstStyle/>
                    <a:p>
                      <a:pPr>
                        <a:buNone/>
                      </a:pPr>
                      <a:r>
                        <a:rPr lang="en-GB" sz="1400" dirty="0">
                          <a:effectLst/>
                        </a:rPr>
                        <a:t>International marketing environment</a:t>
                      </a:r>
                      <a:endParaRPr lang="en-GB" sz="14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811001503"/>
                  </a:ext>
                </a:extLst>
              </a:tr>
              <a:tr h="407892">
                <a:tc>
                  <a:txBody>
                    <a:bodyPr/>
                    <a:lstStyle/>
                    <a:p>
                      <a:pPr algn="ctr">
                        <a:buNone/>
                      </a:pPr>
                      <a:r>
                        <a:rPr lang="en-GB" sz="1400">
                          <a:effectLst/>
                        </a:rPr>
                        <a:t>3</a:t>
                      </a:r>
                      <a:endParaRPr lang="en-GB" sz="14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b"/>
                </a:tc>
                <a:tc>
                  <a:txBody>
                    <a:bodyPr/>
                    <a:lstStyle/>
                    <a:p>
                      <a:pPr>
                        <a:buNone/>
                      </a:pPr>
                      <a:r>
                        <a:rPr lang="en-GB" sz="1400">
                          <a:effectLst/>
                        </a:rPr>
                        <a:t>Sociocultural environment in international marketing</a:t>
                      </a:r>
                      <a:endParaRPr lang="en-GB" sz="14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2011178341"/>
                  </a:ext>
                </a:extLst>
              </a:tr>
              <a:tr h="407892">
                <a:tc>
                  <a:txBody>
                    <a:bodyPr/>
                    <a:lstStyle/>
                    <a:p>
                      <a:pPr algn="ctr">
                        <a:buNone/>
                      </a:pPr>
                      <a:r>
                        <a:rPr lang="en-GB" sz="1400">
                          <a:effectLst/>
                        </a:rPr>
                        <a:t>4</a:t>
                      </a:r>
                      <a:endParaRPr lang="en-GB" sz="14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b"/>
                </a:tc>
                <a:tc>
                  <a:txBody>
                    <a:bodyPr/>
                    <a:lstStyle/>
                    <a:p>
                      <a:pPr>
                        <a:buNone/>
                      </a:pPr>
                      <a:r>
                        <a:rPr lang="en-GB" sz="1400">
                          <a:effectLst/>
                        </a:rPr>
                        <a:t>Organisational structure and market entry </a:t>
                      </a:r>
                      <a:endParaRPr lang="en-GB" sz="14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3440258858"/>
                  </a:ext>
                </a:extLst>
              </a:tr>
              <a:tr h="231756">
                <a:tc>
                  <a:txBody>
                    <a:bodyPr/>
                    <a:lstStyle/>
                    <a:p>
                      <a:pPr algn="ctr">
                        <a:buNone/>
                      </a:pPr>
                      <a:r>
                        <a:rPr lang="en-GB" sz="1400">
                          <a:effectLst/>
                        </a:rPr>
                        <a:t>5</a:t>
                      </a:r>
                      <a:endParaRPr lang="en-GB" sz="14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b"/>
                </a:tc>
                <a:tc>
                  <a:txBody>
                    <a:bodyPr/>
                    <a:lstStyle/>
                    <a:p>
                      <a:pPr>
                        <a:buNone/>
                      </a:pPr>
                      <a:endParaRPr lang="en-GB" sz="1400" dirty="0">
                        <a:effectLst/>
                      </a:endParaRPr>
                    </a:p>
                    <a:p>
                      <a:pPr>
                        <a:buNone/>
                      </a:pPr>
                      <a:r>
                        <a:rPr lang="en-GB" sz="1400" dirty="0">
                          <a:effectLst/>
                        </a:rPr>
                        <a:t>STP strategies</a:t>
                      </a:r>
                      <a:endParaRPr lang="en-GB" sz="14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685732040"/>
                  </a:ext>
                </a:extLst>
              </a:tr>
              <a:tr h="407892">
                <a:tc>
                  <a:txBody>
                    <a:bodyPr/>
                    <a:lstStyle/>
                    <a:p>
                      <a:pPr algn="ctr">
                        <a:buNone/>
                      </a:pPr>
                      <a:r>
                        <a:rPr lang="en-GB" sz="1400">
                          <a:effectLst/>
                        </a:rPr>
                        <a:t>6</a:t>
                      </a:r>
                      <a:endParaRPr lang="en-GB" sz="14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b"/>
                </a:tc>
                <a:tc>
                  <a:txBody>
                    <a:bodyPr/>
                    <a:lstStyle/>
                    <a:p>
                      <a:pPr>
                        <a:buNone/>
                      </a:pPr>
                      <a:r>
                        <a:rPr lang="en-GB" sz="1400">
                          <a:effectLst/>
                        </a:rPr>
                        <a:t>International product strategies and branding</a:t>
                      </a:r>
                      <a:endParaRPr lang="en-GB" sz="14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517353335"/>
                  </a:ext>
                </a:extLst>
              </a:tr>
              <a:tr h="420639">
                <a:tc>
                  <a:txBody>
                    <a:bodyPr/>
                    <a:lstStyle/>
                    <a:p>
                      <a:pPr algn="ctr">
                        <a:buNone/>
                      </a:pPr>
                      <a:r>
                        <a:rPr lang="en-GB" sz="1400">
                          <a:effectLst/>
                        </a:rPr>
                        <a:t>7</a:t>
                      </a:r>
                      <a:endParaRPr lang="en-GB" sz="14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b"/>
                </a:tc>
                <a:tc>
                  <a:txBody>
                    <a:bodyPr/>
                    <a:lstStyle/>
                    <a:p>
                      <a:pPr>
                        <a:lnSpc>
                          <a:spcPct val="107000"/>
                        </a:lnSpc>
                        <a:buNone/>
                      </a:pPr>
                      <a:r>
                        <a:rPr lang="en-GB" sz="1400">
                          <a:effectLst/>
                        </a:rPr>
                        <a:t>International pricing and promotional strategies</a:t>
                      </a:r>
                      <a:endParaRPr lang="en-GB" sz="14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1151725049"/>
                  </a:ext>
                </a:extLst>
              </a:tr>
              <a:tr h="420639">
                <a:tc>
                  <a:txBody>
                    <a:bodyPr/>
                    <a:lstStyle/>
                    <a:p>
                      <a:pPr algn="ctr">
                        <a:buNone/>
                      </a:pPr>
                      <a:r>
                        <a:rPr lang="en-GB" sz="1400">
                          <a:effectLst/>
                        </a:rPr>
                        <a:t>8</a:t>
                      </a:r>
                      <a:endParaRPr lang="en-GB" sz="14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b"/>
                </a:tc>
                <a:tc>
                  <a:txBody>
                    <a:bodyPr/>
                    <a:lstStyle/>
                    <a:p>
                      <a:pPr>
                        <a:lnSpc>
                          <a:spcPct val="107000"/>
                        </a:lnSpc>
                        <a:buNone/>
                      </a:pPr>
                      <a:r>
                        <a:rPr lang="en-GB" sz="1400" dirty="0">
                          <a:effectLst/>
                        </a:rPr>
                        <a:t>International distribution and logistics</a:t>
                      </a:r>
                      <a:endParaRPr lang="en-GB" sz="14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3705056710"/>
                  </a:ext>
                </a:extLst>
              </a:tr>
              <a:tr h="611838">
                <a:tc>
                  <a:txBody>
                    <a:bodyPr/>
                    <a:lstStyle/>
                    <a:p>
                      <a:pPr algn="ctr">
                        <a:buNone/>
                      </a:pPr>
                      <a:r>
                        <a:rPr lang="en-GB" sz="1400" dirty="0">
                          <a:effectLst/>
                        </a:rPr>
                        <a:t>9</a:t>
                      </a:r>
                      <a:endParaRPr lang="en-GB" sz="14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effectLst/>
                        </a:rPr>
                        <a:t>Ethical issues in international marketing and assessment surgeries </a:t>
                      </a:r>
                    </a:p>
                  </a:txBody>
                  <a:tcPr marL="68580" marR="68580" marT="0" marB="0" anchor="b"/>
                </a:tc>
                <a:extLst>
                  <a:ext uri="{0D108BD9-81ED-4DB2-BD59-A6C34878D82A}">
                    <a16:rowId xmlns:a16="http://schemas.microsoft.com/office/drawing/2014/main" val="453328661"/>
                  </a:ext>
                </a:extLst>
              </a:tr>
              <a:tr h="407892">
                <a:tc>
                  <a:txBody>
                    <a:bodyPr/>
                    <a:lstStyle/>
                    <a:p>
                      <a:pPr algn="ctr">
                        <a:buNone/>
                      </a:pPr>
                      <a:r>
                        <a:rPr lang="en-GB" sz="1400">
                          <a:effectLst/>
                        </a:rPr>
                        <a:t>10</a:t>
                      </a:r>
                      <a:endParaRPr lang="en-GB" sz="14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effectLst/>
                        </a:rPr>
                        <a:t>Research in international marketing and assessment surgeries </a:t>
                      </a:r>
                      <a:endParaRPr lang="en-GB" sz="1400" dirty="0">
                        <a:effectLst/>
                        <a:latin typeface="Arial" panose="020B0604020202020204" pitchFamily="34" charset="0"/>
                        <a:ea typeface="Times New Roman" panose="02020603050405020304" pitchFamily="18" charset="0"/>
                        <a:cs typeface="Times New Roman" panose="02020603050405020304" pitchFamily="18" charset="0"/>
                      </a:endParaRPr>
                    </a:p>
                    <a:p>
                      <a:pPr>
                        <a:buNone/>
                      </a:pPr>
                      <a:endParaRPr lang="en-GB" sz="14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1027139307"/>
                  </a:ext>
                </a:extLst>
              </a:tr>
            </a:tbl>
          </a:graphicData>
        </a:graphic>
      </p:graphicFrame>
    </p:spTree>
    <p:extLst>
      <p:ext uri="{BB962C8B-B14F-4D97-AF65-F5344CB8AC3E}">
        <p14:creationId xmlns:p14="http://schemas.microsoft.com/office/powerpoint/2010/main" val="39984958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CFBE33-71A4-EB6B-DD0D-CBF4DAF40D0E}"/>
            </a:ext>
          </a:extLst>
        </p:cNvPr>
        <p:cNvGrpSpPr/>
        <p:nvPr/>
      </p:nvGrpSpPr>
      <p:grpSpPr>
        <a:xfrm>
          <a:off x="0" y="0"/>
          <a:ext cx="0" cy="0"/>
          <a:chOff x="0" y="0"/>
          <a:chExt cx="0" cy="0"/>
        </a:xfrm>
      </p:grpSpPr>
      <p:sp>
        <p:nvSpPr>
          <p:cNvPr id="2" name="TextBox 3">
            <a:extLst>
              <a:ext uri="{FF2B5EF4-FFF2-40B4-BE49-F238E27FC236}">
                <a16:creationId xmlns:a16="http://schemas.microsoft.com/office/drawing/2014/main" id="{5D691802-8058-6891-3110-75916002A2BB}"/>
              </a:ext>
            </a:extLst>
          </p:cNvPr>
          <p:cNvSpPr txBox="1"/>
          <p:nvPr/>
        </p:nvSpPr>
        <p:spPr>
          <a:xfrm>
            <a:off x="0" y="152400"/>
            <a:ext cx="9144000" cy="954107"/>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buNone/>
            </a:pPr>
            <a:r>
              <a:rPr lang="en-GB" sz="2800" b="1" dirty="0">
                <a:highlight>
                  <a:srgbClr val="FFFF00"/>
                </a:highlight>
              </a:rPr>
              <a:t>How this module be different to Marketing Management?</a:t>
            </a:r>
          </a:p>
        </p:txBody>
      </p:sp>
      <p:sp>
        <p:nvSpPr>
          <p:cNvPr id="3" name="Content Placeholder 2">
            <a:extLst>
              <a:ext uri="{FF2B5EF4-FFF2-40B4-BE49-F238E27FC236}">
                <a16:creationId xmlns:a16="http://schemas.microsoft.com/office/drawing/2014/main" id="{777B70AA-9C1D-30D3-6944-FED823E09862}"/>
              </a:ext>
            </a:extLst>
          </p:cNvPr>
          <p:cNvSpPr>
            <a:spLocks noGrp="1"/>
          </p:cNvSpPr>
          <p:nvPr/>
        </p:nvSpPr>
        <p:spPr>
          <a:xfrm>
            <a:off x="8709" y="1447800"/>
            <a:ext cx="9144000" cy="439248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2800" b="1" dirty="0">
                <a:solidFill>
                  <a:srgbClr val="0070C0"/>
                </a:solidFill>
                <a:latin typeface="Arial" panose="020B0604020202020204" pitchFamily="34" charset="0"/>
              </a:rPr>
              <a:t>Advance module</a:t>
            </a:r>
          </a:p>
          <a:p>
            <a:pPr marL="0" indent="0" algn="ctr">
              <a:buNone/>
            </a:pPr>
            <a:r>
              <a:rPr lang="en-GB" sz="2800" b="1" dirty="0">
                <a:solidFill>
                  <a:srgbClr val="0070C0"/>
                </a:solidFill>
                <a:latin typeface="Arial" panose="020B0604020202020204" pitchFamily="34" charset="0"/>
              </a:rPr>
              <a:t>(</a:t>
            </a:r>
            <a:r>
              <a:rPr lang="en-GB" sz="2400" b="1" i="1" dirty="0">
                <a:solidFill>
                  <a:srgbClr val="0070C0"/>
                </a:solidFill>
                <a:latin typeface="Arial" panose="020B0604020202020204" pitchFamily="34" charset="0"/>
              </a:rPr>
              <a:t>Students must know the basics of 4Ps and STDP</a:t>
            </a:r>
            <a:r>
              <a:rPr lang="en-GB" sz="2800" b="1" dirty="0">
                <a:solidFill>
                  <a:srgbClr val="0070C0"/>
                </a:solidFill>
                <a:latin typeface="Arial" panose="020B0604020202020204" pitchFamily="34" charset="0"/>
              </a:rPr>
              <a:t>)</a:t>
            </a:r>
          </a:p>
          <a:p>
            <a:pPr algn="ctr"/>
            <a:r>
              <a:rPr lang="en-GB" sz="2800" b="1" dirty="0">
                <a:solidFill>
                  <a:srgbClr val="0070C0"/>
                </a:solidFill>
                <a:latin typeface="Arial" panose="020B0604020202020204" pitchFamily="34" charset="0"/>
              </a:rPr>
              <a:t>More research</a:t>
            </a:r>
          </a:p>
          <a:p>
            <a:pPr algn="ctr"/>
            <a:r>
              <a:rPr lang="en-GB" sz="2800" b="1" dirty="0">
                <a:solidFill>
                  <a:srgbClr val="0070C0"/>
                </a:solidFill>
                <a:latin typeface="Arial" panose="020B0604020202020204" pitchFamily="34" charset="0"/>
              </a:rPr>
              <a:t>More applications</a:t>
            </a:r>
          </a:p>
          <a:p>
            <a:pPr algn="ctr"/>
            <a:r>
              <a:rPr lang="en-GB" sz="2800" b="1" dirty="0">
                <a:solidFill>
                  <a:srgbClr val="0070C0"/>
                </a:solidFill>
                <a:latin typeface="Arial" panose="020B0604020202020204" pitchFamily="34" charset="0"/>
              </a:rPr>
              <a:t>More critical analysis (asking ‘so what?’)</a:t>
            </a:r>
          </a:p>
          <a:p>
            <a:pPr algn="ctr"/>
            <a:r>
              <a:rPr lang="en-GB" sz="2800" b="1" dirty="0">
                <a:solidFill>
                  <a:srgbClr val="0070C0"/>
                </a:solidFill>
                <a:latin typeface="Arial" panose="020B0604020202020204" pitchFamily="34" charset="0"/>
              </a:rPr>
              <a:t>More comparative analysis</a:t>
            </a:r>
          </a:p>
          <a:p>
            <a:pPr algn="ctr"/>
            <a:r>
              <a:rPr lang="en-GB" sz="2800" b="1" dirty="0">
                <a:solidFill>
                  <a:srgbClr val="0070C0"/>
                </a:solidFill>
                <a:latin typeface="Arial" panose="020B0604020202020204" pitchFamily="34" charset="0"/>
              </a:rPr>
              <a:t>To set your mind as a global citizen</a:t>
            </a:r>
            <a:endParaRPr lang="en-GB" sz="2800" dirty="0">
              <a:latin typeface="Arial" panose="020B0604020202020204" pitchFamily="34" charset="0"/>
            </a:endParaRPr>
          </a:p>
        </p:txBody>
      </p:sp>
    </p:spTree>
    <p:extLst>
      <p:ext uri="{BB962C8B-B14F-4D97-AF65-F5344CB8AC3E}">
        <p14:creationId xmlns:p14="http://schemas.microsoft.com/office/powerpoint/2010/main" val="28397556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105A7108-8B0F-7524-A4EE-FF38DF60501B}"/>
              </a:ext>
            </a:extLst>
          </p:cNvPr>
          <p:cNvSpPr>
            <a:spLocks noGrp="1"/>
          </p:cNvSpPr>
          <p:nvPr/>
        </p:nvSpPr>
        <p:spPr>
          <a:xfrm>
            <a:off x="8120" y="1036755"/>
            <a:ext cx="9144000" cy="439248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gn="ctr">
              <a:buNone/>
            </a:pPr>
            <a:r>
              <a:rPr lang="en-GB" sz="2800" b="1" dirty="0">
                <a:solidFill>
                  <a:srgbClr val="0070C0"/>
                </a:solidFill>
                <a:latin typeface="Arial" panose="020B0604020202020204" pitchFamily="34" charset="0"/>
              </a:rPr>
              <a:t>Assessment 1-100% weighting of overall mark</a:t>
            </a:r>
          </a:p>
          <a:p>
            <a:pPr marL="0" lvl="0" indent="0" algn="ctr">
              <a:buNone/>
            </a:pPr>
            <a:r>
              <a:rPr lang="en-GB" sz="2800" u="sng" dirty="0">
                <a:solidFill>
                  <a:srgbClr val="000000"/>
                </a:solidFill>
                <a:latin typeface="Arial" panose="020B0604020202020204" pitchFamily="34" charset="0"/>
              </a:rPr>
              <a:t>Individual</a:t>
            </a:r>
            <a:r>
              <a:rPr lang="en-GB" sz="2800" dirty="0">
                <a:solidFill>
                  <a:srgbClr val="000000"/>
                </a:solidFill>
                <a:latin typeface="Arial" panose="020B0604020202020204" pitchFamily="34" charset="0"/>
              </a:rPr>
              <a:t> Essay(5000 words ±10%) </a:t>
            </a:r>
          </a:p>
          <a:p>
            <a:pPr marL="0" lvl="0" indent="0" algn="ctr">
              <a:buNone/>
            </a:pPr>
            <a:endParaRPr lang="en-GB" sz="2800" b="1" dirty="0">
              <a:solidFill>
                <a:srgbClr val="000000"/>
              </a:solidFill>
              <a:latin typeface="Arial" panose="020B0604020202020204" pitchFamily="34" charset="0"/>
            </a:endParaRPr>
          </a:p>
          <a:p>
            <a:pPr marL="0" lvl="0" indent="0" algn="ctr">
              <a:buNone/>
              <a:defRPr/>
            </a:pPr>
            <a:r>
              <a:rPr lang="en-GB" sz="2800" dirty="0">
                <a:latin typeface="Arial" panose="020B0604020202020204" pitchFamily="34" charset="0"/>
              </a:rPr>
              <a:t>Let’s check together the assessment briefs in Moodle.</a:t>
            </a:r>
          </a:p>
          <a:p>
            <a:pPr marL="0" lvl="0" indent="0" algn="ctr">
              <a:buNone/>
              <a:defRPr/>
            </a:pPr>
            <a:endParaRPr lang="en-GB" sz="2800" dirty="0">
              <a:latin typeface="Arial" panose="020B0604020202020204" pitchFamily="34" charset="0"/>
            </a:endParaRPr>
          </a:p>
          <a:p>
            <a:pPr marL="0" lvl="0" indent="0" algn="ctr">
              <a:buNone/>
              <a:defRPr/>
            </a:pPr>
            <a:r>
              <a:rPr lang="en-GB" sz="2800" dirty="0">
                <a:latin typeface="Arial" panose="020B0604020202020204" pitchFamily="34" charset="0"/>
              </a:rPr>
              <a:t>A step-by-step guide template is provided to support you writing the essay</a:t>
            </a:r>
          </a:p>
        </p:txBody>
      </p:sp>
      <p:sp>
        <p:nvSpPr>
          <p:cNvPr id="3" name="TextBox 3">
            <a:extLst>
              <a:ext uri="{FF2B5EF4-FFF2-40B4-BE49-F238E27FC236}">
                <a16:creationId xmlns:a16="http://schemas.microsoft.com/office/drawing/2014/main" id="{A0B6E651-E7C8-6D20-D087-480AE61A779C}"/>
              </a:ext>
            </a:extLst>
          </p:cNvPr>
          <p:cNvSpPr txBox="1"/>
          <p:nvPr/>
        </p:nvSpPr>
        <p:spPr>
          <a:xfrm>
            <a:off x="-8120" y="381000"/>
            <a:ext cx="9144000" cy="58477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buNone/>
            </a:pPr>
            <a:r>
              <a:rPr lang="en-GB" sz="3200" b="1" dirty="0">
                <a:highlight>
                  <a:srgbClr val="FFFF00"/>
                </a:highlight>
              </a:rPr>
              <a:t>Assessment</a:t>
            </a:r>
            <a:endParaRPr lang="en-GB" sz="3600" b="1" dirty="0">
              <a:highlight>
                <a:srgbClr val="FFFF00"/>
              </a:highlight>
            </a:endParaRPr>
          </a:p>
        </p:txBody>
      </p:sp>
    </p:spTree>
    <p:extLst>
      <p:ext uri="{BB962C8B-B14F-4D97-AF65-F5344CB8AC3E}">
        <p14:creationId xmlns:p14="http://schemas.microsoft.com/office/powerpoint/2010/main" val="12343935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11793F98-2D13-7662-E78E-86D439A0A048}"/>
              </a:ext>
            </a:extLst>
          </p:cNvPr>
          <p:cNvSpPr>
            <a:spLocks noGrp="1"/>
          </p:cNvSpPr>
          <p:nvPr/>
        </p:nvSpPr>
        <p:spPr>
          <a:xfrm>
            <a:off x="89756" y="2550110"/>
            <a:ext cx="3978188" cy="3456384"/>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2800" dirty="0"/>
              <a:t>Do you have any  questions relating the module……</a:t>
            </a:r>
          </a:p>
          <a:p>
            <a:pPr algn="ctr">
              <a:buFont typeface="Wingdings" pitchFamily="2" charset="2"/>
              <a:buChar char="v"/>
            </a:pPr>
            <a:endParaRPr lang="en-GB" dirty="0"/>
          </a:p>
          <a:p>
            <a:pPr algn="ctr">
              <a:buFont typeface="Wingdings" pitchFamily="2" charset="2"/>
              <a:buChar char="v"/>
            </a:pPr>
            <a:endParaRPr lang="en-GB" dirty="0"/>
          </a:p>
          <a:p>
            <a:pPr algn="ctr"/>
            <a:endParaRPr lang="en-GB" dirty="0"/>
          </a:p>
        </p:txBody>
      </p:sp>
      <p:sp>
        <p:nvSpPr>
          <p:cNvPr id="3" name="TextBox 4">
            <a:extLst>
              <a:ext uri="{FF2B5EF4-FFF2-40B4-BE49-F238E27FC236}">
                <a16:creationId xmlns:a16="http://schemas.microsoft.com/office/drawing/2014/main" id="{6B948A6A-2348-5C05-8B4E-40FEB613751F}"/>
              </a:ext>
            </a:extLst>
          </p:cNvPr>
          <p:cNvSpPr txBox="1"/>
          <p:nvPr/>
        </p:nvSpPr>
        <p:spPr>
          <a:xfrm>
            <a:off x="0" y="851506"/>
            <a:ext cx="9144000" cy="58477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buNone/>
            </a:pPr>
            <a:r>
              <a:rPr lang="en-GB" sz="3200" b="1" dirty="0">
                <a:highlight>
                  <a:srgbClr val="FFFF00"/>
                </a:highlight>
              </a:rPr>
              <a:t>Questions?</a:t>
            </a:r>
            <a:endParaRPr lang="en-GB" sz="3600" b="1" dirty="0">
              <a:highlight>
                <a:srgbClr val="FFFF00"/>
              </a:highlight>
            </a:endParaRPr>
          </a:p>
        </p:txBody>
      </p:sp>
      <p:pic>
        <p:nvPicPr>
          <p:cNvPr id="4" name="Picture 3" descr="Image result for any questions gif">
            <a:extLst>
              <a:ext uri="{FF2B5EF4-FFF2-40B4-BE49-F238E27FC236}">
                <a16:creationId xmlns:a16="http://schemas.microsoft.com/office/drawing/2014/main" id="{EC331BA3-43E8-A5A8-FF37-56924648E5E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7944" y="1758022"/>
            <a:ext cx="4784576"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711907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812800"/>
            <a:ext cx="7772400" cy="863600"/>
          </a:xfrm>
        </p:spPr>
        <p:txBody>
          <a:bodyPr>
            <a:noAutofit/>
          </a:bodyPr>
          <a:lstStyle/>
          <a:p>
            <a:r>
              <a:rPr lang="en-US" sz="3600" b="1" dirty="0"/>
              <a:t> Part Two</a:t>
            </a:r>
          </a:p>
        </p:txBody>
      </p:sp>
      <p:sp>
        <p:nvSpPr>
          <p:cNvPr id="5" name="Subtitle 4"/>
          <p:cNvSpPr>
            <a:spLocks noGrp="1"/>
          </p:cNvSpPr>
          <p:nvPr>
            <p:ph type="subTitle" idx="1"/>
          </p:nvPr>
        </p:nvSpPr>
        <p:spPr>
          <a:xfrm>
            <a:off x="1371600" y="2286000"/>
            <a:ext cx="6858000" cy="1655762"/>
          </a:xfrm>
        </p:spPr>
        <p:txBody>
          <a:bodyPr>
            <a:normAutofit/>
          </a:bodyPr>
          <a:lstStyle/>
          <a:p>
            <a:r>
              <a:rPr lang="en-US" sz="2800" b="1" dirty="0"/>
              <a:t>Introduction to International Marketing:</a:t>
            </a:r>
          </a:p>
          <a:p>
            <a:r>
              <a:rPr lang="en-US" sz="3500" b="1" dirty="0"/>
              <a:t>Growth of the International Business.</a:t>
            </a:r>
          </a:p>
        </p:txBody>
      </p:sp>
    </p:spTree>
    <p:extLst>
      <p:ext uri="{BB962C8B-B14F-4D97-AF65-F5344CB8AC3E}">
        <p14:creationId xmlns:p14="http://schemas.microsoft.com/office/powerpoint/2010/main" val="27496587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9E63B6B6-2308-75A2-4077-4F635D522B60}"/>
              </a:ext>
            </a:extLst>
          </p:cNvPr>
          <p:cNvSpPr>
            <a:spLocks noGrp="1"/>
          </p:cNvSpPr>
          <p:nvPr/>
        </p:nvSpPr>
        <p:spPr>
          <a:xfrm>
            <a:off x="0" y="662958"/>
            <a:ext cx="9144000" cy="4823442"/>
          </a:xfrm>
          <a:prstGeom prst="rect">
            <a:avLst/>
          </a:prstGeom>
        </p:spPr>
        <p:txBody>
          <a:bodyPr vert="horz" lIns="91440" tIns="45720" rIns="91440" bIns="45720" rtlCol="0">
            <a:normAutofit fontScale="925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90000"/>
              </a:lnSpc>
              <a:buNone/>
            </a:pPr>
            <a:r>
              <a:rPr lang="en-GB" sz="3000" dirty="0"/>
              <a:t>After reading and studying this session, you will be able to:</a:t>
            </a:r>
          </a:p>
          <a:p>
            <a:pPr marL="0" indent="0">
              <a:lnSpc>
                <a:spcPct val="90000"/>
              </a:lnSpc>
              <a:buNone/>
            </a:pPr>
            <a:endParaRPr lang="en-GB" sz="3000" dirty="0"/>
          </a:p>
          <a:p>
            <a:pPr>
              <a:buClr>
                <a:srgbClr val="0070C0"/>
              </a:buClr>
              <a:buFont typeface="Wingdings" panose="05000000000000000000" pitchFamily="2" charset="2"/>
              <a:buChar char="q"/>
            </a:pPr>
            <a:r>
              <a:rPr lang="en-GB" sz="3000" dirty="0"/>
              <a:t>Explain the meanings of the terms “international marketing,” “multinational corporation,” “born-global,” “home country,” and “host country”</a:t>
            </a:r>
          </a:p>
          <a:p>
            <a:pPr>
              <a:buClr>
                <a:srgbClr val="0070C0"/>
              </a:buClr>
              <a:buFont typeface="Wingdings" panose="05000000000000000000" pitchFamily="2" charset="2"/>
              <a:buChar char="q"/>
            </a:pPr>
            <a:endParaRPr lang="en-GB" sz="3000" dirty="0"/>
          </a:p>
          <a:p>
            <a:pPr>
              <a:lnSpc>
                <a:spcPct val="90000"/>
              </a:lnSpc>
              <a:buClr>
                <a:srgbClr val="0070C0"/>
              </a:buClr>
              <a:buFont typeface="Wingdings" panose="05000000000000000000" pitchFamily="2" charset="2"/>
              <a:buChar char="q"/>
            </a:pPr>
            <a:r>
              <a:rPr lang="en-GB" sz="3000" dirty="0"/>
              <a:t>Explore how the drivers of globalisation have influenced international marketing.</a:t>
            </a:r>
          </a:p>
          <a:p>
            <a:pPr>
              <a:lnSpc>
                <a:spcPct val="90000"/>
              </a:lnSpc>
              <a:buClr>
                <a:srgbClr val="0070C0"/>
              </a:buClr>
              <a:buFont typeface="Wingdings" panose="05000000000000000000" pitchFamily="2" charset="2"/>
              <a:buChar char="q"/>
            </a:pPr>
            <a:endParaRPr lang="en-GB" sz="3000" dirty="0"/>
          </a:p>
          <a:p>
            <a:pPr>
              <a:buClr>
                <a:srgbClr val="0070C0"/>
              </a:buClr>
              <a:buFont typeface="Wingdings" panose="05000000000000000000" pitchFamily="2" charset="2"/>
              <a:buChar char="q"/>
            </a:pPr>
            <a:r>
              <a:rPr lang="en-GB" sz="3000" dirty="0"/>
              <a:t>Discuss how the factors that create international marketing complexity are linked to creating a global mindset for marketing activities</a:t>
            </a:r>
          </a:p>
          <a:p>
            <a:pPr marL="0" indent="0">
              <a:buClr>
                <a:srgbClr val="0070C0"/>
              </a:buClr>
              <a:buNone/>
            </a:pPr>
            <a:endParaRPr lang="en-GB" sz="3000" dirty="0"/>
          </a:p>
          <a:p>
            <a:pPr>
              <a:buClr>
                <a:srgbClr val="0070C0"/>
              </a:buClr>
              <a:buFont typeface="Wingdings" panose="05000000000000000000" pitchFamily="2" charset="2"/>
              <a:buChar char="q"/>
            </a:pPr>
            <a:endParaRPr lang="en-GB" sz="2800" i="1" dirty="0"/>
          </a:p>
          <a:p>
            <a:pPr marL="0" indent="0">
              <a:buNone/>
            </a:pPr>
            <a:endParaRPr lang="en-GB" dirty="0"/>
          </a:p>
        </p:txBody>
      </p:sp>
      <p:sp>
        <p:nvSpPr>
          <p:cNvPr id="3" name="TextBox 3">
            <a:extLst>
              <a:ext uri="{FF2B5EF4-FFF2-40B4-BE49-F238E27FC236}">
                <a16:creationId xmlns:a16="http://schemas.microsoft.com/office/drawing/2014/main" id="{A0B6E651-E7C8-6D20-D087-480AE61A779C}"/>
              </a:ext>
            </a:extLst>
          </p:cNvPr>
          <p:cNvSpPr txBox="1"/>
          <p:nvPr/>
        </p:nvSpPr>
        <p:spPr>
          <a:xfrm>
            <a:off x="0" y="78184"/>
            <a:ext cx="9144000" cy="58477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buNone/>
            </a:pPr>
            <a:r>
              <a:rPr lang="en-GB" sz="3200" b="1" dirty="0">
                <a:highlight>
                  <a:srgbClr val="FFFF00"/>
                </a:highlight>
              </a:rPr>
              <a:t>In today’s session….</a:t>
            </a:r>
            <a:endParaRPr lang="en-GB" sz="3600" b="1" dirty="0">
              <a:highlight>
                <a:srgbClr val="FFFF00"/>
              </a:highlight>
            </a:endParaRPr>
          </a:p>
        </p:txBody>
      </p:sp>
    </p:spTree>
    <p:extLst>
      <p:ext uri="{BB962C8B-B14F-4D97-AF65-F5344CB8AC3E}">
        <p14:creationId xmlns:p14="http://schemas.microsoft.com/office/powerpoint/2010/main" val="18492172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Learning Objective1</a:t>
            </a:r>
          </a:p>
        </p:txBody>
      </p:sp>
      <p:sp>
        <p:nvSpPr>
          <p:cNvPr id="3" name="Content Placeholder 2"/>
          <p:cNvSpPr>
            <a:spLocks noGrp="1"/>
          </p:cNvSpPr>
          <p:nvPr>
            <p:ph idx="1"/>
          </p:nvPr>
        </p:nvSpPr>
        <p:spPr/>
        <p:txBody>
          <a:bodyPr/>
          <a:lstStyle/>
          <a:p>
            <a:pPr marL="0" indent="0">
              <a:buNone/>
            </a:pPr>
            <a:r>
              <a:rPr lang="en-US" dirty="0"/>
              <a:t>What are the meanings of the terms “multinational corporation,” “born-global,” “home country,” and “host country”?</a:t>
            </a:r>
          </a:p>
        </p:txBody>
      </p:sp>
      <p:sp>
        <p:nvSpPr>
          <p:cNvPr id="8" name="Slide Number Placeholder 7"/>
          <p:cNvSpPr>
            <a:spLocks noGrp="1"/>
          </p:cNvSpPr>
          <p:nvPr>
            <p:ph type="sldNum" sz="quarter" idx="12"/>
          </p:nvPr>
        </p:nvSpPr>
        <p:spPr/>
        <p:txBody>
          <a:bodyPr/>
          <a:lstStyle/>
          <a:p>
            <a:fld id="{9CE62F59-9C4E-4709-9842-9496C6D856C6}" type="slidenum">
              <a:rPr lang="en-US" smtClean="0"/>
              <a:pPr/>
              <a:t>16</a:t>
            </a:fld>
            <a:endParaRPr lang="en-US"/>
          </a:p>
        </p:txBody>
      </p:sp>
    </p:spTree>
    <p:extLst>
      <p:ext uri="{BB962C8B-B14F-4D97-AF65-F5344CB8AC3E}">
        <p14:creationId xmlns:p14="http://schemas.microsoft.com/office/powerpoint/2010/main" val="894991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FA6868-E934-3A3C-2BD1-2556DF334679}"/>
              </a:ext>
            </a:extLst>
          </p:cNvPr>
          <p:cNvSpPr txBox="1">
            <a:spLocks/>
          </p:cNvSpPr>
          <p:nvPr/>
        </p:nvSpPr>
        <p:spPr>
          <a:xfrm>
            <a:off x="2362200" y="2667000"/>
            <a:ext cx="4953000" cy="1325563"/>
          </a:xfrm>
          <a:prstGeom prst="rect">
            <a:avLst/>
          </a:prstGeom>
        </p:spPr>
        <p:txBody>
          <a:bodyPr/>
          <a:lstStyle>
            <a:lvl1pPr algn="l" defTabSz="914400" rtl="0" eaLnBrk="1" latinLnBrk="0" hangingPunct="1">
              <a:lnSpc>
                <a:spcPct val="90000"/>
              </a:lnSpc>
              <a:spcBef>
                <a:spcPct val="0"/>
              </a:spcBef>
              <a:buNone/>
              <a:defRPr sz="3600" kern="1200">
                <a:solidFill>
                  <a:schemeClr val="tx1"/>
                </a:solidFill>
                <a:latin typeface="+mj-lt"/>
                <a:ea typeface="+mj-ea"/>
                <a:cs typeface="+mj-cs"/>
              </a:defRPr>
            </a:lvl1pPr>
          </a:lstStyle>
          <a:p>
            <a:r>
              <a:rPr lang="en-US" b="1" dirty="0"/>
              <a:t>What is Marketing?</a:t>
            </a:r>
          </a:p>
        </p:txBody>
      </p:sp>
    </p:spTree>
    <p:extLst>
      <p:ext uri="{BB962C8B-B14F-4D97-AF65-F5344CB8AC3E}">
        <p14:creationId xmlns:p14="http://schemas.microsoft.com/office/powerpoint/2010/main" val="13104182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Marketing Defined</a:t>
            </a:r>
          </a:p>
        </p:txBody>
      </p:sp>
      <p:sp>
        <p:nvSpPr>
          <p:cNvPr id="3" name="Content Placeholder 2"/>
          <p:cNvSpPr>
            <a:spLocks noGrp="1"/>
          </p:cNvSpPr>
          <p:nvPr>
            <p:ph idx="1"/>
          </p:nvPr>
        </p:nvSpPr>
        <p:spPr>
          <a:xfrm>
            <a:off x="628650" y="2057400"/>
            <a:ext cx="7886700" cy="2743200"/>
          </a:xfrm>
        </p:spPr>
        <p:txBody>
          <a:bodyPr/>
          <a:lstStyle/>
          <a:p>
            <a:r>
              <a:rPr lang="en-US" dirty="0"/>
              <a:t>Marketing may be defined as “discovering consumer needs and wants, creating the goods and services products that meet those needs, and then pricing, promoting, and delivering those goods and services.” (Keegan, 2013)</a:t>
            </a:r>
          </a:p>
          <a:p>
            <a:pPr marL="0" indent="0">
              <a:buNone/>
            </a:pPr>
            <a:endParaRPr lang="en-US" dirty="0"/>
          </a:p>
          <a:p>
            <a:r>
              <a:rPr lang="en-US" dirty="0"/>
              <a:t>The marketing mix consists of the major activities used to develop and sell goods and services.</a:t>
            </a:r>
          </a:p>
        </p:txBody>
      </p:sp>
      <p:sp>
        <p:nvSpPr>
          <p:cNvPr id="8" name="Slide Number Placeholder 7"/>
          <p:cNvSpPr>
            <a:spLocks noGrp="1"/>
          </p:cNvSpPr>
          <p:nvPr>
            <p:ph type="sldNum" sz="quarter" idx="12"/>
          </p:nvPr>
        </p:nvSpPr>
        <p:spPr/>
        <p:txBody>
          <a:bodyPr/>
          <a:lstStyle/>
          <a:p>
            <a:fld id="{9CE62F59-9C4E-4709-9842-9496C6D856C6}" type="slidenum">
              <a:rPr lang="en-US" smtClean="0"/>
              <a:pPr/>
              <a:t>18</a:t>
            </a:fld>
            <a:endParaRPr lang="en-US"/>
          </a:p>
        </p:txBody>
      </p:sp>
    </p:spTree>
    <p:extLst>
      <p:ext uri="{BB962C8B-B14F-4D97-AF65-F5344CB8AC3E}">
        <p14:creationId xmlns:p14="http://schemas.microsoft.com/office/powerpoint/2010/main" val="28307353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AB257B-B9F5-4FC5-80EB-1E5E04BD3EC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F0BC5CD-4D51-F4F1-ABDA-D96D240FD8F5}"/>
              </a:ext>
            </a:extLst>
          </p:cNvPr>
          <p:cNvSpPr txBox="1">
            <a:spLocks/>
          </p:cNvSpPr>
          <p:nvPr/>
        </p:nvSpPr>
        <p:spPr>
          <a:xfrm>
            <a:off x="1066800" y="2667000"/>
            <a:ext cx="7467600" cy="1325563"/>
          </a:xfrm>
          <a:prstGeom prst="rect">
            <a:avLst/>
          </a:prstGeom>
        </p:spPr>
        <p:txBody>
          <a:bodyPr/>
          <a:lstStyle>
            <a:lvl1pPr algn="l" defTabSz="914400" rtl="0" eaLnBrk="1" latinLnBrk="0" hangingPunct="1">
              <a:lnSpc>
                <a:spcPct val="90000"/>
              </a:lnSpc>
              <a:spcBef>
                <a:spcPct val="0"/>
              </a:spcBef>
              <a:buNone/>
              <a:defRPr sz="3600" kern="1200">
                <a:solidFill>
                  <a:schemeClr val="tx1"/>
                </a:solidFill>
                <a:latin typeface="+mj-lt"/>
                <a:ea typeface="+mj-ea"/>
                <a:cs typeface="+mj-cs"/>
              </a:defRPr>
            </a:lvl1pPr>
          </a:lstStyle>
          <a:p>
            <a:r>
              <a:rPr lang="en-US" b="1" dirty="0"/>
              <a:t>What is International Marketing?</a:t>
            </a:r>
          </a:p>
        </p:txBody>
      </p:sp>
    </p:spTree>
    <p:extLst>
      <p:ext uri="{BB962C8B-B14F-4D97-AF65-F5344CB8AC3E}">
        <p14:creationId xmlns:p14="http://schemas.microsoft.com/office/powerpoint/2010/main" val="36227108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International Marketing</a:t>
            </a:r>
          </a:p>
        </p:txBody>
      </p:sp>
      <p:sp>
        <p:nvSpPr>
          <p:cNvPr id="3" name="Content Placeholder 2"/>
          <p:cNvSpPr>
            <a:spLocks noGrp="1"/>
          </p:cNvSpPr>
          <p:nvPr>
            <p:ph idx="1"/>
          </p:nvPr>
        </p:nvSpPr>
        <p:spPr>
          <a:xfrm>
            <a:off x="599342" y="1676400"/>
            <a:ext cx="7886700" cy="4152952"/>
          </a:xfrm>
        </p:spPr>
        <p:txBody>
          <a:bodyPr/>
          <a:lstStyle/>
          <a:p>
            <a:r>
              <a:rPr lang="en-US" dirty="0"/>
              <a:t>The utilization and adaptation of the best marketing practices for the purposes of conducting commerce in </a:t>
            </a:r>
            <a:r>
              <a:rPr lang="en-US" b="1" dirty="0"/>
              <a:t>other countries</a:t>
            </a:r>
            <a:r>
              <a:rPr lang="en-US" dirty="0"/>
              <a:t> (Baack, 2018)</a:t>
            </a:r>
          </a:p>
          <a:p>
            <a:r>
              <a:rPr lang="en-GB" dirty="0"/>
              <a:t> The process of planning and conducting transactions </a:t>
            </a:r>
            <a:r>
              <a:rPr lang="en-GB" b="1" dirty="0"/>
              <a:t>across borders</a:t>
            </a:r>
            <a:r>
              <a:rPr lang="en-GB" dirty="0"/>
              <a:t> does create exchanges that satisfy the objectives of individuals</a:t>
            </a:r>
            <a:r>
              <a:rPr lang="en-US" dirty="0"/>
              <a:t> and </a:t>
            </a:r>
            <a:r>
              <a:rPr lang="en-US" dirty="0" err="1"/>
              <a:t>organisations</a:t>
            </a:r>
            <a:r>
              <a:rPr lang="en-US" dirty="0"/>
              <a:t> (</a:t>
            </a:r>
            <a:r>
              <a:rPr lang="en-US" dirty="0" err="1"/>
              <a:t>Czinkota</a:t>
            </a:r>
            <a:r>
              <a:rPr lang="en-US" dirty="0"/>
              <a:t>, 2011).</a:t>
            </a:r>
          </a:p>
          <a:p>
            <a:r>
              <a:rPr lang="en-US" dirty="0"/>
              <a:t>It includes conducting commerce with customers, clients, partners, society at large, and the </a:t>
            </a:r>
            <a:r>
              <a:rPr lang="en-US" b="1" i="1" dirty="0"/>
              <a:t>overall global community</a:t>
            </a:r>
            <a:r>
              <a:rPr lang="en-US" dirty="0"/>
              <a:t>.</a:t>
            </a:r>
          </a:p>
          <a:p>
            <a:r>
              <a:rPr lang="en-US" dirty="0"/>
              <a:t>Also known as </a:t>
            </a:r>
            <a:r>
              <a:rPr lang="en-US" b="1" dirty="0"/>
              <a:t>Global marketing</a:t>
            </a:r>
            <a:r>
              <a:rPr lang="en-US" dirty="0"/>
              <a:t> (Zou &amp; </a:t>
            </a:r>
            <a:r>
              <a:rPr lang="en-US" dirty="0" err="1"/>
              <a:t>Cavusgil</a:t>
            </a:r>
            <a:r>
              <a:rPr lang="en-US" dirty="0"/>
              <a:t>, 2002)</a:t>
            </a:r>
          </a:p>
        </p:txBody>
      </p:sp>
      <p:sp>
        <p:nvSpPr>
          <p:cNvPr id="8" name="Slide Number Placeholder 7"/>
          <p:cNvSpPr>
            <a:spLocks noGrp="1"/>
          </p:cNvSpPr>
          <p:nvPr>
            <p:ph type="sldNum" sz="quarter" idx="12"/>
          </p:nvPr>
        </p:nvSpPr>
        <p:spPr/>
        <p:txBody>
          <a:bodyPr/>
          <a:lstStyle/>
          <a:p>
            <a:fld id="{9CE62F59-9C4E-4709-9842-9496C6D856C6}" type="slidenum">
              <a:rPr lang="en-US" smtClean="0"/>
              <a:pPr/>
              <a:t>20</a:t>
            </a:fld>
            <a:endParaRPr lang="en-US"/>
          </a:p>
        </p:txBody>
      </p:sp>
    </p:spTree>
    <p:extLst>
      <p:ext uri="{BB962C8B-B14F-4D97-AF65-F5344CB8AC3E}">
        <p14:creationId xmlns:p14="http://schemas.microsoft.com/office/powerpoint/2010/main" val="19245574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1BF05E-369C-266E-21DD-E670B67C0163}"/>
              </a:ext>
            </a:extLst>
          </p:cNvPr>
          <p:cNvSpPr txBox="1">
            <a:spLocks/>
          </p:cNvSpPr>
          <p:nvPr/>
        </p:nvSpPr>
        <p:spPr>
          <a:xfrm>
            <a:off x="695325" y="1576252"/>
            <a:ext cx="7753350" cy="1881051"/>
          </a:xfrm>
          <a:prstGeom prst="rect">
            <a:avLst/>
          </a:prstGeom>
        </p:spPr>
        <p:txBody>
          <a:bodyPr/>
          <a:lstStyle>
            <a:lvl1pPr algn="l" defTabSz="914400" rtl="0" eaLnBrk="1" latinLnBrk="0" hangingPunct="1">
              <a:lnSpc>
                <a:spcPct val="90000"/>
              </a:lnSpc>
              <a:spcBef>
                <a:spcPct val="0"/>
              </a:spcBef>
              <a:buNone/>
              <a:defRPr sz="3600" kern="1200">
                <a:solidFill>
                  <a:schemeClr val="tx1"/>
                </a:solidFill>
                <a:latin typeface="+mj-lt"/>
                <a:ea typeface="+mj-ea"/>
                <a:cs typeface="+mj-cs"/>
              </a:defRPr>
            </a:lvl1pPr>
          </a:lstStyle>
          <a:p>
            <a:pPr algn="ctr"/>
            <a:r>
              <a:rPr lang="en-US" sz="3200" b="1" dirty="0">
                <a:highlight>
                  <a:srgbClr val="FFFF00"/>
                </a:highlight>
              </a:rPr>
              <a:t>What’s the difference between Marketing strategies and International marketing strategies?</a:t>
            </a:r>
          </a:p>
        </p:txBody>
      </p:sp>
    </p:spTree>
    <p:extLst>
      <p:ext uri="{BB962C8B-B14F-4D97-AF65-F5344CB8AC3E}">
        <p14:creationId xmlns:p14="http://schemas.microsoft.com/office/powerpoint/2010/main" val="15536506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8ABEEFAF-3C8C-BED6-F88D-7B02DF52B86F}"/>
              </a:ext>
            </a:extLst>
          </p:cNvPr>
          <p:cNvGraphicFramePr>
            <a:graphicFrameLocks noGrp="1"/>
          </p:cNvGraphicFramePr>
          <p:nvPr>
            <p:extLst>
              <p:ext uri="{D42A27DB-BD31-4B8C-83A1-F6EECF244321}">
                <p14:modId xmlns:p14="http://schemas.microsoft.com/office/powerpoint/2010/main" val="2996404025"/>
              </p:ext>
            </p:extLst>
          </p:nvPr>
        </p:nvGraphicFramePr>
        <p:xfrm>
          <a:off x="609600" y="1318260"/>
          <a:ext cx="8305800" cy="3738880"/>
        </p:xfrm>
        <a:graphic>
          <a:graphicData uri="http://schemas.openxmlformats.org/drawingml/2006/table">
            <a:tbl>
              <a:tblPr firstRow="1" bandRow="1">
                <a:tableStyleId>{5C22544A-7EE6-4342-B048-85BDC9FD1C3A}</a:tableStyleId>
              </a:tblPr>
              <a:tblGrid>
                <a:gridCol w="3962400">
                  <a:extLst>
                    <a:ext uri="{9D8B030D-6E8A-4147-A177-3AD203B41FA5}">
                      <a16:colId xmlns:a16="http://schemas.microsoft.com/office/drawing/2014/main" val="808216116"/>
                    </a:ext>
                  </a:extLst>
                </a:gridCol>
                <a:gridCol w="4343400">
                  <a:extLst>
                    <a:ext uri="{9D8B030D-6E8A-4147-A177-3AD203B41FA5}">
                      <a16:colId xmlns:a16="http://schemas.microsoft.com/office/drawing/2014/main" val="1086506331"/>
                    </a:ext>
                  </a:extLst>
                </a:gridCol>
              </a:tblGrid>
              <a:tr h="370840">
                <a:tc>
                  <a:txBody>
                    <a:bodyPr/>
                    <a:lstStyle/>
                    <a:p>
                      <a:r>
                        <a:rPr lang="en-GB" dirty="0"/>
                        <a:t>Single Country Marketing Strategy</a:t>
                      </a:r>
                    </a:p>
                  </a:txBody>
                  <a:tcPr/>
                </a:tc>
                <a:tc>
                  <a:txBody>
                    <a:bodyPr/>
                    <a:lstStyle/>
                    <a:p>
                      <a:r>
                        <a:rPr lang="en-GB" dirty="0"/>
                        <a:t>International Marketing Strategy</a:t>
                      </a:r>
                    </a:p>
                  </a:txBody>
                  <a:tcPr/>
                </a:tc>
                <a:extLst>
                  <a:ext uri="{0D108BD9-81ED-4DB2-BD59-A6C34878D82A}">
                    <a16:rowId xmlns:a16="http://schemas.microsoft.com/office/drawing/2014/main" val="2169506677"/>
                  </a:ext>
                </a:extLst>
              </a:tr>
              <a:tr h="370840">
                <a:tc>
                  <a:txBody>
                    <a:bodyPr/>
                    <a:lstStyle/>
                    <a:p>
                      <a:r>
                        <a:rPr lang="en-GB" sz="1600" dirty="0"/>
                        <a:t>Target market strategy</a:t>
                      </a:r>
                    </a:p>
                  </a:txBody>
                  <a:tcPr/>
                </a:tc>
                <a:tc>
                  <a:txBody>
                    <a:bodyPr/>
                    <a:lstStyle/>
                    <a:p>
                      <a:r>
                        <a:rPr lang="en-GB" sz="1600" dirty="0"/>
                        <a:t>Global market participation</a:t>
                      </a:r>
                    </a:p>
                    <a:p>
                      <a:endParaRPr lang="en-GB" sz="1600" dirty="0"/>
                    </a:p>
                  </a:txBody>
                  <a:tcPr/>
                </a:tc>
                <a:extLst>
                  <a:ext uri="{0D108BD9-81ED-4DB2-BD59-A6C34878D82A}">
                    <a16:rowId xmlns:a16="http://schemas.microsoft.com/office/drawing/2014/main" val="2819529389"/>
                  </a:ext>
                </a:extLst>
              </a:tr>
              <a:tr h="370840">
                <a:tc>
                  <a:txBody>
                    <a:bodyPr/>
                    <a:lstStyle/>
                    <a:p>
                      <a:r>
                        <a:rPr lang="en-GB" sz="1600" dirty="0"/>
                        <a:t>Marketing mix development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t>Marketing mix development</a:t>
                      </a:r>
                    </a:p>
                  </a:txBody>
                  <a:tcPr/>
                </a:tc>
                <a:extLst>
                  <a:ext uri="{0D108BD9-81ED-4DB2-BD59-A6C34878D82A}">
                    <a16:rowId xmlns:a16="http://schemas.microsoft.com/office/drawing/2014/main" val="830398768"/>
                  </a:ext>
                </a:extLst>
              </a:tr>
              <a:tr h="370840">
                <a:tc>
                  <a:txBody>
                    <a:bodyPr/>
                    <a:lstStyle/>
                    <a:p>
                      <a:pPr marL="285750" indent="-285750">
                        <a:buFont typeface="Arial" panose="020B0604020202020204" pitchFamily="34" charset="0"/>
                        <a:buChar char="•"/>
                      </a:pPr>
                      <a:r>
                        <a:rPr lang="en-GB" sz="1600" dirty="0"/>
                        <a:t>Product</a:t>
                      </a:r>
                    </a:p>
                  </a:txBody>
                  <a:tcPr/>
                </a:tc>
                <a:tc>
                  <a:txBody>
                    <a:bodyPr/>
                    <a:lstStyle/>
                    <a:p>
                      <a:pPr marL="285750" indent="-285750">
                        <a:buFont typeface="Arial" panose="020B0604020202020204" pitchFamily="34" charset="0"/>
                        <a:buChar char="•"/>
                      </a:pPr>
                      <a:r>
                        <a:rPr lang="en-GB" sz="1600" dirty="0"/>
                        <a:t>Product standardization or adaptation</a:t>
                      </a:r>
                    </a:p>
                  </a:txBody>
                  <a:tcPr/>
                </a:tc>
                <a:extLst>
                  <a:ext uri="{0D108BD9-81ED-4DB2-BD59-A6C34878D82A}">
                    <a16:rowId xmlns:a16="http://schemas.microsoft.com/office/drawing/2014/main" val="4208840271"/>
                  </a:ext>
                </a:extLst>
              </a:tr>
              <a:tr h="370840">
                <a:tc>
                  <a:txBody>
                    <a:bodyPr/>
                    <a:lstStyle/>
                    <a:p>
                      <a:pPr marL="285750" indent="-285750">
                        <a:buFont typeface="Arial" panose="020B0604020202020204" pitchFamily="34" charset="0"/>
                        <a:buChar char="•"/>
                      </a:pPr>
                      <a:r>
                        <a:rPr lang="en-GB" sz="1600" dirty="0"/>
                        <a:t>Price</a:t>
                      </a:r>
                    </a:p>
                  </a:txBody>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600" dirty="0"/>
                        <a:t>Price standardization or adaptation</a:t>
                      </a:r>
                    </a:p>
                  </a:txBody>
                  <a:tcPr/>
                </a:tc>
                <a:extLst>
                  <a:ext uri="{0D108BD9-81ED-4DB2-BD59-A6C34878D82A}">
                    <a16:rowId xmlns:a16="http://schemas.microsoft.com/office/drawing/2014/main" val="2736095462"/>
                  </a:ext>
                </a:extLst>
              </a:tr>
              <a:tr h="185420">
                <a:tc>
                  <a:txBody>
                    <a:bodyPr/>
                    <a:lstStyle/>
                    <a:p>
                      <a:pPr marL="285750" indent="-285750">
                        <a:buFont typeface="Arial" panose="020B0604020202020204" pitchFamily="34" charset="0"/>
                        <a:buChar char="•"/>
                      </a:pPr>
                      <a:r>
                        <a:rPr lang="en-GB" sz="1600" dirty="0"/>
                        <a:t>Promotion</a:t>
                      </a:r>
                    </a:p>
                  </a:txBody>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600" dirty="0"/>
                        <a:t>Promotion standardization or adaptation</a:t>
                      </a:r>
                    </a:p>
                  </a:txBody>
                  <a:tcPr/>
                </a:tc>
                <a:extLst>
                  <a:ext uri="{0D108BD9-81ED-4DB2-BD59-A6C34878D82A}">
                    <a16:rowId xmlns:a16="http://schemas.microsoft.com/office/drawing/2014/main" val="418008531"/>
                  </a:ext>
                </a:extLst>
              </a:tr>
              <a:tr h="213360">
                <a:tc>
                  <a:txBody>
                    <a:bodyPr/>
                    <a:lstStyle/>
                    <a:p>
                      <a:pPr marL="285750" indent="-285750">
                        <a:buFont typeface="Arial" panose="020B0604020202020204" pitchFamily="34" charset="0"/>
                        <a:buChar char="•"/>
                      </a:pPr>
                      <a:r>
                        <a:rPr lang="en-GB" sz="1600" dirty="0"/>
                        <a:t>Place</a:t>
                      </a:r>
                    </a:p>
                  </a:txBody>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600" dirty="0"/>
                        <a:t>Place standardization or adaptation</a:t>
                      </a:r>
                    </a:p>
                  </a:txBody>
                  <a:tcPr/>
                </a:tc>
                <a:extLst>
                  <a:ext uri="{0D108BD9-81ED-4DB2-BD59-A6C34878D82A}">
                    <a16:rowId xmlns:a16="http://schemas.microsoft.com/office/drawing/2014/main" val="4293319577"/>
                  </a:ext>
                </a:extLst>
              </a:tr>
              <a:tr h="426720">
                <a:tc>
                  <a:txBody>
                    <a:bodyPr/>
                    <a:lstStyle/>
                    <a:p>
                      <a:pPr marL="285750" indent="-285750">
                        <a:buFont typeface="Arial" panose="020B0604020202020204" pitchFamily="34" charset="0"/>
                        <a:buChar char="•"/>
                      </a:pPr>
                      <a:endParaRPr lang="en-GB" dirty="0"/>
                    </a:p>
                  </a:txBody>
                  <a:tcPr/>
                </a:tc>
                <a:tc>
                  <a:txBody>
                    <a:bodyPr/>
                    <a:lstStyle/>
                    <a:p>
                      <a:r>
                        <a:rPr lang="en-GB" dirty="0"/>
                        <a:t>Concentration and coordination of marketing strategy</a:t>
                      </a:r>
                    </a:p>
                  </a:txBody>
                  <a:tcPr/>
                </a:tc>
                <a:extLst>
                  <a:ext uri="{0D108BD9-81ED-4DB2-BD59-A6C34878D82A}">
                    <a16:rowId xmlns:a16="http://schemas.microsoft.com/office/drawing/2014/main" val="3863014046"/>
                  </a:ext>
                </a:extLst>
              </a:tr>
              <a:tr h="213360">
                <a:tc>
                  <a:txBody>
                    <a:bodyPr/>
                    <a:lstStyle/>
                    <a:p>
                      <a:pPr marL="285750" indent="-285750">
                        <a:buFont typeface="Arial" panose="020B0604020202020204" pitchFamily="34" charset="0"/>
                        <a:buChar char="•"/>
                      </a:pPr>
                      <a:endParaRPr lang="en-GB" dirty="0"/>
                    </a:p>
                  </a:txBody>
                  <a:tcPr/>
                </a:tc>
                <a:tc>
                  <a:txBody>
                    <a:bodyPr/>
                    <a:lstStyle/>
                    <a:p>
                      <a:r>
                        <a:rPr lang="en-GB" dirty="0"/>
                        <a:t>Integration of the competitive moves</a:t>
                      </a:r>
                    </a:p>
                  </a:txBody>
                  <a:tcPr/>
                </a:tc>
                <a:extLst>
                  <a:ext uri="{0D108BD9-81ED-4DB2-BD59-A6C34878D82A}">
                    <a16:rowId xmlns:a16="http://schemas.microsoft.com/office/drawing/2014/main" val="1012313557"/>
                  </a:ext>
                </a:extLst>
              </a:tr>
            </a:tbl>
          </a:graphicData>
        </a:graphic>
      </p:graphicFrame>
      <p:sp>
        <p:nvSpPr>
          <p:cNvPr id="3" name="Title 1">
            <a:extLst>
              <a:ext uri="{FF2B5EF4-FFF2-40B4-BE49-F238E27FC236}">
                <a16:creationId xmlns:a16="http://schemas.microsoft.com/office/drawing/2014/main" id="{14A9D267-3ED4-6461-04F6-2D756AE2FF01}"/>
              </a:ext>
            </a:extLst>
          </p:cNvPr>
          <p:cNvSpPr txBox="1">
            <a:spLocks/>
          </p:cNvSpPr>
          <p:nvPr/>
        </p:nvSpPr>
        <p:spPr>
          <a:xfrm>
            <a:off x="419100" y="304800"/>
            <a:ext cx="7886700" cy="1325563"/>
          </a:xfrm>
          <a:prstGeom prst="rect">
            <a:avLst/>
          </a:prstGeom>
        </p:spPr>
        <p:txBody>
          <a:bodyPr/>
          <a:lstStyle>
            <a:lvl1pPr algn="l" defTabSz="914400" rtl="0" eaLnBrk="1" latinLnBrk="0" hangingPunct="1">
              <a:lnSpc>
                <a:spcPct val="90000"/>
              </a:lnSpc>
              <a:spcBef>
                <a:spcPct val="0"/>
              </a:spcBef>
              <a:buNone/>
              <a:defRPr sz="3600" kern="1200">
                <a:solidFill>
                  <a:schemeClr val="tx1"/>
                </a:solidFill>
                <a:latin typeface="+mj-lt"/>
                <a:ea typeface="+mj-ea"/>
                <a:cs typeface="+mj-cs"/>
              </a:defRPr>
            </a:lvl1pPr>
          </a:lstStyle>
          <a:p>
            <a:r>
              <a:rPr lang="en-US" sz="2400" dirty="0"/>
              <a:t>Comparison of Single country marketing strategy and International marketing strategy</a:t>
            </a:r>
          </a:p>
        </p:txBody>
      </p:sp>
      <p:sp>
        <p:nvSpPr>
          <p:cNvPr id="4" name="TextBox 3">
            <a:extLst>
              <a:ext uri="{FF2B5EF4-FFF2-40B4-BE49-F238E27FC236}">
                <a16:creationId xmlns:a16="http://schemas.microsoft.com/office/drawing/2014/main" id="{BA121CC8-7D44-EBB8-D9D3-808271EE50B5}"/>
              </a:ext>
            </a:extLst>
          </p:cNvPr>
          <p:cNvSpPr txBox="1"/>
          <p:nvPr/>
        </p:nvSpPr>
        <p:spPr>
          <a:xfrm>
            <a:off x="6096000" y="5158434"/>
            <a:ext cx="2597186" cy="369332"/>
          </a:xfrm>
          <a:prstGeom prst="rect">
            <a:avLst/>
          </a:prstGeom>
          <a:noFill/>
        </p:spPr>
        <p:txBody>
          <a:bodyPr wrap="none" rtlCol="0">
            <a:spAutoFit/>
          </a:bodyPr>
          <a:lstStyle/>
          <a:p>
            <a:r>
              <a:rPr lang="en-GB" b="0" i="0" dirty="0">
                <a:solidFill>
                  <a:srgbClr val="3A3A3A"/>
                </a:solidFill>
                <a:effectLst/>
                <a:latin typeface="Source Sans Pro" panose="020B0503030403020204" pitchFamily="34" charset="0"/>
              </a:rPr>
              <a:t>Keegan and Green (2013)</a:t>
            </a:r>
            <a:endParaRPr lang="en-GB" dirty="0"/>
          </a:p>
        </p:txBody>
      </p:sp>
    </p:spTree>
    <p:extLst>
      <p:ext uri="{BB962C8B-B14F-4D97-AF65-F5344CB8AC3E}">
        <p14:creationId xmlns:p14="http://schemas.microsoft.com/office/powerpoint/2010/main" val="17054251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highlight>
                  <a:srgbClr val="FFFF00"/>
                </a:highlight>
              </a:rPr>
              <a:t>Who does international marketing?</a:t>
            </a:r>
          </a:p>
        </p:txBody>
      </p:sp>
      <p:sp>
        <p:nvSpPr>
          <p:cNvPr id="3" name="Content Placeholder 2"/>
          <p:cNvSpPr>
            <a:spLocks noGrp="1"/>
          </p:cNvSpPr>
          <p:nvPr>
            <p:ph idx="1"/>
          </p:nvPr>
        </p:nvSpPr>
        <p:spPr>
          <a:xfrm>
            <a:off x="628650" y="1676400"/>
            <a:ext cx="7886700" cy="4152952"/>
          </a:xfrm>
        </p:spPr>
        <p:txBody>
          <a:bodyPr/>
          <a:lstStyle/>
          <a:p>
            <a:r>
              <a:rPr lang="en-US" dirty="0"/>
              <a:t>Multinational Corporations (MNCs)</a:t>
            </a:r>
          </a:p>
          <a:p>
            <a:pPr lvl="1"/>
            <a:r>
              <a:rPr lang="en-US" dirty="0"/>
              <a:t>Businesses that conduct activities in at least one other country that differs from the home country in which the </a:t>
            </a:r>
            <a:r>
              <a:rPr lang="en-US" dirty="0" err="1"/>
              <a:t>organisation</a:t>
            </a:r>
            <a:r>
              <a:rPr lang="en-US" dirty="0"/>
              <a:t> is headquartered.</a:t>
            </a:r>
          </a:p>
          <a:p>
            <a:pPr marL="228600" lvl="1" indent="0">
              <a:buNone/>
            </a:pPr>
            <a:r>
              <a:rPr lang="en-US" b="1" dirty="0">
                <a:highlight>
                  <a:srgbClr val="FFFF00"/>
                </a:highlight>
              </a:rPr>
              <a:t>Example?</a:t>
            </a:r>
          </a:p>
          <a:p>
            <a:pPr marL="228600" lvl="1" indent="0">
              <a:buNone/>
            </a:pPr>
            <a:endParaRPr lang="en-US" b="1" dirty="0">
              <a:highlight>
                <a:srgbClr val="FFFF00"/>
              </a:highlight>
            </a:endParaRPr>
          </a:p>
          <a:p>
            <a:r>
              <a:rPr lang="en-US" dirty="0"/>
              <a:t>Born-global firms</a:t>
            </a:r>
          </a:p>
          <a:p>
            <a:pPr lvl="1"/>
            <a:r>
              <a:rPr lang="en-US" dirty="0"/>
              <a:t>Businesses that operate in two or more different countries from inception are </a:t>
            </a:r>
            <a:r>
              <a:rPr lang="en-US" b="1" dirty="0"/>
              <a:t>born-global firms</a:t>
            </a:r>
            <a:r>
              <a:rPr lang="en-US" dirty="0"/>
              <a:t>.</a:t>
            </a:r>
          </a:p>
          <a:p>
            <a:pPr lvl="1"/>
            <a:r>
              <a:rPr lang="en-US" b="1" dirty="0">
                <a:highlight>
                  <a:srgbClr val="FFFF00"/>
                </a:highlight>
              </a:rPr>
              <a:t>Example?</a:t>
            </a:r>
          </a:p>
          <a:p>
            <a:pPr lvl="1"/>
            <a:endParaRPr lang="en-US" dirty="0"/>
          </a:p>
        </p:txBody>
      </p:sp>
      <p:sp>
        <p:nvSpPr>
          <p:cNvPr id="8" name="Slide Number Placeholder 7"/>
          <p:cNvSpPr>
            <a:spLocks noGrp="1"/>
          </p:cNvSpPr>
          <p:nvPr>
            <p:ph type="sldNum" sz="quarter" idx="12"/>
          </p:nvPr>
        </p:nvSpPr>
        <p:spPr/>
        <p:txBody>
          <a:bodyPr/>
          <a:lstStyle/>
          <a:p>
            <a:fld id="{9CE62F59-9C4E-4709-9842-9496C6D856C6}" type="slidenum">
              <a:rPr lang="en-US" smtClean="0"/>
              <a:pPr/>
              <a:t>23</a:t>
            </a:fld>
            <a:endParaRPr lang="en-US"/>
          </a:p>
        </p:txBody>
      </p:sp>
    </p:spTree>
    <p:extLst>
      <p:ext uri="{BB962C8B-B14F-4D97-AF65-F5344CB8AC3E}">
        <p14:creationId xmlns:p14="http://schemas.microsoft.com/office/powerpoint/2010/main" val="2934098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3" cstate="print"/>
          <a:srcRect b="4613"/>
          <a:stretch/>
        </p:blipFill>
        <p:spPr>
          <a:xfrm>
            <a:off x="87494" y="76200"/>
            <a:ext cx="5141595" cy="5639169"/>
          </a:xfrm>
        </p:spPr>
      </p:pic>
      <p:sp>
        <p:nvSpPr>
          <p:cNvPr id="8" name="Slide Number Placeholder 7"/>
          <p:cNvSpPr>
            <a:spLocks noGrp="1"/>
          </p:cNvSpPr>
          <p:nvPr>
            <p:ph type="sldNum" sz="quarter" idx="12"/>
          </p:nvPr>
        </p:nvSpPr>
        <p:spPr/>
        <p:txBody>
          <a:bodyPr/>
          <a:lstStyle/>
          <a:p>
            <a:fld id="{9CE62F59-9C4E-4709-9842-9496C6D856C6}" type="slidenum">
              <a:rPr lang="en-US" smtClean="0"/>
              <a:pPr/>
              <a:t>24</a:t>
            </a:fld>
            <a:endParaRPr lang="en-US"/>
          </a:p>
        </p:txBody>
      </p:sp>
      <p:sp>
        <p:nvSpPr>
          <p:cNvPr id="2" name="Content Placeholder 2">
            <a:extLst>
              <a:ext uri="{FF2B5EF4-FFF2-40B4-BE49-F238E27FC236}">
                <a16:creationId xmlns:a16="http://schemas.microsoft.com/office/drawing/2014/main" id="{2EB2CEED-EE12-7D00-201E-367D98455707}"/>
              </a:ext>
            </a:extLst>
          </p:cNvPr>
          <p:cNvSpPr txBox="1">
            <a:spLocks/>
          </p:cNvSpPr>
          <p:nvPr/>
        </p:nvSpPr>
        <p:spPr>
          <a:xfrm>
            <a:off x="5400539" y="1543362"/>
            <a:ext cx="3333750" cy="2414113"/>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1pPr>
            <a:lvl2pPr marL="515938"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855663" indent="-279400" algn="l" defTabSz="914400" rtl="0" eaLnBrk="1" latinLnBrk="0" hangingPunct="1">
              <a:lnSpc>
                <a:spcPct val="100000"/>
              </a:lnSpc>
              <a:spcBef>
                <a:spcPts val="500"/>
              </a:spcBef>
              <a:buFont typeface="Courier New" panose="02070309020205020404" pitchFamily="49" charset="0"/>
              <a:buChar char="o"/>
              <a:defRPr sz="2200" kern="1200">
                <a:solidFill>
                  <a:schemeClr val="tx1"/>
                </a:solidFill>
                <a:latin typeface="+mn-lt"/>
                <a:ea typeface="+mn-ea"/>
                <a:cs typeface="+mn-cs"/>
              </a:defRPr>
            </a:lvl3pPr>
            <a:lvl4pPr marL="1143000"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4pPr>
            <a:lvl5pPr marL="1490663" indent="-347663"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r>
              <a:rPr lang="en-US" sz="2000" dirty="0"/>
              <a:t>Exxon Mobil’s market value is almost as big as the GDP of Pakistan</a:t>
            </a:r>
          </a:p>
          <a:p>
            <a:pPr lvl="1"/>
            <a:r>
              <a:rPr lang="en-US" sz="2000" dirty="0"/>
              <a:t>Microsoft’s market value is almost as big as the GDP of Vietnam </a:t>
            </a:r>
          </a:p>
        </p:txBody>
      </p:sp>
      <p:sp>
        <p:nvSpPr>
          <p:cNvPr id="3" name="Content Placeholder 2">
            <a:extLst>
              <a:ext uri="{FF2B5EF4-FFF2-40B4-BE49-F238E27FC236}">
                <a16:creationId xmlns:a16="http://schemas.microsoft.com/office/drawing/2014/main" id="{F5EC1C69-EB13-93A0-61FC-9335EDF38B66}"/>
              </a:ext>
            </a:extLst>
          </p:cNvPr>
          <p:cNvSpPr txBox="1">
            <a:spLocks/>
          </p:cNvSpPr>
          <p:nvPr/>
        </p:nvSpPr>
        <p:spPr>
          <a:xfrm>
            <a:off x="5370195" y="4107581"/>
            <a:ext cx="3762375" cy="1036787"/>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1pPr>
            <a:lvl2pPr marL="515938"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855663" indent="-279400" algn="l" defTabSz="914400" rtl="0" eaLnBrk="1" latinLnBrk="0" hangingPunct="1">
              <a:lnSpc>
                <a:spcPct val="100000"/>
              </a:lnSpc>
              <a:spcBef>
                <a:spcPts val="500"/>
              </a:spcBef>
              <a:buFont typeface="Courier New" panose="02070309020205020404" pitchFamily="49" charset="0"/>
              <a:buChar char="o"/>
              <a:defRPr sz="2200" kern="1200">
                <a:solidFill>
                  <a:schemeClr val="tx1"/>
                </a:solidFill>
                <a:latin typeface="+mn-lt"/>
                <a:ea typeface="+mn-ea"/>
                <a:cs typeface="+mn-cs"/>
              </a:defRPr>
            </a:lvl3pPr>
            <a:lvl4pPr marL="1143000"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4pPr>
            <a:lvl5pPr marL="1490663" indent="-347663"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b="1" dirty="0"/>
              <a:t>What can you conclude from the data in Table 1.1?</a:t>
            </a:r>
          </a:p>
        </p:txBody>
      </p:sp>
      <p:sp>
        <p:nvSpPr>
          <p:cNvPr id="5" name="TextBox 4">
            <a:extLst>
              <a:ext uri="{FF2B5EF4-FFF2-40B4-BE49-F238E27FC236}">
                <a16:creationId xmlns:a16="http://schemas.microsoft.com/office/drawing/2014/main" id="{C971C6BC-B3AD-D720-8A38-921238BBD6C8}"/>
              </a:ext>
            </a:extLst>
          </p:cNvPr>
          <p:cNvSpPr txBox="1"/>
          <p:nvPr/>
        </p:nvSpPr>
        <p:spPr>
          <a:xfrm>
            <a:off x="5229089" y="612028"/>
            <a:ext cx="3505200" cy="646331"/>
          </a:xfrm>
          <a:prstGeom prst="rect">
            <a:avLst/>
          </a:prstGeom>
          <a:noFill/>
        </p:spPr>
        <p:txBody>
          <a:bodyPr wrap="square" rtlCol="0">
            <a:spAutoFit/>
          </a:bodyPr>
          <a:lstStyle/>
          <a:p>
            <a:r>
              <a:rPr lang="en-GB" b="1" dirty="0"/>
              <a:t>Largest MNC and Equivalent Size countries</a:t>
            </a:r>
          </a:p>
        </p:txBody>
      </p:sp>
      <p:sp>
        <p:nvSpPr>
          <p:cNvPr id="4" name="Content Placeholder 2">
            <a:extLst>
              <a:ext uri="{FF2B5EF4-FFF2-40B4-BE49-F238E27FC236}">
                <a16:creationId xmlns:a16="http://schemas.microsoft.com/office/drawing/2014/main" id="{1A43EBF2-B17E-8353-A6FF-0F46FC546BA0}"/>
              </a:ext>
            </a:extLst>
          </p:cNvPr>
          <p:cNvSpPr txBox="1">
            <a:spLocks/>
          </p:cNvSpPr>
          <p:nvPr/>
        </p:nvSpPr>
        <p:spPr>
          <a:xfrm>
            <a:off x="5024437" y="5359873"/>
            <a:ext cx="2462213" cy="365125"/>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1pPr>
            <a:lvl2pPr marL="515938"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855663" indent="-279400" algn="l" defTabSz="914400" rtl="0" eaLnBrk="1" latinLnBrk="0" hangingPunct="1">
              <a:lnSpc>
                <a:spcPct val="100000"/>
              </a:lnSpc>
              <a:spcBef>
                <a:spcPts val="500"/>
              </a:spcBef>
              <a:buFont typeface="Courier New" panose="02070309020205020404" pitchFamily="49" charset="0"/>
              <a:buChar char="o"/>
              <a:defRPr sz="2200" kern="1200">
                <a:solidFill>
                  <a:schemeClr val="tx1"/>
                </a:solidFill>
                <a:latin typeface="+mn-lt"/>
                <a:ea typeface="+mn-ea"/>
                <a:cs typeface="+mn-cs"/>
              </a:defRPr>
            </a:lvl3pPr>
            <a:lvl4pPr marL="1143000"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4pPr>
            <a:lvl5pPr marL="1490663" indent="-347663"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1" indent="0">
              <a:buNone/>
            </a:pPr>
            <a:r>
              <a:rPr lang="en-US" sz="2000" dirty="0"/>
              <a:t>(Baack, 2018)</a:t>
            </a:r>
          </a:p>
        </p:txBody>
      </p:sp>
    </p:spTree>
    <p:extLst>
      <p:ext uri="{BB962C8B-B14F-4D97-AF65-F5344CB8AC3E}">
        <p14:creationId xmlns:p14="http://schemas.microsoft.com/office/powerpoint/2010/main" val="2525957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P spid="3" grpId="0" uiExpand="1" build="p"/>
      <p:bldP spid="4" grpId="0" uiExpand="1"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highlight>
                  <a:srgbClr val="FFFF00"/>
                </a:highlight>
              </a:rPr>
              <a:t>Home vs. Host Country</a:t>
            </a:r>
          </a:p>
        </p:txBody>
      </p:sp>
      <p:sp>
        <p:nvSpPr>
          <p:cNvPr id="3" name="Content Placeholder 2"/>
          <p:cNvSpPr>
            <a:spLocks noGrp="1"/>
          </p:cNvSpPr>
          <p:nvPr>
            <p:ph idx="1"/>
          </p:nvPr>
        </p:nvSpPr>
        <p:spPr>
          <a:xfrm>
            <a:off x="628650" y="1752600"/>
            <a:ext cx="7886700" cy="2244250"/>
          </a:xfrm>
        </p:spPr>
        <p:txBody>
          <a:bodyPr>
            <a:normAutofit/>
          </a:bodyPr>
          <a:lstStyle/>
          <a:p>
            <a:r>
              <a:rPr lang="en-US" dirty="0"/>
              <a:t>The </a:t>
            </a:r>
            <a:r>
              <a:rPr lang="en-US" b="1" dirty="0"/>
              <a:t>home country </a:t>
            </a:r>
            <a:r>
              <a:rPr lang="en-US" dirty="0"/>
              <a:t>is the nation in which the business is located or the country that houses the company’s main headquarters. </a:t>
            </a:r>
          </a:p>
          <a:p>
            <a:r>
              <a:rPr lang="en-US" dirty="0"/>
              <a:t>A </a:t>
            </a:r>
            <a:r>
              <a:rPr lang="en-US" b="1" dirty="0"/>
              <a:t>host country</a:t>
            </a:r>
            <a:r>
              <a:rPr lang="en-US" dirty="0"/>
              <a:t> is a nation being targeted for expansion. The country where the company wants to market its product.</a:t>
            </a:r>
          </a:p>
        </p:txBody>
      </p:sp>
      <p:sp>
        <p:nvSpPr>
          <p:cNvPr id="8" name="Slide Number Placeholder 7"/>
          <p:cNvSpPr>
            <a:spLocks noGrp="1"/>
          </p:cNvSpPr>
          <p:nvPr>
            <p:ph type="sldNum" sz="quarter" idx="12"/>
          </p:nvPr>
        </p:nvSpPr>
        <p:spPr/>
        <p:txBody>
          <a:bodyPr/>
          <a:lstStyle/>
          <a:p>
            <a:fld id="{9CE62F59-9C4E-4709-9842-9496C6D856C6}" type="slidenum">
              <a:rPr lang="en-US" smtClean="0"/>
              <a:pPr/>
              <a:t>25</a:t>
            </a:fld>
            <a:endParaRPr lang="en-US"/>
          </a:p>
        </p:txBody>
      </p:sp>
      <p:pic>
        <p:nvPicPr>
          <p:cNvPr id="5" name="Picture 4">
            <a:extLst>
              <a:ext uri="{FF2B5EF4-FFF2-40B4-BE49-F238E27FC236}">
                <a16:creationId xmlns:a16="http://schemas.microsoft.com/office/drawing/2014/main" id="{4F761A34-7482-0DE7-6245-D20EF72E2A7A}"/>
              </a:ext>
            </a:extLst>
          </p:cNvPr>
          <p:cNvPicPr>
            <a:picLocks noChangeAspect="1"/>
          </p:cNvPicPr>
          <p:nvPr/>
        </p:nvPicPr>
        <p:blipFill>
          <a:blip r:embed="rId3"/>
          <a:stretch>
            <a:fillRect/>
          </a:stretch>
        </p:blipFill>
        <p:spPr>
          <a:xfrm>
            <a:off x="4666297" y="3810000"/>
            <a:ext cx="3583305" cy="1990725"/>
          </a:xfrm>
          <a:prstGeom prst="rect">
            <a:avLst/>
          </a:prstGeom>
        </p:spPr>
      </p:pic>
      <p:sp>
        <p:nvSpPr>
          <p:cNvPr id="6" name="Content Placeholder 2">
            <a:extLst>
              <a:ext uri="{FF2B5EF4-FFF2-40B4-BE49-F238E27FC236}">
                <a16:creationId xmlns:a16="http://schemas.microsoft.com/office/drawing/2014/main" id="{DF680C18-1C47-BE05-F919-1A62B9AD2B17}"/>
              </a:ext>
            </a:extLst>
          </p:cNvPr>
          <p:cNvSpPr txBox="1">
            <a:spLocks/>
          </p:cNvSpPr>
          <p:nvPr/>
        </p:nvSpPr>
        <p:spPr>
          <a:xfrm>
            <a:off x="1228725" y="4191000"/>
            <a:ext cx="2895600" cy="461327"/>
          </a:xfrm>
          <a:prstGeom prst="rect">
            <a:avLst/>
          </a:prstGeom>
        </p:spPr>
        <p:txBody>
          <a:bodyPr vert="horz" lIns="91440" tIns="45720" rIns="91440" bIns="45720" rtlCol="0">
            <a:normAutofit fontScale="70000" lnSpcReduction="20000"/>
          </a:bodyPr>
          <a:lstStyle>
            <a:lvl1pPr marL="228600" indent="-22860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1pPr>
            <a:lvl2pPr marL="515938"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855663" indent="-279400" algn="l" defTabSz="914400" rtl="0" eaLnBrk="1" latinLnBrk="0" hangingPunct="1">
              <a:lnSpc>
                <a:spcPct val="100000"/>
              </a:lnSpc>
              <a:spcBef>
                <a:spcPts val="500"/>
              </a:spcBef>
              <a:buFont typeface="Courier New" panose="02070309020205020404" pitchFamily="49" charset="0"/>
              <a:buChar char="o"/>
              <a:defRPr sz="2200" kern="1200">
                <a:solidFill>
                  <a:schemeClr val="tx1"/>
                </a:solidFill>
                <a:latin typeface="+mn-lt"/>
                <a:ea typeface="+mn-ea"/>
                <a:cs typeface="+mn-cs"/>
              </a:defRPr>
            </a:lvl3pPr>
            <a:lvl4pPr marL="1143000"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4pPr>
            <a:lvl5pPr marL="1490663" indent="-347663"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t>Figure 1 – Nestle sales around the world (Nestle, 2024)</a:t>
            </a:r>
          </a:p>
        </p:txBody>
      </p:sp>
      <p:sp>
        <p:nvSpPr>
          <p:cNvPr id="4" name="TextBox 3">
            <a:extLst>
              <a:ext uri="{FF2B5EF4-FFF2-40B4-BE49-F238E27FC236}">
                <a16:creationId xmlns:a16="http://schemas.microsoft.com/office/drawing/2014/main" id="{B989B67A-CF92-1D43-A2B9-FE76FB076A56}"/>
              </a:ext>
            </a:extLst>
          </p:cNvPr>
          <p:cNvSpPr txBox="1"/>
          <p:nvPr/>
        </p:nvSpPr>
        <p:spPr>
          <a:xfrm>
            <a:off x="381000" y="4846718"/>
            <a:ext cx="3698448" cy="646331"/>
          </a:xfrm>
          <a:prstGeom prst="rect">
            <a:avLst/>
          </a:prstGeom>
          <a:noFill/>
        </p:spPr>
        <p:txBody>
          <a:bodyPr wrap="none" rtlCol="0">
            <a:spAutoFit/>
          </a:bodyPr>
          <a:lstStyle/>
          <a:p>
            <a:r>
              <a:rPr lang="en-GB" b="1" dirty="0">
                <a:highlight>
                  <a:srgbClr val="FFFF00"/>
                </a:highlight>
              </a:rPr>
              <a:t>What are the home country and </a:t>
            </a:r>
          </a:p>
          <a:p>
            <a:r>
              <a:rPr lang="en-GB" b="1" dirty="0">
                <a:highlight>
                  <a:srgbClr val="FFFF00"/>
                </a:highlight>
              </a:rPr>
              <a:t>the host country of NESTLE?</a:t>
            </a:r>
          </a:p>
        </p:txBody>
      </p:sp>
    </p:spTree>
    <p:extLst>
      <p:ext uri="{BB962C8B-B14F-4D97-AF65-F5344CB8AC3E}">
        <p14:creationId xmlns:p14="http://schemas.microsoft.com/office/powerpoint/2010/main" val="15101340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864A00-7B68-9401-E2B9-B31D5673789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D0BBEF9-41CC-6F83-554C-EDF3A550D784}"/>
              </a:ext>
            </a:extLst>
          </p:cNvPr>
          <p:cNvSpPr>
            <a:spLocks noGrp="1"/>
          </p:cNvSpPr>
          <p:nvPr>
            <p:ph type="title"/>
          </p:nvPr>
        </p:nvSpPr>
        <p:spPr>
          <a:xfrm>
            <a:off x="628650" y="232887"/>
            <a:ext cx="7886700" cy="1325563"/>
          </a:xfrm>
        </p:spPr>
        <p:txBody>
          <a:bodyPr/>
          <a:lstStyle/>
          <a:p>
            <a:r>
              <a:rPr lang="en-US" b="1" dirty="0">
                <a:highlight>
                  <a:srgbClr val="FFFF00"/>
                </a:highlight>
              </a:rPr>
              <a:t>International Marketing Approach</a:t>
            </a:r>
          </a:p>
        </p:txBody>
      </p:sp>
      <p:sp>
        <p:nvSpPr>
          <p:cNvPr id="3" name="Content Placeholder 2">
            <a:extLst>
              <a:ext uri="{FF2B5EF4-FFF2-40B4-BE49-F238E27FC236}">
                <a16:creationId xmlns:a16="http://schemas.microsoft.com/office/drawing/2014/main" id="{79E4612C-79A0-2078-7011-D1AA23D81982}"/>
              </a:ext>
            </a:extLst>
          </p:cNvPr>
          <p:cNvSpPr>
            <a:spLocks noGrp="1"/>
          </p:cNvSpPr>
          <p:nvPr>
            <p:ph idx="1"/>
          </p:nvPr>
        </p:nvSpPr>
        <p:spPr>
          <a:xfrm>
            <a:off x="457200" y="1534501"/>
            <a:ext cx="7886700" cy="3695700"/>
          </a:xfrm>
        </p:spPr>
        <p:txBody>
          <a:bodyPr>
            <a:normAutofit/>
          </a:bodyPr>
          <a:lstStyle/>
          <a:p>
            <a:r>
              <a:rPr lang="en-US" b="1" dirty="0"/>
              <a:t>Ethnocentric: </a:t>
            </a:r>
            <a:r>
              <a:rPr lang="en-US" dirty="0"/>
              <a:t>Only considers the home/host country’s cultural ambience (one strategy for all) - </a:t>
            </a:r>
            <a:r>
              <a:rPr lang="en-US" dirty="0" err="1"/>
              <a:t>Standardisation</a:t>
            </a:r>
            <a:endParaRPr lang="en-US" b="1" dirty="0"/>
          </a:p>
          <a:p>
            <a:r>
              <a:rPr lang="en-US" b="1" dirty="0"/>
              <a:t>Polycentric: </a:t>
            </a:r>
            <a:r>
              <a:rPr lang="en-US" dirty="0"/>
              <a:t>Considers the cultural values of both the host and home countries (</a:t>
            </a:r>
            <a:r>
              <a:rPr lang="en-US" dirty="0" err="1"/>
              <a:t>standardisation</a:t>
            </a:r>
            <a:r>
              <a:rPr lang="en-US" dirty="0"/>
              <a:t> vs adaptation)</a:t>
            </a:r>
            <a:endParaRPr lang="en-US" b="1" dirty="0"/>
          </a:p>
          <a:p>
            <a:r>
              <a:rPr lang="en-US" b="1" dirty="0"/>
              <a:t>Region-centric: </a:t>
            </a:r>
            <a:r>
              <a:rPr lang="en-US" dirty="0"/>
              <a:t>Considers the culture only of the region in which the company is operating - </a:t>
            </a:r>
            <a:r>
              <a:rPr lang="en-US" dirty="0" err="1"/>
              <a:t>Standardisation</a:t>
            </a:r>
            <a:endParaRPr lang="en-US" dirty="0"/>
          </a:p>
          <a:p>
            <a:r>
              <a:rPr lang="en-US" b="1" dirty="0"/>
              <a:t>Geocentric: </a:t>
            </a:r>
            <a:r>
              <a:rPr lang="en-US" dirty="0"/>
              <a:t>Takes the cultural ethos of the geographic coverage the company plans to have</a:t>
            </a:r>
          </a:p>
        </p:txBody>
      </p:sp>
      <p:sp>
        <p:nvSpPr>
          <p:cNvPr id="8" name="Slide Number Placeholder 7">
            <a:extLst>
              <a:ext uri="{FF2B5EF4-FFF2-40B4-BE49-F238E27FC236}">
                <a16:creationId xmlns:a16="http://schemas.microsoft.com/office/drawing/2014/main" id="{4CC2F41E-8D61-0C1C-F182-BACF94ACC9FA}"/>
              </a:ext>
            </a:extLst>
          </p:cNvPr>
          <p:cNvSpPr>
            <a:spLocks noGrp="1"/>
          </p:cNvSpPr>
          <p:nvPr>
            <p:ph type="sldNum" sz="quarter" idx="12"/>
          </p:nvPr>
        </p:nvSpPr>
        <p:spPr/>
        <p:txBody>
          <a:bodyPr/>
          <a:lstStyle/>
          <a:p>
            <a:fld id="{9CE62F59-9C4E-4709-9842-9496C6D856C6}" type="slidenum">
              <a:rPr lang="en-US" smtClean="0"/>
              <a:pPr/>
              <a:t>26</a:t>
            </a:fld>
            <a:endParaRPr lang="en-US"/>
          </a:p>
        </p:txBody>
      </p:sp>
    </p:spTree>
    <p:extLst>
      <p:ext uri="{BB962C8B-B14F-4D97-AF65-F5344CB8AC3E}">
        <p14:creationId xmlns:p14="http://schemas.microsoft.com/office/powerpoint/2010/main" val="1890896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90F699-0E42-8571-2EF2-F9F504CA5BB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08E7D1F-3E96-21EE-3336-D172F8B07A7B}"/>
              </a:ext>
            </a:extLst>
          </p:cNvPr>
          <p:cNvSpPr>
            <a:spLocks noGrp="1"/>
          </p:cNvSpPr>
          <p:nvPr>
            <p:ph type="title"/>
          </p:nvPr>
        </p:nvSpPr>
        <p:spPr>
          <a:xfrm>
            <a:off x="457200" y="450645"/>
            <a:ext cx="7886700" cy="1325563"/>
          </a:xfrm>
        </p:spPr>
        <p:txBody>
          <a:bodyPr/>
          <a:lstStyle/>
          <a:p>
            <a:r>
              <a:rPr lang="en-US" b="1" dirty="0">
                <a:highlight>
                  <a:srgbClr val="FFFF00"/>
                </a:highlight>
              </a:rPr>
              <a:t>Activity 1 - </a:t>
            </a:r>
            <a:r>
              <a:rPr lang="en-US" dirty="0">
                <a:highlight>
                  <a:srgbClr val="FFFF00"/>
                </a:highlight>
              </a:rPr>
              <a:t>Home vs Host Country</a:t>
            </a:r>
          </a:p>
        </p:txBody>
      </p:sp>
      <p:sp>
        <p:nvSpPr>
          <p:cNvPr id="3" name="Content Placeholder 2">
            <a:extLst>
              <a:ext uri="{FF2B5EF4-FFF2-40B4-BE49-F238E27FC236}">
                <a16:creationId xmlns:a16="http://schemas.microsoft.com/office/drawing/2014/main" id="{6FA92458-3195-9402-ECEE-3CA4494067EF}"/>
              </a:ext>
            </a:extLst>
          </p:cNvPr>
          <p:cNvSpPr>
            <a:spLocks noGrp="1"/>
          </p:cNvSpPr>
          <p:nvPr>
            <p:ph idx="1"/>
          </p:nvPr>
        </p:nvSpPr>
        <p:spPr>
          <a:xfrm>
            <a:off x="304800" y="1639683"/>
            <a:ext cx="7886700" cy="609600"/>
          </a:xfrm>
        </p:spPr>
        <p:txBody>
          <a:bodyPr>
            <a:normAutofit/>
          </a:bodyPr>
          <a:lstStyle/>
          <a:p>
            <a:pPr marL="0" indent="0">
              <a:buNone/>
            </a:pPr>
            <a:r>
              <a:rPr lang="en-US" dirty="0"/>
              <a:t>Do it in pairs (e.g. with a person sitting next to you) – 20 min</a:t>
            </a:r>
          </a:p>
        </p:txBody>
      </p:sp>
      <p:sp>
        <p:nvSpPr>
          <p:cNvPr id="8" name="Slide Number Placeholder 7">
            <a:extLst>
              <a:ext uri="{FF2B5EF4-FFF2-40B4-BE49-F238E27FC236}">
                <a16:creationId xmlns:a16="http://schemas.microsoft.com/office/drawing/2014/main" id="{A59CF16C-9A01-0A9F-94C5-FFAF90885638}"/>
              </a:ext>
            </a:extLst>
          </p:cNvPr>
          <p:cNvSpPr>
            <a:spLocks noGrp="1"/>
          </p:cNvSpPr>
          <p:nvPr>
            <p:ph type="sldNum" sz="quarter" idx="12"/>
          </p:nvPr>
        </p:nvSpPr>
        <p:spPr/>
        <p:txBody>
          <a:bodyPr/>
          <a:lstStyle/>
          <a:p>
            <a:fld id="{9CE62F59-9C4E-4709-9842-9496C6D856C6}" type="slidenum">
              <a:rPr lang="en-US" smtClean="0"/>
              <a:pPr/>
              <a:t>27</a:t>
            </a:fld>
            <a:endParaRPr lang="en-US"/>
          </a:p>
        </p:txBody>
      </p:sp>
      <p:sp>
        <p:nvSpPr>
          <p:cNvPr id="4" name="Content Placeholder 2">
            <a:extLst>
              <a:ext uri="{FF2B5EF4-FFF2-40B4-BE49-F238E27FC236}">
                <a16:creationId xmlns:a16="http://schemas.microsoft.com/office/drawing/2014/main" id="{FD4DDEAA-A4A0-5E44-0D24-0EA1772737FE}"/>
              </a:ext>
            </a:extLst>
          </p:cNvPr>
          <p:cNvSpPr txBox="1">
            <a:spLocks/>
          </p:cNvSpPr>
          <p:nvPr/>
        </p:nvSpPr>
        <p:spPr>
          <a:xfrm>
            <a:off x="304800" y="2170317"/>
            <a:ext cx="8534400" cy="3048000"/>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1pPr>
            <a:lvl2pPr marL="515938"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855663" indent="-279400" algn="l" defTabSz="914400" rtl="0" eaLnBrk="1" latinLnBrk="0" hangingPunct="1">
              <a:lnSpc>
                <a:spcPct val="100000"/>
              </a:lnSpc>
              <a:spcBef>
                <a:spcPts val="500"/>
              </a:spcBef>
              <a:buFont typeface="Courier New" panose="02070309020205020404" pitchFamily="49" charset="0"/>
              <a:buChar char="o"/>
              <a:defRPr sz="2200" kern="1200">
                <a:solidFill>
                  <a:schemeClr val="tx1"/>
                </a:solidFill>
                <a:latin typeface="+mn-lt"/>
                <a:ea typeface="+mn-ea"/>
                <a:cs typeface="+mn-cs"/>
              </a:defRPr>
            </a:lvl3pPr>
            <a:lvl4pPr marL="1143000"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4pPr>
            <a:lvl5pPr marL="1490663" indent="-347663"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t>Have a look at Table 1.1 (slide 21) –  Use your laptop/ mobile phone to do the research:</a:t>
            </a:r>
          </a:p>
          <a:p>
            <a:pPr marL="0" indent="0">
              <a:buNone/>
            </a:pPr>
            <a:endParaRPr lang="en-US" b="1" dirty="0"/>
          </a:p>
          <a:p>
            <a:r>
              <a:rPr lang="en-US" sz="2400" dirty="0"/>
              <a:t>Identify the home country of the MNC listed in Table 1.1</a:t>
            </a:r>
          </a:p>
          <a:p>
            <a:r>
              <a:rPr lang="en-US" sz="2400" dirty="0"/>
              <a:t>Identify if the host country(s) of the MNC  listed in Table 1.1</a:t>
            </a:r>
          </a:p>
          <a:p>
            <a:pPr marL="0" indent="0">
              <a:buNone/>
            </a:pPr>
            <a:endParaRPr lang="en-US" sz="2400" dirty="0"/>
          </a:p>
          <a:p>
            <a:pPr marL="0" indent="0">
              <a:buNone/>
            </a:pPr>
            <a:r>
              <a:rPr lang="en-US" sz="2400" b="1" dirty="0"/>
              <a:t>Write your answer in a piece of paper</a:t>
            </a:r>
          </a:p>
          <a:p>
            <a:pPr marL="0" indent="0">
              <a:buNone/>
            </a:pPr>
            <a:endParaRPr lang="en-US" sz="2400" dirty="0"/>
          </a:p>
        </p:txBody>
      </p:sp>
    </p:spTree>
    <p:extLst>
      <p:ext uri="{BB962C8B-B14F-4D97-AF65-F5344CB8AC3E}">
        <p14:creationId xmlns:p14="http://schemas.microsoft.com/office/powerpoint/2010/main" val="416078220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340DC024-3AF3-788A-A60F-DA0C792780DE}"/>
              </a:ext>
            </a:extLst>
          </p:cNvPr>
          <p:cNvSpPr txBox="1">
            <a:spLocks/>
          </p:cNvSpPr>
          <p:nvPr/>
        </p:nvSpPr>
        <p:spPr>
          <a:xfrm>
            <a:off x="628650" y="2057400"/>
            <a:ext cx="7886700" cy="1905000"/>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1pPr>
            <a:lvl2pPr marL="515938"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855663" indent="-279400" algn="l" defTabSz="914400" rtl="0" eaLnBrk="1" latinLnBrk="0" hangingPunct="1">
              <a:lnSpc>
                <a:spcPct val="100000"/>
              </a:lnSpc>
              <a:spcBef>
                <a:spcPts val="500"/>
              </a:spcBef>
              <a:buFont typeface="Courier New" panose="02070309020205020404" pitchFamily="49" charset="0"/>
              <a:buChar char="o"/>
              <a:defRPr sz="2200" kern="1200">
                <a:solidFill>
                  <a:schemeClr val="tx1"/>
                </a:solidFill>
                <a:latin typeface="+mn-lt"/>
                <a:ea typeface="+mn-ea"/>
                <a:cs typeface="+mn-cs"/>
              </a:defRPr>
            </a:lvl3pPr>
            <a:lvl4pPr marL="1143000"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4pPr>
            <a:lvl5pPr marL="1490663" indent="-347663"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6000" b="1" dirty="0">
                <a:highlight>
                  <a:srgbClr val="FFFF00"/>
                </a:highlight>
              </a:rPr>
              <a:t>BREAK</a:t>
            </a:r>
            <a:endParaRPr lang="en-US" sz="6000" dirty="0">
              <a:highlight>
                <a:srgbClr val="FFFF00"/>
              </a:highlight>
            </a:endParaRPr>
          </a:p>
        </p:txBody>
      </p:sp>
    </p:spTree>
    <p:extLst>
      <p:ext uri="{BB962C8B-B14F-4D97-AF65-F5344CB8AC3E}">
        <p14:creationId xmlns:p14="http://schemas.microsoft.com/office/powerpoint/2010/main" val="10603404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Learning Objective 2</a:t>
            </a:r>
          </a:p>
        </p:txBody>
      </p:sp>
      <p:sp>
        <p:nvSpPr>
          <p:cNvPr id="3" name="Content Placeholder 2"/>
          <p:cNvSpPr>
            <a:spLocks noGrp="1"/>
          </p:cNvSpPr>
          <p:nvPr>
            <p:ph idx="1"/>
          </p:nvPr>
        </p:nvSpPr>
        <p:spPr/>
        <p:txBody>
          <a:bodyPr/>
          <a:lstStyle/>
          <a:p>
            <a:pPr marL="0" indent="0">
              <a:buNone/>
            </a:pPr>
            <a:r>
              <a:rPr lang="en-US" dirty="0"/>
              <a:t>How have the drivers of </a:t>
            </a:r>
            <a:r>
              <a:rPr lang="en-US" dirty="0" err="1"/>
              <a:t>globalisation</a:t>
            </a:r>
            <a:r>
              <a:rPr lang="en-US" dirty="0"/>
              <a:t> influenced international marketing?</a:t>
            </a:r>
          </a:p>
        </p:txBody>
      </p:sp>
      <p:sp>
        <p:nvSpPr>
          <p:cNvPr id="8" name="Slide Number Placeholder 7"/>
          <p:cNvSpPr>
            <a:spLocks noGrp="1"/>
          </p:cNvSpPr>
          <p:nvPr>
            <p:ph type="sldNum" sz="quarter" idx="12"/>
          </p:nvPr>
        </p:nvSpPr>
        <p:spPr/>
        <p:txBody>
          <a:bodyPr/>
          <a:lstStyle/>
          <a:p>
            <a:fld id="{9CE62F59-9C4E-4709-9842-9496C6D856C6}" type="slidenum">
              <a:rPr lang="en-US" smtClean="0"/>
              <a:pPr/>
              <a:t>29</a:t>
            </a:fld>
            <a:endParaRPr lang="en-US"/>
          </a:p>
        </p:txBody>
      </p:sp>
    </p:spTree>
    <p:extLst>
      <p:ext uri="{BB962C8B-B14F-4D97-AF65-F5344CB8AC3E}">
        <p14:creationId xmlns:p14="http://schemas.microsoft.com/office/powerpoint/2010/main" val="33118377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609600"/>
            <a:ext cx="7886700" cy="1672175"/>
          </a:xfrm>
        </p:spPr>
        <p:txBody>
          <a:bodyPr>
            <a:normAutofit fontScale="90000"/>
          </a:bodyPr>
          <a:lstStyle/>
          <a:p>
            <a:r>
              <a:rPr lang="en-US" dirty="0"/>
              <a:t>Globalization</a:t>
            </a:r>
            <a:br>
              <a:rPr lang="en-US" dirty="0"/>
            </a:br>
            <a:br>
              <a:rPr lang="en-US" dirty="0"/>
            </a:br>
            <a:r>
              <a:rPr lang="en-US" sz="2700" i="1" dirty="0"/>
              <a:t>The increased interconnectedness of consumers and businesses </a:t>
            </a:r>
            <a:r>
              <a:rPr lang="en-US" sz="2200" i="1" dirty="0"/>
              <a:t>(Baack, D. G. 2018)</a:t>
            </a:r>
            <a:endParaRPr lang="en-US" dirty="0"/>
          </a:p>
        </p:txBody>
      </p:sp>
      <p:sp>
        <p:nvSpPr>
          <p:cNvPr id="3" name="Content Placeholder 2"/>
          <p:cNvSpPr>
            <a:spLocks noGrp="1"/>
          </p:cNvSpPr>
          <p:nvPr>
            <p:ph idx="1"/>
          </p:nvPr>
        </p:nvSpPr>
        <p:spPr>
          <a:xfrm>
            <a:off x="762000" y="2514600"/>
            <a:ext cx="7886700" cy="2534382"/>
          </a:xfrm>
        </p:spPr>
        <p:txBody>
          <a:bodyPr>
            <a:normAutofit fontScale="92500" lnSpcReduction="20000"/>
          </a:bodyPr>
          <a:lstStyle/>
          <a:p>
            <a:r>
              <a:rPr lang="en-GB" dirty="0"/>
              <a:t>Globalization provides a key marketing opportunity</a:t>
            </a:r>
            <a:endParaRPr lang="en-US" dirty="0"/>
          </a:p>
          <a:p>
            <a:r>
              <a:rPr lang="en-US" dirty="0"/>
              <a:t>Globalization Drivers:</a:t>
            </a:r>
          </a:p>
          <a:p>
            <a:pPr lvl="1"/>
            <a:r>
              <a:rPr lang="en-US" dirty="0"/>
              <a:t>Channels of Communication</a:t>
            </a:r>
          </a:p>
          <a:p>
            <a:pPr lvl="1"/>
            <a:r>
              <a:rPr lang="en-US" dirty="0"/>
              <a:t>Lower Transportation Costs</a:t>
            </a:r>
          </a:p>
          <a:p>
            <a:pPr lvl="1"/>
            <a:r>
              <a:rPr lang="en-US" dirty="0"/>
              <a:t>Immigration and Emigration Patterns</a:t>
            </a:r>
          </a:p>
          <a:p>
            <a:pPr lvl="1"/>
            <a:r>
              <a:rPr lang="en-US" dirty="0"/>
              <a:t>Governmental Actions</a:t>
            </a:r>
          </a:p>
          <a:p>
            <a:pPr lvl="1"/>
            <a:r>
              <a:rPr lang="en-US" dirty="0"/>
              <a:t>Multilateral Trade Agreement (further discussion in session 2 – next week)</a:t>
            </a:r>
          </a:p>
        </p:txBody>
      </p:sp>
      <p:sp>
        <p:nvSpPr>
          <p:cNvPr id="8" name="Slide Number Placeholder 7"/>
          <p:cNvSpPr>
            <a:spLocks noGrp="1"/>
          </p:cNvSpPr>
          <p:nvPr>
            <p:ph type="sldNum" sz="quarter" idx="12"/>
          </p:nvPr>
        </p:nvSpPr>
        <p:spPr/>
        <p:txBody>
          <a:bodyPr/>
          <a:lstStyle/>
          <a:p>
            <a:fld id="{9CE62F59-9C4E-4709-9842-9496C6D856C6}" type="slidenum">
              <a:rPr lang="en-US" smtClean="0"/>
              <a:pPr/>
              <a:t>30</a:t>
            </a:fld>
            <a:endParaRPr lang="en-US"/>
          </a:p>
        </p:txBody>
      </p:sp>
      <p:pic>
        <p:nvPicPr>
          <p:cNvPr id="1026" name="Picture 2" descr="Is globalisation a form of ...">
            <a:extLst>
              <a:ext uri="{FF2B5EF4-FFF2-40B4-BE49-F238E27FC236}">
                <a16:creationId xmlns:a16="http://schemas.microsoft.com/office/drawing/2014/main" id="{38E57A97-2534-5CDE-F8E6-1F3BAF0B2BD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42486" y="2774756"/>
            <a:ext cx="2809875" cy="1628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93771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06E8AF-4B91-4F99-AC59-67F23D0C174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D6278D6-0F04-CE12-65F0-7DD24A3B6BB6}"/>
              </a:ext>
            </a:extLst>
          </p:cNvPr>
          <p:cNvSpPr>
            <a:spLocks noGrp="1"/>
          </p:cNvSpPr>
          <p:nvPr>
            <p:ph type="title"/>
          </p:nvPr>
        </p:nvSpPr>
        <p:spPr>
          <a:xfrm>
            <a:off x="228600" y="381000"/>
            <a:ext cx="7886700" cy="1325563"/>
          </a:xfrm>
        </p:spPr>
        <p:txBody>
          <a:bodyPr anchor="ctr">
            <a:normAutofit/>
          </a:bodyPr>
          <a:lstStyle/>
          <a:p>
            <a:r>
              <a:rPr lang="en-US" dirty="0"/>
              <a:t>Globalization Drivers:</a:t>
            </a:r>
          </a:p>
        </p:txBody>
      </p:sp>
      <p:sp>
        <p:nvSpPr>
          <p:cNvPr id="3" name="Content Placeholder 2">
            <a:extLst>
              <a:ext uri="{FF2B5EF4-FFF2-40B4-BE49-F238E27FC236}">
                <a16:creationId xmlns:a16="http://schemas.microsoft.com/office/drawing/2014/main" id="{2A8A778C-FE40-4C1F-3F92-8DD5D28347AA}"/>
              </a:ext>
            </a:extLst>
          </p:cNvPr>
          <p:cNvSpPr>
            <a:spLocks noGrp="1"/>
          </p:cNvSpPr>
          <p:nvPr>
            <p:ph sz="half" idx="1"/>
          </p:nvPr>
        </p:nvSpPr>
        <p:spPr>
          <a:xfrm>
            <a:off x="628649" y="1524000"/>
            <a:ext cx="4556119" cy="4163227"/>
          </a:xfrm>
        </p:spPr>
        <p:txBody>
          <a:bodyPr>
            <a:normAutofit fontScale="92500" lnSpcReduction="10000"/>
          </a:bodyPr>
          <a:lstStyle/>
          <a:p>
            <a:pPr marL="0" indent="0">
              <a:lnSpc>
                <a:spcPct val="90000"/>
              </a:lnSpc>
              <a:buNone/>
            </a:pPr>
            <a:r>
              <a:rPr lang="en-US" sz="1800" b="1" dirty="0"/>
              <a:t>Channels of Communication</a:t>
            </a:r>
          </a:p>
          <a:p>
            <a:pPr marL="0" indent="0">
              <a:lnSpc>
                <a:spcPct val="90000"/>
              </a:lnSpc>
              <a:buNone/>
            </a:pPr>
            <a:r>
              <a:rPr lang="en-US" sz="1800" dirty="0"/>
              <a:t>Technology alters communication patterns </a:t>
            </a:r>
          </a:p>
          <a:p>
            <a:pPr>
              <a:lnSpc>
                <a:spcPct val="90000"/>
              </a:lnSpc>
            </a:pPr>
            <a:r>
              <a:rPr lang="en-US" sz="1800" dirty="0"/>
              <a:t>Social Media</a:t>
            </a:r>
          </a:p>
          <a:p>
            <a:pPr>
              <a:lnSpc>
                <a:spcPct val="90000"/>
              </a:lnSpc>
            </a:pPr>
            <a:r>
              <a:rPr lang="en-US" sz="1800" dirty="0"/>
              <a:t>Outsourcing marketing activity to other countries </a:t>
            </a:r>
          </a:p>
          <a:p>
            <a:pPr marL="0" indent="0">
              <a:lnSpc>
                <a:spcPct val="90000"/>
              </a:lnSpc>
              <a:buNone/>
            </a:pPr>
            <a:r>
              <a:rPr lang="en-US" sz="1800" dirty="0"/>
              <a:t>(British consumers calling the customer service in Lithuania)</a:t>
            </a:r>
          </a:p>
          <a:p>
            <a:pPr marL="0" indent="0">
              <a:lnSpc>
                <a:spcPct val="90000"/>
              </a:lnSpc>
              <a:buNone/>
            </a:pPr>
            <a:r>
              <a:rPr lang="en-US" sz="1800" dirty="0"/>
              <a:t>	</a:t>
            </a:r>
          </a:p>
          <a:p>
            <a:pPr marL="0" indent="0">
              <a:lnSpc>
                <a:spcPct val="90000"/>
              </a:lnSpc>
              <a:buNone/>
            </a:pPr>
            <a:r>
              <a:rPr lang="en-US" sz="1800" b="1" dirty="0"/>
              <a:t>Lower Transportation Costs</a:t>
            </a:r>
          </a:p>
          <a:p>
            <a:pPr>
              <a:lnSpc>
                <a:spcPct val="90000"/>
              </a:lnSpc>
            </a:pPr>
            <a:r>
              <a:rPr lang="en-US" sz="1800" dirty="0"/>
              <a:t>Technology decreases transportation costs</a:t>
            </a:r>
          </a:p>
          <a:p>
            <a:pPr>
              <a:lnSpc>
                <a:spcPct val="90000"/>
              </a:lnSpc>
            </a:pPr>
            <a:r>
              <a:rPr lang="en-US" sz="1800" dirty="0"/>
              <a:t>Technology enables the movement of people and products</a:t>
            </a:r>
          </a:p>
          <a:p>
            <a:pPr lvl="1">
              <a:lnSpc>
                <a:spcPct val="90000"/>
              </a:lnSpc>
            </a:pPr>
            <a:r>
              <a:rPr lang="en-US" sz="1800" b="1" dirty="0"/>
              <a:t>Containerization </a:t>
            </a:r>
            <a:r>
              <a:rPr lang="en-US" sz="1800" dirty="0"/>
              <a:t>(</a:t>
            </a:r>
            <a:r>
              <a:rPr lang="en-US" sz="1800" dirty="0" err="1"/>
              <a:t>Notteboom</a:t>
            </a:r>
            <a:r>
              <a:rPr lang="en-US" sz="1800" dirty="0"/>
              <a:t> &amp; Rodrigue, 2009)</a:t>
            </a:r>
          </a:p>
          <a:p>
            <a:pPr lvl="1">
              <a:lnSpc>
                <a:spcPct val="90000"/>
              </a:lnSpc>
            </a:pPr>
            <a:r>
              <a:rPr lang="en-US" sz="1800" dirty="0"/>
              <a:t>Reduction in air freight cost (Hummels, 2007) </a:t>
            </a:r>
          </a:p>
        </p:txBody>
      </p:sp>
      <p:pic>
        <p:nvPicPr>
          <p:cNvPr id="5" name="Picture 4">
            <a:extLst>
              <a:ext uri="{FF2B5EF4-FFF2-40B4-BE49-F238E27FC236}">
                <a16:creationId xmlns:a16="http://schemas.microsoft.com/office/drawing/2014/main" id="{FA85D86E-DD49-A9F7-3D2C-1E4A438FD07F}"/>
              </a:ext>
            </a:extLst>
          </p:cNvPr>
          <p:cNvPicPr>
            <a:picLocks noChangeAspect="1"/>
          </p:cNvPicPr>
          <p:nvPr/>
        </p:nvPicPr>
        <p:blipFill>
          <a:blip r:embed="rId3"/>
          <a:stretch>
            <a:fillRect/>
          </a:stretch>
        </p:blipFill>
        <p:spPr>
          <a:xfrm>
            <a:off x="5715000" y="762000"/>
            <a:ext cx="3330581" cy="4163227"/>
          </a:xfrm>
          <a:prstGeom prst="rect">
            <a:avLst/>
          </a:prstGeom>
          <a:noFill/>
        </p:spPr>
      </p:pic>
      <p:sp>
        <p:nvSpPr>
          <p:cNvPr id="8" name="Slide Number Placeholder 7">
            <a:extLst>
              <a:ext uri="{FF2B5EF4-FFF2-40B4-BE49-F238E27FC236}">
                <a16:creationId xmlns:a16="http://schemas.microsoft.com/office/drawing/2014/main" id="{C4825207-58F2-4557-56FD-3978D3A20282}"/>
              </a:ext>
            </a:extLst>
          </p:cNvPr>
          <p:cNvSpPr>
            <a:spLocks noGrp="1"/>
          </p:cNvSpPr>
          <p:nvPr>
            <p:ph type="sldNum" sz="quarter" idx="12"/>
          </p:nvPr>
        </p:nvSpPr>
        <p:spPr>
          <a:xfrm>
            <a:off x="6457950" y="6356351"/>
            <a:ext cx="2057400" cy="365125"/>
          </a:xfrm>
        </p:spPr>
        <p:txBody>
          <a:bodyPr anchor="ctr">
            <a:normAutofit/>
          </a:bodyPr>
          <a:lstStyle/>
          <a:p>
            <a:pPr>
              <a:spcAft>
                <a:spcPts val="600"/>
              </a:spcAft>
            </a:pPr>
            <a:fld id="{9CE62F59-9C4E-4709-9842-9496C6D856C6}" type="slidenum">
              <a:rPr lang="en-US" smtClean="0"/>
              <a:pPr>
                <a:spcAft>
                  <a:spcPts val="600"/>
                </a:spcAft>
              </a:pPr>
              <a:t>31</a:t>
            </a:fld>
            <a:endParaRPr lang="en-US"/>
          </a:p>
        </p:txBody>
      </p:sp>
    </p:spTree>
    <p:extLst>
      <p:ext uri="{BB962C8B-B14F-4D97-AF65-F5344CB8AC3E}">
        <p14:creationId xmlns:p14="http://schemas.microsoft.com/office/powerpoint/2010/main" val="2164825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CC5CB2-7BDE-DE50-A301-0083A657552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1F2476D-4AD8-AE8F-D050-53E96354E6AB}"/>
              </a:ext>
            </a:extLst>
          </p:cNvPr>
          <p:cNvSpPr>
            <a:spLocks noGrp="1"/>
          </p:cNvSpPr>
          <p:nvPr>
            <p:ph type="title"/>
          </p:nvPr>
        </p:nvSpPr>
        <p:spPr/>
        <p:txBody>
          <a:bodyPr/>
          <a:lstStyle/>
          <a:p>
            <a:r>
              <a:rPr lang="en-US" dirty="0"/>
              <a:t>Globalization Drivers:</a:t>
            </a:r>
          </a:p>
        </p:txBody>
      </p:sp>
      <p:sp>
        <p:nvSpPr>
          <p:cNvPr id="3" name="Content Placeholder 2">
            <a:extLst>
              <a:ext uri="{FF2B5EF4-FFF2-40B4-BE49-F238E27FC236}">
                <a16:creationId xmlns:a16="http://schemas.microsoft.com/office/drawing/2014/main" id="{09162147-16DB-E2BE-62E1-F4B4F5BD15FD}"/>
              </a:ext>
            </a:extLst>
          </p:cNvPr>
          <p:cNvSpPr>
            <a:spLocks noGrp="1"/>
          </p:cNvSpPr>
          <p:nvPr>
            <p:ph idx="1"/>
          </p:nvPr>
        </p:nvSpPr>
        <p:spPr>
          <a:xfrm>
            <a:off x="628650" y="1600200"/>
            <a:ext cx="7886700" cy="4152952"/>
          </a:xfrm>
        </p:spPr>
        <p:txBody>
          <a:bodyPr/>
          <a:lstStyle/>
          <a:p>
            <a:pPr marL="0" indent="0">
              <a:buNone/>
            </a:pPr>
            <a:r>
              <a:rPr lang="en-US" b="1" dirty="0"/>
              <a:t>Immigration and Emigration Patterns</a:t>
            </a:r>
          </a:p>
          <a:p>
            <a:r>
              <a:rPr lang="en-US" dirty="0"/>
              <a:t>The movement of people increases ties between countries</a:t>
            </a:r>
          </a:p>
          <a:p>
            <a:r>
              <a:rPr lang="en-US" dirty="0"/>
              <a:t>Widens exposure to different cultures and ideas</a:t>
            </a:r>
          </a:p>
          <a:p>
            <a:r>
              <a:rPr lang="en-US" dirty="0"/>
              <a:t>Desire product from former home</a:t>
            </a:r>
          </a:p>
          <a:p>
            <a:pPr marL="0" indent="0">
              <a:buNone/>
            </a:pPr>
            <a:endParaRPr lang="en-US" dirty="0"/>
          </a:p>
          <a:p>
            <a:pPr marL="0" indent="0">
              <a:buNone/>
            </a:pPr>
            <a:r>
              <a:rPr lang="en-US" b="1" dirty="0"/>
              <a:t>Governmental Actions</a:t>
            </a:r>
          </a:p>
          <a:p>
            <a:r>
              <a:rPr lang="en-US" dirty="0"/>
              <a:t>Government reduces barriers to commerce</a:t>
            </a:r>
          </a:p>
          <a:p>
            <a:r>
              <a:rPr lang="en-US" dirty="0"/>
              <a:t>Market liberalization (e.g., China)</a:t>
            </a:r>
          </a:p>
        </p:txBody>
      </p:sp>
      <p:sp>
        <p:nvSpPr>
          <p:cNvPr id="8" name="Slide Number Placeholder 7">
            <a:extLst>
              <a:ext uri="{FF2B5EF4-FFF2-40B4-BE49-F238E27FC236}">
                <a16:creationId xmlns:a16="http://schemas.microsoft.com/office/drawing/2014/main" id="{AC487D2C-67FD-1731-086B-7F5A60B58741}"/>
              </a:ext>
            </a:extLst>
          </p:cNvPr>
          <p:cNvSpPr>
            <a:spLocks noGrp="1"/>
          </p:cNvSpPr>
          <p:nvPr>
            <p:ph type="sldNum" sz="quarter" idx="12"/>
          </p:nvPr>
        </p:nvSpPr>
        <p:spPr/>
        <p:txBody>
          <a:bodyPr/>
          <a:lstStyle/>
          <a:p>
            <a:fld id="{9CE62F59-9C4E-4709-9842-9496C6D856C6}" type="slidenum">
              <a:rPr lang="en-US" smtClean="0"/>
              <a:pPr/>
              <a:t>32</a:t>
            </a:fld>
            <a:endParaRPr lang="en-US"/>
          </a:p>
        </p:txBody>
      </p:sp>
    </p:spTree>
    <p:extLst>
      <p:ext uri="{BB962C8B-B14F-4D97-AF65-F5344CB8AC3E}">
        <p14:creationId xmlns:p14="http://schemas.microsoft.com/office/powerpoint/2010/main" val="85553120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Grp="1" noChangeAspect="1" noChangeArrowheads="1"/>
          </p:cNvPicPr>
          <p:nvPr>
            <p:ph idx="1"/>
          </p:nvPr>
        </p:nvPicPr>
        <p:blipFill>
          <a:blip r:embed="rId3" cstate="print"/>
          <a:srcRect/>
          <a:stretch>
            <a:fillRect/>
          </a:stretch>
        </p:blipFill>
        <p:spPr>
          <a:xfrm>
            <a:off x="1066800" y="1219200"/>
            <a:ext cx="7207363" cy="4191000"/>
          </a:xfrm>
        </p:spPr>
      </p:pic>
      <p:sp>
        <p:nvSpPr>
          <p:cNvPr id="8" name="Slide Number Placeholder 7"/>
          <p:cNvSpPr>
            <a:spLocks noGrp="1"/>
          </p:cNvSpPr>
          <p:nvPr>
            <p:ph type="sldNum" sz="quarter" idx="12"/>
          </p:nvPr>
        </p:nvSpPr>
        <p:spPr/>
        <p:txBody>
          <a:bodyPr/>
          <a:lstStyle/>
          <a:p>
            <a:fld id="{9CE62F59-9C4E-4709-9842-9496C6D856C6}" type="slidenum">
              <a:rPr lang="en-US" smtClean="0"/>
              <a:pPr/>
              <a:t>33</a:t>
            </a:fld>
            <a:endParaRPr lang="en-US"/>
          </a:p>
        </p:txBody>
      </p:sp>
      <p:sp>
        <p:nvSpPr>
          <p:cNvPr id="2" name="Title 1">
            <a:extLst>
              <a:ext uri="{FF2B5EF4-FFF2-40B4-BE49-F238E27FC236}">
                <a16:creationId xmlns:a16="http://schemas.microsoft.com/office/drawing/2014/main" id="{5C5292AB-1972-3A9F-21BB-574B471A390F}"/>
              </a:ext>
            </a:extLst>
          </p:cNvPr>
          <p:cNvSpPr>
            <a:spLocks noGrp="1"/>
          </p:cNvSpPr>
          <p:nvPr>
            <p:ph type="title"/>
          </p:nvPr>
        </p:nvSpPr>
        <p:spPr>
          <a:xfrm>
            <a:off x="606879" y="313509"/>
            <a:ext cx="7448550" cy="914400"/>
          </a:xfrm>
        </p:spPr>
        <p:txBody>
          <a:bodyPr>
            <a:normAutofit/>
          </a:bodyPr>
          <a:lstStyle/>
          <a:p>
            <a:r>
              <a:rPr lang="en-US" sz="2800" dirty="0"/>
              <a:t>What is the largest exporting country?</a:t>
            </a:r>
          </a:p>
        </p:txBody>
      </p:sp>
    </p:spTree>
    <p:extLst>
      <p:ext uri="{BB962C8B-B14F-4D97-AF65-F5344CB8AC3E}">
        <p14:creationId xmlns:p14="http://schemas.microsoft.com/office/powerpoint/2010/main" val="73782229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AF7261-6E05-B79F-260B-6E96881D63BB}"/>
              </a:ext>
            </a:extLst>
          </p:cNvPr>
          <p:cNvSpPr txBox="1">
            <a:spLocks/>
          </p:cNvSpPr>
          <p:nvPr/>
        </p:nvSpPr>
        <p:spPr>
          <a:xfrm>
            <a:off x="533400" y="609600"/>
            <a:ext cx="8334375" cy="4495800"/>
          </a:xfrm>
          <a:prstGeom prst="rect">
            <a:avLst/>
          </a:prstGeom>
        </p:spPr>
        <p:txBody>
          <a:bodyPr/>
          <a:lstStyle>
            <a:lvl1pPr algn="l" defTabSz="914400" rtl="0" eaLnBrk="1" latinLnBrk="0" hangingPunct="1">
              <a:lnSpc>
                <a:spcPct val="90000"/>
              </a:lnSpc>
              <a:spcBef>
                <a:spcPct val="0"/>
              </a:spcBef>
              <a:buNone/>
              <a:defRPr sz="3600" kern="1200">
                <a:solidFill>
                  <a:schemeClr val="tx1"/>
                </a:solidFill>
                <a:latin typeface="+mj-lt"/>
                <a:ea typeface="+mj-ea"/>
                <a:cs typeface="+mj-cs"/>
              </a:defRPr>
            </a:lvl1pPr>
          </a:lstStyle>
          <a:p>
            <a:r>
              <a:rPr lang="en-US" b="1" dirty="0">
                <a:highlight>
                  <a:srgbClr val="FFFF00"/>
                </a:highlight>
              </a:rPr>
              <a:t>How do you see globalization?</a:t>
            </a:r>
          </a:p>
          <a:p>
            <a:endParaRPr lang="en-US" b="1" dirty="0">
              <a:highlight>
                <a:srgbClr val="FFFF00"/>
              </a:highlight>
            </a:endParaRPr>
          </a:p>
          <a:p>
            <a:r>
              <a:rPr lang="en-US" dirty="0"/>
              <a:t>If you are a marketing manager/ business owner of a local company</a:t>
            </a:r>
          </a:p>
          <a:p>
            <a:endParaRPr lang="en-US" b="1" dirty="0">
              <a:highlight>
                <a:srgbClr val="FFFF00"/>
              </a:highlight>
            </a:endParaRPr>
          </a:p>
          <a:p>
            <a:pPr marL="457200" indent="-457200">
              <a:buFont typeface="Arial" panose="020B0604020202020204" pitchFamily="34" charset="0"/>
              <a:buChar char="•"/>
            </a:pPr>
            <a:r>
              <a:rPr lang="en-US" sz="3200" dirty="0"/>
              <a:t>Is </a:t>
            </a:r>
            <a:r>
              <a:rPr lang="en-US" sz="3200" dirty="0" err="1"/>
              <a:t>globalisation</a:t>
            </a:r>
            <a:r>
              <a:rPr lang="en-US" sz="3200" dirty="0"/>
              <a:t> a threat/ opportunity to your company?</a:t>
            </a:r>
          </a:p>
          <a:p>
            <a:pPr marL="457200" indent="-457200">
              <a:buFont typeface="Arial" panose="020B0604020202020204" pitchFamily="34" charset="0"/>
              <a:buChar char="•"/>
            </a:pPr>
            <a:r>
              <a:rPr lang="en-US" sz="3200" dirty="0"/>
              <a:t>Will your answer be different if you are a marketing manager of a local company vs a multinational company?</a:t>
            </a:r>
          </a:p>
        </p:txBody>
      </p:sp>
    </p:spTree>
    <p:extLst>
      <p:ext uri="{BB962C8B-B14F-4D97-AF65-F5344CB8AC3E}">
        <p14:creationId xmlns:p14="http://schemas.microsoft.com/office/powerpoint/2010/main" val="279077379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Learning Objective 3</a:t>
            </a:r>
          </a:p>
        </p:txBody>
      </p:sp>
      <p:sp>
        <p:nvSpPr>
          <p:cNvPr id="3" name="Content Placeholder 2"/>
          <p:cNvSpPr>
            <a:spLocks noGrp="1"/>
          </p:cNvSpPr>
          <p:nvPr>
            <p:ph idx="1"/>
          </p:nvPr>
        </p:nvSpPr>
        <p:spPr/>
        <p:txBody>
          <a:bodyPr/>
          <a:lstStyle/>
          <a:p>
            <a:pPr marL="0" indent="0">
              <a:buNone/>
            </a:pPr>
            <a:r>
              <a:rPr lang="en-US" dirty="0"/>
              <a:t>How are the factors that create international marketing complexity linked to creating a global mind-set for marketing activities?</a:t>
            </a:r>
          </a:p>
          <a:p>
            <a:endParaRPr lang="en-US" dirty="0"/>
          </a:p>
        </p:txBody>
      </p:sp>
      <p:sp>
        <p:nvSpPr>
          <p:cNvPr id="8" name="Slide Number Placeholder 7"/>
          <p:cNvSpPr>
            <a:spLocks noGrp="1"/>
          </p:cNvSpPr>
          <p:nvPr>
            <p:ph type="sldNum" sz="quarter" idx="12"/>
          </p:nvPr>
        </p:nvSpPr>
        <p:spPr/>
        <p:txBody>
          <a:bodyPr/>
          <a:lstStyle/>
          <a:p>
            <a:fld id="{9CE62F59-9C4E-4709-9842-9496C6D856C6}" type="slidenum">
              <a:rPr lang="en-US" smtClean="0"/>
              <a:pPr/>
              <a:t>35</a:t>
            </a:fld>
            <a:endParaRPr lang="en-US"/>
          </a:p>
        </p:txBody>
      </p:sp>
    </p:spTree>
    <p:extLst>
      <p:ext uri="{BB962C8B-B14F-4D97-AF65-F5344CB8AC3E}">
        <p14:creationId xmlns:p14="http://schemas.microsoft.com/office/powerpoint/2010/main" val="109096613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2624" y="109056"/>
            <a:ext cx="7886700" cy="1325563"/>
          </a:xfrm>
        </p:spPr>
        <p:txBody>
          <a:bodyPr/>
          <a:lstStyle/>
          <a:p>
            <a:r>
              <a:rPr lang="en-US" dirty="0">
                <a:highlight>
                  <a:srgbClr val="FFFF00"/>
                </a:highlight>
              </a:rPr>
              <a:t>International Marketing Complexity</a:t>
            </a:r>
          </a:p>
        </p:txBody>
      </p:sp>
      <p:sp>
        <p:nvSpPr>
          <p:cNvPr id="3" name="Content Placeholder 2"/>
          <p:cNvSpPr>
            <a:spLocks noGrp="1"/>
          </p:cNvSpPr>
          <p:nvPr>
            <p:ph idx="1"/>
          </p:nvPr>
        </p:nvSpPr>
        <p:spPr>
          <a:xfrm>
            <a:off x="746889" y="1674238"/>
            <a:ext cx="7886700" cy="4152952"/>
          </a:xfrm>
        </p:spPr>
        <p:txBody>
          <a:bodyPr>
            <a:normAutofit/>
          </a:bodyPr>
          <a:lstStyle/>
          <a:p>
            <a:r>
              <a:rPr lang="en-US" sz="2800" dirty="0"/>
              <a:t>Culture </a:t>
            </a:r>
          </a:p>
          <a:p>
            <a:r>
              <a:rPr lang="en-US" sz="2800" dirty="0"/>
              <a:t>Language </a:t>
            </a:r>
          </a:p>
          <a:p>
            <a:r>
              <a:rPr lang="en-US" sz="2800" dirty="0"/>
              <a:t>Political and legal systems</a:t>
            </a:r>
          </a:p>
          <a:p>
            <a:r>
              <a:rPr lang="en-US" sz="2800" dirty="0"/>
              <a:t>Economic systems</a:t>
            </a:r>
          </a:p>
          <a:p>
            <a:r>
              <a:rPr lang="en-US" sz="2800" dirty="0"/>
              <a:t>Infrastructure</a:t>
            </a:r>
          </a:p>
        </p:txBody>
      </p:sp>
      <p:sp>
        <p:nvSpPr>
          <p:cNvPr id="8" name="Slide Number Placeholder 7"/>
          <p:cNvSpPr>
            <a:spLocks noGrp="1"/>
          </p:cNvSpPr>
          <p:nvPr>
            <p:ph type="sldNum" sz="quarter" idx="12"/>
          </p:nvPr>
        </p:nvSpPr>
        <p:spPr/>
        <p:txBody>
          <a:bodyPr/>
          <a:lstStyle/>
          <a:p>
            <a:fld id="{9CE62F59-9C4E-4709-9842-9496C6D856C6}" type="slidenum">
              <a:rPr lang="en-US" smtClean="0"/>
              <a:pPr/>
              <a:t>36</a:t>
            </a:fld>
            <a:endParaRPr lang="en-US"/>
          </a:p>
        </p:txBody>
      </p:sp>
      <p:pic>
        <p:nvPicPr>
          <p:cNvPr id="6146" name="Picture 2" descr="How to Change the Language on a Website ...">
            <a:extLst>
              <a:ext uri="{FF2B5EF4-FFF2-40B4-BE49-F238E27FC236}">
                <a16:creationId xmlns:a16="http://schemas.microsoft.com/office/drawing/2014/main" id="{42C8BA49-C25C-FFBB-31B4-83041FACA66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7226" y="1430887"/>
            <a:ext cx="2724150" cy="1676400"/>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Brexit Referendum: 5 Cybersecurity ...">
            <a:extLst>
              <a:ext uri="{FF2B5EF4-FFF2-40B4-BE49-F238E27FC236}">
                <a16:creationId xmlns:a16="http://schemas.microsoft.com/office/drawing/2014/main" id="{F466D6B3-E431-FB6F-7DC3-AD8C9DA2DDB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56505">
            <a:off x="6320191" y="3389975"/>
            <a:ext cx="2752725" cy="1657350"/>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Data Protection Regulation (GDPR ...">
            <a:extLst>
              <a:ext uri="{FF2B5EF4-FFF2-40B4-BE49-F238E27FC236}">
                <a16:creationId xmlns:a16="http://schemas.microsoft.com/office/drawing/2014/main" id="{362B7C47-8CF6-C30E-61B6-9B924771F6E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6834" y="4966570"/>
            <a:ext cx="2847975" cy="1600200"/>
          </a:xfrm>
          <a:prstGeom prst="rect">
            <a:avLst/>
          </a:prstGeom>
          <a:noFill/>
          <a:extLst>
            <a:ext uri="{909E8E84-426E-40DD-AFC4-6F175D3DCCD1}">
              <a14:hiddenFill xmlns:a14="http://schemas.microsoft.com/office/drawing/2010/main">
                <a:solidFill>
                  <a:srgbClr val="FFFFFF"/>
                </a:solidFill>
              </a14:hiddenFill>
            </a:ext>
          </a:extLst>
        </p:spPr>
      </p:pic>
      <p:pic>
        <p:nvPicPr>
          <p:cNvPr id="6160" name="Picture 16" descr="World Currencies and their Countries ...">
            <a:extLst>
              <a:ext uri="{FF2B5EF4-FFF2-40B4-BE49-F238E27FC236}">
                <a16:creationId xmlns:a16="http://schemas.microsoft.com/office/drawing/2014/main" id="{794439AD-4876-E006-09F7-92F9213ADF9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75853" y="4966570"/>
            <a:ext cx="3119084" cy="1752529"/>
          </a:xfrm>
          <a:prstGeom prst="rect">
            <a:avLst/>
          </a:prstGeom>
          <a:noFill/>
          <a:extLst>
            <a:ext uri="{909E8E84-426E-40DD-AFC4-6F175D3DCCD1}">
              <a14:hiddenFill xmlns:a14="http://schemas.microsoft.com/office/drawing/2010/main">
                <a:solidFill>
                  <a:srgbClr val="FFFFFF"/>
                </a:solidFill>
              </a14:hiddenFill>
            </a:ext>
          </a:extLst>
        </p:spPr>
      </p:pic>
      <p:pic>
        <p:nvPicPr>
          <p:cNvPr id="6162" name="Picture 18" descr="FAOU and Culture: Studying culture is a ...">
            <a:extLst>
              <a:ext uri="{FF2B5EF4-FFF2-40B4-BE49-F238E27FC236}">
                <a16:creationId xmlns:a16="http://schemas.microsoft.com/office/drawing/2014/main" id="{A3B16D4A-75B5-9550-5A1D-60A1843B454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20191" y="4923500"/>
            <a:ext cx="2466975" cy="1847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08729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87733C-C207-86B3-5B37-CD2F228B4C8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DB4C583-167C-8B30-7B51-22A494F6DF9D}"/>
              </a:ext>
            </a:extLst>
          </p:cNvPr>
          <p:cNvSpPr>
            <a:spLocks noGrp="1"/>
          </p:cNvSpPr>
          <p:nvPr>
            <p:ph type="title"/>
          </p:nvPr>
        </p:nvSpPr>
        <p:spPr/>
        <p:txBody>
          <a:bodyPr/>
          <a:lstStyle/>
          <a:p>
            <a:r>
              <a:rPr lang="en-US" b="1" dirty="0">
                <a:highlight>
                  <a:srgbClr val="FFFF00"/>
                </a:highlight>
              </a:rPr>
              <a:t>Culture</a:t>
            </a:r>
          </a:p>
        </p:txBody>
      </p:sp>
      <p:sp>
        <p:nvSpPr>
          <p:cNvPr id="3" name="Content Placeholder 2">
            <a:extLst>
              <a:ext uri="{FF2B5EF4-FFF2-40B4-BE49-F238E27FC236}">
                <a16:creationId xmlns:a16="http://schemas.microsoft.com/office/drawing/2014/main" id="{B388E77B-968C-1B92-A4CF-1FCDA5D63634}"/>
              </a:ext>
            </a:extLst>
          </p:cNvPr>
          <p:cNvSpPr>
            <a:spLocks noGrp="1"/>
          </p:cNvSpPr>
          <p:nvPr>
            <p:ph idx="1"/>
          </p:nvPr>
        </p:nvSpPr>
        <p:spPr>
          <a:xfrm>
            <a:off x="604701" y="1634751"/>
            <a:ext cx="4781550" cy="1524000"/>
          </a:xfrm>
        </p:spPr>
        <p:txBody>
          <a:bodyPr/>
          <a:lstStyle/>
          <a:p>
            <a:r>
              <a:rPr lang="en-US" b="1" dirty="0"/>
              <a:t>Beliefs, customs, and attitudes could be different in every country</a:t>
            </a:r>
          </a:p>
          <a:p>
            <a:r>
              <a:rPr lang="en-US" b="1" dirty="0"/>
              <a:t>Willingness to try new products</a:t>
            </a:r>
          </a:p>
        </p:txBody>
      </p:sp>
      <p:sp>
        <p:nvSpPr>
          <p:cNvPr id="8" name="Slide Number Placeholder 7">
            <a:extLst>
              <a:ext uri="{FF2B5EF4-FFF2-40B4-BE49-F238E27FC236}">
                <a16:creationId xmlns:a16="http://schemas.microsoft.com/office/drawing/2014/main" id="{9921035B-B198-4DD4-4EB5-4B1377AE61CE}"/>
              </a:ext>
            </a:extLst>
          </p:cNvPr>
          <p:cNvSpPr>
            <a:spLocks noGrp="1"/>
          </p:cNvSpPr>
          <p:nvPr>
            <p:ph type="sldNum" sz="quarter" idx="12"/>
          </p:nvPr>
        </p:nvSpPr>
        <p:spPr/>
        <p:txBody>
          <a:bodyPr/>
          <a:lstStyle/>
          <a:p>
            <a:fld id="{9CE62F59-9C4E-4709-9842-9496C6D856C6}" type="slidenum">
              <a:rPr lang="en-US" smtClean="0"/>
              <a:pPr/>
              <a:t>37</a:t>
            </a:fld>
            <a:endParaRPr lang="en-US"/>
          </a:p>
        </p:txBody>
      </p:sp>
      <p:sp>
        <p:nvSpPr>
          <p:cNvPr id="4" name="Content Placeholder 2">
            <a:extLst>
              <a:ext uri="{FF2B5EF4-FFF2-40B4-BE49-F238E27FC236}">
                <a16:creationId xmlns:a16="http://schemas.microsoft.com/office/drawing/2014/main" id="{E49744FE-BDA5-2283-CCD2-44138BEBADA3}"/>
              </a:ext>
            </a:extLst>
          </p:cNvPr>
          <p:cNvSpPr txBox="1">
            <a:spLocks/>
          </p:cNvSpPr>
          <p:nvPr/>
        </p:nvSpPr>
        <p:spPr>
          <a:xfrm>
            <a:off x="656953" y="3679655"/>
            <a:ext cx="7886700" cy="1524000"/>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1pPr>
            <a:lvl2pPr marL="515938"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855663" indent="-279400" algn="l" defTabSz="914400" rtl="0" eaLnBrk="1" latinLnBrk="0" hangingPunct="1">
              <a:lnSpc>
                <a:spcPct val="100000"/>
              </a:lnSpc>
              <a:spcBef>
                <a:spcPts val="500"/>
              </a:spcBef>
              <a:buFont typeface="Courier New" panose="02070309020205020404" pitchFamily="49" charset="0"/>
              <a:buChar char="o"/>
              <a:defRPr sz="2200" kern="1200">
                <a:solidFill>
                  <a:schemeClr val="tx1"/>
                </a:solidFill>
                <a:latin typeface="+mn-lt"/>
                <a:ea typeface="+mn-ea"/>
                <a:cs typeface="+mn-cs"/>
              </a:defRPr>
            </a:lvl3pPr>
            <a:lvl4pPr marL="1143000"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4pPr>
            <a:lvl5pPr marL="1490663" indent="-347663"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t>Strategic Implication?</a:t>
            </a:r>
          </a:p>
          <a:p>
            <a:pPr marL="630238" lvl="1" indent="-342900">
              <a:buFont typeface="Arial" panose="020B0604020202020204" pitchFamily="34" charset="0"/>
              <a:buChar char="•"/>
            </a:pPr>
            <a:r>
              <a:rPr lang="en-US" dirty="0"/>
              <a:t>Find a local partner to navigate the differences.</a:t>
            </a:r>
          </a:p>
          <a:p>
            <a:pPr marL="630238" lvl="1" indent="-342900">
              <a:buFont typeface="Arial" panose="020B0604020202020204" pitchFamily="34" charset="0"/>
              <a:buChar char="•"/>
            </a:pPr>
            <a:r>
              <a:rPr lang="en-US" dirty="0"/>
              <a:t>Think globally, act locally?</a:t>
            </a:r>
          </a:p>
          <a:p>
            <a:pPr marL="630238" lvl="1" indent="-342900">
              <a:buFont typeface="Arial" panose="020B0604020202020204" pitchFamily="34" charset="0"/>
              <a:buChar char="•"/>
            </a:pPr>
            <a:r>
              <a:rPr lang="en-US" dirty="0"/>
              <a:t>Think locally, act globally?</a:t>
            </a:r>
          </a:p>
        </p:txBody>
      </p:sp>
      <p:pic>
        <p:nvPicPr>
          <p:cNvPr id="5124" name="Picture 4" descr="Cultural Style Week launches to ...">
            <a:extLst>
              <a:ext uri="{FF2B5EF4-FFF2-40B4-BE49-F238E27FC236}">
                <a16:creationId xmlns:a16="http://schemas.microsoft.com/office/drawing/2014/main" id="{08250B55-C3B9-8467-46BC-91EEBB52B7E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19924" y="1703342"/>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436319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0EA6FE-7C40-0EE6-DB07-444CADBAC39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3E0A101-7B25-9AD3-8A32-8429ADDE0400}"/>
              </a:ext>
            </a:extLst>
          </p:cNvPr>
          <p:cNvSpPr>
            <a:spLocks noGrp="1"/>
          </p:cNvSpPr>
          <p:nvPr>
            <p:ph type="title"/>
          </p:nvPr>
        </p:nvSpPr>
        <p:spPr/>
        <p:txBody>
          <a:bodyPr/>
          <a:lstStyle/>
          <a:p>
            <a:r>
              <a:rPr lang="en-US" dirty="0">
                <a:highlight>
                  <a:srgbClr val="FFFF00"/>
                </a:highlight>
              </a:rPr>
              <a:t>Language</a:t>
            </a:r>
          </a:p>
        </p:txBody>
      </p:sp>
      <p:sp>
        <p:nvSpPr>
          <p:cNvPr id="3" name="Content Placeholder 2">
            <a:extLst>
              <a:ext uri="{FF2B5EF4-FFF2-40B4-BE49-F238E27FC236}">
                <a16:creationId xmlns:a16="http://schemas.microsoft.com/office/drawing/2014/main" id="{51A4317D-5B59-EA34-E24B-587CF872DA3E}"/>
              </a:ext>
            </a:extLst>
          </p:cNvPr>
          <p:cNvSpPr>
            <a:spLocks noGrp="1"/>
          </p:cNvSpPr>
          <p:nvPr>
            <p:ph idx="1"/>
          </p:nvPr>
        </p:nvSpPr>
        <p:spPr>
          <a:xfrm>
            <a:off x="520443" y="1858963"/>
            <a:ext cx="5086350" cy="1524000"/>
          </a:xfrm>
        </p:spPr>
        <p:txBody>
          <a:bodyPr>
            <a:normAutofit/>
          </a:bodyPr>
          <a:lstStyle/>
          <a:p>
            <a:r>
              <a:rPr lang="en-US" sz="2400" dirty="0"/>
              <a:t>Movement of product across boundaries may require translation</a:t>
            </a:r>
          </a:p>
        </p:txBody>
      </p:sp>
      <p:sp>
        <p:nvSpPr>
          <p:cNvPr id="8" name="Slide Number Placeholder 7">
            <a:extLst>
              <a:ext uri="{FF2B5EF4-FFF2-40B4-BE49-F238E27FC236}">
                <a16:creationId xmlns:a16="http://schemas.microsoft.com/office/drawing/2014/main" id="{13E53ADA-F25C-9AFC-EDDD-9582CC05B4F0}"/>
              </a:ext>
            </a:extLst>
          </p:cNvPr>
          <p:cNvSpPr>
            <a:spLocks noGrp="1"/>
          </p:cNvSpPr>
          <p:nvPr>
            <p:ph type="sldNum" sz="quarter" idx="12"/>
          </p:nvPr>
        </p:nvSpPr>
        <p:spPr/>
        <p:txBody>
          <a:bodyPr/>
          <a:lstStyle/>
          <a:p>
            <a:fld id="{9CE62F59-9C4E-4709-9842-9496C6D856C6}" type="slidenum">
              <a:rPr lang="en-US" smtClean="0"/>
              <a:pPr/>
              <a:t>38</a:t>
            </a:fld>
            <a:endParaRPr lang="en-US"/>
          </a:p>
        </p:txBody>
      </p:sp>
      <p:sp>
        <p:nvSpPr>
          <p:cNvPr id="4" name="Content Placeholder 2">
            <a:extLst>
              <a:ext uri="{FF2B5EF4-FFF2-40B4-BE49-F238E27FC236}">
                <a16:creationId xmlns:a16="http://schemas.microsoft.com/office/drawing/2014/main" id="{8EA0BA38-CD80-F39E-FF06-F2AC4775E23B}"/>
              </a:ext>
            </a:extLst>
          </p:cNvPr>
          <p:cNvSpPr txBox="1">
            <a:spLocks/>
          </p:cNvSpPr>
          <p:nvPr/>
        </p:nvSpPr>
        <p:spPr>
          <a:xfrm>
            <a:off x="664840" y="3475038"/>
            <a:ext cx="7886700" cy="1524000"/>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1pPr>
            <a:lvl2pPr marL="515938"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855663" indent="-279400" algn="l" defTabSz="914400" rtl="0" eaLnBrk="1" latinLnBrk="0" hangingPunct="1">
              <a:lnSpc>
                <a:spcPct val="100000"/>
              </a:lnSpc>
              <a:spcBef>
                <a:spcPts val="500"/>
              </a:spcBef>
              <a:buFont typeface="Courier New" panose="02070309020205020404" pitchFamily="49" charset="0"/>
              <a:buChar char="o"/>
              <a:defRPr sz="2200" kern="1200">
                <a:solidFill>
                  <a:schemeClr val="tx1"/>
                </a:solidFill>
                <a:latin typeface="+mn-lt"/>
                <a:ea typeface="+mn-ea"/>
                <a:cs typeface="+mn-cs"/>
              </a:defRPr>
            </a:lvl3pPr>
            <a:lvl4pPr marL="1143000"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4pPr>
            <a:lvl5pPr marL="1490663" indent="-347663"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t>Strategic Implication?</a:t>
            </a:r>
          </a:p>
          <a:p>
            <a:pPr marL="287338" lvl="1" indent="0">
              <a:buNone/>
            </a:pPr>
            <a:r>
              <a:rPr lang="en-US" dirty="0"/>
              <a:t>May need a </a:t>
            </a:r>
            <a:r>
              <a:rPr lang="en-US" b="1" dirty="0"/>
              <a:t>cultural assimilator </a:t>
            </a:r>
            <a:r>
              <a:rPr lang="en-US" dirty="0"/>
              <a:t>who is well-versed in both host and home countries’ languages and cultures</a:t>
            </a:r>
          </a:p>
        </p:txBody>
      </p:sp>
      <p:pic>
        <p:nvPicPr>
          <p:cNvPr id="4098" name="Picture 2" descr="Brand logos in another lingo: five ...">
            <a:extLst>
              <a:ext uri="{FF2B5EF4-FFF2-40B4-BE49-F238E27FC236}">
                <a16:creationId xmlns:a16="http://schemas.microsoft.com/office/drawing/2014/main" id="{C5630F25-091A-E029-56A5-D778309BDC8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70272" y="735717"/>
            <a:ext cx="2286000" cy="1128713"/>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Brand logos in another lingo: five ...">
            <a:extLst>
              <a:ext uri="{FF2B5EF4-FFF2-40B4-BE49-F238E27FC236}">
                <a16:creationId xmlns:a16="http://schemas.microsoft.com/office/drawing/2014/main" id="{021F8A19-B9C3-48E3-6A15-93080063AC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5118101"/>
            <a:ext cx="3676650" cy="1238250"/>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cocacola">
            <a:extLst>
              <a:ext uri="{FF2B5EF4-FFF2-40B4-BE49-F238E27FC236}">
                <a16:creationId xmlns:a16="http://schemas.microsoft.com/office/drawing/2014/main" id="{AB022394-490C-3D05-1960-32CA764A73F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3653" r="15833" b="50712"/>
          <a:stretch/>
        </p:blipFill>
        <p:spPr bwMode="auto">
          <a:xfrm>
            <a:off x="5745206" y="1990543"/>
            <a:ext cx="2736131" cy="18542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248304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F5E3C7-5F50-0739-9FC5-5F63BBA39E7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9C75754-ABA3-F120-98AC-A2A5F853A6CD}"/>
              </a:ext>
            </a:extLst>
          </p:cNvPr>
          <p:cNvSpPr>
            <a:spLocks noGrp="1"/>
          </p:cNvSpPr>
          <p:nvPr>
            <p:ph type="title"/>
          </p:nvPr>
        </p:nvSpPr>
        <p:spPr/>
        <p:txBody>
          <a:bodyPr/>
          <a:lstStyle/>
          <a:p>
            <a:r>
              <a:rPr lang="en-US" dirty="0">
                <a:highlight>
                  <a:srgbClr val="FFFF00"/>
                </a:highlight>
              </a:rPr>
              <a:t>Political, Legal and Economic system</a:t>
            </a:r>
          </a:p>
        </p:txBody>
      </p:sp>
      <p:sp>
        <p:nvSpPr>
          <p:cNvPr id="3" name="Content Placeholder 2">
            <a:extLst>
              <a:ext uri="{FF2B5EF4-FFF2-40B4-BE49-F238E27FC236}">
                <a16:creationId xmlns:a16="http://schemas.microsoft.com/office/drawing/2014/main" id="{A1751E84-DA87-14DF-E812-C1F4B86BF77E}"/>
              </a:ext>
            </a:extLst>
          </p:cNvPr>
          <p:cNvSpPr>
            <a:spLocks noGrp="1"/>
          </p:cNvSpPr>
          <p:nvPr>
            <p:ph idx="1"/>
          </p:nvPr>
        </p:nvSpPr>
        <p:spPr>
          <a:xfrm>
            <a:off x="628650" y="2182279"/>
            <a:ext cx="7886700" cy="1524000"/>
          </a:xfrm>
        </p:spPr>
        <p:txBody>
          <a:bodyPr>
            <a:normAutofit fontScale="92500" lnSpcReduction="20000"/>
          </a:bodyPr>
          <a:lstStyle/>
          <a:p>
            <a:r>
              <a:rPr lang="en-US" dirty="0"/>
              <a:t>Different countries may have different political, legal and economic systems</a:t>
            </a:r>
          </a:p>
          <a:p>
            <a:r>
              <a:rPr lang="en-GB" dirty="0"/>
              <a:t> The host country’s government may protect local economy and politics (see: TikTok and Douyin) – Why does ByteDance need</a:t>
            </a:r>
            <a:r>
              <a:rPr lang="en-US" dirty="0"/>
              <a:t> to create a different platform in China? </a:t>
            </a:r>
          </a:p>
        </p:txBody>
      </p:sp>
      <p:sp>
        <p:nvSpPr>
          <p:cNvPr id="8" name="Slide Number Placeholder 7">
            <a:extLst>
              <a:ext uri="{FF2B5EF4-FFF2-40B4-BE49-F238E27FC236}">
                <a16:creationId xmlns:a16="http://schemas.microsoft.com/office/drawing/2014/main" id="{A1C09AFF-B0C8-1DFD-18BD-A836AA22A048}"/>
              </a:ext>
            </a:extLst>
          </p:cNvPr>
          <p:cNvSpPr>
            <a:spLocks noGrp="1"/>
          </p:cNvSpPr>
          <p:nvPr>
            <p:ph type="sldNum" sz="quarter" idx="12"/>
          </p:nvPr>
        </p:nvSpPr>
        <p:spPr/>
        <p:txBody>
          <a:bodyPr/>
          <a:lstStyle/>
          <a:p>
            <a:fld id="{9CE62F59-9C4E-4709-9842-9496C6D856C6}" type="slidenum">
              <a:rPr lang="en-US" smtClean="0"/>
              <a:pPr/>
              <a:t>39</a:t>
            </a:fld>
            <a:endParaRPr lang="en-US"/>
          </a:p>
        </p:txBody>
      </p:sp>
      <p:sp>
        <p:nvSpPr>
          <p:cNvPr id="4" name="Content Placeholder 2">
            <a:extLst>
              <a:ext uri="{FF2B5EF4-FFF2-40B4-BE49-F238E27FC236}">
                <a16:creationId xmlns:a16="http://schemas.microsoft.com/office/drawing/2014/main" id="{1F28D8AF-5DB2-FC06-4E3F-B529DBCF02CE}"/>
              </a:ext>
            </a:extLst>
          </p:cNvPr>
          <p:cNvSpPr txBox="1">
            <a:spLocks/>
          </p:cNvSpPr>
          <p:nvPr/>
        </p:nvSpPr>
        <p:spPr>
          <a:xfrm>
            <a:off x="914400" y="3803383"/>
            <a:ext cx="7886700" cy="1524000"/>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1pPr>
            <a:lvl2pPr marL="515938"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855663" indent="-279400" algn="l" defTabSz="914400" rtl="0" eaLnBrk="1" latinLnBrk="0" hangingPunct="1">
              <a:lnSpc>
                <a:spcPct val="100000"/>
              </a:lnSpc>
              <a:spcBef>
                <a:spcPts val="500"/>
              </a:spcBef>
              <a:buFont typeface="Courier New" panose="02070309020205020404" pitchFamily="49" charset="0"/>
              <a:buChar char="o"/>
              <a:defRPr sz="2200" kern="1200">
                <a:solidFill>
                  <a:schemeClr val="tx1"/>
                </a:solidFill>
                <a:latin typeface="+mn-lt"/>
                <a:ea typeface="+mn-ea"/>
                <a:cs typeface="+mn-cs"/>
              </a:defRPr>
            </a:lvl3pPr>
            <a:lvl4pPr marL="1143000"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4pPr>
            <a:lvl5pPr marL="1490663" indent="-347663"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t>Strategic Implication:</a:t>
            </a:r>
          </a:p>
          <a:p>
            <a:pPr marL="0" indent="0">
              <a:buNone/>
            </a:pPr>
            <a:r>
              <a:rPr lang="en-US" b="1" dirty="0"/>
              <a:t>Local partner </a:t>
            </a:r>
            <a:r>
              <a:rPr lang="en-US" dirty="0"/>
              <a:t>to navigate the host country’s political/ legal/ economic system</a:t>
            </a:r>
          </a:p>
        </p:txBody>
      </p:sp>
      <p:sp>
        <p:nvSpPr>
          <p:cNvPr id="5" name="Content Placeholder 2">
            <a:extLst>
              <a:ext uri="{FF2B5EF4-FFF2-40B4-BE49-F238E27FC236}">
                <a16:creationId xmlns:a16="http://schemas.microsoft.com/office/drawing/2014/main" id="{53109C60-29BA-BF67-8AB3-E331E26E2C90}"/>
              </a:ext>
            </a:extLst>
          </p:cNvPr>
          <p:cNvSpPr txBox="1">
            <a:spLocks/>
          </p:cNvSpPr>
          <p:nvPr/>
        </p:nvSpPr>
        <p:spPr>
          <a:xfrm>
            <a:off x="771525" y="1530617"/>
            <a:ext cx="8172450" cy="365125"/>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1pPr>
            <a:lvl2pPr marL="515938"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855663" indent="-279400" algn="l" defTabSz="914400" rtl="0" eaLnBrk="1" latinLnBrk="0" hangingPunct="1">
              <a:lnSpc>
                <a:spcPct val="100000"/>
              </a:lnSpc>
              <a:spcBef>
                <a:spcPts val="500"/>
              </a:spcBef>
              <a:buFont typeface="Courier New" panose="02070309020205020404" pitchFamily="49" charset="0"/>
              <a:buChar char="o"/>
              <a:defRPr sz="2200" kern="1200">
                <a:solidFill>
                  <a:schemeClr val="tx1"/>
                </a:solidFill>
                <a:latin typeface="+mn-lt"/>
                <a:ea typeface="+mn-ea"/>
                <a:cs typeface="+mn-cs"/>
              </a:defRPr>
            </a:lvl3pPr>
            <a:lvl4pPr marL="1143000"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4pPr>
            <a:lvl5pPr marL="1490663" indent="-347663"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highlight>
                  <a:srgbClr val="FFFF00"/>
                </a:highlight>
              </a:rPr>
              <a:t>A further discussion about this in session two, next week</a:t>
            </a:r>
            <a:endParaRPr lang="en-US" dirty="0">
              <a:highlight>
                <a:srgbClr val="FFFF00"/>
              </a:highlight>
            </a:endParaRPr>
          </a:p>
        </p:txBody>
      </p:sp>
    </p:spTree>
    <p:extLst>
      <p:ext uri="{BB962C8B-B14F-4D97-AF65-F5344CB8AC3E}">
        <p14:creationId xmlns:p14="http://schemas.microsoft.com/office/powerpoint/2010/main" val="247537932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F14160-A71F-0AAB-75EE-E05B0890A30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BA59254-353C-7340-3F66-020A74ED8D5C}"/>
              </a:ext>
            </a:extLst>
          </p:cNvPr>
          <p:cNvSpPr>
            <a:spLocks noGrp="1"/>
          </p:cNvSpPr>
          <p:nvPr>
            <p:ph type="title"/>
          </p:nvPr>
        </p:nvSpPr>
        <p:spPr/>
        <p:txBody>
          <a:bodyPr/>
          <a:lstStyle/>
          <a:p>
            <a:r>
              <a:rPr lang="en-US" dirty="0">
                <a:highlight>
                  <a:srgbClr val="FFFF00"/>
                </a:highlight>
              </a:rPr>
              <a:t>Infrastructure</a:t>
            </a:r>
          </a:p>
        </p:txBody>
      </p:sp>
      <p:sp>
        <p:nvSpPr>
          <p:cNvPr id="3" name="Content Placeholder 2">
            <a:extLst>
              <a:ext uri="{FF2B5EF4-FFF2-40B4-BE49-F238E27FC236}">
                <a16:creationId xmlns:a16="http://schemas.microsoft.com/office/drawing/2014/main" id="{344046E6-8FEF-25FA-4E7B-FA1FEDE37DF0}"/>
              </a:ext>
            </a:extLst>
          </p:cNvPr>
          <p:cNvSpPr>
            <a:spLocks noGrp="1"/>
          </p:cNvSpPr>
          <p:nvPr>
            <p:ph idx="1"/>
          </p:nvPr>
        </p:nvSpPr>
        <p:spPr>
          <a:xfrm>
            <a:off x="646884" y="1821657"/>
            <a:ext cx="5305425" cy="1524000"/>
          </a:xfrm>
        </p:spPr>
        <p:txBody>
          <a:bodyPr>
            <a:normAutofit lnSpcReduction="10000"/>
          </a:bodyPr>
          <a:lstStyle/>
          <a:p>
            <a:r>
              <a:rPr lang="en-GB" dirty="0"/>
              <a:t>Organisational infrastructure</a:t>
            </a:r>
          </a:p>
          <a:p>
            <a:r>
              <a:rPr lang="en-GB" dirty="0"/>
              <a:t>Physical infrastructure</a:t>
            </a:r>
          </a:p>
          <a:p>
            <a:r>
              <a:rPr lang="en-GB" dirty="0"/>
              <a:t>Poor infrastructure increases production and marketing costs</a:t>
            </a:r>
            <a:endParaRPr lang="en-US" dirty="0"/>
          </a:p>
        </p:txBody>
      </p:sp>
      <p:sp>
        <p:nvSpPr>
          <p:cNvPr id="8" name="Slide Number Placeholder 7">
            <a:extLst>
              <a:ext uri="{FF2B5EF4-FFF2-40B4-BE49-F238E27FC236}">
                <a16:creationId xmlns:a16="http://schemas.microsoft.com/office/drawing/2014/main" id="{444F0377-7805-A5A3-4B9F-BD2ADEDB75A0}"/>
              </a:ext>
            </a:extLst>
          </p:cNvPr>
          <p:cNvSpPr>
            <a:spLocks noGrp="1"/>
          </p:cNvSpPr>
          <p:nvPr>
            <p:ph type="sldNum" sz="quarter" idx="12"/>
          </p:nvPr>
        </p:nvSpPr>
        <p:spPr/>
        <p:txBody>
          <a:bodyPr/>
          <a:lstStyle/>
          <a:p>
            <a:fld id="{9CE62F59-9C4E-4709-9842-9496C6D856C6}" type="slidenum">
              <a:rPr lang="en-US" smtClean="0"/>
              <a:pPr/>
              <a:t>40</a:t>
            </a:fld>
            <a:endParaRPr lang="en-US"/>
          </a:p>
        </p:txBody>
      </p:sp>
      <p:sp>
        <p:nvSpPr>
          <p:cNvPr id="4" name="Content Placeholder 2">
            <a:extLst>
              <a:ext uri="{FF2B5EF4-FFF2-40B4-BE49-F238E27FC236}">
                <a16:creationId xmlns:a16="http://schemas.microsoft.com/office/drawing/2014/main" id="{D9C07D0C-CB0B-9C10-FA93-774388FD4648}"/>
              </a:ext>
            </a:extLst>
          </p:cNvPr>
          <p:cNvSpPr txBox="1">
            <a:spLocks/>
          </p:cNvSpPr>
          <p:nvPr/>
        </p:nvSpPr>
        <p:spPr>
          <a:xfrm>
            <a:off x="762000" y="3871914"/>
            <a:ext cx="7886700" cy="1524000"/>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1pPr>
            <a:lvl2pPr marL="515938"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855663" indent="-279400" algn="l" defTabSz="914400" rtl="0" eaLnBrk="1" latinLnBrk="0" hangingPunct="1">
              <a:lnSpc>
                <a:spcPct val="100000"/>
              </a:lnSpc>
              <a:spcBef>
                <a:spcPts val="500"/>
              </a:spcBef>
              <a:buFont typeface="Courier New" panose="02070309020205020404" pitchFamily="49" charset="0"/>
              <a:buChar char="o"/>
              <a:defRPr sz="2200" kern="1200">
                <a:solidFill>
                  <a:schemeClr val="tx1"/>
                </a:solidFill>
                <a:latin typeface="+mn-lt"/>
                <a:ea typeface="+mn-ea"/>
                <a:cs typeface="+mn-cs"/>
              </a:defRPr>
            </a:lvl3pPr>
            <a:lvl4pPr marL="1143000"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4pPr>
            <a:lvl5pPr marL="1490663" indent="-347663"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t>Strategic Implication:</a:t>
            </a:r>
          </a:p>
          <a:p>
            <a:pPr marL="0" indent="0">
              <a:buNone/>
            </a:pPr>
            <a:r>
              <a:rPr lang="en-US" dirty="0"/>
              <a:t>See the business with a global mindset</a:t>
            </a:r>
          </a:p>
          <a:p>
            <a:pPr marL="287338" lvl="1" indent="0">
              <a:buNone/>
            </a:pPr>
            <a:r>
              <a:rPr lang="en-US" dirty="0">
                <a:highlight>
                  <a:srgbClr val="FFFF00"/>
                </a:highlight>
              </a:rPr>
              <a:t>Could Uber </a:t>
            </a:r>
            <a:r>
              <a:rPr lang="en-GB" dirty="0">
                <a:highlight>
                  <a:srgbClr val="FFFF00"/>
                </a:highlight>
              </a:rPr>
              <a:t>succeed in a country without internet access</a:t>
            </a:r>
            <a:r>
              <a:rPr lang="en-US" dirty="0">
                <a:highlight>
                  <a:srgbClr val="FFFF00"/>
                </a:highlight>
              </a:rPr>
              <a:t>? </a:t>
            </a:r>
          </a:p>
        </p:txBody>
      </p:sp>
      <p:pic>
        <p:nvPicPr>
          <p:cNvPr id="3074" name="Picture 2" descr="Types of infrastructure (source: market ...">
            <a:extLst>
              <a:ext uri="{FF2B5EF4-FFF2-40B4-BE49-F238E27FC236}">
                <a16:creationId xmlns:a16="http://schemas.microsoft.com/office/drawing/2014/main" id="{8E721E2C-280B-993B-E2CC-205D2116F6D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43467" y="1118190"/>
            <a:ext cx="3307534" cy="2972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484695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AB08B1-D6C5-8FA4-159E-91C7A043A82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3C4E900-9C08-766A-F921-B728132837C5}"/>
              </a:ext>
            </a:extLst>
          </p:cNvPr>
          <p:cNvSpPr>
            <a:spLocks noGrp="1"/>
          </p:cNvSpPr>
          <p:nvPr>
            <p:ph type="title"/>
          </p:nvPr>
        </p:nvSpPr>
        <p:spPr/>
        <p:txBody>
          <a:bodyPr/>
          <a:lstStyle/>
          <a:p>
            <a:r>
              <a:rPr lang="en-US" dirty="0">
                <a:highlight>
                  <a:srgbClr val="FFFF00"/>
                </a:highlight>
              </a:rPr>
              <a:t>International Marketing in daily life</a:t>
            </a:r>
          </a:p>
        </p:txBody>
      </p:sp>
      <p:sp>
        <p:nvSpPr>
          <p:cNvPr id="3" name="Content Placeholder 2">
            <a:extLst>
              <a:ext uri="{FF2B5EF4-FFF2-40B4-BE49-F238E27FC236}">
                <a16:creationId xmlns:a16="http://schemas.microsoft.com/office/drawing/2014/main" id="{DA8CE858-A46F-0A36-8DB1-BB886F7D3ED1}"/>
              </a:ext>
            </a:extLst>
          </p:cNvPr>
          <p:cNvSpPr>
            <a:spLocks noGrp="1"/>
          </p:cNvSpPr>
          <p:nvPr>
            <p:ph idx="1"/>
          </p:nvPr>
        </p:nvSpPr>
        <p:spPr>
          <a:xfrm>
            <a:off x="648244" y="1729580"/>
            <a:ext cx="7886700" cy="1524000"/>
          </a:xfrm>
        </p:spPr>
        <p:txBody>
          <a:bodyPr>
            <a:normAutofit/>
          </a:bodyPr>
          <a:lstStyle/>
          <a:p>
            <a:r>
              <a:rPr lang="en-GB" dirty="0"/>
              <a:t>Marketing and international marketing are not always ‘glamorous’. </a:t>
            </a:r>
          </a:p>
          <a:p>
            <a:r>
              <a:rPr lang="en-GB" dirty="0"/>
              <a:t>It’s not always about fancy sports car and luxury products</a:t>
            </a:r>
            <a:endParaRPr lang="en-US" dirty="0"/>
          </a:p>
        </p:txBody>
      </p:sp>
      <p:sp>
        <p:nvSpPr>
          <p:cNvPr id="8" name="Slide Number Placeholder 7">
            <a:extLst>
              <a:ext uri="{FF2B5EF4-FFF2-40B4-BE49-F238E27FC236}">
                <a16:creationId xmlns:a16="http://schemas.microsoft.com/office/drawing/2014/main" id="{2CA43183-98CC-CFC1-E14C-BA32E1A1E5CF}"/>
              </a:ext>
            </a:extLst>
          </p:cNvPr>
          <p:cNvSpPr>
            <a:spLocks noGrp="1"/>
          </p:cNvSpPr>
          <p:nvPr>
            <p:ph type="sldNum" sz="quarter" idx="12"/>
          </p:nvPr>
        </p:nvSpPr>
        <p:spPr/>
        <p:txBody>
          <a:bodyPr/>
          <a:lstStyle/>
          <a:p>
            <a:fld id="{9CE62F59-9C4E-4709-9842-9496C6D856C6}" type="slidenum">
              <a:rPr lang="en-US" smtClean="0"/>
              <a:pPr/>
              <a:t>41</a:t>
            </a:fld>
            <a:endParaRPr lang="en-US"/>
          </a:p>
        </p:txBody>
      </p:sp>
      <p:sp>
        <p:nvSpPr>
          <p:cNvPr id="4" name="Content Placeholder 2">
            <a:extLst>
              <a:ext uri="{FF2B5EF4-FFF2-40B4-BE49-F238E27FC236}">
                <a16:creationId xmlns:a16="http://schemas.microsoft.com/office/drawing/2014/main" id="{DF91A85E-3317-07C0-0ABD-096FAD1DF624}"/>
              </a:ext>
            </a:extLst>
          </p:cNvPr>
          <p:cNvSpPr txBox="1">
            <a:spLocks/>
          </p:cNvSpPr>
          <p:nvPr/>
        </p:nvSpPr>
        <p:spPr>
          <a:xfrm>
            <a:off x="622119" y="3260111"/>
            <a:ext cx="7886700" cy="1524000"/>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1pPr>
            <a:lvl2pPr marL="515938"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855663" indent="-279400" algn="l" defTabSz="914400" rtl="0" eaLnBrk="1" latinLnBrk="0" hangingPunct="1">
              <a:lnSpc>
                <a:spcPct val="100000"/>
              </a:lnSpc>
              <a:spcBef>
                <a:spcPts val="500"/>
              </a:spcBef>
              <a:buFont typeface="Courier New" panose="02070309020205020404" pitchFamily="49" charset="0"/>
              <a:buChar char="o"/>
              <a:defRPr sz="2200" kern="1200">
                <a:solidFill>
                  <a:schemeClr val="tx1"/>
                </a:solidFill>
                <a:latin typeface="+mn-lt"/>
                <a:ea typeface="+mn-ea"/>
                <a:cs typeface="+mn-cs"/>
              </a:defRPr>
            </a:lvl3pPr>
            <a:lvl4pPr marL="1143000"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4pPr>
            <a:lvl5pPr marL="1490663" indent="-347663"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t>Think about bathing or breakfast, </a:t>
            </a:r>
            <a:r>
              <a:rPr lang="en-US" dirty="0"/>
              <a:t>they are daily activities, basic human activities. </a:t>
            </a:r>
            <a:r>
              <a:rPr lang="en-GB" dirty="0"/>
              <a:t>The globalisation of business practices and international marketing also impacts these</a:t>
            </a:r>
            <a:r>
              <a:rPr lang="en-US" dirty="0"/>
              <a:t>. </a:t>
            </a:r>
            <a:endParaRPr lang="en-US" b="1" dirty="0"/>
          </a:p>
        </p:txBody>
      </p:sp>
      <p:pic>
        <p:nvPicPr>
          <p:cNvPr id="5" name="Picture 4">
            <a:extLst>
              <a:ext uri="{FF2B5EF4-FFF2-40B4-BE49-F238E27FC236}">
                <a16:creationId xmlns:a16="http://schemas.microsoft.com/office/drawing/2014/main" id="{DAFD8040-CA72-712A-4B40-5F512330297C}"/>
              </a:ext>
            </a:extLst>
          </p:cNvPr>
          <p:cNvPicPr>
            <a:picLocks noChangeAspect="1"/>
          </p:cNvPicPr>
          <p:nvPr/>
        </p:nvPicPr>
        <p:blipFill>
          <a:blip r:embed="rId2"/>
          <a:stretch>
            <a:fillRect/>
          </a:stretch>
        </p:blipFill>
        <p:spPr>
          <a:xfrm>
            <a:off x="348344" y="4672584"/>
            <a:ext cx="2695575" cy="1795295"/>
          </a:xfrm>
          <a:prstGeom prst="rect">
            <a:avLst/>
          </a:prstGeom>
        </p:spPr>
      </p:pic>
      <p:pic>
        <p:nvPicPr>
          <p:cNvPr id="1026" name="Picture 2" descr="What is a full English breakfast ...">
            <a:extLst>
              <a:ext uri="{FF2B5EF4-FFF2-40B4-BE49-F238E27FC236}">
                <a16:creationId xmlns:a16="http://schemas.microsoft.com/office/drawing/2014/main" id="{5DECD155-3BA3-6FC3-8EDA-F72B30C629E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17694" y="4721777"/>
            <a:ext cx="2695575" cy="169545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reakfast in China - CITS">
            <a:extLst>
              <a:ext uri="{FF2B5EF4-FFF2-40B4-BE49-F238E27FC236}">
                <a16:creationId xmlns:a16="http://schemas.microsoft.com/office/drawing/2014/main" id="{73BC0A09-E71C-D40F-7448-03E0DA42434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80317" y="4721777"/>
            <a:ext cx="2382683" cy="1784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022988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B86999-62E9-0DCE-957E-469699C3377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F87455E-711E-E752-969D-D0E2450B9CDB}"/>
              </a:ext>
            </a:extLst>
          </p:cNvPr>
          <p:cNvSpPr>
            <a:spLocks noGrp="1"/>
          </p:cNvSpPr>
          <p:nvPr>
            <p:ph type="title"/>
          </p:nvPr>
        </p:nvSpPr>
        <p:spPr>
          <a:xfrm>
            <a:off x="348344" y="324944"/>
            <a:ext cx="7524750" cy="1189649"/>
          </a:xfrm>
        </p:spPr>
        <p:txBody>
          <a:bodyPr>
            <a:normAutofit/>
          </a:bodyPr>
          <a:lstStyle/>
          <a:p>
            <a:r>
              <a:rPr lang="en-US" sz="3200" dirty="0">
                <a:highlight>
                  <a:srgbClr val="FFFF00"/>
                </a:highlight>
              </a:rPr>
              <a:t>Group Activity (20 min) – </a:t>
            </a:r>
            <a:br>
              <a:rPr lang="en-US" sz="3200" dirty="0">
                <a:highlight>
                  <a:srgbClr val="FFFF00"/>
                </a:highlight>
              </a:rPr>
            </a:br>
            <a:r>
              <a:rPr lang="en-US" sz="3200" dirty="0">
                <a:highlight>
                  <a:srgbClr val="FFFF00"/>
                </a:highlight>
              </a:rPr>
              <a:t>International marketing in daily life</a:t>
            </a:r>
          </a:p>
        </p:txBody>
      </p:sp>
      <p:sp>
        <p:nvSpPr>
          <p:cNvPr id="8" name="Slide Number Placeholder 7">
            <a:extLst>
              <a:ext uri="{FF2B5EF4-FFF2-40B4-BE49-F238E27FC236}">
                <a16:creationId xmlns:a16="http://schemas.microsoft.com/office/drawing/2014/main" id="{93CD5E4C-7076-A6A4-0D92-CB9312FB1CFF}"/>
              </a:ext>
            </a:extLst>
          </p:cNvPr>
          <p:cNvSpPr>
            <a:spLocks noGrp="1"/>
          </p:cNvSpPr>
          <p:nvPr>
            <p:ph type="sldNum" sz="quarter" idx="12"/>
          </p:nvPr>
        </p:nvSpPr>
        <p:spPr/>
        <p:txBody>
          <a:bodyPr/>
          <a:lstStyle/>
          <a:p>
            <a:fld id="{9CE62F59-9C4E-4709-9842-9496C6D856C6}" type="slidenum">
              <a:rPr lang="en-US" smtClean="0"/>
              <a:pPr/>
              <a:t>42</a:t>
            </a:fld>
            <a:endParaRPr lang="en-US"/>
          </a:p>
        </p:txBody>
      </p:sp>
      <p:sp>
        <p:nvSpPr>
          <p:cNvPr id="4" name="Content Placeholder 2">
            <a:extLst>
              <a:ext uri="{FF2B5EF4-FFF2-40B4-BE49-F238E27FC236}">
                <a16:creationId xmlns:a16="http://schemas.microsoft.com/office/drawing/2014/main" id="{71F26090-BCB6-D089-4214-03A0EF283863}"/>
              </a:ext>
            </a:extLst>
          </p:cNvPr>
          <p:cNvSpPr txBox="1">
            <a:spLocks/>
          </p:cNvSpPr>
          <p:nvPr/>
        </p:nvSpPr>
        <p:spPr>
          <a:xfrm>
            <a:off x="498231" y="1701591"/>
            <a:ext cx="4191000" cy="2514600"/>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1pPr>
            <a:lvl2pPr marL="515938"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855663" indent="-279400" algn="l" defTabSz="914400" rtl="0" eaLnBrk="1" latinLnBrk="0" hangingPunct="1">
              <a:lnSpc>
                <a:spcPct val="100000"/>
              </a:lnSpc>
              <a:spcBef>
                <a:spcPts val="500"/>
              </a:spcBef>
              <a:buFont typeface="Courier New" panose="02070309020205020404" pitchFamily="49" charset="0"/>
              <a:buChar char="o"/>
              <a:defRPr sz="2200" kern="1200">
                <a:solidFill>
                  <a:schemeClr val="tx1"/>
                </a:solidFill>
                <a:latin typeface="+mn-lt"/>
                <a:ea typeface="+mn-ea"/>
                <a:cs typeface="+mn-cs"/>
              </a:defRPr>
            </a:lvl3pPr>
            <a:lvl4pPr marL="1143000"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4pPr>
            <a:lvl5pPr marL="1490663" indent="-347663"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t>Research breakfast in the UK and one other country (you choose), and answer this:</a:t>
            </a:r>
          </a:p>
          <a:p>
            <a:r>
              <a:rPr lang="en-US" dirty="0"/>
              <a:t>Compare </a:t>
            </a:r>
            <a:r>
              <a:rPr lang="en-GB" dirty="0"/>
              <a:t>how the international marketing of breakfast products in those two countries is impacted by culture, language, and infrastructure.</a:t>
            </a:r>
            <a:endParaRPr lang="en-US" dirty="0"/>
          </a:p>
        </p:txBody>
      </p:sp>
      <p:sp>
        <p:nvSpPr>
          <p:cNvPr id="9" name="Content Placeholder 2">
            <a:extLst>
              <a:ext uri="{FF2B5EF4-FFF2-40B4-BE49-F238E27FC236}">
                <a16:creationId xmlns:a16="http://schemas.microsoft.com/office/drawing/2014/main" id="{F8F84A08-0C78-FE06-D8C3-2A49CD6CD589}"/>
              </a:ext>
            </a:extLst>
          </p:cNvPr>
          <p:cNvSpPr txBox="1">
            <a:spLocks/>
          </p:cNvSpPr>
          <p:nvPr/>
        </p:nvSpPr>
        <p:spPr>
          <a:xfrm>
            <a:off x="685800" y="4063791"/>
            <a:ext cx="4191000" cy="1727409"/>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1pPr>
            <a:lvl2pPr marL="515938"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855663" indent="-279400" algn="l" defTabSz="914400" rtl="0" eaLnBrk="1" latinLnBrk="0" hangingPunct="1">
              <a:lnSpc>
                <a:spcPct val="100000"/>
              </a:lnSpc>
              <a:spcBef>
                <a:spcPts val="500"/>
              </a:spcBef>
              <a:buFont typeface="Courier New" panose="02070309020205020404" pitchFamily="49" charset="0"/>
              <a:buChar char="o"/>
              <a:defRPr sz="2200" kern="1200">
                <a:solidFill>
                  <a:schemeClr val="tx1"/>
                </a:solidFill>
                <a:latin typeface="+mn-lt"/>
                <a:ea typeface="+mn-ea"/>
                <a:cs typeface="+mn-cs"/>
              </a:defRPr>
            </a:lvl3pPr>
            <a:lvl4pPr marL="1143000"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4pPr>
            <a:lvl5pPr marL="1490663" indent="-347663"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b="1" dirty="0"/>
              <a:t>Write down your answer on a flipchart paper</a:t>
            </a:r>
          </a:p>
          <a:p>
            <a:pPr marL="0" indent="0">
              <a:buNone/>
            </a:pPr>
            <a:r>
              <a:rPr lang="en-US" sz="2000" b="1" dirty="0"/>
              <a:t>Your group will be presenting your findings in front of the class</a:t>
            </a:r>
            <a:endParaRPr lang="en-US" sz="2000" dirty="0"/>
          </a:p>
        </p:txBody>
      </p:sp>
      <p:sp>
        <p:nvSpPr>
          <p:cNvPr id="10" name="AutoShape 2" descr="Lynx Shower Gel 12 Hours of Long Lasting Refreshing Fragrance Body Wash with Plant-Based Moisturisers for Men XXXL Size Body Cleanser for Naturally">
            <a:extLst>
              <a:ext uri="{FF2B5EF4-FFF2-40B4-BE49-F238E27FC236}">
                <a16:creationId xmlns:a16="http://schemas.microsoft.com/office/drawing/2014/main" id="{5DE864F6-FF0B-D40E-F8FC-D13603A85BE7}"/>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 name="Picture 2" descr="Breakfasts around the world">
            <a:extLst>
              <a:ext uri="{FF2B5EF4-FFF2-40B4-BE49-F238E27FC236}">
                <a16:creationId xmlns:a16="http://schemas.microsoft.com/office/drawing/2014/main" id="{6EA0AB5F-8A47-1A1D-F2D0-D31F204A8521}"/>
              </a:ext>
            </a:extLst>
          </p:cNvPr>
          <p:cNvPicPr>
            <a:picLocks noChangeAspect="1"/>
          </p:cNvPicPr>
          <p:nvPr/>
        </p:nvPicPr>
        <p:blipFill>
          <a:blip r:embed="rId3"/>
          <a:stretch>
            <a:fillRect/>
          </a:stretch>
        </p:blipFill>
        <p:spPr>
          <a:xfrm>
            <a:off x="4950069" y="1545646"/>
            <a:ext cx="3848100" cy="4470279"/>
          </a:xfrm>
          <a:prstGeom prst="rect">
            <a:avLst/>
          </a:prstGeom>
        </p:spPr>
      </p:pic>
    </p:spTree>
    <p:extLst>
      <p:ext uri="{BB962C8B-B14F-4D97-AF65-F5344CB8AC3E}">
        <p14:creationId xmlns:p14="http://schemas.microsoft.com/office/powerpoint/2010/main" val="323233926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88BFB26-B4D4-16A7-6961-EC73B6E7E503}"/>
              </a:ext>
            </a:extLst>
          </p:cNvPr>
          <p:cNvSpPr txBox="1"/>
          <p:nvPr/>
        </p:nvSpPr>
        <p:spPr>
          <a:xfrm>
            <a:off x="381000" y="533400"/>
            <a:ext cx="4572000" cy="369332"/>
          </a:xfrm>
          <a:prstGeom prst="rect">
            <a:avLst/>
          </a:prstGeom>
          <a:noFill/>
        </p:spPr>
        <p:txBody>
          <a:bodyPr wrap="square">
            <a:spAutoFit/>
          </a:bodyPr>
          <a:lstStyle/>
          <a:p>
            <a:r>
              <a:rPr lang="en-US" sz="1800" b="1" dirty="0">
                <a:highlight>
                  <a:srgbClr val="FFFF00"/>
                </a:highlight>
              </a:rPr>
              <a:t>Template Idea for your group activity:</a:t>
            </a:r>
            <a:endParaRPr lang="en-GB" b="1" dirty="0">
              <a:highlight>
                <a:srgbClr val="FFFF00"/>
              </a:highlight>
            </a:endParaRPr>
          </a:p>
        </p:txBody>
      </p:sp>
      <p:graphicFrame>
        <p:nvGraphicFramePr>
          <p:cNvPr id="2" name="Table 1">
            <a:extLst>
              <a:ext uri="{FF2B5EF4-FFF2-40B4-BE49-F238E27FC236}">
                <a16:creationId xmlns:a16="http://schemas.microsoft.com/office/drawing/2014/main" id="{D3767961-4C72-7933-257A-C7745007BE08}"/>
              </a:ext>
            </a:extLst>
          </p:cNvPr>
          <p:cNvGraphicFramePr>
            <a:graphicFrameLocks noGrp="1"/>
          </p:cNvGraphicFramePr>
          <p:nvPr>
            <p:extLst>
              <p:ext uri="{D42A27DB-BD31-4B8C-83A1-F6EECF244321}">
                <p14:modId xmlns:p14="http://schemas.microsoft.com/office/powerpoint/2010/main" val="1520928036"/>
              </p:ext>
            </p:extLst>
          </p:nvPr>
        </p:nvGraphicFramePr>
        <p:xfrm>
          <a:off x="381000" y="1143000"/>
          <a:ext cx="8382000" cy="4033520"/>
        </p:xfrm>
        <a:graphic>
          <a:graphicData uri="http://schemas.openxmlformats.org/drawingml/2006/table">
            <a:tbl>
              <a:tblPr firstRow="1" bandRow="1">
                <a:tableStyleId>{5C22544A-7EE6-4342-B048-85BDC9FD1C3A}</a:tableStyleId>
              </a:tblPr>
              <a:tblGrid>
                <a:gridCol w="2026418">
                  <a:extLst>
                    <a:ext uri="{9D8B030D-6E8A-4147-A177-3AD203B41FA5}">
                      <a16:colId xmlns:a16="http://schemas.microsoft.com/office/drawing/2014/main" val="534464428"/>
                    </a:ext>
                  </a:extLst>
                </a:gridCol>
                <a:gridCol w="2118527">
                  <a:extLst>
                    <a:ext uri="{9D8B030D-6E8A-4147-A177-3AD203B41FA5}">
                      <a16:colId xmlns:a16="http://schemas.microsoft.com/office/drawing/2014/main" val="3805580054"/>
                    </a:ext>
                  </a:extLst>
                </a:gridCol>
                <a:gridCol w="2081683">
                  <a:extLst>
                    <a:ext uri="{9D8B030D-6E8A-4147-A177-3AD203B41FA5}">
                      <a16:colId xmlns:a16="http://schemas.microsoft.com/office/drawing/2014/main" val="3230313691"/>
                    </a:ext>
                  </a:extLst>
                </a:gridCol>
                <a:gridCol w="2155372">
                  <a:extLst>
                    <a:ext uri="{9D8B030D-6E8A-4147-A177-3AD203B41FA5}">
                      <a16:colId xmlns:a16="http://schemas.microsoft.com/office/drawing/2014/main" val="2809698680"/>
                    </a:ext>
                  </a:extLst>
                </a:gridCol>
              </a:tblGrid>
              <a:tr h="370840">
                <a:tc>
                  <a:txBody>
                    <a:bodyPr/>
                    <a:lstStyle/>
                    <a:p>
                      <a:endParaRPr lang="en-GB" dirty="0"/>
                    </a:p>
                  </a:txBody>
                  <a:tcPr/>
                </a:tc>
                <a:tc>
                  <a:txBody>
                    <a:bodyPr/>
                    <a:lstStyle/>
                    <a:p>
                      <a:pPr algn="ctr"/>
                      <a:r>
                        <a:rPr lang="en-GB" dirty="0"/>
                        <a:t>Country A</a:t>
                      </a:r>
                    </a:p>
                  </a:txBody>
                  <a:tcPr/>
                </a:tc>
                <a:tc>
                  <a:txBody>
                    <a:bodyPr/>
                    <a:lstStyle/>
                    <a:p>
                      <a:pPr algn="ctr"/>
                      <a:r>
                        <a:rPr lang="en-GB" dirty="0"/>
                        <a:t>Country B</a:t>
                      </a:r>
                    </a:p>
                  </a:txBody>
                  <a:tcPr/>
                </a:tc>
                <a:tc>
                  <a:txBody>
                    <a:bodyPr/>
                    <a:lstStyle/>
                    <a:p>
                      <a:pPr algn="ctr"/>
                      <a:r>
                        <a:rPr lang="en-GB" dirty="0"/>
                        <a:t>Marketing Impact</a:t>
                      </a:r>
                    </a:p>
                  </a:txBody>
                  <a:tcPr/>
                </a:tc>
                <a:extLst>
                  <a:ext uri="{0D108BD9-81ED-4DB2-BD59-A6C34878D82A}">
                    <a16:rowId xmlns:a16="http://schemas.microsoft.com/office/drawing/2014/main" val="1532666800"/>
                  </a:ext>
                </a:extLst>
              </a:tr>
              <a:tr h="566420">
                <a:tc>
                  <a:txBody>
                    <a:bodyPr/>
                    <a:lstStyle/>
                    <a:p>
                      <a:r>
                        <a:rPr lang="en-GB" b="1" dirty="0"/>
                        <a:t>Culture:</a:t>
                      </a:r>
                    </a:p>
                    <a:p>
                      <a:r>
                        <a:rPr lang="en-GB" dirty="0"/>
                        <a:t>Breakfast time</a:t>
                      </a:r>
                    </a:p>
                    <a:p>
                      <a:endParaRPr lang="en-GB" dirty="0"/>
                    </a:p>
                    <a:p>
                      <a:r>
                        <a:rPr lang="en-GB" dirty="0"/>
                        <a:t>How to eat breakfast</a:t>
                      </a:r>
                    </a:p>
                  </a:txBody>
                  <a:tcPr/>
                </a:tc>
                <a:tc>
                  <a:txBody>
                    <a:bodyPr/>
                    <a:lstStyle/>
                    <a:p>
                      <a:endParaRPr lang="en-GB" dirty="0"/>
                    </a:p>
                    <a:p>
                      <a:r>
                        <a:rPr lang="en-GB" dirty="0"/>
                        <a:t>Early morning</a:t>
                      </a:r>
                    </a:p>
                    <a:p>
                      <a:endParaRPr lang="en-GB" dirty="0"/>
                    </a:p>
                    <a:p>
                      <a:endParaRPr lang="en-GB" dirty="0"/>
                    </a:p>
                    <a:p>
                      <a:r>
                        <a:rPr lang="en-GB" dirty="0"/>
                        <a:t>Together with family</a:t>
                      </a:r>
                    </a:p>
                  </a:txBody>
                  <a:tcPr/>
                </a:tc>
                <a:tc>
                  <a:txBody>
                    <a:bodyPr/>
                    <a:lstStyle/>
                    <a:p>
                      <a:endParaRPr lang="en-GB" dirty="0"/>
                    </a:p>
                    <a:p>
                      <a:r>
                        <a:rPr lang="en-GB" dirty="0"/>
                        <a:t>Mid day</a:t>
                      </a:r>
                    </a:p>
                    <a:p>
                      <a:endParaRPr lang="en-GB" dirty="0"/>
                    </a:p>
                    <a:p>
                      <a:endParaRPr lang="en-GB" dirty="0"/>
                    </a:p>
                    <a:p>
                      <a:r>
                        <a:rPr lang="en-GB" dirty="0"/>
                        <a:t>On the way to work</a:t>
                      </a:r>
                    </a:p>
                  </a:txBody>
                  <a:tcPr/>
                </a:tc>
                <a:tc>
                  <a:txBody>
                    <a:bodyPr/>
                    <a:lstStyle/>
                    <a:p>
                      <a:r>
                        <a:rPr lang="en-GB" dirty="0"/>
                        <a:t>Light breakfast menu in Country A</a:t>
                      </a:r>
                    </a:p>
                    <a:p>
                      <a:endParaRPr lang="en-GB" dirty="0"/>
                    </a:p>
                    <a:p>
                      <a:r>
                        <a:rPr lang="en-GB" dirty="0"/>
                        <a:t>Meal deal or to-go breakfast for country B</a:t>
                      </a:r>
                    </a:p>
                  </a:txBody>
                  <a:tcPr/>
                </a:tc>
                <a:extLst>
                  <a:ext uri="{0D108BD9-81ED-4DB2-BD59-A6C34878D82A}">
                    <a16:rowId xmlns:a16="http://schemas.microsoft.com/office/drawing/2014/main" val="1909929787"/>
                  </a:ext>
                </a:extLst>
              </a:tr>
              <a:tr h="370840">
                <a:tc>
                  <a:txBody>
                    <a:bodyPr/>
                    <a:lstStyle/>
                    <a:p>
                      <a:r>
                        <a:rPr lang="en-GB" b="1" dirty="0"/>
                        <a:t>Language:</a:t>
                      </a:r>
                    </a:p>
                  </a:txBody>
                  <a:tcPr/>
                </a:tc>
                <a:tc>
                  <a:txBody>
                    <a:bodyPr/>
                    <a:lstStyle/>
                    <a:p>
                      <a:endParaRPr lang="en-GB" dirty="0"/>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3273801159"/>
                  </a:ext>
                </a:extLst>
              </a:tr>
              <a:tr h="123613">
                <a:tc>
                  <a:txBody>
                    <a:bodyPr/>
                    <a:lstStyle/>
                    <a:p>
                      <a:r>
                        <a:rPr lang="en-GB" b="1" dirty="0"/>
                        <a:t>Infrastructure:</a:t>
                      </a:r>
                    </a:p>
                    <a:p>
                      <a:r>
                        <a:rPr lang="en-GB" dirty="0"/>
                        <a:t>Raw materials availability</a:t>
                      </a:r>
                    </a:p>
                  </a:txBody>
                  <a:tcPr/>
                </a:tc>
                <a:tc>
                  <a:txBody>
                    <a:bodyPr/>
                    <a:lstStyle/>
                    <a:p>
                      <a:r>
                        <a:rPr lang="en-GB" dirty="0"/>
                        <a:t>Corn is available</a:t>
                      </a:r>
                    </a:p>
                  </a:txBody>
                  <a:tcPr/>
                </a:tc>
                <a:tc>
                  <a:txBody>
                    <a:bodyPr/>
                    <a:lstStyle/>
                    <a:p>
                      <a:r>
                        <a:rPr lang="en-GB" dirty="0"/>
                        <a:t>Abundance Wheat</a:t>
                      </a:r>
                    </a:p>
                  </a:txBody>
                  <a:tcPr/>
                </a:tc>
                <a:tc>
                  <a:txBody>
                    <a:bodyPr/>
                    <a:lstStyle/>
                    <a:p>
                      <a:r>
                        <a:rPr lang="en-GB" dirty="0"/>
                        <a:t>Corn cereal in country A, Pastry/ bread in country B</a:t>
                      </a:r>
                    </a:p>
                  </a:txBody>
                  <a:tcPr/>
                </a:tc>
                <a:extLst>
                  <a:ext uri="{0D108BD9-81ED-4DB2-BD59-A6C34878D82A}">
                    <a16:rowId xmlns:a16="http://schemas.microsoft.com/office/drawing/2014/main" val="4066901313"/>
                  </a:ext>
                </a:extLst>
              </a:tr>
              <a:tr h="365760">
                <a:tc>
                  <a:txBody>
                    <a:bodyPr/>
                    <a:lstStyle/>
                    <a:p>
                      <a:r>
                        <a:rPr lang="en-GB" b="1" dirty="0"/>
                        <a:t>Economic system</a:t>
                      </a:r>
                    </a:p>
                  </a:txBody>
                  <a:tcPr/>
                </a:tc>
                <a:tc>
                  <a:txBody>
                    <a:bodyPr/>
                    <a:lstStyle/>
                    <a:p>
                      <a:r>
                        <a:rPr lang="en-GB" dirty="0"/>
                        <a:t>High Income country</a:t>
                      </a:r>
                    </a:p>
                  </a:txBody>
                  <a:tcPr/>
                </a:tc>
                <a:tc>
                  <a:txBody>
                    <a:bodyPr/>
                    <a:lstStyle/>
                    <a:p>
                      <a:r>
                        <a:rPr lang="en-GB" dirty="0"/>
                        <a:t>High income country</a:t>
                      </a:r>
                    </a:p>
                  </a:txBody>
                  <a:tcPr/>
                </a:tc>
                <a:tc>
                  <a:txBody>
                    <a:bodyPr/>
                    <a:lstStyle/>
                    <a:p>
                      <a:r>
                        <a:rPr lang="en-GB" dirty="0"/>
                        <a:t>Premium pricing</a:t>
                      </a:r>
                    </a:p>
                  </a:txBody>
                  <a:tcPr/>
                </a:tc>
                <a:extLst>
                  <a:ext uri="{0D108BD9-81ED-4DB2-BD59-A6C34878D82A}">
                    <a16:rowId xmlns:a16="http://schemas.microsoft.com/office/drawing/2014/main" val="4137499523"/>
                  </a:ext>
                </a:extLst>
              </a:tr>
            </a:tbl>
          </a:graphicData>
        </a:graphic>
      </p:graphicFrame>
    </p:spTree>
    <p:extLst>
      <p:ext uri="{BB962C8B-B14F-4D97-AF65-F5344CB8AC3E}">
        <p14:creationId xmlns:p14="http://schemas.microsoft.com/office/powerpoint/2010/main" val="52941376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9FFA72-FC65-A242-C2A2-4433B6E91F0D}"/>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F015B9AA-44D4-CF03-D065-463B5B8EA5DD}"/>
              </a:ext>
            </a:extLst>
          </p:cNvPr>
          <p:cNvSpPr txBox="1"/>
          <p:nvPr/>
        </p:nvSpPr>
        <p:spPr>
          <a:xfrm>
            <a:off x="381000" y="533400"/>
            <a:ext cx="4572000" cy="369332"/>
          </a:xfrm>
          <a:prstGeom prst="rect">
            <a:avLst/>
          </a:prstGeom>
          <a:noFill/>
        </p:spPr>
        <p:txBody>
          <a:bodyPr wrap="square">
            <a:spAutoFit/>
          </a:bodyPr>
          <a:lstStyle/>
          <a:p>
            <a:r>
              <a:rPr lang="en-US" sz="1800" b="1" dirty="0">
                <a:highlight>
                  <a:srgbClr val="FFFF00"/>
                </a:highlight>
              </a:rPr>
              <a:t>Template Idea for your group work:</a:t>
            </a:r>
            <a:endParaRPr lang="en-GB" b="1" dirty="0">
              <a:highlight>
                <a:srgbClr val="FFFF00"/>
              </a:highlight>
            </a:endParaRPr>
          </a:p>
        </p:txBody>
      </p:sp>
      <p:graphicFrame>
        <p:nvGraphicFramePr>
          <p:cNvPr id="6" name="Diagram 5">
            <a:extLst>
              <a:ext uri="{FF2B5EF4-FFF2-40B4-BE49-F238E27FC236}">
                <a16:creationId xmlns:a16="http://schemas.microsoft.com/office/drawing/2014/main" id="{432C7D1E-86EC-4A78-F384-2902800FEE5F}"/>
              </a:ext>
            </a:extLst>
          </p:cNvPr>
          <p:cNvGraphicFramePr/>
          <p:nvPr>
            <p:extLst>
              <p:ext uri="{D42A27DB-BD31-4B8C-83A1-F6EECF244321}">
                <p14:modId xmlns:p14="http://schemas.microsoft.com/office/powerpoint/2010/main" val="3836881252"/>
              </p:ext>
            </p:extLst>
          </p:nvPr>
        </p:nvGraphicFramePr>
        <p:xfrm>
          <a:off x="-762000" y="121920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7" name="Diagram 6">
            <a:extLst>
              <a:ext uri="{FF2B5EF4-FFF2-40B4-BE49-F238E27FC236}">
                <a16:creationId xmlns:a16="http://schemas.microsoft.com/office/drawing/2014/main" id="{6731AE37-5F8D-2DC6-4C80-AC2F1A01D97B}"/>
              </a:ext>
            </a:extLst>
          </p:cNvPr>
          <p:cNvGraphicFramePr/>
          <p:nvPr>
            <p:extLst>
              <p:ext uri="{D42A27DB-BD31-4B8C-83A1-F6EECF244321}">
                <p14:modId xmlns:p14="http://schemas.microsoft.com/office/powerpoint/2010/main" val="2632244727"/>
              </p:ext>
            </p:extLst>
          </p:nvPr>
        </p:nvGraphicFramePr>
        <p:xfrm>
          <a:off x="3810000" y="1206137"/>
          <a:ext cx="6096000" cy="40640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2" name="TextBox 1">
            <a:extLst>
              <a:ext uri="{FF2B5EF4-FFF2-40B4-BE49-F238E27FC236}">
                <a16:creationId xmlns:a16="http://schemas.microsoft.com/office/drawing/2014/main" id="{76C36E1D-87F7-1698-EBE5-89BC2EEBCBEB}"/>
              </a:ext>
            </a:extLst>
          </p:cNvPr>
          <p:cNvSpPr txBox="1"/>
          <p:nvPr/>
        </p:nvSpPr>
        <p:spPr>
          <a:xfrm>
            <a:off x="266700" y="5573542"/>
            <a:ext cx="7086600" cy="1015663"/>
          </a:xfrm>
          <a:prstGeom prst="rect">
            <a:avLst/>
          </a:prstGeom>
          <a:solidFill>
            <a:srgbClr val="FFFF00"/>
          </a:solidFill>
        </p:spPr>
        <p:txBody>
          <a:bodyPr wrap="square">
            <a:spAutoFit/>
          </a:bodyPr>
          <a:lstStyle/>
          <a:p>
            <a:r>
              <a:rPr lang="en-US" sz="2000" b="1" dirty="0">
                <a:highlight>
                  <a:srgbClr val="FFFF00"/>
                </a:highlight>
                <a:latin typeface="+mj-lt"/>
              </a:rPr>
              <a:t>Any other template ideas are welcome. </a:t>
            </a:r>
          </a:p>
          <a:p>
            <a:endParaRPr lang="en-US" sz="2000" b="1" dirty="0">
              <a:highlight>
                <a:srgbClr val="FFFF00"/>
              </a:highlight>
              <a:latin typeface="+mj-lt"/>
            </a:endParaRPr>
          </a:p>
          <a:p>
            <a:r>
              <a:rPr lang="en-US" sz="2000" b="1" dirty="0">
                <a:highlight>
                  <a:srgbClr val="FFFF00"/>
                </a:highlight>
                <a:latin typeface="+mj-lt"/>
              </a:rPr>
              <a:t>Creativity </a:t>
            </a:r>
            <a:r>
              <a:rPr lang="en-GB" sz="2000" b="1" i="0" dirty="0">
                <a:effectLst/>
                <a:latin typeface="+mj-lt"/>
              </a:rPr>
              <a:t>is a highly sought-after skill by employers</a:t>
            </a:r>
            <a:endParaRPr lang="en-GB" sz="2000" b="1" dirty="0">
              <a:highlight>
                <a:srgbClr val="FFFF00"/>
              </a:highlight>
              <a:latin typeface="+mj-lt"/>
            </a:endParaRPr>
          </a:p>
        </p:txBody>
      </p:sp>
    </p:spTree>
    <p:extLst>
      <p:ext uri="{BB962C8B-B14F-4D97-AF65-F5344CB8AC3E}">
        <p14:creationId xmlns:p14="http://schemas.microsoft.com/office/powerpoint/2010/main" val="187421668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39B7CE-3609-3597-BC4E-58A12F2794FC}"/>
            </a:ext>
          </a:extLst>
        </p:cNvPr>
        <p:cNvGrpSpPr/>
        <p:nvPr/>
      </p:nvGrpSpPr>
      <p:grpSpPr>
        <a:xfrm>
          <a:off x="0" y="0"/>
          <a:ext cx="0" cy="0"/>
          <a:chOff x="0" y="0"/>
          <a:chExt cx="0" cy="0"/>
        </a:xfrm>
      </p:grpSpPr>
      <p:sp>
        <p:nvSpPr>
          <p:cNvPr id="2" name="Content Placeholder 2">
            <a:extLst>
              <a:ext uri="{FF2B5EF4-FFF2-40B4-BE49-F238E27FC236}">
                <a16:creationId xmlns:a16="http://schemas.microsoft.com/office/drawing/2014/main" id="{B961CEB0-4FFD-17A1-EEFD-852702B71570}"/>
              </a:ext>
            </a:extLst>
          </p:cNvPr>
          <p:cNvSpPr>
            <a:spLocks noGrp="1"/>
          </p:cNvSpPr>
          <p:nvPr/>
        </p:nvSpPr>
        <p:spPr>
          <a:xfrm>
            <a:off x="0" y="662958"/>
            <a:ext cx="9144000" cy="4823442"/>
          </a:xfrm>
          <a:prstGeom prst="rect">
            <a:avLst/>
          </a:prstGeom>
        </p:spPr>
        <p:txBody>
          <a:bodyPr vert="horz" lIns="91440" tIns="45720" rIns="91440" bIns="45720" rtlCol="0">
            <a:normAutofit fontScale="925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90000"/>
              </a:lnSpc>
              <a:buNone/>
            </a:pPr>
            <a:r>
              <a:rPr lang="en-GB" sz="3000" dirty="0"/>
              <a:t>:</a:t>
            </a:r>
          </a:p>
          <a:p>
            <a:pPr marL="0" indent="0">
              <a:lnSpc>
                <a:spcPct val="90000"/>
              </a:lnSpc>
              <a:buNone/>
            </a:pPr>
            <a:endParaRPr lang="en-GB" sz="3000" dirty="0"/>
          </a:p>
          <a:p>
            <a:pPr>
              <a:buClr>
                <a:srgbClr val="0070C0"/>
              </a:buClr>
              <a:buFont typeface="Wingdings" panose="05000000000000000000" pitchFamily="2" charset="2"/>
              <a:buChar char="q"/>
            </a:pPr>
            <a:r>
              <a:rPr lang="en-GB" sz="3000" dirty="0"/>
              <a:t>The terms “international marketing,” “multinational corporation,” “born-global,” “home country,” and “host country”</a:t>
            </a:r>
          </a:p>
          <a:p>
            <a:pPr>
              <a:buClr>
                <a:srgbClr val="0070C0"/>
              </a:buClr>
              <a:buFont typeface="Wingdings" panose="05000000000000000000" pitchFamily="2" charset="2"/>
              <a:buChar char="q"/>
            </a:pPr>
            <a:endParaRPr lang="en-GB" sz="3000" dirty="0"/>
          </a:p>
          <a:p>
            <a:pPr>
              <a:lnSpc>
                <a:spcPct val="90000"/>
              </a:lnSpc>
              <a:buClr>
                <a:srgbClr val="0070C0"/>
              </a:buClr>
              <a:buFont typeface="Wingdings" panose="05000000000000000000" pitchFamily="2" charset="2"/>
              <a:buChar char="q"/>
            </a:pPr>
            <a:r>
              <a:rPr lang="en-GB" sz="3000" dirty="0"/>
              <a:t>Explore how the drivers of globalisation have influenced international marketing.</a:t>
            </a:r>
          </a:p>
          <a:p>
            <a:pPr>
              <a:lnSpc>
                <a:spcPct val="90000"/>
              </a:lnSpc>
              <a:buClr>
                <a:srgbClr val="0070C0"/>
              </a:buClr>
              <a:buFont typeface="Wingdings" panose="05000000000000000000" pitchFamily="2" charset="2"/>
              <a:buChar char="q"/>
            </a:pPr>
            <a:endParaRPr lang="en-GB" sz="3000" dirty="0"/>
          </a:p>
          <a:p>
            <a:pPr>
              <a:buClr>
                <a:srgbClr val="0070C0"/>
              </a:buClr>
              <a:buFont typeface="Wingdings" panose="05000000000000000000" pitchFamily="2" charset="2"/>
              <a:buChar char="q"/>
            </a:pPr>
            <a:r>
              <a:rPr lang="en-GB" sz="3000" dirty="0"/>
              <a:t>Discuss how the factors that create international marketing complexity are linked to creating a global mindset for marketing activities</a:t>
            </a:r>
          </a:p>
          <a:p>
            <a:pPr marL="0" indent="0">
              <a:buClr>
                <a:srgbClr val="0070C0"/>
              </a:buClr>
              <a:buNone/>
            </a:pPr>
            <a:endParaRPr lang="en-GB" sz="3000" dirty="0"/>
          </a:p>
          <a:p>
            <a:pPr>
              <a:buClr>
                <a:srgbClr val="0070C0"/>
              </a:buClr>
              <a:buFont typeface="Wingdings" panose="05000000000000000000" pitchFamily="2" charset="2"/>
              <a:buChar char="q"/>
            </a:pPr>
            <a:endParaRPr lang="en-GB" sz="2800" i="1" dirty="0"/>
          </a:p>
          <a:p>
            <a:pPr marL="0" indent="0">
              <a:buNone/>
            </a:pPr>
            <a:endParaRPr lang="en-GB" dirty="0"/>
          </a:p>
        </p:txBody>
      </p:sp>
      <p:sp>
        <p:nvSpPr>
          <p:cNvPr id="3" name="TextBox 3">
            <a:extLst>
              <a:ext uri="{FF2B5EF4-FFF2-40B4-BE49-F238E27FC236}">
                <a16:creationId xmlns:a16="http://schemas.microsoft.com/office/drawing/2014/main" id="{BAD9C39D-4285-C6F3-6565-15536B5739CA}"/>
              </a:ext>
            </a:extLst>
          </p:cNvPr>
          <p:cNvSpPr txBox="1"/>
          <p:nvPr/>
        </p:nvSpPr>
        <p:spPr>
          <a:xfrm>
            <a:off x="0" y="78184"/>
            <a:ext cx="9144000" cy="58477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buNone/>
            </a:pPr>
            <a:r>
              <a:rPr lang="en-GB" sz="3200" b="1" dirty="0">
                <a:highlight>
                  <a:srgbClr val="FFFF00"/>
                </a:highlight>
              </a:rPr>
              <a:t>Today we covered</a:t>
            </a:r>
            <a:endParaRPr lang="en-GB" sz="3600" b="1" dirty="0">
              <a:highlight>
                <a:srgbClr val="FFFF00"/>
              </a:highlight>
            </a:endParaRPr>
          </a:p>
        </p:txBody>
      </p:sp>
    </p:spTree>
    <p:extLst>
      <p:ext uri="{BB962C8B-B14F-4D97-AF65-F5344CB8AC3E}">
        <p14:creationId xmlns:p14="http://schemas.microsoft.com/office/powerpoint/2010/main" val="98820773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AA0257-8615-1ED0-1A83-1CA7674F23EF}"/>
            </a:ext>
          </a:extLst>
        </p:cNvPr>
        <p:cNvGrpSpPr/>
        <p:nvPr/>
      </p:nvGrpSpPr>
      <p:grpSpPr>
        <a:xfrm>
          <a:off x="0" y="0"/>
          <a:ext cx="0" cy="0"/>
          <a:chOff x="0" y="0"/>
          <a:chExt cx="0" cy="0"/>
        </a:xfrm>
      </p:grpSpPr>
      <p:sp>
        <p:nvSpPr>
          <p:cNvPr id="2" name="Content Placeholder 2">
            <a:extLst>
              <a:ext uri="{FF2B5EF4-FFF2-40B4-BE49-F238E27FC236}">
                <a16:creationId xmlns:a16="http://schemas.microsoft.com/office/drawing/2014/main" id="{052875F1-6CAB-7F65-9041-0DBD6DE9E63F}"/>
              </a:ext>
            </a:extLst>
          </p:cNvPr>
          <p:cNvSpPr>
            <a:spLocks noGrp="1"/>
          </p:cNvSpPr>
          <p:nvPr/>
        </p:nvSpPr>
        <p:spPr>
          <a:xfrm>
            <a:off x="2971800" y="3810000"/>
            <a:ext cx="5806988" cy="1405515"/>
          </a:xfrm>
          <a:prstGeom prst="rect">
            <a:avLst/>
          </a:prstGeom>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2800" dirty="0"/>
              <a:t>Next week we will study</a:t>
            </a:r>
          </a:p>
          <a:p>
            <a:pPr marL="0" indent="0" algn="ctr">
              <a:buNone/>
            </a:pPr>
            <a:r>
              <a:rPr lang="en-GB" sz="2800" b="1" dirty="0"/>
              <a:t>International Marketing Environment</a:t>
            </a:r>
          </a:p>
          <a:p>
            <a:pPr algn="ctr">
              <a:buFont typeface="Wingdings" pitchFamily="2" charset="2"/>
              <a:buChar char="v"/>
            </a:pPr>
            <a:endParaRPr lang="en-GB" dirty="0"/>
          </a:p>
          <a:p>
            <a:pPr algn="ctr">
              <a:buFont typeface="Wingdings" pitchFamily="2" charset="2"/>
              <a:buChar char="v"/>
            </a:pPr>
            <a:endParaRPr lang="en-GB" dirty="0"/>
          </a:p>
          <a:p>
            <a:pPr algn="ctr"/>
            <a:endParaRPr lang="en-GB" dirty="0"/>
          </a:p>
        </p:txBody>
      </p:sp>
      <p:sp>
        <p:nvSpPr>
          <p:cNvPr id="3" name="TextBox 4">
            <a:extLst>
              <a:ext uri="{FF2B5EF4-FFF2-40B4-BE49-F238E27FC236}">
                <a16:creationId xmlns:a16="http://schemas.microsoft.com/office/drawing/2014/main" id="{5120C0F2-0D23-0ED8-9D89-4B66AD19E2BC}"/>
              </a:ext>
            </a:extLst>
          </p:cNvPr>
          <p:cNvSpPr txBox="1"/>
          <p:nvPr/>
        </p:nvSpPr>
        <p:spPr>
          <a:xfrm>
            <a:off x="76200" y="457200"/>
            <a:ext cx="4112213" cy="58477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buNone/>
            </a:pPr>
            <a:r>
              <a:rPr lang="en-GB" sz="3200" b="1" dirty="0">
                <a:highlight>
                  <a:srgbClr val="FFFF00"/>
                </a:highlight>
              </a:rPr>
              <a:t>Any questions?</a:t>
            </a:r>
            <a:endParaRPr lang="en-GB" sz="3600" b="1" dirty="0">
              <a:highlight>
                <a:srgbClr val="FFFF00"/>
              </a:highlight>
            </a:endParaRPr>
          </a:p>
        </p:txBody>
      </p:sp>
      <p:pic>
        <p:nvPicPr>
          <p:cNvPr id="4" name="Picture 3" descr="Image result for any questions gif">
            <a:extLst>
              <a:ext uri="{FF2B5EF4-FFF2-40B4-BE49-F238E27FC236}">
                <a16:creationId xmlns:a16="http://schemas.microsoft.com/office/drawing/2014/main" id="{73F1C5A4-488F-D9AA-47DC-B20F8A7F713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8387" y="1075346"/>
            <a:ext cx="3500026" cy="2118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1507107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3F09BC-F1AB-3DBA-E0C8-F4028AE8E5BD}"/>
              </a:ext>
            </a:extLst>
          </p:cNvPr>
          <p:cNvSpPr txBox="1">
            <a:spLocks/>
          </p:cNvSpPr>
          <p:nvPr/>
        </p:nvSpPr>
        <p:spPr>
          <a:xfrm>
            <a:off x="628650" y="533400"/>
            <a:ext cx="7886700" cy="1325563"/>
          </a:xfrm>
          <a:prstGeom prst="rect">
            <a:avLst/>
          </a:prstGeom>
        </p:spPr>
        <p:txBody>
          <a:bodyPr/>
          <a:lstStyle>
            <a:lvl1pPr algn="l" defTabSz="914400" rtl="0" eaLnBrk="1" latinLnBrk="0" hangingPunct="1">
              <a:lnSpc>
                <a:spcPct val="90000"/>
              </a:lnSpc>
              <a:spcBef>
                <a:spcPct val="0"/>
              </a:spcBef>
              <a:buNone/>
              <a:defRPr sz="3600" kern="1200">
                <a:solidFill>
                  <a:schemeClr val="tx1"/>
                </a:solidFill>
                <a:latin typeface="+mj-lt"/>
                <a:ea typeface="+mj-ea"/>
                <a:cs typeface="+mj-cs"/>
              </a:defRPr>
            </a:lvl1pPr>
          </a:lstStyle>
          <a:p>
            <a:r>
              <a:rPr lang="en-US" dirty="0"/>
              <a:t>References</a:t>
            </a:r>
          </a:p>
        </p:txBody>
      </p:sp>
      <p:sp>
        <p:nvSpPr>
          <p:cNvPr id="3" name="Content Placeholder 2">
            <a:extLst>
              <a:ext uri="{FF2B5EF4-FFF2-40B4-BE49-F238E27FC236}">
                <a16:creationId xmlns:a16="http://schemas.microsoft.com/office/drawing/2014/main" id="{1C3DF2C6-A3C3-EDAD-D110-1452F43595EE}"/>
              </a:ext>
            </a:extLst>
          </p:cNvPr>
          <p:cNvSpPr txBox="1">
            <a:spLocks/>
          </p:cNvSpPr>
          <p:nvPr/>
        </p:nvSpPr>
        <p:spPr>
          <a:xfrm>
            <a:off x="628650" y="1600200"/>
            <a:ext cx="7886700" cy="4152952"/>
          </a:xfrm>
          <a:prstGeom prst="rect">
            <a:avLst/>
          </a:prstGeom>
        </p:spPr>
        <p:txBody>
          <a:bodyPr>
            <a:normAutofit/>
          </a:bodyPr>
          <a:lstStyle>
            <a:lvl1pPr marL="228600" indent="-22860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1pPr>
            <a:lvl2pPr marL="515938"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855663" indent="-279400" algn="l" defTabSz="914400" rtl="0" eaLnBrk="1" latinLnBrk="0" hangingPunct="1">
              <a:lnSpc>
                <a:spcPct val="100000"/>
              </a:lnSpc>
              <a:spcBef>
                <a:spcPts val="500"/>
              </a:spcBef>
              <a:buFont typeface="Courier New" panose="02070309020205020404" pitchFamily="49" charset="0"/>
              <a:buChar char="o"/>
              <a:defRPr sz="2200" kern="1200">
                <a:solidFill>
                  <a:schemeClr val="tx1"/>
                </a:solidFill>
                <a:latin typeface="+mn-lt"/>
                <a:ea typeface="+mn-ea"/>
                <a:cs typeface="+mn-cs"/>
              </a:defRPr>
            </a:lvl3pPr>
            <a:lvl4pPr marL="1143000"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4pPr>
            <a:lvl5pPr marL="1490663" indent="-347663"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0"/>
              </a:spcBef>
              <a:spcAft>
                <a:spcPts val="600"/>
              </a:spcAft>
              <a:buFont typeface="Arial" panose="020B0604020202020204" pitchFamily="34" charset="0"/>
              <a:buNone/>
            </a:pPr>
            <a:endParaRPr lang="en-GB" sz="1400" b="0" i="0" dirty="0">
              <a:effectLst/>
            </a:endParaRPr>
          </a:p>
          <a:p>
            <a:pPr marL="0" indent="0">
              <a:spcBef>
                <a:spcPts val="0"/>
              </a:spcBef>
              <a:spcAft>
                <a:spcPts val="600"/>
              </a:spcAft>
              <a:buFont typeface="Arial" panose="020B0604020202020204" pitchFamily="34" charset="0"/>
              <a:buNone/>
            </a:pPr>
            <a:r>
              <a:rPr lang="en-GB" sz="1400" b="0" i="0" dirty="0">
                <a:effectLst/>
              </a:rPr>
              <a:t>Baack, D. G. (2018). </a:t>
            </a:r>
            <a:r>
              <a:rPr lang="en-GB" sz="1400" b="0" i="1" dirty="0">
                <a:effectLst/>
              </a:rPr>
              <a:t>International marketing</a:t>
            </a:r>
            <a:r>
              <a:rPr lang="en-GB" sz="1400" b="0" i="0" dirty="0">
                <a:effectLst/>
              </a:rPr>
              <a:t>., 2nd edition. London: SAGE Publications.</a:t>
            </a:r>
          </a:p>
          <a:p>
            <a:pPr marL="0" indent="0">
              <a:spcBef>
                <a:spcPts val="0"/>
              </a:spcBef>
              <a:spcAft>
                <a:spcPts val="600"/>
              </a:spcAft>
              <a:buNone/>
            </a:pPr>
            <a:r>
              <a:rPr lang="en-GB" sz="1400" dirty="0" err="1"/>
              <a:t>Czinkota</a:t>
            </a:r>
            <a:r>
              <a:rPr lang="en-GB" sz="1400" dirty="0"/>
              <a:t>, M.R. (2011) </a:t>
            </a:r>
            <a:r>
              <a:rPr lang="en-GB" sz="1400" i="1" dirty="0"/>
              <a:t>International Marketing</a:t>
            </a:r>
            <a:r>
              <a:rPr lang="en-GB" sz="1400" dirty="0"/>
              <a:t>. </a:t>
            </a:r>
            <a:r>
              <a:rPr lang="en-GB" sz="1400" dirty="0" err="1"/>
              <a:t>Hampsire</a:t>
            </a:r>
            <a:r>
              <a:rPr lang="en-GB" sz="1400" dirty="0"/>
              <a:t>: Cengage Learning.</a:t>
            </a:r>
          </a:p>
          <a:p>
            <a:pPr marL="0" indent="0">
              <a:spcBef>
                <a:spcPts val="0"/>
              </a:spcBef>
              <a:spcAft>
                <a:spcPts val="600"/>
              </a:spcAft>
              <a:buFont typeface="Arial" panose="020B0604020202020204" pitchFamily="34" charset="0"/>
              <a:buNone/>
            </a:pPr>
            <a:r>
              <a:rPr lang="en-GB" sz="1400" b="0" i="0" dirty="0">
                <a:effectLst/>
              </a:rPr>
              <a:t>Hummels, D. (2007) ‘Transportation Costs and International Trade in the Second Era of Globalization’, </a:t>
            </a:r>
            <a:r>
              <a:rPr lang="en-GB" sz="1400" b="0" i="1" dirty="0">
                <a:effectLst/>
              </a:rPr>
              <a:t>The Journal of economic perspectives</a:t>
            </a:r>
            <a:r>
              <a:rPr lang="en-GB" sz="1400" b="0" i="0" dirty="0">
                <a:effectLst/>
              </a:rPr>
              <a:t>, 21(3), pp. 131–154.</a:t>
            </a:r>
          </a:p>
          <a:p>
            <a:pPr marL="0" indent="0">
              <a:spcBef>
                <a:spcPts val="0"/>
              </a:spcBef>
              <a:spcAft>
                <a:spcPts val="600"/>
              </a:spcAft>
              <a:buNone/>
            </a:pPr>
            <a:r>
              <a:rPr lang="en-GB" sz="1400" dirty="0"/>
              <a:t>Keegan, W.J. and Green, M.C. (2013) </a:t>
            </a:r>
            <a:r>
              <a:rPr lang="en-GB" sz="1400" i="1" dirty="0"/>
              <a:t>Global marketing</a:t>
            </a:r>
            <a:r>
              <a:rPr lang="en-GB" sz="1400" dirty="0"/>
              <a:t>. 7th ed., global ed. Boston, Mass. ; London: Pearson.</a:t>
            </a:r>
          </a:p>
          <a:p>
            <a:pPr marL="0" indent="0">
              <a:spcBef>
                <a:spcPts val="0"/>
              </a:spcBef>
              <a:spcAft>
                <a:spcPts val="600"/>
              </a:spcAft>
              <a:buFont typeface="Arial" panose="020B0604020202020204" pitchFamily="34" charset="0"/>
              <a:buNone/>
            </a:pPr>
            <a:r>
              <a:rPr lang="en-GB" sz="1400" b="0" i="0" dirty="0" err="1">
                <a:effectLst/>
              </a:rPr>
              <a:t>Notteboom</a:t>
            </a:r>
            <a:r>
              <a:rPr lang="en-GB" sz="1400" b="0" i="0" dirty="0">
                <a:effectLst/>
              </a:rPr>
              <a:t>, T. and Rodrigue, J.-P. (2009) ‘future of containerization: perspectives from maritime and inland freight distribution’, </a:t>
            </a:r>
            <a:r>
              <a:rPr lang="en-GB" sz="1400" b="0" i="1" dirty="0" err="1">
                <a:effectLst/>
              </a:rPr>
              <a:t>GeoJournal</a:t>
            </a:r>
            <a:r>
              <a:rPr lang="en-GB" sz="1400" b="0" i="0" dirty="0">
                <a:effectLst/>
              </a:rPr>
              <a:t>, 74(1), pp. 7–22</a:t>
            </a:r>
          </a:p>
          <a:p>
            <a:pPr marL="0" indent="0">
              <a:spcBef>
                <a:spcPts val="0"/>
              </a:spcBef>
              <a:spcAft>
                <a:spcPts val="600"/>
              </a:spcAft>
              <a:buFont typeface="Arial" panose="020B0604020202020204" pitchFamily="34" charset="0"/>
              <a:buNone/>
            </a:pPr>
            <a:r>
              <a:rPr lang="en-GB" sz="1400" b="0" i="0" dirty="0">
                <a:effectLst/>
              </a:rPr>
              <a:t>Zou, S. and </a:t>
            </a:r>
            <a:r>
              <a:rPr lang="en-GB" sz="1400" b="0" i="0" dirty="0" err="1">
                <a:effectLst/>
              </a:rPr>
              <a:t>Cavusgil</a:t>
            </a:r>
            <a:r>
              <a:rPr lang="en-GB" sz="1400" b="0" i="0" dirty="0">
                <a:effectLst/>
              </a:rPr>
              <a:t>, S.T. (2002) ‘The GMS: A Broad Conceptualization of Global Marketing Strategy and Its Effect on Firm Performance’, </a:t>
            </a:r>
            <a:r>
              <a:rPr lang="en-GB" sz="1400" b="0" i="1" dirty="0">
                <a:effectLst/>
              </a:rPr>
              <a:t>Journal of marketing</a:t>
            </a:r>
            <a:r>
              <a:rPr lang="en-GB" sz="1400" b="0" i="0" dirty="0">
                <a:effectLst/>
              </a:rPr>
              <a:t>, 66(4), pp. 40–56</a:t>
            </a:r>
            <a:endParaRPr lang="en-US" sz="1400" dirty="0"/>
          </a:p>
        </p:txBody>
      </p:sp>
    </p:spTree>
    <p:extLst>
      <p:ext uri="{BB962C8B-B14F-4D97-AF65-F5344CB8AC3E}">
        <p14:creationId xmlns:p14="http://schemas.microsoft.com/office/powerpoint/2010/main" val="2216678865"/>
      </p:ext>
    </p:extLst>
  </p:cSld>
  <p:clrMapOvr>
    <a:masterClrMapping/>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CDC PPT master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DC PPT master theme" id="{54717623-23ED-4358-9C73-6518671C19EC}" vid="{8348790F-27F1-4F39-885D-2376FA45C8D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d97129d6-5105-44aa-8953-de11b416c376"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F17F0BAA444E2C478D04B3C300BA99D3" ma:contentTypeVersion="11" ma:contentTypeDescription="Create a new document." ma:contentTypeScope="" ma:versionID="b3e034b9cfe95bf25d9ebd403f11ceb7">
  <xsd:schema xmlns:xsd="http://www.w3.org/2001/XMLSchema" xmlns:xs="http://www.w3.org/2001/XMLSchema" xmlns:p="http://schemas.microsoft.com/office/2006/metadata/properties" xmlns:ns3="d97129d6-5105-44aa-8953-de11b416c376" targetNamespace="http://schemas.microsoft.com/office/2006/metadata/properties" ma:root="true" ma:fieldsID="80a173d080483538636c9b385a11b276" ns3:_="">
    <xsd:import namespace="d97129d6-5105-44aa-8953-de11b416c376"/>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ObjectDetectorVersions" minOccurs="0"/>
                <xsd:element ref="ns3:_activity" minOccurs="0"/>
                <xsd:element ref="ns3:MediaServiceSystemTags" minOccurs="0"/>
                <xsd:element ref="ns3:MediaServiceGenerationTime" minOccurs="0"/>
                <xsd:element ref="ns3:MediaServiceEventHashCode" minOccurs="0"/>
                <xsd:element ref="ns3:MediaLengthInSecond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97129d6-5105-44aa-8953-de11b416c376"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_activity" ma:index="13" nillable="true" ma:displayName="_activity" ma:hidden="true" ma:internalName="_activity">
      <xsd:simpleType>
        <xsd:restriction base="dms:Note"/>
      </xsd:simpleType>
    </xsd:element>
    <xsd:element name="MediaServiceSystemTags" ma:index="14" nillable="true" ma:displayName="MediaServiceSystemTags" ma:hidden="true" ma:internalName="MediaServiceSystemTags" ma:readOnly="true">
      <xsd:simpleType>
        <xsd:restriction base="dms:Note"/>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E33D5E4-52C2-421A-AC89-BE99A14AE5EF}">
  <ds:schemaRefs>
    <ds:schemaRef ds:uri="http://purl.org/dc/dcmitype/"/>
    <ds:schemaRef ds:uri="http://www.w3.org/XML/1998/namespace"/>
    <ds:schemaRef ds:uri="http://schemas.microsoft.com/office/infopath/2007/PartnerControls"/>
    <ds:schemaRef ds:uri="http://schemas.microsoft.com/office/2006/documentManagement/types"/>
    <ds:schemaRef ds:uri="http://purl.org/dc/elements/1.1/"/>
    <ds:schemaRef ds:uri="http://schemas.openxmlformats.org/package/2006/metadata/core-properties"/>
    <ds:schemaRef ds:uri="d97129d6-5105-44aa-8953-de11b416c376"/>
    <ds:schemaRef ds:uri="http://schemas.microsoft.com/office/2006/metadata/properties"/>
    <ds:schemaRef ds:uri="http://purl.org/dc/terms/"/>
  </ds:schemaRefs>
</ds:datastoreItem>
</file>

<file path=customXml/itemProps2.xml><?xml version="1.0" encoding="utf-8"?>
<ds:datastoreItem xmlns:ds="http://schemas.openxmlformats.org/officeDocument/2006/customXml" ds:itemID="{8BB4A9BE-A930-4008-8D42-D4AD7723289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97129d6-5105-44aa-8953-de11b416c37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2F15B87-C03B-4C9F-A132-6A7D201974D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CW_TEMPLATE_PPTX</Template>
  <TotalTime>1083</TotalTime>
  <Words>2473</Words>
  <Application>Microsoft Office PowerPoint</Application>
  <PresentationFormat>On-screen Show (4:3)</PresentationFormat>
  <Paragraphs>401</Paragraphs>
  <Slides>47</Slides>
  <Notes>19</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47</vt:i4>
      </vt:variant>
    </vt:vector>
  </HeadingPairs>
  <TitlesOfParts>
    <vt:vector size="57" baseType="lpstr">
      <vt:lpstr>Google Sans</vt:lpstr>
      <vt:lpstr>Aptos</vt:lpstr>
      <vt:lpstr>Aptos Display</vt:lpstr>
      <vt:lpstr>Arial</vt:lpstr>
      <vt:lpstr>Calibri</vt:lpstr>
      <vt:lpstr>Courier New</vt:lpstr>
      <vt:lpstr>Source Sans Pro</vt:lpstr>
      <vt:lpstr>Wingdings</vt:lpstr>
      <vt:lpstr>Custom Design</vt:lpstr>
      <vt:lpstr>CDC PPT master theme</vt:lpstr>
      <vt:lpstr>International Marketing: Principles and Practices LCMB 7026</vt:lpstr>
      <vt:lpstr>Week One</vt:lpstr>
      <vt:lpstr>Module Introduction</vt:lpstr>
      <vt:lpstr>Over to you..</vt:lpstr>
      <vt:lpstr>Module Introduction</vt:lpstr>
      <vt:lpstr>Module Overview</vt:lpstr>
      <vt:lpstr>Module Overview</vt:lpstr>
      <vt:lpstr>PowerPoint Presentation</vt:lpstr>
      <vt:lpstr>PowerPoint Presentation</vt:lpstr>
      <vt:lpstr>PowerPoint Presentation</vt:lpstr>
      <vt:lpstr>PowerPoint Presentation</vt:lpstr>
      <vt:lpstr>PowerPoint Presentation</vt:lpstr>
      <vt:lpstr>PowerPoint Presentation</vt:lpstr>
      <vt:lpstr> Part Two</vt:lpstr>
      <vt:lpstr>PowerPoint Presentation</vt:lpstr>
      <vt:lpstr>Learning Objective1</vt:lpstr>
      <vt:lpstr>PowerPoint Presentation</vt:lpstr>
      <vt:lpstr>Marketing Defined</vt:lpstr>
      <vt:lpstr>PowerPoint Presentation</vt:lpstr>
      <vt:lpstr>International Marketing</vt:lpstr>
      <vt:lpstr>PowerPoint Presentation</vt:lpstr>
      <vt:lpstr>PowerPoint Presentation</vt:lpstr>
      <vt:lpstr>Who does international marketing?</vt:lpstr>
      <vt:lpstr>PowerPoint Presentation</vt:lpstr>
      <vt:lpstr>Home vs. Host Country</vt:lpstr>
      <vt:lpstr>International Marketing Approach</vt:lpstr>
      <vt:lpstr>Activity 1 - Home vs Host Country</vt:lpstr>
      <vt:lpstr>PowerPoint Presentation</vt:lpstr>
      <vt:lpstr>Learning Objective 2</vt:lpstr>
      <vt:lpstr>Globalization  The increased interconnectedness of consumers and businesses (Baack, D. G. 2018)</vt:lpstr>
      <vt:lpstr>Globalization Drivers:</vt:lpstr>
      <vt:lpstr>Globalization Drivers:</vt:lpstr>
      <vt:lpstr>What is the largest exporting country?</vt:lpstr>
      <vt:lpstr>PowerPoint Presentation</vt:lpstr>
      <vt:lpstr>Learning Objective 3</vt:lpstr>
      <vt:lpstr>International Marketing Complexity</vt:lpstr>
      <vt:lpstr>Culture</vt:lpstr>
      <vt:lpstr>Language</vt:lpstr>
      <vt:lpstr>Political, Legal and Economic system</vt:lpstr>
      <vt:lpstr>Infrastructure</vt:lpstr>
      <vt:lpstr>International Marketing in daily life</vt:lpstr>
      <vt:lpstr>Group Activity (20 min) –  International marketing in daily life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Part One Essentials of International Marketing   Chapter One Introduction to International Marketing</dc:title>
  <dc:creator>Dan Baack</dc:creator>
  <cp:lastModifiedBy>Dian Mayasari</cp:lastModifiedBy>
  <cp:revision>280</cp:revision>
  <dcterms:created xsi:type="dcterms:W3CDTF">2011-10-11T02:36:14Z</dcterms:created>
  <dcterms:modified xsi:type="dcterms:W3CDTF">2026-10-13T14:07:57Z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0x010100F17F0BAA444E2C478D04B3C300BA99D3</vt:lpwstr>
  </property>
</Properties>
</file>