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44"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69"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Lst>
  <p:sldSz cx="12192000" cy="6858000"/>
  <p:notesSz cx="6858000" cy="9144000"/>
  <p:embeddedFontLst>
    <p:embeddedFont>
      <p:font typeface="Gill Sans MT" panose="020B0502020104020203" pitchFamily="34" charset="0"/>
      <p:regular r:id="rId30"/>
      <p:bold r:id="rId31"/>
      <p:italic r:id="rId32"/>
      <p:boldItalic r:id="rId33"/>
    </p:embeddedFont>
    <p:embeddedFont>
      <p:font typeface="Goudy Old Style" panose="02020502050305020303" pitchFamily="18" charset="0"/>
      <p:regular r:id="rId34"/>
      <p:bold r:id="rId35"/>
      <p:italic r:id="rId3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1" autoAdjust="0"/>
    <p:restoredTop sz="94660"/>
  </p:normalViewPr>
  <p:slideViewPr>
    <p:cSldViewPr snapToGrid="0">
      <p:cViewPr varScale="1">
        <p:scale>
          <a:sx n="54" d="100"/>
          <a:sy n="54" d="100"/>
        </p:scale>
        <p:origin x="66" y="6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4.fntdata"/><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font" Target="fonts/font6.fntdata"/><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088A2A-7C62-43C4-86ED-ADE61BE47284}"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A1058AC-AF31-4B4B-AEA3-E3064B291742}">
      <dgm:prSet/>
      <dgm:spPr/>
      <dgm:t>
        <a:bodyPr/>
        <a:lstStyle/>
        <a:p>
          <a:pPr>
            <a:defRPr cap="all"/>
          </a:pPr>
          <a:r>
            <a:rPr lang="en-US"/>
            <a:t>“Neighborhood watch”</a:t>
          </a:r>
        </a:p>
      </dgm:t>
    </dgm:pt>
    <dgm:pt modelId="{60994EB8-6105-4659-88B6-D9DA2FB04272}" type="parTrans" cxnId="{27232EA0-E795-4126-B4D6-B3B00398E3FB}">
      <dgm:prSet/>
      <dgm:spPr/>
      <dgm:t>
        <a:bodyPr/>
        <a:lstStyle/>
        <a:p>
          <a:endParaRPr lang="en-US"/>
        </a:p>
      </dgm:t>
    </dgm:pt>
    <dgm:pt modelId="{23FCB7AD-D152-4F1D-941F-923E5129500A}" type="sibTrans" cxnId="{27232EA0-E795-4126-B4D6-B3B00398E3FB}">
      <dgm:prSet/>
      <dgm:spPr/>
      <dgm:t>
        <a:bodyPr/>
        <a:lstStyle/>
        <a:p>
          <a:endParaRPr lang="en-US"/>
        </a:p>
      </dgm:t>
    </dgm:pt>
    <dgm:pt modelId="{94BF210D-9FE8-4DA8-8A61-4E8995BACC0D}">
      <dgm:prSet/>
      <dgm:spPr/>
      <dgm:t>
        <a:bodyPr/>
        <a:lstStyle/>
        <a:p>
          <a:pPr>
            <a:defRPr cap="all"/>
          </a:pPr>
          <a:r>
            <a:rPr lang="en-US"/>
            <a:t>Community meetings</a:t>
          </a:r>
        </a:p>
      </dgm:t>
    </dgm:pt>
    <dgm:pt modelId="{8CE7D68B-195C-487D-BC97-93915702FFEA}" type="parTrans" cxnId="{AEF1B934-EB06-4CEE-B22C-D2734191443C}">
      <dgm:prSet/>
      <dgm:spPr/>
      <dgm:t>
        <a:bodyPr/>
        <a:lstStyle/>
        <a:p>
          <a:endParaRPr lang="en-US"/>
        </a:p>
      </dgm:t>
    </dgm:pt>
    <dgm:pt modelId="{4874B185-C4C3-429E-AD4D-47B1396E94C8}" type="sibTrans" cxnId="{AEF1B934-EB06-4CEE-B22C-D2734191443C}">
      <dgm:prSet/>
      <dgm:spPr/>
      <dgm:t>
        <a:bodyPr/>
        <a:lstStyle/>
        <a:p>
          <a:endParaRPr lang="en-US"/>
        </a:p>
      </dgm:t>
    </dgm:pt>
    <dgm:pt modelId="{9038AE99-60D6-480E-BAD8-A74863325C7C}">
      <dgm:prSet/>
      <dgm:spPr/>
      <dgm:t>
        <a:bodyPr/>
        <a:lstStyle/>
        <a:p>
          <a:pPr>
            <a:defRPr cap="all"/>
          </a:pPr>
          <a:r>
            <a:rPr lang="en-US"/>
            <a:t>Officers on the “beat”</a:t>
          </a:r>
        </a:p>
      </dgm:t>
    </dgm:pt>
    <dgm:pt modelId="{FE7629D9-1B87-4E42-9DB7-8AF1FAA67BF6}" type="parTrans" cxnId="{6A36057A-481B-4735-8BED-5E462F699177}">
      <dgm:prSet/>
      <dgm:spPr/>
      <dgm:t>
        <a:bodyPr/>
        <a:lstStyle/>
        <a:p>
          <a:endParaRPr lang="en-US"/>
        </a:p>
      </dgm:t>
    </dgm:pt>
    <dgm:pt modelId="{F9488B83-A429-48FC-ACB1-DDDB1AF4C6D3}" type="sibTrans" cxnId="{6A36057A-481B-4735-8BED-5E462F699177}">
      <dgm:prSet/>
      <dgm:spPr/>
      <dgm:t>
        <a:bodyPr/>
        <a:lstStyle/>
        <a:p>
          <a:endParaRPr lang="en-US"/>
        </a:p>
      </dgm:t>
    </dgm:pt>
    <dgm:pt modelId="{F1D170A5-49CB-4F71-9140-3B86032AEBF4}">
      <dgm:prSet/>
      <dgm:spPr/>
      <dgm:t>
        <a:bodyPr/>
        <a:lstStyle/>
        <a:p>
          <a:pPr>
            <a:defRPr cap="all"/>
          </a:pPr>
          <a:r>
            <a:rPr lang="en-US"/>
            <a:t>Storefront offices</a:t>
          </a:r>
        </a:p>
      </dgm:t>
    </dgm:pt>
    <dgm:pt modelId="{7886A967-CC7F-4CA2-8C92-B1FE49A0C715}" type="parTrans" cxnId="{54839563-9EAD-44A2-8BFB-32F09F2A6220}">
      <dgm:prSet/>
      <dgm:spPr/>
      <dgm:t>
        <a:bodyPr/>
        <a:lstStyle/>
        <a:p>
          <a:endParaRPr lang="en-US"/>
        </a:p>
      </dgm:t>
    </dgm:pt>
    <dgm:pt modelId="{00EF1A09-2300-46F2-8B62-8247F2CA34C2}" type="sibTrans" cxnId="{54839563-9EAD-44A2-8BFB-32F09F2A6220}">
      <dgm:prSet/>
      <dgm:spPr/>
      <dgm:t>
        <a:bodyPr/>
        <a:lstStyle/>
        <a:p>
          <a:endParaRPr lang="en-US"/>
        </a:p>
      </dgm:t>
    </dgm:pt>
    <dgm:pt modelId="{15DD6D1A-0ECD-4B71-8B8C-A6A3F669ED05}">
      <dgm:prSet/>
      <dgm:spPr/>
      <dgm:t>
        <a:bodyPr/>
        <a:lstStyle/>
        <a:p>
          <a:pPr>
            <a:defRPr cap="all"/>
          </a:pPr>
          <a:r>
            <a:rPr lang="en-US"/>
            <a:t>Newsletters</a:t>
          </a:r>
        </a:p>
      </dgm:t>
    </dgm:pt>
    <dgm:pt modelId="{C583CD70-3A77-4D65-A119-CD60CF223CB2}" type="parTrans" cxnId="{F236E9F3-1F36-46AA-BB52-6C3D7753C041}">
      <dgm:prSet/>
      <dgm:spPr/>
      <dgm:t>
        <a:bodyPr/>
        <a:lstStyle/>
        <a:p>
          <a:endParaRPr lang="en-US"/>
        </a:p>
      </dgm:t>
    </dgm:pt>
    <dgm:pt modelId="{4961CED6-44CD-4146-B69F-783C2E379D32}" type="sibTrans" cxnId="{F236E9F3-1F36-46AA-BB52-6C3D7753C041}">
      <dgm:prSet/>
      <dgm:spPr/>
      <dgm:t>
        <a:bodyPr/>
        <a:lstStyle/>
        <a:p>
          <a:endParaRPr lang="en-US"/>
        </a:p>
      </dgm:t>
    </dgm:pt>
    <dgm:pt modelId="{DD35AC9F-D02E-4558-8592-BAC3466E3B01}" type="pres">
      <dgm:prSet presAssocID="{0D088A2A-7C62-43C4-86ED-ADE61BE47284}" presName="root" presStyleCnt="0">
        <dgm:presLayoutVars>
          <dgm:dir/>
          <dgm:resizeHandles val="exact"/>
        </dgm:presLayoutVars>
      </dgm:prSet>
      <dgm:spPr/>
    </dgm:pt>
    <dgm:pt modelId="{E66788EB-91F0-4B07-AFFD-B8DC241B7E77}" type="pres">
      <dgm:prSet presAssocID="{EA1058AC-AF31-4B4B-AEA3-E3064B291742}" presName="compNode" presStyleCnt="0"/>
      <dgm:spPr/>
    </dgm:pt>
    <dgm:pt modelId="{08F3A2D7-0D1D-4A90-A2AC-2D4C82FED870}" type="pres">
      <dgm:prSet presAssocID="{EA1058AC-AF31-4B4B-AEA3-E3064B291742}" presName="iconBgRect" presStyleLbl="bgShp" presStyleIdx="0" presStyleCnt="5"/>
      <dgm:spPr>
        <a:prstGeom prst="round2DiagRect">
          <a:avLst>
            <a:gd name="adj1" fmla="val 29727"/>
            <a:gd name="adj2" fmla="val 0"/>
          </a:avLst>
        </a:prstGeom>
      </dgm:spPr>
    </dgm:pt>
    <dgm:pt modelId="{693B0C1E-2D45-42FE-918F-72C95581047F}" type="pres">
      <dgm:prSet presAssocID="{EA1058AC-AF31-4B4B-AEA3-E3064B29174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urban scene"/>
        </a:ext>
      </dgm:extLst>
    </dgm:pt>
    <dgm:pt modelId="{B2CEA90D-1E41-423F-A05E-59013FFA3838}" type="pres">
      <dgm:prSet presAssocID="{EA1058AC-AF31-4B4B-AEA3-E3064B291742}" presName="spaceRect" presStyleCnt="0"/>
      <dgm:spPr/>
    </dgm:pt>
    <dgm:pt modelId="{4C251A07-8129-42E3-A5C0-75D64FF7020A}" type="pres">
      <dgm:prSet presAssocID="{EA1058AC-AF31-4B4B-AEA3-E3064B291742}" presName="textRect" presStyleLbl="revTx" presStyleIdx="0" presStyleCnt="5">
        <dgm:presLayoutVars>
          <dgm:chMax val="1"/>
          <dgm:chPref val="1"/>
        </dgm:presLayoutVars>
      </dgm:prSet>
      <dgm:spPr/>
    </dgm:pt>
    <dgm:pt modelId="{FBC897CA-14A3-41FB-88E5-0F4C6B22E8B9}" type="pres">
      <dgm:prSet presAssocID="{23FCB7AD-D152-4F1D-941F-923E5129500A}" presName="sibTrans" presStyleCnt="0"/>
      <dgm:spPr/>
    </dgm:pt>
    <dgm:pt modelId="{9AD064EC-4E1C-438B-9525-E28431CE74A5}" type="pres">
      <dgm:prSet presAssocID="{94BF210D-9FE8-4DA8-8A61-4E8995BACC0D}" presName="compNode" presStyleCnt="0"/>
      <dgm:spPr/>
    </dgm:pt>
    <dgm:pt modelId="{30CD5744-0878-43FB-98BA-4A9FC9B4B601}" type="pres">
      <dgm:prSet presAssocID="{94BF210D-9FE8-4DA8-8A61-4E8995BACC0D}" presName="iconBgRect" presStyleLbl="bgShp" presStyleIdx="1" presStyleCnt="5"/>
      <dgm:spPr>
        <a:prstGeom prst="round2DiagRect">
          <a:avLst>
            <a:gd name="adj1" fmla="val 29727"/>
            <a:gd name="adj2" fmla="val 0"/>
          </a:avLst>
        </a:prstGeom>
      </dgm:spPr>
    </dgm:pt>
    <dgm:pt modelId="{B35895AB-1FA2-43A7-9336-F5DF9D543B27}" type="pres">
      <dgm:prSet presAssocID="{94BF210D-9FE8-4DA8-8A61-4E8995BACC0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C7B30B68-5B1A-4595-8FEB-F41BAF78AC63}" type="pres">
      <dgm:prSet presAssocID="{94BF210D-9FE8-4DA8-8A61-4E8995BACC0D}" presName="spaceRect" presStyleCnt="0"/>
      <dgm:spPr/>
    </dgm:pt>
    <dgm:pt modelId="{C92C756C-8A78-4462-913B-E52E5DEDC0C3}" type="pres">
      <dgm:prSet presAssocID="{94BF210D-9FE8-4DA8-8A61-4E8995BACC0D}" presName="textRect" presStyleLbl="revTx" presStyleIdx="1" presStyleCnt="5">
        <dgm:presLayoutVars>
          <dgm:chMax val="1"/>
          <dgm:chPref val="1"/>
        </dgm:presLayoutVars>
      </dgm:prSet>
      <dgm:spPr/>
    </dgm:pt>
    <dgm:pt modelId="{43928953-742C-4F30-A9E5-5EC9F281B25B}" type="pres">
      <dgm:prSet presAssocID="{4874B185-C4C3-429E-AD4D-47B1396E94C8}" presName="sibTrans" presStyleCnt="0"/>
      <dgm:spPr/>
    </dgm:pt>
    <dgm:pt modelId="{51E1E793-A419-4035-8EE2-CE66BB6A0366}" type="pres">
      <dgm:prSet presAssocID="{9038AE99-60D6-480E-BAD8-A74863325C7C}" presName="compNode" presStyleCnt="0"/>
      <dgm:spPr/>
    </dgm:pt>
    <dgm:pt modelId="{3FECA158-E99B-4A53-83CC-30393079A50C}" type="pres">
      <dgm:prSet presAssocID="{9038AE99-60D6-480E-BAD8-A74863325C7C}" presName="iconBgRect" presStyleLbl="bgShp" presStyleIdx="2" presStyleCnt="5"/>
      <dgm:spPr>
        <a:prstGeom prst="round2DiagRect">
          <a:avLst>
            <a:gd name="adj1" fmla="val 29727"/>
            <a:gd name="adj2" fmla="val 0"/>
          </a:avLst>
        </a:prstGeom>
      </dgm:spPr>
    </dgm:pt>
    <dgm:pt modelId="{6F68689D-F744-43D3-A852-F77A73479295}" type="pres">
      <dgm:prSet presAssocID="{9038AE99-60D6-480E-BAD8-A74863325C7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with Pulse"/>
        </a:ext>
      </dgm:extLst>
    </dgm:pt>
    <dgm:pt modelId="{5F0DC25F-6572-4B33-873B-728423F0778C}" type="pres">
      <dgm:prSet presAssocID="{9038AE99-60D6-480E-BAD8-A74863325C7C}" presName="spaceRect" presStyleCnt="0"/>
      <dgm:spPr/>
    </dgm:pt>
    <dgm:pt modelId="{A54B3ABB-B6B5-4538-BCC3-3C05481DA481}" type="pres">
      <dgm:prSet presAssocID="{9038AE99-60D6-480E-BAD8-A74863325C7C}" presName="textRect" presStyleLbl="revTx" presStyleIdx="2" presStyleCnt="5">
        <dgm:presLayoutVars>
          <dgm:chMax val="1"/>
          <dgm:chPref val="1"/>
        </dgm:presLayoutVars>
      </dgm:prSet>
      <dgm:spPr/>
    </dgm:pt>
    <dgm:pt modelId="{03A210BC-E1CF-43C8-A842-68A07648F412}" type="pres">
      <dgm:prSet presAssocID="{F9488B83-A429-48FC-ACB1-DDDB1AF4C6D3}" presName="sibTrans" presStyleCnt="0"/>
      <dgm:spPr/>
    </dgm:pt>
    <dgm:pt modelId="{EA2AAA11-C95D-411D-A69D-6257AAD58640}" type="pres">
      <dgm:prSet presAssocID="{F1D170A5-49CB-4F71-9140-3B86032AEBF4}" presName="compNode" presStyleCnt="0"/>
      <dgm:spPr/>
    </dgm:pt>
    <dgm:pt modelId="{1E7706D4-5FD1-476D-B997-7D6747AAF977}" type="pres">
      <dgm:prSet presAssocID="{F1D170A5-49CB-4F71-9140-3B86032AEBF4}" presName="iconBgRect" presStyleLbl="bgShp" presStyleIdx="3" presStyleCnt="5"/>
      <dgm:spPr>
        <a:prstGeom prst="round2DiagRect">
          <a:avLst>
            <a:gd name="adj1" fmla="val 29727"/>
            <a:gd name="adj2" fmla="val 0"/>
          </a:avLst>
        </a:prstGeom>
      </dgm:spPr>
    </dgm:pt>
    <dgm:pt modelId="{1E416923-613F-45C0-8000-24CD60A96DD0}" type="pres">
      <dgm:prSet presAssocID="{F1D170A5-49CB-4F71-9140-3B86032AEBF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re"/>
        </a:ext>
      </dgm:extLst>
    </dgm:pt>
    <dgm:pt modelId="{01612E29-4763-4AEB-9FE9-B4EA6CA0AEB9}" type="pres">
      <dgm:prSet presAssocID="{F1D170A5-49CB-4F71-9140-3B86032AEBF4}" presName="spaceRect" presStyleCnt="0"/>
      <dgm:spPr/>
    </dgm:pt>
    <dgm:pt modelId="{8C301E10-F014-4C3E-876C-5BA8548493A0}" type="pres">
      <dgm:prSet presAssocID="{F1D170A5-49CB-4F71-9140-3B86032AEBF4}" presName="textRect" presStyleLbl="revTx" presStyleIdx="3" presStyleCnt="5">
        <dgm:presLayoutVars>
          <dgm:chMax val="1"/>
          <dgm:chPref val="1"/>
        </dgm:presLayoutVars>
      </dgm:prSet>
      <dgm:spPr/>
    </dgm:pt>
    <dgm:pt modelId="{AD9E29C5-AE65-4D28-B346-2E5EDDC137C9}" type="pres">
      <dgm:prSet presAssocID="{00EF1A09-2300-46F2-8B62-8247F2CA34C2}" presName="sibTrans" presStyleCnt="0"/>
      <dgm:spPr/>
    </dgm:pt>
    <dgm:pt modelId="{4C485274-3E48-442A-B49B-8964D2A5EEA4}" type="pres">
      <dgm:prSet presAssocID="{15DD6D1A-0ECD-4B71-8B8C-A6A3F669ED05}" presName="compNode" presStyleCnt="0"/>
      <dgm:spPr/>
    </dgm:pt>
    <dgm:pt modelId="{5339B3D8-BCB8-4D5C-88C2-6E2D8B098494}" type="pres">
      <dgm:prSet presAssocID="{15DD6D1A-0ECD-4B71-8B8C-A6A3F669ED05}" presName="iconBgRect" presStyleLbl="bgShp" presStyleIdx="4" presStyleCnt="5"/>
      <dgm:spPr>
        <a:prstGeom prst="round2DiagRect">
          <a:avLst>
            <a:gd name="adj1" fmla="val 29727"/>
            <a:gd name="adj2" fmla="val 0"/>
          </a:avLst>
        </a:prstGeom>
      </dgm:spPr>
    </dgm:pt>
    <dgm:pt modelId="{28F7D18D-DA6E-4DEE-A221-A4A7DE19A946}" type="pres">
      <dgm:prSet presAssocID="{15DD6D1A-0ECD-4B71-8B8C-A6A3F669ED0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mail"/>
        </a:ext>
      </dgm:extLst>
    </dgm:pt>
    <dgm:pt modelId="{0E92D9E6-41EF-4EBC-A836-7CE36B602EA0}" type="pres">
      <dgm:prSet presAssocID="{15DD6D1A-0ECD-4B71-8B8C-A6A3F669ED05}" presName="spaceRect" presStyleCnt="0"/>
      <dgm:spPr/>
    </dgm:pt>
    <dgm:pt modelId="{BCEF5612-FA8B-4176-AE3D-93BA40BFF05F}" type="pres">
      <dgm:prSet presAssocID="{15DD6D1A-0ECD-4B71-8B8C-A6A3F669ED05}" presName="textRect" presStyleLbl="revTx" presStyleIdx="4" presStyleCnt="5">
        <dgm:presLayoutVars>
          <dgm:chMax val="1"/>
          <dgm:chPref val="1"/>
        </dgm:presLayoutVars>
      </dgm:prSet>
      <dgm:spPr/>
    </dgm:pt>
  </dgm:ptLst>
  <dgm:cxnLst>
    <dgm:cxn modelId="{518DB723-4D68-4347-B2D3-5B879D364D2D}" type="presOf" srcId="{0D088A2A-7C62-43C4-86ED-ADE61BE47284}" destId="{DD35AC9F-D02E-4558-8592-BAC3466E3B01}" srcOrd="0" destOrd="0" presId="urn:microsoft.com/office/officeart/2018/5/layout/IconLeafLabelList"/>
    <dgm:cxn modelId="{AEF1B934-EB06-4CEE-B22C-D2734191443C}" srcId="{0D088A2A-7C62-43C4-86ED-ADE61BE47284}" destId="{94BF210D-9FE8-4DA8-8A61-4E8995BACC0D}" srcOrd="1" destOrd="0" parTransId="{8CE7D68B-195C-487D-BC97-93915702FFEA}" sibTransId="{4874B185-C4C3-429E-AD4D-47B1396E94C8}"/>
    <dgm:cxn modelId="{BD34EC5C-9E36-4F7E-A1E6-F1550784D5F2}" type="presOf" srcId="{EA1058AC-AF31-4B4B-AEA3-E3064B291742}" destId="{4C251A07-8129-42E3-A5C0-75D64FF7020A}" srcOrd="0" destOrd="0" presId="urn:microsoft.com/office/officeart/2018/5/layout/IconLeafLabelList"/>
    <dgm:cxn modelId="{9AE42B5D-85D5-47B5-A000-ACB09289BF66}" type="presOf" srcId="{15DD6D1A-0ECD-4B71-8B8C-A6A3F669ED05}" destId="{BCEF5612-FA8B-4176-AE3D-93BA40BFF05F}" srcOrd="0" destOrd="0" presId="urn:microsoft.com/office/officeart/2018/5/layout/IconLeafLabelList"/>
    <dgm:cxn modelId="{54839563-9EAD-44A2-8BFB-32F09F2A6220}" srcId="{0D088A2A-7C62-43C4-86ED-ADE61BE47284}" destId="{F1D170A5-49CB-4F71-9140-3B86032AEBF4}" srcOrd="3" destOrd="0" parTransId="{7886A967-CC7F-4CA2-8C92-B1FE49A0C715}" sibTransId="{00EF1A09-2300-46F2-8B62-8247F2CA34C2}"/>
    <dgm:cxn modelId="{27620B4A-23BA-4482-BE7F-1A7149240AE2}" type="presOf" srcId="{94BF210D-9FE8-4DA8-8A61-4E8995BACC0D}" destId="{C92C756C-8A78-4462-913B-E52E5DEDC0C3}" srcOrd="0" destOrd="0" presId="urn:microsoft.com/office/officeart/2018/5/layout/IconLeafLabelList"/>
    <dgm:cxn modelId="{3D258450-BB15-45AF-8CB0-8490A0EDCEAF}" type="presOf" srcId="{F1D170A5-49CB-4F71-9140-3B86032AEBF4}" destId="{8C301E10-F014-4C3E-876C-5BA8548493A0}" srcOrd="0" destOrd="0" presId="urn:microsoft.com/office/officeart/2018/5/layout/IconLeafLabelList"/>
    <dgm:cxn modelId="{6A36057A-481B-4735-8BED-5E462F699177}" srcId="{0D088A2A-7C62-43C4-86ED-ADE61BE47284}" destId="{9038AE99-60D6-480E-BAD8-A74863325C7C}" srcOrd="2" destOrd="0" parTransId="{FE7629D9-1B87-4E42-9DB7-8AF1FAA67BF6}" sibTransId="{F9488B83-A429-48FC-ACB1-DDDB1AF4C6D3}"/>
    <dgm:cxn modelId="{27232EA0-E795-4126-B4D6-B3B00398E3FB}" srcId="{0D088A2A-7C62-43C4-86ED-ADE61BE47284}" destId="{EA1058AC-AF31-4B4B-AEA3-E3064B291742}" srcOrd="0" destOrd="0" parTransId="{60994EB8-6105-4659-88B6-D9DA2FB04272}" sibTransId="{23FCB7AD-D152-4F1D-941F-923E5129500A}"/>
    <dgm:cxn modelId="{25B282DE-2694-4571-B076-03692B273816}" type="presOf" srcId="{9038AE99-60D6-480E-BAD8-A74863325C7C}" destId="{A54B3ABB-B6B5-4538-BCC3-3C05481DA481}" srcOrd="0" destOrd="0" presId="urn:microsoft.com/office/officeart/2018/5/layout/IconLeafLabelList"/>
    <dgm:cxn modelId="{F236E9F3-1F36-46AA-BB52-6C3D7753C041}" srcId="{0D088A2A-7C62-43C4-86ED-ADE61BE47284}" destId="{15DD6D1A-0ECD-4B71-8B8C-A6A3F669ED05}" srcOrd="4" destOrd="0" parTransId="{C583CD70-3A77-4D65-A119-CD60CF223CB2}" sibTransId="{4961CED6-44CD-4146-B69F-783C2E379D32}"/>
    <dgm:cxn modelId="{11C1D3B4-632B-45C7-963C-87B173C18576}" type="presParOf" srcId="{DD35AC9F-D02E-4558-8592-BAC3466E3B01}" destId="{E66788EB-91F0-4B07-AFFD-B8DC241B7E77}" srcOrd="0" destOrd="0" presId="urn:microsoft.com/office/officeart/2018/5/layout/IconLeafLabelList"/>
    <dgm:cxn modelId="{F5243218-FEBE-4ADD-ADD6-2852B21917D2}" type="presParOf" srcId="{E66788EB-91F0-4B07-AFFD-B8DC241B7E77}" destId="{08F3A2D7-0D1D-4A90-A2AC-2D4C82FED870}" srcOrd="0" destOrd="0" presId="urn:microsoft.com/office/officeart/2018/5/layout/IconLeafLabelList"/>
    <dgm:cxn modelId="{E2B3251B-0F59-4FEB-830C-DFA17C55DE80}" type="presParOf" srcId="{E66788EB-91F0-4B07-AFFD-B8DC241B7E77}" destId="{693B0C1E-2D45-42FE-918F-72C95581047F}" srcOrd="1" destOrd="0" presId="urn:microsoft.com/office/officeart/2018/5/layout/IconLeafLabelList"/>
    <dgm:cxn modelId="{2C495708-4A4C-409E-98DC-BCFC468E69DE}" type="presParOf" srcId="{E66788EB-91F0-4B07-AFFD-B8DC241B7E77}" destId="{B2CEA90D-1E41-423F-A05E-59013FFA3838}" srcOrd="2" destOrd="0" presId="urn:microsoft.com/office/officeart/2018/5/layout/IconLeafLabelList"/>
    <dgm:cxn modelId="{BB1E8854-5E7E-40B3-94E7-7726C5616CAD}" type="presParOf" srcId="{E66788EB-91F0-4B07-AFFD-B8DC241B7E77}" destId="{4C251A07-8129-42E3-A5C0-75D64FF7020A}" srcOrd="3" destOrd="0" presId="urn:microsoft.com/office/officeart/2018/5/layout/IconLeafLabelList"/>
    <dgm:cxn modelId="{CB1E7987-2AF5-4A55-81C8-1952A70F881E}" type="presParOf" srcId="{DD35AC9F-D02E-4558-8592-BAC3466E3B01}" destId="{FBC897CA-14A3-41FB-88E5-0F4C6B22E8B9}" srcOrd="1" destOrd="0" presId="urn:microsoft.com/office/officeart/2018/5/layout/IconLeafLabelList"/>
    <dgm:cxn modelId="{E8260442-1BB6-463C-9F39-5563B056AAC7}" type="presParOf" srcId="{DD35AC9F-D02E-4558-8592-BAC3466E3B01}" destId="{9AD064EC-4E1C-438B-9525-E28431CE74A5}" srcOrd="2" destOrd="0" presId="urn:microsoft.com/office/officeart/2018/5/layout/IconLeafLabelList"/>
    <dgm:cxn modelId="{913D9EAA-751C-4CB9-8CE1-5177129C7056}" type="presParOf" srcId="{9AD064EC-4E1C-438B-9525-E28431CE74A5}" destId="{30CD5744-0878-43FB-98BA-4A9FC9B4B601}" srcOrd="0" destOrd="0" presId="urn:microsoft.com/office/officeart/2018/5/layout/IconLeafLabelList"/>
    <dgm:cxn modelId="{EB804232-895D-47AE-A0A1-F42019EC313E}" type="presParOf" srcId="{9AD064EC-4E1C-438B-9525-E28431CE74A5}" destId="{B35895AB-1FA2-43A7-9336-F5DF9D543B27}" srcOrd="1" destOrd="0" presId="urn:microsoft.com/office/officeart/2018/5/layout/IconLeafLabelList"/>
    <dgm:cxn modelId="{09B498CD-8855-4F06-AB51-AD1DB8E001E4}" type="presParOf" srcId="{9AD064EC-4E1C-438B-9525-E28431CE74A5}" destId="{C7B30B68-5B1A-4595-8FEB-F41BAF78AC63}" srcOrd="2" destOrd="0" presId="urn:microsoft.com/office/officeart/2018/5/layout/IconLeafLabelList"/>
    <dgm:cxn modelId="{F547CCE2-8875-4D6F-A445-221CF893C427}" type="presParOf" srcId="{9AD064EC-4E1C-438B-9525-E28431CE74A5}" destId="{C92C756C-8A78-4462-913B-E52E5DEDC0C3}" srcOrd="3" destOrd="0" presId="urn:microsoft.com/office/officeart/2018/5/layout/IconLeafLabelList"/>
    <dgm:cxn modelId="{308B60CB-9E77-400D-9BDF-78043C6DD674}" type="presParOf" srcId="{DD35AC9F-D02E-4558-8592-BAC3466E3B01}" destId="{43928953-742C-4F30-A9E5-5EC9F281B25B}" srcOrd="3" destOrd="0" presId="urn:microsoft.com/office/officeart/2018/5/layout/IconLeafLabelList"/>
    <dgm:cxn modelId="{B564095F-3B68-4627-8AFB-FD70125A89C9}" type="presParOf" srcId="{DD35AC9F-D02E-4558-8592-BAC3466E3B01}" destId="{51E1E793-A419-4035-8EE2-CE66BB6A0366}" srcOrd="4" destOrd="0" presId="urn:microsoft.com/office/officeart/2018/5/layout/IconLeafLabelList"/>
    <dgm:cxn modelId="{FB0A6C46-5AFC-4955-B14C-EBA0CAB24443}" type="presParOf" srcId="{51E1E793-A419-4035-8EE2-CE66BB6A0366}" destId="{3FECA158-E99B-4A53-83CC-30393079A50C}" srcOrd="0" destOrd="0" presId="urn:microsoft.com/office/officeart/2018/5/layout/IconLeafLabelList"/>
    <dgm:cxn modelId="{5C8BABC3-B1E4-4B60-9D67-EA49EBFFB792}" type="presParOf" srcId="{51E1E793-A419-4035-8EE2-CE66BB6A0366}" destId="{6F68689D-F744-43D3-A852-F77A73479295}" srcOrd="1" destOrd="0" presId="urn:microsoft.com/office/officeart/2018/5/layout/IconLeafLabelList"/>
    <dgm:cxn modelId="{14D8D772-FA67-4844-911C-AEFE44D0801C}" type="presParOf" srcId="{51E1E793-A419-4035-8EE2-CE66BB6A0366}" destId="{5F0DC25F-6572-4B33-873B-728423F0778C}" srcOrd="2" destOrd="0" presId="urn:microsoft.com/office/officeart/2018/5/layout/IconLeafLabelList"/>
    <dgm:cxn modelId="{D0F8E20D-AB23-4BAD-B752-2FFD5FEF755C}" type="presParOf" srcId="{51E1E793-A419-4035-8EE2-CE66BB6A0366}" destId="{A54B3ABB-B6B5-4538-BCC3-3C05481DA481}" srcOrd="3" destOrd="0" presId="urn:microsoft.com/office/officeart/2018/5/layout/IconLeafLabelList"/>
    <dgm:cxn modelId="{1BCE75F3-5E9F-4EB2-8271-8C3E9F424F57}" type="presParOf" srcId="{DD35AC9F-D02E-4558-8592-BAC3466E3B01}" destId="{03A210BC-E1CF-43C8-A842-68A07648F412}" srcOrd="5" destOrd="0" presId="urn:microsoft.com/office/officeart/2018/5/layout/IconLeafLabelList"/>
    <dgm:cxn modelId="{5C1E05FA-B7F3-4F3D-ABB4-907BC7E6E7D9}" type="presParOf" srcId="{DD35AC9F-D02E-4558-8592-BAC3466E3B01}" destId="{EA2AAA11-C95D-411D-A69D-6257AAD58640}" srcOrd="6" destOrd="0" presId="urn:microsoft.com/office/officeart/2018/5/layout/IconLeafLabelList"/>
    <dgm:cxn modelId="{08BC0D0D-7E6B-4F65-AD85-A20E35785140}" type="presParOf" srcId="{EA2AAA11-C95D-411D-A69D-6257AAD58640}" destId="{1E7706D4-5FD1-476D-B997-7D6747AAF977}" srcOrd="0" destOrd="0" presId="urn:microsoft.com/office/officeart/2018/5/layout/IconLeafLabelList"/>
    <dgm:cxn modelId="{883EF74C-57BD-4B5F-89FB-14C959C1444C}" type="presParOf" srcId="{EA2AAA11-C95D-411D-A69D-6257AAD58640}" destId="{1E416923-613F-45C0-8000-24CD60A96DD0}" srcOrd="1" destOrd="0" presId="urn:microsoft.com/office/officeart/2018/5/layout/IconLeafLabelList"/>
    <dgm:cxn modelId="{C36D9D6E-9841-4EE3-9912-CDD27E52C9E9}" type="presParOf" srcId="{EA2AAA11-C95D-411D-A69D-6257AAD58640}" destId="{01612E29-4763-4AEB-9FE9-B4EA6CA0AEB9}" srcOrd="2" destOrd="0" presId="urn:microsoft.com/office/officeart/2018/5/layout/IconLeafLabelList"/>
    <dgm:cxn modelId="{C7EAED9C-0269-4F6B-A0B0-4933133AF885}" type="presParOf" srcId="{EA2AAA11-C95D-411D-A69D-6257AAD58640}" destId="{8C301E10-F014-4C3E-876C-5BA8548493A0}" srcOrd="3" destOrd="0" presId="urn:microsoft.com/office/officeart/2018/5/layout/IconLeafLabelList"/>
    <dgm:cxn modelId="{5A3DEE22-13DF-4128-A5A7-B864F2AEAB6A}" type="presParOf" srcId="{DD35AC9F-D02E-4558-8592-BAC3466E3B01}" destId="{AD9E29C5-AE65-4D28-B346-2E5EDDC137C9}" srcOrd="7" destOrd="0" presId="urn:microsoft.com/office/officeart/2018/5/layout/IconLeafLabelList"/>
    <dgm:cxn modelId="{C41B2B06-455A-49A7-9EC4-B0CEAA6D770F}" type="presParOf" srcId="{DD35AC9F-D02E-4558-8592-BAC3466E3B01}" destId="{4C485274-3E48-442A-B49B-8964D2A5EEA4}" srcOrd="8" destOrd="0" presId="urn:microsoft.com/office/officeart/2018/5/layout/IconLeafLabelList"/>
    <dgm:cxn modelId="{CBC09494-1C3C-4CEC-BF1F-A64467D6F7C3}" type="presParOf" srcId="{4C485274-3E48-442A-B49B-8964D2A5EEA4}" destId="{5339B3D8-BCB8-4D5C-88C2-6E2D8B098494}" srcOrd="0" destOrd="0" presId="urn:microsoft.com/office/officeart/2018/5/layout/IconLeafLabelList"/>
    <dgm:cxn modelId="{F7546DB2-6D11-4955-BFAF-CF888619C707}" type="presParOf" srcId="{4C485274-3E48-442A-B49B-8964D2A5EEA4}" destId="{28F7D18D-DA6E-4DEE-A221-A4A7DE19A946}" srcOrd="1" destOrd="0" presId="urn:microsoft.com/office/officeart/2018/5/layout/IconLeafLabelList"/>
    <dgm:cxn modelId="{64729556-45D6-4F6C-BDB8-C8593CF75935}" type="presParOf" srcId="{4C485274-3E48-442A-B49B-8964D2A5EEA4}" destId="{0E92D9E6-41EF-4EBC-A836-7CE36B602EA0}" srcOrd="2" destOrd="0" presId="urn:microsoft.com/office/officeart/2018/5/layout/IconLeafLabelList"/>
    <dgm:cxn modelId="{C6E0F95C-0891-4326-8556-B9CBB21AAD3E}" type="presParOf" srcId="{4C485274-3E48-442A-B49B-8964D2A5EEA4}" destId="{BCEF5612-FA8B-4176-AE3D-93BA40BFF05F}"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9F6096-FE6B-4F0D-B400-8CD3D658873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CBB7A66-01EC-4714-8337-3DAA11BBA105}">
      <dgm:prSet/>
      <dgm:spPr/>
      <dgm:t>
        <a:bodyPr/>
        <a:lstStyle/>
        <a:p>
          <a:r>
            <a:rPr lang="en-US"/>
            <a:t>“Ambiguous” results about whether community policing reduces crime</a:t>
          </a:r>
        </a:p>
      </dgm:t>
    </dgm:pt>
    <dgm:pt modelId="{DA1E81E2-B3AA-4BE9-81B8-EC3451ACA233}" type="parTrans" cxnId="{73D0E010-C8D5-43EF-B8A3-EC4047B30884}">
      <dgm:prSet/>
      <dgm:spPr/>
      <dgm:t>
        <a:bodyPr/>
        <a:lstStyle/>
        <a:p>
          <a:endParaRPr lang="en-US"/>
        </a:p>
      </dgm:t>
    </dgm:pt>
    <dgm:pt modelId="{DA477D6E-FF84-4DB7-A711-A06FD9FF49FF}" type="sibTrans" cxnId="{73D0E010-C8D5-43EF-B8A3-EC4047B30884}">
      <dgm:prSet/>
      <dgm:spPr/>
      <dgm:t>
        <a:bodyPr/>
        <a:lstStyle/>
        <a:p>
          <a:endParaRPr lang="en-US"/>
        </a:p>
      </dgm:t>
    </dgm:pt>
    <dgm:pt modelId="{9FA2262B-F3EB-4A6C-B3CE-00814A502D05}">
      <dgm:prSet/>
      <dgm:spPr/>
      <dgm:t>
        <a:bodyPr/>
        <a:lstStyle/>
        <a:p>
          <a:r>
            <a:rPr lang="en-US"/>
            <a:t>Increase citizens’ satisfaction with police </a:t>
          </a:r>
        </a:p>
      </dgm:t>
    </dgm:pt>
    <dgm:pt modelId="{1F2EC9BC-0A05-46F1-A7C4-EA5F83DB7C08}" type="parTrans" cxnId="{5047A590-EA53-4150-BFB3-BED03A721793}">
      <dgm:prSet/>
      <dgm:spPr/>
      <dgm:t>
        <a:bodyPr/>
        <a:lstStyle/>
        <a:p>
          <a:endParaRPr lang="en-US"/>
        </a:p>
      </dgm:t>
    </dgm:pt>
    <dgm:pt modelId="{36D32473-32D7-43AE-A98E-B61973D4B503}" type="sibTrans" cxnId="{5047A590-EA53-4150-BFB3-BED03A721793}">
      <dgm:prSet/>
      <dgm:spPr/>
      <dgm:t>
        <a:bodyPr/>
        <a:lstStyle/>
        <a:p>
          <a:endParaRPr lang="en-US"/>
        </a:p>
      </dgm:t>
    </dgm:pt>
    <dgm:pt modelId="{4A7DD9B0-A207-46CB-8EC3-A5A64E02A35E}">
      <dgm:prSet/>
      <dgm:spPr/>
      <dgm:t>
        <a:bodyPr/>
        <a:lstStyle/>
        <a:p>
          <a:r>
            <a:rPr lang="en-US"/>
            <a:t>Enhances perceptions of police legitimacy and disorder</a:t>
          </a:r>
        </a:p>
      </dgm:t>
    </dgm:pt>
    <dgm:pt modelId="{D8D87B6D-D08E-4ADF-B533-3BD471C5E7CC}" type="parTrans" cxnId="{13B47183-60CE-4167-A2E4-968FF9B9896C}">
      <dgm:prSet/>
      <dgm:spPr/>
      <dgm:t>
        <a:bodyPr/>
        <a:lstStyle/>
        <a:p>
          <a:endParaRPr lang="en-US"/>
        </a:p>
      </dgm:t>
    </dgm:pt>
    <dgm:pt modelId="{B1986542-FA8E-4F5C-88B0-177EC7D2F21D}" type="sibTrans" cxnId="{13B47183-60CE-4167-A2E4-968FF9B9896C}">
      <dgm:prSet/>
      <dgm:spPr/>
      <dgm:t>
        <a:bodyPr/>
        <a:lstStyle/>
        <a:p>
          <a:endParaRPr lang="en-US"/>
        </a:p>
      </dgm:t>
    </dgm:pt>
    <dgm:pt modelId="{B026B3D4-3D3D-4813-A4F3-DC5F19ED8987}">
      <dgm:prSet/>
      <dgm:spPr/>
      <dgm:t>
        <a:bodyPr/>
        <a:lstStyle/>
        <a:p>
          <a:r>
            <a:rPr lang="en-US"/>
            <a:t>No evidence that community policing decreases citizen’s fear of crime</a:t>
          </a:r>
        </a:p>
      </dgm:t>
    </dgm:pt>
    <dgm:pt modelId="{AA7BDA99-1A2F-4E3E-8E8B-9407BE5017ED}" type="parTrans" cxnId="{A96E948A-33C0-4A7D-9D30-207AE89D9457}">
      <dgm:prSet/>
      <dgm:spPr/>
      <dgm:t>
        <a:bodyPr/>
        <a:lstStyle/>
        <a:p>
          <a:endParaRPr lang="en-US"/>
        </a:p>
      </dgm:t>
    </dgm:pt>
    <dgm:pt modelId="{2B9E4E69-5EA3-4653-B83F-FD4A9540E945}" type="sibTrans" cxnId="{A96E948A-33C0-4A7D-9D30-207AE89D9457}">
      <dgm:prSet/>
      <dgm:spPr/>
      <dgm:t>
        <a:bodyPr/>
        <a:lstStyle/>
        <a:p>
          <a:endParaRPr lang="en-US"/>
        </a:p>
      </dgm:t>
    </dgm:pt>
    <dgm:pt modelId="{44972130-C24D-492D-881A-459E10DC6FE7}" type="pres">
      <dgm:prSet presAssocID="{389F6096-FE6B-4F0D-B400-8CD3D658873C}" presName="linear" presStyleCnt="0">
        <dgm:presLayoutVars>
          <dgm:animLvl val="lvl"/>
          <dgm:resizeHandles val="exact"/>
        </dgm:presLayoutVars>
      </dgm:prSet>
      <dgm:spPr/>
    </dgm:pt>
    <dgm:pt modelId="{7401F90B-2DDB-47B6-B30A-F779A2DDC145}" type="pres">
      <dgm:prSet presAssocID="{3CBB7A66-01EC-4714-8337-3DAA11BBA105}" presName="parentText" presStyleLbl="node1" presStyleIdx="0" presStyleCnt="4">
        <dgm:presLayoutVars>
          <dgm:chMax val="0"/>
          <dgm:bulletEnabled val="1"/>
        </dgm:presLayoutVars>
      </dgm:prSet>
      <dgm:spPr/>
    </dgm:pt>
    <dgm:pt modelId="{667BCA19-D255-47B0-A6CB-FD95883D487F}" type="pres">
      <dgm:prSet presAssocID="{DA477D6E-FF84-4DB7-A711-A06FD9FF49FF}" presName="spacer" presStyleCnt="0"/>
      <dgm:spPr/>
    </dgm:pt>
    <dgm:pt modelId="{197F7A20-4BBB-426F-B37E-843BBBAFEA44}" type="pres">
      <dgm:prSet presAssocID="{9FA2262B-F3EB-4A6C-B3CE-00814A502D05}" presName="parentText" presStyleLbl="node1" presStyleIdx="1" presStyleCnt="4">
        <dgm:presLayoutVars>
          <dgm:chMax val="0"/>
          <dgm:bulletEnabled val="1"/>
        </dgm:presLayoutVars>
      </dgm:prSet>
      <dgm:spPr/>
    </dgm:pt>
    <dgm:pt modelId="{804E81C1-2CBF-4332-A438-08CC8DCF1FD4}" type="pres">
      <dgm:prSet presAssocID="{36D32473-32D7-43AE-A98E-B61973D4B503}" presName="spacer" presStyleCnt="0"/>
      <dgm:spPr/>
    </dgm:pt>
    <dgm:pt modelId="{F702D7EC-B12F-4F3A-936C-0D92982F6A91}" type="pres">
      <dgm:prSet presAssocID="{4A7DD9B0-A207-46CB-8EC3-A5A64E02A35E}" presName="parentText" presStyleLbl="node1" presStyleIdx="2" presStyleCnt="4">
        <dgm:presLayoutVars>
          <dgm:chMax val="0"/>
          <dgm:bulletEnabled val="1"/>
        </dgm:presLayoutVars>
      </dgm:prSet>
      <dgm:spPr/>
    </dgm:pt>
    <dgm:pt modelId="{D410ED33-F2B6-4941-8249-B0AAB618FC24}" type="pres">
      <dgm:prSet presAssocID="{B1986542-FA8E-4F5C-88B0-177EC7D2F21D}" presName="spacer" presStyleCnt="0"/>
      <dgm:spPr/>
    </dgm:pt>
    <dgm:pt modelId="{8A3E402B-611D-4D24-9F17-535BB37A0FD3}" type="pres">
      <dgm:prSet presAssocID="{B026B3D4-3D3D-4813-A4F3-DC5F19ED8987}" presName="parentText" presStyleLbl="node1" presStyleIdx="3" presStyleCnt="4">
        <dgm:presLayoutVars>
          <dgm:chMax val="0"/>
          <dgm:bulletEnabled val="1"/>
        </dgm:presLayoutVars>
      </dgm:prSet>
      <dgm:spPr/>
    </dgm:pt>
  </dgm:ptLst>
  <dgm:cxnLst>
    <dgm:cxn modelId="{73D0E010-C8D5-43EF-B8A3-EC4047B30884}" srcId="{389F6096-FE6B-4F0D-B400-8CD3D658873C}" destId="{3CBB7A66-01EC-4714-8337-3DAA11BBA105}" srcOrd="0" destOrd="0" parTransId="{DA1E81E2-B3AA-4BE9-81B8-EC3451ACA233}" sibTransId="{DA477D6E-FF84-4DB7-A711-A06FD9FF49FF}"/>
    <dgm:cxn modelId="{55B85D2A-8426-4CF4-9E2F-A8EB21E6AAC9}" type="presOf" srcId="{4A7DD9B0-A207-46CB-8EC3-A5A64E02A35E}" destId="{F702D7EC-B12F-4F3A-936C-0D92982F6A91}" srcOrd="0" destOrd="0" presId="urn:microsoft.com/office/officeart/2005/8/layout/vList2"/>
    <dgm:cxn modelId="{AA626F3C-D531-49ED-9667-1AC468FBFD15}" type="presOf" srcId="{9FA2262B-F3EB-4A6C-B3CE-00814A502D05}" destId="{197F7A20-4BBB-426F-B37E-843BBBAFEA44}" srcOrd="0" destOrd="0" presId="urn:microsoft.com/office/officeart/2005/8/layout/vList2"/>
    <dgm:cxn modelId="{FFCDAE4F-14EE-4181-8F3C-5B1B5AEC2DAA}" type="presOf" srcId="{3CBB7A66-01EC-4714-8337-3DAA11BBA105}" destId="{7401F90B-2DDB-47B6-B30A-F779A2DDC145}" srcOrd="0" destOrd="0" presId="urn:microsoft.com/office/officeart/2005/8/layout/vList2"/>
    <dgm:cxn modelId="{13B47183-60CE-4167-A2E4-968FF9B9896C}" srcId="{389F6096-FE6B-4F0D-B400-8CD3D658873C}" destId="{4A7DD9B0-A207-46CB-8EC3-A5A64E02A35E}" srcOrd="2" destOrd="0" parTransId="{D8D87B6D-D08E-4ADF-B533-3BD471C5E7CC}" sibTransId="{B1986542-FA8E-4F5C-88B0-177EC7D2F21D}"/>
    <dgm:cxn modelId="{A96E948A-33C0-4A7D-9D30-207AE89D9457}" srcId="{389F6096-FE6B-4F0D-B400-8CD3D658873C}" destId="{B026B3D4-3D3D-4813-A4F3-DC5F19ED8987}" srcOrd="3" destOrd="0" parTransId="{AA7BDA99-1A2F-4E3E-8E8B-9407BE5017ED}" sibTransId="{2B9E4E69-5EA3-4653-B83F-FD4A9540E945}"/>
    <dgm:cxn modelId="{4B14708D-FEA1-487A-B028-0EBA07A3F6AD}" type="presOf" srcId="{B026B3D4-3D3D-4813-A4F3-DC5F19ED8987}" destId="{8A3E402B-611D-4D24-9F17-535BB37A0FD3}" srcOrd="0" destOrd="0" presId="urn:microsoft.com/office/officeart/2005/8/layout/vList2"/>
    <dgm:cxn modelId="{5047A590-EA53-4150-BFB3-BED03A721793}" srcId="{389F6096-FE6B-4F0D-B400-8CD3D658873C}" destId="{9FA2262B-F3EB-4A6C-B3CE-00814A502D05}" srcOrd="1" destOrd="0" parTransId="{1F2EC9BC-0A05-46F1-A7C4-EA5F83DB7C08}" sibTransId="{36D32473-32D7-43AE-A98E-B61973D4B503}"/>
    <dgm:cxn modelId="{AE847896-5E34-413B-A3AC-C8AF65A75C42}" type="presOf" srcId="{389F6096-FE6B-4F0D-B400-8CD3D658873C}" destId="{44972130-C24D-492D-881A-459E10DC6FE7}" srcOrd="0" destOrd="0" presId="urn:microsoft.com/office/officeart/2005/8/layout/vList2"/>
    <dgm:cxn modelId="{9BFB5AB5-2AEA-44BA-996D-30EF01D4031B}" type="presParOf" srcId="{44972130-C24D-492D-881A-459E10DC6FE7}" destId="{7401F90B-2DDB-47B6-B30A-F779A2DDC145}" srcOrd="0" destOrd="0" presId="urn:microsoft.com/office/officeart/2005/8/layout/vList2"/>
    <dgm:cxn modelId="{AB9B0BBC-EAB2-420E-952F-6A3E6308FA62}" type="presParOf" srcId="{44972130-C24D-492D-881A-459E10DC6FE7}" destId="{667BCA19-D255-47B0-A6CB-FD95883D487F}" srcOrd="1" destOrd="0" presId="urn:microsoft.com/office/officeart/2005/8/layout/vList2"/>
    <dgm:cxn modelId="{8A45D4A7-13B7-4CC3-8B2E-431A315C7983}" type="presParOf" srcId="{44972130-C24D-492D-881A-459E10DC6FE7}" destId="{197F7A20-4BBB-426F-B37E-843BBBAFEA44}" srcOrd="2" destOrd="0" presId="urn:microsoft.com/office/officeart/2005/8/layout/vList2"/>
    <dgm:cxn modelId="{B38A7E14-FD99-4172-93E7-06546E92B20F}" type="presParOf" srcId="{44972130-C24D-492D-881A-459E10DC6FE7}" destId="{804E81C1-2CBF-4332-A438-08CC8DCF1FD4}" srcOrd="3" destOrd="0" presId="urn:microsoft.com/office/officeart/2005/8/layout/vList2"/>
    <dgm:cxn modelId="{4BAD2ED0-5727-4DE6-86F3-52A0F2D786F7}" type="presParOf" srcId="{44972130-C24D-492D-881A-459E10DC6FE7}" destId="{F702D7EC-B12F-4F3A-936C-0D92982F6A91}" srcOrd="4" destOrd="0" presId="urn:microsoft.com/office/officeart/2005/8/layout/vList2"/>
    <dgm:cxn modelId="{1CA7D63E-7BC0-4AAE-91B4-A7AACBC361FA}" type="presParOf" srcId="{44972130-C24D-492D-881A-459E10DC6FE7}" destId="{D410ED33-F2B6-4941-8249-B0AAB618FC24}" srcOrd="5" destOrd="0" presId="urn:microsoft.com/office/officeart/2005/8/layout/vList2"/>
    <dgm:cxn modelId="{B83AF4F6-32F7-4BC5-88AD-B60309A3F7B9}" type="presParOf" srcId="{44972130-C24D-492D-881A-459E10DC6FE7}" destId="{8A3E402B-611D-4D24-9F17-535BB37A0FD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B4674B-8E11-46DC-B48A-CD0331323D2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736B986-9E0F-4D70-83E7-2D8AE19C58EB}">
      <dgm:prSet/>
      <dgm:spPr/>
      <dgm:t>
        <a:bodyPr/>
        <a:lstStyle/>
        <a:p>
          <a:r>
            <a:rPr lang="en-US"/>
            <a:t>Informs citizens about crime</a:t>
          </a:r>
        </a:p>
      </dgm:t>
    </dgm:pt>
    <dgm:pt modelId="{9F98175E-1F4A-484B-80CC-2B32FAD37C07}" type="parTrans" cxnId="{9C086F39-AC97-440D-9FC1-E890586A5B6E}">
      <dgm:prSet/>
      <dgm:spPr/>
      <dgm:t>
        <a:bodyPr/>
        <a:lstStyle/>
        <a:p>
          <a:endParaRPr lang="en-US"/>
        </a:p>
      </dgm:t>
    </dgm:pt>
    <dgm:pt modelId="{8DE80FE0-1681-4E36-B7E2-C5DB318F1172}" type="sibTrans" cxnId="{9C086F39-AC97-440D-9FC1-E890586A5B6E}">
      <dgm:prSet/>
      <dgm:spPr/>
      <dgm:t>
        <a:bodyPr/>
        <a:lstStyle/>
        <a:p>
          <a:endParaRPr lang="en-US"/>
        </a:p>
      </dgm:t>
    </dgm:pt>
    <dgm:pt modelId="{2C07BEA8-1A80-435E-95A3-3F5FAA84BA5B}">
      <dgm:prSet/>
      <dgm:spPr/>
      <dgm:t>
        <a:bodyPr/>
        <a:lstStyle/>
        <a:p>
          <a:r>
            <a:rPr lang="en-US"/>
            <a:t>Analyzes information collected from citizens</a:t>
          </a:r>
        </a:p>
      </dgm:t>
    </dgm:pt>
    <dgm:pt modelId="{C9558D5E-8738-46A6-88A8-A34B8488711D}" type="parTrans" cxnId="{56AB26E6-96F3-41EE-82E1-CC091DA50E2B}">
      <dgm:prSet/>
      <dgm:spPr/>
      <dgm:t>
        <a:bodyPr/>
        <a:lstStyle/>
        <a:p>
          <a:endParaRPr lang="en-US"/>
        </a:p>
      </dgm:t>
    </dgm:pt>
    <dgm:pt modelId="{FDBDB0B1-1123-4E79-958B-99590EECDF2D}" type="sibTrans" cxnId="{56AB26E6-96F3-41EE-82E1-CC091DA50E2B}">
      <dgm:prSet/>
      <dgm:spPr/>
      <dgm:t>
        <a:bodyPr/>
        <a:lstStyle/>
        <a:p>
          <a:endParaRPr lang="en-US"/>
        </a:p>
      </dgm:t>
    </dgm:pt>
    <dgm:pt modelId="{037DB580-9C61-4CB6-91FD-0E0CB7F1A9AD}">
      <dgm:prSet/>
      <dgm:spPr/>
      <dgm:t>
        <a:bodyPr/>
        <a:lstStyle/>
        <a:p>
          <a:r>
            <a:rPr lang="en-US"/>
            <a:t>Builds partnerships and transparency</a:t>
          </a:r>
        </a:p>
      </dgm:t>
    </dgm:pt>
    <dgm:pt modelId="{E64D7CD2-9FF7-4ADB-B702-94F92F98E0E6}" type="parTrans" cxnId="{3C10053A-EFFC-490D-923F-26142ABAC857}">
      <dgm:prSet/>
      <dgm:spPr/>
      <dgm:t>
        <a:bodyPr/>
        <a:lstStyle/>
        <a:p>
          <a:endParaRPr lang="en-US"/>
        </a:p>
      </dgm:t>
    </dgm:pt>
    <dgm:pt modelId="{DF880DBE-5741-4B2E-A2F9-70B932BC4B44}" type="sibTrans" cxnId="{3C10053A-EFFC-490D-923F-26142ABAC857}">
      <dgm:prSet/>
      <dgm:spPr/>
      <dgm:t>
        <a:bodyPr/>
        <a:lstStyle/>
        <a:p>
          <a:endParaRPr lang="en-US"/>
        </a:p>
      </dgm:t>
    </dgm:pt>
    <dgm:pt modelId="{19A50891-D85E-40F7-BF16-EA79998EC5C2}" type="pres">
      <dgm:prSet presAssocID="{8AB4674B-8E11-46DC-B48A-CD0331323D2C}" presName="hierChild1" presStyleCnt="0">
        <dgm:presLayoutVars>
          <dgm:chPref val="1"/>
          <dgm:dir/>
          <dgm:animOne val="branch"/>
          <dgm:animLvl val="lvl"/>
          <dgm:resizeHandles/>
        </dgm:presLayoutVars>
      </dgm:prSet>
      <dgm:spPr/>
    </dgm:pt>
    <dgm:pt modelId="{A10C1FB6-EE2E-46D4-8B9D-401EB2B2340B}" type="pres">
      <dgm:prSet presAssocID="{A736B986-9E0F-4D70-83E7-2D8AE19C58EB}" presName="hierRoot1" presStyleCnt="0"/>
      <dgm:spPr/>
    </dgm:pt>
    <dgm:pt modelId="{AFD6AE00-FA0D-4534-8AF9-50C94504B531}" type="pres">
      <dgm:prSet presAssocID="{A736B986-9E0F-4D70-83E7-2D8AE19C58EB}" presName="composite" presStyleCnt="0"/>
      <dgm:spPr/>
    </dgm:pt>
    <dgm:pt modelId="{792428C9-3996-448B-A0D1-C79D6B8EBD3C}" type="pres">
      <dgm:prSet presAssocID="{A736B986-9E0F-4D70-83E7-2D8AE19C58EB}" presName="background" presStyleLbl="node0" presStyleIdx="0" presStyleCnt="3"/>
      <dgm:spPr/>
    </dgm:pt>
    <dgm:pt modelId="{0080DF34-E289-43AE-9329-056C710D725B}" type="pres">
      <dgm:prSet presAssocID="{A736B986-9E0F-4D70-83E7-2D8AE19C58EB}" presName="text" presStyleLbl="fgAcc0" presStyleIdx="0" presStyleCnt="3">
        <dgm:presLayoutVars>
          <dgm:chPref val="3"/>
        </dgm:presLayoutVars>
      </dgm:prSet>
      <dgm:spPr/>
    </dgm:pt>
    <dgm:pt modelId="{46B90000-0885-498A-AD2F-A7BB5136086E}" type="pres">
      <dgm:prSet presAssocID="{A736B986-9E0F-4D70-83E7-2D8AE19C58EB}" presName="hierChild2" presStyleCnt="0"/>
      <dgm:spPr/>
    </dgm:pt>
    <dgm:pt modelId="{77470E3A-9A7C-4ED6-9BD6-7322FD288324}" type="pres">
      <dgm:prSet presAssocID="{2C07BEA8-1A80-435E-95A3-3F5FAA84BA5B}" presName="hierRoot1" presStyleCnt="0"/>
      <dgm:spPr/>
    </dgm:pt>
    <dgm:pt modelId="{2A452E6F-574B-4486-A68D-FF056778190F}" type="pres">
      <dgm:prSet presAssocID="{2C07BEA8-1A80-435E-95A3-3F5FAA84BA5B}" presName="composite" presStyleCnt="0"/>
      <dgm:spPr/>
    </dgm:pt>
    <dgm:pt modelId="{D547227A-2856-456A-B74B-0860ED3A4283}" type="pres">
      <dgm:prSet presAssocID="{2C07BEA8-1A80-435E-95A3-3F5FAA84BA5B}" presName="background" presStyleLbl="node0" presStyleIdx="1" presStyleCnt="3"/>
      <dgm:spPr/>
    </dgm:pt>
    <dgm:pt modelId="{860B0706-1042-4916-AD9C-91686EE6D76F}" type="pres">
      <dgm:prSet presAssocID="{2C07BEA8-1A80-435E-95A3-3F5FAA84BA5B}" presName="text" presStyleLbl="fgAcc0" presStyleIdx="1" presStyleCnt="3">
        <dgm:presLayoutVars>
          <dgm:chPref val="3"/>
        </dgm:presLayoutVars>
      </dgm:prSet>
      <dgm:spPr/>
    </dgm:pt>
    <dgm:pt modelId="{E958C0FA-4B25-4D81-A02D-7C60D1EBED28}" type="pres">
      <dgm:prSet presAssocID="{2C07BEA8-1A80-435E-95A3-3F5FAA84BA5B}" presName="hierChild2" presStyleCnt="0"/>
      <dgm:spPr/>
    </dgm:pt>
    <dgm:pt modelId="{4600F0DF-A71D-47E7-8994-661D7337CDB7}" type="pres">
      <dgm:prSet presAssocID="{037DB580-9C61-4CB6-91FD-0E0CB7F1A9AD}" presName="hierRoot1" presStyleCnt="0"/>
      <dgm:spPr/>
    </dgm:pt>
    <dgm:pt modelId="{12D413BB-6AF9-46A5-9F1F-FA9A91E65E1E}" type="pres">
      <dgm:prSet presAssocID="{037DB580-9C61-4CB6-91FD-0E0CB7F1A9AD}" presName="composite" presStyleCnt="0"/>
      <dgm:spPr/>
    </dgm:pt>
    <dgm:pt modelId="{F3C48D7B-1729-425C-B5A4-44DB2B3CA3D6}" type="pres">
      <dgm:prSet presAssocID="{037DB580-9C61-4CB6-91FD-0E0CB7F1A9AD}" presName="background" presStyleLbl="node0" presStyleIdx="2" presStyleCnt="3"/>
      <dgm:spPr/>
    </dgm:pt>
    <dgm:pt modelId="{B426D8DD-12D9-4BC3-A3A6-0BA2F03E96BB}" type="pres">
      <dgm:prSet presAssocID="{037DB580-9C61-4CB6-91FD-0E0CB7F1A9AD}" presName="text" presStyleLbl="fgAcc0" presStyleIdx="2" presStyleCnt="3">
        <dgm:presLayoutVars>
          <dgm:chPref val="3"/>
        </dgm:presLayoutVars>
      </dgm:prSet>
      <dgm:spPr/>
    </dgm:pt>
    <dgm:pt modelId="{AD139844-7EC0-4DB8-A890-264156E0BE29}" type="pres">
      <dgm:prSet presAssocID="{037DB580-9C61-4CB6-91FD-0E0CB7F1A9AD}" presName="hierChild2" presStyleCnt="0"/>
      <dgm:spPr/>
    </dgm:pt>
  </dgm:ptLst>
  <dgm:cxnLst>
    <dgm:cxn modelId="{5873112A-614C-40F8-9079-693017EEC0F6}" type="presOf" srcId="{037DB580-9C61-4CB6-91FD-0E0CB7F1A9AD}" destId="{B426D8DD-12D9-4BC3-A3A6-0BA2F03E96BB}" srcOrd="0" destOrd="0" presId="urn:microsoft.com/office/officeart/2005/8/layout/hierarchy1"/>
    <dgm:cxn modelId="{8C562330-8BD1-4D33-BFD7-5E571EFC87EF}" type="presOf" srcId="{8AB4674B-8E11-46DC-B48A-CD0331323D2C}" destId="{19A50891-D85E-40F7-BF16-EA79998EC5C2}" srcOrd="0" destOrd="0" presId="urn:microsoft.com/office/officeart/2005/8/layout/hierarchy1"/>
    <dgm:cxn modelId="{9C086F39-AC97-440D-9FC1-E890586A5B6E}" srcId="{8AB4674B-8E11-46DC-B48A-CD0331323D2C}" destId="{A736B986-9E0F-4D70-83E7-2D8AE19C58EB}" srcOrd="0" destOrd="0" parTransId="{9F98175E-1F4A-484B-80CC-2B32FAD37C07}" sibTransId="{8DE80FE0-1681-4E36-B7E2-C5DB318F1172}"/>
    <dgm:cxn modelId="{3C10053A-EFFC-490D-923F-26142ABAC857}" srcId="{8AB4674B-8E11-46DC-B48A-CD0331323D2C}" destId="{037DB580-9C61-4CB6-91FD-0E0CB7F1A9AD}" srcOrd="2" destOrd="0" parTransId="{E64D7CD2-9FF7-4ADB-B702-94F92F98E0E6}" sibTransId="{DF880DBE-5741-4B2E-A2F9-70B932BC4B44}"/>
    <dgm:cxn modelId="{56AB26E6-96F3-41EE-82E1-CC091DA50E2B}" srcId="{8AB4674B-8E11-46DC-B48A-CD0331323D2C}" destId="{2C07BEA8-1A80-435E-95A3-3F5FAA84BA5B}" srcOrd="1" destOrd="0" parTransId="{C9558D5E-8738-46A6-88A8-A34B8488711D}" sibTransId="{FDBDB0B1-1123-4E79-958B-99590EECDF2D}"/>
    <dgm:cxn modelId="{1BC215EA-BC86-44D9-A0A3-8B7B5A443651}" type="presOf" srcId="{A736B986-9E0F-4D70-83E7-2D8AE19C58EB}" destId="{0080DF34-E289-43AE-9329-056C710D725B}" srcOrd="0" destOrd="0" presId="urn:microsoft.com/office/officeart/2005/8/layout/hierarchy1"/>
    <dgm:cxn modelId="{946FE5F0-37F6-4069-BC85-DEF549A47918}" type="presOf" srcId="{2C07BEA8-1A80-435E-95A3-3F5FAA84BA5B}" destId="{860B0706-1042-4916-AD9C-91686EE6D76F}" srcOrd="0" destOrd="0" presId="urn:microsoft.com/office/officeart/2005/8/layout/hierarchy1"/>
    <dgm:cxn modelId="{BDBB5E62-36E6-4653-9B7E-9715B0ED1C7C}" type="presParOf" srcId="{19A50891-D85E-40F7-BF16-EA79998EC5C2}" destId="{A10C1FB6-EE2E-46D4-8B9D-401EB2B2340B}" srcOrd="0" destOrd="0" presId="urn:microsoft.com/office/officeart/2005/8/layout/hierarchy1"/>
    <dgm:cxn modelId="{7A5E708F-6FB1-486D-805D-09F74B647C5E}" type="presParOf" srcId="{A10C1FB6-EE2E-46D4-8B9D-401EB2B2340B}" destId="{AFD6AE00-FA0D-4534-8AF9-50C94504B531}" srcOrd="0" destOrd="0" presId="urn:microsoft.com/office/officeart/2005/8/layout/hierarchy1"/>
    <dgm:cxn modelId="{DF8DB9B7-4FA8-4E0B-8167-31B030CC7796}" type="presParOf" srcId="{AFD6AE00-FA0D-4534-8AF9-50C94504B531}" destId="{792428C9-3996-448B-A0D1-C79D6B8EBD3C}" srcOrd="0" destOrd="0" presId="urn:microsoft.com/office/officeart/2005/8/layout/hierarchy1"/>
    <dgm:cxn modelId="{24EE623D-1C27-4ECB-9EDD-9BF4283F0354}" type="presParOf" srcId="{AFD6AE00-FA0D-4534-8AF9-50C94504B531}" destId="{0080DF34-E289-43AE-9329-056C710D725B}" srcOrd="1" destOrd="0" presId="urn:microsoft.com/office/officeart/2005/8/layout/hierarchy1"/>
    <dgm:cxn modelId="{34F3C122-037F-45BF-A823-A8C4A2D7AF34}" type="presParOf" srcId="{A10C1FB6-EE2E-46D4-8B9D-401EB2B2340B}" destId="{46B90000-0885-498A-AD2F-A7BB5136086E}" srcOrd="1" destOrd="0" presId="urn:microsoft.com/office/officeart/2005/8/layout/hierarchy1"/>
    <dgm:cxn modelId="{553C1BD6-CCD6-49E0-995F-CCE53039E935}" type="presParOf" srcId="{19A50891-D85E-40F7-BF16-EA79998EC5C2}" destId="{77470E3A-9A7C-4ED6-9BD6-7322FD288324}" srcOrd="1" destOrd="0" presId="urn:microsoft.com/office/officeart/2005/8/layout/hierarchy1"/>
    <dgm:cxn modelId="{0FA2C341-A9E2-424D-A726-B2BED793D109}" type="presParOf" srcId="{77470E3A-9A7C-4ED6-9BD6-7322FD288324}" destId="{2A452E6F-574B-4486-A68D-FF056778190F}" srcOrd="0" destOrd="0" presId="urn:microsoft.com/office/officeart/2005/8/layout/hierarchy1"/>
    <dgm:cxn modelId="{2EDC9AAB-6512-41DB-B678-16CE207451CC}" type="presParOf" srcId="{2A452E6F-574B-4486-A68D-FF056778190F}" destId="{D547227A-2856-456A-B74B-0860ED3A4283}" srcOrd="0" destOrd="0" presId="urn:microsoft.com/office/officeart/2005/8/layout/hierarchy1"/>
    <dgm:cxn modelId="{DB7E2499-7B00-4E9F-A1EA-812FC5BBC463}" type="presParOf" srcId="{2A452E6F-574B-4486-A68D-FF056778190F}" destId="{860B0706-1042-4916-AD9C-91686EE6D76F}" srcOrd="1" destOrd="0" presId="urn:microsoft.com/office/officeart/2005/8/layout/hierarchy1"/>
    <dgm:cxn modelId="{F5B7DE29-BE8E-45D8-BCCC-0E2B2852A1B8}" type="presParOf" srcId="{77470E3A-9A7C-4ED6-9BD6-7322FD288324}" destId="{E958C0FA-4B25-4D81-A02D-7C60D1EBED28}" srcOrd="1" destOrd="0" presId="urn:microsoft.com/office/officeart/2005/8/layout/hierarchy1"/>
    <dgm:cxn modelId="{41EEAD41-D410-42D6-9B3E-8B7DF68EBDC1}" type="presParOf" srcId="{19A50891-D85E-40F7-BF16-EA79998EC5C2}" destId="{4600F0DF-A71D-47E7-8994-661D7337CDB7}" srcOrd="2" destOrd="0" presId="urn:microsoft.com/office/officeart/2005/8/layout/hierarchy1"/>
    <dgm:cxn modelId="{70755A6C-5E7E-4B14-B17F-057FE861EA9F}" type="presParOf" srcId="{4600F0DF-A71D-47E7-8994-661D7337CDB7}" destId="{12D413BB-6AF9-46A5-9F1F-FA9A91E65E1E}" srcOrd="0" destOrd="0" presId="urn:microsoft.com/office/officeart/2005/8/layout/hierarchy1"/>
    <dgm:cxn modelId="{54779517-A746-4BA1-B00F-E4D78DD0EA83}" type="presParOf" srcId="{12D413BB-6AF9-46A5-9F1F-FA9A91E65E1E}" destId="{F3C48D7B-1729-425C-B5A4-44DB2B3CA3D6}" srcOrd="0" destOrd="0" presId="urn:microsoft.com/office/officeart/2005/8/layout/hierarchy1"/>
    <dgm:cxn modelId="{704E403A-5A7A-4450-90C6-BF53F2FF5344}" type="presParOf" srcId="{12D413BB-6AF9-46A5-9F1F-FA9A91E65E1E}" destId="{B426D8DD-12D9-4BC3-A3A6-0BA2F03E96BB}" srcOrd="1" destOrd="0" presId="urn:microsoft.com/office/officeart/2005/8/layout/hierarchy1"/>
    <dgm:cxn modelId="{4A809BF1-0C0A-46AE-A4A0-22EDAAC11EA6}" type="presParOf" srcId="{4600F0DF-A71D-47E7-8994-661D7337CDB7}" destId="{AD139844-7EC0-4DB8-A890-264156E0BE2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70EBDB5-5484-48C8-ACBA-07526D29582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7F0F846-C44F-4EC0-9C22-F2673C4778A4}">
      <dgm:prSet/>
      <dgm:spPr/>
      <dgm:t>
        <a:bodyPr/>
        <a:lstStyle/>
        <a:p>
          <a:r>
            <a:rPr lang="en-US"/>
            <a:t>Evidence that POP reduces crime</a:t>
          </a:r>
        </a:p>
      </dgm:t>
    </dgm:pt>
    <dgm:pt modelId="{49486F75-4CF2-40F8-B260-FE5A98CB26ED}" type="parTrans" cxnId="{4E307E01-3933-48B9-8D56-783621C40127}">
      <dgm:prSet/>
      <dgm:spPr/>
      <dgm:t>
        <a:bodyPr/>
        <a:lstStyle/>
        <a:p>
          <a:endParaRPr lang="en-US"/>
        </a:p>
      </dgm:t>
    </dgm:pt>
    <dgm:pt modelId="{D90334D7-FB0F-4E2D-8CF5-76EBDA9F0BCD}" type="sibTrans" cxnId="{4E307E01-3933-48B9-8D56-783621C40127}">
      <dgm:prSet/>
      <dgm:spPr/>
      <dgm:t>
        <a:bodyPr/>
        <a:lstStyle/>
        <a:p>
          <a:endParaRPr lang="en-US"/>
        </a:p>
      </dgm:t>
    </dgm:pt>
    <dgm:pt modelId="{067DB2F5-B067-4BB5-B6D8-09F52168ECF5}">
      <dgm:prSet/>
      <dgm:spPr/>
      <dgm:t>
        <a:bodyPr/>
        <a:lstStyle/>
        <a:p>
          <a:r>
            <a:rPr lang="en-US"/>
            <a:t>Crime analysis central in SARA</a:t>
          </a:r>
        </a:p>
      </dgm:t>
    </dgm:pt>
    <dgm:pt modelId="{984D8CE1-6B98-4570-BC02-0F358D36DBCC}" type="parTrans" cxnId="{EA3421B7-829F-4673-BB69-2B5B9B5088B0}">
      <dgm:prSet/>
      <dgm:spPr/>
      <dgm:t>
        <a:bodyPr/>
        <a:lstStyle/>
        <a:p>
          <a:endParaRPr lang="en-US"/>
        </a:p>
      </dgm:t>
    </dgm:pt>
    <dgm:pt modelId="{3BC3B84F-7DF5-437B-83A9-C27156442551}" type="sibTrans" cxnId="{EA3421B7-829F-4673-BB69-2B5B9B5088B0}">
      <dgm:prSet/>
      <dgm:spPr/>
      <dgm:t>
        <a:bodyPr/>
        <a:lstStyle/>
        <a:p>
          <a:endParaRPr lang="en-US"/>
        </a:p>
      </dgm:t>
    </dgm:pt>
    <dgm:pt modelId="{E86B193C-7758-42C0-9C3A-E6917096CE15}">
      <dgm:prSet/>
      <dgm:spPr/>
      <dgm:t>
        <a:bodyPr/>
        <a:lstStyle/>
        <a:p>
          <a:r>
            <a:rPr lang="en-US"/>
            <a:t>“Problem analysis”</a:t>
          </a:r>
        </a:p>
      </dgm:t>
    </dgm:pt>
    <dgm:pt modelId="{CAECA588-E9BF-4F12-9D96-641205887BDA}" type="parTrans" cxnId="{0167109E-2B75-43A0-9E72-63E9BF75AF39}">
      <dgm:prSet/>
      <dgm:spPr/>
      <dgm:t>
        <a:bodyPr/>
        <a:lstStyle/>
        <a:p>
          <a:endParaRPr lang="en-US"/>
        </a:p>
      </dgm:t>
    </dgm:pt>
    <dgm:pt modelId="{021F573C-6EC7-4FBC-ACAB-A8958B0867F6}" type="sibTrans" cxnId="{0167109E-2B75-43A0-9E72-63E9BF75AF39}">
      <dgm:prSet/>
      <dgm:spPr/>
      <dgm:t>
        <a:bodyPr/>
        <a:lstStyle/>
        <a:p>
          <a:endParaRPr lang="en-US"/>
        </a:p>
      </dgm:t>
    </dgm:pt>
    <dgm:pt modelId="{3B9882F8-BBD7-4AB6-9ED3-D75D705B50E8}" type="pres">
      <dgm:prSet presAssocID="{170EBDB5-5484-48C8-ACBA-07526D295820}" presName="linear" presStyleCnt="0">
        <dgm:presLayoutVars>
          <dgm:animLvl val="lvl"/>
          <dgm:resizeHandles val="exact"/>
        </dgm:presLayoutVars>
      </dgm:prSet>
      <dgm:spPr/>
    </dgm:pt>
    <dgm:pt modelId="{9A00CA88-CF68-4DE3-AEE7-A99094FAC327}" type="pres">
      <dgm:prSet presAssocID="{E7F0F846-C44F-4EC0-9C22-F2673C4778A4}" presName="parentText" presStyleLbl="node1" presStyleIdx="0" presStyleCnt="3">
        <dgm:presLayoutVars>
          <dgm:chMax val="0"/>
          <dgm:bulletEnabled val="1"/>
        </dgm:presLayoutVars>
      </dgm:prSet>
      <dgm:spPr/>
    </dgm:pt>
    <dgm:pt modelId="{89481973-73D1-4B2B-8F98-5C0B346C3C85}" type="pres">
      <dgm:prSet presAssocID="{D90334D7-FB0F-4E2D-8CF5-76EBDA9F0BCD}" presName="spacer" presStyleCnt="0"/>
      <dgm:spPr/>
    </dgm:pt>
    <dgm:pt modelId="{152896EE-4B3A-4665-A034-582574A7B374}" type="pres">
      <dgm:prSet presAssocID="{067DB2F5-B067-4BB5-B6D8-09F52168ECF5}" presName="parentText" presStyleLbl="node1" presStyleIdx="1" presStyleCnt="3">
        <dgm:presLayoutVars>
          <dgm:chMax val="0"/>
          <dgm:bulletEnabled val="1"/>
        </dgm:presLayoutVars>
      </dgm:prSet>
      <dgm:spPr/>
    </dgm:pt>
    <dgm:pt modelId="{9F33350B-88A0-4131-8A87-E83862C4AEDE}" type="pres">
      <dgm:prSet presAssocID="{3BC3B84F-7DF5-437B-83A9-C27156442551}" presName="spacer" presStyleCnt="0"/>
      <dgm:spPr/>
    </dgm:pt>
    <dgm:pt modelId="{2E686F45-29F9-40CC-960B-45CB8571815D}" type="pres">
      <dgm:prSet presAssocID="{E86B193C-7758-42C0-9C3A-E6917096CE15}" presName="parentText" presStyleLbl="node1" presStyleIdx="2" presStyleCnt="3">
        <dgm:presLayoutVars>
          <dgm:chMax val="0"/>
          <dgm:bulletEnabled val="1"/>
        </dgm:presLayoutVars>
      </dgm:prSet>
      <dgm:spPr/>
    </dgm:pt>
  </dgm:ptLst>
  <dgm:cxnLst>
    <dgm:cxn modelId="{4E307E01-3933-48B9-8D56-783621C40127}" srcId="{170EBDB5-5484-48C8-ACBA-07526D295820}" destId="{E7F0F846-C44F-4EC0-9C22-F2673C4778A4}" srcOrd="0" destOrd="0" parTransId="{49486F75-4CF2-40F8-B260-FE5A98CB26ED}" sibTransId="{D90334D7-FB0F-4E2D-8CF5-76EBDA9F0BCD}"/>
    <dgm:cxn modelId="{C9070702-0308-44FF-A0DC-68A8A57CC6B1}" type="presOf" srcId="{067DB2F5-B067-4BB5-B6D8-09F52168ECF5}" destId="{152896EE-4B3A-4665-A034-582574A7B374}" srcOrd="0" destOrd="0" presId="urn:microsoft.com/office/officeart/2005/8/layout/vList2"/>
    <dgm:cxn modelId="{9EEE0C27-6866-4029-AA16-A4257318730E}" type="presOf" srcId="{170EBDB5-5484-48C8-ACBA-07526D295820}" destId="{3B9882F8-BBD7-4AB6-9ED3-D75D705B50E8}" srcOrd="0" destOrd="0" presId="urn:microsoft.com/office/officeart/2005/8/layout/vList2"/>
    <dgm:cxn modelId="{5DA79A93-3868-49FF-A190-B0070A821F6C}" type="presOf" srcId="{E7F0F846-C44F-4EC0-9C22-F2673C4778A4}" destId="{9A00CA88-CF68-4DE3-AEE7-A99094FAC327}" srcOrd="0" destOrd="0" presId="urn:microsoft.com/office/officeart/2005/8/layout/vList2"/>
    <dgm:cxn modelId="{0167109E-2B75-43A0-9E72-63E9BF75AF39}" srcId="{170EBDB5-5484-48C8-ACBA-07526D295820}" destId="{E86B193C-7758-42C0-9C3A-E6917096CE15}" srcOrd="2" destOrd="0" parTransId="{CAECA588-E9BF-4F12-9D96-641205887BDA}" sibTransId="{021F573C-6EC7-4FBC-ACAB-A8958B0867F6}"/>
    <dgm:cxn modelId="{EA3421B7-829F-4673-BB69-2B5B9B5088B0}" srcId="{170EBDB5-5484-48C8-ACBA-07526D295820}" destId="{067DB2F5-B067-4BB5-B6D8-09F52168ECF5}" srcOrd="1" destOrd="0" parTransId="{984D8CE1-6B98-4570-BC02-0F358D36DBCC}" sibTransId="{3BC3B84F-7DF5-437B-83A9-C27156442551}"/>
    <dgm:cxn modelId="{A16A2FF7-D238-4F2C-BC4A-C5AD082812EA}" type="presOf" srcId="{E86B193C-7758-42C0-9C3A-E6917096CE15}" destId="{2E686F45-29F9-40CC-960B-45CB8571815D}" srcOrd="0" destOrd="0" presId="urn:microsoft.com/office/officeart/2005/8/layout/vList2"/>
    <dgm:cxn modelId="{C5230DE2-1624-4F78-A82D-CAEAFCFDC116}" type="presParOf" srcId="{3B9882F8-BBD7-4AB6-9ED3-D75D705B50E8}" destId="{9A00CA88-CF68-4DE3-AEE7-A99094FAC327}" srcOrd="0" destOrd="0" presId="urn:microsoft.com/office/officeart/2005/8/layout/vList2"/>
    <dgm:cxn modelId="{55916411-3FFE-453B-9A44-6DF34558F4A1}" type="presParOf" srcId="{3B9882F8-BBD7-4AB6-9ED3-D75D705B50E8}" destId="{89481973-73D1-4B2B-8F98-5C0B346C3C85}" srcOrd="1" destOrd="0" presId="urn:microsoft.com/office/officeart/2005/8/layout/vList2"/>
    <dgm:cxn modelId="{D5F135B5-D593-4925-BFDD-E12B58DFB10E}" type="presParOf" srcId="{3B9882F8-BBD7-4AB6-9ED3-D75D705B50E8}" destId="{152896EE-4B3A-4665-A034-582574A7B374}" srcOrd="2" destOrd="0" presId="urn:microsoft.com/office/officeart/2005/8/layout/vList2"/>
    <dgm:cxn modelId="{AC746071-BF46-4F64-AD69-A7AFF284048D}" type="presParOf" srcId="{3B9882F8-BBD7-4AB6-9ED3-D75D705B50E8}" destId="{9F33350B-88A0-4131-8A87-E83862C4AEDE}" srcOrd="3" destOrd="0" presId="urn:microsoft.com/office/officeart/2005/8/layout/vList2"/>
    <dgm:cxn modelId="{A8159548-9210-46AB-ADDC-089F2E855696}" type="presParOf" srcId="{3B9882F8-BBD7-4AB6-9ED3-D75D705B50E8}" destId="{2E686F45-29F9-40CC-960B-45CB8571815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7961B80-F15D-48B4-8F08-03ED9EE617F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85C8FA4-96D9-467D-B8C5-FDE3462250F7}">
      <dgm:prSet/>
      <dgm:spPr/>
      <dgm:t>
        <a:bodyPr/>
        <a:lstStyle/>
        <a:p>
          <a:r>
            <a:rPr lang="en-US"/>
            <a:t>A specific problem-solving approach to address serious violent offenders in high crime areas of a city</a:t>
          </a:r>
        </a:p>
      </dgm:t>
    </dgm:pt>
    <dgm:pt modelId="{395D99B0-0757-4684-8379-319EB171EF90}" type="parTrans" cxnId="{580E0B56-1537-438F-91E5-38F2BE88D8AD}">
      <dgm:prSet/>
      <dgm:spPr/>
      <dgm:t>
        <a:bodyPr/>
        <a:lstStyle/>
        <a:p>
          <a:endParaRPr lang="en-US"/>
        </a:p>
      </dgm:t>
    </dgm:pt>
    <dgm:pt modelId="{FBD6715B-A875-4899-9BF3-529E23474D24}" type="sibTrans" cxnId="{580E0B56-1537-438F-91E5-38F2BE88D8AD}">
      <dgm:prSet/>
      <dgm:spPr/>
      <dgm:t>
        <a:bodyPr/>
        <a:lstStyle/>
        <a:p>
          <a:endParaRPr lang="en-US"/>
        </a:p>
      </dgm:t>
    </dgm:pt>
    <dgm:pt modelId="{55D80DA8-1A30-4D91-9CE5-96E556BDC1B3}">
      <dgm:prSet/>
      <dgm:spPr/>
      <dgm:t>
        <a:bodyPr/>
        <a:lstStyle/>
        <a:p>
          <a:r>
            <a:rPr lang="en-US"/>
            <a:t>Certain, severe, and swift responses</a:t>
          </a:r>
        </a:p>
      </dgm:t>
    </dgm:pt>
    <dgm:pt modelId="{781A0416-CF73-4E57-AAA9-6E0CFF5B89B8}" type="parTrans" cxnId="{FC77107D-2446-4F2C-A347-9A32CC33555E}">
      <dgm:prSet/>
      <dgm:spPr/>
      <dgm:t>
        <a:bodyPr/>
        <a:lstStyle/>
        <a:p>
          <a:endParaRPr lang="en-US"/>
        </a:p>
      </dgm:t>
    </dgm:pt>
    <dgm:pt modelId="{7F9E0414-252D-45A0-977D-D63922219905}" type="sibTrans" cxnId="{FC77107D-2446-4F2C-A347-9A32CC33555E}">
      <dgm:prSet/>
      <dgm:spPr/>
      <dgm:t>
        <a:bodyPr/>
        <a:lstStyle/>
        <a:p>
          <a:endParaRPr lang="en-US"/>
        </a:p>
      </dgm:t>
    </dgm:pt>
    <dgm:pt modelId="{DBE2466D-4B7D-4FA7-8B08-684AEABD618C}">
      <dgm:prSet/>
      <dgm:spPr/>
      <dgm:t>
        <a:bodyPr/>
        <a:lstStyle/>
        <a:p>
          <a:r>
            <a:rPr lang="en-US"/>
            <a:t>Shown to reduce crime at a significant level</a:t>
          </a:r>
        </a:p>
      </dgm:t>
    </dgm:pt>
    <dgm:pt modelId="{722E5E8A-289D-455F-BE02-461B900F2B77}" type="parTrans" cxnId="{1F3297D1-41A9-45D0-8B0C-85D8EC224C6D}">
      <dgm:prSet/>
      <dgm:spPr/>
      <dgm:t>
        <a:bodyPr/>
        <a:lstStyle/>
        <a:p>
          <a:endParaRPr lang="en-US"/>
        </a:p>
      </dgm:t>
    </dgm:pt>
    <dgm:pt modelId="{E656A719-B5A0-43E0-8C1D-310769DDF7CD}" type="sibTrans" cxnId="{1F3297D1-41A9-45D0-8B0C-85D8EC224C6D}">
      <dgm:prSet/>
      <dgm:spPr/>
      <dgm:t>
        <a:bodyPr/>
        <a:lstStyle/>
        <a:p>
          <a:endParaRPr lang="en-US"/>
        </a:p>
      </dgm:t>
    </dgm:pt>
    <dgm:pt modelId="{0EE77406-A29A-4D0B-8E3A-32EB07D2F959}">
      <dgm:prSet/>
      <dgm:spPr/>
      <dgm:t>
        <a:bodyPr/>
        <a:lstStyle/>
        <a:p>
          <a:r>
            <a:rPr lang="en-US"/>
            <a:t>Crime analysis to understand the nature of crime and relationship of offenders to crime</a:t>
          </a:r>
        </a:p>
      </dgm:t>
    </dgm:pt>
    <dgm:pt modelId="{2E2F995B-3376-4246-8DE0-B62499F2D856}" type="parTrans" cxnId="{4235FF6B-25BC-4926-9936-AFBB457CB3D0}">
      <dgm:prSet/>
      <dgm:spPr/>
      <dgm:t>
        <a:bodyPr/>
        <a:lstStyle/>
        <a:p>
          <a:endParaRPr lang="en-US"/>
        </a:p>
      </dgm:t>
    </dgm:pt>
    <dgm:pt modelId="{AB3BA0BE-A157-4265-989C-97C2BA8F4F9B}" type="sibTrans" cxnId="{4235FF6B-25BC-4926-9936-AFBB457CB3D0}">
      <dgm:prSet/>
      <dgm:spPr/>
      <dgm:t>
        <a:bodyPr/>
        <a:lstStyle/>
        <a:p>
          <a:endParaRPr lang="en-US"/>
        </a:p>
      </dgm:t>
    </dgm:pt>
    <dgm:pt modelId="{3C684165-2C33-41AD-A55B-FD1C8A267EB4}" type="pres">
      <dgm:prSet presAssocID="{B7961B80-F15D-48B4-8F08-03ED9EE617F5}" presName="linear" presStyleCnt="0">
        <dgm:presLayoutVars>
          <dgm:animLvl val="lvl"/>
          <dgm:resizeHandles val="exact"/>
        </dgm:presLayoutVars>
      </dgm:prSet>
      <dgm:spPr/>
    </dgm:pt>
    <dgm:pt modelId="{7EA0F089-149B-40C2-B7A4-32E750A238FE}" type="pres">
      <dgm:prSet presAssocID="{885C8FA4-96D9-467D-B8C5-FDE3462250F7}" presName="parentText" presStyleLbl="node1" presStyleIdx="0" presStyleCnt="4">
        <dgm:presLayoutVars>
          <dgm:chMax val="0"/>
          <dgm:bulletEnabled val="1"/>
        </dgm:presLayoutVars>
      </dgm:prSet>
      <dgm:spPr/>
    </dgm:pt>
    <dgm:pt modelId="{FBB89BE8-6CFF-4B62-B1C0-E6C810300D60}" type="pres">
      <dgm:prSet presAssocID="{FBD6715B-A875-4899-9BF3-529E23474D24}" presName="spacer" presStyleCnt="0"/>
      <dgm:spPr/>
    </dgm:pt>
    <dgm:pt modelId="{48324906-3CE1-4CA7-87F0-C2A12CD9CF7B}" type="pres">
      <dgm:prSet presAssocID="{55D80DA8-1A30-4D91-9CE5-96E556BDC1B3}" presName="parentText" presStyleLbl="node1" presStyleIdx="1" presStyleCnt="4">
        <dgm:presLayoutVars>
          <dgm:chMax val="0"/>
          <dgm:bulletEnabled val="1"/>
        </dgm:presLayoutVars>
      </dgm:prSet>
      <dgm:spPr/>
    </dgm:pt>
    <dgm:pt modelId="{E21B5943-434A-4A6D-8CD0-D2278EA6B31A}" type="pres">
      <dgm:prSet presAssocID="{7F9E0414-252D-45A0-977D-D63922219905}" presName="spacer" presStyleCnt="0"/>
      <dgm:spPr/>
    </dgm:pt>
    <dgm:pt modelId="{A970D677-B154-46C4-9F67-B47CACADCD2D}" type="pres">
      <dgm:prSet presAssocID="{DBE2466D-4B7D-4FA7-8B08-684AEABD618C}" presName="parentText" presStyleLbl="node1" presStyleIdx="2" presStyleCnt="4">
        <dgm:presLayoutVars>
          <dgm:chMax val="0"/>
          <dgm:bulletEnabled val="1"/>
        </dgm:presLayoutVars>
      </dgm:prSet>
      <dgm:spPr/>
    </dgm:pt>
    <dgm:pt modelId="{B875162A-E70C-4596-B652-D718388C04D4}" type="pres">
      <dgm:prSet presAssocID="{E656A719-B5A0-43E0-8C1D-310769DDF7CD}" presName="spacer" presStyleCnt="0"/>
      <dgm:spPr/>
    </dgm:pt>
    <dgm:pt modelId="{8765D2E4-E4B0-4E65-8728-DD20A0D1996A}" type="pres">
      <dgm:prSet presAssocID="{0EE77406-A29A-4D0B-8E3A-32EB07D2F959}" presName="parentText" presStyleLbl="node1" presStyleIdx="3" presStyleCnt="4">
        <dgm:presLayoutVars>
          <dgm:chMax val="0"/>
          <dgm:bulletEnabled val="1"/>
        </dgm:presLayoutVars>
      </dgm:prSet>
      <dgm:spPr/>
    </dgm:pt>
  </dgm:ptLst>
  <dgm:cxnLst>
    <dgm:cxn modelId="{78652320-F00E-4EF6-BCFF-D99C9C284C7B}" type="presOf" srcId="{55D80DA8-1A30-4D91-9CE5-96E556BDC1B3}" destId="{48324906-3CE1-4CA7-87F0-C2A12CD9CF7B}" srcOrd="0" destOrd="0" presId="urn:microsoft.com/office/officeart/2005/8/layout/vList2"/>
    <dgm:cxn modelId="{4235FF6B-25BC-4926-9936-AFBB457CB3D0}" srcId="{B7961B80-F15D-48B4-8F08-03ED9EE617F5}" destId="{0EE77406-A29A-4D0B-8E3A-32EB07D2F959}" srcOrd="3" destOrd="0" parTransId="{2E2F995B-3376-4246-8DE0-B62499F2D856}" sibTransId="{AB3BA0BE-A157-4265-989C-97C2BA8F4F9B}"/>
    <dgm:cxn modelId="{580E0B56-1537-438F-91E5-38F2BE88D8AD}" srcId="{B7961B80-F15D-48B4-8F08-03ED9EE617F5}" destId="{885C8FA4-96D9-467D-B8C5-FDE3462250F7}" srcOrd="0" destOrd="0" parTransId="{395D99B0-0757-4684-8379-319EB171EF90}" sibTransId="{FBD6715B-A875-4899-9BF3-529E23474D24}"/>
    <dgm:cxn modelId="{FC77107D-2446-4F2C-A347-9A32CC33555E}" srcId="{B7961B80-F15D-48B4-8F08-03ED9EE617F5}" destId="{55D80DA8-1A30-4D91-9CE5-96E556BDC1B3}" srcOrd="1" destOrd="0" parTransId="{781A0416-CF73-4E57-AAA9-6E0CFF5B89B8}" sibTransId="{7F9E0414-252D-45A0-977D-D63922219905}"/>
    <dgm:cxn modelId="{5F05BF98-AEA5-4899-91EE-188C4EDFAA81}" type="presOf" srcId="{0EE77406-A29A-4D0B-8E3A-32EB07D2F959}" destId="{8765D2E4-E4B0-4E65-8728-DD20A0D1996A}" srcOrd="0" destOrd="0" presId="urn:microsoft.com/office/officeart/2005/8/layout/vList2"/>
    <dgm:cxn modelId="{CB22FAC8-9ACE-4433-B0CF-E94BC9DCABFE}" type="presOf" srcId="{B7961B80-F15D-48B4-8F08-03ED9EE617F5}" destId="{3C684165-2C33-41AD-A55B-FD1C8A267EB4}" srcOrd="0" destOrd="0" presId="urn:microsoft.com/office/officeart/2005/8/layout/vList2"/>
    <dgm:cxn modelId="{1F3297D1-41A9-45D0-8B0C-85D8EC224C6D}" srcId="{B7961B80-F15D-48B4-8F08-03ED9EE617F5}" destId="{DBE2466D-4B7D-4FA7-8B08-684AEABD618C}" srcOrd="2" destOrd="0" parTransId="{722E5E8A-289D-455F-BE02-461B900F2B77}" sibTransId="{E656A719-B5A0-43E0-8C1D-310769DDF7CD}"/>
    <dgm:cxn modelId="{0603E1DA-1E9F-44BC-A330-B8214B42F642}" type="presOf" srcId="{885C8FA4-96D9-467D-B8C5-FDE3462250F7}" destId="{7EA0F089-149B-40C2-B7A4-32E750A238FE}" srcOrd="0" destOrd="0" presId="urn:microsoft.com/office/officeart/2005/8/layout/vList2"/>
    <dgm:cxn modelId="{C5B8E5F6-9726-4BAC-92EA-1D6924B23E53}" type="presOf" srcId="{DBE2466D-4B7D-4FA7-8B08-684AEABD618C}" destId="{A970D677-B154-46C4-9F67-B47CACADCD2D}" srcOrd="0" destOrd="0" presId="urn:microsoft.com/office/officeart/2005/8/layout/vList2"/>
    <dgm:cxn modelId="{8F8E0FB8-4E02-4808-9C40-29FE3793A9DC}" type="presParOf" srcId="{3C684165-2C33-41AD-A55B-FD1C8A267EB4}" destId="{7EA0F089-149B-40C2-B7A4-32E750A238FE}" srcOrd="0" destOrd="0" presId="urn:microsoft.com/office/officeart/2005/8/layout/vList2"/>
    <dgm:cxn modelId="{1E96F82E-74D2-46E4-9C1D-980BDED26024}" type="presParOf" srcId="{3C684165-2C33-41AD-A55B-FD1C8A267EB4}" destId="{FBB89BE8-6CFF-4B62-B1C0-E6C810300D60}" srcOrd="1" destOrd="0" presId="urn:microsoft.com/office/officeart/2005/8/layout/vList2"/>
    <dgm:cxn modelId="{3B148710-1987-49C6-8662-EDCD50D3AFFF}" type="presParOf" srcId="{3C684165-2C33-41AD-A55B-FD1C8A267EB4}" destId="{48324906-3CE1-4CA7-87F0-C2A12CD9CF7B}" srcOrd="2" destOrd="0" presId="urn:microsoft.com/office/officeart/2005/8/layout/vList2"/>
    <dgm:cxn modelId="{181A78A9-40FB-4370-8545-023F27635093}" type="presParOf" srcId="{3C684165-2C33-41AD-A55B-FD1C8A267EB4}" destId="{E21B5943-434A-4A6D-8CD0-D2278EA6B31A}" srcOrd="3" destOrd="0" presId="urn:microsoft.com/office/officeart/2005/8/layout/vList2"/>
    <dgm:cxn modelId="{7CB1A423-5E69-49ED-954E-35D167D43C8F}" type="presParOf" srcId="{3C684165-2C33-41AD-A55B-FD1C8A267EB4}" destId="{A970D677-B154-46C4-9F67-B47CACADCD2D}" srcOrd="4" destOrd="0" presId="urn:microsoft.com/office/officeart/2005/8/layout/vList2"/>
    <dgm:cxn modelId="{03B0774A-3251-40FC-A243-476B029DE258}" type="presParOf" srcId="{3C684165-2C33-41AD-A55B-FD1C8A267EB4}" destId="{B875162A-E70C-4596-B652-D718388C04D4}" srcOrd="5" destOrd="0" presId="urn:microsoft.com/office/officeart/2005/8/layout/vList2"/>
    <dgm:cxn modelId="{9FB90010-A418-4B41-B8AE-37E0692A1E5C}" type="presParOf" srcId="{3C684165-2C33-41AD-A55B-FD1C8A267EB4}" destId="{8765D2E4-E4B0-4E65-8728-DD20A0D1996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2CFDED2-D05D-42D5-9E5A-7D84EE1C6B68}"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DDD07429-03D4-462A-BC40-A10A6BF9909F}">
      <dgm:prSet/>
      <dgm:spPr/>
      <dgm:t>
        <a:bodyPr/>
        <a:lstStyle/>
        <a:p>
          <a:r>
            <a:rPr lang="en-US"/>
            <a:t>An attempt to synthesize an accountability structure and strategic problem solving</a:t>
          </a:r>
        </a:p>
      </dgm:t>
    </dgm:pt>
    <dgm:pt modelId="{6D15729A-6DCC-4C81-9E6A-0CBF0CE89748}" type="parTrans" cxnId="{A1F2E070-A982-4950-8E2C-5679C4916E90}">
      <dgm:prSet/>
      <dgm:spPr/>
      <dgm:t>
        <a:bodyPr/>
        <a:lstStyle/>
        <a:p>
          <a:endParaRPr lang="en-US"/>
        </a:p>
      </dgm:t>
    </dgm:pt>
    <dgm:pt modelId="{6F9D8E36-791E-4C37-85BB-97FFB1C940C4}" type="sibTrans" cxnId="{A1F2E070-A982-4950-8E2C-5679C4916E90}">
      <dgm:prSet/>
      <dgm:spPr/>
      <dgm:t>
        <a:bodyPr/>
        <a:lstStyle/>
        <a:p>
          <a:endParaRPr lang="en-US"/>
        </a:p>
      </dgm:t>
    </dgm:pt>
    <dgm:pt modelId="{F8683BCD-15F2-4175-BB8B-C47113E966F2}">
      <dgm:prSet/>
      <dgm:spPr/>
      <dgm:t>
        <a:bodyPr/>
        <a:lstStyle/>
        <a:p>
          <a:r>
            <a:rPr lang="en-US"/>
            <a:t>“Accurate and timely intelligence”</a:t>
          </a:r>
        </a:p>
      </dgm:t>
    </dgm:pt>
    <dgm:pt modelId="{5E2E4764-2AD4-495F-92B7-16893D530971}" type="parTrans" cxnId="{053F29BD-ED57-4E09-AC3E-E0ED47BCB507}">
      <dgm:prSet/>
      <dgm:spPr/>
      <dgm:t>
        <a:bodyPr/>
        <a:lstStyle/>
        <a:p>
          <a:endParaRPr lang="en-US"/>
        </a:p>
      </dgm:t>
    </dgm:pt>
    <dgm:pt modelId="{37509320-AE75-4500-946A-3CCB12E78EDE}" type="sibTrans" cxnId="{053F29BD-ED57-4E09-AC3E-E0ED47BCB507}">
      <dgm:prSet/>
      <dgm:spPr/>
      <dgm:t>
        <a:bodyPr/>
        <a:lstStyle/>
        <a:p>
          <a:endParaRPr lang="en-US"/>
        </a:p>
      </dgm:t>
    </dgm:pt>
    <dgm:pt modelId="{F278EDB9-845C-4149-A73B-C3EE67092EDB}">
      <dgm:prSet/>
      <dgm:spPr/>
      <dgm:t>
        <a:bodyPr/>
        <a:lstStyle/>
        <a:p>
          <a:r>
            <a:rPr lang="en-US"/>
            <a:t>“Effective tactics”</a:t>
          </a:r>
        </a:p>
      </dgm:t>
    </dgm:pt>
    <dgm:pt modelId="{7B35C777-56E3-475E-8603-6727D34913CF}" type="parTrans" cxnId="{9534C321-D909-486A-9DCF-1923F3ED7AEB}">
      <dgm:prSet/>
      <dgm:spPr/>
      <dgm:t>
        <a:bodyPr/>
        <a:lstStyle/>
        <a:p>
          <a:endParaRPr lang="en-US"/>
        </a:p>
      </dgm:t>
    </dgm:pt>
    <dgm:pt modelId="{76A89504-FBC2-42E0-BC87-2E729F9A8EB2}" type="sibTrans" cxnId="{9534C321-D909-486A-9DCF-1923F3ED7AEB}">
      <dgm:prSet/>
      <dgm:spPr/>
      <dgm:t>
        <a:bodyPr/>
        <a:lstStyle/>
        <a:p>
          <a:endParaRPr lang="en-US"/>
        </a:p>
      </dgm:t>
    </dgm:pt>
    <dgm:pt modelId="{FF7DFA92-8E9D-4016-BACB-BF2732EEA4F0}">
      <dgm:prSet/>
      <dgm:spPr/>
      <dgm:t>
        <a:bodyPr/>
        <a:lstStyle/>
        <a:p>
          <a:r>
            <a:rPr lang="en-US"/>
            <a:t>“Rapid deployment of personnel and resources”</a:t>
          </a:r>
        </a:p>
      </dgm:t>
    </dgm:pt>
    <dgm:pt modelId="{97312206-7017-4101-945C-4D6686A7506A}" type="parTrans" cxnId="{5E75A286-1545-4217-B9EF-1CC8B2D88512}">
      <dgm:prSet/>
      <dgm:spPr/>
      <dgm:t>
        <a:bodyPr/>
        <a:lstStyle/>
        <a:p>
          <a:endParaRPr lang="en-US"/>
        </a:p>
      </dgm:t>
    </dgm:pt>
    <dgm:pt modelId="{33E77327-9409-4E42-9E31-061F548A7FEE}" type="sibTrans" cxnId="{5E75A286-1545-4217-B9EF-1CC8B2D88512}">
      <dgm:prSet/>
      <dgm:spPr/>
      <dgm:t>
        <a:bodyPr/>
        <a:lstStyle/>
        <a:p>
          <a:endParaRPr lang="en-US"/>
        </a:p>
      </dgm:t>
    </dgm:pt>
    <dgm:pt modelId="{D8B0FDE6-B01C-4AA7-996F-82489E9888D7}">
      <dgm:prSet/>
      <dgm:spPr/>
      <dgm:t>
        <a:bodyPr/>
        <a:lstStyle/>
        <a:p>
          <a:r>
            <a:rPr lang="en-US"/>
            <a:t>“Relentless follow up and assessment”</a:t>
          </a:r>
        </a:p>
      </dgm:t>
    </dgm:pt>
    <dgm:pt modelId="{9EF8841D-2ED5-4861-8F6F-96149429E3A2}" type="parTrans" cxnId="{0EF97A72-954D-4362-9A35-8DEEB2F2E977}">
      <dgm:prSet/>
      <dgm:spPr/>
      <dgm:t>
        <a:bodyPr/>
        <a:lstStyle/>
        <a:p>
          <a:endParaRPr lang="en-US"/>
        </a:p>
      </dgm:t>
    </dgm:pt>
    <dgm:pt modelId="{C0FB3242-4EFC-4F94-989F-181983404D8B}" type="sibTrans" cxnId="{0EF97A72-954D-4362-9A35-8DEEB2F2E977}">
      <dgm:prSet/>
      <dgm:spPr/>
      <dgm:t>
        <a:bodyPr/>
        <a:lstStyle/>
        <a:p>
          <a:endParaRPr lang="en-US"/>
        </a:p>
      </dgm:t>
    </dgm:pt>
    <dgm:pt modelId="{24889C83-AC88-4BBD-833C-CC99F25FFE31}">
      <dgm:prSet/>
      <dgm:spPr/>
      <dgm:t>
        <a:bodyPr/>
        <a:lstStyle/>
        <a:p>
          <a:r>
            <a:rPr lang="en-US"/>
            <a:t>No evidence of effective crime reduction</a:t>
          </a:r>
        </a:p>
      </dgm:t>
    </dgm:pt>
    <dgm:pt modelId="{328F8A30-A37B-4990-A176-3F91FC2CAF08}" type="parTrans" cxnId="{F1E84210-2607-4CC8-8CBE-BA0193E3C1C1}">
      <dgm:prSet/>
      <dgm:spPr/>
      <dgm:t>
        <a:bodyPr/>
        <a:lstStyle/>
        <a:p>
          <a:endParaRPr lang="en-US"/>
        </a:p>
      </dgm:t>
    </dgm:pt>
    <dgm:pt modelId="{05E80612-3AA1-444A-B142-F83E3CAC730E}" type="sibTrans" cxnId="{F1E84210-2607-4CC8-8CBE-BA0193E3C1C1}">
      <dgm:prSet/>
      <dgm:spPr/>
      <dgm:t>
        <a:bodyPr/>
        <a:lstStyle/>
        <a:p>
          <a:endParaRPr lang="en-US"/>
        </a:p>
      </dgm:t>
    </dgm:pt>
    <dgm:pt modelId="{81C1CD9E-16E5-490B-B772-F4E2DC8069A4}">
      <dgm:prSet/>
      <dgm:spPr/>
      <dgm:t>
        <a:bodyPr/>
        <a:lstStyle/>
        <a:p>
          <a:r>
            <a:rPr lang="en-US"/>
            <a:t>Relies on crime mapping</a:t>
          </a:r>
        </a:p>
      </dgm:t>
    </dgm:pt>
    <dgm:pt modelId="{D4657901-6D00-4A78-B40D-B35336BF9637}" type="parTrans" cxnId="{AAA08978-1B4F-44FD-9F83-F4488D6C0D12}">
      <dgm:prSet/>
      <dgm:spPr/>
      <dgm:t>
        <a:bodyPr/>
        <a:lstStyle/>
        <a:p>
          <a:endParaRPr lang="en-US"/>
        </a:p>
      </dgm:t>
    </dgm:pt>
    <dgm:pt modelId="{AAE2CA3D-0F92-4919-A4CF-610BB5586775}" type="sibTrans" cxnId="{AAA08978-1B4F-44FD-9F83-F4488D6C0D12}">
      <dgm:prSet/>
      <dgm:spPr/>
      <dgm:t>
        <a:bodyPr/>
        <a:lstStyle/>
        <a:p>
          <a:endParaRPr lang="en-US"/>
        </a:p>
      </dgm:t>
    </dgm:pt>
    <dgm:pt modelId="{FDCC95BA-EAAC-4768-B02C-AD07F032D4B8}" type="pres">
      <dgm:prSet presAssocID="{82CFDED2-D05D-42D5-9E5A-7D84EE1C6B68}" presName="vert0" presStyleCnt="0">
        <dgm:presLayoutVars>
          <dgm:dir/>
          <dgm:animOne val="branch"/>
          <dgm:animLvl val="lvl"/>
        </dgm:presLayoutVars>
      </dgm:prSet>
      <dgm:spPr/>
    </dgm:pt>
    <dgm:pt modelId="{8CD05FB3-18A9-498E-8D83-AD115402D797}" type="pres">
      <dgm:prSet presAssocID="{DDD07429-03D4-462A-BC40-A10A6BF9909F}" presName="thickLine" presStyleLbl="alignNode1" presStyleIdx="0" presStyleCnt="7"/>
      <dgm:spPr/>
    </dgm:pt>
    <dgm:pt modelId="{B736D31B-C18B-42BF-9798-C14983E3D987}" type="pres">
      <dgm:prSet presAssocID="{DDD07429-03D4-462A-BC40-A10A6BF9909F}" presName="horz1" presStyleCnt="0"/>
      <dgm:spPr/>
    </dgm:pt>
    <dgm:pt modelId="{C232C193-E45F-44FA-AE81-0BE7E78DD13C}" type="pres">
      <dgm:prSet presAssocID="{DDD07429-03D4-462A-BC40-A10A6BF9909F}" presName="tx1" presStyleLbl="revTx" presStyleIdx="0" presStyleCnt="7"/>
      <dgm:spPr/>
    </dgm:pt>
    <dgm:pt modelId="{FD4283EC-A52C-4B26-8364-E1A7B1C0936A}" type="pres">
      <dgm:prSet presAssocID="{DDD07429-03D4-462A-BC40-A10A6BF9909F}" presName="vert1" presStyleCnt="0"/>
      <dgm:spPr/>
    </dgm:pt>
    <dgm:pt modelId="{4700B319-DE2E-4E73-A565-6A89A9842E76}" type="pres">
      <dgm:prSet presAssocID="{F8683BCD-15F2-4175-BB8B-C47113E966F2}" presName="thickLine" presStyleLbl="alignNode1" presStyleIdx="1" presStyleCnt="7"/>
      <dgm:spPr/>
    </dgm:pt>
    <dgm:pt modelId="{ABAD314A-40A6-47DF-BD78-D95E7B3BCA81}" type="pres">
      <dgm:prSet presAssocID="{F8683BCD-15F2-4175-BB8B-C47113E966F2}" presName="horz1" presStyleCnt="0"/>
      <dgm:spPr/>
    </dgm:pt>
    <dgm:pt modelId="{9DB38021-E8A3-40E8-A5A7-A2F96B990972}" type="pres">
      <dgm:prSet presAssocID="{F8683BCD-15F2-4175-BB8B-C47113E966F2}" presName="tx1" presStyleLbl="revTx" presStyleIdx="1" presStyleCnt="7"/>
      <dgm:spPr/>
    </dgm:pt>
    <dgm:pt modelId="{78CBCBA5-5F53-4D4F-8AA6-898DDAFD49EB}" type="pres">
      <dgm:prSet presAssocID="{F8683BCD-15F2-4175-BB8B-C47113E966F2}" presName="vert1" presStyleCnt="0"/>
      <dgm:spPr/>
    </dgm:pt>
    <dgm:pt modelId="{8A160F8A-013A-48A0-BCE1-AC05D093BC47}" type="pres">
      <dgm:prSet presAssocID="{F278EDB9-845C-4149-A73B-C3EE67092EDB}" presName="thickLine" presStyleLbl="alignNode1" presStyleIdx="2" presStyleCnt="7"/>
      <dgm:spPr/>
    </dgm:pt>
    <dgm:pt modelId="{7CC49328-D59A-42A1-ABAC-CC8E4471AC25}" type="pres">
      <dgm:prSet presAssocID="{F278EDB9-845C-4149-A73B-C3EE67092EDB}" presName="horz1" presStyleCnt="0"/>
      <dgm:spPr/>
    </dgm:pt>
    <dgm:pt modelId="{2BF8ECDD-6210-4AC1-9576-7178ECCBD792}" type="pres">
      <dgm:prSet presAssocID="{F278EDB9-845C-4149-A73B-C3EE67092EDB}" presName="tx1" presStyleLbl="revTx" presStyleIdx="2" presStyleCnt="7"/>
      <dgm:spPr/>
    </dgm:pt>
    <dgm:pt modelId="{B03A31DC-2D23-4345-B229-C6F410D6E499}" type="pres">
      <dgm:prSet presAssocID="{F278EDB9-845C-4149-A73B-C3EE67092EDB}" presName="vert1" presStyleCnt="0"/>
      <dgm:spPr/>
    </dgm:pt>
    <dgm:pt modelId="{D89ECCD9-7110-4939-AB30-2C246C95D996}" type="pres">
      <dgm:prSet presAssocID="{FF7DFA92-8E9D-4016-BACB-BF2732EEA4F0}" presName="thickLine" presStyleLbl="alignNode1" presStyleIdx="3" presStyleCnt="7"/>
      <dgm:spPr/>
    </dgm:pt>
    <dgm:pt modelId="{E8F6351A-58B7-4ABD-B304-C4206FCAE918}" type="pres">
      <dgm:prSet presAssocID="{FF7DFA92-8E9D-4016-BACB-BF2732EEA4F0}" presName="horz1" presStyleCnt="0"/>
      <dgm:spPr/>
    </dgm:pt>
    <dgm:pt modelId="{3AF26739-40E7-4756-BF1E-E124F2E31171}" type="pres">
      <dgm:prSet presAssocID="{FF7DFA92-8E9D-4016-BACB-BF2732EEA4F0}" presName="tx1" presStyleLbl="revTx" presStyleIdx="3" presStyleCnt="7"/>
      <dgm:spPr/>
    </dgm:pt>
    <dgm:pt modelId="{108E2875-F54B-47AB-9C01-38B8F12DD263}" type="pres">
      <dgm:prSet presAssocID="{FF7DFA92-8E9D-4016-BACB-BF2732EEA4F0}" presName="vert1" presStyleCnt="0"/>
      <dgm:spPr/>
    </dgm:pt>
    <dgm:pt modelId="{2D2A58DC-FBA5-4471-B739-A324CAF8622B}" type="pres">
      <dgm:prSet presAssocID="{D8B0FDE6-B01C-4AA7-996F-82489E9888D7}" presName="thickLine" presStyleLbl="alignNode1" presStyleIdx="4" presStyleCnt="7"/>
      <dgm:spPr/>
    </dgm:pt>
    <dgm:pt modelId="{EC1D8BF8-D13E-4578-A84B-F9145CB42AB7}" type="pres">
      <dgm:prSet presAssocID="{D8B0FDE6-B01C-4AA7-996F-82489E9888D7}" presName="horz1" presStyleCnt="0"/>
      <dgm:spPr/>
    </dgm:pt>
    <dgm:pt modelId="{3BD1C331-FCA1-4A10-848F-4D0D44072024}" type="pres">
      <dgm:prSet presAssocID="{D8B0FDE6-B01C-4AA7-996F-82489E9888D7}" presName="tx1" presStyleLbl="revTx" presStyleIdx="4" presStyleCnt="7"/>
      <dgm:spPr/>
    </dgm:pt>
    <dgm:pt modelId="{F291F758-250B-4F34-ADF3-86D63EC86D31}" type="pres">
      <dgm:prSet presAssocID="{D8B0FDE6-B01C-4AA7-996F-82489E9888D7}" presName="vert1" presStyleCnt="0"/>
      <dgm:spPr/>
    </dgm:pt>
    <dgm:pt modelId="{E16CB45D-846B-43C6-90A5-865AA7FC51C6}" type="pres">
      <dgm:prSet presAssocID="{24889C83-AC88-4BBD-833C-CC99F25FFE31}" presName="thickLine" presStyleLbl="alignNode1" presStyleIdx="5" presStyleCnt="7"/>
      <dgm:spPr/>
    </dgm:pt>
    <dgm:pt modelId="{0194F0F8-2B3E-420F-800F-80C39A43BD92}" type="pres">
      <dgm:prSet presAssocID="{24889C83-AC88-4BBD-833C-CC99F25FFE31}" presName="horz1" presStyleCnt="0"/>
      <dgm:spPr/>
    </dgm:pt>
    <dgm:pt modelId="{533ADF14-DB9C-40C4-A895-8C7D19DC9969}" type="pres">
      <dgm:prSet presAssocID="{24889C83-AC88-4BBD-833C-CC99F25FFE31}" presName="tx1" presStyleLbl="revTx" presStyleIdx="5" presStyleCnt="7"/>
      <dgm:spPr/>
    </dgm:pt>
    <dgm:pt modelId="{AB4ABCAD-9A81-47C7-9F56-864D0D85797E}" type="pres">
      <dgm:prSet presAssocID="{24889C83-AC88-4BBD-833C-CC99F25FFE31}" presName="vert1" presStyleCnt="0"/>
      <dgm:spPr/>
    </dgm:pt>
    <dgm:pt modelId="{781F5A51-580D-45AF-B307-8C9ABD4AD2EA}" type="pres">
      <dgm:prSet presAssocID="{81C1CD9E-16E5-490B-B772-F4E2DC8069A4}" presName="thickLine" presStyleLbl="alignNode1" presStyleIdx="6" presStyleCnt="7"/>
      <dgm:spPr/>
    </dgm:pt>
    <dgm:pt modelId="{E5B2461E-1944-4960-BE21-C584D04A0578}" type="pres">
      <dgm:prSet presAssocID="{81C1CD9E-16E5-490B-B772-F4E2DC8069A4}" presName="horz1" presStyleCnt="0"/>
      <dgm:spPr/>
    </dgm:pt>
    <dgm:pt modelId="{3CCD4F13-B0B7-456A-BA65-42E3222DFDD3}" type="pres">
      <dgm:prSet presAssocID="{81C1CD9E-16E5-490B-B772-F4E2DC8069A4}" presName="tx1" presStyleLbl="revTx" presStyleIdx="6" presStyleCnt="7"/>
      <dgm:spPr/>
    </dgm:pt>
    <dgm:pt modelId="{F3F57CDB-116E-41C7-97D9-9188BF8867E9}" type="pres">
      <dgm:prSet presAssocID="{81C1CD9E-16E5-490B-B772-F4E2DC8069A4}" presName="vert1" presStyleCnt="0"/>
      <dgm:spPr/>
    </dgm:pt>
  </dgm:ptLst>
  <dgm:cxnLst>
    <dgm:cxn modelId="{F1E84210-2607-4CC8-8CBE-BA0193E3C1C1}" srcId="{82CFDED2-D05D-42D5-9E5A-7D84EE1C6B68}" destId="{24889C83-AC88-4BBD-833C-CC99F25FFE31}" srcOrd="5" destOrd="0" parTransId="{328F8A30-A37B-4990-A176-3F91FC2CAF08}" sibTransId="{05E80612-3AA1-444A-B142-F83E3CAC730E}"/>
    <dgm:cxn modelId="{E0C82219-0235-41F6-B051-89F48A04A167}" type="presOf" srcId="{D8B0FDE6-B01C-4AA7-996F-82489E9888D7}" destId="{3BD1C331-FCA1-4A10-848F-4D0D44072024}" srcOrd="0" destOrd="0" presId="urn:microsoft.com/office/officeart/2008/layout/LinedList"/>
    <dgm:cxn modelId="{9534C321-D909-486A-9DCF-1923F3ED7AEB}" srcId="{82CFDED2-D05D-42D5-9E5A-7D84EE1C6B68}" destId="{F278EDB9-845C-4149-A73B-C3EE67092EDB}" srcOrd="2" destOrd="0" parTransId="{7B35C777-56E3-475E-8603-6727D34913CF}" sibTransId="{76A89504-FBC2-42E0-BC87-2E729F9A8EB2}"/>
    <dgm:cxn modelId="{39542A32-15BF-4115-9B30-EB9156A268E7}" type="presOf" srcId="{F278EDB9-845C-4149-A73B-C3EE67092EDB}" destId="{2BF8ECDD-6210-4AC1-9576-7178ECCBD792}" srcOrd="0" destOrd="0" presId="urn:microsoft.com/office/officeart/2008/layout/LinedList"/>
    <dgm:cxn modelId="{B1BAA850-0103-42AF-B83D-D0F3D9226B9C}" type="presOf" srcId="{DDD07429-03D4-462A-BC40-A10A6BF9909F}" destId="{C232C193-E45F-44FA-AE81-0BE7E78DD13C}" srcOrd="0" destOrd="0" presId="urn:microsoft.com/office/officeart/2008/layout/LinedList"/>
    <dgm:cxn modelId="{A1F2E070-A982-4950-8E2C-5679C4916E90}" srcId="{82CFDED2-D05D-42D5-9E5A-7D84EE1C6B68}" destId="{DDD07429-03D4-462A-BC40-A10A6BF9909F}" srcOrd="0" destOrd="0" parTransId="{6D15729A-6DCC-4C81-9E6A-0CBF0CE89748}" sibTransId="{6F9D8E36-791E-4C37-85BB-97FFB1C940C4}"/>
    <dgm:cxn modelId="{0EF97A72-954D-4362-9A35-8DEEB2F2E977}" srcId="{82CFDED2-D05D-42D5-9E5A-7D84EE1C6B68}" destId="{D8B0FDE6-B01C-4AA7-996F-82489E9888D7}" srcOrd="4" destOrd="0" parTransId="{9EF8841D-2ED5-4861-8F6F-96149429E3A2}" sibTransId="{C0FB3242-4EFC-4F94-989F-181983404D8B}"/>
    <dgm:cxn modelId="{14F0E572-B519-46DD-9B6D-923CC8C5FE3C}" type="presOf" srcId="{F8683BCD-15F2-4175-BB8B-C47113E966F2}" destId="{9DB38021-E8A3-40E8-A5A7-A2F96B990972}" srcOrd="0" destOrd="0" presId="urn:microsoft.com/office/officeart/2008/layout/LinedList"/>
    <dgm:cxn modelId="{3DA9C257-A275-40DF-835A-005B3A2CC17F}" type="presOf" srcId="{FF7DFA92-8E9D-4016-BACB-BF2732EEA4F0}" destId="{3AF26739-40E7-4756-BF1E-E124F2E31171}" srcOrd="0" destOrd="0" presId="urn:microsoft.com/office/officeart/2008/layout/LinedList"/>
    <dgm:cxn modelId="{243B2558-12B4-4803-9CE4-C1C17EE1A2B6}" type="presOf" srcId="{24889C83-AC88-4BBD-833C-CC99F25FFE31}" destId="{533ADF14-DB9C-40C4-A895-8C7D19DC9969}" srcOrd="0" destOrd="0" presId="urn:microsoft.com/office/officeart/2008/layout/LinedList"/>
    <dgm:cxn modelId="{AAA08978-1B4F-44FD-9F83-F4488D6C0D12}" srcId="{82CFDED2-D05D-42D5-9E5A-7D84EE1C6B68}" destId="{81C1CD9E-16E5-490B-B772-F4E2DC8069A4}" srcOrd="6" destOrd="0" parTransId="{D4657901-6D00-4A78-B40D-B35336BF9637}" sibTransId="{AAE2CA3D-0F92-4919-A4CF-610BB5586775}"/>
    <dgm:cxn modelId="{5E75A286-1545-4217-B9EF-1CC8B2D88512}" srcId="{82CFDED2-D05D-42D5-9E5A-7D84EE1C6B68}" destId="{FF7DFA92-8E9D-4016-BACB-BF2732EEA4F0}" srcOrd="3" destOrd="0" parTransId="{97312206-7017-4101-945C-4D6686A7506A}" sibTransId="{33E77327-9409-4E42-9E31-061F548A7FEE}"/>
    <dgm:cxn modelId="{053F29BD-ED57-4E09-AC3E-E0ED47BCB507}" srcId="{82CFDED2-D05D-42D5-9E5A-7D84EE1C6B68}" destId="{F8683BCD-15F2-4175-BB8B-C47113E966F2}" srcOrd="1" destOrd="0" parTransId="{5E2E4764-2AD4-495F-92B7-16893D530971}" sibTransId="{37509320-AE75-4500-946A-3CCB12E78EDE}"/>
    <dgm:cxn modelId="{E43456C9-EC32-4685-9D7A-4A780B1E79F6}" type="presOf" srcId="{81C1CD9E-16E5-490B-B772-F4E2DC8069A4}" destId="{3CCD4F13-B0B7-456A-BA65-42E3222DFDD3}" srcOrd="0" destOrd="0" presId="urn:microsoft.com/office/officeart/2008/layout/LinedList"/>
    <dgm:cxn modelId="{151700FA-ABF1-42AF-9FCF-5381F0F9C2B1}" type="presOf" srcId="{82CFDED2-D05D-42D5-9E5A-7D84EE1C6B68}" destId="{FDCC95BA-EAAC-4768-B02C-AD07F032D4B8}" srcOrd="0" destOrd="0" presId="urn:microsoft.com/office/officeart/2008/layout/LinedList"/>
    <dgm:cxn modelId="{F5DD47B3-C678-4D56-B035-AF770E40236D}" type="presParOf" srcId="{FDCC95BA-EAAC-4768-B02C-AD07F032D4B8}" destId="{8CD05FB3-18A9-498E-8D83-AD115402D797}" srcOrd="0" destOrd="0" presId="urn:microsoft.com/office/officeart/2008/layout/LinedList"/>
    <dgm:cxn modelId="{4BB3A164-2427-4866-AA5D-A508C00B374E}" type="presParOf" srcId="{FDCC95BA-EAAC-4768-B02C-AD07F032D4B8}" destId="{B736D31B-C18B-42BF-9798-C14983E3D987}" srcOrd="1" destOrd="0" presId="urn:microsoft.com/office/officeart/2008/layout/LinedList"/>
    <dgm:cxn modelId="{B40C377D-8A8B-4F41-BF65-A6961BCD6287}" type="presParOf" srcId="{B736D31B-C18B-42BF-9798-C14983E3D987}" destId="{C232C193-E45F-44FA-AE81-0BE7E78DD13C}" srcOrd="0" destOrd="0" presId="urn:microsoft.com/office/officeart/2008/layout/LinedList"/>
    <dgm:cxn modelId="{4C04BB33-BBAB-4F9F-9B63-038001532804}" type="presParOf" srcId="{B736D31B-C18B-42BF-9798-C14983E3D987}" destId="{FD4283EC-A52C-4B26-8364-E1A7B1C0936A}" srcOrd="1" destOrd="0" presId="urn:microsoft.com/office/officeart/2008/layout/LinedList"/>
    <dgm:cxn modelId="{F304C057-F9DA-4D4D-9E1B-DD823144F6FA}" type="presParOf" srcId="{FDCC95BA-EAAC-4768-B02C-AD07F032D4B8}" destId="{4700B319-DE2E-4E73-A565-6A89A9842E76}" srcOrd="2" destOrd="0" presId="urn:microsoft.com/office/officeart/2008/layout/LinedList"/>
    <dgm:cxn modelId="{487908CB-B067-4FC5-9DCC-B4DE2E8FB3C0}" type="presParOf" srcId="{FDCC95BA-EAAC-4768-B02C-AD07F032D4B8}" destId="{ABAD314A-40A6-47DF-BD78-D95E7B3BCA81}" srcOrd="3" destOrd="0" presId="urn:microsoft.com/office/officeart/2008/layout/LinedList"/>
    <dgm:cxn modelId="{91BFF37C-FC15-4FAF-A8A3-F3D3C0CD6F95}" type="presParOf" srcId="{ABAD314A-40A6-47DF-BD78-D95E7B3BCA81}" destId="{9DB38021-E8A3-40E8-A5A7-A2F96B990972}" srcOrd="0" destOrd="0" presId="urn:microsoft.com/office/officeart/2008/layout/LinedList"/>
    <dgm:cxn modelId="{3EADDEB8-C3D9-4291-9915-0BFEE3294E1C}" type="presParOf" srcId="{ABAD314A-40A6-47DF-BD78-D95E7B3BCA81}" destId="{78CBCBA5-5F53-4D4F-8AA6-898DDAFD49EB}" srcOrd="1" destOrd="0" presId="urn:microsoft.com/office/officeart/2008/layout/LinedList"/>
    <dgm:cxn modelId="{C8737AC3-F328-47B7-A474-2234AAFBBEA0}" type="presParOf" srcId="{FDCC95BA-EAAC-4768-B02C-AD07F032D4B8}" destId="{8A160F8A-013A-48A0-BCE1-AC05D093BC47}" srcOrd="4" destOrd="0" presId="urn:microsoft.com/office/officeart/2008/layout/LinedList"/>
    <dgm:cxn modelId="{47604DA6-7068-4C9E-B8D5-BAEA9C772225}" type="presParOf" srcId="{FDCC95BA-EAAC-4768-B02C-AD07F032D4B8}" destId="{7CC49328-D59A-42A1-ABAC-CC8E4471AC25}" srcOrd="5" destOrd="0" presId="urn:microsoft.com/office/officeart/2008/layout/LinedList"/>
    <dgm:cxn modelId="{4C8F9111-091A-46AF-846F-A436CEA8A186}" type="presParOf" srcId="{7CC49328-D59A-42A1-ABAC-CC8E4471AC25}" destId="{2BF8ECDD-6210-4AC1-9576-7178ECCBD792}" srcOrd="0" destOrd="0" presId="urn:microsoft.com/office/officeart/2008/layout/LinedList"/>
    <dgm:cxn modelId="{22E96BF4-9125-452B-82A8-21A60F63D664}" type="presParOf" srcId="{7CC49328-D59A-42A1-ABAC-CC8E4471AC25}" destId="{B03A31DC-2D23-4345-B229-C6F410D6E499}" srcOrd="1" destOrd="0" presId="urn:microsoft.com/office/officeart/2008/layout/LinedList"/>
    <dgm:cxn modelId="{0203AB66-255C-4EDB-8010-21008E6DD4B3}" type="presParOf" srcId="{FDCC95BA-EAAC-4768-B02C-AD07F032D4B8}" destId="{D89ECCD9-7110-4939-AB30-2C246C95D996}" srcOrd="6" destOrd="0" presId="urn:microsoft.com/office/officeart/2008/layout/LinedList"/>
    <dgm:cxn modelId="{01DFC259-E323-4DCE-BEA8-A9407A97222D}" type="presParOf" srcId="{FDCC95BA-EAAC-4768-B02C-AD07F032D4B8}" destId="{E8F6351A-58B7-4ABD-B304-C4206FCAE918}" srcOrd="7" destOrd="0" presId="urn:microsoft.com/office/officeart/2008/layout/LinedList"/>
    <dgm:cxn modelId="{1C3AB548-381E-4E6B-9247-32E0A6751C22}" type="presParOf" srcId="{E8F6351A-58B7-4ABD-B304-C4206FCAE918}" destId="{3AF26739-40E7-4756-BF1E-E124F2E31171}" srcOrd="0" destOrd="0" presId="urn:microsoft.com/office/officeart/2008/layout/LinedList"/>
    <dgm:cxn modelId="{AC8D2009-1C5D-41D4-875D-534D03AB7FD5}" type="presParOf" srcId="{E8F6351A-58B7-4ABD-B304-C4206FCAE918}" destId="{108E2875-F54B-47AB-9C01-38B8F12DD263}" srcOrd="1" destOrd="0" presId="urn:microsoft.com/office/officeart/2008/layout/LinedList"/>
    <dgm:cxn modelId="{D6D2D2CB-7127-4834-9A63-A8999293723A}" type="presParOf" srcId="{FDCC95BA-EAAC-4768-B02C-AD07F032D4B8}" destId="{2D2A58DC-FBA5-4471-B739-A324CAF8622B}" srcOrd="8" destOrd="0" presId="urn:microsoft.com/office/officeart/2008/layout/LinedList"/>
    <dgm:cxn modelId="{D601AF59-FE22-4C7F-BF56-52AD67B83D12}" type="presParOf" srcId="{FDCC95BA-EAAC-4768-B02C-AD07F032D4B8}" destId="{EC1D8BF8-D13E-4578-A84B-F9145CB42AB7}" srcOrd="9" destOrd="0" presId="urn:microsoft.com/office/officeart/2008/layout/LinedList"/>
    <dgm:cxn modelId="{F608F5F2-EDD2-48B4-88D6-60AE5E0465DF}" type="presParOf" srcId="{EC1D8BF8-D13E-4578-A84B-F9145CB42AB7}" destId="{3BD1C331-FCA1-4A10-848F-4D0D44072024}" srcOrd="0" destOrd="0" presId="urn:microsoft.com/office/officeart/2008/layout/LinedList"/>
    <dgm:cxn modelId="{624C3B3A-E7DA-4661-A4FC-BD3A6A367330}" type="presParOf" srcId="{EC1D8BF8-D13E-4578-A84B-F9145CB42AB7}" destId="{F291F758-250B-4F34-ADF3-86D63EC86D31}" srcOrd="1" destOrd="0" presId="urn:microsoft.com/office/officeart/2008/layout/LinedList"/>
    <dgm:cxn modelId="{24CF7ABF-C44E-47EA-AF27-C1224943EF9B}" type="presParOf" srcId="{FDCC95BA-EAAC-4768-B02C-AD07F032D4B8}" destId="{E16CB45D-846B-43C6-90A5-865AA7FC51C6}" srcOrd="10" destOrd="0" presId="urn:microsoft.com/office/officeart/2008/layout/LinedList"/>
    <dgm:cxn modelId="{24F43EEC-38C9-4166-A572-39491F85B375}" type="presParOf" srcId="{FDCC95BA-EAAC-4768-B02C-AD07F032D4B8}" destId="{0194F0F8-2B3E-420F-800F-80C39A43BD92}" srcOrd="11" destOrd="0" presId="urn:microsoft.com/office/officeart/2008/layout/LinedList"/>
    <dgm:cxn modelId="{A2FC76F7-2415-4B7B-9719-54B255A5A157}" type="presParOf" srcId="{0194F0F8-2B3E-420F-800F-80C39A43BD92}" destId="{533ADF14-DB9C-40C4-A895-8C7D19DC9969}" srcOrd="0" destOrd="0" presId="urn:microsoft.com/office/officeart/2008/layout/LinedList"/>
    <dgm:cxn modelId="{DC62BAE1-A51B-49AA-BD5B-0F444FFAAC04}" type="presParOf" srcId="{0194F0F8-2B3E-420F-800F-80C39A43BD92}" destId="{AB4ABCAD-9A81-47C7-9F56-864D0D85797E}" srcOrd="1" destOrd="0" presId="urn:microsoft.com/office/officeart/2008/layout/LinedList"/>
    <dgm:cxn modelId="{FD79A188-977A-42EB-9ACF-51E4744D40E0}" type="presParOf" srcId="{FDCC95BA-EAAC-4768-B02C-AD07F032D4B8}" destId="{781F5A51-580D-45AF-B307-8C9ABD4AD2EA}" srcOrd="12" destOrd="0" presId="urn:microsoft.com/office/officeart/2008/layout/LinedList"/>
    <dgm:cxn modelId="{D6DAC564-CED8-487A-A0A2-049B797C17ED}" type="presParOf" srcId="{FDCC95BA-EAAC-4768-B02C-AD07F032D4B8}" destId="{E5B2461E-1944-4960-BE21-C584D04A0578}" srcOrd="13" destOrd="0" presId="urn:microsoft.com/office/officeart/2008/layout/LinedList"/>
    <dgm:cxn modelId="{2BA00C67-2C14-4DE0-ACE5-57EEFEBBB961}" type="presParOf" srcId="{E5B2461E-1944-4960-BE21-C584D04A0578}" destId="{3CCD4F13-B0B7-456A-BA65-42E3222DFDD3}" srcOrd="0" destOrd="0" presId="urn:microsoft.com/office/officeart/2008/layout/LinedList"/>
    <dgm:cxn modelId="{BEFEB985-E81E-4394-8368-C6FC812223B9}" type="presParOf" srcId="{E5B2461E-1944-4960-BE21-C584D04A0578}" destId="{F3F57CDB-116E-41C7-97D9-9188BF8867E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4E77FA7-6232-471E-86FF-77AE0EFCD88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4DCA5BA-0186-48A3-B620-867E97B7844B}">
      <dgm:prSet/>
      <dgm:spPr/>
      <dgm:t>
        <a:bodyPr/>
        <a:lstStyle/>
        <a:p>
          <a:r>
            <a:rPr lang="en-US"/>
            <a:t>Analysis is central in police agency’s efforts</a:t>
          </a:r>
        </a:p>
      </dgm:t>
    </dgm:pt>
    <dgm:pt modelId="{BB191173-5A1A-4806-8446-90E7C9338B60}" type="parTrans" cxnId="{0651E65F-F8FA-4636-95A4-6FE9DC0D6780}">
      <dgm:prSet/>
      <dgm:spPr/>
      <dgm:t>
        <a:bodyPr/>
        <a:lstStyle/>
        <a:p>
          <a:endParaRPr lang="en-US"/>
        </a:p>
      </dgm:t>
    </dgm:pt>
    <dgm:pt modelId="{8C940C34-3FEE-4C92-9FF3-B9F66F57A0B9}" type="sibTrans" cxnId="{0651E65F-F8FA-4636-95A4-6FE9DC0D6780}">
      <dgm:prSet/>
      <dgm:spPr/>
      <dgm:t>
        <a:bodyPr/>
        <a:lstStyle/>
        <a:p>
          <a:endParaRPr lang="en-US"/>
        </a:p>
      </dgm:t>
    </dgm:pt>
    <dgm:pt modelId="{6702DADC-3503-4EEE-B462-B8C80A63A5DF}">
      <dgm:prSet/>
      <dgm:spPr/>
      <dgm:t>
        <a:bodyPr/>
        <a:lstStyle/>
        <a:p>
          <a:r>
            <a:rPr lang="en-US"/>
            <a:t>No evaluation of its effectiveness</a:t>
          </a:r>
        </a:p>
      </dgm:t>
    </dgm:pt>
    <dgm:pt modelId="{B8784975-BDBB-4B42-8B16-B27F31216EAA}" type="parTrans" cxnId="{260BBF6F-FFEB-4B24-84BF-0D59E40E63AF}">
      <dgm:prSet/>
      <dgm:spPr/>
      <dgm:t>
        <a:bodyPr/>
        <a:lstStyle/>
        <a:p>
          <a:endParaRPr lang="en-US"/>
        </a:p>
      </dgm:t>
    </dgm:pt>
    <dgm:pt modelId="{0B2D1F98-FDB6-4AE3-852C-D75636C79913}" type="sibTrans" cxnId="{260BBF6F-FFEB-4B24-84BF-0D59E40E63AF}">
      <dgm:prSet/>
      <dgm:spPr/>
      <dgm:t>
        <a:bodyPr/>
        <a:lstStyle/>
        <a:p>
          <a:endParaRPr lang="en-US"/>
        </a:p>
      </dgm:t>
    </dgm:pt>
    <dgm:pt modelId="{848E787C-FCA7-4159-888D-7D43A78AE722}">
      <dgm:prSet/>
      <dgm:spPr/>
      <dgm:t>
        <a:bodyPr/>
        <a:lstStyle/>
        <a:p>
          <a:r>
            <a:rPr lang="en-US"/>
            <a:t>Crime analysts produce and disseminate analysis for crime reduction responses and decision making</a:t>
          </a:r>
        </a:p>
      </dgm:t>
    </dgm:pt>
    <dgm:pt modelId="{699FCCDE-1CE0-4C7F-AD14-48FABA6F6754}" type="parTrans" cxnId="{F98C2F19-30AC-4F73-A021-600BF02CD12F}">
      <dgm:prSet/>
      <dgm:spPr/>
      <dgm:t>
        <a:bodyPr/>
        <a:lstStyle/>
        <a:p>
          <a:endParaRPr lang="en-US"/>
        </a:p>
      </dgm:t>
    </dgm:pt>
    <dgm:pt modelId="{F0016E5D-4392-4D7E-A40F-C6797BFB4811}" type="sibTrans" cxnId="{F98C2F19-30AC-4F73-A021-600BF02CD12F}">
      <dgm:prSet/>
      <dgm:spPr/>
      <dgm:t>
        <a:bodyPr/>
        <a:lstStyle/>
        <a:p>
          <a:endParaRPr lang="en-US"/>
        </a:p>
      </dgm:t>
    </dgm:pt>
    <dgm:pt modelId="{A367D27E-10F3-48AB-A5BA-E793D78348A1}" type="pres">
      <dgm:prSet presAssocID="{54E77FA7-6232-471E-86FF-77AE0EFCD889}" presName="linear" presStyleCnt="0">
        <dgm:presLayoutVars>
          <dgm:animLvl val="lvl"/>
          <dgm:resizeHandles val="exact"/>
        </dgm:presLayoutVars>
      </dgm:prSet>
      <dgm:spPr/>
    </dgm:pt>
    <dgm:pt modelId="{DCEA7E2B-2D56-4540-ACF5-B6FC1B3608A1}" type="pres">
      <dgm:prSet presAssocID="{D4DCA5BA-0186-48A3-B620-867E97B7844B}" presName="parentText" presStyleLbl="node1" presStyleIdx="0" presStyleCnt="3">
        <dgm:presLayoutVars>
          <dgm:chMax val="0"/>
          <dgm:bulletEnabled val="1"/>
        </dgm:presLayoutVars>
      </dgm:prSet>
      <dgm:spPr/>
    </dgm:pt>
    <dgm:pt modelId="{99B44E3F-5B3D-4726-94CE-F3F67B92A69B}" type="pres">
      <dgm:prSet presAssocID="{8C940C34-3FEE-4C92-9FF3-B9F66F57A0B9}" presName="spacer" presStyleCnt="0"/>
      <dgm:spPr/>
    </dgm:pt>
    <dgm:pt modelId="{1DE12372-4A12-4B42-B702-12762B34F1D8}" type="pres">
      <dgm:prSet presAssocID="{6702DADC-3503-4EEE-B462-B8C80A63A5DF}" presName="parentText" presStyleLbl="node1" presStyleIdx="1" presStyleCnt="3">
        <dgm:presLayoutVars>
          <dgm:chMax val="0"/>
          <dgm:bulletEnabled val="1"/>
        </dgm:presLayoutVars>
      </dgm:prSet>
      <dgm:spPr/>
    </dgm:pt>
    <dgm:pt modelId="{F2BEF7E1-23C8-427A-B6D1-950D2D488104}" type="pres">
      <dgm:prSet presAssocID="{0B2D1F98-FDB6-4AE3-852C-D75636C79913}" presName="spacer" presStyleCnt="0"/>
      <dgm:spPr/>
    </dgm:pt>
    <dgm:pt modelId="{88385C15-5DD0-4F80-AC91-70BF4D15D0F3}" type="pres">
      <dgm:prSet presAssocID="{848E787C-FCA7-4159-888D-7D43A78AE722}" presName="parentText" presStyleLbl="node1" presStyleIdx="2" presStyleCnt="3">
        <dgm:presLayoutVars>
          <dgm:chMax val="0"/>
          <dgm:bulletEnabled val="1"/>
        </dgm:presLayoutVars>
      </dgm:prSet>
      <dgm:spPr/>
    </dgm:pt>
  </dgm:ptLst>
  <dgm:cxnLst>
    <dgm:cxn modelId="{6D7B2800-7E72-4776-AA89-C08BF56F1021}" type="presOf" srcId="{54E77FA7-6232-471E-86FF-77AE0EFCD889}" destId="{A367D27E-10F3-48AB-A5BA-E793D78348A1}" srcOrd="0" destOrd="0" presId="urn:microsoft.com/office/officeart/2005/8/layout/vList2"/>
    <dgm:cxn modelId="{F98C2F19-30AC-4F73-A021-600BF02CD12F}" srcId="{54E77FA7-6232-471E-86FF-77AE0EFCD889}" destId="{848E787C-FCA7-4159-888D-7D43A78AE722}" srcOrd="2" destOrd="0" parTransId="{699FCCDE-1CE0-4C7F-AD14-48FABA6F6754}" sibTransId="{F0016E5D-4392-4D7E-A40F-C6797BFB4811}"/>
    <dgm:cxn modelId="{0651E65F-F8FA-4636-95A4-6FE9DC0D6780}" srcId="{54E77FA7-6232-471E-86FF-77AE0EFCD889}" destId="{D4DCA5BA-0186-48A3-B620-867E97B7844B}" srcOrd="0" destOrd="0" parTransId="{BB191173-5A1A-4806-8446-90E7C9338B60}" sibTransId="{8C940C34-3FEE-4C92-9FF3-B9F66F57A0B9}"/>
    <dgm:cxn modelId="{069F2349-0F6B-4C83-A9A0-FC46B62E28D7}" type="presOf" srcId="{6702DADC-3503-4EEE-B462-B8C80A63A5DF}" destId="{1DE12372-4A12-4B42-B702-12762B34F1D8}" srcOrd="0" destOrd="0" presId="urn:microsoft.com/office/officeart/2005/8/layout/vList2"/>
    <dgm:cxn modelId="{260BBF6F-FFEB-4B24-84BF-0D59E40E63AF}" srcId="{54E77FA7-6232-471E-86FF-77AE0EFCD889}" destId="{6702DADC-3503-4EEE-B462-B8C80A63A5DF}" srcOrd="1" destOrd="0" parTransId="{B8784975-BDBB-4B42-8B16-B27F31216EAA}" sibTransId="{0B2D1F98-FDB6-4AE3-852C-D75636C79913}"/>
    <dgm:cxn modelId="{AF679D93-E5AB-4670-B221-B40F0DAEFCB6}" type="presOf" srcId="{848E787C-FCA7-4159-888D-7D43A78AE722}" destId="{88385C15-5DD0-4F80-AC91-70BF4D15D0F3}" srcOrd="0" destOrd="0" presId="urn:microsoft.com/office/officeart/2005/8/layout/vList2"/>
    <dgm:cxn modelId="{FD4DF4C2-A2AE-4C98-BD71-FA3FFC963440}" type="presOf" srcId="{D4DCA5BA-0186-48A3-B620-867E97B7844B}" destId="{DCEA7E2B-2D56-4540-ACF5-B6FC1B3608A1}" srcOrd="0" destOrd="0" presId="urn:microsoft.com/office/officeart/2005/8/layout/vList2"/>
    <dgm:cxn modelId="{070AFDE4-ACE5-4FCD-A145-F68104AA50B4}" type="presParOf" srcId="{A367D27E-10F3-48AB-A5BA-E793D78348A1}" destId="{DCEA7E2B-2D56-4540-ACF5-B6FC1B3608A1}" srcOrd="0" destOrd="0" presId="urn:microsoft.com/office/officeart/2005/8/layout/vList2"/>
    <dgm:cxn modelId="{7531D7C0-4E9B-4DBC-B9B8-A8C18EE55EF5}" type="presParOf" srcId="{A367D27E-10F3-48AB-A5BA-E793D78348A1}" destId="{99B44E3F-5B3D-4726-94CE-F3F67B92A69B}" srcOrd="1" destOrd="0" presId="urn:microsoft.com/office/officeart/2005/8/layout/vList2"/>
    <dgm:cxn modelId="{3DFAC24E-2EAD-4BBF-BDDB-CEE08969292C}" type="presParOf" srcId="{A367D27E-10F3-48AB-A5BA-E793D78348A1}" destId="{1DE12372-4A12-4B42-B702-12762B34F1D8}" srcOrd="2" destOrd="0" presId="urn:microsoft.com/office/officeart/2005/8/layout/vList2"/>
    <dgm:cxn modelId="{0DA03B5C-1021-4731-8BD3-248295074DF5}" type="presParOf" srcId="{A367D27E-10F3-48AB-A5BA-E793D78348A1}" destId="{F2BEF7E1-23C8-427A-B6D1-950D2D488104}" srcOrd="3" destOrd="0" presId="urn:microsoft.com/office/officeart/2005/8/layout/vList2"/>
    <dgm:cxn modelId="{B9E3DEDE-E6BE-4B7C-A515-3356716FFDA6}" type="presParOf" srcId="{A367D27E-10F3-48AB-A5BA-E793D78348A1}" destId="{88385C15-5DD0-4F80-AC91-70BF4D15D0F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8F11930-BD4F-4FCC-81F7-7C5CA6523FF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B8E227A-94EE-4372-A367-3E73BEB4C5AE}">
      <dgm:prSet/>
      <dgm:spPr/>
      <dgm:t>
        <a:bodyPr/>
        <a:lstStyle/>
        <a:p>
          <a:r>
            <a:rPr lang="en-US"/>
            <a:t>Any policing strategy that uses advanced analysis to inform forward-thinking crime prevention</a:t>
          </a:r>
        </a:p>
      </dgm:t>
    </dgm:pt>
    <dgm:pt modelId="{D147847D-F788-46D8-A75B-9A5DDD641D06}" type="parTrans" cxnId="{7E69C659-7CC2-4783-83CE-07B5F5857008}">
      <dgm:prSet/>
      <dgm:spPr/>
      <dgm:t>
        <a:bodyPr/>
        <a:lstStyle/>
        <a:p>
          <a:endParaRPr lang="en-US"/>
        </a:p>
      </dgm:t>
    </dgm:pt>
    <dgm:pt modelId="{428D0AF7-E082-48E8-A815-9D0FACDEE407}" type="sibTrans" cxnId="{7E69C659-7CC2-4783-83CE-07B5F5857008}">
      <dgm:prSet/>
      <dgm:spPr/>
      <dgm:t>
        <a:bodyPr/>
        <a:lstStyle/>
        <a:p>
          <a:endParaRPr lang="en-US"/>
        </a:p>
      </dgm:t>
    </dgm:pt>
    <dgm:pt modelId="{00DB05AF-5657-46F4-A05E-5F2DA2C0DA83}">
      <dgm:prSet/>
      <dgm:spPr/>
      <dgm:t>
        <a:bodyPr/>
        <a:lstStyle/>
        <a:p>
          <a:r>
            <a:rPr lang="en-US"/>
            <a:t>No evaluations on its effectiveness</a:t>
          </a:r>
        </a:p>
      </dgm:t>
    </dgm:pt>
    <dgm:pt modelId="{23384D77-BBC2-4FBA-BC8A-2665D8EB45F5}" type="parTrans" cxnId="{A4BC5ADD-890D-4C25-9DF7-A594C35ACF8D}">
      <dgm:prSet/>
      <dgm:spPr/>
      <dgm:t>
        <a:bodyPr/>
        <a:lstStyle/>
        <a:p>
          <a:endParaRPr lang="en-US"/>
        </a:p>
      </dgm:t>
    </dgm:pt>
    <dgm:pt modelId="{E7C1B530-A8F3-46D9-AF62-D95A34F803BF}" type="sibTrans" cxnId="{A4BC5ADD-890D-4C25-9DF7-A594C35ACF8D}">
      <dgm:prSet/>
      <dgm:spPr/>
      <dgm:t>
        <a:bodyPr/>
        <a:lstStyle/>
        <a:p>
          <a:endParaRPr lang="en-US"/>
        </a:p>
      </dgm:t>
    </dgm:pt>
    <dgm:pt modelId="{93BDC2AC-A734-45B5-9801-1DA2968DD05E}">
      <dgm:prSet/>
      <dgm:spPr/>
      <dgm:t>
        <a:bodyPr/>
        <a:lstStyle/>
        <a:p>
          <a:r>
            <a:rPr lang="en-US"/>
            <a:t>Crime analysis is central</a:t>
          </a:r>
        </a:p>
      </dgm:t>
    </dgm:pt>
    <dgm:pt modelId="{0B12D5C7-9B91-4FC6-BFEC-4C6F30C8600A}" type="parTrans" cxnId="{76CD2B30-116B-44F6-84ED-E6919765F50C}">
      <dgm:prSet/>
      <dgm:spPr/>
      <dgm:t>
        <a:bodyPr/>
        <a:lstStyle/>
        <a:p>
          <a:endParaRPr lang="en-US"/>
        </a:p>
      </dgm:t>
    </dgm:pt>
    <dgm:pt modelId="{DE31938C-9468-47F2-AEAA-809F0D258436}" type="sibTrans" cxnId="{76CD2B30-116B-44F6-84ED-E6919765F50C}">
      <dgm:prSet/>
      <dgm:spPr/>
      <dgm:t>
        <a:bodyPr/>
        <a:lstStyle/>
        <a:p>
          <a:endParaRPr lang="en-US"/>
        </a:p>
      </dgm:t>
    </dgm:pt>
    <dgm:pt modelId="{966BD97D-50DF-4F3B-A332-767C44DCC394}" type="pres">
      <dgm:prSet presAssocID="{68F11930-BD4F-4FCC-81F7-7C5CA6523FF0}" presName="linear" presStyleCnt="0">
        <dgm:presLayoutVars>
          <dgm:animLvl val="lvl"/>
          <dgm:resizeHandles val="exact"/>
        </dgm:presLayoutVars>
      </dgm:prSet>
      <dgm:spPr/>
    </dgm:pt>
    <dgm:pt modelId="{204BB709-637F-46FA-9278-69E7F1B8DCD3}" type="pres">
      <dgm:prSet presAssocID="{FB8E227A-94EE-4372-A367-3E73BEB4C5AE}" presName="parentText" presStyleLbl="node1" presStyleIdx="0" presStyleCnt="3">
        <dgm:presLayoutVars>
          <dgm:chMax val="0"/>
          <dgm:bulletEnabled val="1"/>
        </dgm:presLayoutVars>
      </dgm:prSet>
      <dgm:spPr/>
    </dgm:pt>
    <dgm:pt modelId="{9FD272A7-A633-4C12-A462-B99A9CAE7303}" type="pres">
      <dgm:prSet presAssocID="{428D0AF7-E082-48E8-A815-9D0FACDEE407}" presName="spacer" presStyleCnt="0"/>
      <dgm:spPr/>
    </dgm:pt>
    <dgm:pt modelId="{DE1B4CB9-AFB8-4D93-9E0E-5BC7487F8BC0}" type="pres">
      <dgm:prSet presAssocID="{00DB05AF-5657-46F4-A05E-5F2DA2C0DA83}" presName="parentText" presStyleLbl="node1" presStyleIdx="1" presStyleCnt="3">
        <dgm:presLayoutVars>
          <dgm:chMax val="0"/>
          <dgm:bulletEnabled val="1"/>
        </dgm:presLayoutVars>
      </dgm:prSet>
      <dgm:spPr/>
    </dgm:pt>
    <dgm:pt modelId="{E82C22C7-7180-43A5-8B5C-66F3DC1D148E}" type="pres">
      <dgm:prSet presAssocID="{E7C1B530-A8F3-46D9-AF62-D95A34F803BF}" presName="spacer" presStyleCnt="0"/>
      <dgm:spPr/>
    </dgm:pt>
    <dgm:pt modelId="{26321D64-B45D-453E-9CB5-A99B8A0ECDAD}" type="pres">
      <dgm:prSet presAssocID="{93BDC2AC-A734-45B5-9801-1DA2968DD05E}" presName="parentText" presStyleLbl="node1" presStyleIdx="2" presStyleCnt="3">
        <dgm:presLayoutVars>
          <dgm:chMax val="0"/>
          <dgm:bulletEnabled val="1"/>
        </dgm:presLayoutVars>
      </dgm:prSet>
      <dgm:spPr/>
    </dgm:pt>
  </dgm:ptLst>
  <dgm:cxnLst>
    <dgm:cxn modelId="{FD8F4F0A-982B-4099-BCB2-50B1357CB346}" type="presOf" srcId="{FB8E227A-94EE-4372-A367-3E73BEB4C5AE}" destId="{204BB709-637F-46FA-9278-69E7F1B8DCD3}" srcOrd="0" destOrd="0" presId="urn:microsoft.com/office/officeart/2005/8/layout/vList2"/>
    <dgm:cxn modelId="{76CD2B30-116B-44F6-84ED-E6919765F50C}" srcId="{68F11930-BD4F-4FCC-81F7-7C5CA6523FF0}" destId="{93BDC2AC-A734-45B5-9801-1DA2968DD05E}" srcOrd="2" destOrd="0" parTransId="{0B12D5C7-9B91-4FC6-BFEC-4C6F30C8600A}" sibTransId="{DE31938C-9468-47F2-AEAA-809F0D258436}"/>
    <dgm:cxn modelId="{7E69C659-7CC2-4783-83CE-07B5F5857008}" srcId="{68F11930-BD4F-4FCC-81F7-7C5CA6523FF0}" destId="{FB8E227A-94EE-4372-A367-3E73BEB4C5AE}" srcOrd="0" destOrd="0" parTransId="{D147847D-F788-46D8-A75B-9A5DDD641D06}" sibTransId="{428D0AF7-E082-48E8-A815-9D0FACDEE407}"/>
    <dgm:cxn modelId="{740AA284-E66E-4EB6-AD16-C4F3678AF59E}" type="presOf" srcId="{93BDC2AC-A734-45B5-9801-1DA2968DD05E}" destId="{26321D64-B45D-453E-9CB5-A99B8A0ECDAD}" srcOrd="0" destOrd="0" presId="urn:microsoft.com/office/officeart/2005/8/layout/vList2"/>
    <dgm:cxn modelId="{C9B343B1-8087-489A-80C8-5F6CCDC2EB11}" type="presOf" srcId="{68F11930-BD4F-4FCC-81F7-7C5CA6523FF0}" destId="{966BD97D-50DF-4F3B-A332-767C44DCC394}" srcOrd="0" destOrd="0" presId="urn:microsoft.com/office/officeart/2005/8/layout/vList2"/>
    <dgm:cxn modelId="{A4BC5ADD-890D-4C25-9DF7-A594C35ACF8D}" srcId="{68F11930-BD4F-4FCC-81F7-7C5CA6523FF0}" destId="{00DB05AF-5657-46F4-A05E-5F2DA2C0DA83}" srcOrd="1" destOrd="0" parTransId="{23384D77-BBC2-4FBA-BC8A-2665D8EB45F5}" sibTransId="{E7C1B530-A8F3-46D9-AF62-D95A34F803BF}"/>
    <dgm:cxn modelId="{A013CEF5-895C-4AC8-BA9A-BED8A1A8AABB}" type="presOf" srcId="{00DB05AF-5657-46F4-A05E-5F2DA2C0DA83}" destId="{DE1B4CB9-AFB8-4D93-9E0E-5BC7487F8BC0}" srcOrd="0" destOrd="0" presId="urn:microsoft.com/office/officeart/2005/8/layout/vList2"/>
    <dgm:cxn modelId="{F40DAD12-9529-4C4D-AA4C-117706886B8B}" type="presParOf" srcId="{966BD97D-50DF-4F3B-A332-767C44DCC394}" destId="{204BB709-637F-46FA-9278-69E7F1B8DCD3}" srcOrd="0" destOrd="0" presId="urn:microsoft.com/office/officeart/2005/8/layout/vList2"/>
    <dgm:cxn modelId="{D42C58F8-871C-4C8E-B9E3-8FB1635491E7}" type="presParOf" srcId="{966BD97D-50DF-4F3B-A332-767C44DCC394}" destId="{9FD272A7-A633-4C12-A462-B99A9CAE7303}" srcOrd="1" destOrd="0" presId="urn:microsoft.com/office/officeart/2005/8/layout/vList2"/>
    <dgm:cxn modelId="{80B13E5D-B522-4B20-80D4-F7380B1D3015}" type="presParOf" srcId="{966BD97D-50DF-4F3B-A332-767C44DCC394}" destId="{DE1B4CB9-AFB8-4D93-9E0E-5BC7487F8BC0}" srcOrd="2" destOrd="0" presId="urn:microsoft.com/office/officeart/2005/8/layout/vList2"/>
    <dgm:cxn modelId="{E8EC9EA2-D0CE-4C1A-9C22-937AE10B1411}" type="presParOf" srcId="{966BD97D-50DF-4F3B-A332-767C44DCC394}" destId="{E82C22C7-7180-43A5-8B5C-66F3DC1D148E}" srcOrd="3" destOrd="0" presId="urn:microsoft.com/office/officeart/2005/8/layout/vList2"/>
    <dgm:cxn modelId="{292446E2-07D6-4611-A02B-8E34C2A7CE46}" type="presParOf" srcId="{966BD97D-50DF-4F3B-A332-767C44DCC394}" destId="{26321D64-B45D-453E-9CB5-A99B8A0ECDA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0D4E666-B839-450A-973D-B5E1017D2A1E}" type="doc">
      <dgm:prSet loTypeId="urn:microsoft.com/office/officeart/2016/7/layout/VerticalSolidActionList" loCatId="List" qsTypeId="urn:microsoft.com/office/officeart/2005/8/quickstyle/simple1" qsCatId="simple" csTypeId="urn:microsoft.com/office/officeart/2005/8/colors/colorful1" csCatId="colorful"/>
      <dgm:spPr/>
      <dgm:t>
        <a:bodyPr/>
        <a:lstStyle/>
        <a:p>
          <a:endParaRPr lang="en-US"/>
        </a:p>
      </dgm:t>
    </dgm:pt>
    <dgm:pt modelId="{5BA654F8-EC8A-4944-97DD-3F2DBAAA9DB6}">
      <dgm:prSet/>
      <dgm:spPr/>
      <dgm:t>
        <a:bodyPr/>
        <a:lstStyle/>
        <a:p>
          <a:r>
            <a:rPr lang="en-US"/>
            <a:t>Immediate</a:t>
          </a:r>
        </a:p>
      </dgm:t>
    </dgm:pt>
    <dgm:pt modelId="{99111E50-EE7C-46C4-A358-9A7E0059D626}" type="parTrans" cxnId="{CEB1B6F5-5837-4054-9A09-FE5BDA404864}">
      <dgm:prSet/>
      <dgm:spPr/>
      <dgm:t>
        <a:bodyPr/>
        <a:lstStyle/>
        <a:p>
          <a:endParaRPr lang="en-US"/>
        </a:p>
      </dgm:t>
    </dgm:pt>
    <dgm:pt modelId="{1A53619B-CBB5-4FCD-B76C-CD0A8D88E003}" type="sibTrans" cxnId="{CEB1B6F5-5837-4054-9A09-FE5BDA404864}">
      <dgm:prSet/>
      <dgm:spPr/>
      <dgm:t>
        <a:bodyPr/>
        <a:lstStyle/>
        <a:p>
          <a:endParaRPr lang="en-US"/>
        </a:p>
      </dgm:t>
    </dgm:pt>
    <dgm:pt modelId="{1689B805-671C-49E7-9CC3-F426CA122245}">
      <dgm:prSet/>
      <dgm:spPr/>
      <dgm:t>
        <a:bodyPr/>
        <a:lstStyle/>
        <a:p>
          <a:r>
            <a:rPr lang="en-US"/>
            <a:t>Incidents</a:t>
          </a:r>
        </a:p>
      </dgm:t>
    </dgm:pt>
    <dgm:pt modelId="{3FA3A90D-C8D3-4AEC-8503-7B368327F9EA}" type="parTrans" cxnId="{7709666A-68C9-40D0-93FE-6C8686FCB883}">
      <dgm:prSet/>
      <dgm:spPr/>
      <dgm:t>
        <a:bodyPr/>
        <a:lstStyle/>
        <a:p>
          <a:endParaRPr lang="en-US"/>
        </a:p>
      </dgm:t>
    </dgm:pt>
    <dgm:pt modelId="{4259046F-3781-4F57-8DEF-3DE91E972DC3}" type="sibTrans" cxnId="{7709666A-68C9-40D0-93FE-6C8686FCB883}">
      <dgm:prSet/>
      <dgm:spPr/>
      <dgm:t>
        <a:bodyPr/>
        <a:lstStyle/>
        <a:p>
          <a:endParaRPr lang="en-US"/>
        </a:p>
      </dgm:t>
    </dgm:pt>
    <dgm:pt modelId="{0F8E535D-CBB5-4308-AF6C-195FE3B2FA5E}">
      <dgm:prSet/>
      <dgm:spPr/>
      <dgm:t>
        <a:bodyPr/>
        <a:lstStyle/>
        <a:p>
          <a:r>
            <a:rPr lang="en-US"/>
            <a:t>Serious incidents</a:t>
          </a:r>
        </a:p>
      </dgm:t>
    </dgm:pt>
    <dgm:pt modelId="{88D7F307-3129-4FA8-88F8-19456C24F6CB}" type="parTrans" cxnId="{60F7D3B9-B1DC-46F5-86E0-B8E1D2A1B85A}">
      <dgm:prSet/>
      <dgm:spPr/>
      <dgm:t>
        <a:bodyPr/>
        <a:lstStyle/>
        <a:p>
          <a:endParaRPr lang="en-US"/>
        </a:p>
      </dgm:t>
    </dgm:pt>
    <dgm:pt modelId="{135F0563-4EEE-48BF-ADB0-216F89CEAB12}" type="sibTrans" cxnId="{60F7D3B9-B1DC-46F5-86E0-B8E1D2A1B85A}">
      <dgm:prSet/>
      <dgm:spPr/>
      <dgm:t>
        <a:bodyPr/>
        <a:lstStyle/>
        <a:p>
          <a:endParaRPr lang="en-US"/>
        </a:p>
      </dgm:t>
    </dgm:pt>
    <dgm:pt modelId="{F319C4B0-4C4C-4C00-A80F-1314A5D7F32B}">
      <dgm:prSet/>
      <dgm:spPr/>
      <dgm:t>
        <a:bodyPr/>
        <a:lstStyle/>
        <a:p>
          <a:r>
            <a:rPr lang="en-US"/>
            <a:t>Short-term</a:t>
          </a:r>
        </a:p>
      </dgm:t>
    </dgm:pt>
    <dgm:pt modelId="{FE25A355-B6AF-43BE-A91B-B0F6BC28B2E1}" type="parTrans" cxnId="{94F7700C-F0CB-4CE7-8690-77D54FFC265B}">
      <dgm:prSet/>
      <dgm:spPr/>
      <dgm:t>
        <a:bodyPr/>
        <a:lstStyle/>
        <a:p>
          <a:endParaRPr lang="en-US"/>
        </a:p>
      </dgm:t>
    </dgm:pt>
    <dgm:pt modelId="{A89F26D3-87CE-479C-A4F3-2A6B3E6ECF0D}" type="sibTrans" cxnId="{94F7700C-F0CB-4CE7-8690-77D54FFC265B}">
      <dgm:prSet/>
      <dgm:spPr/>
      <dgm:t>
        <a:bodyPr/>
        <a:lstStyle/>
        <a:p>
          <a:endParaRPr lang="en-US"/>
        </a:p>
      </dgm:t>
    </dgm:pt>
    <dgm:pt modelId="{9F88D932-5870-463F-92A5-BE4384FF9F80}">
      <dgm:prSet/>
      <dgm:spPr/>
      <dgm:t>
        <a:bodyPr/>
        <a:lstStyle/>
        <a:p>
          <a:r>
            <a:rPr lang="en-US"/>
            <a:t>Repeat incident</a:t>
          </a:r>
        </a:p>
      </dgm:t>
    </dgm:pt>
    <dgm:pt modelId="{4D50AA3A-81B6-48F6-915C-E30858AA6A57}" type="parTrans" cxnId="{2C79BEBE-63C1-4E7D-BE34-264EF29E8993}">
      <dgm:prSet/>
      <dgm:spPr/>
      <dgm:t>
        <a:bodyPr/>
        <a:lstStyle/>
        <a:p>
          <a:endParaRPr lang="en-US"/>
        </a:p>
      </dgm:t>
    </dgm:pt>
    <dgm:pt modelId="{6B7B47C7-F025-4264-887E-0D11431BF22F}" type="sibTrans" cxnId="{2C79BEBE-63C1-4E7D-BE34-264EF29E8993}">
      <dgm:prSet/>
      <dgm:spPr/>
      <dgm:t>
        <a:bodyPr/>
        <a:lstStyle/>
        <a:p>
          <a:endParaRPr lang="en-US"/>
        </a:p>
      </dgm:t>
    </dgm:pt>
    <dgm:pt modelId="{003C5BD6-DE10-4D0E-9E7E-6F9AD2FB48EB}">
      <dgm:prSet/>
      <dgm:spPr/>
      <dgm:t>
        <a:bodyPr/>
        <a:lstStyle/>
        <a:p>
          <a:r>
            <a:rPr lang="en-US"/>
            <a:t>Pattern</a:t>
          </a:r>
        </a:p>
      </dgm:t>
    </dgm:pt>
    <dgm:pt modelId="{BF1D6E13-397C-4D6E-AD6A-265154195446}" type="parTrans" cxnId="{270D844B-CA88-4DA7-951A-97E951EF5002}">
      <dgm:prSet/>
      <dgm:spPr/>
      <dgm:t>
        <a:bodyPr/>
        <a:lstStyle/>
        <a:p>
          <a:endParaRPr lang="en-US"/>
        </a:p>
      </dgm:t>
    </dgm:pt>
    <dgm:pt modelId="{7330B9D2-8BD8-4F4D-80D5-1B2123CFE48E}" type="sibTrans" cxnId="{270D844B-CA88-4DA7-951A-97E951EF5002}">
      <dgm:prSet/>
      <dgm:spPr/>
      <dgm:t>
        <a:bodyPr/>
        <a:lstStyle/>
        <a:p>
          <a:endParaRPr lang="en-US"/>
        </a:p>
      </dgm:t>
    </dgm:pt>
    <dgm:pt modelId="{492D95C2-EA37-49C4-B573-35F873263305}" type="pres">
      <dgm:prSet presAssocID="{50D4E666-B839-450A-973D-B5E1017D2A1E}" presName="Name0" presStyleCnt="0">
        <dgm:presLayoutVars>
          <dgm:dir/>
          <dgm:animLvl val="lvl"/>
          <dgm:resizeHandles val="exact"/>
        </dgm:presLayoutVars>
      </dgm:prSet>
      <dgm:spPr/>
    </dgm:pt>
    <dgm:pt modelId="{462E122C-3155-43BF-9B38-A05C8E978A8C}" type="pres">
      <dgm:prSet presAssocID="{5BA654F8-EC8A-4944-97DD-3F2DBAAA9DB6}" presName="linNode" presStyleCnt="0"/>
      <dgm:spPr/>
    </dgm:pt>
    <dgm:pt modelId="{51BBADAB-6009-4A68-8C50-0C6E77688D30}" type="pres">
      <dgm:prSet presAssocID="{5BA654F8-EC8A-4944-97DD-3F2DBAAA9DB6}" presName="parentText" presStyleLbl="alignNode1" presStyleIdx="0" presStyleCnt="2">
        <dgm:presLayoutVars>
          <dgm:chMax val="1"/>
          <dgm:bulletEnabled/>
        </dgm:presLayoutVars>
      </dgm:prSet>
      <dgm:spPr/>
    </dgm:pt>
    <dgm:pt modelId="{397AB267-CB6F-41D4-9610-BE8AA3B4E5AB}" type="pres">
      <dgm:prSet presAssocID="{5BA654F8-EC8A-4944-97DD-3F2DBAAA9DB6}" presName="descendantText" presStyleLbl="alignAccFollowNode1" presStyleIdx="0" presStyleCnt="2">
        <dgm:presLayoutVars>
          <dgm:bulletEnabled/>
        </dgm:presLayoutVars>
      </dgm:prSet>
      <dgm:spPr/>
    </dgm:pt>
    <dgm:pt modelId="{210A3FDA-A65A-40EB-824E-28788E60B6F4}" type="pres">
      <dgm:prSet presAssocID="{1A53619B-CBB5-4FCD-B76C-CD0A8D88E003}" presName="sp" presStyleCnt="0"/>
      <dgm:spPr/>
    </dgm:pt>
    <dgm:pt modelId="{9F639177-E327-4943-A554-05F876E9D720}" type="pres">
      <dgm:prSet presAssocID="{F319C4B0-4C4C-4C00-A80F-1314A5D7F32B}" presName="linNode" presStyleCnt="0"/>
      <dgm:spPr/>
    </dgm:pt>
    <dgm:pt modelId="{0C08908B-A8A1-42BF-B4DA-8C22800AE1FB}" type="pres">
      <dgm:prSet presAssocID="{F319C4B0-4C4C-4C00-A80F-1314A5D7F32B}" presName="parentText" presStyleLbl="alignNode1" presStyleIdx="1" presStyleCnt="2">
        <dgm:presLayoutVars>
          <dgm:chMax val="1"/>
          <dgm:bulletEnabled/>
        </dgm:presLayoutVars>
      </dgm:prSet>
      <dgm:spPr/>
    </dgm:pt>
    <dgm:pt modelId="{E62F410B-327F-4F7D-AF9A-01D370BA57AA}" type="pres">
      <dgm:prSet presAssocID="{F319C4B0-4C4C-4C00-A80F-1314A5D7F32B}" presName="descendantText" presStyleLbl="alignAccFollowNode1" presStyleIdx="1" presStyleCnt="2">
        <dgm:presLayoutVars>
          <dgm:bulletEnabled/>
        </dgm:presLayoutVars>
      </dgm:prSet>
      <dgm:spPr/>
    </dgm:pt>
  </dgm:ptLst>
  <dgm:cxnLst>
    <dgm:cxn modelId="{94F7700C-F0CB-4CE7-8690-77D54FFC265B}" srcId="{50D4E666-B839-450A-973D-B5E1017D2A1E}" destId="{F319C4B0-4C4C-4C00-A80F-1314A5D7F32B}" srcOrd="1" destOrd="0" parTransId="{FE25A355-B6AF-43BE-A91B-B0F6BC28B2E1}" sibTransId="{A89F26D3-87CE-479C-A4F3-2A6B3E6ECF0D}"/>
    <dgm:cxn modelId="{7709666A-68C9-40D0-93FE-6C8686FCB883}" srcId="{5BA654F8-EC8A-4944-97DD-3F2DBAAA9DB6}" destId="{1689B805-671C-49E7-9CC3-F426CA122245}" srcOrd="0" destOrd="0" parTransId="{3FA3A90D-C8D3-4AEC-8503-7B368327F9EA}" sibTransId="{4259046F-3781-4F57-8DEF-3DE91E972DC3}"/>
    <dgm:cxn modelId="{270D844B-CA88-4DA7-951A-97E951EF5002}" srcId="{F319C4B0-4C4C-4C00-A80F-1314A5D7F32B}" destId="{003C5BD6-DE10-4D0E-9E7E-6F9AD2FB48EB}" srcOrd="1" destOrd="0" parTransId="{BF1D6E13-397C-4D6E-AD6A-265154195446}" sibTransId="{7330B9D2-8BD8-4F4D-80D5-1B2123CFE48E}"/>
    <dgm:cxn modelId="{48912850-372D-43EE-A8E5-3C794F8217BF}" type="presOf" srcId="{1689B805-671C-49E7-9CC3-F426CA122245}" destId="{397AB267-CB6F-41D4-9610-BE8AA3B4E5AB}" srcOrd="0" destOrd="0" presId="urn:microsoft.com/office/officeart/2016/7/layout/VerticalSolidActionList"/>
    <dgm:cxn modelId="{3CB2D88A-3BC2-4B90-A10E-748D40FA845E}" type="presOf" srcId="{003C5BD6-DE10-4D0E-9E7E-6F9AD2FB48EB}" destId="{E62F410B-327F-4F7D-AF9A-01D370BA57AA}" srcOrd="0" destOrd="1" presId="urn:microsoft.com/office/officeart/2016/7/layout/VerticalSolidActionList"/>
    <dgm:cxn modelId="{D8F5028D-F8AE-4370-ADBC-E2902D02519B}" type="presOf" srcId="{50D4E666-B839-450A-973D-B5E1017D2A1E}" destId="{492D95C2-EA37-49C4-B573-35F873263305}" srcOrd="0" destOrd="0" presId="urn:microsoft.com/office/officeart/2016/7/layout/VerticalSolidActionList"/>
    <dgm:cxn modelId="{60F7D3B9-B1DC-46F5-86E0-B8E1D2A1B85A}" srcId="{5BA654F8-EC8A-4944-97DD-3F2DBAAA9DB6}" destId="{0F8E535D-CBB5-4308-AF6C-195FE3B2FA5E}" srcOrd="1" destOrd="0" parTransId="{88D7F307-3129-4FA8-88F8-19456C24F6CB}" sibTransId="{135F0563-4EEE-48BF-ADB0-216F89CEAB12}"/>
    <dgm:cxn modelId="{2C79BEBE-63C1-4E7D-BE34-264EF29E8993}" srcId="{F319C4B0-4C4C-4C00-A80F-1314A5D7F32B}" destId="{9F88D932-5870-463F-92A5-BE4384FF9F80}" srcOrd="0" destOrd="0" parTransId="{4D50AA3A-81B6-48F6-915C-E30858AA6A57}" sibTransId="{6B7B47C7-F025-4264-887E-0D11431BF22F}"/>
    <dgm:cxn modelId="{78C120C7-6DB0-4268-BBDA-3488A2928945}" type="presOf" srcId="{9F88D932-5870-463F-92A5-BE4384FF9F80}" destId="{E62F410B-327F-4F7D-AF9A-01D370BA57AA}" srcOrd="0" destOrd="0" presId="urn:microsoft.com/office/officeart/2016/7/layout/VerticalSolidActionList"/>
    <dgm:cxn modelId="{A9456BCA-5C39-43EE-8FE0-8D6418640433}" type="presOf" srcId="{F319C4B0-4C4C-4C00-A80F-1314A5D7F32B}" destId="{0C08908B-A8A1-42BF-B4DA-8C22800AE1FB}" srcOrd="0" destOrd="0" presId="urn:microsoft.com/office/officeart/2016/7/layout/VerticalSolidActionList"/>
    <dgm:cxn modelId="{8BD258CF-A7AD-4588-A72B-F267C106B160}" type="presOf" srcId="{0F8E535D-CBB5-4308-AF6C-195FE3B2FA5E}" destId="{397AB267-CB6F-41D4-9610-BE8AA3B4E5AB}" srcOrd="0" destOrd="1" presId="urn:microsoft.com/office/officeart/2016/7/layout/VerticalSolidActionList"/>
    <dgm:cxn modelId="{82519AEF-1706-4312-94C7-3EBCBF8BCF8F}" type="presOf" srcId="{5BA654F8-EC8A-4944-97DD-3F2DBAAA9DB6}" destId="{51BBADAB-6009-4A68-8C50-0C6E77688D30}" srcOrd="0" destOrd="0" presId="urn:microsoft.com/office/officeart/2016/7/layout/VerticalSolidActionList"/>
    <dgm:cxn modelId="{CEB1B6F5-5837-4054-9A09-FE5BDA404864}" srcId="{50D4E666-B839-450A-973D-B5E1017D2A1E}" destId="{5BA654F8-EC8A-4944-97DD-3F2DBAAA9DB6}" srcOrd="0" destOrd="0" parTransId="{99111E50-EE7C-46C4-A358-9A7E0059D626}" sibTransId="{1A53619B-CBB5-4FCD-B76C-CD0A8D88E003}"/>
    <dgm:cxn modelId="{1E55C9B6-CA96-48B6-9227-3CA08D63610A}" type="presParOf" srcId="{492D95C2-EA37-49C4-B573-35F873263305}" destId="{462E122C-3155-43BF-9B38-A05C8E978A8C}" srcOrd="0" destOrd="0" presId="urn:microsoft.com/office/officeart/2016/7/layout/VerticalSolidActionList"/>
    <dgm:cxn modelId="{1971BCD4-AF05-47FB-9942-84960E3B43AA}" type="presParOf" srcId="{462E122C-3155-43BF-9B38-A05C8E978A8C}" destId="{51BBADAB-6009-4A68-8C50-0C6E77688D30}" srcOrd="0" destOrd="0" presId="urn:microsoft.com/office/officeart/2016/7/layout/VerticalSolidActionList"/>
    <dgm:cxn modelId="{EC0C74A7-1AC8-488B-8119-E25185ED6D61}" type="presParOf" srcId="{462E122C-3155-43BF-9B38-A05C8E978A8C}" destId="{397AB267-CB6F-41D4-9610-BE8AA3B4E5AB}" srcOrd="1" destOrd="0" presId="urn:microsoft.com/office/officeart/2016/7/layout/VerticalSolidActionList"/>
    <dgm:cxn modelId="{0163DBD6-2795-4A5D-B5FE-8CBDA6034285}" type="presParOf" srcId="{492D95C2-EA37-49C4-B573-35F873263305}" destId="{210A3FDA-A65A-40EB-824E-28788E60B6F4}" srcOrd="1" destOrd="0" presId="urn:microsoft.com/office/officeart/2016/7/layout/VerticalSolidActionList"/>
    <dgm:cxn modelId="{912F6023-FEF9-416A-8C0A-18A3E6C93857}" type="presParOf" srcId="{492D95C2-EA37-49C4-B573-35F873263305}" destId="{9F639177-E327-4943-A554-05F876E9D720}" srcOrd="2" destOrd="0" presId="urn:microsoft.com/office/officeart/2016/7/layout/VerticalSolidActionList"/>
    <dgm:cxn modelId="{CE7978C1-EA7B-416E-9789-95ADC9B2FEDB}" type="presParOf" srcId="{9F639177-E327-4943-A554-05F876E9D720}" destId="{0C08908B-A8A1-42BF-B4DA-8C22800AE1FB}" srcOrd="0" destOrd="0" presId="urn:microsoft.com/office/officeart/2016/7/layout/VerticalSolidActionList"/>
    <dgm:cxn modelId="{CE4EF0CF-EF14-48EA-B8D3-1BBE8D87944A}" type="presParOf" srcId="{9F639177-E327-4943-A554-05F876E9D720}" destId="{E62F410B-327F-4F7D-AF9A-01D370BA57AA}"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62C6354-C874-4EB4-B39B-BF39427AFCB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09739A7-2241-4228-B24A-F6CCC9DBC6EB}">
      <dgm:prSet/>
      <dgm:spPr/>
      <dgm:t>
        <a:bodyPr/>
        <a:lstStyle/>
        <a:p>
          <a:pPr>
            <a:defRPr cap="all"/>
          </a:pPr>
          <a:r>
            <a:rPr lang="en-GB"/>
            <a:t>Any questions?</a:t>
          </a:r>
          <a:endParaRPr lang="en-US"/>
        </a:p>
      </dgm:t>
    </dgm:pt>
    <dgm:pt modelId="{756E9CD9-E86D-48CA-BA95-D420409A79BE}" type="parTrans" cxnId="{020E4D29-DF61-4487-A9B1-B04219205657}">
      <dgm:prSet/>
      <dgm:spPr/>
      <dgm:t>
        <a:bodyPr/>
        <a:lstStyle/>
        <a:p>
          <a:endParaRPr lang="en-US"/>
        </a:p>
      </dgm:t>
    </dgm:pt>
    <dgm:pt modelId="{63178AE4-5632-4812-A67D-10484BFA612D}" type="sibTrans" cxnId="{020E4D29-DF61-4487-A9B1-B04219205657}">
      <dgm:prSet/>
      <dgm:spPr/>
      <dgm:t>
        <a:bodyPr/>
        <a:lstStyle/>
        <a:p>
          <a:endParaRPr lang="en-US"/>
        </a:p>
      </dgm:t>
    </dgm:pt>
    <dgm:pt modelId="{74A18CEF-0B31-44E7-9BE5-E47BA75727B5}">
      <dgm:prSet/>
      <dgm:spPr/>
      <dgm:t>
        <a:bodyPr/>
        <a:lstStyle/>
        <a:p>
          <a:pPr>
            <a:defRPr cap="all"/>
          </a:pPr>
          <a:r>
            <a:rPr lang="en-GB"/>
            <a:t>Thanks for listening!</a:t>
          </a:r>
          <a:endParaRPr lang="en-US"/>
        </a:p>
      </dgm:t>
    </dgm:pt>
    <dgm:pt modelId="{E20C6754-C7B0-4C4C-A5A6-4C26B9ED9A15}" type="parTrans" cxnId="{7E8DF6F3-2FA4-4A5D-B720-8E818F5F894A}">
      <dgm:prSet/>
      <dgm:spPr/>
      <dgm:t>
        <a:bodyPr/>
        <a:lstStyle/>
        <a:p>
          <a:endParaRPr lang="en-US"/>
        </a:p>
      </dgm:t>
    </dgm:pt>
    <dgm:pt modelId="{F1379F3A-894A-4E5A-AB50-E6F84C49AD0A}" type="sibTrans" cxnId="{7E8DF6F3-2FA4-4A5D-B720-8E818F5F894A}">
      <dgm:prSet/>
      <dgm:spPr/>
      <dgm:t>
        <a:bodyPr/>
        <a:lstStyle/>
        <a:p>
          <a:endParaRPr lang="en-US"/>
        </a:p>
      </dgm:t>
    </dgm:pt>
    <dgm:pt modelId="{EC4BBB88-0556-49DB-ADDD-59DFA851A35E}">
      <dgm:prSet/>
      <dgm:spPr/>
      <dgm:t>
        <a:bodyPr/>
        <a:lstStyle/>
        <a:p>
          <a:pPr>
            <a:defRPr cap="all"/>
          </a:pPr>
          <a:r>
            <a:rPr lang="en-GB"/>
            <a:t>See you in the workshop!</a:t>
          </a:r>
          <a:endParaRPr lang="en-US"/>
        </a:p>
      </dgm:t>
    </dgm:pt>
    <dgm:pt modelId="{54C174CB-9CF3-4D02-924C-B08F94776F3E}" type="parTrans" cxnId="{A5FDF098-CB5C-448D-802F-D3AD244AA18A}">
      <dgm:prSet/>
      <dgm:spPr/>
      <dgm:t>
        <a:bodyPr/>
        <a:lstStyle/>
        <a:p>
          <a:endParaRPr lang="en-US"/>
        </a:p>
      </dgm:t>
    </dgm:pt>
    <dgm:pt modelId="{0F0281DE-A807-4CE4-BA0B-7908A125C708}" type="sibTrans" cxnId="{A5FDF098-CB5C-448D-802F-D3AD244AA18A}">
      <dgm:prSet/>
      <dgm:spPr/>
      <dgm:t>
        <a:bodyPr/>
        <a:lstStyle/>
        <a:p>
          <a:endParaRPr lang="en-US"/>
        </a:p>
      </dgm:t>
    </dgm:pt>
    <dgm:pt modelId="{6F2D67C4-5C42-4DEA-A497-3F5F0330B88C}" type="pres">
      <dgm:prSet presAssocID="{F62C6354-C874-4EB4-B39B-BF39427AFCB5}" presName="root" presStyleCnt="0">
        <dgm:presLayoutVars>
          <dgm:dir/>
          <dgm:resizeHandles val="exact"/>
        </dgm:presLayoutVars>
      </dgm:prSet>
      <dgm:spPr/>
    </dgm:pt>
    <dgm:pt modelId="{F2A4CD3E-ED24-4A35-BD51-25E400E76676}" type="pres">
      <dgm:prSet presAssocID="{C09739A7-2241-4228-B24A-F6CCC9DBC6EB}" presName="compNode" presStyleCnt="0"/>
      <dgm:spPr/>
    </dgm:pt>
    <dgm:pt modelId="{9F0C083A-A2E7-47CE-9420-CD834D8100F8}" type="pres">
      <dgm:prSet presAssocID="{C09739A7-2241-4228-B24A-F6CCC9DBC6EB}" presName="iconBgRect" presStyleLbl="bgShp" presStyleIdx="0" presStyleCnt="3"/>
      <dgm:spPr/>
    </dgm:pt>
    <dgm:pt modelId="{BF51E6B3-E388-4141-AD26-E6CA5E8561CF}" type="pres">
      <dgm:prSet presAssocID="{C09739A7-2241-4228-B24A-F6CCC9DBC6E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079488AE-B270-446B-9115-6EE95D5030FC}" type="pres">
      <dgm:prSet presAssocID="{C09739A7-2241-4228-B24A-F6CCC9DBC6EB}" presName="spaceRect" presStyleCnt="0"/>
      <dgm:spPr/>
    </dgm:pt>
    <dgm:pt modelId="{35186440-A16B-4D34-9832-B3D2DAF72E6B}" type="pres">
      <dgm:prSet presAssocID="{C09739A7-2241-4228-B24A-F6CCC9DBC6EB}" presName="textRect" presStyleLbl="revTx" presStyleIdx="0" presStyleCnt="3">
        <dgm:presLayoutVars>
          <dgm:chMax val="1"/>
          <dgm:chPref val="1"/>
        </dgm:presLayoutVars>
      </dgm:prSet>
      <dgm:spPr/>
    </dgm:pt>
    <dgm:pt modelId="{BF6DDA73-D60A-4787-9B94-6E467BB8E1C0}" type="pres">
      <dgm:prSet presAssocID="{63178AE4-5632-4812-A67D-10484BFA612D}" presName="sibTrans" presStyleCnt="0"/>
      <dgm:spPr/>
    </dgm:pt>
    <dgm:pt modelId="{87DFB09C-40A6-4BF1-86C5-6F2EADC66DDF}" type="pres">
      <dgm:prSet presAssocID="{74A18CEF-0B31-44E7-9BE5-E47BA75727B5}" presName="compNode" presStyleCnt="0"/>
      <dgm:spPr/>
    </dgm:pt>
    <dgm:pt modelId="{0A133EA9-DF30-4F1A-A0A2-E191A44BF96B}" type="pres">
      <dgm:prSet presAssocID="{74A18CEF-0B31-44E7-9BE5-E47BA75727B5}" presName="iconBgRect" presStyleLbl="bgShp" presStyleIdx="1" presStyleCnt="3"/>
      <dgm:spPr/>
    </dgm:pt>
    <dgm:pt modelId="{DB67D892-3263-4857-A5FF-C2A17DB15701}" type="pres">
      <dgm:prSet presAssocID="{74A18CEF-0B31-44E7-9BE5-E47BA75727B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iling Face with No Fill"/>
        </a:ext>
      </dgm:extLst>
    </dgm:pt>
    <dgm:pt modelId="{48E801E9-381F-43CE-B916-E262F8DA9B77}" type="pres">
      <dgm:prSet presAssocID="{74A18CEF-0B31-44E7-9BE5-E47BA75727B5}" presName="spaceRect" presStyleCnt="0"/>
      <dgm:spPr/>
    </dgm:pt>
    <dgm:pt modelId="{327C77E3-CED7-496E-AEF7-D90FF6E1DC11}" type="pres">
      <dgm:prSet presAssocID="{74A18CEF-0B31-44E7-9BE5-E47BA75727B5}" presName="textRect" presStyleLbl="revTx" presStyleIdx="1" presStyleCnt="3">
        <dgm:presLayoutVars>
          <dgm:chMax val="1"/>
          <dgm:chPref val="1"/>
        </dgm:presLayoutVars>
      </dgm:prSet>
      <dgm:spPr/>
    </dgm:pt>
    <dgm:pt modelId="{E08605A6-3CE4-46BF-8518-B6564A872F12}" type="pres">
      <dgm:prSet presAssocID="{F1379F3A-894A-4E5A-AB50-E6F84C49AD0A}" presName="sibTrans" presStyleCnt="0"/>
      <dgm:spPr/>
    </dgm:pt>
    <dgm:pt modelId="{21497EC3-7E80-49D0-86CA-371574D429A1}" type="pres">
      <dgm:prSet presAssocID="{EC4BBB88-0556-49DB-ADDD-59DFA851A35E}" presName="compNode" presStyleCnt="0"/>
      <dgm:spPr/>
    </dgm:pt>
    <dgm:pt modelId="{6105FBF8-7D9D-42B7-9245-6F4ED105C777}" type="pres">
      <dgm:prSet presAssocID="{EC4BBB88-0556-49DB-ADDD-59DFA851A35E}" presName="iconBgRect" presStyleLbl="bgShp" presStyleIdx="2" presStyleCnt="3"/>
      <dgm:spPr/>
    </dgm:pt>
    <dgm:pt modelId="{3DBEE6A6-FEE6-4B77-9A47-DE9AE64C023F}" type="pres">
      <dgm:prSet presAssocID="{EC4BBB88-0556-49DB-ADDD-59DFA851A35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lackboard"/>
        </a:ext>
      </dgm:extLst>
    </dgm:pt>
    <dgm:pt modelId="{A6128F4B-69D2-481E-9F5C-BCE64C85E1A4}" type="pres">
      <dgm:prSet presAssocID="{EC4BBB88-0556-49DB-ADDD-59DFA851A35E}" presName="spaceRect" presStyleCnt="0"/>
      <dgm:spPr/>
    </dgm:pt>
    <dgm:pt modelId="{49FDEF55-231F-42E1-892D-AE4259353416}" type="pres">
      <dgm:prSet presAssocID="{EC4BBB88-0556-49DB-ADDD-59DFA851A35E}" presName="textRect" presStyleLbl="revTx" presStyleIdx="2" presStyleCnt="3">
        <dgm:presLayoutVars>
          <dgm:chMax val="1"/>
          <dgm:chPref val="1"/>
        </dgm:presLayoutVars>
      </dgm:prSet>
      <dgm:spPr/>
    </dgm:pt>
  </dgm:ptLst>
  <dgm:cxnLst>
    <dgm:cxn modelId="{020E4D29-DF61-4487-A9B1-B04219205657}" srcId="{F62C6354-C874-4EB4-B39B-BF39427AFCB5}" destId="{C09739A7-2241-4228-B24A-F6CCC9DBC6EB}" srcOrd="0" destOrd="0" parTransId="{756E9CD9-E86D-48CA-BA95-D420409A79BE}" sibTransId="{63178AE4-5632-4812-A67D-10484BFA612D}"/>
    <dgm:cxn modelId="{242DA879-11CC-4A87-908F-10F4A3C680B2}" type="presOf" srcId="{EC4BBB88-0556-49DB-ADDD-59DFA851A35E}" destId="{49FDEF55-231F-42E1-892D-AE4259353416}" srcOrd="0" destOrd="0" presId="urn:microsoft.com/office/officeart/2018/5/layout/IconCircleLabelList"/>
    <dgm:cxn modelId="{F986637A-6126-410E-9101-82E589EF44C0}" type="presOf" srcId="{F62C6354-C874-4EB4-B39B-BF39427AFCB5}" destId="{6F2D67C4-5C42-4DEA-A497-3F5F0330B88C}" srcOrd="0" destOrd="0" presId="urn:microsoft.com/office/officeart/2018/5/layout/IconCircleLabelList"/>
    <dgm:cxn modelId="{A5FDF098-CB5C-448D-802F-D3AD244AA18A}" srcId="{F62C6354-C874-4EB4-B39B-BF39427AFCB5}" destId="{EC4BBB88-0556-49DB-ADDD-59DFA851A35E}" srcOrd="2" destOrd="0" parTransId="{54C174CB-9CF3-4D02-924C-B08F94776F3E}" sibTransId="{0F0281DE-A807-4CE4-BA0B-7908A125C708}"/>
    <dgm:cxn modelId="{0FE9BBAA-541E-455A-BC1D-EFA0F3F8A150}" type="presOf" srcId="{74A18CEF-0B31-44E7-9BE5-E47BA75727B5}" destId="{327C77E3-CED7-496E-AEF7-D90FF6E1DC11}" srcOrd="0" destOrd="0" presId="urn:microsoft.com/office/officeart/2018/5/layout/IconCircleLabelList"/>
    <dgm:cxn modelId="{C45B22AB-1E29-400D-A6D6-E64F04CC2A78}" type="presOf" srcId="{C09739A7-2241-4228-B24A-F6CCC9DBC6EB}" destId="{35186440-A16B-4D34-9832-B3D2DAF72E6B}" srcOrd="0" destOrd="0" presId="urn:microsoft.com/office/officeart/2018/5/layout/IconCircleLabelList"/>
    <dgm:cxn modelId="{7E8DF6F3-2FA4-4A5D-B720-8E818F5F894A}" srcId="{F62C6354-C874-4EB4-B39B-BF39427AFCB5}" destId="{74A18CEF-0B31-44E7-9BE5-E47BA75727B5}" srcOrd="1" destOrd="0" parTransId="{E20C6754-C7B0-4C4C-A5A6-4C26B9ED9A15}" sibTransId="{F1379F3A-894A-4E5A-AB50-E6F84C49AD0A}"/>
    <dgm:cxn modelId="{939B1448-D5AD-420A-BC9F-7548313D751A}" type="presParOf" srcId="{6F2D67C4-5C42-4DEA-A497-3F5F0330B88C}" destId="{F2A4CD3E-ED24-4A35-BD51-25E400E76676}" srcOrd="0" destOrd="0" presId="urn:microsoft.com/office/officeart/2018/5/layout/IconCircleLabelList"/>
    <dgm:cxn modelId="{FFFB8C49-9811-4A0E-B784-57B6746BB9CE}" type="presParOf" srcId="{F2A4CD3E-ED24-4A35-BD51-25E400E76676}" destId="{9F0C083A-A2E7-47CE-9420-CD834D8100F8}" srcOrd="0" destOrd="0" presId="urn:microsoft.com/office/officeart/2018/5/layout/IconCircleLabelList"/>
    <dgm:cxn modelId="{708CC747-333F-4CA9-927F-51A2DFEBD11D}" type="presParOf" srcId="{F2A4CD3E-ED24-4A35-BD51-25E400E76676}" destId="{BF51E6B3-E388-4141-AD26-E6CA5E8561CF}" srcOrd="1" destOrd="0" presId="urn:microsoft.com/office/officeart/2018/5/layout/IconCircleLabelList"/>
    <dgm:cxn modelId="{DD7DF3FC-43AE-478E-89EC-F6A6A7417B4F}" type="presParOf" srcId="{F2A4CD3E-ED24-4A35-BD51-25E400E76676}" destId="{079488AE-B270-446B-9115-6EE95D5030FC}" srcOrd="2" destOrd="0" presId="urn:microsoft.com/office/officeart/2018/5/layout/IconCircleLabelList"/>
    <dgm:cxn modelId="{F032E4BB-A9EF-485F-9B50-F29B1FBAF912}" type="presParOf" srcId="{F2A4CD3E-ED24-4A35-BD51-25E400E76676}" destId="{35186440-A16B-4D34-9832-B3D2DAF72E6B}" srcOrd="3" destOrd="0" presId="urn:microsoft.com/office/officeart/2018/5/layout/IconCircleLabelList"/>
    <dgm:cxn modelId="{4DAA9811-CD62-4F04-AADA-8F88D27AFBF1}" type="presParOf" srcId="{6F2D67C4-5C42-4DEA-A497-3F5F0330B88C}" destId="{BF6DDA73-D60A-4787-9B94-6E467BB8E1C0}" srcOrd="1" destOrd="0" presId="urn:microsoft.com/office/officeart/2018/5/layout/IconCircleLabelList"/>
    <dgm:cxn modelId="{A8301BFA-BB06-4C69-9E6B-C584A740CE04}" type="presParOf" srcId="{6F2D67C4-5C42-4DEA-A497-3F5F0330B88C}" destId="{87DFB09C-40A6-4BF1-86C5-6F2EADC66DDF}" srcOrd="2" destOrd="0" presId="urn:microsoft.com/office/officeart/2018/5/layout/IconCircleLabelList"/>
    <dgm:cxn modelId="{E053E679-B3B3-4EE7-BC76-369C712089DA}" type="presParOf" srcId="{87DFB09C-40A6-4BF1-86C5-6F2EADC66DDF}" destId="{0A133EA9-DF30-4F1A-A0A2-E191A44BF96B}" srcOrd="0" destOrd="0" presId="urn:microsoft.com/office/officeart/2018/5/layout/IconCircleLabelList"/>
    <dgm:cxn modelId="{67F47902-9E43-48A3-927C-B886C25CA40F}" type="presParOf" srcId="{87DFB09C-40A6-4BF1-86C5-6F2EADC66DDF}" destId="{DB67D892-3263-4857-A5FF-C2A17DB15701}" srcOrd="1" destOrd="0" presId="urn:microsoft.com/office/officeart/2018/5/layout/IconCircleLabelList"/>
    <dgm:cxn modelId="{86D8201C-7740-4C9D-B8C7-30322D20B8C4}" type="presParOf" srcId="{87DFB09C-40A6-4BF1-86C5-6F2EADC66DDF}" destId="{48E801E9-381F-43CE-B916-E262F8DA9B77}" srcOrd="2" destOrd="0" presId="urn:microsoft.com/office/officeart/2018/5/layout/IconCircleLabelList"/>
    <dgm:cxn modelId="{A5AA8653-0386-4965-AB76-4666037B1F3A}" type="presParOf" srcId="{87DFB09C-40A6-4BF1-86C5-6F2EADC66DDF}" destId="{327C77E3-CED7-496E-AEF7-D90FF6E1DC11}" srcOrd="3" destOrd="0" presId="urn:microsoft.com/office/officeart/2018/5/layout/IconCircleLabelList"/>
    <dgm:cxn modelId="{E8A131DF-1643-484F-9116-AA67C8E58A40}" type="presParOf" srcId="{6F2D67C4-5C42-4DEA-A497-3F5F0330B88C}" destId="{E08605A6-3CE4-46BF-8518-B6564A872F12}" srcOrd="3" destOrd="0" presId="urn:microsoft.com/office/officeart/2018/5/layout/IconCircleLabelList"/>
    <dgm:cxn modelId="{2B1C4824-47A6-48C1-BC52-BA32D9745217}" type="presParOf" srcId="{6F2D67C4-5C42-4DEA-A497-3F5F0330B88C}" destId="{21497EC3-7E80-49D0-86CA-371574D429A1}" srcOrd="4" destOrd="0" presId="urn:microsoft.com/office/officeart/2018/5/layout/IconCircleLabelList"/>
    <dgm:cxn modelId="{8AAA7FE4-5292-4937-B4D9-CFA2B07F2086}" type="presParOf" srcId="{21497EC3-7E80-49D0-86CA-371574D429A1}" destId="{6105FBF8-7D9D-42B7-9245-6F4ED105C777}" srcOrd="0" destOrd="0" presId="urn:microsoft.com/office/officeart/2018/5/layout/IconCircleLabelList"/>
    <dgm:cxn modelId="{7CA51FF2-ECA3-4411-BF00-DF65DCA7DC56}" type="presParOf" srcId="{21497EC3-7E80-49D0-86CA-371574D429A1}" destId="{3DBEE6A6-FEE6-4B77-9A47-DE9AE64C023F}" srcOrd="1" destOrd="0" presId="urn:microsoft.com/office/officeart/2018/5/layout/IconCircleLabelList"/>
    <dgm:cxn modelId="{4D1EF138-B903-407A-8780-378B9270F4B8}" type="presParOf" srcId="{21497EC3-7E80-49D0-86CA-371574D429A1}" destId="{A6128F4B-69D2-481E-9F5C-BCE64C85E1A4}" srcOrd="2" destOrd="0" presId="urn:microsoft.com/office/officeart/2018/5/layout/IconCircleLabelList"/>
    <dgm:cxn modelId="{66DBC6F8-396E-4DF6-8C41-FA1815F0735A}" type="presParOf" srcId="{21497EC3-7E80-49D0-86CA-371574D429A1}" destId="{49FDEF55-231F-42E1-892D-AE4259353416}"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F3A2D7-0D1D-4A90-A2AC-2D4C82FED870}">
      <dsp:nvSpPr>
        <dsp:cNvPr id="0" name=""/>
        <dsp:cNvSpPr/>
      </dsp:nvSpPr>
      <dsp:spPr>
        <a:xfrm>
          <a:off x="384000" y="358200"/>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3B0C1E-2D45-42FE-918F-72C95581047F}">
      <dsp:nvSpPr>
        <dsp:cNvPr id="0" name=""/>
        <dsp:cNvSpPr/>
      </dsp:nvSpPr>
      <dsp:spPr>
        <a:xfrm>
          <a:off x="618000" y="592200"/>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251A07-8129-42E3-A5C0-75D64FF7020A}">
      <dsp:nvSpPr>
        <dsp:cNvPr id="0" name=""/>
        <dsp:cNvSpPr/>
      </dsp:nvSpPr>
      <dsp:spPr>
        <a:xfrm>
          <a:off x="33000" y="17982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“Neighborhood watch”</a:t>
          </a:r>
        </a:p>
      </dsp:txBody>
      <dsp:txXfrm>
        <a:off x="33000" y="1798200"/>
        <a:ext cx="1800000" cy="720000"/>
      </dsp:txXfrm>
    </dsp:sp>
    <dsp:sp modelId="{30CD5744-0878-43FB-98BA-4A9FC9B4B601}">
      <dsp:nvSpPr>
        <dsp:cNvPr id="0" name=""/>
        <dsp:cNvSpPr/>
      </dsp:nvSpPr>
      <dsp:spPr>
        <a:xfrm>
          <a:off x="2499000" y="358200"/>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5895AB-1FA2-43A7-9336-F5DF9D543B27}">
      <dsp:nvSpPr>
        <dsp:cNvPr id="0" name=""/>
        <dsp:cNvSpPr/>
      </dsp:nvSpPr>
      <dsp:spPr>
        <a:xfrm>
          <a:off x="2733000" y="592200"/>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2C756C-8A78-4462-913B-E52E5DEDC0C3}">
      <dsp:nvSpPr>
        <dsp:cNvPr id="0" name=""/>
        <dsp:cNvSpPr/>
      </dsp:nvSpPr>
      <dsp:spPr>
        <a:xfrm>
          <a:off x="2148000" y="17982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Community meetings</a:t>
          </a:r>
        </a:p>
      </dsp:txBody>
      <dsp:txXfrm>
        <a:off x="2148000" y="1798200"/>
        <a:ext cx="1800000" cy="720000"/>
      </dsp:txXfrm>
    </dsp:sp>
    <dsp:sp modelId="{3FECA158-E99B-4A53-83CC-30393079A50C}">
      <dsp:nvSpPr>
        <dsp:cNvPr id="0" name=""/>
        <dsp:cNvSpPr/>
      </dsp:nvSpPr>
      <dsp:spPr>
        <a:xfrm>
          <a:off x="4614000" y="358200"/>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68689D-F744-43D3-A852-F77A73479295}">
      <dsp:nvSpPr>
        <dsp:cNvPr id="0" name=""/>
        <dsp:cNvSpPr/>
      </dsp:nvSpPr>
      <dsp:spPr>
        <a:xfrm>
          <a:off x="4848000" y="592200"/>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4B3ABB-B6B5-4538-BCC3-3C05481DA481}">
      <dsp:nvSpPr>
        <dsp:cNvPr id="0" name=""/>
        <dsp:cNvSpPr/>
      </dsp:nvSpPr>
      <dsp:spPr>
        <a:xfrm>
          <a:off x="4263000" y="17982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Officers on the “beat”</a:t>
          </a:r>
        </a:p>
      </dsp:txBody>
      <dsp:txXfrm>
        <a:off x="4263000" y="1798200"/>
        <a:ext cx="1800000" cy="720000"/>
      </dsp:txXfrm>
    </dsp:sp>
    <dsp:sp modelId="{1E7706D4-5FD1-476D-B997-7D6747AAF977}">
      <dsp:nvSpPr>
        <dsp:cNvPr id="0" name=""/>
        <dsp:cNvSpPr/>
      </dsp:nvSpPr>
      <dsp:spPr>
        <a:xfrm>
          <a:off x="1441500" y="2968200"/>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416923-613F-45C0-8000-24CD60A96DD0}">
      <dsp:nvSpPr>
        <dsp:cNvPr id="0" name=""/>
        <dsp:cNvSpPr/>
      </dsp:nvSpPr>
      <dsp:spPr>
        <a:xfrm>
          <a:off x="1675500" y="3202200"/>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301E10-F014-4C3E-876C-5BA8548493A0}">
      <dsp:nvSpPr>
        <dsp:cNvPr id="0" name=""/>
        <dsp:cNvSpPr/>
      </dsp:nvSpPr>
      <dsp:spPr>
        <a:xfrm>
          <a:off x="1090500" y="44082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Storefront offices</a:t>
          </a:r>
        </a:p>
      </dsp:txBody>
      <dsp:txXfrm>
        <a:off x="1090500" y="4408200"/>
        <a:ext cx="1800000" cy="720000"/>
      </dsp:txXfrm>
    </dsp:sp>
    <dsp:sp modelId="{5339B3D8-BCB8-4D5C-88C2-6E2D8B098494}">
      <dsp:nvSpPr>
        <dsp:cNvPr id="0" name=""/>
        <dsp:cNvSpPr/>
      </dsp:nvSpPr>
      <dsp:spPr>
        <a:xfrm>
          <a:off x="3556500" y="2968200"/>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F7D18D-DA6E-4DEE-A221-A4A7DE19A946}">
      <dsp:nvSpPr>
        <dsp:cNvPr id="0" name=""/>
        <dsp:cNvSpPr/>
      </dsp:nvSpPr>
      <dsp:spPr>
        <a:xfrm>
          <a:off x="3790500" y="3202200"/>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EF5612-FA8B-4176-AE3D-93BA40BFF05F}">
      <dsp:nvSpPr>
        <dsp:cNvPr id="0" name=""/>
        <dsp:cNvSpPr/>
      </dsp:nvSpPr>
      <dsp:spPr>
        <a:xfrm>
          <a:off x="3205500" y="44082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Newsletters</a:t>
          </a:r>
        </a:p>
      </dsp:txBody>
      <dsp:txXfrm>
        <a:off x="3205500" y="4408200"/>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01F90B-2DDB-47B6-B30A-F779A2DDC145}">
      <dsp:nvSpPr>
        <dsp:cNvPr id="0" name=""/>
        <dsp:cNvSpPr/>
      </dsp:nvSpPr>
      <dsp:spPr>
        <a:xfrm>
          <a:off x="0" y="378540"/>
          <a:ext cx="6096000" cy="11196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“Ambiguous” results about whether community policing reduces crime</a:t>
          </a:r>
        </a:p>
      </dsp:txBody>
      <dsp:txXfrm>
        <a:off x="54659" y="433199"/>
        <a:ext cx="5986682" cy="1010372"/>
      </dsp:txXfrm>
    </dsp:sp>
    <dsp:sp modelId="{197F7A20-4BBB-426F-B37E-843BBBAFEA44}">
      <dsp:nvSpPr>
        <dsp:cNvPr id="0" name=""/>
        <dsp:cNvSpPr/>
      </dsp:nvSpPr>
      <dsp:spPr>
        <a:xfrm>
          <a:off x="0" y="1581750"/>
          <a:ext cx="6096000" cy="1119690"/>
        </a:xfrm>
        <a:prstGeom prst="roundRect">
          <a:avLst/>
        </a:prstGeom>
        <a:solidFill>
          <a:schemeClr val="accent2">
            <a:hueOff val="-477314"/>
            <a:satOff val="-5810"/>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Increase citizens’ satisfaction with police </a:t>
          </a:r>
        </a:p>
      </dsp:txBody>
      <dsp:txXfrm>
        <a:off x="54659" y="1636409"/>
        <a:ext cx="5986682" cy="1010372"/>
      </dsp:txXfrm>
    </dsp:sp>
    <dsp:sp modelId="{F702D7EC-B12F-4F3A-936C-0D92982F6A91}">
      <dsp:nvSpPr>
        <dsp:cNvPr id="0" name=""/>
        <dsp:cNvSpPr/>
      </dsp:nvSpPr>
      <dsp:spPr>
        <a:xfrm>
          <a:off x="0" y="2784960"/>
          <a:ext cx="6096000" cy="1119690"/>
        </a:xfrm>
        <a:prstGeom prst="roundRect">
          <a:avLst/>
        </a:prstGeom>
        <a:solidFill>
          <a:schemeClr val="accent2">
            <a:hueOff val="-954627"/>
            <a:satOff val="-11619"/>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Enhances perceptions of police legitimacy and disorder</a:t>
          </a:r>
        </a:p>
      </dsp:txBody>
      <dsp:txXfrm>
        <a:off x="54659" y="2839619"/>
        <a:ext cx="5986682" cy="1010372"/>
      </dsp:txXfrm>
    </dsp:sp>
    <dsp:sp modelId="{8A3E402B-611D-4D24-9F17-535BB37A0FD3}">
      <dsp:nvSpPr>
        <dsp:cNvPr id="0" name=""/>
        <dsp:cNvSpPr/>
      </dsp:nvSpPr>
      <dsp:spPr>
        <a:xfrm>
          <a:off x="0" y="3988170"/>
          <a:ext cx="6096000" cy="1119690"/>
        </a:xfrm>
        <a:prstGeom prst="roundRect">
          <a:avLst/>
        </a:prstGeom>
        <a:solidFill>
          <a:schemeClr val="accent2">
            <a:hueOff val="-1431941"/>
            <a:satOff val="-1742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No evidence that community policing decreases citizen’s fear of crime</a:t>
          </a:r>
        </a:p>
      </dsp:txBody>
      <dsp:txXfrm>
        <a:off x="54659" y="4042829"/>
        <a:ext cx="5986682" cy="10103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428C9-3996-448B-A0D1-C79D6B8EBD3C}">
      <dsp:nvSpPr>
        <dsp:cNvPr id="0" name=""/>
        <dsp:cNvSpPr/>
      </dsp:nvSpPr>
      <dsp:spPr>
        <a:xfrm>
          <a:off x="0" y="611102"/>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80DF34-E289-43AE-9329-056C710D725B}">
      <dsp:nvSpPr>
        <dsp:cNvPr id="0" name=""/>
        <dsp:cNvSpPr/>
      </dsp:nvSpPr>
      <dsp:spPr>
        <a:xfrm>
          <a:off x="338137" y="932333"/>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Informs citizens about crime</a:t>
          </a:r>
        </a:p>
      </dsp:txBody>
      <dsp:txXfrm>
        <a:off x="394737" y="988933"/>
        <a:ext cx="2930037" cy="1819255"/>
      </dsp:txXfrm>
    </dsp:sp>
    <dsp:sp modelId="{D547227A-2856-456A-B74B-0860ED3A4283}">
      <dsp:nvSpPr>
        <dsp:cNvPr id="0" name=""/>
        <dsp:cNvSpPr/>
      </dsp:nvSpPr>
      <dsp:spPr>
        <a:xfrm>
          <a:off x="3719512" y="611102"/>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0B0706-1042-4916-AD9C-91686EE6D76F}">
      <dsp:nvSpPr>
        <dsp:cNvPr id="0" name=""/>
        <dsp:cNvSpPr/>
      </dsp:nvSpPr>
      <dsp:spPr>
        <a:xfrm>
          <a:off x="4057650" y="932333"/>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Analyzes information collected from citizens</a:t>
          </a:r>
        </a:p>
      </dsp:txBody>
      <dsp:txXfrm>
        <a:off x="4114250" y="988933"/>
        <a:ext cx="2930037" cy="1819255"/>
      </dsp:txXfrm>
    </dsp:sp>
    <dsp:sp modelId="{F3C48D7B-1729-425C-B5A4-44DB2B3CA3D6}">
      <dsp:nvSpPr>
        <dsp:cNvPr id="0" name=""/>
        <dsp:cNvSpPr/>
      </dsp:nvSpPr>
      <dsp:spPr>
        <a:xfrm>
          <a:off x="7439025" y="611102"/>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26D8DD-12D9-4BC3-A3A6-0BA2F03E96BB}">
      <dsp:nvSpPr>
        <dsp:cNvPr id="0" name=""/>
        <dsp:cNvSpPr/>
      </dsp:nvSpPr>
      <dsp:spPr>
        <a:xfrm>
          <a:off x="7777162" y="932333"/>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Builds partnerships and transparency</a:t>
          </a:r>
        </a:p>
      </dsp:txBody>
      <dsp:txXfrm>
        <a:off x="7833762" y="988933"/>
        <a:ext cx="2930037" cy="18192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00CA88-CF68-4DE3-AEE7-A99094FAC327}">
      <dsp:nvSpPr>
        <dsp:cNvPr id="0" name=""/>
        <dsp:cNvSpPr/>
      </dsp:nvSpPr>
      <dsp:spPr>
        <a:xfrm>
          <a:off x="0" y="7424"/>
          <a:ext cx="6096000" cy="17374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Evidence that POP reduces crime</a:t>
          </a:r>
        </a:p>
      </dsp:txBody>
      <dsp:txXfrm>
        <a:off x="84815" y="92239"/>
        <a:ext cx="5926370" cy="1567820"/>
      </dsp:txXfrm>
    </dsp:sp>
    <dsp:sp modelId="{152896EE-4B3A-4665-A034-582574A7B374}">
      <dsp:nvSpPr>
        <dsp:cNvPr id="0" name=""/>
        <dsp:cNvSpPr/>
      </dsp:nvSpPr>
      <dsp:spPr>
        <a:xfrm>
          <a:off x="0" y="1874475"/>
          <a:ext cx="6096000" cy="1737450"/>
        </a:xfrm>
        <a:prstGeom prst="roundRect">
          <a:avLst/>
        </a:prstGeom>
        <a:solidFill>
          <a:schemeClr val="accent2">
            <a:hueOff val="-715970"/>
            <a:satOff val="-8715"/>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Crime analysis central in SARA</a:t>
          </a:r>
        </a:p>
      </dsp:txBody>
      <dsp:txXfrm>
        <a:off x="84815" y="1959290"/>
        <a:ext cx="5926370" cy="1567820"/>
      </dsp:txXfrm>
    </dsp:sp>
    <dsp:sp modelId="{2E686F45-29F9-40CC-960B-45CB8571815D}">
      <dsp:nvSpPr>
        <dsp:cNvPr id="0" name=""/>
        <dsp:cNvSpPr/>
      </dsp:nvSpPr>
      <dsp:spPr>
        <a:xfrm>
          <a:off x="0" y="3741525"/>
          <a:ext cx="6096000" cy="1737450"/>
        </a:xfrm>
        <a:prstGeom prst="roundRect">
          <a:avLst/>
        </a:prstGeom>
        <a:solidFill>
          <a:schemeClr val="accent2">
            <a:hueOff val="-1431941"/>
            <a:satOff val="-1742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“Problem analysis”</a:t>
          </a:r>
        </a:p>
      </dsp:txBody>
      <dsp:txXfrm>
        <a:off x="84815" y="3826340"/>
        <a:ext cx="5926370" cy="15678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0F089-149B-40C2-B7A4-32E750A238FE}">
      <dsp:nvSpPr>
        <dsp:cNvPr id="0" name=""/>
        <dsp:cNvSpPr/>
      </dsp:nvSpPr>
      <dsp:spPr>
        <a:xfrm>
          <a:off x="0" y="2700"/>
          <a:ext cx="6096000" cy="1316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 specific problem-solving approach to address serious violent offenders in high crime areas of a city</a:t>
          </a:r>
        </a:p>
      </dsp:txBody>
      <dsp:txXfrm>
        <a:off x="64254" y="66954"/>
        <a:ext cx="5967492" cy="1187742"/>
      </dsp:txXfrm>
    </dsp:sp>
    <dsp:sp modelId="{48324906-3CE1-4CA7-87F0-C2A12CD9CF7B}">
      <dsp:nvSpPr>
        <dsp:cNvPr id="0" name=""/>
        <dsp:cNvSpPr/>
      </dsp:nvSpPr>
      <dsp:spPr>
        <a:xfrm>
          <a:off x="0" y="1390950"/>
          <a:ext cx="6096000" cy="1316250"/>
        </a:xfrm>
        <a:prstGeom prst="roundRect">
          <a:avLst/>
        </a:prstGeom>
        <a:solidFill>
          <a:schemeClr val="accent2">
            <a:hueOff val="-477314"/>
            <a:satOff val="-5810"/>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Certain, severe, and swift responses</a:t>
          </a:r>
        </a:p>
      </dsp:txBody>
      <dsp:txXfrm>
        <a:off x="64254" y="1455204"/>
        <a:ext cx="5967492" cy="1187742"/>
      </dsp:txXfrm>
    </dsp:sp>
    <dsp:sp modelId="{A970D677-B154-46C4-9F67-B47CACADCD2D}">
      <dsp:nvSpPr>
        <dsp:cNvPr id="0" name=""/>
        <dsp:cNvSpPr/>
      </dsp:nvSpPr>
      <dsp:spPr>
        <a:xfrm>
          <a:off x="0" y="2779200"/>
          <a:ext cx="6096000" cy="1316250"/>
        </a:xfrm>
        <a:prstGeom prst="roundRect">
          <a:avLst/>
        </a:prstGeom>
        <a:solidFill>
          <a:schemeClr val="accent2">
            <a:hueOff val="-954627"/>
            <a:satOff val="-11619"/>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Shown to reduce crime at a significant level</a:t>
          </a:r>
        </a:p>
      </dsp:txBody>
      <dsp:txXfrm>
        <a:off x="64254" y="2843454"/>
        <a:ext cx="5967492" cy="1187742"/>
      </dsp:txXfrm>
    </dsp:sp>
    <dsp:sp modelId="{8765D2E4-E4B0-4E65-8728-DD20A0D1996A}">
      <dsp:nvSpPr>
        <dsp:cNvPr id="0" name=""/>
        <dsp:cNvSpPr/>
      </dsp:nvSpPr>
      <dsp:spPr>
        <a:xfrm>
          <a:off x="0" y="4167450"/>
          <a:ext cx="6096000" cy="1316250"/>
        </a:xfrm>
        <a:prstGeom prst="roundRect">
          <a:avLst/>
        </a:prstGeom>
        <a:solidFill>
          <a:schemeClr val="accent2">
            <a:hueOff val="-1431941"/>
            <a:satOff val="-1742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Crime analysis to understand the nature of crime and relationship of offenders to crime</a:t>
          </a:r>
        </a:p>
      </dsp:txBody>
      <dsp:txXfrm>
        <a:off x="64254" y="4231704"/>
        <a:ext cx="5967492" cy="11877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D05FB3-18A9-498E-8D83-AD115402D797}">
      <dsp:nvSpPr>
        <dsp:cNvPr id="0" name=""/>
        <dsp:cNvSpPr/>
      </dsp:nvSpPr>
      <dsp:spPr>
        <a:xfrm>
          <a:off x="0" y="667"/>
          <a:ext cx="609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32C193-E45F-44FA-AE81-0BE7E78DD13C}">
      <dsp:nvSpPr>
        <dsp:cNvPr id="0" name=""/>
        <dsp:cNvSpPr/>
      </dsp:nvSpPr>
      <dsp:spPr>
        <a:xfrm>
          <a:off x="0" y="667"/>
          <a:ext cx="6096000" cy="78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An attempt to synthesize an accountability structure and strategic problem solving</a:t>
          </a:r>
        </a:p>
      </dsp:txBody>
      <dsp:txXfrm>
        <a:off x="0" y="667"/>
        <a:ext cx="6096000" cy="781312"/>
      </dsp:txXfrm>
    </dsp:sp>
    <dsp:sp modelId="{4700B319-DE2E-4E73-A565-6A89A9842E76}">
      <dsp:nvSpPr>
        <dsp:cNvPr id="0" name=""/>
        <dsp:cNvSpPr/>
      </dsp:nvSpPr>
      <dsp:spPr>
        <a:xfrm>
          <a:off x="0" y="781980"/>
          <a:ext cx="6096000" cy="0"/>
        </a:xfrm>
        <a:prstGeom prst="line">
          <a:avLst/>
        </a:prstGeom>
        <a:solidFill>
          <a:schemeClr val="accent5">
            <a:hueOff val="-254392"/>
            <a:satOff val="481"/>
            <a:lumOff val="-327"/>
            <a:alphaOff val="0"/>
          </a:schemeClr>
        </a:solidFill>
        <a:ln w="12700" cap="flat" cmpd="sng" algn="ctr">
          <a:solidFill>
            <a:schemeClr val="accent5">
              <a:hueOff val="-254392"/>
              <a:satOff val="481"/>
              <a:lumOff val="-3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B38021-E8A3-40E8-A5A7-A2F96B990972}">
      <dsp:nvSpPr>
        <dsp:cNvPr id="0" name=""/>
        <dsp:cNvSpPr/>
      </dsp:nvSpPr>
      <dsp:spPr>
        <a:xfrm>
          <a:off x="0" y="781980"/>
          <a:ext cx="6096000" cy="78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“Accurate and timely intelligence”</a:t>
          </a:r>
        </a:p>
      </dsp:txBody>
      <dsp:txXfrm>
        <a:off x="0" y="781980"/>
        <a:ext cx="6096000" cy="781312"/>
      </dsp:txXfrm>
    </dsp:sp>
    <dsp:sp modelId="{8A160F8A-013A-48A0-BCE1-AC05D093BC47}">
      <dsp:nvSpPr>
        <dsp:cNvPr id="0" name=""/>
        <dsp:cNvSpPr/>
      </dsp:nvSpPr>
      <dsp:spPr>
        <a:xfrm>
          <a:off x="0" y="1563293"/>
          <a:ext cx="6096000" cy="0"/>
        </a:xfrm>
        <a:prstGeom prst="line">
          <a:avLst/>
        </a:prstGeom>
        <a:solidFill>
          <a:schemeClr val="accent5">
            <a:hueOff val="-508785"/>
            <a:satOff val="962"/>
            <a:lumOff val="-654"/>
            <a:alphaOff val="0"/>
          </a:schemeClr>
        </a:solidFill>
        <a:ln w="12700" cap="flat" cmpd="sng" algn="ctr">
          <a:solidFill>
            <a:schemeClr val="accent5">
              <a:hueOff val="-508785"/>
              <a:satOff val="962"/>
              <a:lumOff val="-6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F8ECDD-6210-4AC1-9576-7178ECCBD792}">
      <dsp:nvSpPr>
        <dsp:cNvPr id="0" name=""/>
        <dsp:cNvSpPr/>
      </dsp:nvSpPr>
      <dsp:spPr>
        <a:xfrm>
          <a:off x="0" y="1563293"/>
          <a:ext cx="6096000" cy="78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“Effective tactics”</a:t>
          </a:r>
        </a:p>
      </dsp:txBody>
      <dsp:txXfrm>
        <a:off x="0" y="1563293"/>
        <a:ext cx="6096000" cy="781312"/>
      </dsp:txXfrm>
    </dsp:sp>
    <dsp:sp modelId="{D89ECCD9-7110-4939-AB30-2C246C95D996}">
      <dsp:nvSpPr>
        <dsp:cNvPr id="0" name=""/>
        <dsp:cNvSpPr/>
      </dsp:nvSpPr>
      <dsp:spPr>
        <a:xfrm>
          <a:off x="0" y="2344606"/>
          <a:ext cx="6096000" cy="0"/>
        </a:xfrm>
        <a:prstGeom prst="line">
          <a:avLst/>
        </a:prstGeom>
        <a:solidFill>
          <a:schemeClr val="accent5">
            <a:hueOff val="-763177"/>
            <a:satOff val="1444"/>
            <a:lumOff val="-980"/>
            <a:alphaOff val="0"/>
          </a:schemeClr>
        </a:solidFill>
        <a:ln w="12700" cap="flat" cmpd="sng" algn="ctr">
          <a:solidFill>
            <a:schemeClr val="accent5">
              <a:hueOff val="-763177"/>
              <a:satOff val="1444"/>
              <a:lumOff val="-9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F26739-40E7-4756-BF1E-E124F2E31171}">
      <dsp:nvSpPr>
        <dsp:cNvPr id="0" name=""/>
        <dsp:cNvSpPr/>
      </dsp:nvSpPr>
      <dsp:spPr>
        <a:xfrm>
          <a:off x="0" y="2344606"/>
          <a:ext cx="6096000" cy="78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“Rapid deployment of personnel and resources”</a:t>
          </a:r>
        </a:p>
      </dsp:txBody>
      <dsp:txXfrm>
        <a:off x="0" y="2344606"/>
        <a:ext cx="6096000" cy="781312"/>
      </dsp:txXfrm>
    </dsp:sp>
    <dsp:sp modelId="{2D2A58DC-FBA5-4471-B739-A324CAF8622B}">
      <dsp:nvSpPr>
        <dsp:cNvPr id="0" name=""/>
        <dsp:cNvSpPr/>
      </dsp:nvSpPr>
      <dsp:spPr>
        <a:xfrm>
          <a:off x="0" y="3125918"/>
          <a:ext cx="6096000" cy="0"/>
        </a:xfrm>
        <a:prstGeom prst="line">
          <a:avLst/>
        </a:prstGeom>
        <a:solidFill>
          <a:schemeClr val="accent5">
            <a:hueOff val="-1017570"/>
            <a:satOff val="1925"/>
            <a:lumOff val="-1307"/>
            <a:alphaOff val="0"/>
          </a:schemeClr>
        </a:solidFill>
        <a:ln w="12700" cap="flat" cmpd="sng" algn="ctr">
          <a:solidFill>
            <a:schemeClr val="accent5">
              <a:hueOff val="-1017570"/>
              <a:satOff val="1925"/>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D1C331-FCA1-4A10-848F-4D0D44072024}">
      <dsp:nvSpPr>
        <dsp:cNvPr id="0" name=""/>
        <dsp:cNvSpPr/>
      </dsp:nvSpPr>
      <dsp:spPr>
        <a:xfrm>
          <a:off x="0" y="3125918"/>
          <a:ext cx="6096000" cy="78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“Relentless follow up and assessment”</a:t>
          </a:r>
        </a:p>
      </dsp:txBody>
      <dsp:txXfrm>
        <a:off x="0" y="3125918"/>
        <a:ext cx="6096000" cy="781312"/>
      </dsp:txXfrm>
    </dsp:sp>
    <dsp:sp modelId="{E16CB45D-846B-43C6-90A5-865AA7FC51C6}">
      <dsp:nvSpPr>
        <dsp:cNvPr id="0" name=""/>
        <dsp:cNvSpPr/>
      </dsp:nvSpPr>
      <dsp:spPr>
        <a:xfrm>
          <a:off x="0" y="3907231"/>
          <a:ext cx="6096000" cy="0"/>
        </a:xfrm>
        <a:prstGeom prst="line">
          <a:avLst/>
        </a:prstGeom>
        <a:solidFill>
          <a:schemeClr val="accent5">
            <a:hueOff val="-1271962"/>
            <a:satOff val="2406"/>
            <a:lumOff val="-1634"/>
            <a:alphaOff val="0"/>
          </a:schemeClr>
        </a:solidFill>
        <a:ln w="12700" cap="flat" cmpd="sng" algn="ctr">
          <a:solidFill>
            <a:schemeClr val="accent5">
              <a:hueOff val="-1271962"/>
              <a:satOff val="2406"/>
              <a:lumOff val="-163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3ADF14-DB9C-40C4-A895-8C7D19DC9969}">
      <dsp:nvSpPr>
        <dsp:cNvPr id="0" name=""/>
        <dsp:cNvSpPr/>
      </dsp:nvSpPr>
      <dsp:spPr>
        <a:xfrm>
          <a:off x="0" y="3907231"/>
          <a:ext cx="6096000" cy="78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No evidence of effective crime reduction</a:t>
          </a:r>
        </a:p>
      </dsp:txBody>
      <dsp:txXfrm>
        <a:off x="0" y="3907231"/>
        <a:ext cx="6096000" cy="781312"/>
      </dsp:txXfrm>
    </dsp:sp>
    <dsp:sp modelId="{781F5A51-580D-45AF-B307-8C9ABD4AD2EA}">
      <dsp:nvSpPr>
        <dsp:cNvPr id="0" name=""/>
        <dsp:cNvSpPr/>
      </dsp:nvSpPr>
      <dsp:spPr>
        <a:xfrm>
          <a:off x="0" y="4688544"/>
          <a:ext cx="6096000" cy="0"/>
        </a:xfrm>
        <a:prstGeom prst="line">
          <a:avLst/>
        </a:prstGeom>
        <a:solidFill>
          <a:schemeClr val="accent5">
            <a:hueOff val="-1526355"/>
            <a:satOff val="2887"/>
            <a:lumOff val="-1961"/>
            <a:alphaOff val="0"/>
          </a:schemeClr>
        </a:solidFill>
        <a:ln w="12700" cap="flat" cmpd="sng" algn="ctr">
          <a:solidFill>
            <a:schemeClr val="accent5">
              <a:hueOff val="-1526355"/>
              <a:satOff val="2887"/>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CD4F13-B0B7-456A-BA65-42E3222DFDD3}">
      <dsp:nvSpPr>
        <dsp:cNvPr id="0" name=""/>
        <dsp:cNvSpPr/>
      </dsp:nvSpPr>
      <dsp:spPr>
        <a:xfrm>
          <a:off x="0" y="4688544"/>
          <a:ext cx="6096000" cy="78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Relies on crime mapping</a:t>
          </a:r>
        </a:p>
      </dsp:txBody>
      <dsp:txXfrm>
        <a:off x="0" y="4688544"/>
        <a:ext cx="6096000" cy="78131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EA7E2B-2D56-4540-ACF5-B6FC1B3608A1}">
      <dsp:nvSpPr>
        <dsp:cNvPr id="0" name=""/>
        <dsp:cNvSpPr/>
      </dsp:nvSpPr>
      <dsp:spPr>
        <a:xfrm>
          <a:off x="0" y="515345"/>
          <a:ext cx="6096000" cy="143339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Analysis is central in police agency’s efforts</a:t>
          </a:r>
        </a:p>
      </dsp:txBody>
      <dsp:txXfrm>
        <a:off x="69973" y="585318"/>
        <a:ext cx="5956054" cy="1293450"/>
      </dsp:txXfrm>
    </dsp:sp>
    <dsp:sp modelId="{1DE12372-4A12-4B42-B702-12762B34F1D8}">
      <dsp:nvSpPr>
        <dsp:cNvPr id="0" name=""/>
        <dsp:cNvSpPr/>
      </dsp:nvSpPr>
      <dsp:spPr>
        <a:xfrm>
          <a:off x="0" y="2026501"/>
          <a:ext cx="6096000" cy="1433396"/>
        </a:xfrm>
        <a:prstGeom prst="roundRect">
          <a:avLst/>
        </a:prstGeom>
        <a:solidFill>
          <a:schemeClr val="accent2">
            <a:hueOff val="-715970"/>
            <a:satOff val="-8715"/>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No evaluation of its effectiveness</a:t>
          </a:r>
        </a:p>
      </dsp:txBody>
      <dsp:txXfrm>
        <a:off x="69973" y="2096474"/>
        <a:ext cx="5956054" cy="1293450"/>
      </dsp:txXfrm>
    </dsp:sp>
    <dsp:sp modelId="{88385C15-5DD0-4F80-AC91-70BF4D15D0F3}">
      <dsp:nvSpPr>
        <dsp:cNvPr id="0" name=""/>
        <dsp:cNvSpPr/>
      </dsp:nvSpPr>
      <dsp:spPr>
        <a:xfrm>
          <a:off x="0" y="3537658"/>
          <a:ext cx="6096000" cy="1433396"/>
        </a:xfrm>
        <a:prstGeom prst="roundRect">
          <a:avLst/>
        </a:prstGeom>
        <a:solidFill>
          <a:schemeClr val="accent2">
            <a:hueOff val="-1431941"/>
            <a:satOff val="-1742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Crime analysts produce and disseminate analysis for crime reduction responses and decision making</a:t>
          </a:r>
        </a:p>
      </dsp:txBody>
      <dsp:txXfrm>
        <a:off x="69973" y="3607631"/>
        <a:ext cx="5956054" cy="129345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4BB709-637F-46FA-9278-69E7F1B8DCD3}">
      <dsp:nvSpPr>
        <dsp:cNvPr id="0" name=""/>
        <dsp:cNvSpPr/>
      </dsp:nvSpPr>
      <dsp:spPr>
        <a:xfrm>
          <a:off x="0" y="123839"/>
          <a:ext cx="6096000" cy="1684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Any policing strategy that uses advanced analysis to inform forward-thinking crime prevention</a:t>
          </a:r>
        </a:p>
      </dsp:txBody>
      <dsp:txXfrm>
        <a:off x="82245" y="206084"/>
        <a:ext cx="5931510" cy="1520310"/>
      </dsp:txXfrm>
    </dsp:sp>
    <dsp:sp modelId="{DE1B4CB9-AFB8-4D93-9E0E-5BC7487F8BC0}">
      <dsp:nvSpPr>
        <dsp:cNvPr id="0" name=""/>
        <dsp:cNvSpPr/>
      </dsp:nvSpPr>
      <dsp:spPr>
        <a:xfrm>
          <a:off x="0" y="1900800"/>
          <a:ext cx="6096000" cy="1684800"/>
        </a:xfrm>
        <a:prstGeom prst="roundRect">
          <a:avLst/>
        </a:prstGeom>
        <a:solidFill>
          <a:schemeClr val="accent2">
            <a:hueOff val="-715970"/>
            <a:satOff val="-8715"/>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No evaluations on its effectiveness</a:t>
          </a:r>
        </a:p>
      </dsp:txBody>
      <dsp:txXfrm>
        <a:off x="82245" y="1983045"/>
        <a:ext cx="5931510" cy="1520310"/>
      </dsp:txXfrm>
    </dsp:sp>
    <dsp:sp modelId="{26321D64-B45D-453E-9CB5-A99B8A0ECDAD}">
      <dsp:nvSpPr>
        <dsp:cNvPr id="0" name=""/>
        <dsp:cNvSpPr/>
      </dsp:nvSpPr>
      <dsp:spPr>
        <a:xfrm>
          <a:off x="0" y="3677760"/>
          <a:ext cx="6096000" cy="1684800"/>
        </a:xfrm>
        <a:prstGeom prst="roundRect">
          <a:avLst/>
        </a:prstGeom>
        <a:solidFill>
          <a:schemeClr val="accent2">
            <a:hueOff val="-1431941"/>
            <a:satOff val="-1742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Crime analysis is central</a:t>
          </a:r>
        </a:p>
      </dsp:txBody>
      <dsp:txXfrm>
        <a:off x="82245" y="3760005"/>
        <a:ext cx="5931510" cy="152031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7AB267-CB6F-41D4-9610-BE8AA3B4E5AB}">
      <dsp:nvSpPr>
        <dsp:cNvPr id="0" name=""/>
        <dsp:cNvSpPr/>
      </dsp:nvSpPr>
      <dsp:spPr>
        <a:xfrm>
          <a:off x="1945092" y="293"/>
          <a:ext cx="7780371" cy="162045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0961" tIns="411597" rIns="150961" bIns="411597" numCol="1" spcCol="1270" anchor="ctr" anchorCtr="0">
          <a:noAutofit/>
        </a:bodyPr>
        <a:lstStyle/>
        <a:p>
          <a:pPr marL="0" lvl="0" indent="0" algn="l" defTabSz="1066800">
            <a:lnSpc>
              <a:spcPct val="90000"/>
            </a:lnSpc>
            <a:spcBef>
              <a:spcPct val="0"/>
            </a:spcBef>
            <a:spcAft>
              <a:spcPct val="35000"/>
            </a:spcAft>
            <a:buNone/>
          </a:pPr>
          <a:r>
            <a:rPr lang="en-US" sz="2400" kern="1200"/>
            <a:t>Incidents</a:t>
          </a:r>
        </a:p>
        <a:p>
          <a:pPr marL="0" lvl="0" indent="0" algn="l" defTabSz="1066800">
            <a:lnSpc>
              <a:spcPct val="90000"/>
            </a:lnSpc>
            <a:spcBef>
              <a:spcPct val="0"/>
            </a:spcBef>
            <a:spcAft>
              <a:spcPct val="35000"/>
            </a:spcAft>
            <a:buNone/>
          </a:pPr>
          <a:r>
            <a:rPr lang="en-US" sz="2400" kern="1200"/>
            <a:t>Serious incidents</a:t>
          </a:r>
        </a:p>
      </dsp:txBody>
      <dsp:txXfrm>
        <a:off x="1945092" y="293"/>
        <a:ext cx="7780371" cy="1620459"/>
      </dsp:txXfrm>
    </dsp:sp>
    <dsp:sp modelId="{51BBADAB-6009-4A68-8C50-0C6E77688D30}">
      <dsp:nvSpPr>
        <dsp:cNvPr id="0" name=""/>
        <dsp:cNvSpPr/>
      </dsp:nvSpPr>
      <dsp:spPr>
        <a:xfrm>
          <a:off x="0" y="293"/>
          <a:ext cx="1945092" cy="1620459"/>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928" tIns="160065" rIns="102928" bIns="160065" numCol="1" spcCol="1270" anchor="ctr" anchorCtr="0">
          <a:noAutofit/>
        </a:bodyPr>
        <a:lstStyle/>
        <a:p>
          <a:pPr marL="0" lvl="0" indent="0" algn="ctr" defTabSz="1244600">
            <a:lnSpc>
              <a:spcPct val="90000"/>
            </a:lnSpc>
            <a:spcBef>
              <a:spcPct val="0"/>
            </a:spcBef>
            <a:spcAft>
              <a:spcPct val="35000"/>
            </a:spcAft>
            <a:buNone/>
          </a:pPr>
          <a:r>
            <a:rPr lang="en-US" sz="2800" kern="1200"/>
            <a:t>Immediate</a:t>
          </a:r>
        </a:p>
      </dsp:txBody>
      <dsp:txXfrm>
        <a:off x="0" y="293"/>
        <a:ext cx="1945092" cy="1620459"/>
      </dsp:txXfrm>
    </dsp:sp>
    <dsp:sp modelId="{E62F410B-327F-4F7D-AF9A-01D370BA57AA}">
      <dsp:nvSpPr>
        <dsp:cNvPr id="0" name=""/>
        <dsp:cNvSpPr/>
      </dsp:nvSpPr>
      <dsp:spPr>
        <a:xfrm>
          <a:off x="1945092" y="1717980"/>
          <a:ext cx="7780371" cy="1620459"/>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0961" tIns="411597" rIns="150961" bIns="411597" numCol="1" spcCol="1270" anchor="ctr" anchorCtr="0">
          <a:noAutofit/>
        </a:bodyPr>
        <a:lstStyle/>
        <a:p>
          <a:pPr marL="0" lvl="0" indent="0" algn="l" defTabSz="1066800">
            <a:lnSpc>
              <a:spcPct val="90000"/>
            </a:lnSpc>
            <a:spcBef>
              <a:spcPct val="0"/>
            </a:spcBef>
            <a:spcAft>
              <a:spcPct val="35000"/>
            </a:spcAft>
            <a:buNone/>
          </a:pPr>
          <a:r>
            <a:rPr lang="en-US" sz="2400" kern="1200"/>
            <a:t>Repeat incident</a:t>
          </a:r>
        </a:p>
        <a:p>
          <a:pPr marL="0" lvl="0" indent="0" algn="l" defTabSz="1066800">
            <a:lnSpc>
              <a:spcPct val="90000"/>
            </a:lnSpc>
            <a:spcBef>
              <a:spcPct val="0"/>
            </a:spcBef>
            <a:spcAft>
              <a:spcPct val="35000"/>
            </a:spcAft>
            <a:buNone/>
          </a:pPr>
          <a:r>
            <a:rPr lang="en-US" sz="2400" kern="1200"/>
            <a:t>Pattern</a:t>
          </a:r>
        </a:p>
      </dsp:txBody>
      <dsp:txXfrm>
        <a:off x="1945092" y="1717980"/>
        <a:ext cx="7780371" cy="1620459"/>
      </dsp:txXfrm>
    </dsp:sp>
    <dsp:sp modelId="{0C08908B-A8A1-42BF-B4DA-8C22800AE1FB}">
      <dsp:nvSpPr>
        <dsp:cNvPr id="0" name=""/>
        <dsp:cNvSpPr/>
      </dsp:nvSpPr>
      <dsp:spPr>
        <a:xfrm>
          <a:off x="0" y="1717980"/>
          <a:ext cx="1945092" cy="1620459"/>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928" tIns="160065" rIns="102928" bIns="160065" numCol="1" spcCol="1270" anchor="ctr" anchorCtr="0">
          <a:noAutofit/>
        </a:bodyPr>
        <a:lstStyle/>
        <a:p>
          <a:pPr marL="0" lvl="0" indent="0" algn="ctr" defTabSz="1244600">
            <a:lnSpc>
              <a:spcPct val="90000"/>
            </a:lnSpc>
            <a:spcBef>
              <a:spcPct val="0"/>
            </a:spcBef>
            <a:spcAft>
              <a:spcPct val="35000"/>
            </a:spcAft>
            <a:buNone/>
          </a:pPr>
          <a:r>
            <a:rPr lang="en-US" sz="2800" kern="1200"/>
            <a:t>Short-term</a:t>
          </a:r>
        </a:p>
      </dsp:txBody>
      <dsp:txXfrm>
        <a:off x="0" y="1717980"/>
        <a:ext cx="1945092" cy="162045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C083A-A2E7-47CE-9420-CD834D8100F8}">
      <dsp:nvSpPr>
        <dsp:cNvPr id="0" name=""/>
        <dsp:cNvSpPr/>
      </dsp:nvSpPr>
      <dsp:spPr>
        <a:xfrm>
          <a:off x="1140281" y="38074"/>
          <a:ext cx="1303875" cy="13038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51E6B3-E388-4141-AD26-E6CA5E8561CF}">
      <dsp:nvSpPr>
        <dsp:cNvPr id="0" name=""/>
        <dsp:cNvSpPr/>
      </dsp:nvSpPr>
      <dsp:spPr>
        <a:xfrm>
          <a:off x="1418156" y="315950"/>
          <a:ext cx="748125" cy="748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186440-A16B-4D34-9832-B3D2DAF72E6B}">
      <dsp:nvSpPr>
        <dsp:cNvPr id="0" name=""/>
        <dsp:cNvSpPr/>
      </dsp:nvSpPr>
      <dsp:spPr>
        <a:xfrm>
          <a:off x="723468" y="1748075"/>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Any questions?</a:t>
          </a:r>
          <a:endParaRPr lang="en-US" sz="2400" kern="1200"/>
        </a:p>
      </dsp:txBody>
      <dsp:txXfrm>
        <a:off x="723468" y="1748075"/>
        <a:ext cx="2137500" cy="720000"/>
      </dsp:txXfrm>
    </dsp:sp>
    <dsp:sp modelId="{0A133EA9-DF30-4F1A-A0A2-E191A44BF96B}">
      <dsp:nvSpPr>
        <dsp:cNvPr id="0" name=""/>
        <dsp:cNvSpPr/>
      </dsp:nvSpPr>
      <dsp:spPr>
        <a:xfrm>
          <a:off x="3651843" y="38074"/>
          <a:ext cx="1303875" cy="13038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67D892-3263-4857-A5FF-C2A17DB15701}">
      <dsp:nvSpPr>
        <dsp:cNvPr id="0" name=""/>
        <dsp:cNvSpPr/>
      </dsp:nvSpPr>
      <dsp:spPr>
        <a:xfrm>
          <a:off x="3929718" y="315950"/>
          <a:ext cx="748125" cy="748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7C77E3-CED7-496E-AEF7-D90FF6E1DC11}">
      <dsp:nvSpPr>
        <dsp:cNvPr id="0" name=""/>
        <dsp:cNvSpPr/>
      </dsp:nvSpPr>
      <dsp:spPr>
        <a:xfrm>
          <a:off x="3235031" y="1748075"/>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Thanks for listening!</a:t>
          </a:r>
          <a:endParaRPr lang="en-US" sz="2400" kern="1200"/>
        </a:p>
      </dsp:txBody>
      <dsp:txXfrm>
        <a:off x="3235031" y="1748075"/>
        <a:ext cx="2137500" cy="720000"/>
      </dsp:txXfrm>
    </dsp:sp>
    <dsp:sp modelId="{6105FBF8-7D9D-42B7-9245-6F4ED105C777}">
      <dsp:nvSpPr>
        <dsp:cNvPr id="0" name=""/>
        <dsp:cNvSpPr/>
      </dsp:nvSpPr>
      <dsp:spPr>
        <a:xfrm>
          <a:off x="2396062" y="3002450"/>
          <a:ext cx="1303875" cy="13038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BEE6A6-FEE6-4B77-9A47-DE9AE64C023F}">
      <dsp:nvSpPr>
        <dsp:cNvPr id="0" name=""/>
        <dsp:cNvSpPr/>
      </dsp:nvSpPr>
      <dsp:spPr>
        <a:xfrm>
          <a:off x="2673937" y="3280325"/>
          <a:ext cx="748125" cy="748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FDEF55-231F-42E1-892D-AE4259353416}">
      <dsp:nvSpPr>
        <dsp:cNvPr id="0" name=""/>
        <dsp:cNvSpPr/>
      </dsp:nvSpPr>
      <dsp:spPr>
        <a:xfrm>
          <a:off x="1979250" y="4712450"/>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See you in the workshop!</a:t>
          </a:r>
          <a:endParaRPr lang="en-US" sz="2400" kern="1200"/>
        </a:p>
      </dsp:txBody>
      <dsp:txXfrm>
        <a:off x="1979250" y="4712450"/>
        <a:ext cx="21375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3/10/2022</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2609221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3/10/2022</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558309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3/10/2022</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353724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3/10/2022</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99380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3/10/2022</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805827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3/10/2022</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189519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3/10/2022</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625991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3/10/2022</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654036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3/10/2022</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496736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3/10/2022</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319951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3/10/2022</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554167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3/10/2022</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1250939591"/>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37" r:id="rId6"/>
    <p:sldLayoutId id="2147483733" r:id="rId7"/>
    <p:sldLayoutId id="2147483734" r:id="rId8"/>
    <p:sldLayoutId id="2147483735" r:id="rId9"/>
    <p:sldLayoutId id="2147483736" r:id="rId10"/>
    <p:sldLayoutId id="2147483738"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c6Q9qHAnY_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103171-0BA0-4AF0-AF05-04AFA1A4A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ackground pattern&#10;&#10;Description automatically generated">
            <a:extLst>
              <a:ext uri="{FF2B5EF4-FFF2-40B4-BE49-F238E27FC236}">
                <a16:creationId xmlns:a16="http://schemas.microsoft.com/office/drawing/2014/main" id="{0DB3B5A3-8EE6-4F94-B4B0-ADFE1B333D17}"/>
              </a:ext>
            </a:extLst>
          </p:cNvPr>
          <p:cNvPicPr>
            <a:picLocks noChangeAspect="1"/>
          </p:cNvPicPr>
          <p:nvPr/>
        </p:nvPicPr>
        <p:blipFill rotWithShape="1">
          <a:blip r:embed="rId2"/>
          <a:srcRect l="14439" r="38859" b="-2"/>
          <a:stretch/>
        </p:blipFill>
        <p:spPr>
          <a:xfrm>
            <a:off x="20" y="10"/>
            <a:ext cx="4762480" cy="6857989"/>
          </a:xfrm>
          <a:prstGeom prst="rect">
            <a:avLst/>
          </a:prstGeom>
        </p:spPr>
      </p:pic>
      <p:sp>
        <p:nvSpPr>
          <p:cNvPr id="11" name="Rectangle 10">
            <a:extLst>
              <a:ext uri="{FF2B5EF4-FFF2-40B4-BE49-F238E27FC236}">
                <a16:creationId xmlns:a16="http://schemas.microsoft.com/office/drawing/2014/main" id="{E128B901-D4EA-4C4D-A150-23D2A6DEC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9459" y="1"/>
            <a:ext cx="7482541"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A760B08A-B322-4C79-AB6D-7E4246352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685800"/>
            <a:ext cx="6099101" cy="5486400"/>
          </a:xfrm>
          <a:prstGeom prst="rect">
            <a:avLst/>
          </a:prstGeom>
          <a:ln w="1270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FDF100-BCED-4B7D-99BA-E05A93C47F77}"/>
              </a:ext>
            </a:extLst>
          </p:cNvPr>
          <p:cNvSpPr>
            <a:spLocks noGrp="1"/>
          </p:cNvSpPr>
          <p:nvPr>
            <p:ph type="ctrTitle"/>
          </p:nvPr>
        </p:nvSpPr>
        <p:spPr>
          <a:xfrm>
            <a:off x="6096000" y="1371599"/>
            <a:ext cx="4762500" cy="2360429"/>
          </a:xfrm>
        </p:spPr>
        <p:txBody>
          <a:bodyPr>
            <a:normAutofit/>
          </a:bodyPr>
          <a:lstStyle/>
          <a:p>
            <a:r>
              <a:rPr lang="en-GB" dirty="0"/>
              <a:t>Evidence Based Policing</a:t>
            </a:r>
          </a:p>
        </p:txBody>
      </p:sp>
      <p:sp>
        <p:nvSpPr>
          <p:cNvPr id="3" name="Subtitle 2">
            <a:extLst>
              <a:ext uri="{FF2B5EF4-FFF2-40B4-BE49-F238E27FC236}">
                <a16:creationId xmlns:a16="http://schemas.microsoft.com/office/drawing/2014/main" id="{D5D2E07A-73F2-40FA-B884-B47D314C2925}"/>
              </a:ext>
            </a:extLst>
          </p:cNvPr>
          <p:cNvSpPr>
            <a:spLocks noGrp="1"/>
          </p:cNvSpPr>
          <p:nvPr>
            <p:ph type="subTitle" idx="1"/>
          </p:nvPr>
        </p:nvSpPr>
        <p:spPr>
          <a:xfrm>
            <a:off x="6096000" y="4114800"/>
            <a:ext cx="4762500" cy="1371601"/>
          </a:xfrm>
        </p:spPr>
        <p:txBody>
          <a:bodyPr>
            <a:normAutofit/>
          </a:bodyPr>
          <a:lstStyle/>
          <a:p>
            <a:pPr>
              <a:lnSpc>
                <a:spcPct val="90000"/>
              </a:lnSpc>
            </a:pPr>
            <a:r>
              <a:rPr lang="en-GB" sz="1500"/>
              <a:t>Week 7</a:t>
            </a:r>
          </a:p>
          <a:p>
            <a:pPr>
              <a:lnSpc>
                <a:spcPct val="90000"/>
              </a:lnSpc>
            </a:pPr>
            <a:r>
              <a:rPr lang="en-GB" sz="1500"/>
              <a:t>Session 2: Community Policing</a:t>
            </a:r>
          </a:p>
          <a:p>
            <a:pPr>
              <a:lnSpc>
                <a:spcPct val="90000"/>
              </a:lnSpc>
            </a:pPr>
            <a:r>
              <a:rPr lang="en-GB" sz="1500" err="1"/>
              <a:t>Dr.</a:t>
            </a:r>
            <a:r>
              <a:rPr lang="en-GB" sz="1500"/>
              <a:t> Luke Roach</a:t>
            </a:r>
          </a:p>
          <a:p>
            <a:pPr>
              <a:lnSpc>
                <a:spcPct val="90000"/>
              </a:lnSpc>
            </a:pPr>
            <a:r>
              <a:rPr lang="en-GB" sz="1500" err="1"/>
              <a:t>L.Roach</a:t>
            </a:r>
            <a:r>
              <a:rPr lang="en-GB" sz="1500"/>
              <a:t>@UWTSD.ac.uk</a:t>
            </a:r>
          </a:p>
        </p:txBody>
      </p:sp>
    </p:spTree>
    <p:extLst>
      <p:ext uri="{BB962C8B-B14F-4D97-AF65-F5344CB8AC3E}">
        <p14:creationId xmlns:p14="http://schemas.microsoft.com/office/powerpoint/2010/main" val="3510120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B55863-925F-4D7D-A933-A356866AB0FA}"/>
              </a:ext>
            </a:extLst>
          </p:cNvPr>
          <p:cNvSpPr>
            <a:spLocks noGrp="1"/>
          </p:cNvSpPr>
          <p:nvPr>
            <p:ph type="title"/>
          </p:nvPr>
        </p:nvSpPr>
        <p:spPr>
          <a:xfrm>
            <a:off x="1371600" y="1020728"/>
            <a:ext cx="9486900" cy="996061"/>
          </a:xfrm>
        </p:spPr>
        <p:txBody>
          <a:bodyPr anchor="b">
            <a:normAutofit/>
          </a:bodyPr>
          <a:lstStyle/>
          <a:p>
            <a:pPr algn="ctr"/>
            <a:r>
              <a:rPr lang="en-GB" dirty="0"/>
              <a:t>Community Policing</a:t>
            </a:r>
            <a:endParaRPr lang="en-GB"/>
          </a:p>
        </p:txBody>
      </p:sp>
      <p:sp>
        <p:nvSpPr>
          <p:cNvPr id="3" name="Content Placeholder 2">
            <a:extLst>
              <a:ext uri="{FF2B5EF4-FFF2-40B4-BE49-F238E27FC236}">
                <a16:creationId xmlns:a16="http://schemas.microsoft.com/office/drawing/2014/main" id="{0C913E77-394D-46B8-B13E-1021B8CBF36E}"/>
              </a:ext>
            </a:extLst>
          </p:cNvPr>
          <p:cNvSpPr>
            <a:spLocks noGrp="1"/>
          </p:cNvSpPr>
          <p:nvPr>
            <p:ph idx="1"/>
          </p:nvPr>
        </p:nvSpPr>
        <p:spPr>
          <a:xfrm>
            <a:off x="1371600" y="2200940"/>
            <a:ext cx="9486901" cy="3577854"/>
          </a:xfrm>
        </p:spPr>
        <p:txBody>
          <a:bodyPr>
            <a:normAutofit/>
          </a:bodyPr>
          <a:lstStyle/>
          <a:p>
            <a:r>
              <a:rPr lang="en-US" sz="3200" dirty="0"/>
              <a:t>“A philosophy that promotes organizational strategies which support the systematic use of partnerships and problem-solving techniques, to proactively address the immediate conditions that give rise to public safety issues such as crime, social disorder, and fear of crime”</a:t>
            </a:r>
          </a:p>
          <a:p>
            <a:pPr lvl="1"/>
            <a:r>
              <a:rPr lang="en-US" sz="2800" dirty="0"/>
              <a:t>U.S. Department of Justice’s Office of Community-Oriented Policing</a:t>
            </a:r>
          </a:p>
          <a:p>
            <a:endParaRPr lang="en-GB" sz="3200" dirty="0"/>
          </a:p>
        </p:txBody>
      </p:sp>
    </p:spTree>
    <p:extLst>
      <p:ext uri="{BB962C8B-B14F-4D97-AF65-F5344CB8AC3E}">
        <p14:creationId xmlns:p14="http://schemas.microsoft.com/office/powerpoint/2010/main" val="1880960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B8F75B-C884-4D2B-AE54-13C07B581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10D930-3E29-40DA-A07D-45E13DDD6AD7}"/>
              </a:ext>
            </a:extLst>
          </p:cNvPr>
          <p:cNvSpPr>
            <a:spLocks noGrp="1"/>
          </p:cNvSpPr>
          <p:nvPr>
            <p:ph type="title"/>
          </p:nvPr>
        </p:nvSpPr>
        <p:spPr>
          <a:xfrm>
            <a:off x="776177" y="568842"/>
            <a:ext cx="3880229" cy="5709684"/>
          </a:xfrm>
        </p:spPr>
        <p:txBody>
          <a:bodyPr anchor="ctr">
            <a:normAutofit/>
          </a:bodyPr>
          <a:lstStyle/>
          <a:p>
            <a:pPr algn="ctr"/>
            <a:r>
              <a:rPr lang="en-US" sz="3600"/>
              <a:t>Community Policing</a:t>
            </a:r>
            <a:endParaRPr lang="en-GB" sz="3600"/>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082CBA-F397-4587-969B-112E7AA031B4}"/>
              </a:ext>
            </a:extLst>
          </p:cNvPr>
          <p:cNvSpPr>
            <a:spLocks noGrp="1"/>
          </p:cNvSpPr>
          <p:nvPr>
            <p:ph idx="1"/>
          </p:nvPr>
        </p:nvSpPr>
        <p:spPr>
          <a:xfrm>
            <a:off x="6096000" y="568842"/>
            <a:ext cx="5426846" cy="5709684"/>
          </a:xfrm>
        </p:spPr>
        <p:txBody>
          <a:bodyPr anchor="ctr">
            <a:normAutofit/>
          </a:bodyPr>
          <a:lstStyle/>
          <a:p>
            <a:r>
              <a:rPr lang="en-US" sz="3200" dirty="0"/>
              <a:t>Developing relationships with the community to respond to problems and engender legitimacy of the police</a:t>
            </a:r>
          </a:p>
          <a:p>
            <a:endParaRPr lang="en-US" sz="3200" dirty="0"/>
          </a:p>
          <a:p>
            <a:r>
              <a:rPr lang="en-US" sz="3200" dirty="0"/>
              <a:t>The process of problem solving</a:t>
            </a:r>
          </a:p>
          <a:p>
            <a:endParaRPr lang="en-GB" sz="3200" dirty="0"/>
          </a:p>
        </p:txBody>
      </p:sp>
    </p:spTree>
    <p:extLst>
      <p:ext uri="{BB962C8B-B14F-4D97-AF65-F5344CB8AC3E}">
        <p14:creationId xmlns:p14="http://schemas.microsoft.com/office/powerpoint/2010/main" val="2493943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819F55-8B49-4F10-8997-476C22C78A43}"/>
              </a:ext>
            </a:extLst>
          </p:cNvPr>
          <p:cNvSpPr>
            <a:spLocks noGrp="1"/>
          </p:cNvSpPr>
          <p:nvPr>
            <p:ph type="title"/>
          </p:nvPr>
        </p:nvSpPr>
        <p:spPr>
          <a:xfrm>
            <a:off x="1371600" y="1371600"/>
            <a:ext cx="2705100" cy="4114800"/>
          </a:xfrm>
        </p:spPr>
        <p:txBody>
          <a:bodyPr anchor="ctr">
            <a:normAutofit/>
          </a:bodyPr>
          <a:lstStyle/>
          <a:p>
            <a:pPr algn="ctr"/>
            <a:r>
              <a:rPr lang="en-US" sz="2700">
                <a:solidFill>
                  <a:schemeClr val="bg2"/>
                </a:solidFill>
              </a:rPr>
              <a:t>Community Policing</a:t>
            </a:r>
            <a:endParaRPr lang="en-GB" sz="2700">
              <a:solidFill>
                <a:schemeClr val="bg2"/>
              </a:solidFill>
            </a:endParaRPr>
          </a:p>
        </p:txBody>
      </p:sp>
      <p:graphicFrame>
        <p:nvGraphicFramePr>
          <p:cNvPr id="5" name="Content Placeholder 2">
            <a:extLst>
              <a:ext uri="{FF2B5EF4-FFF2-40B4-BE49-F238E27FC236}">
                <a16:creationId xmlns:a16="http://schemas.microsoft.com/office/drawing/2014/main" id="{5DF746B8-A6D0-4BFA-B4BC-D7404C0E0CB8}"/>
              </a:ext>
            </a:extLst>
          </p:cNvPr>
          <p:cNvGraphicFramePr>
            <a:graphicFrameLocks noGrp="1"/>
          </p:cNvGraphicFramePr>
          <p:nvPr>
            <p:ph idx="1"/>
            <p:extLst>
              <p:ext uri="{D42A27DB-BD31-4B8C-83A1-F6EECF244321}">
                <p14:modId xmlns:p14="http://schemas.microsoft.com/office/powerpoint/2010/main" val="786546840"/>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437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20FD88-C7F7-4DCE-8074-FAECBE75FE96}"/>
              </a:ext>
            </a:extLst>
          </p:cNvPr>
          <p:cNvSpPr>
            <a:spLocks noGrp="1"/>
          </p:cNvSpPr>
          <p:nvPr>
            <p:ph type="title"/>
          </p:nvPr>
        </p:nvSpPr>
        <p:spPr>
          <a:xfrm>
            <a:off x="1371600" y="1371600"/>
            <a:ext cx="2705100" cy="4114800"/>
          </a:xfrm>
        </p:spPr>
        <p:txBody>
          <a:bodyPr anchor="ctr">
            <a:normAutofit/>
          </a:bodyPr>
          <a:lstStyle/>
          <a:p>
            <a:pPr algn="ctr"/>
            <a:r>
              <a:rPr lang="en-US" sz="2700">
                <a:solidFill>
                  <a:schemeClr val="bg2"/>
                </a:solidFill>
              </a:rPr>
              <a:t>Community Policing Effects</a:t>
            </a:r>
            <a:endParaRPr lang="en-GB" sz="2700">
              <a:solidFill>
                <a:schemeClr val="bg2"/>
              </a:solidFill>
            </a:endParaRPr>
          </a:p>
        </p:txBody>
      </p:sp>
      <p:graphicFrame>
        <p:nvGraphicFramePr>
          <p:cNvPr id="5" name="Content Placeholder 2">
            <a:extLst>
              <a:ext uri="{FF2B5EF4-FFF2-40B4-BE49-F238E27FC236}">
                <a16:creationId xmlns:a16="http://schemas.microsoft.com/office/drawing/2014/main" id="{EA4E6E0D-801B-481D-B2A7-75D9B5645E57}"/>
              </a:ext>
            </a:extLst>
          </p:cNvPr>
          <p:cNvGraphicFramePr>
            <a:graphicFrameLocks noGrp="1"/>
          </p:cNvGraphicFramePr>
          <p:nvPr>
            <p:ph idx="1"/>
            <p:extLst>
              <p:ext uri="{D42A27DB-BD31-4B8C-83A1-F6EECF244321}">
                <p14:modId xmlns:p14="http://schemas.microsoft.com/office/powerpoint/2010/main" val="3004617583"/>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8167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E646A7-D148-4320-A501-0291AA75A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799"/>
            <a:ext cx="10820400" cy="1371601"/>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21D2B-175B-42F7-92F8-10DE815297EC}"/>
              </a:ext>
            </a:extLst>
          </p:cNvPr>
          <p:cNvSpPr>
            <a:spLocks noGrp="1"/>
          </p:cNvSpPr>
          <p:nvPr>
            <p:ph type="title"/>
          </p:nvPr>
        </p:nvSpPr>
        <p:spPr>
          <a:xfrm>
            <a:off x="1395045" y="947223"/>
            <a:ext cx="9394874" cy="928467"/>
          </a:xfrm>
        </p:spPr>
        <p:txBody>
          <a:bodyPr anchor="ctr">
            <a:normAutofit/>
          </a:bodyPr>
          <a:lstStyle/>
          <a:p>
            <a:pPr algn="ctr"/>
            <a:r>
              <a:rPr lang="en-US" sz="3000"/>
              <a:t>Community Policing and Crime Analysis</a:t>
            </a:r>
            <a:endParaRPr lang="en-GB" sz="3000"/>
          </a:p>
        </p:txBody>
      </p:sp>
      <p:graphicFrame>
        <p:nvGraphicFramePr>
          <p:cNvPr id="5" name="Content Placeholder 2">
            <a:extLst>
              <a:ext uri="{FF2B5EF4-FFF2-40B4-BE49-F238E27FC236}">
                <a16:creationId xmlns:a16="http://schemas.microsoft.com/office/drawing/2014/main" id="{1EAF1756-876C-4672-A708-FDFBD0DEED7F}"/>
              </a:ext>
            </a:extLst>
          </p:cNvPr>
          <p:cNvGraphicFramePr>
            <a:graphicFrameLocks noGrp="1"/>
          </p:cNvGraphicFramePr>
          <p:nvPr>
            <p:ph idx="1"/>
            <p:extLst>
              <p:ext uri="{D42A27DB-BD31-4B8C-83A1-F6EECF244321}">
                <p14:modId xmlns:p14="http://schemas.microsoft.com/office/powerpoint/2010/main" val="319868949"/>
              </p:ext>
            </p:extLst>
          </p:nvPr>
        </p:nvGraphicFramePr>
        <p:xfrm>
          <a:off x="685800" y="2696308"/>
          <a:ext cx="10820400" cy="34758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1181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9D6783-4F61-4148-9EFF-96BBDD268757}"/>
              </a:ext>
            </a:extLst>
          </p:cNvPr>
          <p:cNvSpPr>
            <a:spLocks noGrp="1"/>
          </p:cNvSpPr>
          <p:nvPr>
            <p:ph type="title"/>
          </p:nvPr>
        </p:nvSpPr>
        <p:spPr>
          <a:xfrm>
            <a:off x="685800" y="1371600"/>
            <a:ext cx="2742028" cy="4114800"/>
          </a:xfrm>
        </p:spPr>
        <p:txBody>
          <a:bodyPr anchor="ctr">
            <a:normAutofit/>
          </a:bodyPr>
          <a:lstStyle/>
          <a:p>
            <a:pPr algn="ctr"/>
            <a:r>
              <a:rPr lang="en-US">
                <a:solidFill>
                  <a:schemeClr val="bg2"/>
                </a:solidFill>
              </a:rPr>
              <a:t>Problem-Oriented Policing</a:t>
            </a:r>
            <a:endParaRPr lang="en-GB">
              <a:solidFill>
                <a:schemeClr val="bg2"/>
              </a:solidFill>
            </a:endParaRP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53DB34-2DEE-49C7-8FBA-48F4944A351C}"/>
              </a:ext>
            </a:extLst>
          </p:cNvPr>
          <p:cNvSpPr>
            <a:spLocks noGrp="1"/>
          </p:cNvSpPr>
          <p:nvPr>
            <p:ph idx="1"/>
          </p:nvPr>
        </p:nvSpPr>
        <p:spPr>
          <a:xfrm>
            <a:off x="5310963" y="1270591"/>
            <a:ext cx="5631357" cy="4364666"/>
          </a:xfrm>
        </p:spPr>
        <p:txBody>
          <a:bodyPr anchor="ctr">
            <a:normAutofit/>
          </a:bodyPr>
          <a:lstStyle/>
          <a:p>
            <a:r>
              <a:rPr lang="en-US" sz="3600" dirty="0"/>
              <a:t>Police take a proactive role in identifying, understanding, and responding to problems – not just incidents</a:t>
            </a:r>
          </a:p>
          <a:p>
            <a:r>
              <a:rPr lang="en-US" sz="3600" dirty="0"/>
              <a:t>Focus more on the ends than the means</a:t>
            </a:r>
          </a:p>
        </p:txBody>
      </p:sp>
    </p:spTree>
    <p:extLst>
      <p:ext uri="{BB962C8B-B14F-4D97-AF65-F5344CB8AC3E}">
        <p14:creationId xmlns:p14="http://schemas.microsoft.com/office/powerpoint/2010/main" val="2616186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DD5BD6-BE85-482B-A46F-7310C2BFA98E}"/>
              </a:ext>
            </a:extLst>
          </p:cNvPr>
          <p:cNvSpPr>
            <a:spLocks noGrp="1"/>
          </p:cNvSpPr>
          <p:nvPr>
            <p:ph type="title"/>
          </p:nvPr>
        </p:nvSpPr>
        <p:spPr>
          <a:xfrm>
            <a:off x="1371600" y="1020728"/>
            <a:ext cx="9486900" cy="996061"/>
          </a:xfrm>
        </p:spPr>
        <p:txBody>
          <a:bodyPr anchor="b">
            <a:normAutofit/>
          </a:bodyPr>
          <a:lstStyle/>
          <a:p>
            <a:pPr algn="ctr"/>
            <a:r>
              <a:rPr lang="en-US" dirty="0"/>
              <a:t>SARA Model</a:t>
            </a:r>
            <a:endParaRPr lang="en-GB"/>
          </a:p>
        </p:txBody>
      </p:sp>
      <p:sp>
        <p:nvSpPr>
          <p:cNvPr id="3" name="Content Placeholder 2">
            <a:extLst>
              <a:ext uri="{FF2B5EF4-FFF2-40B4-BE49-F238E27FC236}">
                <a16:creationId xmlns:a16="http://schemas.microsoft.com/office/drawing/2014/main" id="{CEFDE09D-0AAD-4FC4-A9B9-791136C6B390}"/>
              </a:ext>
            </a:extLst>
          </p:cNvPr>
          <p:cNvSpPr>
            <a:spLocks noGrp="1"/>
          </p:cNvSpPr>
          <p:nvPr>
            <p:ph idx="1"/>
          </p:nvPr>
        </p:nvSpPr>
        <p:spPr>
          <a:xfrm>
            <a:off x="1371600" y="2200940"/>
            <a:ext cx="9486901" cy="3577854"/>
          </a:xfrm>
        </p:spPr>
        <p:txBody>
          <a:bodyPr>
            <a:normAutofit fontScale="92500" lnSpcReduction="20000"/>
          </a:bodyPr>
          <a:lstStyle/>
          <a:p>
            <a:r>
              <a:rPr lang="en-US" sz="3200" dirty="0"/>
              <a:t>(S)canning and defining specific problems </a:t>
            </a:r>
          </a:p>
          <a:p>
            <a:r>
              <a:rPr lang="en-US" sz="3200" dirty="0"/>
              <a:t>(A)</a:t>
            </a:r>
            <a:r>
              <a:rPr lang="en-US" sz="3200" dirty="0" err="1"/>
              <a:t>nalyzing</a:t>
            </a:r>
            <a:r>
              <a:rPr lang="en-US" sz="3200" dirty="0"/>
              <a:t> data to understand the opportunities that create the problem </a:t>
            </a:r>
          </a:p>
          <a:p>
            <a:r>
              <a:rPr lang="en-US" sz="3200" dirty="0"/>
              <a:t>(R)</a:t>
            </a:r>
            <a:r>
              <a:rPr lang="en-US" sz="3200" dirty="0" err="1"/>
              <a:t>esponding</a:t>
            </a:r>
            <a:r>
              <a:rPr lang="en-US" sz="3200" dirty="0"/>
              <a:t> to the problem using both police and nonpolice methods</a:t>
            </a:r>
          </a:p>
          <a:p>
            <a:r>
              <a:rPr lang="en-US" sz="3200" dirty="0"/>
              <a:t>(A)</a:t>
            </a:r>
            <a:r>
              <a:rPr lang="en-US" sz="3200" dirty="0" err="1"/>
              <a:t>ssessing</a:t>
            </a:r>
            <a:r>
              <a:rPr lang="en-US" sz="3200" dirty="0"/>
              <a:t> whether the response has worked</a:t>
            </a:r>
          </a:p>
          <a:p>
            <a:pPr lvl="1"/>
            <a:r>
              <a:rPr lang="en-US" sz="2800" dirty="0"/>
              <a:t>Eck, Spelman (1987) </a:t>
            </a:r>
          </a:p>
          <a:p>
            <a:pPr lvl="1"/>
            <a:r>
              <a:rPr lang="en-US" sz="2800" dirty="0"/>
              <a:t>Center for Problem-Oriented Policing (2011)</a:t>
            </a:r>
          </a:p>
          <a:p>
            <a:pPr marL="0" indent="0">
              <a:buNone/>
            </a:pPr>
            <a:endParaRPr lang="en-US" sz="3200" dirty="0"/>
          </a:p>
          <a:p>
            <a:endParaRPr lang="en-GB" sz="3200" dirty="0"/>
          </a:p>
        </p:txBody>
      </p:sp>
    </p:spTree>
    <p:extLst>
      <p:ext uri="{BB962C8B-B14F-4D97-AF65-F5344CB8AC3E}">
        <p14:creationId xmlns:p14="http://schemas.microsoft.com/office/powerpoint/2010/main" val="31581924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B99A39-6BA2-425D-B6A4-B26FB40A5173}"/>
              </a:ext>
            </a:extLst>
          </p:cNvPr>
          <p:cNvSpPr>
            <a:spLocks noGrp="1"/>
          </p:cNvSpPr>
          <p:nvPr>
            <p:ph type="title"/>
          </p:nvPr>
        </p:nvSpPr>
        <p:spPr>
          <a:xfrm>
            <a:off x="1371600" y="1371600"/>
            <a:ext cx="2705100" cy="4114800"/>
          </a:xfrm>
        </p:spPr>
        <p:txBody>
          <a:bodyPr anchor="ctr">
            <a:normAutofit/>
          </a:bodyPr>
          <a:lstStyle/>
          <a:p>
            <a:pPr algn="ctr"/>
            <a:r>
              <a:rPr lang="en-US">
                <a:solidFill>
                  <a:schemeClr val="bg2"/>
                </a:solidFill>
              </a:rPr>
              <a:t>POP and Crime Analysis</a:t>
            </a:r>
            <a:endParaRPr lang="en-GB">
              <a:solidFill>
                <a:schemeClr val="bg2"/>
              </a:solidFill>
            </a:endParaRPr>
          </a:p>
        </p:txBody>
      </p:sp>
      <p:graphicFrame>
        <p:nvGraphicFramePr>
          <p:cNvPr id="5" name="Content Placeholder 2">
            <a:extLst>
              <a:ext uri="{FF2B5EF4-FFF2-40B4-BE49-F238E27FC236}">
                <a16:creationId xmlns:a16="http://schemas.microsoft.com/office/drawing/2014/main" id="{813B3154-A18B-43CA-AB3A-FA777061B3B7}"/>
              </a:ext>
            </a:extLst>
          </p:cNvPr>
          <p:cNvGraphicFramePr>
            <a:graphicFrameLocks noGrp="1"/>
          </p:cNvGraphicFramePr>
          <p:nvPr>
            <p:ph idx="1"/>
            <p:extLst>
              <p:ext uri="{D42A27DB-BD31-4B8C-83A1-F6EECF244321}">
                <p14:modId xmlns:p14="http://schemas.microsoft.com/office/powerpoint/2010/main" val="883084393"/>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0338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361DC2-8B4F-45D5-A8C0-70FFE35DE29C}"/>
              </a:ext>
            </a:extLst>
          </p:cNvPr>
          <p:cNvSpPr>
            <a:spLocks noGrp="1"/>
          </p:cNvSpPr>
          <p:nvPr>
            <p:ph type="title"/>
          </p:nvPr>
        </p:nvSpPr>
        <p:spPr>
          <a:xfrm>
            <a:off x="1371600" y="1020728"/>
            <a:ext cx="9486900" cy="996061"/>
          </a:xfrm>
        </p:spPr>
        <p:txBody>
          <a:bodyPr anchor="b">
            <a:normAutofit/>
          </a:bodyPr>
          <a:lstStyle/>
          <a:p>
            <a:pPr algn="ctr"/>
            <a:r>
              <a:rPr lang="en-US"/>
              <a:t>Hot Spots Policing</a:t>
            </a:r>
            <a:endParaRPr lang="en-GB"/>
          </a:p>
        </p:txBody>
      </p:sp>
      <p:sp>
        <p:nvSpPr>
          <p:cNvPr id="11" name="Content Placeholder 2">
            <a:extLst>
              <a:ext uri="{FF2B5EF4-FFF2-40B4-BE49-F238E27FC236}">
                <a16:creationId xmlns:a16="http://schemas.microsoft.com/office/drawing/2014/main" id="{27B7E7F1-AD8F-4372-9DC2-2B8FF7BBCE40}"/>
              </a:ext>
            </a:extLst>
          </p:cNvPr>
          <p:cNvSpPr>
            <a:spLocks noGrp="1"/>
          </p:cNvSpPr>
          <p:nvPr>
            <p:ph idx="1"/>
          </p:nvPr>
        </p:nvSpPr>
        <p:spPr>
          <a:xfrm>
            <a:off x="1371600" y="2200940"/>
            <a:ext cx="9486901" cy="3577854"/>
          </a:xfrm>
        </p:spPr>
        <p:txBody>
          <a:bodyPr>
            <a:normAutofit fontScale="92500"/>
          </a:bodyPr>
          <a:lstStyle/>
          <a:p>
            <a:r>
              <a:rPr lang="en-US" sz="3200" dirty="0"/>
              <a:t>Place-based policing approach</a:t>
            </a:r>
          </a:p>
          <a:p>
            <a:r>
              <a:rPr lang="en-US" sz="3200" dirty="0"/>
              <a:t>Traditional policing strategies implemented in areas with more crime</a:t>
            </a:r>
          </a:p>
          <a:p>
            <a:r>
              <a:rPr lang="en-US" sz="3200" dirty="0"/>
              <a:t>Effective in reducing crime, though limited long term effects</a:t>
            </a:r>
          </a:p>
          <a:p>
            <a:r>
              <a:rPr lang="en-US" sz="3200" dirty="0"/>
              <a:t>When coupled with POP, effective long term as well</a:t>
            </a:r>
          </a:p>
          <a:p>
            <a:r>
              <a:rPr lang="en-US" sz="3200" dirty="0"/>
              <a:t>Relies upon crime mapping and spatial analysis</a:t>
            </a:r>
          </a:p>
        </p:txBody>
      </p:sp>
    </p:spTree>
    <p:extLst>
      <p:ext uri="{BB962C8B-B14F-4D97-AF65-F5344CB8AC3E}">
        <p14:creationId xmlns:p14="http://schemas.microsoft.com/office/powerpoint/2010/main" val="1051349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BA22B-8F5E-4134-A67B-FD5155CD0E8C}"/>
              </a:ext>
            </a:extLst>
          </p:cNvPr>
          <p:cNvSpPr>
            <a:spLocks noGrp="1"/>
          </p:cNvSpPr>
          <p:nvPr>
            <p:ph type="title"/>
          </p:nvPr>
        </p:nvSpPr>
        <p:spPr>
          <a:xfrm>
            <a:off x="1371600" y="1371600"/>
            <a:ext cx="2705100" cy="4114800"/>
          </a:xfrm>
        </p:spPr>
        <p:txBody>
          <a:bodyPr anchor="ctr">
            <a:normAutofit/>
          </a:bodyPr>
          <a:lstStyle/>
          <a:p>
            <a:pPr algn="ctr"/>
            <a:r>
              <a:rPr lang="en-US" sz="2500">
                <a:solidFill>
                  <a:schemeClr val="bg2"/>
                </a:solidFill>
              </a:rPr>
              <a:t>Focused Deterrence</a:t>
            </a:r>
            <a:endParaRPr lang="en-GB" sz="2500">
              <a:solidFill>
                <a:schemeClr val="bg2"/>
              </a:solidFill>
            </a:endParaRPr>
          </a:p>
        </p:txBody>
      </p:sp>
      <p:graphicFrame>
        <p:nvGraphicFramePr>
          <p:cNvPr id="5" name="Content Placeholder 2">
            <a:extLst>
              <a:ext uri="{FF2B5EF4-FFF2-40B4-BE49-F238E27FC236}">
                <a16:creationId xmlns:a16="http://schemas.microsoft.com/office/drawing/2014/main" id="{65078AA2-76C6-45C5-BC47-8DD0D84FFD36}"/>
              </a:ext>
            </a:extLst>
          </p:cNvPr>
          <p:cNvGraphicFramePr>
            <a:graphicFrameLocks noGrp="1"/>
          </p:cNvGraphicFramePr>
          <p:nvPr>
            <p:ph idx="1"/>
            <p:extLst>
              <p:ext uri="{D42A27DB-BD31-4B8C-83A1-F6EECF244321}">
                <p14:modId xmlns:p14="http://schemas.microsoft.com/office/powerpoint/2010/main" val="2798921211"/>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05885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942783-DE23-408E-9FC6-8488EE224989}"/>
              </a:ext>
            </a:extLst>
          </p:cNvPr>
          <p:cNvSpPr>
            <a:spLocks noGrp="1"/>
          </p:cNvSpPr>
          <p:nvPr>
            <p:ph type="title"/>
          </p:nvPr>
        </p:nvSpPr>
        <p:spPr>
          <a:xfrm>
            <a:off x="1371599" y="1010097"/>
            <a:ext cx="9486901" cy="510360"/>
          </a:xfrm>
        </p:spPr>
        <p:txBody>
          <a:bodyPr anchor="b">
            <a:normAutofit fontScale="90000"/>
          </a:bodyPr>
          <a:lstStyle/>
          <a:p>
            <a:pPr algn="ctr"/>
            <a:r>
              <a:rPr lang="en-GB" dirty="0"/>
              <a:t>Focused Deterrence</a:t>
            </a:r>
          </a:p>
        </p:txBody>
      </p:sp>
      <p:sp>
        <p:nvSpPr>
          <p:cNvPr id="3" name="Content Placeholder 2">
            <a:extLst>
              <a:ext uri="{FF2B5EF4-FFF2-40B4-BE49-F238E27FC236}">
                <a16:creationId xmlns:a16="http://schemas.microsoft.com/office/drawing/2014/main" id="{853C792C-AAF5-4042-BC0B-6B086681AE10}"/>
              </a:ext>
            </a:extLst>
          </p:cNvPr>
          <p:cNvSpPr>
            <a:spLocks noGrp="1"/>
          </p:cNvSpPr>
          <p:nvPr>
            <p:ph idx="1"/>
          </p:nvPr>
        </p:nvSpPr>
        <p:spPr>
          <a:xfrm>
            <a:off x="955964" y="1844754"/>
            <a:ext cx="10224654" cy="4003149"/>
          </a:xfrm>
        </p:spPr>
        <p:txBody>
          <a:bodyPr>
            <a:normAutofit fontScale="92500" lnSpcReduction="10000"/>
          </a:bodyPr>
          <a:lstStyle/>
          <a:p>
            <a:pPr>
              <a:lnSpc>
                <a:spcPct val="90000"/>
              </a:lnSpc>
            </a:pPr>
            <a:r>
              <a:rPr lang="en-GB" dirty="0"/>
              <a:t>Many of these strategies employ the “pulling levers” framework popularized in Boston with Operation Ceasefire, in which gangs were notified at call-in meetings that violence would no longer be tolerated and if violence did occur, every available legal lever would be pulled to bring an immediate and certain response. This “hard” message usually delivered by police and prosecutors was accompanied by a “soft” message that emphasized the community’s willingness to help in these change efforts and the availability of services (e.g., job training, drug treatment), for gang members interested in engaging in more pro-social </a:t>
            </a:r>
            <a:r>
              <a:rPr lang="en-GB" dirty="0" err="1"/>
              <a:t>behavior</a:t>
            </a:r>
            <a:r>
              <a:rPr lang="en-GB" dirty="0"/>
              <a:t>. These call-in meetings or forums followed from a multi-agency team carefully </a:t>
            </a:r>
            <a:r>
              <a:rPr lang="en-GB" dirty="0" err="1"/>
              <a:t>analyzing</a:t>
            </a:r>
            <a:r>
              <a:rPr lang="en-GB" dirty="0"/>
              <a:t> Boston’s youth violence problem, and concluding that violence was largely concentrated among a small group of gang-involved offenders (see below).</a:t>
            </a:r>
          </a:p>
          <a:p>
            <a:pPr>
              <a:lnSpc>
                <a:spcPct val="90000"/>
              </a:lnSpc>
            </a:pPr>
            <a:endParaRPr lang="en-GB" dirty="0"/>
          </a:p>
          <a:p>
            <a:pPr>
              <a:lnSpc>
                <a:spcPct val="90000"/>
              </a:lnSpc>
            </a:pPr>
            <a:r>
              <a:rPr lang="en-GB" dirty="0" err="1"/>
              <a:t>Center</a:t>
            </a:r>
            <a:r>
              <a:rPr lang="en-GB" dirty="0"/>
              <a:t> for Evidence Based Crime Policy</a:t>
            </a:r>
          </a:p>
        </p:txBody>
      </p:sp>
    </p:spTree>
    <p:extLst>
      <p:ext uri="{BB962C8B-B14F-4D97-AF65-F5344CB8AC3E}">
        <p14:creationId xmlns:p14="http://schemas.microsoft.com/office/powerpoint/2010/main" val="4736643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A0B009-99DE-4E63-A898-BF2D660DC624}"/>
              </a:ext>
            </a:extLst>
          </p:cNvPr>
          <p:cNvSpPr>
            <a:spLocks noGrp="1"/>
          </p:cNvSpPr>
          <p:nvPr>
            <p:ph type="title"/>
          </p:nvPr>
        </p:nvSpPr>
        <p:spPr>
          <a:xfrm>
            <a:off x="685800" y="1371600"/>
            <a:ext cx="2742028" cy="4114800"/>
          </a:xfrm>
        </p:spPr>
        <p:txBody>
          <a:bodyPr anchor="ctr">
            <a:normAutofit/>
          </a:bodyPr>
          <a:lstStyle/>
          <a:p>
            <a:pPr algn="ctr"/>
            <a:r>
              <a:rPr lang="en-US">
                <a:solidFill>
                  <a:schemeClr val="bg2"/>
                </a:solidFill>
              </a:rPr>
              <a:t>Disorder Policing</a:t>
            </a:r>
            <a:endParaRPr lang="en-GB">
              <a:solidFill>
                <a:schemeClr val="bg2"/>
              </a:solidFill>
            </a:endParaRP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DC4869-13A3-4CA4-A34B-A5C831BD6ECA}"/>
              </a:ext>
            </a:extLst>
          </p:cNvPr>
          <p:cNvSpPr>
            <a:spLocks noGrp="1"/>
          </p:cNvSpPr>
          <p:nvPr>
            <p:ph idx="1"/>
          </p:nvPr>
        </p:nvSpPr>
        <p:spPr>
          <a:xfrm>
            <a:off x="5310963" y="1270591"/>
            <a:ext cx="5631357" cy="4364666"/>
          </a:xfrm>
        </p:spPr>
        <p:txBody>
          <a:bodyPr anchor="ctr">
            <a:normAutofit fontScale="92500" lnSpcReduction="20000"/>
          </a:bodyPr>
          <a:lstStyle/>
          <a:p>
            <a:r>
              <a:rPr lang="en-US" sz="3200" dirty="0"/>
              <a:t>“Broken windows policing” or “Zero tolerance policing”</a:t>
            </a:r>
          </a:p>
          <a:p>
            <a:r>
              <a:rPr lang="en-US" sz="3200" dirty="0"/>
              <a:t>Connection between disorderly conditions of a neighborhood and crime and disorder</a:t>
            </a:r>
          </a:p>
          <a:p>
            <a:r>
              <a:rPr lang="en-US" sz="3200" dirty="0"/>
              <a:t>Posits that police should engage in “order maintenance”</a:t>
            </a:r>
          </a:p>
          <a:p>
            <a:r>
              <a:rPr lang="en-US" sz="3200" dirty="0"/>
              <a:t>No evidence that reduces crime; rather, evidence that creates mistrust of police</a:t>
            </a:r>
          </a:p>
        </p:txBody>
      </p:sp>
    </p:spTree>
    <p:extLst>
      <p:ext uri="{BB962C8B-B14F-4D97-AF65-F5344CB8AC3E}">
        <p14:creationId xmlns:p14="http://schemas.microsoft.com/office/powerpoint/2010/main" val="3138753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375B4C-1AAF-4A82-AF91-0D91C900EE5C}"/>
              </a:ext>
            </a:extLst>
          </p:cNvPr>
          <p:cNvSpPr>
            <a:spLocks noGrp="1"/>
          </p:cNvSpPr>
          <p:nvPr>
            <p:ph type="title"/>
          </p:nvPr>
        </p:nvSpPr>
        <p:spPr>
          <a:xfrm>
            <a:off x="685800" y="1371600"/>
            <a:ext cx="2742028" cy="4114800"/>
          </a:xfrm>
        </p:spPr>
        <p:txBody>
          <a:bodyPr anchor="ctr">
            <a:normAutofit/>
          </a:bodyPr>
          <a:lstStyle/>
          <a:p>
            <a:pPr algn="ctr"/>
            <a:r>
              <a:rPr lang="en-GB">
                <a:solidFill>
                  <a:schemeClr val="bg2"/>
                </a:solidFill>
              </a:rPr>
              <a:t>Compstat</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3021B7-4672-4433-A20F-8A1B93E9E32D}"/>
              </a:ext>
            </a:extLst>
          </p:cNvPr>
          <p:cNvSpPr>
            <a:spLocks noGrp="1"/>
          </p:cNvSpPr>
          <p:nvPr>
            <p:ph idx="1"/>
          </p:nvPr>
        </p:nvSpPr>
        <p:spPr>
          <a:xfrm>
            <a:off x="5310963" y="1270591"/>
            <a:ext cx="5631357" cy="4364666"/>
          </a:xfrm>
        </p:spPr>
        <p:txBody>
          <a:bodyPr anchor="ctr">
            <a:normAutofit fontScale="85000" lnSpcReduction="10000"/>
          </a:bodyPr>
          <a:lstStyle/>
          <a:p>
            <a:r>
              <a:rPr lang="en-GB" sz="3200" dirty="0"/>
              <a:t>CompStat generally consists of regular face-to-face performance meetings that involve 'comparing statistics' (</a:t>
            </a:r>
            <a:r>
              <a:rPr lang="en-GB" sz="3200" dirty="0" err="1"/>
              <a:t>eg</a:t>
            </a:r>
            <a:r>
              <a:rPr lang="en-GB" sz="3200" dirty="0"/>
              <a:t>, crime trends, patterns, and hot spot maps) and holding police leaders to account for the delivery of crime reduction strategies in their area (Silverman, 2006).</a:t>
            </a:r>
          </a:p>
          <a:p>
            <a:endParaRPr lang="en-GB" sz="3200" dirty="0"/>
          </a:p>
          <a:p>
            <a:pPr algn="r"/>
            <a:r>
              <a:rPr lang="en-GB" sz="3200" dirty="0"/>
              <a:t>College of Policing</a:t>
            </a:r>
          </a:p>
        </p:txBody>
      </p:sp>
    </p:spTree>
    <p:extLst>
      <p:ext uri="{BB962C8B-B14F-4D97-AF65-F5344CB8AC3E}">
        <p14:creationId xmlns:p14="http://schemas.microsoft.com/office/powerpoint/2010/main" val="2030375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C5FCDB-480A-48EB-8C5C-921E0B5EB55D}"/>
              </a:ext>
            </a:extLst>
          </p:cNvPr>
          <p:cNvSpPr>
            <a:spLocks noGrp="1"/>
          </p:cNvSpPr>
          <p:nvPr>
            <p:ph type="title"/>
          </p:nvPr>
        </p:nvSpPr>
        <p:spPr>
          <a:xfrm>
            <a:off x="685800" y="701040"/>
            <a:ext cx="3390900" cy="5486400"/>
          </a:xfrm>
        </p:spPr>
        <p:txBody>
          <a:bodyPr anchor="ctr">
            <a:normAutofit/>
          </a:bodyPr>
          <a:lstStyle/>
          <a:p>
            <a:pPr algn="ctr"/>
            <a:r>
              <a:rPr lang="en-US" dirty="0" err="1"/>
              <a:t>Compstat</a:t>
            </a:r>
            <a:endParaRPr lang="en-GB"/>
          </a:p>
        </p:txBody>
      </p:sp>
      <p:graphicFrame>
        <p:nvGraphicFramePr>
          <p:cNvPr id="5" name="Content Placeholder 2">
            <a:extLst>
              <a:ext uri="{FF2B5EF4-FFF2-40B4-BE49-F238E27FC236}">
                <a16:creationId xmlns:a16="http://schemas.microsoft.com/office/drawing/2014/main" id="{207BBBD7-6D92-489F-867D-068C7BAD19F8}"/>
              </a:ext>
            </a:extLst>
          </p:cNvPr>
          <p:cNvGraphicFramePr>
            <a:graphicFrameLocks noGrp="1"/>
          </p:cNvGraphicFramePr>
          <p:nvPr>
            <p:ph idx="1"/>
            <p:extLst>
              <p:ext uri="{D42A27DB-BD31-4B8C-83A1-F6EECF244321}">
                <p14:modId xmlns:p14="http://schemas.microsoft.com/office/powerpoint/2010/main" val="1687914132"/>
              </p:ext>
            </p:extLst>
          </p:nvPr>
        </p:nvGraphicFramePr>
        <p:xfrm>
          <a:off x="5410200" y="701675"/>
          <a:ext cx="6096000" cy="5470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09279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9485AE2-6BE9-4DCA-A6C4-83F4EEFCCC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5BA7CAF-5EE9-4EEE-9E12-B2CECCB94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EC199F73-795E-469A-AF4B-13FA2C7AB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684431"/>
            <a:ext cx="10820401"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56C3FF-F638-4DE0-9F68-E3A91BEEA6B8}"/>
              </a:ext>
            </a:extLst>
          </p:cNvPr>
          <p:cNvSpPr>
            <a:spLocks noGrp="1"/>
          </p:cNvSpPr>
          <p:nvPr>
            <p:ph type="title"/>
          </p:nvPr>
        </p:nvSpPr>
        <p:spPr>
          <a:xfrm>
            <a:off x="2057400" y="1371599"/>
            <a:ext cx="8115300" cy="2339633"/>
          </a:xfrm>
        </p:spPr>
        <p:txBody>
          <a:bodyPr vert="horz" lIns="91440" tIns="45720" rIns="91440" bIns="45720" rtlCol="0" anchor="b">
            <a:normAutofit/>
          </a:bodyPr>
          <a:lstStyle/>
          <a:p>
            <a:pPr algn="ctr"/>
            <a:r>
              <a:rPr lang="en-US" sz="4000" kern="1200" cap="all" spc="300" baseline="0">
                <a:solidFill>
                  <a:schemeClr val="tx2"/>
                </a:solidFill>
                <a:latin typeface="+mj-lt"/>
                <a:ea typeface="+mj-ea"/>
                <a:cs typeface="+mj-cs"/>
              </a:rPr>
              <a:t>Short Film - COMPSTAT</a:t>
            </a:r>
          </a:p>
        </p:txBody>
      </p:sp>
      <p:sp>
        <p:nvSpPr>
          <p:cNvPr id="3" name="Content Placeholder 2">
            <a:extLst>
              <a:ext uri="{FF2B5EF4-FFF2-40B4-BE49-F238E27FC236}">
                <a16:creationId xmlns:a16="http://schemas.microsoft.com/office/drawing/2014/main" id="{01214884-CE55-4E53-A3CB-E97F7F307AE6}"/>
              </a:ext>
            </a:extLst>
          </p:cNvPr>
          <p:cNvSpPr>
            <a:spLocks noGrp="1"/>
          </p:cNvSpPr>
          <p:nvPr>
            <p:ph idx="1"/>
          </p:nvPr>
        </p:nvSpPr>
        <p:spPr>
          <a:xfrm>
            <a:off x="2057400" y="3896751"/>
            <a:ext cx="8115300" cy="1294226"/>
          </a:xfrm>
        </p:spPr>
        <p:txBody>
          <a:bodyPr vert="horz" lIns="91440" tIns="45720" rIns="91440" bIns="45720" rtlCol="0" anchor="t">
            <a:normAutofit/>
          </a:bodyPr>
          <a:lstStyle/>
          <a:p>
            <a:pPr marL="0" indent="0" algn="ctr">
              <a:buNone/>
            </a:pPr>
            <a:r>
              <a:rPr lang="en-US" sz="2800" i="1" kern="1200">
                <a:solidFill>
                  <a:schemeClr val="tx2"/>
                </a:solidFill>
                <a:latin typeface="+mj-lt"/>
                <a:ea typeface="+mn-ea"/>
                <a:cs typeface="+mn-cs"/>
                <a:hlinkClick r:id="rId2"/>
              </a:rPr>
              <a:t>https://www.youtube.com/watch?v=c6Q9qHAnY_E</a:t>
            </a:r>
            <a:endParaRPr lang="en-US" sz="2800" i="1" kern="1200">
              <a:solidFill>
                <a:schemeClr val="tx2"/>
              </a:solidFill>
              <a:latin typeface="+mj-lt"/>
              <a:ea typeface="+mn-ea"/>
              <a:cs typeface="+mn-cs"/>
            </a:endParaRPr>
          </a:p>
        </p:txBody>
      </p:sp>
    </p:spTree>
    <p:extLst>
      <p:ext uri="{BB962C8B-B14F-4D97-AF65-F5344CB8AC3E}">
        <p14:creationId xmlns:p14="http://schemas.microsoft.com/office/powerpoint/2010/main" val="273597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A2147-8000-4A06-8A34-D1F123AC7255}"/>
              </a:ext>
            </a:extLst>
          </p:cNvPr>
          <p:cNvSpPr>
            <a:spLocks noGrp="1"/>
          </p:cNvSpPr>
          <p:nvPr>
            <p:ph type="title"/>
          </p:nvPr>
        </p:nvSpPr>
        <p:spPr>
          <a:xfrm>
            <a:off x="1371600" y="1371600"/>
            <a:ext cx="2705100" cy="4114800"/>
          </a:xfrm>
        </p:spPr>
        <p:txBody>
          <a:bodyPr anchor="ctr">
            <a:normAutofit/>
          </a:bodyPr>
          <a:lstStyle/>
          <a:p>
            <a:pPr algn="ctr"/>
            <a:r>
              <a:rPr lang="en-US" sz="2200">
                <a:solidFill>
                  <a:schemeClr val="bg2"/>
                </a:solidFill>
              </a:rPr>
              <a:t>Intelligence Led Policing</a:t>
            </a:r>
            <a:endParaRPr lang="en-GB" sz="2200">
              <a:solidFill>
                <a:schemeClr val="bg2"/>
              </a:solidFill>
            </a:endParaRPr>
          </a:p>
        </p:txBody>
      </p:sp>
      <p:graphicFrame>
        <p:nvGraphicFramePr>
          <p:cNvPr id="5" name="Content Placeholder 2">
            <a:extLst>
              <a:ext uri="{FF2B5EF4-FFF2-40B4-BE49-F238E27FC236}">
                <a16:creationId xmlns:a16="http://schemas.microsoft.com/office/drawing/2014/main" id="{1FFE27C8-907E-4482-8E7A-E28D25B25D21}"/>
              </a:ext>
            </a:extLst>
          </p:cNvPr>
          <p:cNvGraphicFramePr>
            <a:graphicFrameLocks noGrp="1"/>
          </p:cNvGraphicFramePr>
          <p:nvPr>
            <p:ph idx="1"/>
            <p:extLst>
              <p:ext uri="{D42A27DB-BD31-4B8C-83A1-F6EECF244321}">
                <p14:modId xmlns:p14="http://schemas.microsoft.com/office/powerpoint/2010/main" val="1915335678"/>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89932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59B45E-4F2B-47F5-8FA4-C861CE1054CA}"/>
              </a:ext>
            </a:extLst>
          </p:cNvPr>
          <p:cNvSpPr>
            <a:spLocks noGrp="1"/>
          </p:cNvSpPr>
          <p:nvPr>
            <p:ph type="title"/>
          </p:nvPr>
        </p:nvSpPr>
        <p:spPr>
          <a:xfrm>
            <a:off x="1371600" y="1371600"/>
            <a:ext cx="2705100" cy="4114800"/>
          </a:xfrm>
        </p:spPr>
        <p:txBody>
          <a:bodyPr anchor="ctr">
            <a:normAutofit/>
          </a:bodyPr>
          <a:lstStyle/>
          <a:p>
            <a:pPr algn="ctr"/>
            <a:r>
              <a:rPr lang="en-US" sz="2700">
                <a:solidFill>
                  <a:schemeClr val="bg2"/>
                </a:solidFill>
              </a:rPr>
              <a:t>Predictive Policing</a:t>
            </a:r>
            <a:endParaRPr lang="en-GB" sz="2700">
              <a:solidFill>
                <a:schemeClr val="bg2"/>
              </a:solidFill>
            </a:endParaRPr>
          </a:p>
        </p:txBody>
      </p:sp>
      <p:graphicFrame>
        <p:nvGraphicFramePr>
          <p:cNvPr id="5" name="Content Placeholder 2">
            <a:extLst>
              <a:ext uri="{FF2B5EF4-FFF2-40B4-BE49-F238E27FC236}">
                <a16:creationId xmlns:a16="http://schemas.microsoft.com/office/drawing/2014/main" id="{9398751F-3A01-4FDA-989B-4140090D6094}"/>
              </a:ext>
            </a:extLst>
          </p:cNvPr>
          <p:cNvGraphicFramePr>
            <a:graphicFrameLocks noGrp="1"/>
          </p:cNvGraphicFramePr>
          <p:nvPr>
            <p:ph idx="1"/>
            <p:extLst>
              <p:ext uri="{D42A27DB-BD31-4B8C-83A1-F6EECF244321}">
                <p14:modId xmlns:p14="http://schemas.microsoft.com/office/powerpoint/2010/main" val="1038251975"/>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19852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C478F1-26B5-44C9-823B-523B85B112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337CC61-9E93-4D80-9F1C-12CE9A0C0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D45CC6-C08C-4C51-9417-8167D25AC966}"/>
              </a:ext>
            </a:extLst>
          </p:cNvPr>
          <p:cNvSpPr>
            <a:spLocks noGrp="1"/>
          </p:cNvSpPr>
          <p:nvPr>
            <p:ph type="title"/>
          </p:nvPr>
        </p:nvSpPr>
        <p:spPr>
          <a:xfrm>
            <a:off x="862818" y="685801"/>
            <a:ext cx="3057379" cy="3046228"/>
          </a:xfrm>
        </p:spPr>
        <p:txBody>
          <a:bodyPr vert="horz" lIns="91440" tIns="45720" rIns="91440" bIns="45720" rtlCol="0" anchor="b">
            <a:normAutofit/>
          </a:bodyPr>
          <a:lstStyle/>
          <a:p>
            <a:pPr algn="ctr"/>
            <a:r>
              <a:rPr lang="en-US" sz="2500" kern="1200" cap="all" spc="300" baseline="0" dirty="0">
                <a:solidFill>
                  <a:schemeClr val="bg2"/>
                </a:solidFill>
                <a:latin typeface="+mj-lt"/>
                <a:ea typeface="+mj-ea"/>
                <a:cs typeface="+mj-cs"/>
              </a:rPr>
              <a:t>Police Effectiveness and Crime Analysis</a:t>
            </a:r>
          </a:p>
        </p:txBody>
      </p:sp>
      <p:pic>
        <p:nvPicPr>
          <p:cNvPr id="4" name="Picture 2" descr="Chart, funnel chart&#10;&#10;Description automatically generated">
            <a:extLst>
              <a:ext uri="{FF2B5EF4-FFF2-40B4-BE49-F238E27FC236}">
                <a16:creationId xmlns:a16="http://schemas.microsoft.com/office/drawing/2014/main" id="{CDD63D53-DEE3-481C-8AB7-85F8DE208AE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902801" y="262971"/>
            <a:ext cx="7112736" cy="633033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460646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1FF0E8-AB64-4495-AFB1-18AFB2DDED1D}"/>
              </a:ext>
            </a:extLst>
          </p:cNvPr>
          <p:cNvSpPr>
            <a:spLocks noGrp="1"/>
          </p:cNvSpPr>
          <p:nvPr>
            <p:ph type="title"/>
          </p:nvPr>
        </p:nvSpPr>
        <p:spPr>
          <a:xfrm>
            <a:off x="1371599" y="1010097"/>
            <a:ext cx="9486901" cy="1010088"/>
          </a:xfrm>
        </p:spPr>
        <p:txBody>
          <a:bodyPr anchor="b">
            <a:normAutofit/>
          </a:bodyPr>
          <a:lstStyle/>
          <a:p>
            <a:pPr algn="ctr"/>
            <a:r>
              <a:rPr lang="en-US" dirty="0"/>
              <a:t>Stratified Policing: Framework for Crime Analysis</a:t>
            </a:r>
            <a:endParaRPr lang="en-GB"/>
          </a:p>
        </p:txBody>
      </p:sp>
      <p:sp>
        <p:nvSpPr>
          <p:cNvPr id="3" name="Content Placeholder 2">
            <a:extLst>
              <a:ext uri="{FF2B5EF4-FFF2-40B4-BE49-F238E27FC236}">
                <a16:creationId xmlns:a16="http://schemas.microsoft.com/office/drawing/2014/main" id="{AAF7CD83-635A-4AA8-8C1A-7F3BD383B563}"/>
              </a:ext>
            </a:extLst>
          </p:cNvPr>
          <p:cNvSpPr>
            <a:spLocks noGrp="1"/>
          </p:cNvSpPr>
          <p:nvPr>
            <p:ph idx="1"/>
          </p:nvPr>
        </p:nvSpPr>
        <p:spPr>
          <a:xfrm>
            <a:off x="1371600" y="2206257"/>
            <a:ext cx="9486901" cy="3540642"/>
          </a:xfrm>
        </p:spPr>
        <p:txBody>
          <a:bodyPr>
            <a:normAutofit/>
          </a:bodyPr>
          <a:lstStyle/>
          <a:p>
            <a:r>
              <a:rPr lang="en-US" sz="3600" dirty="0"/>
              <a:t>An organizational approach to crime reduction</a:t>
            </a:r>
          </a:p>
          <a:p>
            <a:r>
              <a:rPr lang="en-US" sz="3600" dirty="0"/>
              <a:t>Institutionalizes crime analysis in day-to-day police operations</a:t>
            </a:r>
          </a:p>
          <a:p>
            <a:r>
              <a:rPr lang="en-US" sz="3600" dirty="0"/>
              <a:t>Standardizes the processes of crime analysis</a:t>
            </a:r>
          </a:p>
        </p:txBody>
      </p:sp>
    </p:spTree>
    <p:extLst>
      <p:ext uri="{BB962C8B-B14F-4D97-AF65-F5344CB8AC3E}">
        <p14:creationId xmlns:p14="http://schemas.microsoft.com/office/powerpoint/2010/main" val="26984285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8D66B5-70BC-41C5-90A6-DF1D01AB159C}"/>
              </a:ext>
            </a:extLst>
          </p:cNvPr>
          <p:cNvSpPr>
            <a:spLocks noGrp="1"/>
          </p:cNvSpPr>
          <p:nvPr>
            <p:ph type="title"/>
          </p:nvPr>
        </p:nvSpPr>
        <p:spPr>
          <a:xfrm>
            <a:off x="685800" y="1371600"/>
            <a:ext cx="2742028" cy="4114800"/>
          </a:xfrm>
        </p:spPr>
        <p:txBody>
          <a:bodyPr anchor="ctr">
            <a:normAutofit/>
          </a:bodyPr>
          <a:lstStyle/>
          <a:p>
            <a:pPr algn="ctr"/>
            <a:r>
              <a:rPr lang="en-US" sz="1800">
                <a:solidFill>
                  <a:schemeClr val="bg2"/>
                </a:solidFill>
              </a:rPr>
              <a:t>Problem Stratification</a:t>
            </a:r>
            <a:endParaRPr lang="en-GB" sz="1800">
              <a:solidFill>
                <a:schemeClr val="bg2"/>
              </a:solidFill>
            </a:endParaRP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5ED4A9-059C-4431-A6EC-8C4BC4BC2A91}"/>
              </a:ext>
            </a:extLst>
          </p:cNvPr>
          <p:cNvSpPr>
            <a:spLocks noGrp="1"/>
          </p:cNvSpPr>
          <p:nvPr>
            <p:ph idx="1"/>
          </p:nvPr>
        </p:nvSpPr>
        <p:spPr>
          <a:xfrm>
            <a:off x="5310963" y="1270591"/>
            <a:ext cx="5631357" cy="4364666"/>
          </a:xfrm>
        </p:spPr>
        <p:txBody>
          <a:bodyPr anchor="ctr">
            <a:normAutofit lnSpcReduction="10000"/>
          </a:bodyPr>
          <a:lstStyle/>
          <a:p>
            <a:r>
              <a:rPr lang="en-US" sz="3200" dirty="0"/>
              <a:t>Breaks down what police do at into different levels </a:t>
            </a:r>
          </a:p>
          <a:p>
            <a:pPr lvl="1"/>
            <a:r>
              <a:rPr lang="en-US" sz="3200" dirty="0"/>
              <a:t>Immediate, short-term, long-term</a:t>
            </a:r>
          </a:p>
          <a:p>
            <a:r>
              <a:rPr lang="en-US" sz="3200" dirty="0"/>
              <a:t>Crime analysis examines problematic activity that occurs at different levels</a:t>
            </a:r>
          </a:p>
          <a:p>
            <a:pPr lvl="1"/>
            <a:r>
              <a:rPr lang="en-US" sz="3200" dirty="0"/>
              <a:t>Difficulty clearly defining problems</a:t>
            </a:r>
          </a:p>
        </p:txBody>
      </p:sp>
    </p:spTree>
    <p:extLst>
      <p:ext uri="{BB962C8B-B14F-4D97-AF65-F5344CB8AC3E}">
        <p14:creationId xmlns:p14="http://schemas.microsoft.com/office/powerpoint/2010/main" val="12438894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567ACB-44FC-44B8-A031-75BD65F80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F09C18AC-EFAA-4C60-A84E-ECED43E3E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90F92-240E-4DC9-BD52-0EAAE151B6D5}"/>
              </a:ext>
            </a:extLst>
          </p:cNvPr>
          <p:cNvSpPr>
            <a:spLocks noGrp="1"/>
          </p:cNvSpPr>
          <p:nvPr>
            <p:ph type="title"/>
          </p:nvPr>
        </p:nvSpPr>
        <p:spPr>
          <a:xfrm>
            <a:off x="1371600" y="1073834"/>
            <a:ext cx="9486900" cy="900332"/>
          </a:xfrm>
        </p:spPr>
        <p:txBody>
          <a:bodyPr anchor="ctr">
            <a:normAutofit/>
          </a:bodyPr>
          <a:lstStyle/>
          <a:p>
            <a:pPr algn="ctr"/>
            <a:r>
              <a:rPr lang="en-US" dirty="0"/>
              <a:t>Levels of Problems</a:t>
            </a:r>
            <a:endParaRPr lang="en-GB"/>
          </a:p>
        </p:txBody>
      </p:sp>
      <p:graphicFrame>
        <p:nvGraphicFramePr>
          <p:cNvPr id="5" name="Content Placeholder 2">
            <a:extLst>
              <a:ext uri="{FF2B5EF4-FFF2-40B4-BE49-F238E27FC236}">
                <a16:creationId xmlns:a16="http://schemas.microsoft.com/office/drawing/2014/main" id="{9959BAF1-41B9-4E30-847D-B4E115B96EDF}"/>
              </a:ext>
            </a:extLst>
          </p:cNvPr>
          <p:cNvGraphicFramePr>
            <a:graphicFrameLocks noGrp="1"/>
          </p:cNvGraphicFramePr>
          <p:nvPr>
            <p:ph idx="1"/>
            <p:extLst>
              <p:ext uri="{D42A27DB-BD31-4B8C-83A1-F6EECF244321}">
                <p14:modId xmlns:p14="http://schemas.microsoft.com/office/powerpoint/2010/main" val="3379622373"/>
              </p:ext>
            </p:extLst>
          </p:nvPr>
        </p:nvGraphicFramePr>
        <p:xfrm>
          <a:off x="1249682" y="2236763"/>
          <a:ext cx="9725464" cy="33387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3154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ED6292-076E-4ADB-8362-FADB62D04D00}"/>
              </a:ext>
            </a:extLst>
          </p:cNvPr>
          <p:cNvSpPr>
            <a:spLocks noGrp="1"/>
          </p:cNvSpPr>
          <p:nvPr>
            <p:ph type="title"/>
          </p:nvPr>
        </p:nvSpPr>
        <p:spPr>
          <a:xfrm>
            <a:off x="685800" y="1371600"/>
            <a:ext cx="2742028" cy="4114800"/>
          </a:xfrm>
        </p:spPr>
        <p:txBody>
          <a:bodyPr anchor="ctr">
            <a:normAutofit/>
          </a:bodyPr>
          <a:lstStyle/>
          <a:p>
            <a:pPr algn="ctr"/>
            <a:r>
              <a:rPr lang="en-US" sz="1800">
                <a:solidFill>
                  <a:schemeClr val="bg2"/>
                </a:solidFill>
              </a:rPr>
              <a:t>Stratification of Police Responsibility</a:t>
            </a:r>
            <a:endParaRPr lang="en-GB" sz="1800">
              <a:solidFill>
                <a:schemeClr val="bg2"/>
              </a:solidFill>
            </a:endParaRP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A91D96-B8F8-457D-94D5-811D904446CE}"/>
              </a:ext>
            </a:extLst>
          </p:cNvPr>
          <p:cNvSpPr>
            <a:spLocks noGrp="1"/>
          </p:cNvSpPr>
          <p:nvPr>
            <p:ph idx="1"/>
          </p:nvPr>
        </p:nvSpPr>
        <p:spPr>
          <a:xfrm>
            <a:off x="5310963" y="1270591"/>
            <a:ext cx="5631357" cy="4364666"/>
          </a:xfrm>
        </p:spPr>
        <p:txBody>
          <a:bodyPr anchor="ctr">
            <a:normAutofit/>
          </a:bodyPr>
          <a:lstStyle/>
          <a:p>
            <a:r>
              <a:rPr lang="en-US" sz="3200" dirty="0"/>
              <a:t>Matches the stratification activity with the stratification of ranks within police agency</a:t>
            </a:r>
          </a:p>
          <a:p>
            <a:r>
              <a:rPr lang="en-US" sz="3200" dirty="0"/>
              <a:t>Every rank should be responsible, actively involved, and held accountable</a:t>
            </a:r>
          </a:p>
          <a:p>
            <a:r>
              <a:rPr lang="en-US" sz="3200" dirty="0"/>
              <a:t>Ensures standardization and sustainability</a:t>
            </a:r>
          </a:p>
        </p:txBody>
      </p:sp>
    </p:spTree>
    <p:extLst>
      <p:ext uri="{BB962C8B-B14F-4D97-AF65-F5344CB8AC3E}">
        <p14:creationId xmlns:p14="http://schemas.microsoft.com/office/powerpoint/2010/main" val="7821447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CA7196-CAF1-4234-8849-E335F0BC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9615EA-897B-49B9-A9FB-F7DB2FC610C9}"/>
              </a:ext>
            </a:extLst>
          </p:cNvPr>
          <p:cNvSpPr>
            <a:spLocks noGrp="1"/>
          </p:cNvSpPr>
          <p:nvPr>
            <p:ph type="title"/>
          </p:nvPr>
        </p:nvSpPr>
        <p:spPr>
          <a:xfrm>
            <a:off x="8128028" y="239150"/>
            <a:ext cx="3390899" cy="1303606"/>
          </a:xfrm>
        </p:spPr>
        <p:txBody>
          <a:bodyPr>
            <a:normAutofit/>
          </a:bodyPr>
          <a:lstStyle/>
          <a:p>
            <a:pPr algn="ctr"/>
            <a:r>
              <a:rPr lang="en-US" sz="2200"/>
              <a:t>Stratification of Accountability and Evaluation</a:t>
            </a:r>
            <a:endParaRPr lang="en-GB" sz="2200"/>
          </a:p>
        </p:txBody>
      </p:sp>
      <p:pic>
        <p:nvPicPr>
          <p:cNvPr id="4" name="Picture 2" descr="Diagram&#10;&#10;Description automatically generated">
            <a:extLst>
              <a:ext uri="{FF2B5EF4-FFF2-40B4-BE49-F238E27FC236}">
                <a16:creationId xmlns:a16="http://schemas.microsoft.com/office/drawing/2014/main" id="{13B30B5F-E1DD-4C0A-A563-243CB9C6B35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0650" y="511444"/>
            <a:ext cx="7144555" cy="58049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Content Placeholder 2">
            <a:extLst>
              <a:ext uri="{FF2B5EF4-FFF2-40B4-BE49-F238E27FC236}">
                <a16:creationId xmlns:a16="http://schemas.microsoft.com/office/drawing/2014/main" id="{EC1D8A08-4A5C-48C0-840E-CB89E7ED587C}"/>
              </a:ext>
            </a:extLst>
          </p:cNvPr>
          <p:cNvSpPr>
            <a:spLocks noGrp="1"/>
          </p:cNvSpPr>
          <p:nvPr>
            <p:ph idx="1"/>
          </p:nvPr>
        </p:nvSpPr>
        <p:spPr>
          <a:xfrm>
            <a:off x="8115301" y="1814732"/>
            <a:ext cx="3390899" cy="4501662"/>
          </a:xfrm>
        </p:spPr>
        <p:txBody>
          <a:bodyPr>
            <a:normAutofit/>
          </a:bodyPr>
          <a:lstStyle/>
          <a:p>
            <a:r>
              <a:rPr lang="en-US" sz="3200" dirty="0"/>
              <a:t>Daily roll calls</a:t>
            </a:r>
          </a:p>
          <a:p>
            <a:r>
              <a:rPr lang="en-US" sz="3200" dirty="0"/>
              <a:t>Weekly meetings</a:t>
            </a:r>
          </a:p>
          <a:p>
            <a:r>
              <a:rPr lang="en-US" sz="3200" dirty="0"/>
              <a:t>Monthly meetings  </a:t>
            </a:r>
          </a:p>
          <a:p>
            <a:pPr marL="0" indent="0">
              <a:buNone/>
            </a:pPr>
            <a:endParaRPr lang="en-US" sz="3200" dirty="0"/>
          </a:p>
          <a:p>
            <a:endParaRPr lang="en-GB" sz="3200" dirty="0"/>
          </a:p>
        </p:txBody>
      </p:sp>
    </p:spTree>
    <p:extLst>
      <p:ext uri="{BB962C8B-B14F-4D97-AF65-F5344CB8AC3E}">
        <p14:creationId xmlns:p14="http://schemas.microsoft.com/office/powerpoint/2010/main" val="36228515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DA4CA7-74E4-496A-99C6-788649718F83}"/>
              </a:ext>
            </a:extLst>
          </p:cNvPr>
          <p:cNvSpPr>
            <a:spLocks noGrp="1"/>
          </p:cNvSpPr>
          <p:nvPr>
            <p:ph type="title"/>
          </p:nvPr>
        </p:nvSpPr>
        <p:spPr>
          <a:xfrm>
            <a:off x="1371599" y="1010097"/>
            <a:ext cx="9486901" cy="1010088"/>
          </a:xfrm>
        </p:spPr>
        <p:txBody>
          <a:bodyPr anchor="b">
            <a:normAutofit/>
          </a:bodyPr>
          <a:lstStyle/>
          <a:p>
            <a:pPr algn="ctr"/>
            <a:r>
              <a:rPr lang="en-US" dirty="0"/>
              <a:t>Discussion Exercise #1</a:t>
            </a:r>
            <a:endParaRPr lang="en-GB"/>
          </a:p>
        </p:txBody>
      </p:sp>
      <p:sp>
        <p:nvSpPr>
          <p:cNvPr id="3" name="Content Placeholder 2">
            <a:extLst>
              <a:ext uri="{FF2B5EF4-FFF2-40B4-BE49-F238E27FC236}">
                <a16:creationId xmlns:a16="http://schemas.microsoft.com/office/drawing/2014/main" id="{DC8A99C5-80C9-449D-82B3-5C6D39DF9A44}"/>
              </a:ext>
            </a:extLst>
          </p:cNvPr>
          <p:cNvSpPr>
            <a:spLocks noGrp="1"/>
          </p:cNvSpPr>
          <p:nvPr>
            <p:ph idx="1"/>
          </p:nvPr>
        </p:nvSpPr>
        <p:spPr>
          <a:xfrm>
            <a:off x="1371600" y="2206257"/>
            <a:ext cx="9486901" cy="3540642"/>
          </a:xfrm>
        </p:spPr>
        <p:txBody>
          <a:bodyPr>
            <a:normAutofit/>
          </a:bodyPr>
          <a:lstStyle/>
          <a:p>
            <a:r>
              <a:rPr lang="en-US" sz="3200" dirty="0"/>
              <a:t>We have seen the analogy that the use of crime analysis in policing is similar to the use of the MRI by doctors.  Discuss a different analogy of the role of analysis in policing as well as the nature of crime analysis, but use your own experience and ideas to relate it to another field. You may not use the medical field. </a:t>
            </a:r>
          </a:p>
          <a:p>
            <a:endParaRPr lang="en-GB" sz="3200" dirty="0"/>
          </a:p>
        </p:txBody>
      </p:sp>
    </p:spTree>
    <p:extLst>
      <p:ext uri="{BB962C8B-B14F-4D97-AF65-F5344CB8AC3E}">
        <p14:creationId xmlns:p14="http://schemas.microsoft.com/office/powerpoint/2010/main" val="23219354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D3BAA0-3335-4920-8205-5E9DB6E084B4}"/>
              </a:ext>
            </a:extLst>
          </p:cNvPr>
          <p:cNvSpPr>
            <a:spLocks noGrp="1"/>
          </p:cNvSpPr>
          <p:nvPr>
            <p:ph type="title"/>
          </p:nvPr>
        </p:nvSpPr>
        <p:spPr>
          <a:xfrm>
            <a:off x="1371600" y="1020728"/>
            <a:ext cx="9486900" cy="996061"/>
          </a:xfrm>
        </p:spPr>
        <p:txBody>
          <a:bodyPr anchor="b">
            <a:normAutofit/>
          </a:bodyPr>
          <a:lstStyle/>
          <a:p>
            <a:pPr algn="ctr"/>
            <a:r>
              <a:rPr lang="en-US" dirty="0"/>
              <a:t>Discussion Exercise #2</a:t>
            </a:r>
            <a:endParaRPr lang="en-GB"/>
          </a:p>
        </p:txBody>
      </p:sp>
      <p:sp>
        <p:nvSpPr>
          <p:cNvPr id="3" name="Content Placeholder 2">
            <a:extLst>
              <a:ext uri="{FF2B5EF4-FFF2-40B4-BE49-F238E27FC236}">
                <a16:creationId xmlns:a16="http://schemas.microsoft.com/office/drawing/2014/main" id="{CD2B7A22-A619-4B17-8F08-23D074D9E2B0}"/>
              </a:ext>
            </a:extLst>
          </p:cNvPr>
          <p:cNvSpPr>
            <a:spLocks noGrp="1"/>
          </p:cNvSpPr>
          <p:nvPr>
            <p:ph idx="1"/>
          </p:nvPr>
        </p:nvSpPr>
        <p:spPr>
          <a:xfrm>
            <a:off x="1371600" y="2200940"/>
            <a:ext cx="9486901" cy="3577854"/>
          </a:xfrm>
        </p:spPr>
        <p:txBody>
          <a:bodyPr>
            <a:normAutofit/>
          </a:bodyPr>
          <a:lstStyle/>
          <a:p>
            <a:r>
              <a:rPr lang="en-US" sz="3600" dirty="0"/>
              <a:t>Compare and contrast the research results and role of crime analysis in disorder policing, community policing, hot spots policing, </a:t>
            </a:r>
            <a:r>
              <a:rPr lang="en-US" sz="3600" dirty="0" err="1"/>
              <a:t>Compstat</a:t>
            </a:r>
            <a:r>
              <a:rPr lang="en-US" sz="3600" dirty="0"/>
              <a:t>, and problem-oriented policing. If you were a crime analyst, under what type of policing would you like to work and why?</a:t>
            </a:r>
          </a:p>
        </p:txBody>
      </p:sp>
    </p:spTree>
    <p:extLst>
      <p:ext uri="{BB962C8B-B14F-4D97-AF65-F5344CB8AC3E}">
        <p14:creationId xmlns:p14="http://schemas.microsoft.com/office/powerpoint/2010/main" val="19371912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BAECA6-2C7C-40DF-AC8D-DDB888A74CCD}"/>
              </a:ext>
            </a:extLst>
          </p:cNvPr>
          <p:cNvSpPr>
            <a:spLocks noGrp="1"/>
          </p:cNvSpPr>
          <p:nvPr>
            <p:ph type="title"/>
          </p:nvPr>
        </p:nvSpPr>
        <p:spPr>
          <a:xfrm>
            <a:off x="1371599" y="1010097"/>
            <a:ext cx="9486901" cy="1010088"/>
          </a:xfrm>
        </p:spPr>
        <p:txBody>
          <a:bodyPr anchor="b">
            <a:normAutofit/>
          </a:bodyPr>
          <a:lstStyle/>
          <a:p>
            <a:pPr algn="ctr"/>
            <a:r>
              <a:rPr lang="en-GB" dirty="0"/>
              <a:t>Reflective Question</a:t>
            </a:r>
            <a:endParaRPr lang="en-GB"/>
          </a:p>
        </p:txBody>
      </p:sp>
      <p:sp>
        <p:nvSpPr>
          <p:cNvPr id="3" name="Content Placeholder 2">
            <a:extLst>
              <a:ext uri="{FF2B5EF4-FFF2-40B4-BE49-F238E27FC236}">
                <a16:creationId xmlns:a16="http://schemas.microsoft.com/office/drawing/2014/main" id="{32443665-294D-412D-9CE7-4A55BEBF5B31}"/>
              </a:ext>
            </a:extLst>
          </p:cNvPr>
          <p:cNvSpPr>
            <a:spLocks noGrp="1"/>
          </p:cNvSpPr>
          <p:nvPr>
            <p:ph idx="1"/>
          </p:nvPr>
        </p:nvSpPr>
        <p:spPr>
          <a:xfrm>
            <a:off x="1371600" y="2206257"/>
            <a:ext cx="9486901" cy="3540642"/>
          </a:xfrm>
        </p:spPr>
        <p:txBody>
          <a:bodyPr>
            <a:normAutofit/>
          </a:bodyPr>
          <a:lstStyle/>
          <a:p>
            <a:pPr marL="0" indent="0">
              <a:lnSpc>
                <a:spcPct val="90000"/>
              </a:lnSpc>
              <a:buNone/>
            </a:pPr>
            <a:r>
              <a:rPr lang="en-GB" sz="2200" b="1" dirty="0"/>
              <a:t>Reflective Question</a:t>
            </a:r>
            <a:endParaRPr lang="en-GB" sz="2200" dirty="0"/>
          </a:p>
          <a:p>
            <a:pPr marL="0" indent="0">
              <a:lnSpc>
                <a:spcPct val="90000"/>
              </a:lnSpc>
              <a:buNone/>
            </a:pPr>
            <a:r>
              <a:rPr lang="en-GB" sz="2200" dirty="0"/>
              <a:t>Consider how different research methods might be employed in order to better understand the following;</a:t>
            </a:r>
          </a:p>
          <a:p>
            <a:pPr lvl="0">
              <a:lnSpc>
                <a:spcPct val="90000"/>
              </a:lnSpc>
            </a:pPr>
            <a:endParaRPr lang="en-GB" sz="2200" dirty="0"/>
          </a:p>
          <a:p>
            <a:pPr lvl="0">
              <a:lnSpc>
                <a:spcPct val="90000"/>
              </a:lnSpc>
            </a:pPr>
            <a:r>
              <a:rPr lang="en-GB" sz="2200" dirty="0"/>
              <a:t>The effectiveness of a policing operation designed to reduce crime in a ‘repeat location’.</a:t>
            </a:r>
          </a:p>
          <a:p>
            <a:pPr lvl="0">
              <a:lnSpc>
                <a:spcPct val="90000"/>
              </a:lnSpc>
            </a:pPr>
            <a:r>
              <a:rPr lang="en-GB" sz="2200" dirty="0"/>
              <a:t>The experiences of repeat burglary victims and their perceptions of the police response to their victimisation.</a:t>
            </a:r>
          </a:p>
          <a:p>
            <a:pPr lvl="0">
              <a:lnSpc>
                <a:spcPct val="90000"/>
              </a:lnSpc>
            </a:pPr>
            <a:r>
              <a:rPr lang="en-GB" sz="2200" dirty="0"/>
              <a:t>Levels of unreported burglary in a particular Basic Command Unit (BCU).</a:t>
            </a:r>
          </a:p>
          <a:p>
            <a:pPr>
              <a:lnSpc>
                <a:spcPct val="90000"/>
              </a:lnSpc>
            </a:pPr>
            <a:endParaRPr lang="en-GB" sz="2200" dirty="0"/>
          </a:p>
          <a:p>
            <a:pPr>
              <a:lnSpc>
                <a:spcPct val="90000"/>
              </a:lnSpc>
            </a:pPr>
            <a:endParaRPr lang="en-GB" sz="2200" dirty="0"/>
          </a:p>
        </p:txBody>
      </p:sp>
    </p:spTree>
    <p:extLst>
      <p:ext uri="{BB962C8B-B14F-4D97-AF65-F5344CB8AC3E}">
        <p14:creationId xmlns:p14="http://schemas.microsoft.com/office/powerpoint/2010/main" val="8675518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4F4A0C-C4E5-4EDB-9F3C-66FB21612A30}"/>
              </a:ext>
            </a:extLst>
          </p:cNvPr>
          <p:cNvSpPr>
            <a:spLocks noGrp="1"/>
          </p:cNvSpPr>
          <p:nvPr>
            <p:ph type="title"/>
          </p:nvPr>
        </p:nvSpPr>
        <p:spPr>
          <a:xfrm>
            <a:off x="685800" y="701040"/>
            <a:ext cx="3390900" cy="5486400"/>
          </a:xfrm>
        </p:spPr>
        <p:txBody>
          <a:bodyPr anchor="ctr">
            <a:normAutofit/>
          </a:bodyPr>
          <a:lstStyle/>
          <a:p>
            <a:pPr algn="ctr"/>
            <a:r>
              <a:rPr lang="en-GB" dirty="0"/>
              <a:t>Week 7 Complete!</a:t>
            </a:r>
            <a:endParaRPr lang="en-GB"/>
          </a:p>
        </p:txBody>
      </p:sp>
      <p:graphicFrame>
        <p:nvGraphicFramePr>
          <p:cNvPr id="5" name="Content Placeholder 2">
            <a:extLst>
              <a:ext uri="{FF2B5EF4-FFF2-40B4-BE49-F238E27FC236}">
                <a16:creationId xmlns:a16="http://schemas.microsoft.com/office/drawing/2014/main" id="{2D77493B-5C0E-4863-9359-5644E3A3048F}"/>
              </a:ext>
            </a:extLst>
          </p:cNvPr>
          <p:cNvGraphicFramePr>
            <a:graphicFrameLocks noGrp="1"/>
          </p:cNvGraphicFramePr>
          <p:nvPr>
            <p:ph idx="1"/>
            <p:extLst>
              <p:ext uri="{D42A27DB-BD31-4B8C-83A1-F6EECF244321}">
                <p14:modId xmlns:p14="http://schemas.microsoft.com/office/powerpoint/2010/main" val="1799568016"/>
              </p:ext>
            </p:extLst>
          </p:nvPr>
        </p:nvGraphicFramePr>
        <p:xfrm>
          <a:off x="5410200" y="701675"/>
          <a:ext cx="6096000" cy="5470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8629302"/>
      </p:ext>
    </p:extLst>
  </p:cSld>
  <p:clrMapOvr>
    <a:masterClrMapping/>
  </p:clrMapOvr>
</p:sld>
</file>

<file path=ppt/theme/theme1.xml><?xml version="1.0" encoding="utf-8"?>
<a:theme xmlns:a="http://schemas.openxmlformats.org/drawingml/2006/main" name="ClassicFrameVTI">
  <a:themeElements>
    <a:clrScheme name="AnalogousFromLightSeedLeftStep">
      <a:dk1>
        <a:srgbClr val="000000"/>
      </a:dk1>
      <a:lt1>
        <a:srgbClr val="FFFFFF"/>
      </a:lt1>
      <a:dk2>
        <a:srgbClr val="242841"/>
      </a:dk2>
      <a:lt2>
        <a:srgbClr val="E8E7E2"/>
      </a:lt2>
      <a:accent1>
        <a:srgbClr val="8891D5"/>
      </a:accent1>
      <a:accent2>
        <a:srgbClr val="6DA0CB"/>
      </a:accent2>
      <a:accent3>
        <a:srgbClr val="6EADB1"/>
      </a:accent3>
      <a:accent4>
        <a:srgbClr val="61B495"/>
      </a:accent4>
      <a:accent5>
        <a:srgbClr val="6BB47B"/>
      </a:accent5>
      <a:accent6>
        <a:srgbClr val="72B461"/>
      </a:accent6>
      <a:hlink>
        <a:srgbClr val="8A8453"/>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docProps/app.xml><?xml version="1.0" encoding="utf-8"?>
<Properties xmlns="http://schemas.openxmlformats.org/officeDocument/2006/extended-properties" xmlns:vt="http://schemas.openxmlformats.org/officeDocument/2006/docPropsVTypes">
  <TotalTime>0</TotalTime>
  <Words>1056</Words>
  <Application>Microsoft Office PowerPoint</Application>
  <PresentationFormat>Widescreen</PresentationFormat>
  <Paragraphs>123</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Gill Sans MT</vt:lpstr>
      <vt:lpstr>Arial</vt:lpstr>
      <vt:lpstr>Goudy Old Style</vt:lpstr>
      <vt:lpstr>ClassicFrameVTI</vt:lpstr>
      <vt:lpstr>Evidence Based Policing</vt:lpstr>
      <vt:lpstr>Community Policing</vt:lpstr>
      <vt:lpstr>Community Policing</vt:lpstr>
      <vt:lpstr>Community Policing</vt:lpstr>
      <vt:lpstr>Community Policing Effects</vt:lpstr>
      <vt:lpstr>Community Policing and Crime Analysis</vt:lpstr>
      <vt:lpstr>Problem-Oriented Policing</vt:lpstr>
      <vt:lpstr>SARA Model</vt:lpstr>
      <vt:lpstr>POP and Crime Analysis</vt:lpstr>
      <vt:lpstr>Hot Spots Policing</vt:lpstr>
      <vt:lpstr>Focused Deterrence</vt:lpstr>
      <vt:lpstr>Focused Deterrence</vt:lpstr>
      <vt:lpstr>Disorder Policing</vt:lpstr>
      <vt:lpstr>Compstat</vt:lpstr>
      <vt:lpstr>Compstat</vt:lpstr>
      <vt:lpstr>Short Film - COMPSTAT</vt:lpstr>
      <vt:lpstr>Intelligence Led Policing</vt:lpstr>
      <vt:lpstr>Predictive Policing</vt:lpstr>
      <vt:lpstr>Police Effectiveness and Crime Analysis</vt:lpstr>
      <vt:lpstr>Stratified Policing: Framework for Crime Analysis</vt:lpstr>
      <vt:lpstr>Problem Stratification</vt:lpstr>
      <vt:lpstr>Levels of Problems</vt:lpstr>
      <vt:lpstr>Stratification of Police Responsibility</vt:lpstr>
      <vt:lpstr>Stratification of Accountability and Evaluation</vt:lpstr>
      <vt:lpstr>Discussion Exercise #1</vt:lpstr>
      <vt:lpstr>Discussion Exercise #2</vt:lpstr>
      <vt:lpstr>Reflective Question</vt:lpstr>
      <vt:lpstr>Week 7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dc:title>
  <dc:creator>Luke Roach</dc:creator>
  <cp:lastModifiedBy>Luke Roach</cp:lastModifiedBy>
  <cp:revision>2</cp:revision>
  <dcterms:created xsi:type="dcterms:W3CDTF">2022-03-10T12:32:16Z</dcterms:created>
  <dcterms:modified xsi:type="dcterms:W3CDTF">2022-03-10T13:08:04Z</dcterms:modified>
</cp:coreProperties>
</file>