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0693400" cy="7556500"/>
  <p:notesSz cx="6858000" cy="9144000"/>
  <p:embeddedFontLst>
    <p:embeddedFont>
      <p:font typeface="Jingleberry" panose="02000A03000000000000" charset="0"/>
      <p:regular r:id="rId3"/>
    </p:embeddedFont>
    <p:embeddedFont>
      <p:font typeface="Quicksand 1 Bold" panose="020B0604020202020204" charset="0"/>
      <p:regular r:id="rId4"/>
    </p:embeddedFont>
    <p:embeddedFont>
      <p:font typeface="Quicksand 1 Medium" panose="020B0604020202020204" charset="0"/>
      <p:regular r:id="rId5"/>
    </p:embeddedFont>
    <p:embeddedFont>
      <p:font typeface="Quicksand 2 Bold" panose="020B0604020202020204" charset="0"/>
      <p:regular r:id="rId6"/>
    </p:embeddedFont>
    <p:embeddedFont>
      <p:font typeface="Times New Roman Bold"/>
      <p:regular r:id="rId7"/>
    </p:embeddedFont>
    <p:embeddedFont>
      <p:font typeface="Times New Roman Medium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138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heme" Target="theme/theme1.xml"/><Relationship Id="rId5" Type="http://schemas.openxmlformats.org/officeDocument/2006/relationships/font" Target="fonts/font3.fntdata"/><Relationship Id="rId10" Type="http://schemas.openxmlformats.org/officeDocument/2006/relationships/viewProps" Target="viewProps.xml"/><Relationship Id="rId4" Type="http://schemas.openxmlformats.org/officeDocument/2006/relationships/font" Target="fonts/font2.fntdata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hyperlink" Target="https://support.microsoft.com/en-" TargetMode="External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png"/><Relationship Id="rId32" Type="http://schemas.openxmlformats.org/officeDocument/2006/relationships/image" Target="../media/image30.jpe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28" Type="http://schemas.openxmlformats.org/officeDocument/2006/relationships/image" Target="../media/image26.jpe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31" Type="http://schemas.openxmlformats.org/officeDocument/2006/relationships/image" Target="../media/image29.jpe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5.jpeg"/><Relationship Id="rId30" Type="http://schemas.openxmlformats.org/officeDocument/2006/relationships/image" Target="../media/image2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998562" y="1438716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2"/>
                </a:moveTo>
                <a:lnTo>
                  <a:pt x="2021775" y="3159022"/>
                </a:lnTo>
                <a:lnTo>
                  <a:pt x="2021775" y="0"/>
                </a:lnTo>
                <a:lnTo>
                  <a:pt x="0" y="0"/>
                </a:lnTo>
                <a:lnTo>
                  <a:pt x="0" y="315902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42785" y="1228902"/>
            <a:ext cx="1436915" cy="858134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 flipV="1">
            <a:off x="4336348" y="1426150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3"/>
                </a:moveTo>
                <a:lnTo>
                  <a:pt x="2021775" y="3159023"/>
                </a:lnTo>
                <a:lnTo>
                  <a:pt x="2021775" y="0"/>
                </a:lnTo>
                <a:lnTo>
                  <a:pt x="0" y="0"/>
                </a:lnTo>
                <a:lnTo>
                  <a:pt x="0" y="3159023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 flipV="1">
            <a:off x="7628721" y="1426150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3"/>
                </a:moveTo>
                <a:lnTo>
                  <a:pt x="2021774" y="3159023"/>
                </a:lnTo>
                <a:lnTo>
                  <a:pt x="2021774" y="0"/>
                </a:lnTo>
                <a:lnTo>
                  <a:pt x="0" y="0"/>
                </a:lnTo>
                <a:lnTo>
                  <a:pt x="0" y="3159023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763918" y="1327962"/>
            <a:ext cx="1436916" cy="858135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042646" y="1362247"/>
            <a:ext cx="1570411" cy="1053637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400000" flipV="1">
            <a:off x="1070601" y="3947943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2"/>
                </a:moveTo>
                <a:lnTo>
                  <a:pt x="2021775" y="3159022"/>
                </a:lnTo>
                <a:lnTo>
                  <a:pt x="2021775" y="0"/>
                </a:lnTo>
                <a:lnTo>
                  <a:pt x="0" y="0"/>
                </a:lnTo>
                <a:lnTo>
                  <a:pt x="0" y="3159022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194881" y="4029115"/>
            <a:ext cx="1561019" cy="844595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5400000" flipV="1">
            <a:off x="4360120" y="3947943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2"/>
                </a:moveTo>
                <a:lnTo>
                  <a:pt x="2021775" y="3159022"/>
                </a:lnTo>
                <a:lnTo>
                  <a:pt x="2021775" y="0"/>
                </a:lnTo>
                <a:lnTo>
                  <a:pt x="0" y="0"/>
                </a:lnTo>
                <a:lnTo>
                  <a:pt x="0" y="3159022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400000" flipV="1">
            <a:off x="7686540" y="3947942"/>
            <a:ext cx="2021775" cy="3159023"/>
          </a:xfrm>
          <a:custGeom>
            <a:avLst/>
            <a:gdLst/>
            <a:ahLst/>
            <a:cxnLst/>
            <a:rect l="l" t="t" r="r" b="b"/>
            <a:pathLst>
              <a:path w="2021775" h="3159023">
                <a:moveTo>
                  <a:pt x="0" y="3159022"/>
                </a:moveTo>
                <a:lnTo>
                  <a:pt x="2021775" y="3159022"/>
                </a:lnTo>
                <a:lnTo>
                  <a:pt x="2021775" y="0"/>
                </a:lnTo>
                <a:lnTo>
                  <a:pt x="0" y="0"/>
                </a:lnTo>
                <a:lnTo>
                  <a:pt x="0" y="3159022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763918" y="4016549"/>
            <a:ext cx="1561019" cy="857161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125476" y="4040671"/>
            <a:ext cx="1373043" cy="833039"/>
          </a:xfrm>
          <a:custGeom>
            <a:avLst/>
            <a:gdLst/>
            <a:ahLst/>
            <a:cxnLst/>
            <a:rect l="l" t="t" r="r" b="b"/>
            <a:pathLst>
              <a:path w="689611" h="714286">
                <a:moveTo>
                  <a:pt x="0" y="0"/>
                </a:moveTo>
                <a:lnTo>
                  <a:pt x="689611" y="0"/>
                </a:lnTo>
                <a:lnTo>
                  <a:pt x="689611" y="714286"/>
                </a:lnTo>
                <a:lnTo>
                  <a:pt x="0" y="714286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157853" y="-1888547"/>
            <a:ext cx="11007707" cy="2454047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438"/>
              </a:lnSpc>
            </a:pPr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644172" y="2217345"/>
            <a:ext cx="2799702" cy="1562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9"/>
              </a:lnSpc>
            </a:pPr>
            <a:r>
              <a:rPr lang="en-US" sz="1478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Step 1: Opening and navigating</a:t>
            </a:r>
          </a:p>
          <a:p>
            <a:pPr marL="319135" lvl="1" indent="-159567" algn="ctr">
              <a:lnSpc>
                <a:spcPts val="2069"/>
              </a:lnSpc>
              <a:buFont typeface="Arial"/>
              <a:buChar char="•"/>
            </a:pPr>
            <a:r>
              <a:rPr lang="en-US" sz="1478" b="1">
                <a:solidFill>
                  <a:srgbClr val="000000"/>
                </a:solidFill>
                <a:latin typeface="Quicksand 1 Bold"/>
                <a:ea typeface="Quicksand 1 Bold"/>
                <a:cs typeface="Quicksand 1 Bold"/>
                <a:sym typeface="Quicksand 1 Bold"/>
              </a:rPr>
              <a:t>open Word Doc</a:t>
            </a:r>
          </a:p>
          <a:p>
            <a:pPr marL="319135" lvl="1" indent="-159567" algn="ctr">
              <a:lnSpc>
                <a:spcPts val="2069"/>
              </a:lnSpc>
              <a:buFont typeface="Arial"/>
              <a:buChar char="•"/>
            </a:pPr>
            <a:r>
              <a:rPr lang="en-US" sz="1478" b="1">
                <a:solidFill>
                  <a:srgbClr val="000000"/>
                </a:solidFill>
                <a:latin typeface="Quicksand 1 Bold"/>
                <a:ea typeface="Quicksand 1 Bold"/>
                <a:cs typeface="Quicksand 1 Bold"/>
                <a:sym typeface="Quicksand 1 Bold"/>
              </a:rPr>
              <a:t>Navigating Chart </a:t>
            </a:r>
          </a:p>
          <a:p>
            <a:pPr marL="319135" lvl="1" indent="-159567" algn="ctr">
              <a:lnSpc>
                <a:spcPts val="2069"/>
              </a:lnSpc>
              <a:buFont typeface="Arial"/>
              <a:buChar char="•"/>
            </a:pPr>
            <a:r>
              <a:rPr lang="en-US" sz="1478" b="1">
                <a:solidFill>
                  <a:srgbClr val="000000"/>
                </a:solidFill>
                <a:latin typeface="Quicksand 1 Bold"/>
                <a:ea typeface="Quicksand 1 Bold"/>
                <a:cs typeface="Quicksand 1 Bold"/>
                <a:sym typeface="Quicksand 1 Bold"/>
              </a:rPr>
              <a:t>Insert</a:t>
            </a:r>
          </a:p>
          <a:p>
            <a:pPr marL="319135" lvl="1" indent="-159567" algn="ctr">
              <a:lnSpc>
                <a:spcPts val="2069"/>
              </a:lnSpc>
              <a:buFont typeface="Arial"/>
              <a:buChar char="•"/>
            </a:pPr>
            <a:r>
              <a:rPr lang="en-US" sz="1478" b="1">
                <a:solidFill>
                  <a:srgbClr val="000000"/>
                </a:solidFill>
                <a:latin typeface="Quicksand 1 Bold"/>
                <a:ea typeface="Quicksand 1 Bold"/>
                <a:cs typeface="Quicksand 1 Bold"/>
                <a:sym typeface="Quicksand 1 Bold"/>
              </a:rPr>
              <a:t>Tab ‘’Ribbon’’</a:t>
            </a:r>
          </a:p>
          <a:p>
            <a:pPr marL="319135" lvl="1" indent="-159567" algn="ctr">
              <a:lnSpc>
                <a:spcPts val="2069"/>
              </a:lnSpc>
              <a:buFont typeface="Arial"/>
              <a:buChar char="•"/>
            </a:pPr>
            <a:r>
              <a:rPr lang="en-US" sz="1478" b="1">
                <a:solidFill>
                  <a:srgbClr val="000000"/>
                </a:solidFill>
                <a:latin typeface="Quicksand 1 Bold"/>
                <a:ea typeface="Quicksand 1 Bold"/>
                <a:cs typeface="Quicksand 1 Bold"/>
                <a:sym typeface="Quicksand 1 Bold"/>
              </a:rPr>
              <a:t>Locate illustration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42785" y="762131"/>
            <a:ext cx="8370273" cy="581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dirty="0">
                <a:solidFill>
                  <a:srgbClr val="000000"/>
                </a:solidFill>
                <a:latin typeface="Jingleberry"/>
                <a:ea typeface="Jingleberry"/>
                <a:cs typeface="Jingleberry"/>
                <a:sym typeface="Jingleberry"/>
              </a:rPr>
              <a:t>CREATING CHART IN WORD DOCUMENT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171782" y="2335592"/>
            <a:ext cx="2440862" cy="984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6"/>
              </a:lnSpc>
            </a:pPr>
            <a:r>
              <a:rPr lang="en-US" sz="1368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Step 2: Selecting Chart</a:t>
            </a:r>
          </a:p>
          <a:p>
            <a:pPr marL="295539" lvl="1" indent="-147770" algn="ctr">
              <a:lnSpc>
                <a:spcPts val="1916"/>
              </a:lnSpc>
              <a:buFont typeface="Arial"/>
              <a:buChar char="•"/>
            </a:pPr>
            <a:r>
              <a:rPr lang="en-US" sz="1368" b="1">
                <a:solidFill>
                  <a:srgbClr val="000000"/>
                </a:solidFill>
                <a:latin typeface="Quicksand 2 Bold"/>
                <a:ea typeface="Quicksand 2 Bold"/>
                <a:cs typeface="Quicksand 2 Bold"/>
                <a:sym typeface="Quicksand 2 Bold"/>
              </a:rPr>
              <a:t>Select Chart type</a:t>
            </a:r>
          </a:p>
          <a:p>
            <a:pPr marL="295539" lvl="1" indent="-147770" algn="ctr">
              <a:lnSpc>
                <a:spcPts val="1916"/>
              </a:lnSpc>
              <a:buFont typeface="Arial"/>
              <a:buChar char="•"/>
            </a:pPr>
            <a:r>
              <a:rPr lang="en-US" sz="1368" b="1">
                <a:solidFill>
                  <a:srgbClr val="000000"/>
                </a:solidFill>
                <a:latin typeface="Quicksand 2 Bold"/>
                <a:ea typeface="Quicksand 2 Bold"/>
                <a:cs typeface="Quicksand 2 Bold"/>
                <a:sym typeface="Quicksand 2 Bold"/>
              </a:rPr>
              <a:t>Click ‘’OK’’</a:t>
            </a:r>
          </a:p>
          <a:p>
            <a:pPr algn="ctr">
              <a:lnSpc>
                <a:spcPts val="1916"/>
              </a:lnSpc>
              <a:spcBef>
                <a:spcPct val="0"/>
              </a:spcBef>
            </a:pPr>
            <a:endParaRPr lang="en-US" sz="1368" b="1">
              <a:solidFill>
                <a:srgbClr val="000000"/>
              </a:solidFill>
              <a:latin typeface="Quicksand 2 Bold"/>
              <a:ea typeface="Quicksand 2 Bold"/>
              <a:cs typeface="Quicksand 2 Bold"/>
              <a:sym typeface="Quicksand 2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274369" y="2577810"/>
            <a:ext cx="2533637" cy="1276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75"/>
              </a:lnSpc>
            </a:pPr>
            <a:r>
              <a:rPr lang="en-US" sz="1625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Step 3: Data Entry</a:t>
            </a:r>
          </a:p>
          <a:p>
            <a:pPr marL="299041" lvl="1" indent="-149520" algn="ctr">
              <a:lnSpc>
                <a:spcPts val="1939"/>
              </a:lnSpc>
              <a:buFont typeface="Arial"/>
              <a:buChar char="•"/>
            </a:pPr>
            <a:r>
              <a:rPr lang="en-US" sz="1385" b="1">
                <a:solidFill>
                  <a:srgbClr val="000000"/>
                </a:solidFill>
                <a:latin typeface="Quicksand 1 Medium"/>
                <a:ea typeface="Quicksand 1 Medium"/>
                <a:cs typeface="Quicksand 1 Medium"/>
                <a:sym typeface="Quicksand 1 Medium"/>
              </a:rPr>
              <a:t>Opening spreadsheet</a:t>
            </a:r>
          </a:p>
          <a:p>
            <a:pPr marL="299041" lvl="1" indent="-149520" algn="ctr">
              <a:lnSpc>
                <a:spcPts val="1939"/>
              </a:lnSpc>
              <a:buFont typeface="Arial"/>
              <a:buChar char="•"/>
            </a:pPr>
            <a:r>
              <a:rPr lang="en-US" sz="1385" b="1">
                <a:solidFill>
                  <a:srgbClr val="000000"/>
                </a:solidFill>
                <a:latin typeface="Quicksand 1 Medium"/>
                <a:ea typeface="Quicksand 1 Medium"/>
                <a:cs typeface="Quicksand 1 Medium"/>
                <a:sym typeface="Quicksand 1 Medium"/>
              </a:rPr>
              <a:t>Linked to chart</a:t>
            </a:r>
          </a:p>
          <a:p>
            <a:pPr marL="299041" lvl="1" indent="-149520" algn="ctr">
              <a:lnSpc>
                <a:spcPts val="1939"/>
              </a:lnSpc>
              <a:buFont typeface="Arial"/>
              <a:buChar char="•"/>
            </a:pPr>
            <a:r>
              <a:rPr lang="en-US" sz="1385" b="1">
                <a:solidFill>
                  <a:srgbClr val="000000"/>
                </a:solidFill>
                <a:latin typeface="Quicksand 1 Medium"/>
                <a:ea typeface="Quicksand 1 Medium"/>
                <a:cs typeface="Quicksand 1 Medium"/>
                <a:sym typeface="Quicksand 1 Medium"/>
              </a:rPr>
              <a:t>Data/Information include</a:t>
            </a:r>
          </a:p>
          <a:p>
            <a:pPr marL="299041" lvl="1" indent="-149520" algn="ctr">
              <a:lnSpc>
                <a:spcPts val="1939"/>
              </a:lnSpc>
              <a:buFont typeface="Arial"/>
              <a:buChar char="•"/>
            </a:pPr>
            <a:r>
              <a:rPr lang="en-US" sz="1385" b="1">
                <a:solidFill>
                  <a:srgbClr val="000000"/>
                </a:solidFill>
                <a:latin typeface="Quicksand 1 Medium"/>
                <a:ea typeface="Quicksand 1 Medium"/>
                <a:cs typeface="Quicksand 1 Medium"/>
                <a:sym typeface="Quicksand 1 Medium"/>
              </a:rPr>
              <a:t>Close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6717" y="5206706"/>
            <a:ext cx="2651036" cy="1163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5"/>
              </a:lnSpc>
              <a:spcBef>
                <a:spcPct val="0"/>
              </a:spcBef>
            </a:pPr>
            <a:r>
              <a:rPr lang="en-US" sz="161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Step 4: Chart Customization</a:t>
            </a:r>
          </a:p>
          <a:p>
            <a:pPr marL="349357" lvl="1" indent="-174679" algn="ctr">
              <a:lnSpc>
                <a:spcPts val="2265"/>
              </a:lnSpc>
              <a:spcBef>
                <a:spcPct val="0"/>
              </a:spcBef>
              <a:buFont typeface="Arial"/>
              <a:buChar char="•"/>
            </a:pPr>
            <a:r>
              <a:rPr lang="en-US" sz="161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Click ‘’Tools’’</a:t>
            </a:r>
          </a:p>
          <a:p>
            <a:pPr marL="349357" lvl="1" indent="-174679" algn="ctr">
              <a:lnSpc>
                <a:spcPts val="2265"/>
              </a:lnSpc>
              <a:spcBef>
                <a:spcPct val="0"/>
              </a:spcBef>
              <a:buFont typeface="Arial"/>
              <a:buChar char="•"/>
            </a:pPr>
            <a:r>
              <a:rPr lang="en-US" sz="161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Select Chart Design</a:t>
            </a:r>
          </a:p>
          <a:p>
            <a:pPr marL="349357" lvl="1" indent="-174679" algn="ctr">
              <a:lnSpc>
                <a:spcPts val="2265"/>
              </a:lnSpc>
              <a:buFont typeface="Arial"/>
              <a:buChar char="•"/>
            </a:pPr>
            <a:r>
              <a:rPr lang="en-US" sz="161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Use ‘’Layout’’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244802" y="5229040"/>
            <a:ext cx="2395981" cy="984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7"/>
              </a:lnSpc>
              <a:spcBef>
                <a:spcPct val="0"/>
              </a:spcBef>
            </a:pPr>
            <a:r>
              <a:rPr lang="en-US" sz="136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Step 5: File Saving</a:t>
            </a:r>
          </a:p>
          <a:p>
            <a:pPr marL="294156" lvl="1" indent="-147078" algn="ctr">
              <a:lnSpc>
                <a:spcPts val="1907"/>
              </a:lnSpc>
              <a:spcBef>
                <a:spcPct val="0"/>
              </a:spcBef>
              <a:buFont typeface="Arial"/>
              <a:buChar char="•"/>
            </a:pPr>
            <a:r>
              <a:rPr lang="en-US" sz="136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Click ‘’File’’</a:t>
            </a:r>
          </a:p>
          <a:p>
            <a:pPr marL="294156" lvl="1" indent="-147078" algn="ctr">
              <a:lnSpc>
                <a:spcPts val="1907"/>
              </a:lnSpc>
              <a:buFont typeface="Arial"/>
              <a:buChar char="•"/>
            </a:pPr>
            <a:r>
              <a:rPr lang="en-US" sz="136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Select the option ‘’Save’’/’’Save As’’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274370" y="4894931"/>
            <a:ext cx="3419030" cy="2037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07"/>
              </a:lnSpc>
              <a:spcBef>
                <a:spcPct val="0"/>
              </a:spcBef>
            </a:pPr>
            <a:r>
              <a:rPr lang="en-US" sz="1362" b="1" dirty="0">
                <a:solidFill>
                  <a:srgbClr val="000000"/>
                </a:solidFill>
                <a:latin typeface="Times New Roman Medium"/>
                <a:ea typeface="Times New Roman Medium"/>
                <a:cs typeface="Times New Roman Medium"/>
                <a:sym typeface="Times New Roman Medium"/>
              </a:rPr>
              <a:t>References: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362" b="1" dirty="0">
                <a:solidFill>
                  <a:srgbClr val="000000"/>
                </a:solidFill>
                <a:latin typeface="Times New Roman Medium"/>
                <a:ea typeface="Times New Roman Medium"/>
                <a:cs typeface="Times New Roman Medium"/>
                <a:sym typeface="Times New Roman Medium"/>
              </a:rPr>
              <a:t>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Jeong, D. and Lee, S. (2017) ‘Study on the</a:t>
            </a:r>
            <a:endParaRPr lang="en-US" altLang="en-US" sz="800" dirty="0">
              <a:latin typeface="Quicksand 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tracking revision history of MS Word files for</a:t>
            </a:r>
            <a:r>
              <a:rPr lang="en-US" altLang="en-US" sz="800" dirty="0">
                <a:latin typeface="Quicksand "/>
              </a:rPr>
              <a:t>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forensic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 investigation’, Digital Investigation,</a:t>
            </a:r>
            <a:r>
              <a:rPr lang="en-US" altLang="en-US" sz="800" dirty="0">
                <a:latin typeface="Quicksand "/>
              </a:rPr>
              <a:t>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23, pp. 3–10.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doi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: 10.1016/j.diin.2017.08.003.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Microsoft, 2023. Insert a chart in Word.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[online] Available at: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Quicksand "/>
                <a:cs typeface="Arial" panose="020B0604020202020204" pitchFamily="34" charset="0"/>
                <a:hlinkClick r:id="rId26"/>
              </a:rPr>
              <a:t>https://support.microsoft.com/en-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us/office/insert-a-chart-in-word-0baf399f-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df20-4e8f-8c41-0ea36ff12476 [Accessed 26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Quicksand "/>
                <a:cs typeface="Arial" panose="020B0604020202020204" pitchFamily="34" charset="0"/>
              </a:rPr>
              <a:t>Mar. 2021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Quicksand "/>
            </a:endParaRPr>
          </a:p>
          <a:p>
            <a:pPr marL="285750" indent="-285750" algn="ctr">
              <a:lnSpc>
                <a:spcPts val="190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1362" b="1" dirty="0">
              <a:solidFill>
                <a:srgbClr val="000000"/>
              </a:solidFill>
              <a:latin typeface="Times New Roman Medium"/>
              <a:ea typeface="Times New Roman Medium"/>
              <a:cs typeface="Times New Roman Medium"/>
              <a:sym typeface="Times New Roman Medium"/>
            </a:endParaRPr>
          </a:p>
          <a:p>
            <a:pPr marL="294156" lvl="1" indent="-147078" algn="ctr">
              <a:lnSpc>
                <a:spcPts val="1907"/>
              </a:lnSpc>
              <a:buFont typeface="Arial"/>
              <a:buChar char="•"/>
            </a:pPr>
            <a:endParaRPr lang="en-US" sz="1362" b="1" dirty="0">
              <a:solidFill>
                <a:srgbClr val="000000"/>
              </a:solidFill>
              <a:latin typeface="Times New Roman Medium"/>
              <a:ea typeface="Times New Roman Medium"/>
              <a:cs typeface="Times New Roman Medium"/>
              <a:sym typeface="Times New Roman Medium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88900" y="6783195"/>
            <a:ext cx="10515600" cy="554861"/>
            <a:chOff x="0" y="0"/>
            <a:chExt cx="3944914" cy="19885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944913" cy="198850"/>
            </a:xfrm>
            <a:custGeom>
              <a:avLst/>
              <a:gdLst/>
              <a:ahLst/>
              <a:cxnLst/>
              <a:rect l="l" t="t" r="r" b="b"/>
              <a:pathLst>
                <a:path w="3944913" h="198850">
                  <a:moveTo>
                    <a:pt x="0" y="0"/>
                  </a:moveTo>
                  <a:lnTo>
                    <a:pt x="3944913" y="0"/>
                  </a:lnTo>
                  <a:lnTo>
                    <a:pt x="3944913" y="198850"/>
                  </a:lnTo>
                  <a:lnTo>
                    <a:pt x="0" y="198850"/>
                  </a:lnTo>
                  <a:close/>
                </a:path>
              </a:pathLst>
            </a:custGeom>
            <a:solidFill>
              <a:srgbClr val="C7D5F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66675"/>
              <a:ext cx="3944914" cy="265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38"/>
                </a:lnSpc>
              </a:pPr>
              <a:endParaRPr/>
            </a:p>
          </p:txBody>
        </p:sp>
      </p:grpSp>
      <p:pic>
        <p:nvPicPr>
          <p:cNvPr id="1026" name="Picture 2" descr="Image result for opening and navigating word">
            <a:extLst>
              <a:ext uri="{FF2B5EF4-FFF2-40B4-BE49-F238E27FC236}">
                <a16:creationId xmlns:a16="http://schemas.microsoft.com/office/drawing/2014/main" id="{E947F226-48BD-E624-E85C-9854A55C1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912" y="1403460"/>
            <a:ext cx="810129" cy="53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electing chart in word">
            <a:extLst>
              <a:ext uri="{FF2B5EF4-FFF2-40B4-BE49-F238E27FC236}">
                <a16:creationId xmlns:a16="http://schemas.microsoft.com/office/drawing/2014/main" id="{E2DA18A5-BBF5-2AB8-836D-C801E242F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401" y="1397502"/>
            <a:ext cx="793041" cy="69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Entering data in chart and linked to word">
            <a:extLst>
              <a:ext uri="{FF2B5EF4-FFF2-40B4-BE49-F238E27FC236}">
                <a16:creationId xmlns:a16="http://schemas.microsoft.com/office/drawing/2014/main" id="{902234B9-F81E-B9A1-7CD2-B1FDF947C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899" y="1461949"/>
            <a:ext cx="869951" cy="83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Custo mizing Chart in word">
            <a:extLst>
              <a:ext uri="{FF2B5EF4-FFF2-40B4-BE49-F238E27FC236}">
                <a16:creationId xmlns:a16="http://schemas.microsoft.com/office/drawing/2014/main" id="{4A4157E4-BFFF-F554-BA31-80898CB91A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782" y="4153183"/>
            <a:ext cx="912857" cy="599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saving file in word">
            <a:extLst>
              <a:ext uri="{FF2B5EF4-FFF2-40B4-BE49-F238E27FC236}">
                <a16:creationId xmlns:a16="http://schemas.microsoft.com/office/drawing/2014/main" id="{8848C7DB-34A1-1C5A-545F-191F49C2F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299" y="4089542"/>
            <a:ext cx="763105" cy="65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References in Research - Types, Examples and Writing Guide">
            <a:extLst>
              <a:ext uri="{FF2B5EF4-FFF2-40B4-BE49-F238E27FC236}">
                <a16:creationId xmlns:a16="http://schemas.microsoft.com/office/drawing/2014/main" id="{C80B4810-5481-5BC6-26BA-558F07F46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2955" y="4177278"/>
            <a:ext cx="889392" cy="50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5B5E4FC-444B-AE4A-2443-DB0C7329CBBE}"/>
              </a:ext>
            </a:extLst>
          </p:cNvPr>
          <p:cNvSpPr txBox="1"/>
          <p:nvPr/>
        </p:nvSpPr>
        <p:spPr>
          <a:xfrm>
            <a:off x="876755" y="6722982"/>
            <a:ext cx="9426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Student’s Name: Maria Giorgiana Virlan</a:t>
            </a:r>
          </a:p>
          <a:p>
            <a:r>
              <a:rPr lang="en-GB" dirty="0"/>
              <a:t>Student’s Id: 2413293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181</Words>
  <Application>Microsoft Office PowerPoint</Application>
  <PresentationFormat>Custom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Arial</vt:lpstr>
      <vt:lpstr>Times New Roman Medium</vt:lpstr>
      <vt:lpstr>Jingleberry</vt:lpstr>
      <vt:lpstr>Quicksand </vt:lpstr>
      <vt:lpstr>Times New Roman Bold</vt:lpstr>
      <vt:lpstr>Calibri</vt:lpstr>
      <vt:lpstr>Quicksand 1 Medium</vt:lpstr>
      <vt:lpstr>Quicksand 1 Bold</vt:lpstr>
      <vt:lpstr>Quicksand 2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playful The Scientific Method Graphic organizer </dc:title>
  <cp:lastModifiedBy>Maria Giorgiana Virlan (2413293)</cp:lastModifiedBy>
  <cp:revision>2</cp:revision>
  <dcterms:created xsi:type="dcterms:W3CDTF">2006-08-16T00:00:00Z</dcterms:created>
  <dcterms:modified xsi:type="dcterms:W3CDTF">2025-04-02T11:01:12Z</dcterms:modified>
  <dc:identifier>DAGjej3zjPg</dc:identifier>
</cp:coreProperties>
</file>