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21"/>
  </p:notesMasterIdLst>
  <p:sldIdLst>
    <p:sldId id="274" r:id="rId2"/>
    <p:sldId id="256" r:id="rId3"/>
    <p:sldId id="257" r:id="rId4"/>
    <p:sldId id="258" r:id="rId5"/>
    <p:sldId id="259" r:id="rId6"/>
    <p:sldId id="270" r:id="rId7"/>
    <p:sldId id="260" r:id="rId8"/>
    <p:sldId id="261" r:id="rId9"/>
    <p:sldId id="262" r:id="rId10"/>
    <p:sldId id="271" r:id="rId11"/>
    <p:sldId id="263" r:id="rId12"/>
    <p:sldId id="264" r:id="rId13"/>
    <p:sldId id="273" r:id="rId14"/>
    <p:sldId id="265" r:id="rId15"/>
    <p:sldId id="272" r:id="rId16"/>
    <p:sldId id="266" r:id="rId17"/>
    <p:sldId id="267" r:id="rId18"/>
    <p:sldId id="268" r:id="rId19"/>
    <p:sldId id="26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80505" autoAdjust="0"/>
  </p:normalViewPr>
  <p:slideViewPr>
    <p:cSldViewPr snapToGrid="0">
      <p:cViewPr varScale="1">
        <p:scale>
          <a:sx n="77" d="100"/>
          <a:sy n="77" d="100"/>
        </p:scale>
        <p:origin x="91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tsav kakadiya" userId="1fb06f49f15fc0e5" providerId="LiveId" clId="{4F8A4023-1B3C-4C89-8CA7-05B9A3F2EBE0}"/>
    <pc:docChg chg="custSel addSld modSld sldOrd">
      <pc:chgData name="utsav kakadiya" userId="1fb06f49f15fc0e5" providerId="LiveId" clId="{4F8A4023-1B3C-4C89-8CA7-05B9A3F2EBE0}" dt="2023-11-18T16:02:09.033" v="303" actId="2711"/>
      <pc:docMkLst>
        <pc:docMk/>
      </pc:docMkLst>
      <pc:sldChg chg="ord">
        <pc:chgData name="utsav kakadiya" userId="1fb06f49f15fc0e5" providerId="LiveId" clId="{4F8A4023-1B3C-4C89-8CA7-05B9A3F2EBE0}" dt="2023-11-18T15:49:47.625" v="2"/>
        <pc:sldMkLst>
          <pc:docMk/>
          <pc:sldMk cId="1851561177" sldId="256"/>
        </pc:sldMkLst>
      </pc:sldChg>
      <pc:sldChg chg="modSp new mod">
        <pc:chgData name="utsav kakadiya" userId="1fb06f49f15fc0e5" providerId="LiveId" clId="{4F8A4023-1B3C-4C89-8CA7-05B9A3F2EBE0}" dt="2023-11-18T16:02:09.033" v="303" actId="2711"/>
        <pc:sldMkLst>
          <pc:docMk/>
          <pc:sldMk cId="3396652272" sldId="274"/>
        </pc:sldMkLst>
        <pc:spChg chg="mod">
          <ac:chgData name="utsav kakadiya" userId="1fb06f49f15fc0e5" providerId="LiveId" clId="{4F8A4023-1B3C-4C89-8CA7-05B9A3F2EBE0}" dt="2023-11-18T15:51:37.535" v="39" actId="20577"/>
          <ac:spMkLst>
            <pc:docMk/>
            <pc:sldMk cId="3396652272" sldId="274"/>
            <ac:spMk id="2" creationId="{3C687C24-69FF-0B13-7760-A4C2E9A6DED1}"/>
          </ac:spMkLst>
        </pc:spChg>
        <pc:spChg chg="mod">
          <ac:chgData name="utsav kakadiya" userId="1fb06f49f15fc0e5" providerId="LiveId" clId="{4F8A4023-1B3C-4C89-8CA7-05B9A3F2EBE0}" dt="2023-11-18T16:02:09.033" v="303" actId="2711"/>
          <ac:spMkLst>
            <pc:docMk/>
            <pc:sldMk cId="3396652272" sldId="274"/>
            <ac:spMk id="3" creationId="{744FB26F-96BC-F0F4-1B81-67AC3D84CB0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F7BAC6-FF59-43E0-BCAA-8CEE093D7D7B}" type="datetimeFigureOut">
              <a:rPr lang="en-IN" smtClean="0"/>
              <a:t>18-11-2023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9CCBA2-F6C4-4002-B5D2-EE34A73F7D9F}" type="slidenum">
              <a:rPr lang="en-IN" smtClean="0"/>
              <a:t>‹#›</a:t>
            </a:fld>
            <a:endParaRPr lang="en-IN"/>
          </a:p>
        </p:txBody>
      </p:sp>
    </p:spTree>
    <p:extLst>
      <p:ext uri="{BB962C8B-B14F-4D97-AF65-F5344CB8AC3E}">
        <p14:creationId xmlns:p14="http://schemas.microsoft.com/office/powerpoint/2010/main" val="133096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B99CCBA2-F6C4-4002-B5D2-EE34A73F7D9F}" type="slidenum">
              <a:rPr lang="en-IN" smtClean="0"/>
              <a:t>1</a:t>
            </a:fld>
            <a:endParaRPr lang="en-IN"/>
          </a:p>
        </p:txBody>
      </p:sp>
    </p:spTree>
    <p:extLst>
      <p:ext uri="{BB962C8B-B14F-4D97-AF65-F5344CB8AC3E}">
        <p14:creationId xmlns:p14="http://schemas.microsoft.com/office/powerpoint/2010/main" val="1251432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Times New Roman" panose="02020603050405020304" pitchFamily="18" charset="0"/>
                <a:ea typeface="Times New Roman" panose="02020603050405020304" pitchFamily="18" charset="0"/>
              </a:rPr>
              <a:t>There would be a proper investigation of the organizational background, and profile of the Unilever organization in the UK. It would further scrutinize the essential factors of Unilever as well.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B99CCBA2-F6C4-4002-B5D2-EE34A73F7D9F}" type="slidenum">
              <a:rPr lang="en-IN" smtClean="0"/>
              <a:t>3</a:t>
            </a:fld>
            <a:endParaRPr lang="en-IN"/>
          </a:p>
        </p:txBody>
      </p:sp>
    </p:spTree>
    <p:extLst>
      <p:ext uri="{BB962C8B-B14F-4D97-AF65-F5344CB8AC3E}">
        <p14:creationId xmlns:p14="http://schemas.microsoft.com/office/powerpoint/2010/main" val="3141623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Unilever organization in the UK is a both manufacturer and supplier company. Besides this organization effectively supplies different moving consumer goods. The products mainly involve personal care, beauty, and food products along with home care products and beverages.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4</a:t>
            </a:fld>
            <a:endParaRPr lang="en-IN"/>
          </a:p>
        </p:txBody>
      </p:sp>
    </p:spTree>
    <p:extLst>
      <p:ext uri="{BB962C8B-B14F-4D97-AF65-F5344CB8AC3E}">
        <p14:creationId xmlns:p14="http://schemas.microsoft.com/office/powerpoint/2010/main" val="2834048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Unilever PLC was a multinational British consumer goods company that was founded on 2nd September 1929 (Chandra and </a:t>
            </a:r>
            <a:r>
              <a:rPr lang="en-IN" sz="1800" dirty="0" err="1">
                <a:effectLst/>
                <a:latin typeface="Times New Roman" panose="02020603050405020304" pitchFamily="18" charset="0"/>
                <a:ea typeface="Times New Roman" panose="02020603050405020304" pitchFamily="18" charset="0"/>
              </a:rPr>
              <a:t>Jatmika</a:t>
            </a:r>
            <a:r>
              <a:rPr lang="en-IN" sz="1800" dirty="0">
                <a:effectLst/>
                <a:latin typeface="Times New Roman" panose="02020603050405020304" pitchFamily="18" charset="0"/>
                <a:ea typeface="Times New Roman" panose="02020603050405020304" pitchFamily="18" charset="0"/>
              </a:rPr>
              <a:t>, 2022). Besides the current headquarters of this organization is situated in London.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5</a:t>
            </a:fld>
            <a:endParaRPr lang="en-IN"/>
          </a:p>
        </p:txBody>
      </p:sp>
    </p:spTree>
    <p:extLst>
      <p:ext uri="{BB962C8B-B14F-4D97-AF65-F5344CB8AC3E}">
        <p14:creationId xmlns:p14="http://schemas.microsoft.com/office/powerpoint/2010/main" val="1454958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Unilever PLC significantly ranks in the first position regarding its overall product quality. However, the primary competitors of this company include Nestle USA, GSK and Johnson &amp; Johnson.</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6</a:t>
            </a:fld>
            <a:endParaRPr lang="en-IN"/>
          </a:p>
        </p:txBody>
      </p:sp>
    </p:spTree>
    <p:extLst>
      <p:ext uri="{BB962C8B-B14F-4D97-AF65-F5344CB8AC3E}">
        <p14:creationId xmlns:p14="http://schemas.microsoft.com/office/powerpoint/2010/main" val="23578142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During the early period of 2022, Unilever organization has significantly announced a significant change in their whole organizational structure (Kang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2023). Besides, they further decided to make a category-focused business.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7</a:t>
            </a:fld>
            <a:endParaRPr lang="en-IN"/>
          </a:p>
        </p:txBody>
      </p:sp>
    </p:spTree>
    <p:extLst>
      <p:ext uri="{BB962C8B-B14F-4D97-AF65-F5344CB8AC3E}">
        <p14:creationId xmlns:p14="http://schemas.microsoft.com/office/powerpoint/2010/main" val="22502739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Unilever had the “product type divisional” structure in their whole organization. The organization had divided into elements based on their overall product. The primary features of this organizational structure are Geographic divisions, corporate executive teams and product-type divisions.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8</a:t>
            </a:fld>
            <a:endParaRPr lang="en-IN"/>
          </a:p>
        </p:txBody>
      </p:sp>
    </p:spTree>
    <p:extLst>
      <p:ext uri="{BB962C8B-B14F-4D97-AF65-F5344CB8AC3E}">
        <p14:creationId xmlns:p14="http://schemas.microsoft.com/office/powerpoint/2010/main" val="215545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In the Unilever organization, the C-level executive mainly takes the whole led of legal, supply chain and finance (Choi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2023). The president leads the primary five business groups in this organization.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9</a:t>
            </a:fld>
            <a:endParaRPr lang="en-IN"/>
          </a:p>
        </p:txBody>
      </p:sp>
    </p:spTree>
    <p:extLst>
      <p:ext uri="{BB962C8B-B14F-4D97-AF65-F5344CB8AC3E}">
        <p14:creationId xmlns:p14="http://schemas.microsoft.com/office/powerpoint/2010/main" val="998685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operation effectively involves openness, integrity and honesty which is the primary business integrity of Unilever's organization.</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10</a:t>
            </a:fld>
            <a:endParaRPr lang="en-IN"/>
          </a:p>
        </p:txBody>
      </p:sp>
    </p:spTree>
    <p:extLst>
      <p:ext uri="{BB962C8B-B14F-4D97-AF65-F5344CB8AC3E}">
        <p14:creationId xmlns:p14="http://schemas.microsoft.com/office/powerpoint/2010/main" val="3962504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In the Unilever organization, managers and executives implement their leadership and highly analytical skills (Gross-</a:t>
            </a:r>
            <a:r>
              <a:rPr lang="en-IN" sz="1800" dirty="0" err="1">
                <a:effectLst/>
                <a:latin typeface="Times New Roman" panose="02020603050405020304" pitchFamily="18" charset="0"/>
                <a:ea typeface="Times New Roman" panose="02020603050405020304" pitchFamily="18" charset="0"/>
              </a:rPr>
              <a:t>Gołacka</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2023). They further evaluate their overall management and communication skills for running the business.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11</a:t>
            </a:fld>
            <a:endParaRPr lang="en-IN"/>
          </a:p>
        </p:txBody>
      </p:sp>
    </p:spTree>
    <p:extLst>
      <p:ext uri="{BB962C8B-B14F-4D97-AF65-F5344CB8AC3E}">
        <p14:creationId xmlns:p14="http://schemas.microsoft.com/office/powerpoint/2010/main" val="41547562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There are numerous numbers of leadership theories that get implemented in an organization. Leadership theory mainly involves transformational theory, contingency theory, </a:t>
            </a:r>
            <a:r>
              <a:rPr lang="en-IN" sz="1800" dirty="0" err="1">
                <a:effectLst/>
                <a:latin typeface="Times New Roman" panose="02020603050405020304" pitchFamily="18" charset="0"/>
                <a:ea typeface="Times New Roman" panose="02020603050405020304" pitchFamily="18" charset="0"/>
              </a:rPr>
              <a:t>behavioral</a:t>
            </a:r>
            <a:r>
              <a:rPr lang="en-IN" sz="1800" dirty="0">
                <a:effectLst/>
                <a:latin typeface="Times New Roman" panose="02020603050405020304" pitchFamily="18" charset="0"/>
                <a:ea typeface="Times New Roman" panose="02020603050405020304" pitchFamily="18" charset="0"/>
              </a:rPr>
              <a:t> leadership theory and others.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12</a:t>
            </a:fld>
            <a:endParaRPr lang="en-IN"/>
          </a:p>
        </p:txBody>
      </p:sp>
    </p:spTree>
    <p:extLst>
      <p:ext uri="{BB962C8B-B14F-4D97-AF65-F5344CB8AC3E}">
        <p14:creationId xmlns:p14="http://schemas.microsoft.com/office/powerpoint/2010/main" val="21892866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organisational culture of Unilever effectively supports overall high performance and reflects its culture in stable performance as well.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13</a:t>
            </a:fld>
            <a:endParaRPr lang="en-IN"/>
          </a:p>
        </p:txBody>
      </p:sp>
    </p:spTree>
    <p:extLst>
      <p:ext uri="{BB962C8B-B14F-4D97-AF65-F5344CB8AC3E}">
        <p14:creationId xmlns:p14="http://schemas.microsoft.com/office/powerpoint/2010/main" val="6656170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Unilever PLC mainly follows Situational leadership theory and this leadership mainly implies flexible leadership.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14</a:t>
            </a:fld>
            <a:endParaRPr lang="en-IN"/>
          </a:p>
        </p:txBody>
      </p:sp>
    </p:spTree>
    <p:extLst>
      <p:ext uri="{BB962C8B-B14F-4D97-AF65-F5344CB8AC3E}">
        <p14:creationId xmlns:p14="http://schemas.microsoft.com/office/powerpoint/2010/main" val="11348863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Unilever had the most ambitious plan for growing their business and their leadership skills and managerial approach are the prime factors.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15</a:t>
            </a:fld>
            <a:endParaRPr lang="en-IN"/>
          </a:p>
        </p:txBody>
      </p:sp>
    </p:spTree>
    <p:extLst>
      <p:ext uri="{BB962C8B-B14F-4D97-AF65-F5344CB8AC3E}">
        <p14:creationId xmlns:p14="http://schemas.microsoft.com/office/powerpoint/2010/main" val="5573793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Open communication, team management, group cohesiveness and leadership skills are the factors that encourage the team.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16</a:t>
            </a:fld>
            <a:endParaRPr lang="en-IN"/>
          </a:p>
        </p:txBody>
      </p:sp>
    </p:spTree>
    <p:extLst>
      <p:ext uri="{BB962C8B-B14F-4D97-AF65-F5344CB8AC3E}">
        <p14:creationId xmlns:p14="http://schemas.microsoft.com/office/powerpoint/2010/main" val="7495299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Effective communication, team management, professional ethics and team handling are the factors that influence the group </a:t>
            </a:r>
            <a:r>
              <a:rPr lang="en-IN" sz="1800" dirty="0" err="1">
                <a:effectLst/>
                <a:latin typeface="Times New Roman" panose="02020603050405020304" pitchFamily="18" charset="0"/>
                <a:ea typeface="Times New Roman" panose="02020603050405020304" pitchFamily="18" charset="0"/>
              </a:rPr>
              <a:t>behavior</a:t>
            </a:r>
            <a:r>
              <a:rPr lang="en-IN" sz="1800"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17</a:t>
            </a:fld>
            <a:endParaRPr lang="en-IN"/>
          </a:p>
        </p:txBody>
      </p:sp>
    </p:spTree>
    <p:extLst>
      <p:ext uri="{BB962C8B-B14F-4D97-AF65-F5344CB8AC3E}">
        <p14:creationId xmlns:p14="http://schemas.microsoft.com/office/powerpoint/2010/main" val="39236148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study stated that Unilever has multiple numbers of business factors which help to increase efficiency and profitability.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99CCBA2-F6C4-4002-B5D2-EE34A73F7D9F}" type="slidenum">
              <a:rPr lang="en-IN" smtClean="0"/>
              <a:t>18</a:t>
            </a:fld>
            <a:endParaRPr lang="en-IN"/>
          </a:p>
        </p:txBody>
      </p:sp>
    </p:spTree>
    <p:extLst>
      <p:ext uri="{BB962C8B-B14F-4D97-AF65-F5344CB8AC3E}">
        <p14:creationId xmlns:p14="http://schemas.microsoft.com/office/powerpoint/2010/main" val="30961858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4C02A7C-B487-4A44-B53C-900B797B8C8D}" type="datetimeFigureOut">
              <a:rPr lang="en-IN" smtClean="0"/>
              <a:t>18-11-2023</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C905AF21-81E4-484C-ABC5-2D076691AC2C}"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3060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C02A7C-B487-4A44-B53C-900B797B8C8D}"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05AF21-81E4-484C-ABC5-2D076691AC2C}" type="slidenum">
              <a:rPr lang="en-IN" smtClean="0"/>
              <a:t>‹#›</a:t>
            </a:fld>
            <a:endParaRPr lang="en-IN"/>
          </a:p>
        </p:txBody>
      </p:sp>
    </p:spTree>
    <p:extLst>
      <p:ext uri="{BB962C8B-B14F-4D97-AF65-F5344CB8AC3E}">
        <p14:creationId xmlns:p14="http://schemas.microsoft.com/office/powerpoint/2010/main" val="1159991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C02A7C-B487-4A44-B53C-900B797B8C8D}"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05AF21-81E4-484C-ABC5-2D076691AC2C}"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3469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C02A7C-B487-4A44-B53C-900B797B8C8D}" type="datetimeFigureOut">
              <a:rPr lang="en-IN" smtClean="0"/>
              <a:t>18-11-2023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905AF21-81E4-484C-ABC5-2D076691AC2C}" type="slidenum">
              <a:rPr lang="en-IN" smtClean="0"/>
              <a:t>‹#›</a:t>
            </a:fld>
            <a:endParaRPr lang="en-IN"/>
          </a:p>
        </p:txBody>
      </p:sp>
    </p:spTree>
    <p:extLst>
      <p:ext uri="{BB962C8B-B14F-4D97-AF65-F5344CB8AC3E}">
        <p14:creationId xmlns:p14="http://schemas.microsoft.com/office/powerpoint/2010/main" val="1398518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C02A7C-B487-4A44-B53C-900B797B8C8D}" type="datetimeFigureOut">
              <a:rPr lang="en-IN" smtClean="0"/>
              <a:t>18-11-2023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905AF21-81E4-484C-ABC5-2D076691AC2C}"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9628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C02A7C-B487-4A44-B53C-900B797B8C8D}" type="datetimeFigureOut">
              <a:rPr lang="en-IN" smtClean="0"/>
              <a:t>18-11-2023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905AF21-81E4-484C-ABC5-2D076691AC2C}"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5573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C02A7C-B487-4A44-B53C-900B797B8C8D}" type="datetimeFigureOut">
              <a:rPr lang="en-IN" smtClean="0"/>
              <a:t>18-11-2023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905AF21-81E4-484C-ABC5-2D076691AC2C}" type="slidenum">
              <a:rPr lang="en-IN" smtClean="0"/>
              <a:t>‹#›</a:t>
            </a:fld>
            <a:endParaRPr lang="en-IN"/>
          </a:p>
        </p:txBody>
      </p:sp>
    </p:spTree>
    <p:extLst>
      <p:ext uri="{BB962C8B-B14F-4D97-AF65-F5344CB8AC3E}">
        <p14:creationId xmlns:p14="http://schemas.microsoft.com/office/powerpoint/2010/main" val="3303132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C02A7C-B487-4A44-B53C-900B797B8C8D}" type="datetimeFigureOut">
              <a:rPr lang="en-IN" smtClean="0"/>
              <a:t>18-11-2023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905AF21-81E4-484C-ABC5-2D076691AC2C}"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0792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C02A7C-B487-4A44-B53C-900B797B8C8D}" type="datetimeFigureOut">
              <a:rPr lang="en-IN" smtClean="0"/>
              <a:t>18-11-2023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905AF21-81E4-484C-ABC5-2D076691AC2C}" type="slidenum">
              <a:rPr lang="en-IN" smtClean="0"/>
              <a:t>‹#›</a:t>
            </a:fld>
            <a:endParaRPr lang="en-IN"/>
          </a:p>
        </p:txBody>
      </p:sp>
    </p:spTree>
    <p:extLst>
      <p:ext uri="{BB962C8B-B14F-4D97-AF65-F5344CB8AC3E}">
        <p14:creationId xmlns:p14="http://schemas.microsoft.com/office/powerpoint/2010/main" val="2349157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C02A7C-B487-4A44-B53C-900B797B8C8D}" type="datetimeFigureOut">
              <a:rPr lang="en-IN" smtClean="0"/>
              <a:t>18-11-2023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905AF21-81E4-484C-ABC5-2D076691AC2C}" type="slidenum">
              <a:rPr lang="en-IN" smtClean="0"/>
              <a:t>‹#›</a:t>
            </a:fld>
            <a:endParaRPr lang="en-IN"/>
          </a:p>
        </p:txBody>
      </p:sp>
    </p:spTree>
    <p:extLst>
      <p:ext uri="{BB962C8B-B14F-4D97-AF65-F5344CB8AC3E}">
        <p14:creationId xmlns:p14="http://schemas.microsoft.com/office/powerpoint/2010/main" val="612912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C02A7C-B487-4A44-B53C-900B797B8C8D}"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05AF21-81E4-484C-ABC5-2D076691AC2C}"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792617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C02A7C-B487-4A44-B53C-900B797B8C8D}"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05AF21-81E4-484C-ABC5-2D076691AC2C}"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28961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C02A7C-B487-4A44-B53C-900B797B8C8D}"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05AF21-81E4-484C-ABC5-2D076691AC2C}" type="slidenum">
              <a:rPr lang="en-IN" smtClean="0"/>
              <a:t>‹#›</a:t>
            </a:fld>
            <a:endParaRPr lang="en-IN"/>
          </a:p>
        </p:txBody>
      </p:sp>
    </p:spTree>
    <p:extLst>
      <p:ext uri="{BB962C8B-B14F-4D97-AF65-F5344CB8AC3E}">
        <p14:creationId xmlns:p14="http://schemas.microsoft.com/office/powerpoint/2010/main" val="3623899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C02A7C-B487-4A44-B53C-900B797B8C8D}"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05AF21-81E4-484C-ABC5-2D076691AC2C}"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75798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C02A7C-B487-4A44-B53C-900B797B8C8D}"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05AF21-81E4-484C-ABC5-2D076691AC2C}"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19229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C02A7C-B487-4A44-B53C-900B797B8C8D}"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05AF21-81E4-484C-ABC5-2D076691AC2C}"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79786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C02A7C-B487-4A44-B53C-900B797B8C8D}"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05AF21-81E4-484C-ABC5-2D076691AC2C}"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0023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4C02A7C-B487-4A44-B53C-900B797B8C8D}" type="datetimeFigureOut">
              <a:rPr lang="en-IN" smtClean="0"/>
              <a:t>18-11-2023</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905AF21-81E4-484C-ABC5-2D076691AC2C}" type="slidenum">
              <a:rPr lang="en-IN" smtClean="0"/>
              <a:t>‹#›</a:t>
            </a:fld>
            <a:endParaRPr lang="en-IN"/>
          </a:p>
        </p:txBody>
      </p:sp>
    </p:spTree>
    <p:extLst>
      <p:ext uri="{BB962C8B-B14F-4D97-AF65-F5344CB8AC3E}">
        <p14:creationId xmlns:p14="http://schemas.microsoft.com/office/powerpoint/2010/main" val="1601042383"/>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87C24-69FF-0B13-7760-A4C2E9A6DED1}"/>
              </a:ext>
            </a:extLst>
          </p:cNvPr>
          <p:cNvSpPr>
            <a:spLocks noGrp="1"/>
          </p:cNvSpPr>
          <p:nvPr>
            <p:ph type="title"/>
          </p:nvPr>
        </p:nvSpPr>
        <p:spPr/>
        <p:txBody>
          <a:bodyPr>
            <a:normAutofit fontScale="90000"/>
          </a:bodyPr>
          <a:lstStyle/>
          <a:p>
            <a:r>
              <a:rPr lang="en-US" dirty="0"/>
              <a:t>INTRODUCING THE MODERN WORKPLACE</a:t>
            </a:r>
            <a:endParaRPr lang="en-IN" dirty="0"/>
          </a:p>
        </p:txBody>
      </p:sp>
      <p:sp>
        <p:nvSpPr>
          <p:cNvPr id="3" name="Content Placeholder 2">
            <a:extLst>
              <a:ext uri="{FF2B5EF4-FFF2-40B4-BE49-F238E27FC236}">
                <a16:creationId xmlns:a16="http://schemas.microsoft.com/office/drawing/2014/main" id="{744FB26F-96BC-F0F4-1B81-67AC3D84CB0E}"/>
              </a:ext>
            </a:extLst>
          </p:cNvPr>
          <p:cNvSpPr>
            <a:spLocks noGrp="1"/>
          </p:cNvSpPr>
          <p:nvPr>
            <p:ph idx="1"/>
          </p:nvPr>
        </p:nvSpPr>
        <p:spPr/>
        <p:txBody>
          <a:bodyPr/>
          <a:lstStyle/>
          <a:p>
            <a:r>
              <a:rPr lang="en-US" dirty="0">
                <a:latin typeface="Aptos Display" panose="020B0004020202020204" pitchFamily="34" charset="0"/>
              </a:rPr>
              <a:t>NAME AND STUDENT ID</a:t>
            </a:r>
            <a:r>
              <a:rPr lang="en-US" dirty="0"/>
              <a:t>- UTSAV (2240174), STAN (2247426), JANNAT(2239865), AMAAN (2246841)</a:t>
            </a:r>
          </a:p>
          <a:p>
            <a:r>
              <a:rPr lang="en-US" dirty="0">
                <a:latin typeface="Aptos Display" panose="020B0004020202020204" pitchFamily="34" charset="0"/>
              </a:rPr>
              <a:t>MODULE CODE</a:t>
            </a:r>
            <a:r>
              <a:rPr lang="en-US" dirty="0"/>
              <a:t>- LCBB4003</a:t>
            </a:r>
          </a:p>
          <a:p>
            <a:r>
              <a:rPr lang="en-US" dirty="0">
                <a:latin typeface="Aptos" panose="020B0004020202020204" pitchFamily="34" charset="0"/>
              </a:rPr>
              <a:t>MODULE NAME</a:t>
            </a:r>
            <a:r>
              <a:rPr lang="en-US" dirty="0"/>
              <a:t>- INTRODUCING THE MODERN WORKPLACE</a:t>
            </a:r>
          </a:p>
          <a:p>
            <a:r>
              <a:rPr lang="en-US" dirty="0">
                <a:latin typeface="Aptos Display" panose="020B0004020202020204" pitchFamily="34" charset="0"/>
              </a:rPr>
              <a:t>LECTURER NAME</a:t>
            </a:r>
            <a:r>
              <a:rPr lang="en-US" dirty="0"/>
              <a:t>- HOANG NGUYEN </a:t>
            </a:r>
            <a:endParaRPr lang="en-IN" dirty="0"/>
          </a:p>
        </p:txBody>
      </p:sp>
    </p:spTree>
    <p:extLst>
      <p:ext uri="{BB962C8B-B14F-4D97-AF65-F5344CB8AC3E}">
        <p14:creationId xmlns:p14="http://schemas.microsoft.com/office/powerpoint/2010/main" val="3396652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43108-8E25-B00E-0145-CA6AB5481135}"/>
              </a:ext>
            </a:extLst>
          </p:cNvPr>
          <p:cNvSpPr>
            <a:spLocks noGrp="1"/>
          </p:cNvSpPr>
          <p:nvPr>
            <p:ph type="ctrTitle"/>
          </p:nvPr>
        </p:nvSpPr>
        <p:spPr>
          <a:xfrm>
            <a:off x="2688165" y="1511903"/>
            <a:ext cx="6815669" cy="2113040"/>
          </a:xfrm>
        </p:spPr>
        <p:txBody>
          <a:bodyPr/>
          <a:lstStyle/>
          <a:p>
            <a:r>
              <a:rPr lang="en-US" dirty="0"/>
              <a:t>Critical Investigation of Unilever UK</a:t>
            </a:r>
            <a:endParaRPr lang="en-IN" dirty="0"/>
          </a:p>
        </p:txBody>
      </p:sp>
    </p:spTree>
    <p:extLst>
      <p:ext uri="{BB962C8B-B14F-4D97-AF65-F5344CB8AC3E}">
        <p14:creationId xmlns:p14="http://schemas.microsoft.com/office/powerpoint/2010/main" val="1851561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E1096-56DC-F1BE-FA7D-91646465FC90}"/>
              </a:ext>
            </a:extLst>
          </p:cNvPr>
          <p:cNvSpPr>
            <a:spLocks noGrp="1"/>
          </p:cNvSpPr>
          <p:nvPr>
            <p:ph type="title"/>
          </p:nvPr>
        </p:nvSpPr>
        <p:spPr/>
        <p:txBody>
          <a:bodyPr>
            <a:noAutofit/>
          </a:bodyPr>
          <a:lstStyle/>
          <a:p>
            <a:r>
              <a:rPr lang="en-IN" sz="2800" b="1" dirty="0">
                <a:effectLst/>
                <a:latin typeface="Times New Roman" panose="02020603050405020304" pitchFamily="18" charset="0"/>
                <a:ea typeface="Times New Roman" panose="02020603050405020304" pitchFamily="18" charset="0"/>
              </a:rPr>
              <a:t>Introduction</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D8D15144-963D-F6E7-4E37-28B47C852513}"/>
              </a:ext>
            </a:extLst>
          </p:cNvPr>
          <p:cNvSpPr>
            <a:spLocks noGrp="1"/>
          </p:cNvSpPr>
          <p:nvPr>
            <p:ph idx="1"/>
          </p:nvPr>
        </p:nvSpPr>
        <p:spPr>
          <a:xfrm>
            <a:off x="1295401" y="2556932"/>
            <a:ext cx="5333999" cy="3006741"/>
          </a:xfrm>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This study will investigate the Unilever organization in the UK</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would examine different kinds of crucial factors of Unilever</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endParaRPr lang="en-IN" sz="2000" u="none" strike="noStrike" dirty="0">
              <a:effectLst/>
              <a:latin typeface="Arial" panose="020B0604020202020204" pitchFamily="34" charset="0"/>
              <a:ea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CF5407E2-027C-1980-95B7-BDA3E84F53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93072" y="2699487"/>
            <a:ext cx="4382112" cy="2438740"/>
          </a:xfrm>
          <a:prstGeom prst="rect">
            <a:avLst/>
          </a:prstGeom>
        </p:spPr>
      </p:pic>
    </p:spTree>
    <p:extLst>
      <p:ext uri="{BB962C8B-B14F-4D97-AF65-F5344CB8AC3E}">
        <p14:creationId xmlns:p14="http://schemas.microsoft.com/office/powerpoint/2010/main" val="2521701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B315-CE8B-1BCE-20D3-BA77DFB524FC}"/>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Organizational profile</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D15D0B95-F0E0-05B5-AA9D-4CD054A02B70}"/>
              </a:ext>
            </a:extLst>
          </p:cNvPr>
          <p:cNvSpPr>
            <a:spLocks noGrp="1"/>
          </p:cNvSpPr>
          <p:nvPr>
            <p:ph idx="1"/>
          </p:nvPr>
        </p:nvSpPr>
        <p:spPr>
          <a:xfrm>
            <a:off x="1295402" y="2556932"/>
            <a:ext cx="5350328" cy="2635554"/>
          </a:xfrm>
        </p:spPr>
        <p:txBody>
          <a:bodyPr>
            <a:normAutofit fontScale="92500"/>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Unilever is a supplier and manufacturer company</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The company mainly supply moving consumer goods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The portfolio represents it comprises different product </a:t>
            </a:r>
            <a:endParaRPr lang="en-IN" sz="2000" u="none" strike="noStrike" dirty="0">
              <a:effectLst/>
              <a:latin typeface="Arial" panose="020B0604020202020204" pitchFamily="34" charset="0"/>
              <a:ea typeface="Arial" panose="020B0604020202020204" pitchFamily="34" charset="0"/>
            </a:endParaRPr>
          </a:p>
          <a:p>
            <a:endParaRPr lang="en-IN" sz="1600" dirty="0"/>
          </a:p>
        </p:txBody>
      </p:sp>
      <p:pic>
        <p:nvPicPr>
          <p:cNvPr id="5" name="Picture 4">
            <a:extLst>
              <a:ext uri="{FF2B5EF4-FFF2-40B4-BE49-F238E27FC236}">
                <a16:creationId xmlns:a16="http://schemas.microsoft.com/office/drawing/2014/main" id="{471DD2DA-ABFF-68D0-8AD0-15C83FD518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98871" y="2556932"/>
            <a:ext cx="4212771" cy="3090709"/>
          </a:xfrm>
          <a:prstGeom prst="rect">
            <a:avLst/>
          </a:prstGeom>
        </p:spPr>
      </p:pic>
    </p:spTree>
    <p:extLst>
      <p:ext uri="{BB962C8B-B14F-4D97-AF65-F5344CB8AC3E}">
        <p14:creationId xmlns:p14="http://schemas.microsoft.com/office/powerpoint/2010/main" val="2890520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01F64-DC13-B2AB-4FFB-771F4B612E90}"/>
              </a:ext>
            </a:extLst>
          </p:cNvPr>
          <p:cNvSpPr>
            <a:spLocks noGrp="1"/>
          </p:cNvSpPr>
          <p:nvPr>
            <p:ph type="title"/>
          </p:nvPr>
        </p:nvSpPr>
        <p:spPr/>
        <p:txBody>
          <a:bodyPr>
            <a:normAutofit fontScale="90000"/>
          </a:bodyPr>
          <a:lstStyle/>
          <a:p>
            <a:r>
              <a:rPr lang="en-IN" sz="3100" b="1" dirty="0">
                <a:effectLst/>
                <a:latin typeface="Times New Roman" panose="02020603050405020304" pitchFamily="18" charset="0"/>
                <a:ea typeface="Times New Roman" panose="02020603050405020304" pitchFamily="18" charset="0"/>
              </a:rPr>
              <a:t>Organization background</a:t>
            </a:r>
            <a:br>
              <a:rPr lang="en-IN" sz="2800" dirty="0">
                <a:effectLst/>
                <a:latin typeface="Arial" panose="020B0604020202020204" pitchFamily="34" charset="0"/>
                <a:ea typeface="Arial" panose="020B0604020202020204" pitchFamily="34" charset="0"/>
              </a:rPr>
            </a:br>
            <a:endParaRPr lang="en-IN" sz="6000" dirty="0"/>
          </a:p>
        </p:txBody>
      </p:sp>
      <p:sp>
        <p:nvSpPr>
          <p:cNvPr id="3" name="Content Placeholder 2">
            <a:extLst>
              <a:ext uri="{FF2B5EF4-FFF2-40B4-BE49-F238E27FC236}">
                <a16:creationId xmlns:a16="http://schemas.microsoft.com/office/drawing/2014/main" id="{C13A67C6-2BC0-89FD-A034-C9A51DA171AF}"/>
              </a:ext>
            </a:extLst>
          </p:cNvPr>
          <p:cNvSpPr>
            <a:spLocks noGrp="1"/>
          </p:cNvSpPr>
          <p:nvPr>
            <p:ph idx="1"/>
          </p:nvPr>
        </p:nvSpPr>
        <p:spPr>
          <a:xfrm>
            <a:off x="1295401" y="2556932"/>
            <a:ext cx="5970813" cy="2749854"/>
          </a:xfrm>
        </p:spPr>
        <p:txBody>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Unilever PLC is a multinational British consumer goods company</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The company was founded on 2 September 1029</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The recent headquarters of this company in London </a:t>
            </a:r>
            <a:endParaRPr lang="en-IN" sz="2000" u="none" strike="noStrike" dirty="0">
              <a:effectLst/>
              <a:latin typeface="Arial" panose="020B0604020202020204" pitchFamily="34" charset="0"/>
              <a:ea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A69DB37D-4EFA-CDA8-CC7B-8FB04FA66F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4563" y="2654902"/>
            <a:ext cx="3920122" cy="2845322"/>
          </a:xfrm>
          <a:prstGeom prst="rect">
            <a:avLst/>
          </a:prstGeom>
        </p:spPr>
      </p:pic>
    </p:spTree>
    <p:extLst>
      <p:ext uri="{BB962C8B-B14F-4D97-AF65-F5344CB8AC3E}">
        <p14:creationId xmlns:p14="http://schemas.microsoft.com/office/powerpoint/2010/main" val="1529593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D7F61-E893-EC6B-4229-32353DA442A2}"/>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Organizational competitor </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1D2942D5-0BBD-7961-85EB-2B89F00E73D9}"/>
              </a:ext>
            </a:extLst>
          </p:cNvPr>
          <p:cNvSpPr>
            <a:spLocks noGrp="1"/>
          </p:cNvSpPr>
          <p:nvPr>
            <p:ph idx="1"/>
          </p:nvPr>
        </p:nvSpPr>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Unilever significantly ranks in the first  position regarding product quality</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The primary competitors of this company include Nestle USA, GSK and Johnson &amp; Johnson.</a:t>
            </a:r>
            <a:endParaRPr lang="en-IN" sz="2000" u="none" strike="noStrike" dirty="0">
              <a:effectLst/>
              <a:latin typeface="Arial" panose="020B0604020202020204" pitchFamily="34" charset="0"/>
              <a:ea typeface="Arial" panose="020B0604020202020204" pitchFamily="34" charset="0"/>
            </a:endParaRPr>
          </a:p>
          <a:p>
            <a:endParaRPr lang="en-IN" sz="2800" dirty="0"/>
          </a:p>
        </p:txBody>
      </p:sp>
    </p:spTree>
    <p:extLst>
      <p:ext uri="{BB962C8B-B14F-4D97-AF65-F5344CB8AC3E}">
        <p14:creationId xmlns:p14="http://schemas.microsoft.com/office/powerpoint/2010/main" val="2389527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5125C-B497-347B-BEED-17DF816D1DA3}"/>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Relationship between organization structure and performance</a:t>
            </a:r>
            <a:endParaRPr lang="en-IN" sz="6000" dirty="0"/>
          </a:p>
        </p:txBody>
      </p:sp>
      <p:sp>
        <p:nvSpPr>
          <p:cNvPr id="3" name="Content Placeholder 2">
            <a:extLst>
              <a:ext uri="{FF2B5EF4-FFF2-40B4-BE49-F238E27FC236}">
                <a16:creationId xmlns:a16="http://schemas.microsoft.com/office/drawing/2014/main" id="{082851C2-D941-FBD6-6671-32E2181A0F19}"/>
              </a:ext>
            </a:extLst>
          </p:cNvPr>
          <p:cNvSpPr>
            <a:spLocks noGrp="1"/>
          </p:cNvSpPr>
          <p:nvPr>
            <p:ph idx="1"/>
          </p:nvPr>
        </p:nvSpPr>
        <p:spPr>
          <a:xfrm>
            <a:off x="1295401" y="2556932"/>
            <a:ext cx="5970813" cy="2015070"/>
          </a:xfrm>
        </p:spPr>
        <p:txBody>
          <a:bodyPr>
            <a:normAutofit fontScale="77500" lnSpcReduction="20000"/>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During the early period of 2022, Unilever had announced a significant change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The change mainly involved creating a simple organizational structure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It also involved developing a category-based business</a:t>
            </a:r>
            <a:endParaRPr lang="en-IN" sz="2000" u="none" strike="noStrike" dirty="0">
              <a:effectLst/>
              <a:latin typeface="Arial" panose="020B0604020202020204" pitchFamily="34" charset="0"/>
              <a:ea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44DD89A6-CB27-76F1-BC12-96A9CC4368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9961" y="2524275"/>
            <a:ext cx="4102236" cy="3051038"/>
          </a:xfrm>
          <a:prstGeom prst="rect">
            <a:avLst/>
          </a:prstGeom>
        </p:spPr>
      </p:pic>
    </p:spTree>
    <p:extLst>
      <p:ext uri="{BB962C8B-B14F-4D97-AF65-F5344CB8AC3E}">
        <p14:creationId xmlns:p14="http://schemas.microsoft.com/office/powerpoint/2010/main" val="2085168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55DF2-60BC-D283-1206-D5F0DB62817C}"/>
              </a:ext>
            </a:extLst>
          </p:cNvPr>
          <p:cNvSpPr>
            <a:spLocks noGrp="1"/>
          </p:cNvSpPr>
          <p:nvPr>
            <p:ph type="title"/>
          </p:nvPr>
        </p:nvSpPr>
        <p:spPr/>
        <p:txBody>
          <a:bodyPr/>
          <a:lstStyle/>
          <a:p>
            <a:r>
              <a:rPr lang="en-IN" sz="3200" b="1" dirty="0">
                <a:effectLst/>
                <a:latin typeface="Times New Roman" panose="02020603050405020304" pitchFamily="18" charset="0"/>
                <a:ea typeface="Times New Roman" panose="02020603050405020304" pitchFamily="18" charset="0"/>
              </a:rPr>
              <a:t>Features of the organizational structure </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8DC13911-2233-BA0A-BA77-8C907F1968DC}"/>
              </a:ext>
            </a:extLst>
          </p:cNvPr>
          <p:cNvSpPr>
            <a:spLocks noGrp="1"/>
          </p:cNvSpPr>
          <p:nvPr>
            <p:ph idx="1"/>
          </p:nvPr>
        </p:nvSpPr>
        <p:spPr>
          <a:xfrm>
            <a:off x="1295401" y="2556932"/>
            <a:ext cx="6101442" cy="2847825"/>
          </a:xfrm>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Geographic divisions that have the lowest significance</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The corporate executive teams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Division based on product type which is the most significant characteristics</a:t>
            </a:r>
            <a:endParaRPr lang="en-IN" sz="2000" u="none" strike="noStrike" dirty="0">
              <a:effectLst/>
              <a:latin typeface="Arial" panose="020B0604020202020204" pitchFamily="34" charset="0"/>
              <a:ea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888F40BE-B15C-E04A-78B3-9AED8C48E3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49285" y="2656029"/>
            <a:ext cx="3944002" cy="2748728"/>
          </a:xfrm>
          <a:prstGeom prst="rect">
            <a:avLst/>
          </a:prstGeom>
        </p:spPr>
      </p:pic>
    </p:spTree>
    <p:extLst>
      <p:ext uri="{BB962C8B-B14F-4D97-AF65-F5344CB8AC3E}">
        <p14:creationId xmlns:p14="http://schemas.microsoft.com/office/powerpoint/2010/main" val="2765789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F0E9-A58E-203F-28F2-30C37D46C6A9}"/>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Tasks which the manager utilizes for running this organization </a:t>
            </a:r>
            <a:endParaRPr lang="en-IN" sz="6000" dirty="0"/>
          </a:p>
        </p:txBody>
      </p:sp>
      <p:sp>
        <p:nvSpPr>
          <p:cNvPr id="3" name="Content Placeholder 2">
            <a:extLst>
              <a:ext uri="{FF2B5EF4-FFF2-40B4-BE49-F238E27FC236}">
                <a16:creationId xmlns:a16="http://schemas.microsoft.com/office/drawing/2014/main" id="{3DFAC173-8683-5121-3E41-E6685C87A874}"/>
              </a:ext>
            </a:extLst>
          </p:cNvPr>
          <p:cNvSpPr>
            <a:spLocks noGrp="1"/>
          </p:cNvSpPr>
          <p:nvPr>
            <p:ph idx="1"/>
          </p:nvPr>
        </p:nvSpPr>
        <p:spPr>
          <a:xfrm>
            <a:off x="1295402" y="2556932"/>
            <a:ext cx="5644242" cy="3027439"/>
          </a:xfrm>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Unilever is mainly led by the international C-level team and executives</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The organization is also led by the president called a “Unilever Leadership executive”</a:t>
            </a:r>
            <a:endParaRPr lang="en-IN" sz="2000" u="none" strike="noStrike" dirty="0">
              <a:effectLst/>
              <a:latin typeface="Arial" panose="020B0604020202020204" pitchFamily="34" charset="0"/>
              <a:ea typeface="Arial" panose="020B0604020202020204" pitchFamily="34" charset="0"/>
            </a:endParaRPr>
          </a:p>
          <a:p>
            <a:endParaRPr lang="en-IN" sz="2000" dirty="0"/>
          </a:p>
        </p:txBody>
      </p:sp>
      <p:pic>
        <p:nvPicPr>
          <p:cNvPr id="5" name="Picture 4">
            <a:extLst>
              <a:ext uri="{FF2B5EF4-FFF2-40B4-BE49-F238E27FC236}">
                <a16:creationId xmlns:a16="http://schemas.microsoft.com/office/drawing/2014/main" id="{C3D966C3-0CBF-5A4D-0E0C-3FAE9FC7DD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9644" y="2556932"/>
            <a:ext cx="4555860" cy="2446323"/>
          </a:xfrm>
          <a:prstGeom prst="rect">
            <a:avLst/>
          </a:prstGeom>
        </p:spPr>
      </p:pic>
    </p:spTree>
    <p:extLst>
      <p:ext uri="{BB962C8B-B14F-4D97-AF65-F5344CB8AC3E}">
        <p14:creationId xmlns:p14="http://schemas.microsoft.com/office/powerpoint/2010/main" val="3098341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1B414-FEB7-4891-1D97-4A6570CB1A98}"/>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Business integrity of Unilever organization</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B8DE735C-E01C-1F15-6540-828ADF44F01C}"/>
              </a:ext>
            </a:extLst>
          </p:cNvPr>
          <p:cNvSpPr>
            <a:spLocks noGrp="1"/>
          </p:cNvSpPr>
          <p:nvPr>
            <p:ph idx="1"/>
          </p:nvPr>
        </p:nvSpPr>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The operation effectively involves  openness, integrity and honesty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They further respect their legitimate interests</a:t>
            </a:r>
            <a:endParaRPr lang="en-IN" sz="2000" u="none" strike="noStrike" dirty="0">
              <a:effectLst/>
              <a:latin typeface="Arial" panose="020B0604020202020204" pitchFamily="34" charset="0"/>
              <a:ea typeface="Arial" panose="020B0604020202020204" pitchFamily="34" charset="0"/>
            </a:endParaRPr>
          </a:p>
          <a:p>
            <a:endParaRPr lang="en-IN" sz="2000" dirty="0"/>
          </a:p>
        </p:txBody>
      </p:sp>
    </p:spTree>
    <p:extLst>
      <p:ext uri="{BB962C8B-B14F-4D97-AF65-F5344CB8AC3E}">
        <p14:creationId xmlns:p14="http://schemas.microsoft.com/office/powerpoint/2010/main" val="581460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16354-8B80-46CF-B567-C4882C2AB4EB}"/>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Skills manager utilizes for running this organization </a:t>
            </a:r>
            <a:endParaRPr lang="en-IN" sz="6000" dirty="0"/>
          </a:p>
        </p:txBody>
      </p:sp>
      <p:sp>
        <p:nvSpPr>
          <p:cNvPr id="3" name="Content Placeholder 2">
            <a:extLst>
              <a:ext uri="{FF2B5EF4-FFF2-40B4-BE49-F238E27FC236}">
                <a16:creationId xmlns:a16="http://schemas.microsoft.com/office/drawing/2014/main" id="{32B646EF-2CFC-3D07-E926-3360F179B035}"/>
              </a:ext>
            </a:extLst>
          </p:cNvPr>
          <p:cNvSpPr>
            <a:spLocks noGrp="1"/>
          </p:cNvSpPr>
          <p:nvPr>
            <p:ph idx="1"/>
          </p:nvPr>
        </p:nvSpPr>
        <p:spPr>
          <a:xfrm>
            <a:off x="1295402" y="2556932"/>
            <a:ext cx="5415642" cy="2880482"/>
          </a:xfrm>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Leadership skills besides highly analytical and organizational skills</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Communication and management skills</a:t>
            </a:r>
            <a:endParaRPr lang="en-IN" sz="2000" u="none" strike="noStrike" dirty="0">
              <a:effectLst/>
              <a:latin typeface="Arial" panose="020B0604020202020204" pitchFamily="34" charset="0"/>
              <a:ea typeface="Arial" panose="020B0604020202020204" pitchFamily="34" charset="0"/>
            </a:endParaRPr>
          </a:p>
          <a:p>
            <a:endParaRPr lang="en-IN" sz="2000" dirty="0"/>
          </a:p>
        </p:txBody>
      </p:sp>
      <p:pic>
        <p:nvPicPr>
          <p:cNvPr id="5" name="Picture 4">
            <a:extLst>
              <a:ext uri="{FF2B5EF4-FFF2-40B4-BE49-F238E27FC236}">
                <a16:creationId xmlns:a16="http://schemas.microsoft.com/office/drawing/2014/main" id="{E0451716-7594-18E9-769E-A7583F707B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3213" y="2799242"/>
            <a:ext cx="3643385" cy="2638172"/>
          </a:xfrm>
          <a:prstGeom prst="rect">
            <a:avLst/>
          </a:prstGeom>
        </p:spPr>
      </p:pic>
    </p:spTree>
    <p:extLst>
      <p:ext uri="{BB962C8B-B14F-4D97-AF65-F5344CB8AC3E}">
        <p14:creationId xmlns:p14="http://schemas.microsoft.com/office/powerpoint/2010/main" val="13835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6EAB8-C185-B014-8341-F90748F4EA6D}"/>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Leadership theories</a:t>
            </a:r>
            <a:endParaRPr lang="en-IN" sz="2800" dirty="0"/>
          </a:p>
        </p:txBody>
      </p:sp>
      <p:sp>
        <p:nvSpPr>
          <p:cNvPr id="3" name="Content Placeholder 2">
            <a:extLst>
              <a:ext uri="{FF2B5EF4-FFF2-40B4-BE49-F238E27FC236}">
                <a16:creationId xmlns:a16="http://schemas.microsoft.com/office/drawing/2014/main" id="{91C64D75-BFB4-98E5-FC99-533A3FB78AB5}"/>
              </a:ext>
            </a:extLst>
          </p:cNvPr>
          <p:cNvSpPr>
            <a:spLocks noGrp="1"/>
          </p:cNvSpPr>
          <p:nvPr>
            <p:ph idx="1"/>
          </p:nvPr>
        </p:nvSpPr>
        <p:spPr>
          <a:xfrm>
            <a:off x="1295401" y="2556932"/>
            <a:ext cx="5709556" cy="3027439"/>
          </a:xfrm>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There are multiple numbers of leadership theories that are utilized in an organization</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This theory mainly involves transformational theory, contingency theory and others </a:t>
            </a:r>
            <a:endParaRPr lang="en-IN" sz="2000" u="none" strike="noStrike" dirty="0">
              <a:effectLst/>
              <a:latin typeface="Arial" panose="020B0604020202020204" pitchFamily="34" charset="0"/>
              <a:ea typeface="Arial" panose="020B0604020202020204" pitchFamily="34" charset="0"/>
            </a:endParaRPr>
          </a:p>
          <a:p>
            <a:endParaRPr lang="en-IN" sz="2000" dirty="0"/>
          </a:p>
        </p:txBody>
      </p:sp>
      <p:pic>
        <p:nvPicPr>
          <p:cNvPr id="5" name="Picture 4">
            <a:extLst>
              <a:ext uri="{FF2B5EF4-FFF2-40B4-BE49-F238E27FC236}">
                <a16:creationId xmlns:a16="http://schemas.microsoft.com/office/drawing/2014/main" id="{1D127F26-A21D-C96F-4E2A-1A2455AE2F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04957" y="2696618"/>
            <a:ext cx="3624057" cy="2446881"/>
          </a:xfrm>
          <a:prstGeom prst="rect">
            <a:avLst/>
          </a:prstGeom>
        </p:spPr>
      </p:pic>
    </p:spTree>
    <p:extLst>
      <p:ext uri="{BB962C8B-B14F-4D97-AF65-F5344CB8AC3E}">
        <p14:creationId xmlns:p14="http://schemas.microsoft.com/office/powerpoint/2010/main" val="2943114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24885-EDDA-B018-BE6E-25D55064E3B5}"/>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Organizational performance</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3A0226C0-FAC7-DE24-4683-450D993F7327}"/>
              </a:ext>
            </a:extLst>
          </p:cNvPr>
          <p:cNvSpPr>
            <a:spLocks noGrp="1"/>
          </p:cNvSpPr>
          <p:nvPr>
            <p:ph idx="1"/>
          </p:nvPr>
        </p:nvSpPr>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The culture supports the overall high-performance</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It initially supports the efficient performance of human resources</a:t>
            </a:r>
            <a:endParaRPr lang="en-IN" sz="2000" u="none" strike="noStrike" dirty="0">
              <a:effectLst/>
              <a:latin typeface="Arial" panose="020B0604020202020204" pitchFamily="34" charset="0"/>
              <a:ea typeface="Arial" panose="020B0604020202020204" pitchFamily="34" charset="0"/>
            </a:endParaRPr>
          </a:p>
          <a:p>
            <a:endParaRPr lang="en-IN" sz="2000" dirty="0"/>
          </a:p>
        </p:txBody>
      </p:sp>
    </p:spTree>
    <p:extLst>
      <p:ext uri="{BB962C8B-B14F-4D97-AF65-F5344CB8AC3E}">
        <p14:creationId xmlns:p14="http://schemas.microsoft.com/office/powerpoint/2010/main" val="4147580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08CB8-3D6E-AFA4-DDE9-0EFE195DE156}"/>
              </a:ext>
            </a:extLst>
          </p:cNvPr>
          <p:cNvSpPr>
            <a:spLocks noGrp="1"/>
          </p:cNvSpPr>
          <p:nvPr>
            <p:ph type="title"/>
          </p:nvPr>
        </p:nvSpPr>
        <p:spPr/>
        <p:txBody>
          <a:bodyPr/>
          <a:lstStyle/>
          <a:p>
            <a:r>
              <a:rPr lang="en-IN" sz="2800" b="1" dirty="0">
                <a:effectLst/>
                <a:latin typeface="Times New Roman" panose="02020603050405020304" pitchFamily="18" charset="0"/>
                <a:ea typeface="Times New Roman" panose="02020603050405020304" pitchFamily="18" charset="0"/>
              </a:rPr>
              <a:t>Leadership theory in Unilever PLC</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6C5A2084-4D0D-5817-F2D5-0F4FB501C538}"/>
              </a:ext>
            </a:extLst>
          </p:cNvPr>
          <p:cNvSpPr>
            <a:spLocks noGrp="1"/>
          </p:cNvSpPr>
          <p:nvPr>
            <p:ph idx="1"/>
          </p:nvPr>
        </p:nvSpPr>
        <p:spPr>
          <a:xfrm>
            <a:off x="1295401" y="2556933"/>
            <a:ext cx="5513613" cy="2472268"/>
          </a:xfrm>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This organization mainly follow Situational leadership theory</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The theory implies flexible leadership</a:t>
            </a:r>
            <a:endParaRPr lang="en-IN" sz="2000" u="none" strike="noStrike" dirty="0">
              <a:effectLst/>
              <a:latin typeface="Arial" panose="020B0604020202020204" pitchFamily="34" charset="0"/>
              <a:ea typeface="Arial" panose="020B0604020202020204" pitchFamily="34" charset="0"/>
            </a:endParaRPr>
          </a:p>
          <a:p>
            <a:endParaRPr lang="en-IN" sz="2000" dirty="0"/>
          </a:p>
        </p:txBody>
      </p:sp>
      <p:pic>
        <p:nvPicPr>
          <p:cNvPr id="5" name="Picture 4">
            <a:extLst>
              <a:ext uri="{FF2B5EF4-FFF2-40B4-BE49-F238E27FC236}">
                <a16:creationId xmlns:a16="http://schemas.microsoft.com/office/drawing/2014/main" id="{DE3925F3-7C30-FFE7-A944-B310AACE22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9644" y="2666671"/>
            <a:ext cx="3491400" cy="2362530"/>
          </a:xfrm>
          <a:prstGeom prst="rect">
            <a:avLst/>
          </a:prstGeom>
        </p:spPr>
      </p:pic>
    </p:spTree>
    <p:extLst>
      <p:ext uri="{BB962C8B-B14F-4D97-AF65-F5344CB8AC3E}">
        <p14:creationId xmlns:p14="http://schemas.microsoft.com/office/powerpoint/2010/main" val="3705405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01F81-9FA3-07EA-21A0-FAE4886A8551}"/>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Factors that influence overall team behaviour</a:t>
            </a:r>
            <a:endParaRPr lang="en-IN" sz="2800" dirty="0"/>
          </a:p>
        </p:txBody>
      </p:sp>
      <p:sp>
        <p:nvSpPr>
          <p:cNvPr id="3" name="Content Placeholder 2">
            <a:extLst>
              <a:ext uri="{FF2B5EF4-FFF2-40B4-BE49-F238E27FC236}">
                <a16:creationId xmlns:a16="http://schemas.microsoft.com/office/drawing/2014/main" id="{4782746B-6693-B0FF-D8CE-CD8F5318F668}"/>
              </a:ext>
            </a:extLst>
          </p:cNvPr>
          <p:cNvSpPr>
            <a:spLocks noGrp="1"/>
          </p:cNvSpPr>
          <p:nvPr>
            <p:ph idx="1"/>
          </p:nvPr>
        </p:nvSpPr>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Managerial approach and Unilever leadership skills</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Unilever had the most ambitious plan </a:t>
            </a:r>
            <a:endParaRPr lang="en-IN" sz="2000" u="none" strike="noStrike" dirty="0">
              <a:effectLst/>
              <a:latin typeface="Arial" panose="020B0604020202020204" pitchFamily="34" charset="0"/>
              <a:ea typeface="Arial" panose="020B0604020202020204" pitchFamily="34" charset="0"/>
            </a:endParaRPr>
          </a:p>
          <a:p>
            <a:endParaRPr lang="en-IN" sz="2000" dirty="0"/>
          </a:p>
        </p:txBody>
      </p:sp>
    </p:spTree>
    <p:extLst>
      <p:ext uri="{BB962C8B-B14F-4D97-AF65-F5344CB8AC3E}">
        <p14:creationId xmlns:p14="http://schemas.microsoft.com/office/powerpoint/2010/main" val="2755494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857D8-8A1F-6ECB-A2A5-A7F7C9FF00BE}"/>
              </a:ext>
            </a:extLst>
          </p:cNvPr>
          <p:cNvSpPr>
            <a:spLocks noGrp="1"/>
          </p:cNvSpPr>
          <p:nvPr>
            <p:ph type="title"/>
          </p:nvPr>
        </p:nvSpPr>
        <p:spPr/>
        <p:txBody>
          <a:bodyPr>
            <a:normAutofit/>
          </a:bodyPr>
          <a:lstStyle/>
          <a:p>
            <a:r>
              <a:rPr lang="en-IN" sz="2800" b="1" dirty="0">
                <a:latin typeface="Times New Roman" panose="02020603050405020304" pitchFamily="18" charset="0"/>
                <a:ea typeface="Times New Roman" panose="02020603050405020304" pitchFamily="18" charset="0"/>
              </a:rPr>
              <a:t>F</a:t>
            </a:r>
            <a:r>
              <a:rPr lang="en-IN" sz="2800" b="1" dirty="0">
                <a:effectLst/>
                <a:latin typeface="Times New Roman" panose="02020603050405020304" pitchFamily="18" charset="0"/>
                <a:ea typeface="Times New Roman" panose="02020603050405020304" pitchFamily="18" charset="0"/>
              </a:rPr>
              <a:t>actors that encourage the team </a:t>
            </a:r>
            <a:endParaRPr lang="en-IN" sz="2800" dirty="0"/>
          </a:p>
        </p:txBody>
      </p:sp>
      <p:sp>
        <p:nvSpPr>
          <p:cNvPr id="3" name="Content Placeholder 2">
            <a:extLst>
              <a:ext uri="{FF2B5EF4-FFF2-40B4-BE49-F238E27FC236}">
                <a16:creationId xmlns:a16="http://schemas.microsoft.com/office/drawing/2014/main" id="{8252B1B3-8B5D-2504-D8A3-A23DDBEDD354}"/>
              </a:ext>
            </a:extLst>
          </p:cNvPr>
          <p:cNvSpPr>
            <a:spLocks noGrp="1"/>
          </p:cNvSpPr>
          <p:nvPr>
            <p:ph idx="1"/>
          </p:nvPr>
        </p:nvSpPr>
        <p:spPr>
          <a:xfrm>
            <a:off x="1295400" y="2556932"/>
            <a:ext cx="4921087" cy="2798839"/>
          </a:xfrm>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Open communication and team management</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Leadership skills and group cohesiveness</a:t>
            </a:r>
            <a:endParaRPr lang="en-IN" sz="2000" u="none" strike="noStrike" dirty="0">
              <a:effectLst/>
              <a:latin typeface="Arial" panose="020B0604020202020204" pitchFamily="34" charset="0"/>
              <a:ea typeface="Arial" panose="020B0604020202020204" pitchFamily="34" charset="0"/>
            </a:endParaRPr>
          </a:p>
          <a:p>
            <a:endParaRPr lang="en-IN" sz="2000" dirty="0"/>
          </a:p>
        </p:txBody>
      </p:sp>
      <p:pic>
        <p:nvPicPr>
          <p:cNvPr id="5" name="Picture 4">
            <a:extLst>
              <a:ext uri="{FF2B5EF4-FFF2-40B4-BE49-F238E27FC236}">
                <a16:creationId xmlns:a16="http://schemas.microsoft.com/office/drawing/2014/main" id="{E9C7C8B1-14F1-1FBF-A14C-BA193EFDF9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45729" y="2828108"/>
            <a:ext cx="4921088" cy="1952898"/>
          </a:xfrm>
          <a:prstGeom prst="rect">
            <a:avLst/>
          </a:prstGeom>
        </p:spPr>
      </p:pic>
    </p:spTree>
    <p:extLst>
      <p:ext uri="{BB962C8B-B14F-4D97-AF65-F5344CB8AC3E}">
        <p14:creationId xmlns:p14="http://schemas.microsoft.com/office/powerpoint/2010/main" val="18629330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0F406-DF44-E23E-B542-311545FEC795}"/>
              </a:ext>
            </a:extLst>
          </p:cNvPr>
          <p:cNvSpPr>
            <a:spLocks noGrp="1"/>
          </p:cNvSpPr>
          <p:nvPr>
            <p:ph type="title"/>
          </p:nvPr>
        </p:nvSpPr>
        <p:spPr/>
        <p:txBody>
          <a:bodyPr>
            <a:normAutofit/>
          </a:bodyPr>
          <a:lstStyle/>
          <a:p>
            <a:r>
              <a:rPr lang="en-IN" sz="2800" b="1" dirty="0">
                <a:latin typeface="Times New Roman" panose="02020603050405020304" pitchFamily="18" charset="0"/>
                <a:ea typeface="Times New Roman" panose="02020603050405020304" pitchFamily="18" charset="0"/>
              </a:rPr>
              <a:t>F</a:t>
            </a:r>
            <a:r>
              <a:rPr lang="en-IN" sz="2800" b="1" dirty="0">
                <a:effectLst/>
                <a:latin typeface="Times New Roman" panose="02020603050405020304" pitchFamily="18" charset="0"/>
                <a:ea typeface="Times New Roman" panose="02020603050405020304" pitchFamily="18" charset="0"/>
              </a:rPr>
              <a:t>actors that encourage group behaviour</a:t>
            </a:r>
            <a:endParaRPr lang="en-IN" sz="2800" dirty="0"/>
          </a:p>
        </p:txBody>
      </p:sp>
      <p:sp>
        <p:nvSpPr>
          <p:cNvPr id="3" name="Content Placeholder 2">
            <a:extLst>
              <a:ext uri="{FF2B5EF4-FFF2-40B4-BE49-F238E27FC236}">
                <a16:creationId xmlns:a16="http://schemas.microsoft.com/office/drawing/2014/main" id="{950173FF-7D31-7D85-5DE5-0B1D7E40FE8C}"/>
              </a:ext>
            </a:extLst>
          </p:cNvPr>
          <p:cNvSpPr>
            <a:spLocks noGrp="1"/>
          </p:cNvSpPr>
          <p:nvPr>
            <p:ph idx="1"/>
          </p:nvPr>
        </p:nvSpPr>
        <p:spPr>
          <a:xfrm>
            <a:off x="1295402" y="2883504"/>
            <a:ext cx="5562598" cy="2015068"/>
          </a:xfrm>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Team handling and team management</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Effective communication and professional ethics</a:t>
            </a:r>
            <a:endParaRPr lang="en-IN" sz="2000" u="none" strike="noStrike" dirty="0">
              <a:effectLst/>
              <a:latin typeface="Arial" panose="020B0604020202020204" pitchFamily="34" charset="0"/>
              <a:ea typeface="Arial" panose="020B0604020202020204" pitchFamily="34" charset="0"/>
            </a:endParaRPr>
          </a:p>
          <a:p>
            <a:endParaRPr lang="en-IN" sz="2000" dirty="0"/>
          </a:p>
        </p:txBody>
      </p:sp>
      <p:pic>
        <p:nvPicPr>
          <p:cNvPr id="5" name="Picture 4">
            <a:extLst>
              <a:ext uri="{FF2B5EF4-FFF2-40B4-BE49-F238E27FC236}">
                <a16:creationId xmlns:a16="http://schemas.microsoft.com/office/drawing/2014/main" id="{2618C251-6D21-4979-705D-6FFEBF6CF0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13681" y="2766808"/>
            <a:ext cx="2810267" cy="2924583"/>
          </a:xfrm>
          <a:prstGeom prst="rect">
            <a:avLst/>
          </a:prstGeom>
        </p:spPr>
      </p:pic>
    </p:spTree>
    <p:extLst>
      <p:ext uri="{BB962C8B-B14F-4D97-AF65-F5344CB8AC3E}">
        <p14:creationId xmlns:p14="http://schemas.microsoft.com/office/powerpoint/2010/main" val="970219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05A8D-A540-169A-8FB1-A96C0CF9DA69}"/>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Conclusion</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F5C82D53-5E87-C187-348B-955C6F9C5D1F}"/>
              </a:ext>
            </a:extLst>
          </p:cNvPr>
          <p:cNvSpPr>
            <a:spLocks noGrp="1"/>
          </p:cNvSpPr>
          <p:nvPr>
            <p:ph idx="1"/>
          </p:nvPr>
        </p:nvSpPr>
        <p:spPr>
          <a:xfrm>
            <a:off x="1295402" y="2769203"/>
            <a:ext cx="5578927" cy="3106665"/>
          </a:xfrm>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This study paper has effectively investigated the Unilever organization in the UK</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Unilever was founded on 2nd September 1929</a:t>
            </a:r>
            <a:endParaRPr lang="en-IN" sz="2000" u="none" strike="noStrike" dirty="0">
              <a:effectLst/>
              <a:latin typeface="Arial" panose="020B0604020202020204" pitchFamily="34" charset="0"/>
              <a:ea typeface="Arial" panose="020B0604020202020204" pitchFamily="34" charset="0"/>
            </a:endParaRPr>
          </a:p>
          <a:p>
            <a:endParaRPr lang="en-IN" sz="2000" dirty="0"/>
          </a:p>
        </p:txBody>
      </p:sp>
      <p:pic>
        <p:nvPicPr>
          <p:cNvPr id="5" name="Picture 4">
            <a:extLst>
              <a:ext uri="{FF2B5EF4-FFF2-40B4-BE49-F238E27FC236}">
                <a16:creationId xmlns:a16="http://schemas.microsoft.com/office/drawing/2014/main" id="{33CAFB0D-81F9-FE5C-2F1B-6682E307D3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01940" y="2769203"/>
            <a:ext cx="4229690" cy="2419688"/>
          </a:xfrm>
          <a:prstGeom prst="rect">
            <a:avLst/>
          </a:prstGeom>
        </p:spPr>
      </p:pic>
    </p:spTree>
    <p:extLst>
      <p:ext uri="{BB962C8B-B14F-4D97-AF65-F5344CB8AC3E}">
        <p14:creationId xmlns:p14="http://schemas.microsoft.com/office/powerpoint/2010/main" val="2263232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D257A-2C7B-F368-7650-1056BB2A0186}"/>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References</a:t>
            </a:r>
            <a:endParaRPr lang="en-IN" sz="2800" dirty="0"/>
          </a:p>
        </p:txBody>
      </p:sp>
      <p:sp>
        <p:nvSpPr>
          <p:cNvPr id="3" name="Content Placeholder 2">
            <a:extLst>
              <a:ext uri="{FF2B5EF4-FFF2-40B4-BE49-F238E27FC236}">
                <a16:creationId xmlns:a16="http://schemas.microsoft.com/office/drawing/2014/main" id="{06C8AA31-DA92-6B44-B619-27E3449F6F9E}"/>
              </a:ext>
            </a:extLst>
          </p:cNvPr>
          <p:cNvSpPr>
            <a:spLocks noGrp="1"/>
          </p:cNvSpPr>
          <p:nvPr>
            <p:ph idx="1"/>
          </p:nvPr>
        </p:nvSpPr>
        <p:spPr/>
        <p:txBody>
          <a:bodyPr>
            <a:normAutofit fontScale="62500" lnSpcReduction="20000"/>
          </a:bodyPr>
          <a:lstStyle/>
          <a:p>
            <a:pPr algn="just">
              <a:lnSpc>
                <a:spcPct val="150000"/>
              </a:lnSpc>
            </a:pPr>
            <a:r>
              <a:rPr lang="en-IN" dirty="0">
                <a:effectLst/>
                <a:latin typeface="Times New Roman" panose="02020603050405020304" pitchFamily="18" charset="0"/>
                <a:ea typeface="Times New Roman" panose="02020603050405020304" pitchFamily="18" charset="0"/>
              </a:rPr>
              <a:t>Chandra, R. and </a:t>
            </a:r>
            <a:r>
              <a:rPr lang="en-IN" dirty="0" err="1">
                <a:effectLst/>
                <a:latin typeface="Times New Roman" panose="02020603050405020304" pitchFamily="18" charset="0"/>
                <a:ea typeface="Times New Roman" panose="02020603050405020304" pitchFamily="18" charset="0"/>
              </a:rPr>
              <a:t>Jatmika</a:t>
            </a:r>
            <a:r>
              <a:rPr lang="en-IN" dirty="0">
                <a:effectLst/>
                <a:latin typeface="Times New Roman" panose="02020603050405020304" pitchFamily="18" charset="0"/>
                <a:ea typeface="Times New Roman" panose="02020603050405020304" pitchFamily="18" charset="0"/>
              </a:rPr>
              <a:t>, S., 2022, March. Unilever </a:t>
            </a:r>
            <a:r>
              <a:rPr lang="en-IN" dirty="0" err="1">
                <a:effectLst/>
                <a:latin typeface="Times New Roman" panose="02020603050405020304" pitchFamily="18" charset="0"/>
                <a:ea typeface="Times New Roman" panose="02020603050405020304" pitchFamily="18" charset="0"/>
              </a:rPr>
              <a:t>Unilever</a:t>
            </a:r>
            <a:r>
              <a:rPr lang="en-IN" dirty="0">
                <a:effectLst/>
                <a:latin typeface="Times New Roman" panose="02020603050405020304" pitchFamily="18" charset="0"/>
                <a:ea typeface="Times New Roman" panose="02020603050405020304" pitchFamily="18" charset="0"/>
              </a:rPr>
              <a:t> Surabaya Corporate Social Responsibility (</a:t>
            </a:r>
            <a:r>
              <a:rPr lang="en-IN" dirty="0" err="1">
                <a:effectLst/>
                <a:latin typeface="Times New Roman" panose="02020603050405020304" pitchFamily="18" charset="0"/>
                <a:ea typeface="Times New Roman" panose="02020603050405020304" pitchFamily="18" charset="0"/>
              </a:rPr>
              <a:t>Csr</a:t>
            </a:r>
            <a:r>
              <a:rPr lang="en-IN" dirty="0">
                <a:effectLst/>
                <a:latin typeface="Times New Roman" panose="02020603050405020304" pitchFamily="18" charset="0"/>
                <a:ea typeface="Times New Roman" panose="02020603050405020304" pitchFamily="18" charset="0"/>
              </a:rPr>
              <a:t>) Policy in Maintaining Environmental Sustainability in Surabaya in 2014-2020. In International Conference on Public Organization (ICONPO 2021) (pp. 444-452). Atlantis Press.</a:t>
            </a:r>
            <a:endParaRPr lang="en-IN" dirty="0">
              <a:effectLst/>
              <a:latin typeface="Arial" panose="020B0604020202020204" pitchFamily="34" charset="0"/>
              <a:ea typeface="Arial" panose="020B0604020202020204" pitchFamily="34" charset="0"/>
            </a:endParaRPr>
          </a:p>
          <a:p>
            <a:pPr algn="just">
              <a:lnSpc>
                <a:spcPct val="150000"/>
              </a:lnSpc>
            </a:pPr>
            <a:r>
              <a:rPr lang="en-IN" dirty="0">
                <a:effectLst/>
                <a:latin typeface="Times New Roman" panose="02020603050405020304" pitchFamily="18" charset="0"/>
                <a:ea typeface="Times New Roman" panose="02020603050405020304" pitchFamily="18" charset="0"/>
              </a:rPr>
              <a:t>Choi, T.Y., Hofmann, E., Templar, S., Rogers, D.S., Leuschner, R. and </a:t>
            </a:r>
            <a:r>
              <a:rPr lang="en-IN" dirty="0" err="1">
                <a:effectLst/>
                <a:latin typeface="Times New Roman" panose="02020603050405020304" pitchFamily="18" charset="0"/>
                <a:ea typeface="Times New Roman" panose="02020603050405020304" pitchFamily="18" charset="0"/>
              </a:rPr>
              <a:t>Korde</a:t>
            </a:r>
            <a:r>
              <a:rPr lang="en-IN" dirty="0">
                <a:effectLst/>
                <a:latin typeface="Times New Roman" panose="02020603050405020304" pitchFamily="18" charset="0"/>
                <a:ea typeface="Times New Roman" panose="02020603050405020304" pitchFamily="18" charset="0"/>
              </a:rPr>
              <a:t>, R.Y., 2023. The supply chain financing ecosystem: Early responses during the COVID-19 crisis. Journal of Purchasing and Supply Management, p.100836.</a:t>
            </a:r>
            <a:endParaRPr lang="en-IN" dirty="0">
              <a:effectLst/>
              <a:latin typeface="Arial" panose="020B0604020202020204" pitchFamily="34" charset="0"/>
              <a:ea typeface="Arial" panose="020B0604020202020204" pitchFamily="34" charset="0"/>
            </a:endParaRPr>
          </a:p>
          <a:p>
            <a:pPr algn="just">
              <a:lnSpc>
                <a:spcPct val="150000"/>
              </a:lnSpc>
            </a:pPr>
            <a:r>
              <a:rPr lang="en-IN" dirty="0">
                <a:effectLst/>
                <a:latin typeface="Times New Roman" panose="02020603050405020304" pitchFamily="18" charset="0"/>
                <a:ea typeface="Times New Roman" panose="02020603050405020304" pitchFamily="18" charset="0"/>
              </a:rPr>
              <a:t>Gross-</a:t>
            </a:r>
            <a:r>
              <a:rPr lang="en-IN" dirty="0" err="1">
                <a:effectLst/>
                <a:latin typeface="Times New Roman" panose="02020603050405020304" pitchFamily="18" charset="0"/>
                <a:ea typeface="Times New Roman" panose="02020603050405020304" pitchFamily="18" charset="0"/>
              </a:rPr>
              <a:t>Gołacka</a:t>
            </a:r>
            <a:r>
              <a:rPr lang="en-IN" dirty="0">
                <a:effectLst/>
                <a:latin typeface="Times New Roman" panose="02020603050405020304" pitchFamily="18" charset="0"/>
                <a:ea typeface="Times New Roman" panose="02020603050405020304" pitchFamily="18" charset="0"/>
              </a:rPr>
              <a:t>, E., </a:t>
            </a:r>
            <a:r>
              <a:rPr lang="en-IN" dirty="0" err="1">
                <a:effectLst/>
                <a:latin typeface="Times New Roman" panose="02020603050405020304" pitchFamily="18" charset="0"/>
                <a:ea typeface="Times New Roman" panose="02020603050405020304" pitchFamily="18" charset="0"/>
              </a:rPr>
              <a:t>Ożga</a:t>
            </a:r>
            <a:r>
              <a:rPr lang="en-IN" dirty="0">
                <a:effectLst/>
                <a:latin typeface="Times New Roman" panose="02020603050405020304" pitchFamily="18" charset="0"/>
                <a:ea typeface="Times New Roman" panose="02020603050405020304" pitchFamily="18" charset="0"/>
              </a:rPr>
              <a:t>, J. and </a:t>
            </a:r>
            <a:r>
              <a:rPr lang="en-IN" dirty="0" err="1">
                <a:effectLst/>
                <a:latin typeface="Times New Roman" panose="02020603050405020304" pitchFamily="18" charset="0"/>
                <a:ea typeface="Times New Roman" panose="02020603050405020304" pitchFamily="18" charset="0"/>
              </a:rPr>
              <a:t>Więcławski</a:t>
            </a:r>
            <a:r>
              <a:rPr lang="en-IN" dirty="0">
                <a:effectLst/>
                <a:latin typeface="Times New Roman" panose="02020603050405020304" pitchFamily="18" charset="0"/>
                <a:ea typeface="Times New Roman" panose="02020603050405020304" pitchFamily="18" charset="0"/>
              </a:rPr>
              <a:t>, Ł., 2023. Implementing the Concept of Sustainable Development in an Organisation and Leadership Style–Selected Aspects. Journal of Intercultural Management, 15(2), pp.4-20.</a:t>
            </a:r>
            <a:endParaRPr lang="en-IN" dirty="0">
              <a:effectLst/>
              <a:latin typeface="Arial" panose="020B0604020202020204" pitchFamily="34" charset="0"/>
              <a:ea typeface="Arial" panose="020B0604020202020204" pitchFamily="34" charset="0"/>
            </a:endParaRPr>
          </a:p>
          <a:p>
            <a:pPr algn="just">
              <a:lnSpc>
                <a:spcPct val="150000"/>
              </a:lnSpc>
            </a:pPr>
            <a:r>
              <a:rPr lang="en-IN" dirty="0">
                <a:effectLst/>
                <a:latin typeface="Times New Roman" panose="02020603050405020304" pitchFamily="18" charset="0"/>
                <a:ea typeface="Times New Roman" panose="02020603050405020304" pitchFamily="18" charset="0"/>
              </a:rPr>
              <a:t>Kang, J., Lee, S. and Choi, S., 2023. Asymmetric Vacillation in the FMCG Industry: A Case Comparison of Procter &amp; Gamble and Unilever. Administrative Sciences, 13(8), p.187.</a:t>
            </a:r>
            <a:endParaRPr lang="en-IN"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6167807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117</TotalTime>
  <Words>1087</Words>
  <Application>Microsoft Office PowerPoint</Application>
  <PresentationFormat>Widescreen</PresentationFormat>
  <Paragraphs>96</Paragraphs>
  <Slides>19</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Aptos</vt:lpstr>
      <vt:lpstr>Aptos Display</vt:lpstr>
      <vt:lpstr>Arial</vt:lpstr>
      <vt:lpstr>Calibri</vt:lpstr>
      <vt:lpstr>Garamond</vt:lpstr>
      <vt:lpstr>Times New Roman</vt:lpstr>
      <vt:lpstr>Organic</vt:lpstr>
      <vt:lpstr>INTRODUCING THE MODERN WORKPLACE</vt:lpstr>
      <vt:lpstr>Critical Investigation of Unilever UK</vt:lpstr>
      <vt:lpstr>Introduction </vt:lpstr>
      <vt:lpstr>Organizational profile </vt:lpstr>
      <vt:lpstr>Organization background </vt:lpstr>
      <vt:lpstr>Organizational competitor  </vt:lpstr>
      <vt:lpstr>Relationship between organization structure and performance</vt:lpstr>
      <vt:lpstr>Features of the organizational structure  </vt:lpstr>
      <vt:lpstr>Tasks which the manager utilizes for running this organization </vt:lpstr>
      <vt:lpstr>Business integrity of Unilever organization </vt:lpstr>
      <vt:lpstr>Skills manager utilizes for running this organization </vt:lpstr>
      <vt:lpstr>Leadership theories</vt:lpstr>
      <vt:lpstr>Organizational performance </vt:lpstr>
      <vt:lpstr>Leadership theory in Unilever PLC </vt:lpstr>
      <vt:lpstr>Factors that influence overall team behaviour</vt:lpstr>
      <vt:lpstr>Factors that encourage the team </vt:lpstr>
      <vt:lpstr>Factors that encourage group behaviour</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utsav kakadiya</cp:lastModifiedBy>
  <cp:revision>5</cp:revision>
  <dcterms:created xsi:type="dcterms:W3CDTF">2023-11-17T09:24:49Z</dcterms:created>
  <dcterms:modified xsi:type="dcterms:W3CDTF">2023-11-18T16:02:11Z</dcterms:modified>
</cp:coreProperties>
</file>