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5" r:id="rId1"/>
  </p:sldMasterIdLst>
  <p:notesMasterIdLst>
    <p:notesMasterId r:id="rId14"/>
  </p:notesMasterIdLst>
  <p:sldIdLst>
    <p:sldId id="256" r:id="rId2"/>
    <p:sldId id="312" r:id="rId3"/>
    <p:sldId id="313" r:id="rId4"/>
    <p:sldId id="306" r:id="rId5"/>
    <p:sldId id="295" r:id="rId6"/>
    <p:sldId id="511" r:id="rId7"/>
    <p:sldId id="280" r:id="rId8"/>
    <p:sldId id="296" r:id="rId9"/>
    <p:sldId id="285" r:id="rId10"/>
    <p:sldId id="510" r:id="rId11"/>
    <p:sldId id="509" r:id="rId12"/>
    <p:sldId id="31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7568" autoAdjust="0"/>
  </p:normalViewPr>
  <p:slideViewPr>
    <p:cSldViewPr snapToGrid="0">
      <p:cViewPr varScale="1">
        <p:scale>
          <a:sx n="83" d="100"/>
          <a:sy n="83" d="100"/>
        </p:scale>
        <p:origin x="114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78101-B392-473A-9304-59F9D9FB0525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5DACEE-EBC0-4774-957A-98DB3FE8CA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786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DACEE-EBC0-4774-957A-98DB3FE8CA8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3295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5DACEE-EBC0-4774-957A-98DB3FE8CA8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412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06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73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276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836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007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866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148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384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36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63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73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9FCF878-8819-4A17-998A-36AE8066C953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64E8EDE-6144-49F0-8D36-72F7E9242A9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1644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Mf6izWhpdg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5Xd5lvyWMe8?t=21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Xd5lvyWMe8" TargetMode="Externa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Ydaa02CS5E?feature=oembed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earpointstrategy.com/blog/blue-ocean-strategy" TargetMode="External"/><Relationship Id="rId2" Type="http://schemas.openxmlformats.org/officeDocument/2006/relationships/hyperlink" Target="https://www.blueoceanstrategy.com/blog/7-powerful-blue-ocean-strategy-examp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d2UIlKHnx8E" TargetMode="External"/><Relationship Id="rId5" Type="http://schemas.openxmlformats.org/officeDocument/2006/relationships/hyperlink" Target="https://youtu.be/clp-IMpuwaQ" TargetMode="External"/><Relationship Id="rId4" Type="http://schemas.openxmlformats.org/officeDocument/2006/relationships/hyperlink" Target="https://www.linkedin.com/pulse/aldi-australia-case-how-blue-ocean-strategy-help-grocery-honaras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>
            <a:normAutofit/>
          </a:bodyPr>
          <a:lstStyle/>
          <a:p>
            <a:r>
              <a:rPr lang="en-GB"/>
              <a:t>BMBM6016  </a:t>
            </a:r>
            <a:br>
              <a:rPr lang="en-GB"/>
            </a:br>
            <a:r>
              <a:rPr lang="en-GB"/>
              <a:t>Strategic Marketing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Lecturer: Gwyneth Jones</a:t>
            </a:r>
          </a:p>
        </p:txBody>
      </p:sp>
    </p:spTree>
    <p:extLst>
      <p:ext uri="{BB962C8B-B14F-4D97-AF65-F5344CB8AC3E}">
        <p14:creationId xmlns:p14="http://schemas.microsoft.com/office/powerpoint/2010/main" val="3091892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E80F5-9049-0F3F-AAE7-4B13D8AE3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43" y="365760"/>
            <a:ext cx="10403669" cy="81304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Red Ocean </a:t>
            </a:r>
            <a:r>
              <a:rPr lang="en-GB" dirty="0"/>
              <a:t>v </a:t>
            </a:r>
            <a:r>
              <a:rPr lang="en-GB" b="1" dirty="0">
                <a:solidFill>
                  <a:srgbClr val="0070C0"/>
                </a:solidFill>
              </a:rPr>
              <a:t>Blue Ocean Strategy</a:t>
            </a:r>
          </a:p>
        </p:txBody>
      </p:sp>
      <p:pic>
        <p:nvPicPr>
          <p:cNvPr id="1026" name="Picture 2" descr="Blue Ocean vs Red Ocean Strategy -">
            <a:extLst>
              <a:ext uri="{FF2B5EF4-FFF2-40B4-BE49-F238E27FC236}">
                <a16:creationId xmlns:a16="http://schemas.microsoft.com/office/drawing/2014/main" id="{4CEC6240-1C82-F1CD-01CE-439C6EE1CB4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03438" y="1846263"/>
            <a:ext cx="8045450" cy="402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373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E80F5-9049-0F3F-AAE7-4B13D8AE3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4564674"/>
            <a:ext cx="4309531" cy="1615461"/>
          </a:xfrm>
        </p:spPr>
        <p:txBody>
          <a:bodyPr anchor="ctr">
            <a:normAutofit/>
          </a:bodyPr>
          <a:lstStyle/>
          <a:p>
            <a:r>
              <a:rPr lang="en-GB" sz="3200" b="1" u="sng" dirty="0">
                <a:latin typeface="Calibri" panose="020F0502020204030204" pitchFamily="34" charset="0"/>
                <a:cs typeface="Calibri" panose="020F0502020204030204" pitchFamily="34" charset="0"/>
              </a:rPr>
              <a:t>What is Red Ocean Blue Ocean Strategy?</a:t>
            </a:r>
            <a:endParaRPr lang="en-GB" sz="3200" b="1" dirty="0"/>
          </a:p>
        </p:txBody>
      </p:sp>
      <p:pic>
        <p:nvPicPr>
          <p:cNvPr id="2050" name="Picture 2" descr="How To Survive These Scary Times: Blue Ocean Strategy® | Simon Associates">
            <a:extLst>
              <a:ext uri="{FF2B5EF4-FFF2-40B4-BE49-F238E27FC236}">
                <a16:creationId xmlns:a16="http://schemas.microsoft.com/office/drawing/2014/main" id="{418776E3-4F12-BF1F-27C3-01639636DF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53" b="10629"/>
          <a:stretch/>
        </p:blipFill>
        <p:spPr bwMode="auto">
          <a:xfrm>
            <a:off x="20" y="1"/>
            <a:ext cx="11292820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369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6823" y="365760"/>
            <a:ext cx="10297689" cy="1102432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 Ocean </a:t>
            </a: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Vs </a:t>
            </a:r>
            <a:r>
              <a:rPr lang="en-GB" b="1" u="sng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Blue Ocean </a:t>
            </a: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913" y="1828800"/>
            <a:ext cx="10006883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 Oceans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All the industries in existence today.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The known marketplace where industry boundaries are defined and accepted.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Competitive conditions are understood.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Companies try to out-perform their rivals to increase market share in the existing market.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Cut-throat competition turns the ocean ‘red’.</a:t>
            </a:r>
          </a:p>
        </p:txBody>
      </p:sp>
    </p:spTree>
    <p:extLst>
      <p:ext uri="{BB962C8B-B14F-4D97-AF65-F5344CB8AC3E}">
        <p14:creationId xmlns:p14="http://schemas.microsoft.com/office/powerpoint/2010/main" val="1812336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6823" y="365760"/>
            <a:ext cx="10297689" cy="1102432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Red Ocean </a:t>
            </a: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Vs </a:t>
            </a:r>
            <a:r>
              <a:rPr lang="en-GB" b="1" u="sng" dirty="0">
                <a:solidFill>
                  <a:srgbClr val="0000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Blue Ocean </a:t>
            </a: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913" y="1828800"/>
            <a:ext cx="10006883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00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Blue Oceans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Represents all the industries not in existence today.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The unknown market space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Unexplored and untainted by competition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Like the blue ocean it is vast deep and powerful, in terms of opportunity and profitable growth. </a:t>
            </a:r>
          </a:p>
        </p:txBody>
      </p:sp>
    </p:spTree>
    <p:extLst>
      <p:ext uri="{BB962C8B-B14F-4D97-AF65-F5344CB8AC3E}">
        <p14:creationId xmlns:p14="http://schemas.microsoft.com/office/powerpoint/2010/main" val="2020083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52B60-AA69-D3ED-C5BD-F855F7DF2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Red Ocean Vs Blue Ocean Strategy Explained + Examples">
            <a:hlinkClick r:id="" action="ppaction://media"/>
            <a:extLst>
              <a:ext uri="{FF2B5EF4-FFF2-40B4-BE49-F238E27FC236}">
                <a16:creationId xmlns:a16="http://schemas.microsoft.com/office/drawing/2014/main" id="{BFA2A08D-44EC-28E1-4C1E-5758C518397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9012"/>
            <a:ext cx="12154124" cy="6867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7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8490" y="365760"/>
            <a:ext cx="10156022" cy="960764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Red Ocean Vs Blue Ocean Strategy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335" t="20060" r="15988" b="11081"/>
          <a:stretch/>
        </p:blipFill>
        <p:spPr>
          <a:xfrm>
            <a:off x="115910" y="1468193"/>
            <a:ext cx="11550953" cy="5389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246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940" t="21310" r="16997" b="16831"/>
          <a:stretch/>
        </p:blipFill>
        <p:spPr>
          <a:xfrm>
            <a:off x="0" y="0"/>
            <a:ext cx="112939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7921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https://youtu.be/5Xd5lvyWMe8?t=21</a:t>
            </a:r>
            <a:br>
              <a:rPr lang="en-GB" dirty="0"/>
            </a:br>
            <a:endParaRPr lang="en-GB" dirty="0"/>
          </a:p>
        </p:txBody>
      </p:sp>
      <p:pic>
        <p:nvPicPr>
          <p:cNvPr id="4" name="5Xd5lvyWMe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258763"/>
            <a:ext cx="11268075" cy="633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151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A66B3-BFA2-2B29-B8B9-E6134CFBC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The Explainer: Blue Ocean Strategy">
            <a:hlinkClick r:id="" action="ppaction://media"/>
            <a:extLst>
              <a:ext uri="{FF2B5EF4-FFF2-40B4-BE49-F238E27FC236}">
                <a16:creationId xmlns:a16="http://schemas.microsoft.com/office/drawing/2014/main" id="{C3EC1287-798D-F560-B8C2-C648557D5DD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94910" y="0"/>
            <a:ext cx="11193137" cy="6324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83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8CC41-1FD2-92E0-0361-BC614792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b="1" dirty="0"/>
              <a:t>Class Task</a:t>
            </a:r>
          </a:p>
        </p:txBody>
      </p:sp>
      <p:pic>
        <p:nvPicPr>
          <p:cNvPr id="1028" name="Picture 4" descr="What is a Blue Ocean Strategy? - ZIGURAT Innovation School - Transform the  way you do business!">
            <a:extLst>
              <a:ext uri="{FF2B5EF4-FFF2-40B4-BE49-F238E27FC236}">
                <a16:creationId xmlns:a16="http://schemas.microsoft.com/office/drawing/2014/main" id="{A7E98A7D-8B2C-8C89-1EA9-31328A40B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798" y="2024094"/>
            <a:ext cx="6022202" cy="4019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A96D1-2C9E-B752-2592-0F597F966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r>
              <a:rPr lang="en-GB" sz="2400" dirty="0"/>
              <a:t>In small groups discuss examples of companies that have created Blue Ocean Strategies and those that adopt Red Ocean strategies.</a:t>
            </a:r>
          </a:p>
          <a:p>
            <a:endParaRPr lang="en-GB" sz="2400" dirty="0"/>
          </a:p>
          <a:p>
            <a:r>
              <a:rPr lang="en-GB" sz="2400" dirty="0"/>
              <a:t>Make a list of each type </a:t>
            </a:r>
          </a:p>
          <a:p>
            <a:endParaRPr lang="en-GB" sz="2400" dirty="0"/>
          </a:p>
          <a:p>
            <a:r>
              <a:rPr lang="en-GB" sz="2400" dirty="0"/>
              <a:t>Feed back to the class</a:t>
            </a: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6587DBF8-5C50-4034-8B79-FE54A01A8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rgbClr val="33DD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4720853-E885-4BE5-BFE2-24004CEF6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794B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707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47AC4-59C8-1D65-D35E-A1B97B217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880" y="365760"/>
            <a:ext cx="10263632" cy="863600"/>
          </a:xfrm>
        </p:spPr>
        <p:txBody>
          <a:bodyPr/>
          <a:lstStyle/>
          <a:p>
            <a:r>
              <a:rPr lang="en-GB" b="1" dirty="0"/>
              <a:t>Further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91700-77D4-6443-7964-6037BC20C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80" y="1784733"/>
            <a:ext cx="10711578" cy="4395404"/>
          </a:xfrm>
        </p:spPr>
        <p:txBody>
          <a:bodyPr/>
          <a:lstStyle/>
          <a:p>
            <a:r>
              <a:rPr lang="en-GB" dirty="0">
                <a:hlinkClick r:id="rId2"/>
              </a:rPr>
              <a:t>7 Powerful Blue Ocean Strategy Examples That Left the Competition Behind</a:t>
            </a:r>
            <a:endParaRPr lang="en-GB" dirty="0"/>
          </a:p>
          <a:p>
            <a:endParaRPr lang="en-GB" sz="1200" dirty="0"/>
          </a:p>
          <a:p>
            <a:r>
              <a:rPr lang="en-GB" dirty="0">
                <a:hlinkClick r:id="rId3"/>
              </a:rPr>
              <a:t>The Blue Ocean Strategy Summary (With 4 Examples) (clearpointstrategy.com)</a:t>
            </a:r>
            <a:endParaRPr lang="en-GB" dirty="0"/>
          </a:p>
          <a:p>
            <a:endParaRPr lang="en-GB" sz="1200" dirty="0"/>
          </a:p>
          <a:p>
            <a:r>
              <a:rPr lang="en-GB" dirty="0">
                <a:hlinkClick r:id="rId4"/>
              </a:rPr>
              <a:t>ALDI Australia Case, How Blue Ocean Strategy help a grocery store be ahead of competition! (linkedin.com)</a:t>
            </a:r>
            <a:endParaRPr lang="en-GB" dirty="0"/>
          </a:p>
          <a:p>
            <a:endParaRPr lang="en-GB" sz="1200" dirty="0"/>
          </a:p>
          <a:p>
            <a:r>
              <a:rPr lang="en-GB" dirty="0">
                <a:hlinkClick r:id="rId5"/>
              </a:rPr>
              <a:t>https://youtu.be/clp-IMpuwaQ</a:t>
            </a:r>
            <a:endParaRPr lang="en-GB" dirty="0"/>
          </a:p>
          <a:p>
            <a:endParaRPr lang="en-GB" sz="1200" dirty="0"/>
          </a:p>
          <a:p>
            <a:r>
              <a:rPr lang="en-GB" dirty="0">
                <a:hlinkClick r:id="rId6"/>
              </a:rPr>
              <a:t>https://youtu.be/d2UIlKHnx8E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99103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247</Words>
  <Application>Microsoft Office PowerPoint</Application>
  <PresentationFormat>Widescreen</PresentationFormat>
  <Paragraphs>38</Paragraphs>
  <Slides>12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Calibri Light</vt:lpstr>
      <vt:lpstr>Wingdings</vt:lpstr>
      <vt:lpstr>Retrospect</vt:lpstr>
      <vt:lpstr>BMBM6016   Strategic Marketing</vt:lpstr>
      <vt:lpstr>Red Ocean v Blue Ocean Strategy</vt:lpstr>
      <vt:lpstr>What is Red Ocean Blue Ocean Strategy?</vt:lpstr>
      <vt:lpstr>Red Ocean Vs Blue Ocean Strategy</vt:lpstr>
      <vt:lpstr>Red Ocean Vs Blue Ocean Strategy</vt:lpstr>
      <vt:lpstr>PowerPoint Presentation</vt:lpstr>
      <vt:lpstr>Red Ocean Vs Blue Ocean Strategy</vt:lpstr>
      <vt:lpstr>PowerPoint Presentation</vt:lpstr>
      <vt:lpstr>https://youtu.be/5Xd5lvyWMe8?t=21 </vt:lpstr>
      <vt:lpstr>PowerPoint Presentation</vt:lpstr>
      <vt:lpstr>Class Task</vt:lpstr>
      <vt:lpstr>Further 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BMBM6016   Strategic Marketing</dc:title>
  <dc:creator>Gwyneth Jones</dc:creator>
  <cp:lastModifiedBy>Gwyneth Jones</cp:lastModifiedBy>
  <cp:revision>81</cp:revision>
  <dcterms:created xsi:type="dcterms:W3CDTF">2023-02-05T11:51:59Z</dcterms:created>
  <dcterms:modified xsi:type="dcterms:W3CDTF">2026-01-28T12:14:37Z</dcterms:modified>
</cp:coreProperties>
</file>