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4"/>
  </p:notesMasterIdLst>
  <p:handoutMasterIdLst>
    <p:handoutMasterId r:id="rId15"/>
  </p:handoutMasterIdLst>
  <p:sldIdLst>
    <p:sldId id="256" r:id="rId5"/>
    <p:sldId id="277" r:id="rId6"/>
    <p:sldId id="261" r:id="rId7"/>
    <p:sldId id="262" r:id="rId8"/>
    <p:sldId id="289" r:id="rId9"/>
    <p:sldId id="290" r:id="rId10"/>
    <p:sldId id="291" r:id="rId11"/>
    <p:sldId id="292" r:id="rId12"/>
    <p:sldId id="264" r:id="rId13"/>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3882" y="149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C51C6-8CD9-4F7F-B899-B259B522AF31}" type="datetime1">
              <a:rPr lang="en-GB" smtClean="0"/>
              <a:t>20/10/2025</a:t>
            </a:fld>
            <a:endParaRPr lang="en-GB"/>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BF9A36D-7FAC-478F-9944-F324014F6FD1}" type="slidenum">
              <a:rPr lang="en-GB" smtClean="0"/>
              <a:t>‹#›</a:t>
            </a:fld>
            <a:endParaRPr lang="en-GB"/>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EBA25-0AFC-482A-A4F4-4C60B04CD784}" type="datetime1">
              <a:rPr lang="en-GB" smtClean="0"/>
              <a:pPr/>
              <a:t>20/10/2025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B9A9E5-4F7F-4A7D-9DE1-899232329269}" type="slidenum">
              <a:rPr lang="en-GB" noProof="0" smtClean="0"/>
              <a:t>‹#›</a:t>
            </a:fld>
            <a:endParaRPr lang="en-GB" noProof="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a:t>
            </a:fld>
            <a:endParaRPr lang="en-GB"/>
          </a:p>
        </p:txBody>
      </p:sp>
    </p:spTree>
    <p:extLst>
      <p:ext uri="{BB962C8B-B14F-4D97-AF65-F5344CB8AC3E}">
        <p14:creationId xmlns:p14="http://schemas.microsoft.com/office/powerpoint/2010/main" val="2661522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2</a:t>
            </a:fld>
            <a:endParaRPr lang="en-GB"/>
          </a:p>
        </p:txBody>
      </p:sp>
    </p:spTree>
    <p:extLst>
      <p:ext uri="{BB962C8B-B14F-4D97-AF65-F5344CB8AC3E}">
        <p14:creationId xmlns:p14="http://schemas.microsoft.com/office/powerpoint/2010/main" val="4033215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3</a:t>
            </a:fld>
            <a:endParaRPr lang="en-GB"/>
          </a:p>
        </p:txBody>
      </p:sp>
    </p:spTree>
    <p:extLst>
      <p:ext uri="{BB962C8B-B14F-4D97-AF65-F5344CB8AC3E}">
        <p14:creationId xmlns:p14="http://schemas.microsoft.com/office/powerpoint/2010/main" val="964880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4</a:t>
            </a:fld>
            <a:endParaRPr lang="en-GB"/>
          </a:p>
        </p:txBody>
      </p:sp>
    </p:spTree>
    <p:extLst>
      <p:ext uri="{BB962C8B-B14F-4D97-AF65-F5344CB8AC3E}">
        <p14:creationId xmlns:p14="http://schemas.microsoft.com/office/powerpoint/2010/main" val="888541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5</a:t>
            </a:fld>
            <a:endParaRPr lang="en-GB"/>
          </a:p>
        </p:txBody>
      </p:sp>
    </p:spTree>
    <p:extLst>
      <p:ext uri="{BB962C8B-B14F-4D97-AF65-F5344CB8AC3E}">
        <p14:creationId xmlns:p14="http://schemas.microsoft.com/office/powerpoint/2010/main" val="36631531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9</a:t>
            </a:fld>
            <a:endParaRPr lang="en-GB"/>
          </a:p>
        </p:txBody>
      </p:sp>
    </p:spTree>
    <p:extLst>
      <p:ext uri="{BB962C8B-B14F-4D97-AF65-F5344CB8AC3E}">
        <p14:creationId xmlns:p14="http://schemas.microsoft.com/office/powerpoint/2010/main" val="372729300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rtlCol="0" anchor="b">
            <a:noAutofit/>
          </a:bodyPr>
          <a:lstStyle>
            <a:lvl1pPr algn="l">
              <a:defRPr sz="3600" cap="all" spc="150" baseline="0">
                <a:solidFill>
                  <a:schemeClr val="tx1">
                    <a:lumMod val="75000"/>
                    <a:lumOff val="25000"/>
                  </a:schemeClr>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rtlCol="0">
            <a:normAutofit/>
          </a:bodyPr>
          <a:lstStyle>
            <a:lvl1pPr marL="0" indent="0" algn="l">
              <a:lnSpc>
                <a:spcPct val="100000"/>
              </a:lnSpc>
              <a:buNone/>
              <a:defRPr sz="16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bg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rtlCol="0" anchor="b">
            <a:normAutofit/>
          </a:bodyPr>
          <a:lstStyle>
            <a:lvl1pPr>
              <a:defRPr sz="2800" spc="150" baseline="0">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rtlCol="0">
            <a:normAutofit/>
          </a:bodyPr>
          <a:lstStyle>
            <a:lvl1pPr marL="0" indent="0">
              <a:lnSpc>
                <a:spcPct val="120000"/>
              </a:lnSpc>
              <a:spcBef>
                <a:spcPts val="1000"/>
              </a:spcBef>
              <a:buNone/>
              <a:defRPr sz="1400">
                <a:solidFill>
                  <a:schemeClr val="tx1">
                    <a:lumMod val="75000"/>
                    <a:lumOff val="25000"/>
                  </a:schemeClr>
                </a:solidFill>
              </a:defRPr>
            </a:lvl1pPr>
            <a:lvl2pPr marL="457200" indent="0">
              <a:lnSpc>
                <a:spcPct val="120000"/>
              </a:lnSpc>
              <a:spcBef>
                <a:spcPts val="1000"/>
              </a:spcBef>
              <a:buNone/>
              <a:defRPr sz="1400">
                <a:solidFill>
                  <a:schemeClr val="tx1">
                    <a:lumMod val="75000"/>
                    <a:lumOff val="25000"/>
                  </a:schemeClr>
                </a:solidFill>
              </a:defRPr>
            </a:lvl2pPr>
            <a:lvl3pPr marL="914400" indent="0">
              <a:lnSpc>
                <a:spcPct val="120000"/>
              </a:lnSpc>
              <a:spcBef>
                <a:spcPts val="1000"/>
              </a:spcBef>
              <a:buNone/>
              <a:defRPr sz="1400">
                <a:solidFill>
                  <a:schemeClr val="tx1">
                    <a:lumMod val="75000"/>
                    <a:lumOff val="25000"/>
                  </a:schemeClr>
                </a:solidFill>
              </a:defRPr>
            </a:lvl3pPr>
            <a:lvl4pPr marL="1371600" indent="0">
              <a:lnSpc>
                <a:spcPct val="120000"/>
              </a:lnSpc>
              <a:spcBef>
                <a:spcPts val="1000"/>
              </a:spcBef>
              <a:buNone/>
              <a:defRPr sz="1400">
                <a:solidFill>
                  <a:schemeClr val="tx1">
                    <a:lumMod val="75000"/>
                    <a:lumOff val="25000"/>
                  </a:schemeClr>
                </a:solidFill>
              </a:defRPr>
            </a:lvl4pPr>
            <a:lvl5pPr marL="1828800" indent="0">
              <a:lnSpc>
                <a:spcPct val="120000"/>
              </a:lnSpc>
              <a:spcBef>
                <a:spcPts val="1000"/>
              </a:spcBef>
              <a:buNone/>
              <a:defRPr sz="1400">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rtlCol="0"/>
          <a:lstStyle>
            <a:lvl1pPr>
              <a:defRPr sz="900"/>
            </a:lvl1pPr>
          </a:lstStyle>
          <a:p>
            <a:pPr rtl="0"/>
            <a:r>
              <a:rPr lang="en-GB" noProof="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rtlCol="0"/>
          <a:lstStyle>
            <a:lvl1pPr>
              <a:defRPr sz="900"/>
            </a:lvl1pPr>
          </a:lstStyle>
          <a:p>
            <a:pPr rtl="0"/>
            <a:r>
              <a:rPr lang="en-GB" noProof="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rtlCol="0">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82564"/>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55823" y="6356350"/>
            <a:ext cx="1808712" cy="365125"/>
          </a:xfrm>
        </p:spPr>
        <p:txBody>
          <a:bodyPr rtlCol="0"/>
          <a:lstStyle>
            <a:lvl1pPr algn="l">
              <a:defRPr sz="900"/>
            </a:lvl1pPr>
          </a:lstStyle>
          <a:p>
            <a:pPr rtl="0"/>
            <a:r>
              <a:rPr lang="en-GB" noProof="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2"/>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p>
            <a:pPr rtl="0"/>
            <a:fld id="{B5CEABB6-07DC-46E8-9B57-56EC44A396E5}" type="slidenum">
              <a:rPr lang="en-GB" noProof="0" smtClean="0"/>
              <a:t>‹#›</a:t>
            </a:fld>
            <a:endParaRPr lang="en-GB" noProof="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64D564EB-CA78-42C6-AD76-3C4E7B3AEA8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8" name="Graphic 7">
            <a:extLst>
              <a:ext uri="{FF2B5EF4-FFF2-40B4-BE49-F238E27FC236}">
                <a16:creationId xmlns:a16="http://schemas.microsoft.com/office/drawing/2014/main" id="{1CFFBB3A-BDCF-4878-8D04-E8BB9A050E7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rtlCol="0" anchor="b">
            <a:normAutofit/>
          </a:bodyPr>
          <a:lstStyle>
            <a:lvl1pPr algn="l">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rtlCol="0" anchor="b">
            <a:normAutofit/>
          </a:bodyPr>
          <a:lstStyle>
            <a:lvl1pP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rtlCol="0" anchor="ctr">
            <a:noAutofit/>
          </a:bodyPr>
          <a:lstStyle>
            <a:lvl1pPr algn="l">
              <a:defRPr sz="3600" spc="150" baseline="0">
                <a:solidFill>
                  <a:schemeClr val="tx1">
                    <a:lumMod val="75000"/>
                    <a:lumOff val="25000"/>
                  </a:schemeClr>
                </a:solidFill>
              </a:defRPr>
            </a:lvl1pPr>
          </a:lstStyle>
          <a:p>
            <a:pPr rtl="0"/>
            <a:r>
              <a:rPr lang="en-GB" noProof="0"/>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rtlCol="0"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rtlCol="0"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rtlCol="0"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rtlCol="0"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rtlCol="0"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rtlCol="0"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rtlCol="0">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rtlCol="0">
            <a:norm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GB" noProof="0"/>
              <a:t>Click to edit Master text styles</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rtlCol="0">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GB" noProof="0"/>
              <a:t>Click to edit Master text styles</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rtlCol="0">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GB" noProof="0"/>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rtlCol="0">
            <a:normAutofit/>
          </a:bodyPr>
          <a:lstStyle>
            <a:lvl1pPr marL="0" indent="0" algn="ctr">
              <a:lnSpc>
                <a:spcPct val="100000"/>
              </a:lnSpc>
              <a:buNone/>
              <a:defRPr sz="1400" cap="none" spc="50" baseline="0">
                <a:solidFill>
                  <a:schemeClr val="tx1">
                    <a:lumMod val="75000"/>
                    <a:lumOff val="25000"/>
                  </a:schemeClr>
                </a:solidFill>
              </a:defRPr>
            </a:lvl1pPr>
            <a:lvl2pPr marL="457200" indent="0" algn="ctr">
              <a:lnSpc>
                <a:spcPct val="100000"/>
              </a:lnSpc>
              <a:buNone/>
              <a:defRPr sz="1400" cap="none" spc="50" baseline="0">
                <a:solidFill>
                  <a:schemeClr val="tx1">
                    <a:lumMod val="75000"/>
                    <a:lumOff val="25000"/>
                  </a:schemeClr>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GB" noProof="0"/>
              <a:t>Click to edit Master text styles</a:t>
            </a:r>
          </a:p>
          <a:p>
            <a:pPr lvl="1" rtl="0"/>
            <a:r>
              <a:rPr lang="en-GB" noProof="0"/>
              <a:t>Second level</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rtlCol="0">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GB"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rtlCol="0">
            <a:normAutofit/>
          </a:bodyPr>
          <a:lstStyle>
            <a:lvl1pP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rtlCol="0"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rtlCol="0"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lumMod val="75000"/>
                  <a:lumOff val="25000"/>
                </a:schemeClr>
              </a:solidFill>
            </a:endParaRPr>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rtlCol="0">
            <a:normAutofit/>
          </a:bodyPr>
          <a:lstStyle>
            <a:lvl1pPr algn="l">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rtlCol="0" anchor="ctr"/>
          <a:lstStyle>
            <a:lvl1pPr marL="0" indent="0" algn="l">
              <a:buNone/>
              <a:defRPr sz="1400" b="1">
                <a:solidFill>
                  <a:schemeClr val="tx1">
                    <a:lumMod val="75000"/>
                    <a:lumOff val="25000"/>
                  </a:schemeClr>
                </a:solidFill>
                <a:latin typeface="+mj-lt"/>
              </a:defRPr>
            </a:lvl1pPr>
          </a:lstStyle>
          <a:p>
            <a:pPr lvl="0" rtl="0"/>
            <a:r>
              <a:rPr lang="en-GB"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rtlCol="0" anchor="ctr"/>
          <a:lstStyle>
            <a:lvl1pPr marL="0" indent="0" algn="l">
              <a:buNone/>
              <a:defRPr sz="1400" b="1">
                <a:solidFill>
                  <a:schemeClr val="tx1">
                    <a:lumMod val="75000"/>
                    <a:lumOff val="25000"/>
                  </a:schemeClr>
                </a:solidFill>
                <a:latin typeface="+mj-lt"/>
              </a:defRPr>
            </a:lvl1pPr>
          </a:lstStyle>
          <a:p>
            <a:pPr lvl="0" rtl="0"/>
            <a:r>
              <a:rPr lang="en-GB" noProof="0"/>
              <a:t>Year</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32" name="Rectangle 31">
            <a:extLst>
              <a:ext uri="{FF2B5EF4-FFF2-40B4-BE49-F238E27FC236}">
                <a16:creationId xmlns:a16="http://schemas.microsoft.com/office/drawing/2014/main" id="{FFA35437-CCDE-4D92-B879-F23B329C8EC3}"/>
              </a:ext>
            </a:extLst>
          </p:cNvPr>
          <p:cNvSpPr/>
          <p:nvPr userDrawn="1"/>
        </p:nvSpPr>
        <p:spPr>
          <a:xfrm>
            <a:off x="929640" y="4034785"/>
            <a:ext cx="10332720" cy="4571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056323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6776"/>
            <a:ext cx="10515600" cy="3697645"/>
          </a:xfrm>
        </p:spPr>
        <p:txBody>
          <a:bodyPr rtlCol="0"/>
          <a:lstStyle>
            <a:lvl1pPr>
              <a:defRPr>
                <a:solidFill>
                  <a:schemeClr val="tx1">
                    <a:lumMod val="75000"/>
                    <a:lumOff val="25000"/>
                  </a:schemeClr>
                </a:solidFill>
              </a:defRPr>
            </a:lvl1pPr>
          </a:lstStyle>
          <a:p>
            <a:pPr rtl="0"/>
            <a:r>
              <a:rPr lang="en-GB" noProof="0"/>
              <a:t>Click icon to add SmartArt graphic</a:t>
            </a:r>
          </a:p>
        </p:txBody>
      </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cxnSp>
        <p:nvCxnSpPr>
          <p:cNvPr id="10" name="Straight Connector 9">
            <a:extLst>
              <a:ext uri="{FF2B5EF4-FFF2-40B4-BE49-F238E27FC236}">
                <a16:creationId xmlns:a16="http://schemas.microsoft.com/office/drawing/2014/main" id="{66988B2D-0240-4256-8268-4B9FF1E72363}"/>
              </a:ext>
            </a:extLst>
          </p:cNvPr>
          <p:cNvCxnSpPr>
            <a:cxnSpLocks/>
          </p:cNvCxnSpPr>
          <p:nvPr/>
        </p:nvCxnSpPr>
        <p:spPr>
          <a:xfrm flipV="1">
            <a:off x="0" y="0"/>
            <a:ext cx="2590800" cy="762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p:nvCxnSpPr>
        <p:spPr>
          <a:xfrm flipH="1">
            <a:off x="0" y="0"/>
            <a:ext cx="704850" cy="102790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rtlCol="0">
            <a:normAutofit/>
          </a:bodyPr>
          <a:lstStyle>
            <a:lvl1pPr marL="0" indent="0" algn="l">
              <a:lnSpc>
                <a:spcPct val="100000"/>
              </a:lnSpc>
              <a:buNone/>
              <a:defRPr sz="1400">
                <a:solidFill>
                  <a:schemeClr val="tx1">
                    <a:lumMod val="75000"/>
                    <a:lumOff val="25000"/>
                  </a:schemeClr>
                </a:solidFill>
              </a:defRPr>
            </a:lvl1pPr>
          </a:lstStyle>
          <a:p>
            <a:pPr rtl="0"/>
            <a:r>
              <a:rPr lang="en-GB" noProof="0"/>
              <a:t>Click icon to add picture</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rtlCol="0">
            <a:normAutofit/>
          </a:bodyPr>
          <a:lstStyle>
            <a:lvl1pPr marL="0" indent="0" algn="l">
              <a:lnSpc>
                <a:spcPct val="100000"/>
              </a:lnSpc>
              <a:buNone/>
              <a:defRPr sz="1400">
                <a:solidFill>
                  <a:schemeClr val="tx1">
                    <a:lumMod val="75000"/>
                    <a:lumOff val="25000"/>
                  </a:schemeClr>
                </a:solidFill>
              </a:defRPr>
            </a:lvl1pPr>
          </a:lstStyle>
          <a:p>
            <a:pPr rtl="0"/>
            <a:r>
              <a:rPr lang="en-GB" noProof="0"/>
              <a:t>Click icon to add picture</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rtlCol="0">
            <a:normAutofit/>
          </a:bodyPr>
          <a:lstStyle>
            <a:lvl1pPr marL="0" indent="0">
              <a:buNone/>
              <a:defRPr sz="1400"/>
            </a:lvl1pPr>
            <a:lvl2pPr marL="457200" indent="0" algn="l">
              <a:lnSpc>
                <a:spcPct val="100000"/>
              </a:lnSpc>
              <a:buNone/>
              <a:defRPr sz="1400">
                <a:solidFill>
                  <a:schemeClr val="tx1">
                    <a:lumMod val="75000"/>
                    <a:lumOff val="25000"/>
                  </a:schemeClr>
                </a:solidFill>
              </a:defRPr>
            </a:lvl2pPr>
          </a:lstStyle>
          <a:p>
            <a:pPr lvl="0" rtl="0"/>
            <a:r>
              <a:rPr lang="en-GB" noProof="0"/>
              <a:t>Click icon to add picture</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rtlCol="0">
            <a:normAutofit/>
          </a:bodyPr>
          <a:lstStyle>
            <a:lvl1pPr marL="0" indent="0" algn="l">
              <a:lnSpc>
                <a:spcPct val="100000"/>
              </a:lnSpc>
              <a:buNone/>
              <a:defRPr sz="1400">
                <a:solidFill>
                  <a:schemeClr val="tx1">
                    <a:lumMod val="75000"/>
                    <a:lumOff val="25000"/>
                  </a:schemeClr>
                </a:solidFill>
              </a:defRPr>
            </a:lvl1pPr>
          </a:lstStyle>
          <a:p>
            <a:pPr rtl="0"/>
            <a:r>
              <a:rPr lang="en-GB" noProof="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43248" y="5084524"/>
            <a:ext cx="2123743"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692980" y="5099206"/>
            <a:ext cx="2135755"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83644" y="5099206"/>
            <a:ext cx="2123743"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03525" y="5084524"/>
            <a:ext cx="2123742"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bg1">
                    <a:lumMod val="75000"/>
                    <a:lumOff val="25000"/>
                  </a:schemeClr>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GB" noProof="0"/>
              <a:t>Click icon to add picture</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GB" noProof="0"/>
              <a:t>Click icon to add picture</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rtlCol="0">
            <a:noAutofit/>
          </a:bodyPr>
          <a:lstStyle>
            <a:lvl1pPr marL="0" indent="0" algn="l">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rtl="0"/>
            <a:r>
              <a:rPr lang="en-GB" noProof="0"/>
              <a:t>Click icon to add picture</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GB" noProof="0"/>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GB" noProof="0"/>
              <a:t>Click icon to add picture</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GB" noProof="0"/>
              <a:t>Click icon to add picture</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rtlCol="0">
            <a:normAutofit/>
          </a:bodyPr>
          <a:lstStyle>
            <a:lvl1pPr marL="0" indent="0">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rtl="0"/>
            <a:r>
              <a:rPr lang="en-GB" noProof="0"/>
              <a:t>Click icon to add picture</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GB" noProof="0"/>
              <a:t>Click icon to add picture</a:t>
            </a:r>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solidFill>
                  <a:srgbClr val="898989"/>
                </a:solidFill>
              </a:defRPr>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solidFill>
                  <a:srgbClr val="898989"/>
                </a:solidFill>
              </a:defRPr>
            </a:lvl1pPr>
          </a:lstStyle>
          <a:p>
            <a:pPr rtl="0"/>
            <a:fld id="{B5CEABB6-07DC-46E8-9B57-56EC44A396E5}" type="slidenum">
              <a:rPr lang="en-GB" noProof="0" smtClean="0"/>
              <a:t>‹#›</a:t>
            </a:fld>
            <a:endParaRPr lang="en-GB" noProof="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1" name="Content Placeholder 10">
            <a:extLst>
              <a:ext uri="{FF2B5EF4-FFF2-40B4-BE49-F238E27FC236}">
                <a16:creationId xmlns:a16="http://schemas.microsoft.com/office/drawing/2014/main" id="{ADC2540D-94C4-405B-8607-0CEDD6F54B9C}"/>
              </a:ext>
            </a:extLst>
          </p:cNvPr>
          <p:cNvSpPr>
            <a:spLocks noGrp="1"/>
          </p:cNvSpPr>
          <p:nvPr>
            <p:ph sz="quarter" idx="21" hasCustomPrompt="1"/>
          </p:nvPr>
        </p:nvSpPr>
        <p:spPr>
          <a:xfrm>
            <a:off x="1075447"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GB" noProof="0"/>
              <a:t>Click to edit Master text styles</a:t>
            </a:r>
          </a:p>
        </p:txBody>
      </p:sp>
      <p:sp>
        <p:nvSpPr>
          <p:cNvPr id="24" name="Content Placeholder 10">
            <a:extLst>
              <a:ext uri="{FF2B5EF4-FFF2-40B4-BE49-F238E27FC236}">
                <a16:creationId xmlns:a16="http://schemas.microsoft.com/office/drawing/2014/main" id="{11C6EC54-ADFA-4CFF-9E9B-DC7E96C854C2}"/>
              </a:ext>
            </a:extLst>
          </p:cNvPr>
          <p:cNvSpPr>
            <a:spLocks noGrp="1"/>
          </p:cNvSpPr>
          <p:nvPr>
            <p:ph sz="quarter" idx="22" hasCustomPrompt="1"/>
          </p:nvPr>
        </p:nvSpPr>
        <p:spPr>
          <a:xfrm>
            <a:off x="3805651"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GB" noProof="0"/>
              <a:t>Click to edit Master text styles</a:t>
            </a:r>
          </a:p>
        </p:txBody>
      </p:sp>
      <p:sp>
        <p:nvSpPr>
          <p:cNvPr id="25" name="Content Placeholder 10">
            <a:extLst>
              <a:ext uri="{FF2B5EF4-FFF2-40B4-BE49-F238E27FC236}">
                <a16:creationId xmlns:a16="http://schemas.microsoft.com/office/drawing/2014/main" id="{1B6DD41C-FCE2-4AC6-A235-2FF1B905DAAD}"/>
              </a:ext>
            </a:extLst>
          </p:cNvPr>
          <p:cNvSpPr>
            <a:spLocks noGrp="1"/>
          </p:cNvSpPr>
          <p:nvPr>
            <p:ph sz="quarter" idx="23" hasCustomPrompt="1"/>
          </p:nvPr>
        </p:nvSpPr>
        <p:spPr>
          <a:xfrm>
            <a:off x="6530117"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GB" noProof="0"/>
              <a:t>Click to edit Master text styles</a:t>
            </a:r>
          </a:p>
        </p:txBody>
      </p:sp>
      <p:sp>
        <p:nvSpPr>
          <p:cNvPr id="26" name="Content Placeholder 10">
            <a:extLst>
              <a:ext uri="{FF2B5EF4-FFF2-40B4-BE49-F238E27FC236}">
                <a16:creationId xmlns:a16="http://schemas.microsoft.com/office/drawing/2014/main" id="{CEB4C3DB-E51E-4479-90C2-DFE5DB4B2482}"/>
              </a:ext>
            </a:extLst>
          </p:cNvPr>
          <p:cNvSpPr>
            <a:spLocks noGrp="1"/>
          </p:cNvSpPr>
          <p:nvPr>
            <p:ph sz="quarter" idx="24" hasCustomPrompt="1"/>
          </p:nvPr>
        </p:nvSpPr>
        <p:spPr>
          <a:xfrm>
            <a:off x="9260321"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GB"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rtlCol="0" anchor="b">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rtlCol="0" anchor="b">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rtlCol="0" anchor="b">
            <a:noAutofit/>
          </a:bodyPr>
          <a:lstStyle>
            <a:lvl1pPr algn="l">
              <a:defRPr sz="3200" spc="150" baseline="0">
                <a:solidFill>
                  <a:schemeClr val="tx1">
                    <a:lumMod val="75000"/>
                    <a:lumOff val="25000"/>
                  </a:schemeClr>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rtlCol="0">
            <a:normAutofit/>
          </a:bodyPr>
          <a:lstStyle>
            <a:lvl1pPr marL="0" indent="0" algn="l">
              <a:lnSpc>
                <a:spcPct val="150000"/>
              </a:lnSpc>
              <a:buNone/>
              <a:defRPr sz="1400" spc="50" baseline="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r>
              <a:rPr lang="en-GB" noProof="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92" r:id="rId13"/>
    <p:sldLayoutId id="2147483681" r:id="rId14"/>
    <p:sldLayoutId id="2147483674" r:id="rId15"/>
    <p:sldLayoutId id="2147483675" r:id="rId16"/>
    <p:sldLayoutId id="2147483696" r:id="rId17"/>
    <p:sldLayoutId id="2147483677" r:id="rId18"/>
    <p:sldLayoutId id="2147483678" r:id="rId19"/>
  </p:sldLayoutIdLst>
  <p:hf hdr="0"/>
  <p:txStyles>
    <p:titleStyle>
      <a:lvl1pPr algn="l" defTabSz="914400" rtl="0" eaLnBrk="1" latinLnBrk="0" hangingPunct="1">
        <a:lnSpc>
          <a:spcPct val="90000"/>
        </a:lnSpc>
        <a:spcBef>
          <a:spcPct val="0"/>
        </a:spcBef>
        <a:buNone/>
        <a:defRPr sz="4400" kern="1200" cap="all"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www.governmentbusiness.co.uk/news/25092024/health-and-social-care-has-highest-need-jobs-and-skills?utm_source=chatgpt.com"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hyperlink" Target="https://www.bitesizelearning.co.uk/resources/swot-analysis-explained-examples-templat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790EFFD9-1786-46D8-7465-FEF4926AE10D}"/>
              </a:ext>
            </a:extLst>
          </p:cNvPr>
          <p:cNvSpPr>
            <a:spLocks noGrp="1"/>
          </p:cNvSpPr>
          <p:nvPr>
            <p:ph type="subTitle" idx="1"/>
          </p:nvPr>
        </p:nvSpPr>
        <p:spPr>
          <a:xfrm>
            <a:off x="6873241" y="4835774"/>
            <a:ext cx="4941770" cy="1477940"/>
          </a:xfrm>
        </p:spPr>
        <p:txBody>
          <a:bodyPr>
            <a:normAutofit lnSpcReduction="10000"/>
          </a:bodyPr>
          <a:lstStyle/>
          <a:p>
            <a:r>
              <a:rPr lang="en-GB" sz="2000" dirty="0"/>
              <a:t>Italia Sassano 2421793</a:t>
            </a:r>
          </a:p>
          <a:p>
            <a:r>
              <a:rPr lang="en-GB" sz="2000" dirty="0"/>
              <a:t>Professional development in health and social care (LCHS4009_BIRM)</a:t>
            </a:r>
          </a:p>
          <a:p>
            <a:r>
              <a:rPr lang="en-GB" sz="2000" dirty="0"/>
              <a:t>Lecturer: Anika Tahsin</a:t>
            </a:r>
          </a:p>
          <a:p>
            <a:endParaRPr lang="en-GB" dirty="0"/>
          </a:p>
          <a:p>
            <a:endParaRPr lang="en-GB" dirty="0"/>
          </a:p>
          <a:p>
            <a:endParaRPr lang="en-GB" dirty="0"/>
          </a:p>
        </p:txBody>
      </p:sp>
      <p:sp>
        <p:nvSpPr>
          <p:cNvPr id="9" name="TextBox 8">
            <a:extLst>
              <a:ext uri="{FF2B5EF4-FFF2-40B4-BE49-F238E27FC236}">
                <a16:creationId xmlns:a16="http://schemas.microsoft.com/office/drawing/2014/main" id="{18A4EB1B-9F3B-44B0-E3FC-81E0ABC60B8F}"/>
              </a:ext>
            </a:extLst>
          </p:cNvPr>
          <p:cNvSpPr txBox="1"/>
          <p:nvPr/>
        </p:nvSpPr>
        <p:spPr>
          <a:xfrm>
            <a:off x="326571" y="1175656"/>
            <a:ext cx="7565572" cy="1384995"/>
          </a:xfrm>
          <a:prstGeom prst="rect">
            <a:avLst/>
          </a:prstGeom>
          <a:noFill/>
        </p:spPr>
        <p:txBody>
          <a:bodyPr wrap="square" rtlCol="0">
            <a:spAutoFit/>
          </a:bodyPr>
          <a:lstStyle/>
          <a:p>
            <a:r>
              <a:rPr lang="en-GB" sz="3200" dirty="0"/>
              <a:t>Educational Development in the UK Health &amp; Social Care Sector</a:t>
            </a:r>
          </a:p>
          <a:p>
            <a:r>
              <a:rPr lang="en-GB" sz="2000" dirty="0"/>
              <a:t>Personal SWOT and Action Plan</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B69DF042-37C5-4E09-AA4C-AA66649C9533}"/>
              </a:ext>
            </a:extLst>
          </p:cNvPr>
          <p:cNvSpPr>
            <a:spLocks noGrp="1"/>
          </p:cNvSpPr>
          <p:nvPr>
            <p:ph type="dt" sz="half" idx="10"/>
          </p:nvPr>
        </p:nvSpPr>
        <p:spPr>
          <a:xfrm>
            <a:off x="1333500" y="6356350"/>
            <a:ext cx="985157" cy="365125"/>
          </a:xfrm>
        </p:spPr>
        <p:txBody>
          <a:bodyPr rtlCol="0"/>
          <a:lstStyle/>
          <a:p>
            <a:pPr rtl="0"/>
            <a:r>
              <a:rPr lang="en-GB"/>
              <a:t>20XX</a:t>
            </a:r>
          </a:p>
        </p:txBody>
      </p:sp>
      <p:sp>
        <p:nvSpPr>
          <p:cNvPr id="5" name="Footer Placeholder 4">
            <a:extLst>
              <a:ext uri="{FF2B5EF4-FFF2-40B4-BE49-F238E27FC236}">
                <a16:creationId xmlns:a16="http://schemas.microsoft.com/office/drawing/2014/main" id="{AF29EA23-F34E-486A-B8B2-0C3019266975}"/>
              </a:ext>
            </a:extLst>
          </p:cNvPr>
          <p:cNvSpPr>
            <a:spLocks noGrp="1"/>
          </p:cNvSpPr>
          <p:nvPr>
            <p:ph type="ftr" sz="quarter" idx="11"/>
          </p:nvPr>
        </p:nvSpPr>
        <p:spPr>
          <a:xfrm>
            <a:off x="2669886" y="6356349"/>
            <a:ext cx="2482842" cy="365125"/>
          </a:xfrm>
        </p:spPr>
        <p:txBody>
          <a:bodyPr rtlCol="0"/>
          <a:lstStyle/>
          <a:p>
            <a:pPr rtl="0"/>
            <a:r>
              <a:rPr lang="en-GB"/>
              <a:t>Pitch Deck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5536305" y="6356350"/>
            <a:ext cx="987552" cy="365125"/>
          </a:xfrm>
        </p:spPr>
        <p:txBody>
          <a:bodyPr rtlCol="0"/>
          <a:lstStyle/>
          <a:p>
            <a:pPr rtl="0"/>
            <a:fld id="{19B51A1E-902D-48AF-9020-955120F399B6}" type="slidenum">
              <a:rPr lang="en-GB" smtClean="0"/>
              <a:pPr/>
              <a:t>2</a:t>
            </a:fld>
            <a:endParaRPr lang="en-GB"/>
          </a:p>
        </p:txBody>
      </p:sp>
      <p:sp>
        <p:nvSpPr>
          <p:cNvPr id="12" name="TextBox 11">
            <a:extLst>
              <a:ext uri="{FF2B5EF4-FFF2-40B4-BE49-F238E27FC236}">
                <a16:creationId xmlns:a16="http://schemas.microsoft.com/office/drawing/2014/main" id="{D6095AEE-1215-1632-C0C3-69D334B8346A}"/>
              </a:ext>
            </a:extLst>
          </p:cNvPr>
          <p:cNvSpPr txBox="1"/>
          <p:nvPr/>
        </p:nvSpPr>
        <p:spPr>
          <a:xfrm>
            <a:off x="380099" y="1186542"/>
            <a:ext cx="7860387" cy="2862322"/>
          </a:xfrm>
          <a:prstGeom prst="rect">
            <a:avLst/>
          </a:prstGeom>
          <a:noFill/>
        </p:spPr>
        <p:txBody>
          <a:bodyPr wrap="square" rtlCol="0">
            <a:spAutoFit/>
          </a:bodyPr>
          <a:lstStyle/>
          <a:p>
            <a:r>
              <a:rPr lang="en-GB" dirty="0"/>
              <a:t>As I pursue a career in the UK health &amp; social care sector, I want to align my educational development so I can respond to the sector demands and build a career for myself.</a:t>
            </a:r>
          </a:p>
          <a:p>
            <a:endParaRPr lang="en-GB" dirty="0"/>
          </a:p>
          <a:p>
            <a:r>
              <a:rPr lang="en-GB" dirty="0"/>
              <a:t>The health &amp; social care sector in the UK has the highest</a:t>
            </a:r>
            <a:r>
              <a:rPr lang="en-GB" b="1" dirty="0"/>
              <a:t> </a:t>
            </a:r>
            <a:r>
              <a:rPr lang="en-GB" dirty="0"/>
              <a:t>need for jobs and skills among major industries according to government business (2024).</a:t>
            </a:r>
          </a:p>
          <a:p>
            <a:endParaRPr lang="en-GB" dirty="0"/>
          </a:p>
          <a:p>
            <a:r>
              <a:rPr lang="en-GB" dirty="0"/>
              <a:t>Therefore, it makes sense to carry out a SWOT analysis (Strengths, Weaknesses, Opportunities, Threats) on myself to see how I can develop as written by bite size learning.</a:t>
            </a:r>
          </a:p>
        </p:txBody>
      </p:sp>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576943" y="349251"/>
            <a:ext cx="2416628" cy="585788"/>
          </a:xfrm>
        </p:spPr>
        <p:txBody>
          <a:bodyPr rtlCol="0"/>
          <a:lstStyle/>
          <a:p>
            <a:pPr rtl="0"/>
            <a:r>
              <a:rPr lang="en-GB" dirty="0"/>
              <a:t>Strengths</a:t>
            </a:r>
          </a:p>
        </p:txBody>
      </p:sp>
      <p:sp>
        <p:nvSpPr>
          <p:cNvPr id="4" name="Text Placeholder 3">
            <a:extLst>
              <a:ext uri="{FF2B5EF4-FFF2-40B4-BE49-F238E27FC236}">
                <a16:creationId xmlns:a16="http://schemas.microsoft.com/office/drawing/2014/main" id="{F5FF1291-56EB-4A7B-A198-1D91F9ECC5D3}"/>
              </a:ext>
            </a:extLst>
          </p:cNvPr>
          <p:cNvSpPr>
            <a:spLocks noGrp="1"/>
          </p:cNvSpPr>
          <p:nvPr>
            <p:ph type="body" sz="quarter" idx="14"/>
          </p:nvPr>
        </p:nvSpPr>
        <p:spPr>
          <a:xfrm>
            <a:off x="576943" y="2553826"/>
            <a:ext cx="4484915" cy="514350"/>
          </a:xfrm>
        </p:spPr>
        <p:txBody>
          <a:bodyPr rtlCol="0"/>
          <a:lstStyle/>
          <a:p>
            <a:pPr algn="l"/>
            <a:r>
              <a:rPr lang="en-GB" dirty="0"/>
              <a:t>Empathy, compassion, and ability to build rapport</a:t>
            </a:r>
          </a:p>
        </p:txBody>
      </p:sp>
      <p:sp>
        <p:nvSpPr>
          <p:cNvPr id="5" name="Text Placeholder 4">
            <a:extLst>
              <a:ext uri="{FF2B5EF4-FFF2-40B4-BE49-F238E27FC236}">
                <a16:creationId xmlns:a16="http://schemas.microsoft.com/office/drawing/2014/main" id="{6184E21C-7534-4FB5-9709-F7D1A11034F3}"/>
              </a:ext>
            </a:extLst>
          </p:cNvPr>
          <p:cNvSpPr>
            <a:spLocks noGrp="1"/>
          </p:cNvSpPr>
          <p:nvPr>
            <p:ph type="body" sz="quarter" idx="15"/>
          </p:nvPr>
        </p:nvSpPr>
        <p:spPr>
          <a:xfrm>
            <a:off x="2209800" y="3625852"/>
            <a:ext cx="3665228" cy="514350"/>
          </a:xfrm>
        </p:spPr>
        <p:txBody>
          <a:bodyPr rtlCol="0"/>
          <a:lstStyle/>
          <a:p>
            <a:pPr algn="l"/>
            <a:r>
              <a:rPr lang="en-GB" dirty="0"/>
              <a:t>Motivation to learn and develop</a:t>
            </a:r>
          </a:p>
        </p:txBody>
      </p:sp>
      <p:sp>
        <p:nvSpPr>
          <p:cNvPr id="7" name="Text Placeholder 6">
            <a:extLst>
              <a:ext uri="{FF2B5EF4-FFF2-40B4-BE49-F238E27FC236}">
                <a16:creationId xmlns:a16="http://schemas.microsoft.com/office/drawing/2014/main" id="{D7EB25CA-DA83-483D-AF83-0001BDF2DE2B}"/>
              </a:ext>
            </a:extLst>
          </p:cNvPr>
          <p:cNvSpPr>
            <a:spLocks noGrp="1"/>
          </p:cNvSpPr>
          <p:nvPr>
            <p:ph type="body" sz="quarter" idx="17"/>
          </p:nvPr>
        </p:nvSpPr>
        <p:spPr>
          <a:xfrm>
            <a:off x="4296456" y="1485656"/>
            <a:ext cx="5539095" cy="1010842"/>
          </a:xfrm>
        </p:spPr>
        <p:txBody>
          <a:bodyPr rtlCol="0"/>
          <a:lstStyle/>
          <a:p>
            <a:pPr rtl="0"/>
            <a:r>
              <a:rPr lang="en-GB" dirty="0"/>
              <a:t>Good communication skills is something that is crucial in the health care sector when dealing with people, patients and when working as part of a team.</a:t>
            </a:r>
          </a:p>
        </p:txBody>
      </p:sp>
      <p:sp>
        <p:nvSpPr>
          <p:cNvPr id="8" name="Text Placeholder 7">
            <a:extLst>
              <a:ext uri="{FF2B5EF4-FFF2-40B4-BE49-F238E27FC236}">
                <a16:creationId xmlns:a16="http://schemas.microsoft.com/office/drawing/2014/main" id="{B46CE8C6-E12D-4A0D-8553-7FFA31941D56}"/>
              </a:ext>
            </a:extLst>
          </p:cNvPr>
          <p:cNvSpPr>
            <a:spLocks noGrp="1"/>
          </p:cNvSpPr>
          <p:nvPr>
            <p:ph type="body" sz="quarter" idx="18"/>
          </p:nvPr>
        </p:nvSpPr>
        <p:spPr>
          <a:xfrm>
            <a:off x="4855029" y="2667717"/>
            <a:ext cx="5539095" cy="514350"/>
          </a:xfrm>
        </p:spPr>
        <p:txBody>
          <a:bodyPr rtlCol="0"/>
          <a:lstStyle/>
          <a:p>
            <a:pPr rtl="0"/>
            <a:r>
              <a:rPr lang="en-GB" dirty="0"/>
              <a:t>This is highly valued in the health and care sector.</a:t>
            </a:r>
          </a:p>
        </p:txBody>
      </p:sp>
      <p:sp>
        <p:nvSpPr>
          <p:cNvPr id="9" name="Text Placeholder 8">
            <a:extLst>
              <a:ext uri="{FF2B5EF4-FFF2-40B4-BE49-F238E27FC236}">
                <a16:creationId xmlns:a16="http://schemas.microsoft.com/office/drawing/2014/main" id="{1C7D5285-85DF-4331-A6FA-1AE847CA47AE}"/>
              </a:ext>
            </a:extLst>
          </p:cNvPr>
          <p:cNvSpPr>
            <a:spLocks noGrp="1"/>
          </p:cNvSpPr>
          <p:nvPr>
            <p:ph type="body" sz="quarter" idx="19"/>
          </p:nvPr>
        </p:nvSpPr>
        <p:spPr>
          <a:xfrm>
            <a:off x="5332147" y="3758366"/>
            <a:ext cx="5539095" cy="1010842"/>
          </a:xfrm>
        </p:spPr>
        <p:txBody>
          <a:bodyPr rtlCol="0"/>
          <a:lstStyle/>
          <a:p>
            <a:pPr rtl="0"/>
            <a:r>
              <a:rPr lang="en-GB" dirty="0"/>
              <a:t>I am currently at the university of Wales Trinity Saint David doing my level 4 Health and Social care two mornings a week and will continue to do my level 5 so I can expand on my knowledge.</a:t>
            </a:r>
          </a:p>
        </p:txBody>
      </p:sp>
      <p:sp>
        <p:nvSpPr>
          <p:cNvPr id="11" name="Date Placeholder 10">
            <a:extLst>
              <a:ext uri="{FF2B5EF4-FFF2-40B4-BE49-F238E27FC236}">
                <a16:creationId xmlns:a16="http://schemas.microsoft.com/office/drawing/2014/main" id="{40BF6865-7FAE-4B56-A995-ADF1582DCC64}"/>
              </a:ext>
            </a:extLst>
          </p:cNvPr>
          <p:cNvSpPr>
            <a:spLocks noGrp="1"/>
          </p:cNvSpPr>
          <p:nvPr>
            <p:ph type="dt" sz="half" idx="10"/>
          </p:nvPr>
        </p:nvSpPr>
        <p:spPr>
          <a:xfrm>
            <a:off x="838200" y="6356350"/>
            <a:ext cx="2743200" cy="365125"/>
          </a:xfrm>
        </p:spPr>
        <p:txBody>
          <a:bodyPr rtlCol="0"/>
          <a:lstStyle/>
          <a:p>
            <a:pPr rtl="0"/>
            <a:r>
              <a:rPr lang="en-GB"/>
              <a:t>20XX</a:t>
            </a:r>
          </a:p>
        </p:txBody>
      </p:sp>
      <p:sp>
        <p:nvSpPr>
          <p:cNvPr id="13" name="Slide Number Placeholder 12">
            <a:extLst>
              <a:ext uri="{FF2B5EF4-FFF2-40B4-BE49-F238E27FC236}">
                <a16:creationId xmlns:a16="http://schemas.microsoft.com/office/drawing/2014/main" id="{E3984D70-BD95-4E1F-9725-902B5D74DED6}"/>
              </a:ext>
            </a:extLst>
          </p:cNvPr>
          <p:cNvSpPr>
            <a:spLocks noGrp="1"/>
          </p:cNvSpPr>
          <p:nvPr>
            <p:ph type="sldNum" sz="quarter" idx="12"/>
          </p:nvPr>
        </p:nvSpPr>
        <p:spPr>
          <a:xfrm>
            <a:off x="10810874" y="6356350"/>
            <a:ext cx="542925" cy="365125"/>
          </a:xfrm>
        </p:spPr>
        <p:txBody>
          <a:bodyPr rtlCol="0"/>
          <a:lstStyle/>
          <a:p>
            <a:pPr rtl="0"/>
            <a:fld id="{B5CEABB6-07DC-46E8-9B57-56EC44A396E5}" type="slidenum">
              <a:rPr lang="en-GB" smtClean="0"/>
              <a:pPr/>
              <a:t>3</a:t>
            </a:fld>
            <a:endParaRPr lang="en-GB"/>
          </a:p>
        </p:txBody>
      </p:sp>
      <p:sp>
        <p:nvSpPr>
          <p:cNvPr id="15" name="Text Placeholder 14">
            <a:extLst>
              <a:ext uri="{FF2B5EF4-FFF2-40B4-BE49-F238E27FC236}">
                <a16:creationId xmlns:a16="http://schemas.microsoft.com/office/drawing/2014/main" id="{C25B1D14-A53A-FF7A-A5B0-362BD4A2F6A2}"/>
              </a:ext>
            </a:extLst>
          </p:cNvPr>
          <p:cNvSpPr>
            <a:spLocks noGrp="1"/>
          </p:cNvSpPr>
          <p:nvPr>
            <p:ph type="body" sz="quarter" idx="13"/>
          </p:nvPr>
        </p:nvSpPr>
        <p:spPr>
          <a:xfrm>
            <a:off x="269793" y="1371989"/>
            <a:ext cx="4173312" cy="514350"/>
          </a:xfrm>
        </p:spPr>
        <p:txBody>
          <a:bodyPr/>
          <a:lstStyle/>
          <a:p>
            <a:pPr algn="ctr"/>
            <a:r>
              <a:rPr lang="en-GB" dirty="0"/>
              <a:t>good communication skills</a:t>
            </a:r>
          </a:p>
        </p:txBody>
      </p:sp>
    </p:spTree>
    <p:extLst>
      <p:ext uri="{BB962C8B-B14F-4D97-AF65-F5344CB8AC3E}">
        <p14:creationId xmlns:p14="http://schemas.microsoft.com/office/powerpoint/2010/main" val="173856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885156" y="892177"/>
            <a:ext cx="8421688" cy="1325563"/>
          </a:xfrm>
        </p:spPr>
        <p:txBody>
          <a:bodyPr rtlCol="0"/>
          <a:lstStyle/>
          <a:p>
            <a:pPr rtl="0"/>
            <a:r>
              <a:rPr lang="en-GB" dirty="0"/>
              <a:t>Weaknesses</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1485900" y="2563123"/>
            <a:ext cx="4031945" cy="365125"/>
          </a:xfrm>
        </p:spPr>
        <p:txBody>
          <a:bodyPr vert="horz" lIns="91440" tIns="45720" rIns="91440" bIns="45720" rtlCol="0" anchor="t">
            <a:normAutofit lnSpcReduction="10000"/>
          </a:bodyPr>
          <a:lstStyle/>
          <a:p>
            <a:pPr rtl="0"/>
            <a:r>
              <a:rPr lang="en-GB" dirty="0"/>
              <a:t>TIME KEEPING</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1485900" y="2918211"/>
            <a:ext cx="4031030" cy="1057308"/>
          </a:xfrm>
        </p:spPr>
        <p:txBody>
          <a:bodyPr rtlCol="0"/>
          <a:lstStyle/>
          <a:p>
            <a:pPr rtl="0"/>
            <a:r>
              <a:rPr lang="en-GB" dirty="0"/>
              <a:t>Trying to balance work, study time, mom life and just life in general is difficult at times. I feel this impacts my study time and makes me feel pressured and stressed.</a:t>
            </a:r>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16"/>
          </p:nvPr>
        </p:nvSpPr>
        <p:spPr>
          <a:xfrm>
            <a:off x="6825404" y="2563123"/>
            <a:ext cx="4031945" cy="365125"/>
          </a:xfrm>
        </p:spPr>
        <p:txBody>
          <a:bodyPr rtlCol="0">
            <a:normAutofit lnSpcReduction="10000"/>
          </a:bodyPr>
          <a:lstStyle/>
          <a:p>
            <a:pPr rtl="0"/>
            <a:r>
              <a:rPr lang="en-GB" dirty="0"/>
              <a:t>CONFIDENCE</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17"/>
          </p:nvPr>
        </p:nvSpPr>
        <p:spPr>
          <a:xfrm>
            <a:off x="6673004" y="2936536"/>
            <a:ext cx="4031030" cy="1057308"/>
          </a:xfrm>
        </p:spPr>
        <p:txBody>
          <a:bodyPr rtlCol="0">
            <a:normAutofit lnSpcReduction="10000"/>
          </a:bodyPr>
          <a:lstStyle/>
          <a:p>
            <a:pPr rtl="0"/>
            <a:r>
              <a:rPr lang="en-GB" dirty="0"/>
              <a:t>I can lack confidence in myself at times when it comes to my work at university like my presentation and assignments etc. I feel this is due to my limited time, so I don’t get as much study time in as I would like.</a:t>
            </a:r>
          </a:p>
          <a:p>
            <a:pPr rtl="0"/>
            <a:endParaRPr lang="en-GB" dirty="0"/>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18"/>
          </p:nvPr>
        </p:nvSpPr>
        <p:spPr>
          <a:xfrm>
            <a:off x="4079570" y="4694315"/>
            <a:ext cx="4031945" cy="365125"/>
          </a:xfrm>
        </p:spPr>
        <p:txBody>
          <a:bodyPr rtlCol="0">
            <a:normAutofit lnSpcReduction="10000"/>
          </a:bodyPr>
          <a:lstStyle/>
          <a:p>
            <a:pPr rtl="0"/>
            <a:r>
              <a:rPr lang="en-GB" dirty="0"/>
              <a:t>Experience</a:t>
            </a:r>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19"/>
          </p:nvPr>
        </p:nvSpPr>
        <p:spPr>
          <a:xfrm>
            <a:off x="4080485" y="5059440"/>
            <a:ext cx="4031030" cy="1057308"/>
          </a:xfrm>
        </p:spPr>
        <p:txBody>
          <a:bodyPr rtlCol="0"/>
          <a:lstStyle/>
          <a:p>
            <a:pPr rtl="0"/>
            <a:r>
              <a:rPr lang="en-GB" dirty="0"/>
              <a:t>I have little to no experience in the health and care sector compared to the other students in my class who already work within the industry</a:t>
            </a:r>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22"/>
          </p:nvPr>
        </p:nvSpPr>
        <p:spPr>
          <a:xfrm>
            <a:off x="8610600" y="6356350"/>
            <a:ext cx="2743200" cy="365125"/>
          </a:xfrm>
        </p:spPr>
        <p:txBody>
          <a:bodyPr rtlCol="0"/>
          <a:lstStyle/>
          <a:p>
            <a:pPr rtl="0"/>
            <a:fld id="{B5CEABB6-07DC-46E8-9B57-56EC44A396E5}" type="slidenum">
              <a:rPr lang="en-GB" smtClean="0"/>
              <a:pPr/>
              <a:t>4</a:t>
            </a:fld>
            <a:endParaRPr lang="en-GB"/>
          </a:p>
        </p:txBody>
      </p:sp>
    </p:spTree>
    <p:extLst>
      <p:ext uri="{BB962C8B-B14F-4D97-AF65-F5344CB8AC3E}">
        <p14:creationId xmlns:p14="http://schemas.microsoft.com/office/powerpoint/2010/main" val="159392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790302" y="515303"/>
            <a:ext cx="3139440" cy="557950"/>
          </a:xfrm>
        </p:spPr>
        <p:txBody>
          <a:bodyPr rtlCol="0"/>
          <a:lstStyle/>
          <a:p>
            <a:pPr rtl="0"/>
            <a:r>
              <a:rPr lang="en-GB" dirty="0"/>
              <a:t>Opportunities</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838201" y="1250419"/>
            <a:ext cx="10824755" cy="4087821"/>
          </a:xfrm>
        </p:spPr>
        <p:txBody>
          <a:bodyPr vert="horz" lIns="91440" tIns="45720" rIns="91440" bIns="45720" rtlCol="0" anchor="t">
            <a:normAutofit lnSpcReduction="10000"/>
          </a:bodyPr>
          <a:lstStyle/>
          <a:p>
            <a:pPr rtl="0"/>
            <a:r>
              <a:rPr lang="en-GB" dirty="0"/>
              <a:t>I am currently doing my level at the university of Wales trinity saint David in Birmingham two mornings a week covering digital skills, public health, psychology and professional development in health and social care. In doing this it will present me with the opportunities to discover which specialised area I would like to go into within the health and care sector, such as child nursing, adult nursing, mental health etc amongst other areas.</a:t>
            </a:r>
          </a:p>
          <a:p>
            <a:pPr rtl="0"/>
            <a:endParaRPr lang="en-GB" dirty="0"/>
          </a:p>
          <a:p>
            <a:pPr rtl="0"/>
            <a:r>
              <a:rPr lang="en-GB" dirty="0"/>
              <a:t>On completion of my course, it should give me global opportunities since the qualifications and skills I will learn are transferable, meaning it will allow me to work from different countries should I want to. </a:t>
            </a:r>
          </a:p>
          <a:p>
            <a:pPr rtl="0"/>
            <a:endParaRPr lang="en-GB" dirty="0"/>
          </a:p>
          <a:p>
            <a:pPr rtl="0"/>
            <a:r>
              <a:rPr lang="en-GB" dirty="0"/>
              <a:t>There is also opportunities in the health and care sector for voluntary work such as care homes with the elderly, this will help me with getting more experience and knowledge.</a:t>
            </a:r>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rtlCol="0"/>
          <a:lstStyle/>
          <a:p>
            <a:pPr rtl="0"/>
            <a:fld id="{B5CEABB6-07DC-46E8-9B57-56EC44A396E5}" type="slidenum">
              <a:rPr lang="en-GB" smtClean="0"/>
              <a:pPr/>
              <a:t>5</a:t>
            </a:fld>
            <a:endParaRPr lang="en-GB"/>
          </a:p>
        </p:txBody>
      </p:sp>
    </p:spTree>
    <p:extLst>
      <p:ext uri="{BB962C8B-B14F-4D97-AF65-F5344CB8AC3E}">
        <p14:creationId xmlns:p14="http://schemas.microsoft.com/office/powerpoint/2010/main" val="184494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EBD29-F95D-760B-C4F2-63FFD0DCE3FB}"/>
              </a:ext>
            </a:extLst>
          </p:cNvPr>
          <p:cNvSpPr>
            <a:spLocks noGrp="1"/>
          </p:cNvSpPr>
          <p:nvPr>
            <p:ph type="title"/>
          </p:nvPr>
        </p:nvSpPr>
        <p:spPr>
          <a:xfrm>
            <a:off x="3380014" y="454846"/>
            <a:ext cx="5431971" cy="846301"/>
          </a:xfrm>
        </p:spPr>
        <p:txBody>
          <a:bodyPr/>
          <a:lstStyle/>
          <a:p>
            <a:pPr algn="ctr"/>
            <a:r>
              <a:rPr lang="en-GB" dirty="0"/>
              <a:t>Threats</a:t>
            </a:r>
          </a:p>
        </p:txBody>
      </p:sp>
      <p:sp>
        <p:nvSpPr>
          <p:cNvPr id="11" name="Slide Number Placeholder 10">
            <a:extLst>
              <a:ext uri="{FF2B5EF4-FFF2-40B4-BE49-F238E27FC236}">
                <a16:creationId xmlns:a16="http://schemas.microsoft.com/office/drawing/2014/main" id="{D76895E7-F27E-0F9F-D204-ED2C846061E6}"/>
              </a:ext>
            </a:extLst>
          </p:cNvPr>
          <p:cNvSpPr>
            <a:spLocks noGrp="1"/>
          </p:cNvSpPr>
          <p:nvPr>
            <p:ph type="sldNum" sz="quarter" idx="22"/>
          </p:nvPr>
        </p:nvSpPr>
        <p:spPr/>
        <p:txBody>
          <a:bodyPr/>
          <a:lstStyle/>
          <a:p>
            <a:pPr rtl="0"/>
            <a:fld id="{B5CEABB6-07DC-46E8-9B57-56EC44A396E5}" type="slidenum">
              <a:rPr lang="en-GB" noProof="0" smtClean="0"/>
              <a:pPr rtl="0"/>
              <a:t>6</a:t>
            </a:fld>
            <a:endParaRPr lang="en-GB" noProof="0"/>
          </a:p>
        </p:txBody>
      </p:sp>
      <p:sp>
        <p:nvSpPr>
          <p:cNvPr id="13" name="Text Placeholder 12">
            <a:extLst>
              <a:ext uri="{FF2B5EF4-FFF2-40B4-BE49-F238E27FC236}">
                <a16:creationId xmlns:a16="http://schemas.microsoft.com/office/drawing/2014/main" id="{24D49CEE-A65C-F8AF-8649-0AA3C2734FAF}"/>
              </a:ext>
            </a:extLst>
          </p:cNvPr>
          <p:cNvSpPr>
            <a:spLocks noGrp="1"/>
          </p:cNvSpPr>
          <p:nvPr>
            <p:ph type="body" sz="quarter" idx="13"/>
          </p:nvPr>
        </p:nvSpPr>
        <p:spPr>
          <a:xfrm>
            <a:off x="1577598" y="1413600"/>
            <a:ext cx="9036801" cy="4301399"/>
          </a:xfrm>
        </p:spPr>
        <p:txBody>
          <a:bodyPr>
            <a:normAutofit/>
          </a:bodyPr>
          <a:lstStyle/>
          <a:p>
            <a:r>
              <a:rPr lang="en-GB" dirty="0"/>
              <a:t>High competition for roles, and skills gaps meaning employers may favour those with more qualifications or experience.</a:t>
            </a:r>
          </a:p>
          <a:p>
            <a:endParaRPr lang="en-GB" dirty="0"/>
          </a:p>
          <a:p>
            <a:r>
              <a:rPr lang="en-GB" dirty="0"/>
              <a:t>Work pressure, staffing shortages and high turnover in the sector can lead to stress, burnout, and limited time for learning.</a:t>
            </a:r>
          </a:p>
          <a:p>
            <a:endParaRPr lang="en-GB" dirty="0"/>
          </a:p>
          <a:p>
            <a:r>
              <a:rPr lang="en-GB" dirty="0"/>
              <a:t>Rapid change in the sector (technology and legislation) meaning your skills may go out of date.</a:t>
            </a:r>
          </a:p>
          <a:p>
            <a:endParaRPr lang="en-GB" dirty="0"/>
          </a:p>
        </p:txBody>
      </p:sp>
    </p:spTree>
    <p:extLst>
      <p:ext uri="{BB962C8B-B14F-4D97-AF65-F5344CB8AC3E}">
        <p14:creationId xmlns:p14="http://schemas.microsoft.com/office/powerpoint/2010/main" val="1467805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5293B1-095C-B279-3919-91201E4343F9}"/>
              </a:ext>
            </a:extLst>
          </p:cNvPr>
          <p:cNvSpPr txBox="1"/>
          <p:nvPr/>
        </p:nvSpPr>
        <p:spPr>
          <a:xfrm>
            <a:off x="2275113" y="947056"/>
            <a:ext cx="8817429" cy="954107"/>
          </a:xfrm>
          <a:prstGeom prst="rect">
            <a:avLst/>
          </a:prstGeom>
          <a:noFill/>
        </p:spPr>
        <p:txBody>
          <a:bodyPr wrap="square" rtlCol="0">
            <a:spAutoFit/>
          </a:bodyPr>
          <a:lstStyle/>
          <a:p>
            <a:r>
              <a:rPr lang="en-GB" sz="3600" dirty="0"/>
              <a:t>Strategic Plan,</a:t>
            </a:r>
          </a:p>
          <a:p>
            <a:r>
              <a:rPr lang="en-GB" sz="2000" dirty="0"/>
              <a:t>Leveraging Strengths &amp; Addressing Weaknesses</a:t>
            </a:r>
          </a:p>
        </p:txBody>
      </p:sp>
      <p:sp>
        <p:nvSpPr>
          <p:cNvPr id="5" name="TextBox 4">
            <a:extLst>
              <a:ext uri="{FF2B5EF4-FFF2-40B4-BE49-F238E27FC236}">
                <a16:creationId xmlns:a16="http://schemas.microsoft.com/office/drawing/2014/main" id="{C75FDA09-3753-BF85-FED6-A1D3FB8EB7AF}"/>
              </a:ext>
            </a:extLst>
          </p:cNvPr>
          <p:cNvSpPr txBox="1"/>
          <p:nvPr/>
        </p:nvSpPr>
        <p:spPr>
          <a:xfrm>
            <a:off x="2275113" y="2189976"/>
            <a:ext cx="8142514" cy="3416320"/>
          </a:xfrm>
          <a:prstGeom prst="rect">
            <a:avLst/>
          </a:prstGeom>
          <a:noFill/>
        </p:spPr>
        <p:txBody>
          <a:bodyPr wrap="square" rtlCol="0">
            <a:spAutoFit/>
          </a:bodyPr>
          <a:lstStyle/>
          <a:p>
            <a:r>
              <a:rPr lang="en-GB" dirty="0"/>
              <a:t>Because of strong communication skills I can volunteer to work in a care home or other health care settings which will help me gain experience</a:t>
            </a:r>
          </a:p>
          <a:p>
            <a:endParaRPr lang="en-GB" dirty="0"/>
          </a:p>
          <a:p>
            <a:r>
              <a:rPr lang="en-GB" dirty="0"/>
              <a:t>Because of my empathy, compassion and ability to build rapport it should help me when writing assignments and assessments as it makes the case study scenarios more realistic so it should make it more effective. In turn this will give me a higher grading thus building my confidence.</a:t>
            </a:r>
          </a:p>
          <a:p>
            <a:endParaRPr lang="en-GB" dirty="0"/>
          </a:p>
          <a:p>
            <a:endParaRPr lang="en-GB" dirty="0"/>
          </a:p>
          <a:p>
            <a:r>
              <a:rPr lang="en-GB" dirty="0"/>
              <a:t>My motivation to learn and develop fuels my time management. Because I'm driven to grow I like to set clear goals. This makes it easier to prioritize my tasks and allocate time effectively.</a:t>
            </a:r>
          </a:p>
        </p:txBody>
      </p:sp>
    </p:spTree>
    <p:extLst>
      <p:ext uri="{BB962C8B-B14F-4D97-AF65-F5344CB8AC3E}">
        <p14:creationId xmlns:p14="http://schemas.microsoft.com/office/powerpoint/2010/main" val="18445102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16583-86ED-7701-A034-CABBFEB1DCD1}"/>
              </a:ext>
            </a:extLst>
          </p:cNvPr>
          <p:cNvSpPr>
            <a:spLocks noGrp="1"/>
          </p:cNvSpPr>
          <p:nvPr>
            <p:ph type="title"/>
          </p:nvPr>
        </p:nvSpPr>
        <p:spPr>
          <a:xfrm>
            <a:off x="1970773" y="683394"/>
            <a:ext cx="3139440" cy="505707"/>
          </a:xfrm>
        </p:spPr>
        <p:txBody>
          <a:bodyPr/>
          <a:lstStyle/>
          <a:p>
            <a:r>
              <a:rPr lang="en-GB" dirty="0"/>
              <a:t>Strategic plan</a:t>
            </a:r>
          </a:p>
        </p:txBody>
      </p:sp>
      <p:sp>
        <p:nvSpPr>
          <p:cNvPr id="11" name="Date Placeholder 10">
            <a:extLst>
              <a:ext uri="{FF2B5EF4-FFF2-40B4-BE49-F238E27FC236}">
                <a16:creationId xmlns:a16="http://schemas.microsoft.com/office/drawing/2014/main" id="{CB45F8C7-38E5-8B28-F845-A1B00F01F520}"/>
              </a:ext>
            </a:extLst>
          </p:cNvPr>
          <p:cNvSpPr>
            <a:spLocks noGrp="1"/>
          </p:cNvSpPr>
          <p:nvPr>
            <p:ph type="dt" sz="half" idx="20"/>
          </p:nvPr>
        </p:nvSpPr>
        <p:spPr/>
        <p:txBody>
          <a:bodyPr/>
          <a:lstStyle/>
          <a:p>
            <a:pPr rtl="0"/>
            <a:r>
              <a:rPr lang="en-GB" noProof="0"/>
              <a:t>20XX</a:t>
            </a:r>
          </a:p>
        </p:txBody>
      </p:sp>
      <p:sp>
        <p:nvSpPr>
          <p:cNvPr id="12" name="Footer Placeholder 11">
            <a:extLst>
              <a:ext uri="{FF2B5EF4-FFF2-40B4-BE49-F238E27FC236}">
                <a16:creationId xmlns:a16="http://schemas.microsoft.com/office/drawing/2014/main" id="{8B585812-8E52-0DAB-ABBC-70BDB607E223}"/>
              </a:ext>
            </a:extLst>
          </p:cNvPr>
          <p:cNvSpPr>
            <a:spLocks noGrp="1"/>
          </p:cNvSpPr>
          <p:nvPr>
            <p:ph type="ftr" sz="quarter" idx="21"/>
          </p:nvPr>
        </p:nvSpPr>
        <p:spPr/>
        <p:txBody>
          <a:bodyPr/>
          <a:lstStyle/>
          <a:p>
            <a:pPr rtl="0"/>
            <a:r>
              <a:rPr lang="en-GB" noProof="0"/>
              <a:t>Pitch Deck</a:t>
            </a:r>
          </a:p>
        </p:txBody>
      </p:sp>
      <p:sp>
        <p:nvSpPr>
          <p:cNvPr id="13" name="Slide Number Placeholder 12">
            <a:extLst>
              <a:ext uri="{FF2B5EF4-FFF2-40B4-BE49-F238E27FC236}">
                <a16:creationId xmlns:a16="http://schemas.microsoft.com/office/drawing/2014/main" id="{3C6B7D5A-ED34-3400-B85C-C47D9C1DE48E}"/>
              </a:ext>
            </a:extLst>
          </p:cNvPr>
          <p:cNvSpPr>
            <a:spLocks noGrp="1"/>
          </p:cNvSpPr>
          <p:nvPr>
            <p:ph type="sldNum" sz="quarter" idx="22"/>
          </p:nvPr>
        </p:nvSpPr>
        <p:spPr/>
        <p:txBody>
          <a:bodyPr/>
          <a:lstStyle/>
          <a:p>
            <a:pPr rtl="0"/>
            <a:fld id="{B5CEABB6-07DC-46E8-9B57-56EC44A396E5}" type="slidenum">
              <a:rPr lang="en-GB" noProof="0" smtClean="0"/>
              <a:pPr rtl="0"/>
              <a:t>8</a:t>
            </a:fld>
            <a:endParaRPr lang="en-GB" noProof="0"/>
          </a:p>
        </p:txBody>
      </p:sp>
      <p:sp>
        <p:nvSpPr>
          <p:cNvPr id="14" name="TextBox 13">
            <a:extLst>
              <a:ext uri="{FF2B5EF4-FFF2-40B4-BE49-F238E27FC236}">
                <a16:creationId xmlns:a16="http://schemas.microsoft.com/office/drawing/2014/main" id="{C1EA0920-CA2D-89D6-B252-0200321C87C4}"/>
              </a:ext>
            </a:extLst>
          </p:cNvPr>
          <p:cNvSpPr txBox="1"/>
          <p:nvPr/>
        </p:nvSpPr>
        <p:spPr>
          <a:xfrm>
            <a:off x="1970772" y="1112959"/>
            <a:ext cx="5787189" cy="369332"/>
          </a:xfrm>
          <a:prstGeom prst="rect">
            <a:avLst/>
          </a:prstGeom>
          <a:noFill/>
        </p:spPr>
        <p:txBody>
          <a:bodyPr wrap="square" rtlCol="0">
            <a:spAutoFit/>
          </a:bodyPr>
          <a:lstStyle/>
          <a:p>
            <a:r>
              <a:rPr lang="en-GB"/>
              <a:t>Using Opportunities &amp; Minimising Threats</a:t>
            </a:r>
            <a:endParaRPr lang="en-GB" dirty="0"/>
          </a:p>
        </p:txBody>
      </p:sp>
      <p:sp>
        <p:nvSpPr>
          <p:cNvPr id="15" name="TextBox 14">
            <a:extLst>
              <a:ext uri="{FF2B5EF4-FFF2-40B4-BE49-F238E27FC236}">
                <a16:creationId xmlns:a16="http://schemas.microsoft.com/office/drawing/2014/main" id="{51C0215C-3B27-C342-3E25-147707C533BE}"/>
              </a:ext>
            </a:extLst>
          </p:cNvPr>
          <p:cNvSpPr txBox="1"/>
          <p:nvPr/>
        </p:nvSpPr>
        <p:spPr>
          <a:xfrm>
            <a:off x="1970773" y="2435192"/>
            <a:ext cx="7885496" cy="3416320"/>
          </a:xfrm>
          <a:prstGeom prst="rect">
            <a:avLst/>
          </a:prstGeom>
          <a:noFill/>
        </p:spPr>
        <p:txBody>
          <a:bodyPr wrap="square" rtlCol="0">
            <a:spAutoFit/>
          </a:bodyPr>
          <a:lstStyle/>
          <a:p>
            <a:r>
              <a:rPr lang="en-GB" dirty="0"/>
              <a:t>With voluntary experience and gaining more qualifications in health and social care will give me greater chance in in securing a job and </a:t>
            </a:r>
            <a:r>
              <a:rPr lang="en-GB" dirty="0" err="1"/>
              <a:t>and</a:t>
            </a:r>
            <a:r>
              <a:rPr lang="en-GB" dirty="0"/>
              <a:t> the education I am receiving will keep me up to date with relevant changes and legislation. </a:t>
            </a:r>
          </a:p>
          <a:p>
            <a:endParaRPr lang="en-GB" dirty="0"/>
          </a:p>
          <a:p>
            <a:r>
              <a:rPr lang="en-GB" dirty="0"/>
              <a:t>With my qualifications being able to take me global I can possibly apply for a role with less demand and workload eliminating the chance of burnout and stress.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1784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480332" y="598714"/>
            <a:ext cx="5111750" cy="547008"/>
          </a:xfrm>
        </p:spPr>
        <p:txBody>
          <a:bodyPr rtlCol="0"/>
          <a:lstStyle/>
          <a:p>
            <a:pPr rtl="0"/>
            <a:r>
              <a:rPr lang="en-GB" dirty="0"/>
              <a:t>References</a:t>
            </a:r>
          </a:p>
        </p:txBody>
      </p:sp>
      <p:sp>
        <p:nvSpPr>
          <p:cNvPr id="4" name="Date Placeholder 3">
            <a:extLst>
              <a:ext uri="{FF2B5EF4-FFF2-40B4-BE49-F238E27FC236}">
                <a16:creationId xmlns:a16="http://schemas.microsoft.com/office/drawing/2014/main" id="{5C2ACA2A-6BBE-47CF-B76F-F56C9DBF77E6}"/>
              </a:ext>
            </a:extLst>
          </p:cNvPr>
          <p:cNvSpPr>
            <a:spLocks noGrp="1"/>
          </p:cNvSpPr>
          <p:nvPr>
            <p:ph type="dt" sz="half" idx="10"/>
          </p:nvPr>
        </p:nvSpPr>
        <p:spPr>
          <a:xfrm>
            <a:off x="838200" y="6356350"/>
            <a:ext cx="2743200" cy="365125"/>
          </a:xfrm>
        </p:spPr>
        <p:txBody>
          <a:bodyPr rtlCol="0"/>
          <a:lstStyle/>
          <a:p>
            <a:pPr rtl="0"/>
            <a:r>
              <a:rPr lang="en-GB"/>
              <a:t>20XX</a:t>
            </a:r>
            <a:endParaRPr lang="en-GB" dirty="0"/>
          </a:p>
        </p:txBody>
      </p:sp>
      <p:sp>
        <p:nvSpPr>
          <p:cNvPr id="5" name="Footer Placeholder 4">
            <a:extLst>
              <a:ext uri="{FF2B5EF4-FFF2-40B4-BE49-F238E27FC236}">
                <a16:creationId xmlns:a16="http://schemas.microsoft.com/office/drawing/2014/main" id="{396A095E-DB05-47EC-A2D5-47398A4A00B4}"/>
              </a:ext>
            </a:extLst>
          </p:cNvPr>
          <p:cNvSpPr>
            <a:spLocks noGrp="1"/>
          </p:cNvSpPr>
          <p:nvPr>
            <p:ph type="ftr" sz="quarter" idx="11"/>
          </p:nvPr>
        </p:nvSpPr>
        <p:spPr>
          <a:xfrm>
            <a:off x="5224463" y="6356350"/>
            <a:ext cx="1743075" cy="365125"/>
          </a:xfrm>
        </p:spPr>
        <p:txBody>
          <a:bodyPr rtlCol="0"/>
          <a:lstStyle/>
          <a:p>
            <a:pPr rtl="0"/>
            <a:r>
              <a:rPr lang="en-GB"/>
              <a:t>Pitch Deck</a:t>
            </a:r>
            <a:endParaRPr lang="en-GB" dirty="0"/>
          </a:p>
        </p:txBody>
      </p:sp>
      <p:sp>
        <p:nvSpPr>
          <p:cNvPr id="6" name="Slide Number Placeholder 5">
            <a:extLst>
              <a:ext uri="{FF2B5EF4-FFF2-40B4-BE49-F238E27FC236}">
                <a16:creationId xmlns:a16="http://schemas.microsoft.com/office/drawing/2014/main" id="{C23C3221-5F04-4CA7-A86A-EEA8566A1735}"/>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9</a:t>
            </a:fld>
            <a:endParaRPr lang="en-GB" dirty="0"/>
          </a:p>
        </p:txBody>
      </p:sp>
      <p:sp>
        <p:nvSpPr>
          <p:cNvPr id="15" name="TextBox 14">
            <a:extLst>
              <a:ext uri="{FF2B5EF4-FFF2-40B4-BE49-F238E27FC236}">
                <a16:creationId xmlns:a16="http://schemas.microsoft.com/office/drawing/2014/main" id="{2EB0D9A4-B758-6EDF-E63F-4F8E859854E1}"/>
              </a:ext>
            </a:extLst>
          </p:cNvPr>
          <p:cNvSpPr txBox="1"/>
          <p:nvPr/>
        </p:nvSpPr>
        <p:spPr>
          <a:xfrm>
            <a:off x="480331" y="1284514"/>
            <a:ext cx="10372725" cy="2308324"/>
          </a:xfrm>
          <a:prstGeom prst="rect">
            <a:avLst/>
          </a:prstGeom>
          <a:noFill/>
        </p:spPr>
        <p:txBody>
          <a:bodyPr wrap="square" rtlCol="0">
            <a:spAutoFit/>
          </a:bodyPr>
          <a:lstStyle/>
          <a:p>
            <a:r>
              <a:rPr lang="en-GB" dirty="0"/>
              <a:t>Government business, 2024. Health and social care has highest needs for jobs and skills, Available at: </a:t>
            </a:r>
            <a:r>
              <a:rPr lang="en-GB" dirty="0">
                <a:hlinkClick r:id="rId3"/>
              </a:rPr>
              <a:t>Health and social care has highest need for jobs and skills | Government Business</a:t>
            </a:r>
            <a:r>
              <a:rPr lang="en-GB" dirty="0"/>
              <a:t> Accessed on: 17</a:t>
            </a:r>
            <a:r>
              <a:rPr lang="en-GB" baseline="30000" dirty="0"/>
              <a:t>th</a:t>
            </a:r>
            <a:r>
              <a:rPr lang="en-GB" dirty="0"/>
              <a:t> October 2025.</a:t>
            </a:r>
          </a:p>
          <a:p>
            <a:endParaRPr lang="en-GB" dirty="0"/>
          </a:p>
          <a:p>
            <a:r>
              <a:rPr lang="en-GB" dirty="0"/>
              <a:t>The SWOT analysis explained, Available at: </a:t>
            </a:r>
            <a:r>
              <a:rPr lang="en-GB" dirty="0">
                <a:hlinkClick r:id="rId4"/>
              </a:rPr>
              <a:t>The SWOT Analysis, Explained + Examples &amp; Templates — </a:t>
            </a:r>
            <a:r>
              <a:rPr lang="en-GB" dirty="0" err="1">
                <a:hlinkClick r:id="rId4"/>
              </a:rPr>
              <a:t>BiteSize</a:t>
            </a:r>
            <a:r>
              <a:rPr lang="en-GB" dirty="0">
                <a:hlinkClick r:id="rId4"/>
              </a:rPr>
              <a:t> Learning</a:t>
            </a:r>
            <a:r>
              <a:rPr lang="en-GB" dirty="0"/>
              <a:t> Accessed on: 17</a:t>
            </a:r>
            <a:r>
              <a:rPr lang="en-GB" baseline="30000" dirty="0"/>
              <a:t>th</a:t>
            </a:r>
            <a:r>
              <a:rPr lang="en-GB" dirty="0"/>
              <a:t> October 2025.</a:t>
            </a:r>
          </a:p>
          <a:p>
            <a:endParaRPr lang="en-GB" dirty="0"/>
          </a:p>
          <a:p>
            <a:endParaRPr lang="en-GB" dirty="0"/>
          </a:p>
        </p:txBody>
      </p:sp>
    </p:spTree>
    <p:extLst>
      <p:ext uri="{BB962C8B-B14F-4D97-AF65-F5344CB8AC3E}">
        <p14:creationId xmlns:p14="http://schemas.microsoft.com/office/powerpoint/2010/main" val="1346372204"/>
      </p:ext>
    </p:extLst>
  </p:cSld>
  <p:clrMapOvr>
    <a:masterClrMapping/>
  </p:clrMapOvr>
</p:sld>
</file>

<file path=ppt/theme/theme1.xml><?xml version="1.0" encoding="utf-8"?>
<a:theme xmlns:a="http://schemas.openxmlformats.org/drawingml/2006/main" name="Monoline">
  <a:themeElements>
    <a:clrScheme name="Custom 167">
      <a:dk1>
        <a:sysClr val="windowText" lastClr="000000"/>
      </a:dk1>
      <a:lt1>
        <a:sysClr val="window" lastClr="FFFFFF"/>
      </a:lt1>
      <a:dk2>
        <a:srgbClr val="44546A"/>
      </a:dk2>
      <a:lt2>
        <a:srgbClr val="E7E6E6"/>
      </a:lt2>
      <a:accent1>
        <a:srgbClr val="FBF4EF"/>
      </a:accent1>
      <a:accent2>
        <a:srgbClr val="F7F6F3"/>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329047_TF56180624_Win32" id="{9C9DE05E-573F-4B74-9E07-5048A314E5F0}" vid="{CC422194-82DE-4560-A159-6C2CDC2379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CF2EF3-001F-4BE9-81B3-86ECBBF9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97B18F-50BC-4F30-8373-93489E845F8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2BC90D6-94CF-42F7-AAC4-9CF6824C54D5}">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light sales pitch</Template>
  <TotalTime>211</TotalTime>
  <Words>844</Words>
  <Application>Microsoft Office PowerPoint</Application>
  <PresentationFormat>Widescreen</PresentationFormat>
  <Paragraphs>76</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Tenorite</vt:lpstr>
      <vt:lpstr>Monoline</vt:lpstr>
      <vt:lpstr>PowerPoint Presentation</vt:lpstr>
      <vt:lpstr>PowerPoint Presentation</vt:lpstr>
      <vt:lpstr>Strengths</vt:lpstr>
      <vt:lpstr>Weaknesses</vt:lpstr>
      <vt:lpstr>Opportunities</vt:lpstr>
      <vt:lpstr>Threats</vt:lpstr>
      <vt:lpstr>PowerPoint Presentation</vt:lpstr>
      <vt:lpstr>Strategic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Italia Sassano (2421793)</dc:creator>
  <cp:lastModifiedBy>Italia Sassano (2421793)</cp:lastModifiedBy>
  <cp:revision>3</cp:revision>
  <dcterms:created xsi:type="dcterms:W3CDTF">2025-10-19T18:55:23Z</dcterms:created>
  <dcterms:modified xsi:type="dcterms:W3CDTF">2025-10-20T11:17:54Z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