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9" r:id="rId4"/>
    <p:sldId id="262" r:id="rId5"/>
    <p:sldId id="276" r:id="rId6"/>
    <p:sldId id="275" r:id="rId7"/>
    <p:sldId id="258" r:id="rId8"/>
    <p:sldId id="261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4" r:id="rId17"/>
    <p:sldId id="260" r:id="rId18"/>
    <p:sldId id="263" r:id="rId19"/>
    <p:sldId id="271" r:id="rId20"/>
    <p:sldId id="272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059867D-B0BF-4CA8-A8C5-A20BF6DCE895}" v="5" dt="2023-06-13T11:08:13.7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92" d="100"/>
          <a:sy n="92" d="100"/>
        </p:scale>
        <p:origin x="48" y="27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C059867D-B0BF-4CA8-A8C5-A20BF6DCE895}"/>
    <pc:docChg chg="custSel addSld delSld modSld">
      <pc:chgData name="Stalin Jacob Wilson Packia Dhas" userId="050d7d71-3621-4503-95e8-1c9a9d962492" providerId="ADAL" clId="{C059867D-B0BF-4CA8-A8C5-A20BF6DCE895}" dt="2023-06-13T11:08:21.017" v="33" actId="27636"/>
      <pc:docMkLst>
        <pc:docMk/>
      </pc:docMkLst>
      <pc:sldChg chg="modSp mod">
        <pc:chgData name="Stalin Jacob Wilson Packia Dhas" userId="050d7d71-3621-4503-95e8-1c9a9d962492" providerId="ADAL" clId="{C059867D-B0BF-4CA8-A8C5-A20BF6DCE895}" dt="2023-06-13T06:13:04.502" v="0" actId="20577"/>
        <pc:sldMkLst>
          <pc:docMk/>
          <pc:sldMk cId="3503745326" sldId="256"/>
        </pc:sldMkLst>
        <pc:spChg chg="mod">
          <ac:chgData name="Stalin Jacob Wilson Packia Dhas" userId="050d7d71-3621-4503-95e8-1c9a9d962492" providerId="ADAL" clId="{C059867D-B0BF-4CA8-A8C5-A20BF6DCE895}" dt="2023-06-13T06:13:04.502" v="0" actId="20577"/>
          <ac:spMkLst>
            <pc:docMk/>
            <pc:sldMk cId="3503745326" sldId="256"/>
            <ac:spMk id="49" creationId="{A6AF2270-44E4-7E8B-D234-F03690381BC9}"/>
          </ac:spMkLst>
        </pc:spChg>
      </pc:sldChg>
      <pc:sldChg chg="addSp delSp modSp mod">
        <pc:chgData name="Stalin Jacob Wilson Packia Dhas" userId="050d7d71-3621-4503-95e8-1c9a9d962492" providerId="ADAL" clId="{C059867D-B0BF-4CA8-A8C5-A20BF6DCE895}" dt="2023-06-13T10:34:34.571" v="13" actId="403"/>
        <pc:sldMkLst>
          <pc:docMk/>
          <pc:sldMk cId="1434344966" sldId="262"/>
        </pc:sldMkLst>
        <pc:spChg chg="del mod">
          <ac:chgData name="Stalin Jacob Wilson Packia Dhas" userId="050d7d71-3621-4503-95e8-1c9a9d962492" providerId="ADAL" clId="{C059867D-B0BF-4CA8-A8C5-A20BF6DCE895}" dt="2023-06-13T10:34:22.536" v="7"/>
          <ac:spMkLst>
            <pc:docMk/>
            <pc:sldMk cId="1434344966" sldId="262"/>
            <ac:spMk id="5" creationId="{8AE3C092-0BC9-5E59-087B-EA95F774994B}"/>
          </ac:spMkLst>
        </pc:spChg>
        <pc:spChg chg="add mod">
          <ac:chgData name="Stalin Jacob Wilson Packia Dhas" userId="050d7d71-3621-4503-95e8-1c9a9d962492" providerId="ADAL" clId="{C059867D-B0BF-4CA8-A8C5-A20BF6DCE895}" dt="2023-06-13T10:34:25.978" v="9"/>
          <ac:spMkLst>
            <pc:docMk/>
            <pc:sldMk cId="1434344966" sldId="262"/>
            <ac:spMk id="6" creationId="{E94F3E87-9F2A-55C9-2A1C-159F8B4F48EF}"/>
          </ac:spMkLst>
        </pc:spChg>
        <pc:spChg chg="add mod">
          <ac:chgData name="Stalin Jacob Wilson Packia Dhas" userId="050d7d71-3621-4503-95e8-1c9a9d962492" providerId="ADAL" clId="{C059867D-B0BF-4CA8-A8C5-A20BF6DCE895}" dt="2023-06-13T10:34:34.571" v="13" actId="403"/>
          <ac:spMkLst>
            <pc:docMk/>
            <pc:sldMk cId="1434344966" sldId="262"/>
            <ac:spMk id="7" creationId="{67C89545-29F7-2F90-DAF5-2390709911A8}"/>
          </ac:spMkLst>
        </pc:spChg>
        <pc:spChg chg="del mod">
          <ac:chgData name="Stalin Jacob Wilson Packia Dhas" userId="050d7d71-3621-4503-95e8-1c9a9d962492" providerId="ADAL" clId="{C059867D-B0BF-4CA8-A8C5-A20BF6DCE895}" dt="2023-06-13T10:34:22.533" v="5" actId="478"/>
          <ac:spMkLst>
            <pc:docMk/>
            <pc:sldMk cId="1434344966" sldId="262"/>
            <ac:spMk id="9" creationId="{E70AF2B6-3DCB-7675-495F-9705856E966A}"/>
          </ac:spMkLst>
        </pc:spChg>
        <pc:picChg chg="del">
          <ac:chgData name="Stalin Jacob Wilson Packia Dhas" userId="050d7d71-3621-4503-95e8-1c9a9d962492" providerId="ADAL" clId="{C059867D-B0BF-4CA8-A8C5-A20BF6DCE895}" dt="2023-06-13T10:34:24.564" v="8" actId="478"/>
          <ac:picMkLst>
            <pc:docMk/>
            <pc:sldMk cId="1434344966" sldId="262"/>
            <ac:picMk id="4" creationId="{4C7C73BF-FF07-DDDB-0F80-0EA87985BEAB}"/>
          </ac:picMkLst>
        </pc:picChg>
      </pc:sldChg>
      <pc:sldChg chg="del">
        <pc:chgData name="Stalin Jacob Wilson Packia Dhas" userId="050d7d71-3621-4503-95e8-1c9a9d962492" providerId="ADAL" clId="{C059867D-B0BF-4CA8-A8C5-A20BF6DCE895}" dt="2023-06-13T10:10:17.042" v="1" actId="47"/>
        <pc:sldMkLst>
          <pc:docMk/>
          <pc:sldMk cId="3255309389" sldId="273"/>
        </pc:sldMkLst>
      </pc:sldChg>
      <pc:sldChg chg="add">
        <pc:chgData name="Stalin Jacob Wilson Packia Dhas" userId="050d7d71-3621-4503-95e8-1c9a9d962492" providerId="ADAL" clId="{C059867D-B0BF-4CA8-A8C5-A20BF6DCE895}" dt="2023-06-13T10:34:13.112" v="2" actId="2890"/>
        <pc:sldMkLst>
          <pc:docMk/>
          <pc:sldMk cId="2047754147" sldId="275"/>
        </pc:sldMkLst>
      </pc:sldChg>
      <pc:sldChg chg="addSp delSp modSp add mod">
        <pc:chgData name="Stalin Jacob Wilson Packia Dhas" userId="050d7d71-3621-4503-95e8-1c9a9d962492" providerId="ADAL" clId="{C059867D-B0BF-4CA8-A8C5-A20BF6DCE895}" dt="2023-06-13T11:08:21.017" v="33" actId="27636"/>
        <pc:sldMkLst>
          <pc:docMk/>
          <pc:sldMk cId="3505849385" sldId="276"/>
        </pc:sldMkLst>
        <pc:spChg chg="add mod">
          <ac:chgData name="Stalin Jacob Wilson Packia Dhas" userId="050d7d71-3621-4503-95e8-1c9a9d962492" providerId="ADAL" clId="{C059867D-B0BF-4CA8-A8C5-A20BF6DCE895}" dt="2023-06-13T10:35:12.705" v="17" actId="1076"/>
          <ac:spMkLst>
            <pc:docMk/>
            <pc:sldMk cId="3505849385" sldId="276"/>
            <ac:spMk id="4" creationId="{2FEBC8F9-1A67-882D-B5CF-39875167B002}"/>
          </ac:spMkLst>
        </pc:spChg>
        <pc:spChg chg="add mod">
          <ac:chgData name="Stalin Jacob Wilson Packia Dhas" userId="050d7d71-3621-4503-95e8-1c9a9d962492" providerId="ADAL" clId="{C059867D-B0BF-4CA8-A8C5-A20BF6DCE895}" dt="2023-06-13T11:08:21.017" v="33" actId="27636"/>
          <ac:spMkLst>
            <pc:docMk/>
            <pc:sldMk cId="3505849385" sldId="276"/>
            <ac:spMk id="5" creationId="{9A0616F1-85B7-C910-5BE9-7CF595E888A9}"/>
          </ac:spMkLst>
        </pc:spChg>
        <pc:spChg chg="del">
          <ac:chgData name="Stalin Jacob Wilson Packia Dhas" userId="050d7d71-3621-4503-95e8-1c9a9d962492" providerId="ADAL" clId="{C059867D-B0BF-4CA8-A8C5-A20BF6DCE895}" dt="2023-06-13T10:35:08.740" v="15" actId="478"/>
          <ac:spMkLst>
            <pc:docMk/>
            <pc:sldMk cId="3505849385" sldId="276"/>
            <ac:spMk id="6" creationId="{E94F3E87-9F2A-55C9-2A1C-159F8B4F48EF}"/>
          </ac:spMkLst>
        </pc:spChg>
        <pc:spChg chg="del">
          <ac:chgData name="Stalin Jacob Wilson Packia Dhas" userId="050d7d71-3621-4503-95e8-1c9a9d962492" providerId="ADAL" clId="{C059867D-B0BF-4CA8-A8C5-A20BF6DCE895}" dt="2023-06-13T10:35:08.740" v="15" actId="478"/>
          <ac:spMkLst>
            <pc:docMk/>
            <pc:sldMk cId="3505849385" sldId="276"/>
            <ac:spMk id="7" creationId="{67C89545-29F7-2F90-DAF5-2390709911A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7A264B-69B1-4CBA-A2B0-2A344FB4B6A9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187F7C-B7B7-443A-8206-24E9DEF382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8501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45BF5-E9C9-F4E0-92DB-6480685E96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32C86D-2BDA-B496-8496-20410B08DD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413F73-EBCC-DC93-0DCC-6473D1FBBD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E798A-76B7-4C37-A69F-B9AB0D721F4C}" type="datetime1">
              <a:rPr lang="en-GB" smtClean="0"/>
              <a:t>13/06/2023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03B2A8-4569-595E-847C-03F0056A0A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DAF863-B335-B981-BD58-D2361DC66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3148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49ADD-28D6-1A85-06ED-708A63FEB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E894D2-6517-5F21-6ECE-FCB6E9815E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AF3204-F138-7884-007E-385F373EA1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EA230-53C1-4AFB-86C5-DD19F8F66DF0}" type="datetime1">
              <a:rPr lang="en-GB" smtClean="0"/>
              <a:t>13/06/2023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60C7A3-203F-1A53-B8E4-1FE556B516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3F2193-1E1E-2FF7-DEC8-200D00D74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955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0CD34-D6A8-7382-6D5C-3A23AD8B0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08F69B-D069-C900-CA8D-07DEC28490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AA803C-1F08-215C-49EC-BC8AFD15CC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A752F-ABDB-4E24-80D5-54E3C0F8C099}" type="datetime1">
              <a:rPr lang="en-GB" smtClean="0"/>
              <a:t>13/06/2023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49AA26-8566-7DBF-49FD-D23A2C3A5A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80F8F5-C8D3-ECD4-AD6A-4303AC94A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366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0CE2E-0BAD-8E7B-1CD6-E3A168E35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A8CA4-6C1B-492E-124F-A1FDF0B285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8957AB-00EA-CEA3-918C-0B0F7449EE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F114F3-84C5-7DAE-3F5F-19EFFACF3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E396D6-C64D-42F8-8604-52B4EA788100}" type="datetime1">
              <a:rPr lang="en-GB" smtClean="0"/>
              <a:t>13/06/2023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1E93E2-6333-77DD-543A-CE8FBF30C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96131F-58F3-E205-CA1D-0BC9D00A2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2313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279F7-6B02-43EE-1CAD-1AA5FF127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3CF40B-C8BB-C210-E9B3-C7CB733726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FE37DA-DA70-8D88-E98B-57A10F5CBC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AC631D-3662-3926-2DE8-BE016556A7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ECA6DB-B27E-F105-7F09-16C0E83957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972870-FF3F-0757-F814-A71516337E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D8A56-7E77-4B1C-859E-28F3E2591B96}" type="datetime1">
              <a:rPr lang="en-GB" smtClean="0"/>
              <a:t>13/06/2023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5C6178-9B11-EFA1-FCA8-D9A5ED5E8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1D6748-4C2F-EBC3-0DB4-CAC5C52BFA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993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1B071-6506-28A1-4DC5-FB13DC697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68B19E-9DE9-1035-7BFE-E013BEB5D3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29D4E-0ECF-44F9-BEB5-987B4022CA09}" type="datetime1">
              <a:rPr lang="en-GB" smtClean="0"/>
              <a:t>13/06/2023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1DFF49-7D23-988C-75F4-3DD9B3596C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CB4DF4-278B-29AD-F4E4-172E9E4B8E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829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2BAF30-1A21-8CA5-5CA2-4951AF61DD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31BB0-5DDB-4836-AEA8-B7F29688B318}" type="datetime1">
              <a:rPr lang="en-GB" smtClean="0"/>
              <a:t>13/06/2023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D50641-4685-2455-2EC8-4C9714ECE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7BE649-58C2-339A-E4BC-F5A54A306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5999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2E625-4B44-E96F-0541-F5F179A8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6930F-29D1-8F21-AA7A-9988EEBAD8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454D4D-878B-EF11-A098-15F5664929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C18C81-4C7A-450D-10E5-9EBA42B9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7E2FA-7032-4954-A576-9C49E719270A}" type="datetime1">
              <a:rPr lang="en-GB" smtClean="0"/>
              <a:t>13/06/2023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9BAD1D-8C19-8227-3BD3-39B62D063A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352851-27E5-3B9E-B78D-C154B77BA9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879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2481C-81F6-080A-08E9-745465907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649285-F595-35C3-5C8B-662700446E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BB1802-3EFD-0B22-9ED7-DA0E0DC00A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69CF1E-9CFC-8C84-5EDF-9C01B1B77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9E3A1-5467-4508-8B2C-3DA9D950D6E6}" type="datetime1">
              <a:rPr lang="en-GB" smtClean="0"/>
              <a:t>13/06/2023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FF5E19-EC0D-C726-5819-B3D67CCE8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1524E6-988F-4BE3-1461-E5F357D34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538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1FD5D-4372-E630-57B6-427871026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51A4D9-FA82-1D50-9361-8DE5BC7089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BA3A63-2CCA-7213-D1AC-AEA9717711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1CCEC-B63F-4A99-901E-8D361998BC11}" type="datetime1">
              <a:rPr lang="en-GB" smtClean="0"/>
              <a:t>13/06/2023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72C7E6-A308-53B0-115F-171B8293C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F8570E-2B08-D15A-458E-0219441CA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88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D8871E-3C58-7742-6A36-CA6F9CD34C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839D6F-BF40-753E-7CC3-A9816DAF7D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B1D75C-5265-789A-3F00-484771664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9D86F-DF8B-4469-BE6D-1AF9740C347A}" type="datetime1">
              <a:rPr lang="en-GB" smtClean="0"/>
              <a:t>13/06/2023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F856B6-8986-5CAD-96C5-AACB92B48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C1CC3E-E94B-5ED5-688B-6D6F78C42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942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15B37C-F2F2-FD12-BD49-D96A065C3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D85232-7AF5-3D4B-1436-2F0CA36FEB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06BEA5-D75F-5410-8EC5-1D37C5E198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A8D00D-4251-4C5D-9C72-700C0CBA814F}" type="datetime1">
              <a:rPr lang="en-GB" smtClean="0"/>
              <a:t>13/06/2023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ACEACF-4C8C-2D7A-F84D-3A08BA7CF8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Lecture 4- Instrumentation and Control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45898C-A628-65E4-F0AE-3E79FFEFAC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F47AE4-9E4B-45FB-8EF8-F407D107C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718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54">
            <a:extLst>
              <a:ext uri="{FF2B5EF4-FFF2-40B4-BE49-F238E27FC236}">
                <a16:creationId xmlns:a16="http://schemas.microsoft.com/office/drawing/2014/main" id="{6DDA8CE9-E0A6-4FF2-823D-D0860760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56">
            <a:extLst>
              <a:ext uri="{FF2B5EF4-FFF2-40B4-BE49-F238E27FC236}">
                <a16:creationId xmlns:a16="http://schemas.microsoft.com/office/drawing/2014/main" id="{11195564-33B9-434B-9641-764F5905A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82" name="Group 58">
            <a:extLst>
              <a:ext uri="{FF2B5EF4-FFF2-40B4-BE49-F238E27FC236}">
                <a16:creationId xmlns:a16="http://schemas.microsoft.com/office/drawing/2014/main" id="{1D18C537-E336-47C4-836B-C342A230F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52475" y="1"/>
            <a:ext cx="4262009" cy="2602764"/>
            <a:chOff x="6867015" y="-1"/>
            <a:chExt cx="5324985" cy="3251912"/>
          </a:xfrm>
          <a:solidFill>
            <a:schemeClr val="accent5">
              <a:alpha val="5000"/>
            </a:schemeClr>
          </a:solidFill>
        </p:grpSpPr>
        <p:sp>
          <p:nvSpPr>
            <p:cNvPr id="83" name="Freeform: Shape 59">
              <a:extLst>
                <a:ext uri="{FF2B5EF4-FFF2-40B4-BE49-F238E27FC236}">
                  <a16:creationId xmlns:a16="http://schemas.microsoft.com/office/drawing/2014/main" id="{481F97D2-9A0D-4CA5-B9AF-27B558BCF1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Freeform: Shape 60">
              <a:extLst>
                <a:ext uri="{FF2B5EF4-FFF2-40B4-BE49-F238E27FC236}">
                  <a16:creationId xmlns:a16="http://schemas.microsoft.com/office/drawing/2014/main" id="{6678A47C-892D-47C9-A5D8-F8860B1B05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Freeform: Shape 61">
              <a:extLst>
                <a:ext uri="{FF2B5EF4-FFF2-40B4-BE49-F238E27FC236}">
                  <a16:creationId xmlns:a16="http://schemas.microsoft.com/office/drawing/2014/main" id="{D9E8FDFA-59ED-4D6F-BA20-10CDF8436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6" name="Freeform: Shape 62">
              <a:extLst>
                <a:ext uri="{FF2B5EF4-FFF2-40B4-BE49-F238E27FC236}">
                  <a16:creationId xmlns:a16="http://schemas.microsoft.com/office/drawing/2014/main" id="{E958D9A5-8003-4D92-8C05-787C630F75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87" name="Group 64">
            <a:extLst>
              <a:ext uri="{FF2B5EF4-FFF2-40B4-BE49-F238E27FC236}">
                <a16:creationId xmlns:a16="http://schemas.microsoft.com/office/drawing/2014/main" id="{5A1259D8-0C3A-4069-A22F-537BBBB61A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60995" y="62352"/>
            <a:ext cx="6028697" cy="6795648"/>
            <a:chOff x="6160995" y="62352"/>
            <a:chExt cx="6028697" cy="6795648"/>
          </a:xfrm>
        </p:grpSpPr>
        <p:sp>
          <p:nvSpPr>
            <p:cNvPr id="88" name="Freeform: Shape 65">
              <a:extLst>
                <a:ext uri="{FF2B5EF4-FFF2-40B4-BE49-F238E27FC236}">
                  <a16:creationId xmlns:a16="http://schemas.microsoft.com/office/drawing/2014/main" id="{D90700B4-CEB5-450F-9EA7-95E355B503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82080" y="81632"/>
              <a:ext cx="6007612" cy="6776368"/>
            </a:xfrm>
            <a:custGeom>
              <a:avLst/>
              <a:gdLst>
                <a:gd name="connsiteX0" fmla="*/ 4493599 w 6007612"/>
                <a:gd name="connsiteY0" fmla="*/ 0 h 6797829"/>
                <a:gd name="connsiteX1" fmla="*/ 5981837 w 6007612"/>
                <a:gd name="connsiteY1" fmla="*/ 314220 h 6797829"/>
                <a:gd name="connsiteX2" fmla="*/ 6007612 w 6007612"/>
                <a:gd name="connsiteY2" fmla="*/ 327088 h 6797829"/>
                <a:gd name="connsiteX3" fmla="*/ 6007612 w 6007612"/>
                <a:gd name="connsiteY3" fmla="*/ 1316637 h 6797829"/>
                <a:gd name="connsiteX4" fmla="*/ 5852405 w 6007612"/>
                <a:gd name="connsiteY4" fmla="*/ 1209899 h 6797829"/>
                <a:gd name="connsiteX5" fmla="*/ 5622498 w 6007612"/>
                <a:gd name="connsiteY5" fmla="*/ 1086619 h 6797829"/>
                <a:gd name="connsiteX6" fmla="*/ 4493032 w 6007612"/>
                <a:gd name="connsiteY6" fmla="*/ 851533 h 6797829"/>
                <a:gd name="connsiteX7" fmla="*/ 3155579 w 6007612"/>
                <a:gd name="connsiteY7" fmla="*/ 1108326 h 6797829"/>
                <a:gd name="connsiteX8" fmla="*/ 1963832 w 6007612"/>
                <a:gd name="connsiteY8" fmla="*/ 1817700 h 6797829"/>
                <a:gd name="connsiteX9" fmla="*/ 1144646 w 6007612"/>
                <a:gd name="connsiteY9" fmla="*/ 2832814 h 6797829"/>
                <a:gd name="connsiteX10" fmla="*/ 851249 w 6007612"/>
                <a:gd name="connsiteY10" fmla="*/ 3998599 h 6797829"/>
                <a:gd name="connsiteX11" fmla="*/ 1336319 w 6007612"/>
                <a:gd name="connsiteY11" fmla="*/ 5057837 h 6797829"/>
                <a:gd name="connsiteX12" fmla="*/ 1597084 w 6007612"/>
                <a:gd name="connsiteY12" fmla="*/ 5424583 h 6797829"/>
                <a:gd name="connsiteX13" fmla="*/ 2591910 w 6007612"/>
                <a:gd name="connsiteY13" fmla="*/ 6440122 h 6797829"/>
                <a:gd name="connsiteX14" fmla="*/ 3899854 w 6007612"/>
                <a:gd name="connsiteY14" fmla="*/ 6780621 h 6797829"/>
                <a:gd name="connsiteX15" fmla="*/ 4741172 w 6007612"/>
                <a:gd name="connsiteY15" fmla="*/ 6563979 h 6797829"/>
                <a:gd name="connsiteX16" fmla="*/ 5649171 w 6007612"/>
                <a:gd name="connsiteY16" fmla="*/ 5938452 h 6797829"/>
                <a:gd name="connsiteX17" fmla="*/ 5873475 w 6007612"/>
                <a:gd name="connsiteY17" fmla="*/ 5764656 h 6797829"/>
                <a:gd name="connsiteX18" fmla="*/ 6007612 w 6007612"/>
                <a:gd name="connsiteY18" fmla="*/ 5660343 h 6797829"/>
                <a:gd name="connsiteX19" fmla="*/ 6007612 w 6007612"/>
                <a:gd name="connsiteY19" fmla="*/ 6737454 h 6797829"/>
                <a:gd name="connsiteX20" fmla="*/ 5929386 w 6007612"/>
                <a:gd name="connsiteY20" fmla="*/ 6797829 h 6797829"/>
                <a:gd name="connsiteX21" fmla="*/ 1656512 w 6007612"/>
                <a:gd name="connsiteY21" fmla="*/ 6797829 h 6797829"/>
                <a:gd name="connsiteX22" fmla="*/ 1630254 w 6007612"/>
                <a:gd name="connsiteY22" fmla="*/ 6775222 h 6797829"/>
                <a:gd name="connsiteX23" fmla="*/ 892250 w 6007612"/>
                <a:gd name="connsiteY23" fmla="*/ 5902700 h 6797829"/>
                <a:gd name="connsiteX24" fmla="*/ 0 w 6007612"/>
                <a:gd name="connsiteY24" fmla="*/ 3998599 h 6797829"/>
                <a:gd name="connsiteX25" fmla="*/ 4493032 w 6007612"/>
                <a:gd name="connsiteY25" fmla="*/ 285 h 679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6007612" h="6797829">
                  <a:moveTo>
                    <a:pt x="4493599" y="0"/>
                  </a:moveTo>
                  <a:cubicBezTo>
                    <a:pt x="5048011" y="0"/>
                    <a:pt x="5546284" y="111886"/>
                    <a:pt x="5981837" y="314220"/>
                  </a:cubicBezTo>
                  <a:lnTo>
                    <a:pt x="6007612" y="327088"/>
                  </a:lnTo>
                  <a:lnTo>
                    <a:pt x="6007612" y="1316637"/>
                  </a:lnTo>
                  <a:lnTo>
                    <a:pt x="5852405" y="1209899"/>
                  </a:lnTo>
                  <a:cubicBezTo>
                    <a:pt x="5778266" y="1164709"/>
                    <a:pt x="5701526" y="1123535"/>
                    <a:pt x="5622498" y="1086619"/>
                  </a:cubicBezTo>
                  <a:cubicBezTo>
                    <a:pt x="5286822" y="930699"/>
                    <a:pt x="4906882" y="851533"/>
                    <a:pt x="4493032" y="851533"/>
                  </a:cubicBezTo>
                  <a:cubicBezTo>
                    <a:pt x="4056201" y="851533"/>
                    <a:pt x="3593263" y="940631"/>
                    <a:pt x="3155579" y="1108326"/>
                  </a:cubicBezTo>
                  <a:cubicBezTo>
                    <a:pt x="2721215" y="1275979"/>
                    <a:pt x="2318305" y="1515819"/>
                    <a:pt x="1963832" y="1817700"/>
                  </a:cubicBezTo>
                  <a:cubicBezTo>
                    <a:pt x="1617657" y="2114360"/>
                    <a:pt x="1334332" y="2465358"/>
                    <a:pt x="1144646" y="2832814"/>
                  </a:cubicBezTo>
                  <a:cubicBezTo>
                    <a:pt x="950561" y="3210060"/>
                    <a:pt x="851249" y="3602202"/>
                    <a:pt x="851249" y="3998599"/>
                  </a:cubicBezTo>
                  <a:cubicBezTo>
                    <a:pt x="851249" y="4377547"/>
                    <a:pt x="999792" y="4597311"/>
                    <a:pt x="1336319" y="5057837"/>
                  </a:cubicBezTo>
                  <a:cubicBezTo>
                    <a:pt x="1420450" y="5173181"/>
                    <a:pt x="1507419" y="5292497"/>
                    <a:pt x="1597084" y="5424583"/>
                  </a:cubicBezTo>
                  <a:cubicBezTo>
                    <a:pt x="1914175" y="5891917"/>
                    <a:pt x="2239493" y="6224189"/>
                    <a:pt x="2591910" y="6440122"/>
                  </a:cubicBezTo>
                  <a:cubicBezTo>
                    <a:pt x="2965467" y="6669393"/>
                    <a:pt x="3393219" y="6780621"/>
                    <a:pt x="3899854" y="6780621"/>
                  </a:cubicBezTo>
                  <a:cubicBezTo>
                    <a:pt x="4187861" y="6780621"/>
                    <a:pt x="4454583" y="6711812"/>
                    <a:pt x="4741172" y="6563979"/>
                  </a:cubicBezTo>
                  <a:cubicBezTo>
                    <a:pt x="5034852" y="6412173"/>
                    <a:pt x="5326263" y="6190848"/>
                    <a:pt x="5649171" y="5938452"/>
                  </a:cubicBezTo>
                  <a:cubicBezTo>
                    <a:pt x="5724931" y="5879291"/>
                    <a:pt x="5800409" y="5821406"/>
                    <a:pt x="5873475" y="5764656"/>
                  </a:cubicBezTo>
                  <a:lnTo>
                    <a:pt x="6007612" y="5660343"/>
                  </a:lnTo>
                  <a:lnTo>
                    <a:pt x="6007612" y="6737454"/>
                  </a:lnTo>
                  <a:lnTo>
                    <a:pt x="5929386" y="6797829"/>
                  </a:lnTo>
                  <a:lnTo>
                    <a:pt x="1656512" y="6797829"/>
                  </a:lnTo>
                  <a:lnTo>
                    <a:pt x="1630254" y="6775222"/>
                  </a:lnTo>
                  <a:cubicBezTo>
                    <a:pt x="1360562" y="6528765"/>
                    <a:pt x="1117699" y="6235219"/>
                    <a:pt x="892250" y="5902700"/>
                  </a:cubicBezTo>
                  <a:cubicBezTo>
                    <a:pt x="459249" y="5264548"/>
                    <a:pt x="0" y="4826722"/>
                    <a:pt x="0" y="3998599"/>
                  </a:cubicBezTo>
                  <a:cubicBezTo>
                    <a:pt x="0" y="1790460"/>
                    <a:pt x="2262336" y="285"/>
                    <a:pt x="4493032" y="2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Freeform: Shape 66">
              <a:extLst>
                <a:ext uri="{FF2B5EF4-FFF2-40B4-BE49-F238E27FC236}">
                  <a16:creationId xmlns:a16="http://schemas.microsoft.com/office/drawing/2014/main" id="{0582300F-F646-4FC3-94FC-0582F4B5E0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60995" y="62352"/>
              <a:ext cx="6028697" cy="6795648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0" name="Freeform: Shape 67">
              <a:extLst>
                <a:ext uri="{FF2B5EF4-FFF2-40B4-BE49-F238E27FC236}">
                  <a16:creationId xmlns:a16="http://schemas.microsoft.com/office/drawing/2014/main" id="{FBB8E8B8-1900-4326-8858-F375F5D8A0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63721" y="81632"/>
              <a:ext cx="6025971" cy="6776368"/>
            </a:xfrm>
            <a:custGeom>
              <a:avLst/>
              <a:gdLst>
                <a:gd name="connsiteX0" fmla="*/ 6025971 w 6025971"/>
                <a:gd name="connsiteY0" fmla="*/ 5825635 h 6797829"/>
                <a:gd name="connsiteX1" fmla="*/ 6025971 w 6025971"/>
                <a:gd name="connsiteY1" fmla="*/ 6723285 h 6797829"/>
                <a:gd name="connsiteX2" fmla="*/ 5929386 w 6025971"/>
                <a:gd name="connsiteY2" fmla="*/ 6797829 h 6797829"/>
                <a:gd name="connsiteX3" fmla="*/ 4560411 w 6025971"/>
                <a:gd name="connsiteY3" fmla="*/ 6797829 h 6797829"/>
                <a:gd name="connsiteX4" fmla="*/ 4597731 w 6025971"/>
                <a:gd name="connsiteY4" fmla="*/ 6785305 h 6797829"/>
                <a:gd name="connsiteX5" fmla="*/ 5736707 w 6025971"/>
                <a:gd name="connsiteY5" fmla="*/ 6050108 h 6797829"/>
                <a:gd name="connsiteX6" fmla="*/ 5960301 w 6025971"/>
                <a:gd name="connsiteY6" fmla="*/ 5876738 h 6797829"/>
                <a:gd name="connsiteX7" fmla="*/ 4493599 w 6025971"/>
                <a:gd name="connsiteY7" fmla="*/ 0 h 6797829"/>
                <a:gd name="connsiteX8" fmla="*/ 5981837 w 6025971"/>
                <a:gd name="connsiteY8" fmla="*/ 314220 h 6797829"/>
                <a:gd name="connsiteX9" fmla="*/ 6025971 w 6025971"/>
                <a:gd name="connsiteY9" fmla="*/ 336254 h 6797829"/>
                <a:gd name="connsiteX10" fmla="*/ 6025971 w 6025971"/>
                <a:gd name="connsiteY10" fmla="*/ 1157325 h 6797829"/>
                <a:gd name="connsiteX11" fmla="*/ 5925889 w 6025971"/>
                <a:gd name="connsiteY11" fmla="*/ 1088522 h 6797829"/>
                <a:gd name="connsiteX12" fmla="*/ 5682227 w 6025971"/>
                <a:gd name="connsiteY12" fmla="*/ 957939 h 6797829"/>
                <a:gd name="connsiteX13" fmla="*/ 4493032 w 6025971"/>
                <a:gd name="connsiteY13" fmla="*/ 709658 h 6797829"/>
                <a:gd name="connsiteX14" fmla="*/ 3104646 w 6025971"/>
                <a:gd name="connsiteY14" fmla="*/ 976666 h 6797829"/>
                <a:gd name="connsiteX15" fmla="*/ 1871612 w 6025971"/>
                <a:gd name="connsiteY15" fmla="*/ 1710017 h 6797829"/>
                <a:gd name="connsiteX16" fmla="*/ 1018661 w 6025971"/>
                <a:gd name="connsiteY16" fmla="*/ 2767694 h 6797829"/>
                <a:gd name="connsiteX17" fmla="*/ 709374 w 6025971"/>
                <a:gd name="connsiteY17" fmla="*/ 3998599 h 6797829"/>
                <a:gd name="connsiteX18" fmla="*/ 1221258 w 6025971"/>
                <a:gd name="connsiteY18" fmla="*/ 5141684 h 6797829"/>
                <a:gd name="connsiteX19" fmla="*/ 1479187 w 6025971"/>
                <a:gd name="connsiteY19" fmla="*/ 5504459 h 6797829"/>
                <a:gd name="connsiteX20" fmla="*/ 3021272 w 6025971"/>
                <a:gd name="connsiteY20" fmla="*/ 6793670 h 6797829"/>
                <a:gd name="connsiteX21" fmla="*/ 3035805 w 6025971"/>
                <a:gd name="connsiteY21" fmla="*/ 6797829 h 6797829"/>
                <a:gd name="connsiteX22" fmla="*/ 1656512 w 6025971"/>
                <a:gd name="connsiteY22" fmla="*/ 6797829 h 6797829"/>
                <a:gd name="connsiteX23" fmla="*/ 1630254 w 6025971"/>
                <a:gd name="connsiteY23" fmla="*/ 6775222 h 6797829"/>
                <a:gd name="connsiteX24" fmla="*/ 892250 w 6025971"/>
                <a:gd name="connsiteY24" fmla="*/ 5902700 h 6797829"/>
                <a:gd name="connsiteX25" fmla="*/ 0 w 6025971"/>
                <a:gd name="connsiteY25" fmla="*/ 3998599 h 6797829"/>
                <a:gd name="connsiteX26" fmla="*/ 4493032 w 6025971"/>
                <a:gd name="connsiteY26" fmla="*/ 285 h 679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6025971" h="6797829">
                  <a:moveTo>
                    <a:pt x="6025971" y="5825635"/>
                  </a:moveTo>
                  <a:lnTo>
                    <a:pt x="6025971" y="6723285"/>
                  </a:lnTo>
                  <a:lnTo>
                    <a:pt x="5929386" y="6797829"/>
                  </a:lnTo>
                  <a:lnTo>
                    <a:pt x="4560411" y="6797829"/>
                  </a:lnTo>
                  <a:lnTo>
                    <a:pt x="4597731" y="6785305"/>
                  </a:lnTo>
                  <a:cubicBezTo>
                    <a:pt x="4964953" y="6637825"/>
                    <a:pt x="5315251" y="6379435"/>
                    <a:pt x="5736707" y="6050108"/>
                  </a:cubicBezTo>
                  <a:cubicBezTo>
                    <a:pt x="5812043" y="5991230"/>
                    <a:pt x="5887377" y="5933488"/>
                    <a:pt x="5960301" y="5876738"/>
                  </a:cubicBezTo>
                  <a:close/>
                  <a:moveTo>
                    <a:pt x="4493599" y="0"/>
                  </a:moveTo>
                  <a:cubicBezTo>
                    <a:pt x="5048011" y="0"/>
                    <a:pt x="5546284" y="111886"/>
                    <a:pt x="5981837" y="314220"/>
                  </a:cubicBezTo>
                  <a:lnTo>
                    <a:pt x="6025971" y="336254"/>
                  </a:lnTo>
                  <a:lnTo>
                    <a:pt x="6025971" y="1157325"/>
                  </a:lnTo>
                  <a:lnTo>
                    <a:pt x="5925889" y="1088522"/>
                  </a:lnTo>
                  <a:cubicBezTo>
                    <a:pt x="5847314" y="1040649"/>
                    <a:pt x="5765982" y="997036"/>
                    <a:pt x="5682227" y="957939"/>
                  </a:cubicBezTo>
                  <a:cubicBezTo>
                    <a:pt x="5327823" y="793222"/>
                    <a:pt x="4927595" y="709658"/>
                    <a:pt x="4493032" y="709658"/>
                  </a:cubicBezTo>
                  <a:cubicBezTo>
                    <a:pt x="4031940" y="709658"/>
                    <a:pt x="3564888" y="799465"/>
                    <a:pt x="3104646" y="976666"/>
                  </a:cubicBezTo>
                  <a:cubicBezTo>
                    <a:pt x="2655243" y="1149867"/>
                    <a:pt x="2238358" y="1397822"/>
                    <a:pt x="1871612" y="1710017"/>
                  </a:cubicBezTo>
                  <a:cubicBezTo>
                    <a:pt x="1506427" y="2022852"/>
                    <a:pt x="1219414" y="2378815"/>
                    <a:pt x="1018661" y="2767694"/>
                  </a:cubicBezTo>
                  <a:cubicBezTo>
                    <a:pt x="813368" y="3165227"/>
                    <a:pt x="709374" y="3579358"/>
                    <a:pt x="709374" y="3998599"/>
                  </a:cubicBezTo>
                  <a:cubicBezTo>
                    <a:pt x="709374" y="4421103"/>
                    <a:pt x="875510" y="4667680"/>
                    <a:pt x="1221258" y="5141684"/>
                  </a:cubicBezTo>
                  <a:cubicBezTo>
                    <a:pt x="1304681" y="5256035"/>
                    <a:pt x="1390941" y="5374217"/>
                    <a:pt x="1479187" y="5504459"/>
                  </a:cubicBezTo>
                  <a:cubicBezTo>
                    <a:pt x="1942790" y="6187719"/>
                    <a:pt x="2430063" y="6601673"/>
                    <a:pt x="3021272" y="6793670"/>
                  </a:cubicBezTo>
                  <a:lnTo>
                    <a:pt x="3035805" y="6797829"/>
                  </a:lnTo>
                  <a:lnTo>
                    <a:pt x="1656512" y="6797829"/>
                  </a:lnTo>
                  <a:lnTo>
                    <a:pt x="1630254" y="6775222"/>
                  </a:lnTo>
                  <a:cubicBezTo>
                    <a:pt x="1360562" y="6528765"/>
                    <a:pt x="1117699" y="6235219"/>
                    <a:pt x="892250" y="5902700"/>
                  </a:cubicBezTo>
                  <a:cubicBezTo>
                    <a:pt x="459249" y="5264548"/>
                    <a:pt x="0" y="4826722"/>
                    <a:pt x="0" y="3998599"/>
                  </a:cubicBezTo>
                  <a:cubicBezTo>
                    <a:pt x="0" y="1790460"/>
                    <a:pt x="2262336" y="285"/>
                    <a:pt x="4493032" y="2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9" name="Title 1">
            <a:extLst>
              <a:ext uri="{FF2B5EF4-FFF2-40B4-BE49-F238E27FC236}">
                <a16:creationId xmlns:a16="http://schemas.microsoft.com/office/drawing/2014/main" id="{A6AF2270-44E4-7E8B-D234-F03690381B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885" y="806247"/>
            <a:ext cx="10812072" cy="336550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>
              <a:lnSpc>
                <a:spcPct val="200000"/>
              </a:lnSpc>
            </a:pPr>
            <a:r>
              <a:rPr lang="en-US" sz="3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Module Name	: Instrumentation and Control</a:t>
            </a:r>
            <a:br>
              <a:rPr lang="en-US" sz="3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</a:br>
            <a:r>
              <a:rPr lang="en-US" sz="3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Module Code	:  ACDB5011</a:t>
            </a:r>
            <a:br>
              <a:rPr lang="en-US" sz="3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</a:br>
            <a:r>
              <a:rPr lang="en-US" sz="3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Topic 		: Control Systems : Loops and Feedbacks</a:t>
            </a:r>
            <a:br>
              <a:rPr lang="en-US" sz="3000" b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</a:br>
            <a:br>
              <a:rPr lang="en-US" sz="3000" b="1" dirty="0">
                <a:solidFill>
                  <a:schemeClr val="tx2"/>
                </a:solidFill>
                <a:latin typeface="Calibri "/>
                <a:ea typeface="Cambria" panose="02040503050406030204" pitchFamily="18" charset="0"/>
              </a:rPr>
            </a:br>
            <a:endParaRPr lang="en-US" sz="3000" dirty="0">
              <a:solidFill>
                <a:schemeClr val="tx2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50" name="Subtitle 2">
            <a:extLst>
              <a:ext uri="{FF2B5EF4-FFF2-40B4-BE49-F238E27FC236}">
                <a16:creationId xmlns:a16="http://schemas.microsoft.com/office/drawing/2014/main" id="{4189934C-C841-2F4C-E4C4-25E241D865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08769" y="3832786"/>
            <a:ext cx="6067042" cy="216571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endParaRPr lang="en-US" sz="1800" b="1" dirty="0">
              <a:solidFill>
                <a:schemeClr val="accent1">
                  <a:lumMod val="75000"/>
                </a:schemeClr>
              </a:solidFill>
              <a:latin typeface="Amasis MT Pro Light" panose="020B06040202020202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150E1CE-E714-F6D7-B9A5-64DD40A6CFA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762CFB-D8C0-CD28-FE25-9307821C9F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B66945-D709-6223-BABB-438C3612B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745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4749" y="1214486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US" sz="3000" b="1" dirty="0">
                <a:solidFill>
                  <a:schemeClr val="accent1">
                    <a:lumMod val="75000"/>
                  </a:schemeClr>
                </a:solidFill>
                <a:latin typeface="Calibri "/>
                <a:ea typeface="Cambria" panose="02040503050406030204" pitchFamily="18" charset="0"/>
              </a:rPr>
              <a:t>Control system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FEC0EF-547B-2F7C-0216-C79A7D2897B3}"/>
              </a:ext>
            </a:extLst>
          </p:cNvPr>
          <p:cNvSpPr txBox="1"/>
          <p:nvPr/>
        </p:nvSpPr>
        <p:spPr>
          <a:xfrm>
            <a:off x="565006" y="2031289"/>
            <a:ext cx="11337780" cy="21544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Adjust the flow of energy from a source to a destination load or process in order to achieve some desired result.</a:t>
            </a:r>
          </a:p>
          <a:p>
            <a:pPr algn="just"/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/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Example : Thermostatic control of a domestic heating system</a:t>
            </a:r>
          </a:p>
          <a:p>
            <a:pPr algn="just"/>
            <a:endParaRPr lang="en-GB" sz="2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59D2CCB-DBE9-2D6E-7D48-9BF68F26B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60377F-1E05-8AE2-F97E-22D930246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7195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E3C092-0BC9-5E59-087B-EA95F774994B}"/>
              </a:ext>
            </a:extLst>
          </p:cNvPr>
          <p:cNvSpPr txBox="1"/>
          <p:nvPr/>
        </p:nvSpPr>
        <p:spPr>
          <a:xfrm>
            <a:off x="2450955" y="1687357"/>
            <a:ext cx="6096866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898525" indent="-358775" algn="just"/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•	Temperature</a:t>
            </a:r>
          </a:p>
          <a:p>
            <a:pPr marL="898525" indent="-358775" algn="just"/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•	Pressure</a:t>
            </a:r>
          </a:p>
          <a:p>
            <a:pPr marL="898525" indent="-358775" algn="just"/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•	Flow</a:t>
            </a:r>
          </a:p>
          <a:p>
            <a:pPr marL="898525" indent="-358775" algn="just"/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•	Level</a:t>
            </a:r>
          </a:p>
          <a:p>
            <a:pPr marL="898525" indent="-358775" algn="just"/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•	Position</a:t>
            </a:r>
          </a:p>
          <a:p>
            <a:pPr marL="898525" indent="-358775" algn="just"/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•	Vibration</a:t>
            </a:r>
            <a:endParaRPr lang="en-GB" sz="2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70AF2B6-3DCB-7675-495F-9705856E966A}"/>
              </a:ext>
            </a:extLst>
          </p:cNvPr>
          <p:cNvSpPr txBox="1"/>
          <p:nvPr/>
        </p:nvSpPr>
        <p:spPr>
          <a:xfrm>
            <a:off x="642937" y="1098611"/>
            <a:ext cx="60968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Examples of control variables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E4E07B4-FA1E-5F0D-C0F1-5F835EEFDA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4CFA0D1-F907-1151-E57C-0D795A6C9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8137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80B1E06-44E6-4A2A-58AA-EE0137BD7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324FDFC-1AEE-9452-9B51-DC5A84D5E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4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94F3E87-9F2A-55C9-2A1C-159F8B4F48EF}"/>
              </a:ext>
            </a:extLst>
          </p:cNvPr>
          <p:cNvSpPr txBox="1">
            <a:spLocks/>
          </p:cNvSpPr>
          <p:nvPr/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Modelling of Control Systems</a:t>
            </a:r>
            <a:endParaRPr lang="en-GB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7C89545-29F7-2F90-DAF5-2390709911A8}"/>
              </a:ext>
            </a:extLst>
          </p:cNvPr>
          <p:cNvSpPr txBox="1">
            <a:spLocks/>
          </p:cNvSpPr>
          <p:nvPr/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3600" dirty="0"/>
              <a:t>We can mathematically model control systems to allow us to predict operational behaviour and to determine the operating parameters of the controller.</a:t>
            </a:r>
          </a:p>
          <a:p>
            <a:pPr algn="just"/>
            <a:r>
              <a:rPr lang="en-GB" sz="3600" dirty="0"/>
              <a:t>Before we can do any of this we need to be able to describe our system in terms of its transfer function.</a:t>
            </a:r>
          </a:p>
        </p:txBody>
      </p:sp>
    </p:spTree>
    <p:extLst>
      <p:ext uri="{BB962C8B-B14F-4D97-AF65-F5344CB8AC3E}">
        <p14:creationId xmlns:p14="http://schemas.microsoft.com/office/powerpoint/2010/main" val="1434344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80B1E06-44E6-4A2A-58AA-EE0137BD7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324FDFC-1AEE-9452-9B51-DC5A84D5E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5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FEBC8F9-1A67-882D-B5CF-39875167B002}"/>
              </a:ext>
            </a:extLst>
          </p:cNvPr>
          <p:cNvSpPr txBox="1">
            <a:spLocks/>
          </p:cNvSpPr>
          <p:nvPr/>
        </p:nvSpPr>
        <p:spPr>
          <a:xfrm>
            <a:off x="547254" y="404524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Transfer Function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Content Placeholder 2">
                <a:extLst>
                  <a:ext uri="{FF2B5EF4-FFF2-40B4-BE49-F238E27FC236}">
                    <a16:creationId xmlns:a16="http://schemas.microsoft.com/office/drawing/2014/main" id="{9A0616F1-85B7-C910-5BE9-7CF595E888A9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47254" y="1730087"/>
                <a:ext cx="10972800" cy="3917032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 fontScale="92500" lnSpcReduction="10000"/>
              </a:bodyPr>
              <a:lstStyle>
                <a:lvl1pPr marL="0" indent="0" algn="ctr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None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/>
                <a:r>
                  <a:rPr lang="en-GB" sz="2800" dirty="0"/>
                  <a:t>The behaviour of both systems can be mathematically described by a ‘Transfer Function’. </a:t>
                </a:r>
              </a:p>
              <a:p>
                <a:pPr algn="just"/>
                <a:r>
                  <a:rPr lang="en-GB" sz="2800" dirty="0"/>
                  <a:t>This is essentially a ratio of output compared to input or alternatively a gain function. </a:t>
                </a:r>
              </a:p>
              <a:p>
                <a:endParaRPr lang="en-GB" i="1" dirty="0">
                  <a:latin typeface="Cambria Math" panose="02040503050406030204" pitchFamily="18" charset="0"/>
                </a:endParaRPr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𝑇𝑟𝑎𝑛𝑠𝑓𝑒𝑟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𝐹𝑢𝑛𝑐𝑡𝑖𝑜𝑛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𝑂𝑢𝑡𝑝𝑢𝑡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𝑉𝑎𝑙𝑢𝑒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𝐼𝑛𝑝𝑢𝑡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𝑉𝑎𝑙𝑢𝑒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endParaRPr lang="en-GB" dirty="0"/>
              </a:p>
              <a:p>
                <a:pPr algn="just"/>
                <a:r>
                  <a:rPr lang="en-GB" sz="3200" dirty="0"/>
                  <a:t>The transfer function of a simple amplifier would be the output voltage divided by the input voltage, essentially its voltage gain.</a:t>
                </a:r>
              </a:p>
              <a:p>
                <a:endParaRPr lang="en-GB" dirty="0"/>
              </a:p>
            </p:txBody>
          </p:sp>
        </mc:Choice>
        <mc:Fallback>
          <p:sp>
            <p:nvSpPr>
              <p:cNvPr id="5" name="Content Placeholder 2">
                <a:extLst>
                  <a:ext uri="{FF2B5EF4-FFF2-40B4-BE49-F238E27FC236}">
                    <a16:creationId xmlns:a16="http://schemas.microsoft.com/office/drawing/2014/main" id="{9A0616F1-85B7-C910-5BE9-7CF595E888A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254" y="1730087"/>
                <a:ext cx="10972800" cy="3917032"/>
              </a:xfrm>
              <a:prstGeom prst="rect">
                <a:avLst/>
              </a:prstGeom>
              <a:blipFill>
                <a:blip r:embed="rId3"/>
                <a:stretch>
                  <a:fillRect l="-1333" t="-3115" r="-1278" b="-124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058493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E3C092-0BC9-5E59-087B-EA95F774994B}"/>
              </a:ext>
            </a:extLst>
          </p:cNvPr>
          <p:cNvSpPr txBox="1"/>
          <p:nvPr/>
        </p:nvSpPr>
        <p:spPr>
          <a:xfrm>
            <a:off x="580590" y="1188593"/>
            <a:ext cx="11311805" cy="28050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898525" indent="-3587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behaviour of both input and output can be mathematically described by a ‘Transfer Function’</a:t>
            </a:r>
          </a:p>
          <a:p>
            <a:pPr marL="898525" indent="-3587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It is a ratio of output compared to input or alternatively a gain function.</a:t>
            </a:r>
          </a:p>
          <a:p>
            <a:pPr marL="898525" indent="-3587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‘G’ is the transfer function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70AF2B6-3DCB-7675-495F-9705856E966A}"/>
              </a:ext>
            </a:extLst>
          </p:cNvPr>
          <p:cNvSpPr txBox="1"/>
          <p:nvPr/>
        </p:nvSpPr>
        <p:spPr>
          <a:xfrm>
            <a:off x="471487" y="771297"/>
            <a:ext cx="60968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Transfer Function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7C73BF-FF07-DDDB-0F80-0EA87985BE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353" y="4059827"/>
            <a:ext cx="1343025" cy="1400175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80B1E06-44E6-4A2A-58AA-EE0137BD7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324FDFC-1AEE-9452-9B51-DC5A84D5E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7541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8267" y="1298981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US" sz="2500" b="1" dirty="0">
                <a:solidFill>
                  <a:schemeClr val="accent1">
                    <a:lumMod val="75000"/>
                  </a:schemeClr>
                </a:solidFill>
                <a:latin typeface="Calibri "/>
                <a:ea typeface="Cambria" panose="02040503050406030204" pitchFamily="18" charset="0"/>
              </a:rPr>
              <a:t>Types of Control System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FEC0EF-547B-2F7C-0216-C79A7D2897B3}"/>
              </a:ext>
            </a:extLst>
          </p:cNvPr>
          <p:cNvSpPr txBox="1"/>
          <p:nvPr/>
        </p:nvSpPr>
        <p:spPr>
          <a:xfrm>
            <a:off x="2019732" y="2244131"/>
            <a:ext cx="10418186" cy="3372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Closed-Loop control system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Open-Loop control system</a:t>
            </a:r>
          </a:p>
          <a:p>
            <a:pPr algn="just">
              <a:lnSpc>
                <a:spcPct val="200000"/>
              </a:lnSpc>
            </a:pPr>
            <a:endParaRPr lang="en-GB" sz="2200" b="1" dirty="0">
              <a:solidFill>
                <a:schemeClr val="accent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sz="2200" b="1" dirty="0">
              <a:solidFill>
                <a:schemeClr val="accent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200000"/>
              </a:lnSpc>
            </a:pPr>
            <a:endParaRPr lang="en-GB" sz="2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86E142-FC67-4E2C-931A-4ABFED556E5D}"/>
              </a:ext>
            </a:extLst>
          </p:cNvPr>
          <p:cNvSpPr txBox="1"/>
          <p:nvPr/>
        </p:nvSpPr>
        <p:spPr>
          <a:xfrm>
            <a:off x="768061" y="2994852"/>
            <a:ext cx="1091565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endParaRPr lang="en-GB" sz="22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/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D5BD38C-5074-C8B2-4D91-355EF4CC1D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8847D-6C45-B982-A34C-5283F6C22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1998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233593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US" sz="2500" b="1" dirty="0">
                <a:solidFill>
                  <a:schemeClr val="accent1">
                    <a:lumMod val="75000"/>
                  </a:schemeClr>
                </a:solidFill>
                <a:latin typeface="Calibri "/>
                <a:ea typeface="Cambria" panose="02040503050406030204" pitchFamily="18" charset="0"/>
              </a:rPr>
              <a:t>Types of Control System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FEC0EF-547B-2F7C-0216-C79A7D2897B3}"/>
              </a:ext>
            </a:extLst>
          </p:cNvPr>
          <p:cNvSpPr txBox="1"/>
          <p:nvPr/>
        </p:nvSpPr>
        <p:spPr>
          <a:xfrm>
            <a:off x="450705" y="971245"/>
            <a:ext cx="1041818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b="1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Closed-Loop control system</a:t>
            </a:r>
          </a:p>
          <a:p>
            <a:pPr algn="just"/>
            <a:endParaRPr lang="en-GB" sz="2200" dirty="0">
              <a:solidFill>
                <a:schemeClr val="accent1">
                  <a:lumMod val="75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86E142-FC67-4E2C-931A-4ABFED556E5D}"/>
              </a:ext>
            </a:extLst>
          </p:cNvPr>
          <p:cNvSpPr txBox="1"/>
          <p:nvPr/>
        </p:nvSpPr>
        <p:spPr>
          <a:xfrm>
            <a:off x="845993" y="3880155"/>
            <a:ext cx="10915650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‾"/>
            </a:pP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losed loop consists of ‘feedback’ which gives an understanding of the current state of the system. </a:t>
            </a:r>
          </a:p>
          <a:p>
            <a:pPr marL="342900" indent="-342900" algn="just">
              <a:buFont typeface="Arial" panose="020B0604020202020204" pitchFamily="34" charset="0"/>
              <a:buChar char="‾"/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value is compared to the input state and subtracted (it can also be additive) in order to give an error signal.</a:t>
            </a:r>
          </a:p>
          <a:p>
            <a:pPr marL="342900" indent="-342900" algn="just">
              <a:buFont typeface="Arial" panose="020B0604020202020204" pitchFamily="34" charset="0"/>
              <a:buChar char="‾"/>
            </a:pP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block ‘H’ is a quantity known as the feedback factor</a:t>
            </a:r>
            <a:endParaRPr lang="en-GB" sz="2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/>
            <a:endParaRPr lang="en-GB" sz="22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/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CC71BCB-B06C-989A-A0AF-36C9335968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0137" y="1560276"/>
            <a:ext cx="4471987" cy="2090737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01F59F-3CC1-484D-7E8B-B779814E45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067200-4677-4C4C-2A18-B6E95DFF3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762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FEC0EF-547B-2F7C-0216-C79A7D2897B3}"/>
              </a:ext>
            </a:extLst>
          </p:cNvPr>
          <p:cNvSpPr txBox="1"/>
          <p:nvPr/>
        </p:nvSpPr>
        <p:spPr>
          <a:xfrm>
            <a:off x="87023" y="291544"/>
            <a:ext cx="1041818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b="1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Closed-Loop control system</a:t>
            </a:r>
          </a:p>
          <a:p>
            <a:pPr algn="just"/>
            <a:endParaRPr lang="en-GB" sz="2200" dirty="0">
              <a:solidFill>
                <a:schemeClr val="accent1">
                  <a:lumMod val="75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86E142-FC67-4E2C-931A-4ABFED556E5D}"/>
              </a:ext>
            </a:extLst>
          </p:cNvPr>
          <p:cNvSpPr txBox="1"/>
          <p:nvPr/>
        </p:nvSpPr>
        <p:spPr>
          <a:xfrm>
            <a:off x="665017" y="1060985"/>
            <a:ext cx="5615420" cy="1046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First we need to consider the comparator</a:t>
            </a:r>
          </a:p>
          <a:p>
            <a:pPr algn="just"/>
            <a:endParaRPr lang="en-GB" sz="22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/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8DD20C7-BE79-FE94-D34F-EA52134612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4032" y="1974730"/>
            <a:ext cx="2831521" cy="224970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17F40B7-CAB4-D1CA-0F73-A5A462D5EB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0721" y="4638631"/>
            <a:ext cx="4454251" cy="612460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49CCD08-51F1-E6E4-9EE8-FFBCFF5DCC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65853C-9BBC-C1A6-27F9-4BEF775B1B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9042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FEC0EF-547B-2F7C-0216-C79A7D2897B3}"/>
              </a:ext>
            </a:extLst>
          </p:cNvPr>
          <p:cNvSpPr txBox="1"/>
          <p:nvPr/>
        </p:nvSpPr>
        <p:spPr>
          <a:xfrm>
            <a:off x="87023" y="291544"/>
            <a:ext cx="1041818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b="1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Closed-Loop control system</a:t>
            </a:r>
          </a:p>
          <a:p>
            <a:pPr algn="just"/>
            <a:endParaRPr lang="en-GB" sz="2200" dirty="0">
              <a:solidFill>
                <a:schemeClr val="accent1">
                  <a:lumMod val="75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86E142-FC67-4E2C-931A-4ABFED556E5D}"/>
              </a:ext>
            </a:extLst>
          </p:cNvPr>
          <p:cNvSpPr txBox="1"/>
          <p:nvPr/>
        </p:nvSpPr>
        <p:spPr>
          <a:xfrm>
            <a:off x="426026" y="1450258"/>
            <a:ext cx="951807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Secondly, we need to consider the ‘sign’ of the feedback signal. </a:t>
            </a:r>
          </a:p>
          <a:p>
            <a:pPr algn="just"/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</a:t>
            </a:r>
          </a:p>
          <a:p>
            <a:pPr lvl="2" algn="just"/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Types of Feedback </a:t>
            </a:r>
          </a:p>
          <a:p>
            <a:pPr lvl="2" algn="just"/>
            <a:endParaRPr lang="en-GB" sz="22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714500" lvl="3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Negative  Feedback (subtracted from the input) </a:t>
            </a:r>
          </a:p>
          <a:p>
            <a:pPr marL="1714500" lvl="3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Positive Feedback (added to the input). </a:t>
            </a:r>
          </a:p>
          <a:p>
            <a:pPr lvl="2" algn="just"/>
            <a:endParaRPr lang="en-GB" sz="22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2" algn="just"/>
            <a:endParaRPr lang="en-GB" sz="22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2" algn="just"/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block ‘H’ is a quantity known as the feedback factor.</a:t>
            </a:r>
          </a:p>
          <a:p>
            <a:pPr algn="just"/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1235CED-2E3E-6831-D0C0-28E4175951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7761" y="2403299"/>
            <a:ext cx="3230327" cy="1510238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D44CE1-18F7-DC78-7464-D49E54922F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9DAC43-7823-7732-D928-2FCAAECA5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4520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FEC0EF-547B-2F7C-0216-C79A7D2897B3}"/>
              </a:ext>
            </a:extLst>
          </p:cNvPr>
          <p:cNvSpPr txBox="1"/>
          <p:nvPr/>
        </p:nvSpPr>
        <p:spPr>
          <a:xfrm>
            <a:off x="87023" y="291544"/>
            <a:ext cx="1041818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b="1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Closed-Loop control system</a:t>
            </a:r>
          </a:p>
          <a:p>
            <a:pPr algn="just"/>
            <a:endParaRPr lang="en-GB" sz="2200" dirty="0">
              <a:solidFill>
                <a:schemeClr val="accent1">
                  <a:lumMod val="75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86E142-FC67-4E2C-931A-4ABFED556E5D}"/>
              </a:ext>
            </a:extLst>
          </p:cNvPr>
          <p:cNvSpPr txBox="1"/>
          <p:nvPr/>
        </p:nvSpPr>
        <p:spPr>
          <a:xfrm>
            <a:off x="758535" y="933530"/>
            <a:ext cx="10318174" cy="16800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Negative feedback systems</a:t>
            </a:r>
          </a:p>
          <a:p>
            <a:pPr algn="just">
              <a:lnSpc>
                <a:spcPct val="200000"/>
              </a:lnSpc>
            </a:pPr>
            <a:r>
              <a:rPr lang="en-GB" sz="2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output signal is fed back and subtracted from the input signal. The 	transfer function is determined as follows;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2600D88-DBC9-68ED-E20C-140002E5F4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6286" y="2595934"/>
            <a:ext cx="3623571" cy="183401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CFA54F4-6A5A-B3CB-FB51-2C0F9E24DD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6151" y="2994747"/>
            <a:ext cx="3461471" cy="1834016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A0AF9FD-F72C-A5F3-E7FE-3C3C521B4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C4473A-C0F9-B789-D16B-87B36DF55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1347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FEC0EF-547B-2F7C-0216-C79A7D2897B3}"/>
              </a:ext>
            </a:extLst>
          </p:cNvPr>
          <p:cNvSpPr txBox="1"/>
          <p:nvPr/>
        </p:nvSpPr>
        <p:spPr>
          <a:xfrm>
            <a:off x="87023" y="291544"/>
            <a:ext cx="1041818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b="1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Closed-Loop control system</a:t>
            </a:r>
          </a:p>
          <a:p>
            <a:pPr algn="just"/>
            <a:endParaRPr lang="en-GB" sz="2200" dirty="0">
              <a:solidFill>
                <a:schemeClr val="accent1">
                  <a:lumMod val="75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86E142-FC67-4E2C-931A-4ABFED556E5D}"/>
              </a:ext>
            </a:extLst>
          </p:cNvPr>
          <p:cNvSpPr txBox="1"/>
          <p:nvPr/>
        </p:nvSpPr>
        <p:spPr>
          <a:xfrm>
            <a:off x="758535" y="933530"/>
            <a:ext cx="10318174" cy="16800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Negative feedback systems</a:t>
            </a:r>
          </a:p>
          <a:p>
            <a:pPr algn="just">
              <a:lnSpc>
                <a:spcPct val="200000"/>
              </a:lnSpc>
            </a:pPr>
            <a:r>
              <a:rPr lang="en-GB" sz="2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</a:t>
            </a:r>
          </a:p>
          <a:p>
            <a:pPr algn="just">
              <a:lnSpc>
                <a:spcPct val="200000"/>
              </a:lnSpc>
            </a:pPr>
            <a:r>
              <a:rPr lang="en-GB" sz="2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Therefore the transfer function for a negative feedback system becomes;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1DA46E-E500-985A-2BF8-82ECE1C6E0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5860" y="3028950"/>
            <a:ext cx="2497282" cy="1515205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C0E9157-9840-08CA-B548-BA27B3F1FB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CC7E97-8E63-A6F3-D8EA-C666244B6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9261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FEC0EF-547B-2F7C-0216-C79A7D2897B3}"/>
              </a:ext>
            </a:extLst>
          </p:cNvPr>
          <p:cNvSpPr txBox="1"/>
          <p:nvPr/>
        </p:nvSpPr>
        <p:spPr>
          <a:xfrm>
            <a:off x="87023" y="291544"/>
            <a:ext cx="1041818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b="1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Closed-Loop control system</a:t>
            </a:r>
          </a:p>
          <a:p>
            <a:pPr algn="just"/>
            <a:endParaRPr lang="en-GB" sz="2200" dirty="0">
              <a:solidFill>
                <a:schemeClr val="accent1">
                  <a:lumMod val="75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86E142-FC67-4E2C-931A-4ABFED556E5D}"/>
              </a:ext>
            </a:extLst>
          </p:cNvPr>
          <p:cNvSpPr txBox="1"/>
          <p:nvPr/>
        </p:nvSpPr>
        <p:spPr>
          <a:xfrm>
            <a:off x="758535" y="933530"/>
            <a:ext cx="10318174" cy="2357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Positive feedback systems</a:t>
            </a:r>
          </a:p>
          <a:p>
            <a:pPr algn="just">
              <a:lnSpc>
                <a:spcPct val="200000"/>
              </a:lnSpc>
            </a:pPr>
            <a:r>
              <a:rPr lang="en-GB" sz="2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proportion (dependant on the feedback factor) of the output signal is fed 	back and added to the input signal.</a:t>
            </a:r>
          </a:p>
          <a:p>
            <a:pPr algn="just">
              <a:lnSpc>
                <a:spcPct val="200000"/>
              </a:lnSpc>
            </a:pP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	First,  considering the comparator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0D99212-E824-BEEA-0D98-46D8E1A882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011" y="3474076"/>
            <a:ext cx="2679989" cy="222685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598D0C2-2A82-9C48-5840-11F58F7DE9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11353" y="4108071"/>
            <a:ext cx="4158096" cy="681011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6AD0690-7BFC-1EEB-C51C-04DF35C96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BDFDC6-31E2-FCD9-771D-062EC76E8F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1958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FEC0EF-547B-2F7C-0216-C79A7D2897B3}"/>
              </a:ext>
            </a:extLst>
          </p:cNvPr>
          <p:cNvSpPr txBox="1"/>
          <p:nvPr/>
        </p:nvSpPr>
        <p:spPr>
          <a:xfrm>
            <a:off x="87023" y="291544"/>
            <a:ext cx="1041818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b="1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Closed-Loop control system</a:t>
            </a:r>
          </a:p>
          <a:p>
            <a:pPr algn="just"/>
            <a:endParaRPr lang="en-GB" sz="2200" dirty="0">
              <a:solidFill>
                <a:schemeClr val="accent1">
                  <a:lumMod val="75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86E142-FC67-4E2C-931A-4ABFED556E5D}"/>
              </a:ext>
            </a:extLst>
          </p:cNvPr>
          <p:cNvSpPr txBox="1"/>
          <p:nvPr/>
        </p:nvSpPr>
        <p:spPr>
          <a:xfrm>
            <a:off x="758535" y="933530"/>
            <a:ext cx="10318174" cy="2357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Positive feedback systems</a:t>
            </a:r>
          </a:p>
          <a:p>
            <a:pPr algn="just">
              <a:lnSpc>
                <a:spcPct val="200000"/>
              </a:lnSpc>
            </a:pPr>
            <a:r>
              <a:rPr lang="en-GB" sz="2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proportion (dependant on the feedback factor) of the output signal is fed 	back and added to the input signal.</a:t>
            </a:r>
          </a:p>
          <a:p>
            <a:pPr algn="just">
              <a:lnSpc>
                <a:spcPct val="200000"/>
              </a:lnSpc>
            </a:pP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	First,  considering the comparator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0D99212-E824-BEEA-0D98-46D8E1A882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011" y="3474076"/>
            <a:ext cx="2679989" cy="222685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598D0C2-2A82-9C48-5840-11F58F7DE9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11353" y="4108071"/>
            <a:ext cx="4158096" cy="681011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0A9067D-7EF9-4FB4-6B4E-ECA9D8E11F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5DDFF8-492F-F0C3-B9F4-CE6178E1E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5882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FEC0EF-547B-2F7C-0216-C79A7D2897B3}"/>
              </a:ext>
            </a:extLst>
          </p:cNvPr>
          <p:cNvSpPr txBox="1"/>
          <p:nvPr/>
        </p:nvSpPr>
        <p:spPr>
          <a:xfrm>
            <a:off x="87023" y="291544"/>
            <a:ext cx="1041818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b="1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Closed-Loop control system</a:t>
            </a:r>
          </a:p>
          <a:p>
            <a:pPr algn="just"/>
            <a:endParaRPr lang="en-GB" sz="2200" dirty="0">
              <a:solidFill>
                <a:schemeClr val="accent1">
                  <a:lumMod val="75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86E142-FC67-4E2C-931A-4ABFED556E5D}"/>
              </a:ext>
            </a:extLst>
          </p:cNvPr>
          <p:cNvSpPr txBox="1"/>
          <p:nvPr/>
        </p:nvSpPr>
        <p:spPr>
          <a:xfrm>
            <a:off x="758535" y="933530"/>
            <a:ext cx="10318174" cy="20185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Positive feedback systems</a:t>
            </a:r>
          </a:p>
          <a:p>
            <a:pPr algn="just">
              <a:lnSpc>
                <a:spcPct val="200000"/>
              </a:lnSpc>
            </a:pPr>
            <a:r>
              <a:rPr lang="en-GB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transfer function this time evaluates to the same result but with 	a sign change in the denominator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5CECDC-6FEC-373B-FCB7-67423809E5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1081" y="3490760"/>
            <a:ext cx="2318471" cy="13219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8EBCEBC-6487-6744-D636-FBF440026E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8351" y="2642898"/>
            <a:ext cx="3781425" cy="1828800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A499ED7-3664-7B35-B823-41D9B9CAB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09E61E-D1D1-1487-6647-8299DB559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5727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87036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US" sz="2500" b="1" dirty="0">
                <a:solidFill>
                  <a:schemeClr val="accent1">
                    <a:lumMod val="75000"/>
                  </a:schemeClr>
                </a:solidFill>
                <a:latin typeface="Calibri "/>
                <a:ea typeface="Cambria" panose="02040503050406030204" pitchFamily="18" charset="0"/>
              </a:rPr>
              <a:t>Difference between Positive and Negative Feedbacks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2" name="Table 2">
                <a:extLst>
                  <a:ext uri="{FF2B5EF4-FFF2-40B4-BE49-F238E27FC236}">
                    <a16:creationId xmlns:a16="http://schemas.microsoft.com/office/drawing/2014/main" id="{5FD6ECD9-3113-A2C3-8112-DF4036D4813D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577922612"/>
                  </p:ext>
                </p:extLst>
              </p:nvPr>
            </p:nvGraphicFramePr>
            <p:xfrm>
              <a:off x="1263071" y="697162"/>
              <a:ext cx="9782466" cy="476504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637591">
                      <a:extLst>
                        <a:ext uri="{9D8B030D-6E8A-4147-A177-3AD203B41FA5}">
                          <a16:colId xmlns:a16="http://schemas.microsoft.com/office/drawing/2014/main" val="1915458079"/>
                        </a:ext>
                      </a:extLst>
                    </a:gridCol>
                    <a:gridCol w="3863819">
                      <a:extLst>
                        <a:ext uri="{9D8B030D-6E8A-4147-A177-3AD203B41FA5}">
                          <a16:colId xmlns:a16="http://schemas.microsoft.com/office/drawing/2014/main" val="3425109260"/>
                        </a:ext>
                      </a:extLst>
                    </a:gridCol>
                    <a:gridCol w="4281056">
                      <a:extLst>
                        <a:ext uri="{9D8B030D-6E8A-4147-A177-3AD203B41FA5}">
                          <a16:colId xmlns:a16="http://schemas.microsoft.com/office/drawing/2014/main" val="1862986338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Basis of Difference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Positive feedback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Negative Feedback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574451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Definition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The type of feedback signal and the reference input signal are added at the input side of the system to produce the error signal is called positive feedback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type of feedback signal and the reference input signal are subtracted at the input side of the system to produce the error signal is called Negative feedback</a:t>
                          </a:r>
                        </a:p>
                        <a:p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752343165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Alternate Name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Regenerative feedback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Degenerative feedback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42166770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Error Signal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Reference input signal + feedback 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Reference input signal - feedback </a:t>
                          </a:r>
                        </a:p>
                        <a:p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03839541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Transfer Function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TF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𝐺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1−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𝐺𝐻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m:rPr>
                                    <m:sty m:val="p"/>
                                  </m:rP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TF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𝐺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1+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𝐺𝐻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0517850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System stability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Low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High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116169873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Application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Oscillator circuits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Amplifier circuits, motor control systems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452378793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2" name="Table 2">
                <a:extLst>
                  <a:ext uri="{FF2B5EF4-FFF2-40B4-BE49-F238E27FC236}">
                    <a16:creationId xmlns:a16="http://schemas.microsoft.com/office/drawing/2014/main" id="{5FD6ECD9-3113-A2C3-8112-DF4036D4813D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577922612"/>
                  </p:ext>
                </p:extLst>
              </p:nvPr>
            </p:nvGraphicFramePr>
            <p:xfrm>
              <a:off x="1263071" y="697162"/>
              <a:ext cx="9782466" cy="476504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637591">
                      <a:extLst>
                        <a:ext uri="{9D8B030D-6E8A-4147-A177-3AD203B41FA5}">
                          <a16:colId xmlns:a16="http://schemas.microsoft.com/office/drawing/2014/main" val="1915458079"/>
                        </a:ext>
                      </a:extLst>
                    </a:gridCol>
                    <a:gridCol w="3863819">
                      <a:extLst>
                        <a:ext uri="{9D8B030D-6E8A-4147-A177-3AD203B41FA5}">
                          <a16:colId xmlns:a16="http://schemas.microsoft.com/office/drawing/2014/main" val="3425109260"/>
                        </a:ext>
                      </a:extLst>
                    </a:gridCol>
                    <a:gridCol w="4281056">
                      <a:extLst>
                        <a:ext uri="{9D8B030D-6E8A-4147-A177-3AD203B41FA5}">
                          <a16:colId xmlns:a16="http://schemas.microsoft.com/office/drawing/2014/main" val="1862986338"/>
                        </a:ext>
                      </a:extLst>
                    </a:gridCol>
                  </a:tblGrid>
                  <a:tr h="64008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Basis of Difference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Positive feedback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Negative Feedback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57445101"/>
                      </a:ext>
                    </a:extLst>
                  </a:tr>
                  <a:tr h="14630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Definition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The type of feedback signal and the reference input signal are added at the input side of the system to produce the error signal is called positive feedback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type of feedback signal and the reference input signal are subtracted at the input side of the system to produce the error signal is called Negative feedback</a:t>
                          </a:r>
                        </a:p>
                        <a:p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752343165"/>
                      </a:ext>
                    </a:extLst>
                  </a:tr>
                  <a:tr h="64008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Alternate Name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Regenerative feedback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Degenerative feedback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421667707"/>
                      </a:ext>
                    </a:extLst>
                  </a:tr>
                  <a:tr h="64008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Error Signal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Reference input signal + feedback 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Reference input signal - feedback </a:t>
                          </a:r>
                        </a:p>
                        <a:p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038395417"/>
                      </a:ext>
                    </a:extLst>
                  </a:tr>
                  <a:tr h="64008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Transfer Function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42587" t="-534286" r="-111514" b="-12952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28775" t="-534286" r="-712" b="-129524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0517850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System stability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Low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High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116169873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Application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Oscillator circuits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Amplifier circuits, motor control systems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452378793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33DFD0-AB93-8888-7CC5-084E50B31C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799BE-10F6-E04B-6A24-DB31758C00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959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8380" y="715182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US" sz="2500" b="1" dirty="0">
                <a:solidFill>
                  <a:schemeClr val="accent1">
                    <a:lumMod val="75000"/>
                  </a:schemeClr>
                </a:solidFill>
                <a:latin typeface="Calibri "/>
                <a:ea typeface="Cambria" panose="02040503050406030204" pitchFamily="18" charset="0"/>
              </a:rPr>
              <a:t>Types of Control System</a:t>
            </a:r>
            <a:br>
              <a:rPr lang="en-US" sz="2500" b="1" dirty="0">
                <a:solidFill>
                  <a:schemeClr val="accent1">
                    <a:lumMod val="75000"/>
                  </a:schemeClr>
                </a:solidFill>
                <a:latin typeface="Calibri "/>
                <a:ea typeface="Cambria" panose="02040503050406030204" pitchFamily="18" charset="0"/>
              </a:rPr>
            </a:br>
            <a:r>
              <a:rPr lang="en-US" sz="2500" b="1" dirty="0">
                <a:solidFill>
                  <a:schemeClr val="accent1">
                    <a:lumMod val="75000"/>
                  </a:schemeClr>
                </a:solidFill>
                <a:latin typeface="Calibri "/>
                <a:ea typeface="Cambria" panose="02040503050406030204" pitchFamily="18" charset="0"/>
              </a:rPr>
              <a:t>        Open – Loop control System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86E142-FC67-4E2C-931A-4ABFED556E5D}"/>
              </a:ext>
            </a:extLst>
          </p:cNvPr>
          <p:cNvSpPr txBox="1"/>
          <p:nvPr/>
        </p:nvSpPr>
        <p:spPr>
          <a:xfrm>
            <a:off x="1178504" y="3644942"/>
            <a:ext cx="9664411" cy="1046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‾"/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open loop system has no feedback element and is not at anytime ‘aware’ of the current status of the system concerned.</a:t>
            </a:r>
            <a:endParaRPr lang="en-GB" sz="22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/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D50E24F5-29A8-0153-0DA1-13E84E20B0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4662" y="1792141"/>
            <a:ext cx="3811489" cy="1311420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47DEDF1-BBF7-7BD7-8D32-9A6144FA4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5DCA08A-1672-FD25-2BBB-20C7C26BF0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7125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8380" y="715182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US" sz="2500" b="1" dirty="0">
                <a:solidFill>
                  <a:schemeClr val="accent1">
                    <a:lumMod val="75000"/>
                  </a:schemeClr>
                </a:solidFill>
                <a:latin typeface="Calibri "/>
                <a:ea typeface="Cambria" panose="02040503050406030204" pitchFamily="18" charset="0"/>
              </a:rPr>
              <a:t>Open – Loop control System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86E142-FC67-4E2C-931A-4ABFED556E5D}"/>
              </a:ext>
            </a:extLst>
          </p:cNvPr>
          <p:cNvSpPr txBox="1"/>
          <p:nvPr/>
        </p:nvSpPr>
        <p:spPr>
          <a:xfrm>
            <a:off x="4681104" y="1868091"/>
            <a:ext cx="7195706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Eg</a:t>
            </a:r>
            <a: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If block ‘G’ as an electronic amplifier of gain ‘G’</a:t>
            </a:r>
          </a:p>
          <a:p>
            <a:endParaRPr lang="en-GB" sz="2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Then the Open Loop Transfer Function, </a:t>
            </a:r>
          </a:p>
          <a:p>
            <a: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</a:p>
          <a:p>
            <a: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pPr algn="just"/>
            <a:endParaRPr lang="en-GB" sz="2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D50E24F5-29A8-0153-0DA1-13E84E20B0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730" y="2171409"/>
            <a:ext cx="3811489" cy="131142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AC6F5DA-A1E7-882F-ECD2-6D2C9E0E3C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0977" y="2937950"/>
            <a:ext cx="3337214" cy="1187017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0C6D8D7-29AB-2674-E174-B33B6F46A6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CD9D3E6-8B54-278E-2910-BCF143337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0499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0726" y="617461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Calibri "/>
                <a:ea typeface="Cambria" panose="02040503050406030204" pitchFamily="18" charset="0"/>
              </a:rPr>
              <a:t>Examples of simple block diagrams</a:t>
            </a:r>
            <a:endParaRPr lang="en-US" sz="2500" b="1" dirty="0">
              <a:solidFill>
                <a:schemeClr val="accent1">
                  <a:lumMod val="75000"/>
                </a:schemeClr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86E142-FC67-4E2C-931A-4ABFED556E5D}"/>
              </a:ext>
            </a:extLst>
          </p:cNvPr>
          <p:cNvSpPr txBox="1"/>
          <p:nvPr/>
        </p:nvSpPr>
        <p:spPr>
          <a:xfrm>
            <a:off x="405246" y="1621070"/>
            <a:ext cx="1095721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Heat Treatment Oven		     Control Blocks													                            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CC1C2E-C0F7-CC5F-A9B8-085C6A1383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7412" y="2275571"/>
            <a:ext cx="3135457" cy="322767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06DD750-B907-3440-58D0-2FDF896308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2390511"/>
            <a:ext cx="5610005" cy="2486799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19CAD13-9FDC-873A-29BD-B071F37721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88C4D1-DD84-919B-5FCF-31E3A60FE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2831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0141665-A74E-ACE8-9057-D59729306ED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0726" y="617461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Calibri "/>
                <a:ea typeface="Cambria" panose="02040503050406030204" pitchFamily="18" charset="0"/>
              </a:rPr>
              <a:t>Examples of simple block diagrams</a:t>
            </a:r>
            <a:endParaRPr lang="en-US" sz="2500" b="1" dirty="0">
              <a:solidFill>
                <a:schemeClr val="accent1">
                  <a:lumMod val="75000"/>
                </a:schemeClr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86E142-FC67-4E2C-931A-4ABFED556E5D}"/>
              </a:ext>
            </a:extLst>
          </p:cNvPr>
          <p:cNvSpPr txBox="1"/>
          <p:nvPr/>
        </p:nvSpPr>
        <p:spPr>
          <a:xfrm>
            <a:off x="98714" y="1724916"/>
            <a:ext cx="1095721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</a:t>
            </a:r>
            <a:r>
              <a:rPr lang="en-GB" sz="2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Liquid Level Control System		        Control Blocks													                           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7550EA-FBFF-22A5-F787-4706F9E612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551" y="2388648"/>
            <a:ext cx="5292438" cy="252784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3E06B85-60AE-BA5F-770D-E1F012A562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1468" y="2868548"/>
            <a:ext cx="5545586" cy="1819227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9B41B89-A1AC-E883-3819-90EAB7EC5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4- Instrumentation and Control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5230201-E9C7-2F5E-FF96-2FF74BA93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5859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991</Words>
  <Application>Microsoft Office PowerPoint</Application>
  <PresentationFormat>Widescreen</PresentationFormat>
  <Paragraphs>160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Calibri </vt:lpstr>
      <vt:lpstr>Amasis MT Pro Light</vt:lpstr>
      <vt:lpstr>Arial</vt:lpstr>
      <vt:lpstr>Calibri</vt:lpstr>
      <vt:lpstr>Calibri Light</vt:lpstr>
      <vt:lpstr>Cambria Math</vt:lpstr>
      <vt:lpstr>Times New Roman</vt:lpstr>
      <vt:lpstr>Office Theme</vt:lpstr>
      <vt:lpstr>Module Name : Instrumentation and Control Module Code :  ACDB5011 Topic   : Control Systems : Loops and Feedbacks  </vt:lpstr>
      <vt:lpstr>Control system </vt:lpstr>
      <vt:lpstr>PowerPoint Presentation</vt:lpstr>
      <vt:lpstr>PowerPoint Presentation</vt:lpstr>
      <vt:lpstr>PowerPoint Presentation</vt:lpstr>
      <vt:lpstr>PowerPoint Presentation</vt:lpstr>
      <vt:lpstr>Types of Control System</vt:lpstr>
      <vt:lpstr>Types of Control System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Difference between Positive and Negative Feedbacks</vt:lpstr>
      <vt:lpstr>Types of Control System         Open – Loop control System</vt:lpstr>
      <vt:lpstr>Open – Loop control System</vt:lpstr>
      <vt:lpstr>Examples of simple block diagrams</vt:lpstr>
      <vt:lpstr>Examples of simple block diagrams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Control system</dc:title>
  <dc:creator>Jenifer Prince Devaraj</dc:creator>
  <cp:lastModifiedBy>Stalin Jacob Wilson Packia Dhas</cp:lastModifiedBy>
  <cp:revision>6</cp:revision>
  <dcterms:created xsi:type="dcterms:W3CDTF">2023-06-11T17:03:03Z</dcterms:created>
  <dcterms:modified xsi:type="dcterms:W3CDTF">2023-06-13T11:08:25Z</dcterms:modified>
</cp:coreProperties>
</file>