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3"/>
  </p:notesMasterIdLst>
  <p:sldIdLst>
    <p:sldId id="256" r:id="rId5"/>
    <p:sldId id="287" r:id="rId6"/>
    <p:sldId id="289" r:id="rId7"/>
    <p:sldId id="257" r:id="rId8"/>
    <p:sldId id="288" r:id="rId9"/>
    <p:sldId id="299" r:id="rId10"/>
    <p:sldId id="279" r:id="rId11"/>
    <p:sldId id="281" r:id="rId12"/>
    <p:sldId id="260" r:id="rId13"/>
    <p:sldId id="258" r:id="rId14"/>
    <p:sldId id="267" r:id="rId15"/>
    <p:sldId id="264" r:id="rId16"/>
    <p:sldId id="291" r:id="rId17"/>
    <p:sldId id="283" r:id="rId18"/>
    <p:sldId id="269" r:id="rId19"/>
    <p:sldId id="292" r:id="rId20"/>
    <p:sldId id="293" r:id="rId21"/>
    <p:sldId id="294" r:id="rId22"/>
    <p:sldId id="297" r:id="rId23"/>
    <p:sldId id="265" r:id="rId24"/>
    <p:sldId id="266" r:id="rId25"/>
    <p:sldId id="262" r:id="rId26"/>
    <p:sldId id="263" r:id="rId27"/>
    <p:sldId id="259" r:id="rId28"/>
    <p:sldId id="270" r:id="rId29"/>
    <p:sldId id="271" r:id="rId30"/>
    <p:sldId id="272" r:id="rId31"/>
    <p:sldId id="274" r:id="rId32"/>
    <p:sldId id="301" r:id="rId33"/>
    <p:sldId id="300" r:id="rId34"/>
    <p:sldId id="277" r:id="rId35"/>
    <p:sldId id="286" r:id="rId36"/>
    <p:sldId id="284" r:id="rId37"/>
    <p:sldId id="285" r:id="rId38"/>
    <p:sldId id="298" r:id="rId39"/>
    <p:sldId id="296" r:id="rId40"/>
    <p:sldId id="295" r:id="rId41"/>
    <p:sldId id="290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47E918-5B6A-550A-868D-BAF5D5C7DAB0}" v="309" dt="2026-03-24T12:27:46.995"/>
    <p1510:client id="{59D6901D-74C9-4CA3-A93F-B1C890A971BF}" v="227" dt="2026-03-24T22:54:04.425"/>
    <p1510:client id="{61B10696-AA51-4A18-BC6F-4EBC6983DCA1}" v="7" dt="2026-03-24T23:07:10.083"/>
    <p1510:client id="{61BC5F55-6C61-4E03-AE26-E29263290C96}" v="1" dt="2026-03-24T18:18:51.928"/>
    <p1510:client id="{90170588-4FE6-4758-944A-F89AA83D5FFA}" v="585" dt="2026-03-24T17:15:52.089"/>
    <p1510:client id="{91656423-4D20-3E48-B916-329524F847B5}" v="313" dt="2026-03-24T15:00:45.710"/>
    <p1510:client id="{94B174F4-F761-1510-6B22-64FA464239B1}" v="10" dt="2026-03-24T15:15:15.483"/>
    <p1510:client id="{9D17A6F1-334B-44BB-F2E1-1E541A139F3B}" v="28" dt="2026-03-24T19:59:15.744"/>
    <p1510:client id="{9DC616C1-E89A-5609-EEB1-22196AA85569}" v="3" dt="2026-03-24T17:00:15.678"/>
    <p1510:client id="{A40807B3-4FD4-AA67-A69D-72988066BDD6}" v="196" dt="2026-03-24T16:34:48.306"/>
    <p1510:client id="{B26AFE6A-83D7-5526-8EEE-2B945A5D4321}" v="626" dt="2026-03-24T17:55:45.579"/>
    <p1510:client id="{B738E0EE-6B8E-A1A0-3C2F-1DF9B235BBFD}" v="603" dt="2026-03-24T16:10:34.307"/>
    <p1510:client id="{B7A57C8D-70E3-48CC-8AEE-124094BFDD63}" v="318" dt="2026-03-24T18:01:53.777"/>
    <p1510:client id="{C16996C9-24B5-9D20-15F3-1CCD38275EED}" v="834" dt="2026-03-24T10:48:48.027"/>
    <p1510:client id="{C5B31277-6268-491F-886A-D6A2F33B49EF}" v="555" dt="2026-03-24T17:49:20.778"/>
    <p1510:client id="{CE4B6949-A4AA-4DD2-83ED-62A107B07FF2}" v="1871" dt="2026-03-24T15:51:38.383"/>
    <p1510:client id="{CFC99543-9861-E62C-8790-65B536A97D91}" v="494" dt="2026-03-24T17:40:47.465"/>
    <p1510:client id="{DC033189-BC79-7171-2EBF-625FD63F0F1B}" v="1284" dt="2026-03-24T00:39:10.057"/>
    <p1510:client id="{F4BE3908-B1FC-021A-D0B6-0E49E6E9AD2A}" v="8" dt="2026-03-24T22:44:41.123"/>
    <p1510:client id="{F5641E50-9167-4D08-84B8-634993DC8C54}" v="534" dt="2026-03-24T16:36:41.063"/>
    <p1510:client id="{FD83500A-CA46-47B8-9B21-388B0D8DC25E}" v="609" dt="2026-03-24T19:39:05.7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notesMaster" Target="notesMasters/notesMaster1.xml"/><Relationship Id="rId48" Type="http://schemas.microsoft.com/office/2015/10/relationships/revisionInfo" Target="revisionInfo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24068A-D8A3-4239-AFA3-B383D0703A70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042E6C-2ABB-4AF0-8B0C-B428A7729D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532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nablaflow.io/aerocloud/blog/formula-1-aero-insights-pt2-single-vs-multi-element-rear-wings/?utm_source=chatgpt.com" TargetMode="External"/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Hello and welcome to the Morgan Plus 4 aerodynamic development project overview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042E6C-2ABB-4AF0-8B0C-B428A7729D6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4411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Calibri"/>
                <a:ea typeface="Calibri"/>
                <a:cs typeface="Calibri"/>
              </a:rPr>
              <a:t>So, What is the project?</a:t>
            </a:r>
          </a:p>
          <a:p>
            <a:endParaRPr lang="en-US">
              <a:latin typeface="Calibri"/>
              <a:ea typeface="Calibri"/>
              <a:cs typeface="Calibri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The project is here to redesign and improve the current vehicles aerodynamics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Split into two teams – Morgan plus 4 team working on the existing design and the other being the concept team – new body design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042E6C-2ABB-4AF0-8B0C-B428A7729D6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1114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Calibri"/>
                <a:ea typeface="Calibri"/>
                <a:cs typeface="Calibri"/>
              </a:rPr>
              <a:t>These are our base line specs number of the car:</a:t>
            </a:r>
          </a:p>
          <a:p>
            <a:endParaRPr lang="en-US">
              <a:latin typeface="Calibri"/>
              <a:ea typeface="Calibri"/>
              <a:cs typeface="Calibri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2.0 twin power turbo inline 4 – 8 speed automatic 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255 BHP  - dry weight 1,009Kg and a top speed around 150 MPH </a:t>
            </a:r>
          </a:p>
          <a:p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042E6C-2ABB-4AF0-8B0C-B428A7729D6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3520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Calibri"/>
                <a:ea typeface="Calibri"/>
                <a:cs typeface="Calibri"/>
              </a:rPr>
              <a:t>Concept Team contributions: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Ethan – Initial design Process, Concept Team Methodology, CFD Testing, Dictating where the project is going and what other need to be doing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Dominic – CAD design, Car research, and Wing development</a:t>
            </a:r>
            <a:br>
              <a:rPr lang="en-US">
                <a:latin typeface="Calibri"/>
                <a:ea typeface="Calibri"/>
                <a:cs typeface="Calibri"/>
              </a:rPr>
            </a:br>
            <a:r>
              <a:rPr lang="en-US">
                <a:latin typeface="Calibri"/>
                <a:ea typeface="Calibri"/>
                <a:cs typeface="Calibri"/>
              </a:rPr>
              <a:t>Alex – CFD Testing, Batch 4 Designing, </a:t>
            </a:r>
            <a:r>
              <a:rPr lang="en-US" err="1">
                <a:latin typeface="Calibri"/>
                <a:ea typeface="Calibri"/>
                <a:cs typeface="Calibri"/>
              </a:rPr>
              <a:t>Analysing</a:t>
            </a:r>
            <a:r>
              <a:rPr lang="en-US">
                <a:latin typeface="Calibri"/>
                <a:ea typeface="Calibri"/>
                <a:cs typeface="Calibri"/>
              </a:rPr>
              <a:t> Car Feature development (Front end, roof, tail)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Morgan Team Contributions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Thomas – Design Philosophy, Rear Wing R &amp; D, Plus 4 Team Supervision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Luca – </a:t>
            </a:r>
            <a:r>
              <a:rPr lang="en-US" err="1">
                <a:latin typeface="Calibri"/>
                <a:ea typeface="Calibri"/>
                <a:cs typeface="Calibri"/>
              </a:rPr>
              <a:t>Airdam</a:t>
            </a:r>
            <a:r>
              <a:rPr lang="en-US">
                <a:latin typeface="Calibri"/>
                <a:ea typeface="Calibri"/>
                <a:cs typeface="Calibri"/>
              </a:rPr>
              <a:t> &amp; Splitter R&amp;D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Ryan – CFD Development, Driver Air Deflector and Side aerodynamic component R&amp;D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042E6C-2ABB-4AF0-8B0C-B428A7729D6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2925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Simulations typically require CPU times on the order of hours and days.</a:t>
            </a:r>
            <a:br>
              <a:rPr lang="en-US">
                <a:cs typeface="+mn-lt"/>
              </a:rPr>
            </a:br>
            <a:r>
              <a:rPr lang="en-US"/>
              <a:t> • Marching methods are monitored to determine iterative convergence. </a:t>
            </a:r>
            <a:br>
              <a:rPr lang="en-US">
                <a:cs typeface="+mn-lt"/>
              </a:rPr>
            </a:br>
            <a:r>
              <a:rPr lang="en-US"/>
              <a:t>• Residuals of conservation equations should approach zero as the number of iterations increases. </a:t>
            </a:r>
            <a:br>
              <a:rPr lang="en-US">
                <a:cs typeface="+mn-lt"/>
              </a:rPr>
            </a:br>
            <a:r>
              <a:rPr lang="en-US"/>
              <a:t>• Satisfaction of conservation statements (mass, momentum, energy, …) are also useful for monitoring iterative convergence. </a:t>
            </a:r>
            <a:br>
              <a:rPr lang="en-US">
                <a:cs typeface="+mn-lt"/>
              </a:rPr>
            </a:br>
            <a:r>
              <a:rPr lang="en-US"/>
              <a:t>• Convergence to design / performance quantity (lift, drag, recovery) is often a critical test for iterative convergen</a:t>
            </a:r>
            <a:br>
              <a:rPr lang="en-US">
                <a:cs typeface="+mn-lt"/>
              </a:rPr>
            </a:br>
            <a:br>
              <a:rPr lang="en-US">
                <a:cs typeface="+mn-lt"/>
              </a:rPr>
            </a:br>
            <a:r>
              <a:rPr lang="en-US"/>
              <a:t>Visualization: </a:t>
            </a:r>
            <a:br>
              <a:rPr lang="en-US">
                <a:cs typeface="+mn-lt"/>
              </a:rPr>
            </a:br>
            <a:r>
              <a:rPr lang="en-US"/>
              <a:t>• View flow properties (Mach, pressure, vectors) to get overall view of flow (CFD: Colorful Fluid Dynamics). </a:t>
            </a:r>
            <a:br>
              <a:rPr lang="en-US">
                <a:cs typeface="+mn-lt"/>
              </a:rPr>
            </a:br>
            <a:br>
              <a:rPr lang="en-US">
                <a:cs typeface="+mn-lt"/>
              </a:rPr>
            </a:br>
            <a:r>
              <a:rPr lang="en-US"/>
              <a:t>FD results, like any other data, should be reported along with some idea of the level of error that it contains and indications of how much confidence one has in the data. </a:t>
            </a:r>
            <a:br>
              <a:rPr lang="en-US">
                <a:cs typeface="+mn-lt"/>
              </a:rPr>
            </a:br>
            <a:r>
              <a:rPr lang="en-US"/>
              <a:t>• What are engineering results and uncertainty of those results? </a:t>
            </a:r>
            <a:br>
              <a:rPr lang="en-US">
                <a:cs typeface="+mn-lt"/>
              </a:rPr>
            </a:br>
            <a:r>
              <a:rPr lang="en-US"/>
              <a:t>• How much error is there in the iterative convergence? </a:t>
            </a:r>
            <a:br>
              <a:rPr lang="en-US">
                <a:cs typeface="+mn-lt"/>
              </a:rPr>
            </a:br>
            <a:r>
              <a:rPr lang="en-US"/>
              <a:t>• How much error is there in the grid convergence? </a:t>
            </a:r>
            <a:br>
              <a:rPr lang="en-US">
                <a:cs typeface="+mn-lt"/>
              </a:rPr>
            </a:br>
            <a:r>
              <a:rPr lang="en-US"/>
              <a:t>• How sensitive are the results to model parameters (turbulence, etc…) </a:t>
            </a:r>
            <a:br>
              <a:rPr lang="en-US">
                <a:cs typeface="+mn-lt"/>
              </a:rPr>
            </a:br>
            <a:r>
              <a:rPr lang="en-US"/>
              <a:t>• How sensitive are the results to algorithm parameters (CFL, etc…) </a:t>
            </a:r>
            <a:br>
              <a:rPr lang="en-US"/>
            </a:br>
            <a:r>
              <a:rPr lang="en-US"/>
              <a:t>• How do the results compare to similar experimental or theoretical data? </a:t>
            </a:r>
            <a:br>
              <a:rPr lang="en-US">
                <a:cs typeface="+mn-lt"/>
              </a:rPr>
            </a:br>
            <a:r>
              <a:rPr lang="en-US"/>
              <a:t>• Statistical analysis may be useful for reporting such information.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042E6C-2ABB-4AF0-8B0C-B428A7729D6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1087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Calibri"/>
                <a:ea typeface="Calibri"/>
                <a:cs typeface="Calibri"/>
              </a:rPr>
              <a:t>Roof Up (Windshield)                                                                        </a:t>
            </a:r>
            <a:r>
              <a:rPr lang="en-US"/>
              <a:t>Roof down (Windshield)</a:t>
            </a:r>
            <a:br>
              <a:rPr lang="en-US">
                <a:latin typeface="Calibri"/>
                <a:ea typeface="Calibri"/>
                <a:cs typeface="Calibri"/>
              </a:rPr>
            </a:br>
            <a:r>
              <a:rPr lang="en-US">
                <a:latin typeface="Calibri"/>
                <a:ea typeface="Calibri"/>
                <a:cs typeface="Calibri"/>
              </a:rPr>
              <a:t>read numbers, useless for rear wing due to airflow                   </a:t>
            </a:r>
            <a:r>
              <a:rPr lang="en-US"/>
              <a:t>read numbers, useless for rear wing due to airflow, however produces best </a:t>
            </a:r>
            <a:r>
              <a:rPr lang="en-US" err="1"/>
              <a:t>valvues</a:t>
            </a:r>
            <a:r>
              <a:rPr lang="en-US"/>
              <a:t> with </a:t>
            </a:r>
            <a:r>
              <a:rPr lang="en-US" err="1"/>
              <a:t>resepcts</a:t>
            </a:r>
            <a:r>
              <a:rPr lang="en-US"/>
              <a:t> of numbers, </a:t>
            </a:r>
            <a:r>
              <a:rPr lang="en-US" err="1"/>
              <a:t>Windshie</a:t>
            </a:r>
            <a:r>
              <a:rPr lang="en-US"/>
              <a:t>ld </a:t>
            </a:r>
            <a:r>
              <a:rPr lang="en-US" err="1"/>
              <a:t>cau</a:t>
            </a:r>
            <a:r>
              <a:rPr lang="en-US"/>
              <a:t>ses high pressure then forces airflow up causing a low                   pressure area in the cockpit</a:t>
            </a:r>
            <a:endParaRPr lang="en-US">
              <a:latin typeface="Calibri"/>
              <a:ea typeface="Calibri"/>
              <a:cs typeface="Calibri"/>
            </a:endParaRPr>
          </a:p>
          <a:p>
            <a:endParaRPr lang="en-US"/>
          </a:p>
          <a:p>
            <a:r>
              <a:rPr lang="en-US"/>
              <a:t>Roof down (without windshield)</a:t>
            </a:r>
          </a:p>
          <a:p>
            <a:r>
              <a:rPr lang="en-US"/>
              <a:t>Read numbers, Great for rear wing due to airflow, however produces second vest </a:t>
            </a:r>
            <a:r>
              <a:rPr lang="en-US" err="1"/>
              <a:t>valvlues</a:t>
            </a:r>
            <a:r>
              <a:rPr lang="en-US"/>
              <a:t> with </a:t>
            </a:r>
            <a:r>
              <a:rPr lang="en-US" err="1"/>
              <a:t>resepcts</a:t>
            </a:r>
            <a:r>
              <a:rPr lang="en-US"/>
              <a:t> of numbers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042E6C-2ABB-4AF0-8B0C-B428A7729D6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585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Calibri"/>
                <a:ea typeface="Calibri"/>
                <a:cs typeface="Calibri"/>
              </a:rPr>
              <a:t>The rear wing would lose detail</a:t>
            </a:r>
            <a:br>
              <a:rPr lang="en-US">
                <a:latin typeface="Calibri"/>
                <a:ea typeface="Calibri"/>
                <a:cs typeface="Calibri"/>
              </a:rPr>
            </a:br>
            <a:r>
              <a:rPr lang="en-US">
                <a:latin typeface="Calibri"/>
                <a:ea typeface="Calibri"/>
                <a:cs typeface="Calibri"/>
              </a:rPr>
              <a:t>Causing broken numbers due to geometry being deformed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Increased the local sizing to a finer mesh setting to allow more detail to remain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Other changes were made to surface mesh and boundary layers to adapt from local sizing changes</a:t>
            </a:r>
          </a:p>
          <a:p>
            <a:endParaRPr lang="en-US">
              <a:latin typeface="Calibri"/>
              <a:ea typeface="Calibri"/>
              <a:cs typeface="Calibri"/>
            </a:endParaRPr>
          </a:p>
          <a:p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042E6C-2ABB-4AF0-8B0C-B428A7729D6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8757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Calibri"/>
                <a:ea typeface="Calibri"/>
                <a:cs typeface="Calibri"/>
              </a:rPr>
              <a:t>High pressure area within and around wheel arch, vents try to remove the high pressure which should lower drag levels of the vehicles, the vents allow high pressure to escape</a:t>
            </a:r>
          </a:p>
          <a:p>
            <a:endParaRPr lang="en-US">
              <a:latin typeface="Calibri"/>
              <a:ea typeface="Calibri"/>
              <a:cs typeface="Calibri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Skirts help steal the underfloor and allow a stable airflow without any of the turbulent air from entering the underfloor, the lip helps deflector air from entering the floor</a:t>
            </a:r>
          </a:p>
          <a:p>
            <a:endParaRPr lang="en-US">
              <a:latin typeface="Calibri"/>
              <a:ea typeface="Calibri"/>
              <a:cs typeface="Calibri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Cockpit Cover reduced drag majorly </a:t>
            </a:r>
          </a:p>
          <a:p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042E6C-2ABB-4AF0-8B0C-B428A7729D6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84158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Calibri"/>
                <a:ea typeface="Calibri"/>
                <a:cs typeface="Calibri"/>
              </a:rPr>
              <a:t>Stalling Rear wing due to the air deflector causing flow </a:t>
            </a:r>
            <a:r>
              <a:rPr lang="en-US" err="1">
                <a:latin typeface="Calibri"/>
                <a:ea typeface="Calibri"/>
                <a:cs typeface="Calibri"/>
              </a:rPr>
              <a:t>spearation</a:t>
            </a:r>
            <a:r>
              <a:rPr lang="en-US">
                <a:latin typeface="Calibri"/>
                <a:ea typeface="Calibri"/>
                <a:cs typeface="Calibri"/>
              </a:rPr>
              <a:t> making wing less </a:t>
            </a:r>
            <a:r>
              <a:rPr lang="en-US" err="1">
                <a:latin typeface="Calibri"/>
                <a:ea typeface="Calibri"/>
                <a:cs typeface="Calibri"/>
              </a:rPr>
              <a:t>efficent</a:t>
            </a:r>
            <a:br>
              <a:rPr lang="en-US">
                <a:latin typeface="Calibri"/>
                <a:ea typeface="Calibri"/>
                <a:cs typeface="Calibri"/>
              </a:rPr>
            </a:br>
            <a:br>
              <a:rPr lang="en-US">
                <a:latin typeface="Calibri"/>
                <a:ea typeface="Calibri"/>
                <a:cs typeface="Calibri"/>
              </a:rPr>
            </a:br>
            <a:r>
              <a:rPr lang="en-US">
                <a:latin typeface="Calibri"/>
                <a:ea typeface="Calibri"/>
                <a:cs typeface="Calibri"/>
              </a:rPr>
              <a:t>5 Deg - </a:t>
            </a:r>
            <a:r>
              <a:rPr lang="en-US" err="1">
                <a:latin typeface="Calibri"/>
                <a:ea typeface="Calibri"/>
                <a:cs typeface="Calibri"/>
              </a:rPr>
              <a:t>Descrease</a:t>
            </a:r>
            <a:r>
              <a:rPr lang="en-US">
                <a:latin typeface="Calibri"/>
                <a:ea typeface="Calibri"/>
                <a:cs typeface="Calibri"/>
              </a:rPr>
              <a:t> in downforce levels from without air deflector, lots of flow separation</a:t>
            </a:r>
          </a:p>
          <a:p>
            <a:endParaRPr lang="en-US">
              <a:latin typeface="Calibri"/>
              <a:ea typeface="Calibri"/>
              <a:cs typeface="Calibri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10 Deg - Small increase in downforce levels from 5 Deg, less flow separation?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042E6C-2ABB-4AF0-8B0C-B428A7729D6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1157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Calibri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First, </a:t>
            </a:r>
            <a:r>
              <a:rPr lang="en-US" err="1">
                <a:latin typeface="Calibri"/>
                <a:ea typeface="Calibri"/>
                <a:cs typeface="Calibri"/>
              </a:rPr>
              <a:t>understa</a:t>
            </a:r>
            <a:r>
              <a:rPr lang="en-US">
                <a:latin typeface="Calibri"/>
                <a:ea typeface="Calibri"/>
                <a:cs typeface="Calibri"/>
              </a:rPr>
              <a:t>nd how works. Blocks high, pressure over, leaves low pressure vacuum below</a:t>
            </a:r>
          </a:p>
          <a:p>
            <a:pPr marL="171450" indent="-171450">
              <a:buFont typeface="Calibri"/>
              <a:buChar char="-"/>
            </a:pPr>
            <a:r>
              <a:rPr lang="en-US" err="1">
                <a:latin typeface="Calibri"/>
                <a:ea typeface="Calibri"/>
                <a:cs typeface="Calibri"/>
              </a:rPr>
              <a:t>Nascar</a:t>
            </a:r>
            <a:r>
              <a:rPr lang="en-US">
                <a:latin typeface="Calibri"/>
                <a:ea typeface="Calibri"/>
                <a:cs typeface="Calibri"/>
              </a:rPr>
              <a:t> aero importance. Extrudes from frontmost contour of car.</a:t>
            </a:r>
          </a:p>
          <a:p>
            <a:pPr marL="171450" indent="-171450">
              <a:buFont typeface="Calibri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Good option as shown in 5 and 6, they have best cd and cl numbers.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042E6C-2ABB-4AF0-8B0C-B428A7729D6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7017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Calibri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Went for simple shape, following car</a:t>
            </a:r>
          </a:p>
          <a:p>
            <a:pPr marL="171450" indent="-171450">
              <a:buFont typeface="Calibri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From bottom of car, in steps of 10mm</a:t>
            </a:r>
          </a:p>
          <a:p>
            <a:pPr marL="171450" indent="-171450">
              <a:buFont typeface="Calibri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Regulations (4.4.14) state max 100mm from existing bodywork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042E6C-2ABB-4AF0-8B0C-B428A7729D6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1224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Calibri"/>
              <a:buChar char="-"/>
            </a:pPr>
            <a:r>
              <a:rPr lang="en-US"/>
              <a:t>Results as expected, couple anomalies (as height increases so does cl and to a certain point cd)</a:t>
            </a:r>
          </a:p>
          <a:p>
            <a:pPr marL="171450" indent="-171450">
              <a:buFont typeface="Calibri"/>
              <a:buChar char="-"/>
            </a:pPr>
            <a:r>
              <a:rPr lang="en-US"/>
              <a:t>Went for 70mm, cd lowest and cl difference negligible compared to 80mm</a:t>
            </a:r>
          </a:p>
          <a:p>
            <a:pPr marL="171450" indent="-171450">
              <a:buFont typeface="Calibri"/>
              <a:buChar char="-"/>
            </a:pPr>
            <a:r>
              <a:rPr lang="en-US"/>
              <a:t>Pressure plot and streamline shows working largely as intended, forcing more high pressure above however still letting some underneath, small vacuum behind air dam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042E6C-2ABB-4AF0-8B0C-B428A7729D6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9157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Calibri"/>
              <a:buChar char="-"/>
            </a:pPr>
            <a:r>
              <a:rPr lang="en-US"/>
              <a:t>Top right shows same gen7 </a:t>
            </a:r>
            <a:r>
              <a:rPr lang="en-US" err="1"/>
              <a:t>nascar</a:t>
            </a:r>
            <a:r>
              <a:rPr lang="en-US"/>
              <a:t>, splitter extended on air dam</a:t>
            </a:r>
          </a:p>
          <a:p>
            <a:pPr marL="171450" indent="-171450">
              <a:buFont typeface="Calibri"/>
              <a:buChar char="-"/>
            </a:pPr>
            <a:r>
              <a:rPr lang="en-US"/>
              <a:t>Pressure shows how it creates better vacuum (forcing more high pressure over), makes car more stable at high speed</a:t>
            </a:r>
          </a:p>
          <a:p>
            <a:pPr marL="171450" indent="-171450">
              <a:buFont typeface="Calibri"/>
              <a:buChar char="-"/>
            </a:pPr>
            <a:r>
              <a:rPr lang="en-US"/>
              <a:t>Graph shows total cd doesn’t change much after 100mm, and best balance, so good for our regulations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042E6C-2ABB-4AF0-8B0C-B428A7729D6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9007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Calibri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extrusion from license plate plinth (furthest forward part of car), rounded corners to smoothen airflow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4 different splitters, depth and fillets, sizes shown on table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To investigate how different shapes affect cd and cl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042E6C-2ABB-4AF0-8B0C-B428A7729D6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90711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Calibri"/>
              <a:buChar char="-"/>
            </a:pPr>
            <a:r>
              <a:rPr lang="en-US"/>
              <a:t>Went for splitter 3</a:t>
            </a:r>
          </a:p>
          <a:p>
            <a:pPr marL="171450" indent="-171450">
              <a:buFont typeface="Calibri"/>
              <a:buChar char="-"/>
            </a:pPr>
            <a:r>
              <a:rPr lang="en-US"/>
              <a:t>Lowest cl, so most downforce. Cd increases with all when compared to no splitter, and not much difference between all types</a:t>
            </a:r>
          </a:p>
          <a:p>
            <a:pPr marL="171450" indent="-171450">
              <a:buFont typeface="Calibri"/>
              <a:buChar char="-"/>
            </a:pPr>
            <a:r>
              <a:rPr lang="en-US"/>
              <a:t>Pressure shows an increase in vacuum immediately behind air damn and splitter, less high pressure getting under</a:t>
            </a:r>
          </a:p>
          <a:p>
            <a:pPr marL="171450" indent="-171450">
              <a:buFont typeface="Calibri"/>
              <a:buChar char="-"/>
            </a:pPr>
            <a:r>
              <a:rPr lang="en-US"/>
              <a:t>Streamline is much better when the air dam is fitted with splitter. Less turbulence, to get worse from interacting with underbody parts such as suspension and engine.</a:t>
            </a:r>
          </a:p>
          <a:p>
            <a:pPr marL="171450" indent="-171450">
              <a:buFont typeface="Calibri"/>
              <a:buChar char="-"/>
            </a:pPr>
            <a:r>
              <a:rPr lang="en-US"/>
              <a:t>Improvements, look at changing angle of splitter, extending splitter back to further reduce turbulence with aero shape not sharp edge</a:t>
            </a:r>
          </a:p>
          <a:p>
            <a:pPr marL="171450" indent="-171450">
              <a:buFont typeface="Calibri"/>
              <a:buChar char="-"/>
            </a:pPr>
            <a:r>
              <a:rPr lang="en-US"/>
              <a:t>Brake cooling vents added to improve overall car performance</a:t>
            </a:r>
          </a:p>
          <a:p>
            <a:pPr marL="171450" indent="-171450">
              <a:buFont typeface="Calibri"/>
              <a:buChar char="-"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042E6C-2ABB-4AF0-8B0C-B428A7729D6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98452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Calibri"/>
                <a:ea typeface="Calibri"/>
                <a:cs typeface="Calibri"/>
              </a:rPr>
              <a:t>Top design has an edited </a:t>
            </a:r>
            <a:r>
              <a:rPr lang="en-US" err="1">
                <a:latin typeface="Calibri"/>
                <a:ea typeface="Calibri"/>
                <a:cs typeface="Calibri"/>
              </a:rPr>
              <a:t>kamm</a:t>
            </a:r>
            <a:r>
              <a:rPr lang="en-US">
                <a:latin typeface="Calibri"/>
                <a:ea typeface="Calibri"/>
                <a:cs typeface="Calibri"/>
              </a:rPr>
              <a:t> tail of </a:t>
            </a:r>
            <a:r>
              <a:rPr lang="en-US" err="1">
                <a:latin typeface="Calibri"/>
                <a:ea typeface="Calibri"/>
                <a:cs typeface="Calibri"/>
              </a:rPr>
              <a:t>of</a:t>
            </a:r>
            <a:r>
              <a:rPr lang="en-US">
                <a:latin typeface="Calibri"/>
                <a:ea typeface="Calibri"/>
                <a:cs typeface="Calibri"/>
              </a:rPr>
              <a:t> batch 1 design 3 with the front end off of batch 1 design 4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Middle designs were </a:t>
            </a:r>
            <a:r>
              <a:rPr lang="en-US" err="1">
                <a:latin typeface="Calibri"/>
                <a:ea typeface="Calibri"/>
                <a:cs typeface="Calibri"/>
              </a:rPr>
              <a:t>iterat</a:t>
            </a:r>
            <a:r>
              <a:rPr lang="en-US">
                <a:latin typeface="Calibri"/>
                <a:ea typeface="Calibri"/>
                <a:cs typeface="Calibri"/>
              </a:rPr>
              <a:t>ions of batch 1 design 3 with the same </a:t>
            </a:r>
            <a:r>
              <a:rPr lang="en-US" err="1">
                <a:latin typeface="Calibri"/>
                <a:ea typeface="Calibri"/>
                <a:cs typeface="Calibri"/>
              </a:rPr>
              <a:t>kamm</a:t>
            </a:r>
            <a:r>
              <a:rPr lang="en-US">
                <a:latin typeface="Calibri"/>
                <a:ea typeface="Calibri"/>
                <a:cs typeface="Calibri"/>
              </a:rPr>
              <a:t> tail and covered and non covered rear wheels to test how much wheel spats affected aero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Last design was more of a curveball </a:t>
            </a:r>
            <a:r>
              <a:rPr lang="en-US" err="1">
                <a:latin typeface="Calibri"/>
                <a:ea typeface="Calibri"/>
                <a:cs typeface="Calibri"/>
              </a:rPr>
              <a:t>testin</a:t>
            </a:r>
            <a:r>
              <a:rPr lang="en-US">
                <a:latin typeface="Calibri"/>
                <a:ea typeface="Calibri"/>
                <a:cs typeface="Calibri"/>
              </a:rPr>
              <a:t>g a completely new shape aiming to get lower drag and lift, successfully lowered lift but slight increase of drag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042E6C-2ABB-4AF0-8B0C-B428A7729D66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34881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single element </a:t>
            </a:r>
            <a:endParaRPr lang="en-US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err="1"/>
              <a:t>NablaFlow</a:t>
            </a:r>
            <a:r>
              <a:rPr lang="en-US"/>
              <a:t> (2024) (Campbell-Brennan, 2020)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/>
              <a:t>Lightest design</a:t>
            </a:r>
            <a:endParaRPr lang="en-US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/>
              <a:t>Simple mounts &amp; adjustment mechanisms</a:t>
            </a:r>
            <a:endParaRPr lang="en-US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/>
              <a:t>Produces </a:t>
            </a:r>
            <a:r>
              <a:rPr lang="en-US" b="1" i="1"/>
              <a:t>moderate</a:t>
            </a:r>
            <a:r>
              <a:rPr lang="en-US" b="1"/>
              <a:t> downforce</a:t>
            </a:r>
            <a:endParaRPr lang="en-US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/>
              <a:t>Lower drag</a:t>
            </a:r>
            <a:endParaRPr lang="en-US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/>
              <a:t>airflow can stall easier</a:t>
            </a:r>
            <a:endParaRPr lang="en-US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/>
              <a:t>Best Use:</a:t>
            </a:r>
            <a:endParaRPr lang="en-US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/>
              <a:t>Street cars, lightweight race cars with limited aero budgets,  </a:t>
            </a:r>
            <a:endParaRPr lang="en-US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 u="sng"/>
              <a:t>Dual element</a:t>
            </a:r>
            <a:endParaRPr lang="en-US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/>
              <a:t>Heavier</a:t>
            </a:r>
            <a:endParaRPr lang="en-US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/>
              <a:t>more mounts </a:t>
            </a:r>
            <a:endParaRPr lang="en-US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/>
              <a:t>Complexity increases</a:t>
            </a:r>
            <a:endParaRPr lang="en-US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/>
              <a:t>Generates </a:t>
            </a:r>
            <a:r>
              <a:rPr lang="en-US" b="1" i="1"/>
              <a:t>a lot more downforce</a:t>
            </a:r>
            <a:r>
              <a:rPr lang="en-US" b="1"/>
              <a:t> </a:t>
            </a:r>
            <a:endParaRPr lang="en-US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/>
              <a:t>Drag increases with downforce</a:t>
            </a:r>
            <a:endParaRPr lang="en-US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/>
              <a:t>higher angle of attack</a:t>
            </a:r>
            <a:endParaRPr lang="en-US"/>
          </a:p>
          <a:p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042E6C-2ABB-4AF0-8B0C-B428A7729D66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8952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solidFill>
                  <a:srgbClr val="000000"/>
                </a:solidFill>
              </a:rPr>
              <a:t>Vortex generators</a:t>
            </a:r>
          </a:p>
          <a:p>
            <a:r>
              <a:rPr lang="en-US">
                <a:solidFill>
                  <a:srgbClr val="000000"/>
                </a:solidFill>
              </a:rPr>
              <a:t>-Small fins on a cars roof</a:t>
            </a:r>
          </a:p>
          <a:p>
            <a:r>
              <a:rPr lang="en-US">
                <a:solidFill>
                  <a:srgbClr val="000000"/>
                </a:solidFill>
              </a:rPr>
              <a:t>-make fast air slow and attached </a:t>
            </a:r>
          </a:p>
          <a:p>
            <a:r>
              <a:rPr lang="en-US">
                <a:solidFill>
                  <a:srgbClr val="000000"/>
                </a:solidFill>
              </a:rPr>
              <a:t>-Re-energizes flow</a:t>
            </a:r>
          </a:p>
          <a:p>
            <a:r>
              <a:rPr lang="en-US">
                <a:solidFill>
                  <a:srgbClr val="000000"/>
                </a:solidFill>
              </a:rPr>
              <a:t>-air hitting the wing cleaner</a:t>
            </a:r>
          </a:p>
          <a:p>
            <a:endParaRPr lang="en-US"/>
          </a:p>
          <a:p>
            <a:r>
              <a:rPr lang="en-US"/>
              <a:t>Gurney flap</a:t>
            </a:r>
          </a:p>
          <a:p>
            <a:r>
              <a:rPr lang="en-US"/>
              <a:t>-Small, flat tab</a:t>
            </a:r>
          </a:p>
          <a:p>
            <a:r>
              <a:rPr lang="en-US"/>
              <a:t>-Creates low-pressure</a:t>
            </a:r>
          </a:p>
          <a:p>
            <a:r>
              <a:rPr lang="en-US"/>
              <a:t>-Energizes boundary layer,</a:t>
            </a:r>
          </a:p>
          <a:p>
            <a:r>
              <a:rPr lang="en-US"/>
              <a:t>-Increases downforce barely drag penalty</a:t>
            </a:r>
          </a:p>
          <a:p>
            <a:endParaRPr lang="en-US"/>
          </a:p>
          <a:p>
            <a:r>
              <a:rPr lang="en-US"/>
              <a:t>Dual element wings</a:t>
            </a:r>
          </a:p>
          <a:p>
            <a:r>
              <a:rPr lang="en-US"/>
              <a:t>-Two stacked wing elements</a:t>
            </a:r>
          </a:p>
          <a:p>
            <a:r>
              <a:rPr lang="en-US"/>
              <a:t>-Main element makes primary downforce</a:t>
            </a:r>
          </a:p>
          <a:p>
            <a:r>
              <a:rPr lang="en-US"/>
              <a:t>-Secondary element keeps flow attached</a:t>
            </a:r>
          </a:p>
          <a:p>
            <a:r>
              <a:rPr lang="en-US"/>
              <a:t>-Allows higher angle of attack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042E6C-2ABB-4AF0-8B0C-B428A7729D66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07905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042E6C-2ABB-4AF0-8B0C-B428A7729D66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5081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83C00-6F53-D368-D2EB-D35C6C6CA3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E587D2-12C0-E772-2646-821088546C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74DBF3-B5F5-B130-6D9E-22019FB7D2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EB8E-C999-47E3-8B76-EE4B73457ECD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D94257-3FF3-4CB0-B7D5-2CF1CF751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FEC073-A005-C565-0E06-939F15C504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B4D4-2277-465D-8A57-FEAF07263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78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D1B74-A208-4389-6531-95AFDDED4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4F4B57-CB23-04FA-1508-7812DA4705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B9E067-3632-1D89-8C0D-810567BEE2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EB8E-C999-47E3-8B76-EE4B73457ECD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54AEE3-EC78-9024-8366-6CB608EB4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95E0CD-0C5E-56FE-A9F7-2528CFD2E8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B4D4-2277-465D-8A57-FEAF07263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780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26745-ED22-BF12-2125-E3147D894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5961CA-33FA-8CBD-41B0-C242AD36EF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5D8381-C6D5-4008-7B1A-8B99A501CD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EB8E-C999-47E3-8B76-EE4B73457ECD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FCACD3-784F-26D3-02FF-E0E698BA52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A8A99F-2C0F-0DA1-DC68-5073370AB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B4D4-2277-465D-8A57-FEAF07263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3923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CDE2F-0118-6134-E693-14837155C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414644-F539-CC47-32D7-22D427DE5B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562055-67C3-6E86-21D4-73F0B0208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5EE8AA-CAB4-E050-8F64-970D49E08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EB8E-C999-47E3-8B76-EE4B73457ECD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17A904-F59D-DF47-D81F-44A70D249A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A61102-E95E-A4CC-CC68-179DC6A1D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B4D4-2277-465D-8A57-FEAF07263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420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0DEAC-947F-ADD4-2251-455A7B82F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8212C1-E342-4118-B9BC-668B0EAF25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A34E26-3F19-1BBE-1089-1885FE1F69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BD92E8-64A2-84CA-E3D3-263A3EFAB2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6508B66-F2D6-E076-9535-662739C128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9FE112E-A413-4664-1795-925B61825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EB8E-C999-47E3-8B76-EE4B73457ECD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1F8064-455C-B40F-CD16-D9854993C2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51747A-BFB6-714F-0A40-9EC1C5BDB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B4D4-2277-465D-8A57-FEAF07263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075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32A84-BDC2-C93E-62F1-23FABDEDAC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EDC9CC-2F5A-FF7B-4EE9-6DB38BCE84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EB8E-C999-47E3-8B76-EE4B73457ECD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E81BF8-C772-374A-8BF2-4385F3404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27CE62-4531-2DEE-A1B0-78FB30526D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B4D4-2277-465D-8A57-FEAF07263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1825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C45560-58EC-F6BA-7DBB-867CF322D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EB8E-C999-47E3-8B76-EE4B73457ECD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70A21A-8B80-AFE3-BF5E-8E84188C1F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FF58BA-CA9B-2DA1-14E2-DFB45ECCFA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B4D4-2277-465D-8A57-FEAF07263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4065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3D821-E4D5-6AE9-D9F5-913BB505B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32B62-72D0-8F2E-6746-744820E243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4CA85A-3CC1-6252-2C96-CEA4DC69A0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9FC2AB-6061-82EA-8128-7E6E4F509A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EB8E-C999-47E3-8B76-EE4B73457ECD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348EE6-0B66-745C-0BF8-2E1222A342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4D29D5-CD7F-8337-A800-04ED38F61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B4D4-2277-465D-8A57-FEAF07263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5189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974DF-32EF-BB4B-0A40-CB638E1A6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4277F8-AD0D-1D16-57FB-290E311BDC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96EA4B-DB50-81C5-5AF0-4A20FDC737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3562BE-9C70-F52F-6E9B-FA00AEE460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EB8E-C999-47E3-8B76-EE4B73457ECD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6A9E39-7D7C-A119-ABB7-62C8616EC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C6AD0F-D67B-BC71-D552-3F3E87700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B4D4-2277-465D-8A57-FEAF07263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5160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5D02C-4FF0-B80F-B429-0DF5D26515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0737E8-7D93-E39F-41E9-764C6BF511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0BC3B5-2C65-A0C3-C3D1-52BBD6DD8B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EB8E-C999-47E3-8B76-EE4B73457ECD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168BBC-D026-769C-9109-1D25C4AA0B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EECD20-1687-FFA9-51A2-0DEB444756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B4D4-2277-465D-8A57-FEAF07263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139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57634F-02A9-5731-F6D2-324B35F75B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CC4F77-7913-54AA-370C-40EE87D9D5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9281A2-F15A-2F48-0397-378AE8C94B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EB8E-C999-47E3-8B76-EE4B73457ECD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91198-2E6A-EAC9-9B43-02F39BC09C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1FFC96-F9C0-7A24-B34D-804F00CD5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4B4D4-2277-465D-8A57-FEAF07263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838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DC1FC1F-2325-459B-905A-1DF885B71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25E83A-E692-8E29-9FF1-F03E80C1E2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E0913A-5031-9F0F-00EC-C0D7710FE7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B14EB8E-C999-47E3-8B76-EE4B73457ECD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078AF9-A5FA-DF6B-DE6E-ABAF6D5A5C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978431-6C0A-19CD-8F99-29C28A6D47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C74B4D4-2277-465D-8A57-FEAF07263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409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5.jpe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jpeg"/><Relationship Id="rId4" Type="http://schemas.openxmlformats.org/officeDocument/2006/relationships/image" Target="../media/image4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jpe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3.jpe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png"/><Relationship Id="rId5" Type="http://schemas.openxmlformats.org/officeDocument/2006/relationships/image" Target="../media/image61.jpeg"/><Relationship Id="rId4" Type="http://schemas.openxmlformats.org/officeDocument/2006/relationships/image" Target="../media/image6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8.png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71.jpeg"/><Relationship Id="rId4" Type="http://schemas.openxmlformats.org/officeDocument/2006/relationships/image" Target="../media/image70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70.jpeg"/><Relationship Id="rId4" Type="http://schemas.openxmlformats.org/officeDocument/2006/relationships/image" Target="../media/image73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4.png"/><Relationship Id="rId5" Type="http://schemas.openxmlformats.org/officeDocument/2006/relationships/image" Target="../media/image2.png"/><Relationship Id="rId4" Type="http://schemas.openxmlformats.org/officeDocument/2006/relationships/image" Target="../media/image7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0.png"/><Relationship Id="rId4" Type="http://schemas.openxmlformats.org/officeDocument/2006/relationships/image" Target="../media/image79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8245/ijaet.723755" TargetMode="External"/><Relationship Id="rId2" Type="http://schemas.openxmlformats.org/officeDocument/2006/relationships/hyperlink" Target="https://doi.org/10.1016/j.ijmecsci.2018.12.034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https://doi.org/10.32604/fdmp.2025.067087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morgan-motor.com/models/plus/plus-four/" TargetMode="External"/><Relationship Id="rId7" Type="http://schemas.openxmlformats.org/officeDocument/2006/relationships/hyperlink" Target="https://www.grc.nasa.gov/WWW/wind/valid/tutorial/process.html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as.nasa.gov/pubs/ams/2018/introcfd.html" TargetMode="External"/><Relationship Id="rId5" Type="http://schemas.openxmlformats.org/officeDocument/2006/relationships/hyperlink" Target="https://www.grc.nasa.gov/www/wind/TFAWS2007/CFD-Process.pdf" TargetMode="External"/><Relationship Id="rId4" Type="http://schemas.openxmlformats.org/officeDocument/2006/relationships/hyperlink" Target="https://www.grc.nasa.gov/WWW/k-12/VirtualAero/BottleRocket/airplane/boundlay.html" TargetMode="Externa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rda.co.uk/assets/files/2025%20Champ%20Regs%20%20Published%20Copy.pdf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s://www.racecar-engineering.com/articles/developing-nascars-gen-7-aerodynamics/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verus-engineering.com/blog/cfd-cases-4/air-dam-or-splitter-a-closer-look-12" TargetMode="External"/><Relationship Id="rId5" Type="http://schemas.openxmlformats.org/officeDocument/2006/relationships/hyperlink" Target="https://www.fordracing.com/motorsport/stock-car-racing" TargetMode="External"/><Relationship Id="rId4" Type="http://schemas.openxmlformats.org/officeDocument/2006/relationships/hyperlink" Target="https://www.buildyourownracecar.com/race-car-aerodynamics-basics-and-design/aerodynamics_frontairdam/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abs/pii/S2214785322074119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opscitech.com/journal/article/view/150" TargetMode="External"/><Relationship Id="rId4" Type="http://schemas.openxmlformats.org/officeDocument/2006/relationships/hyperlink" Target="https://doi.org/10.4271/2008-01-2997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nablaflow.io/aerocloud/blog/formula-1-aero-insights-pt2-single-vs-multi-element-rear-wings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linkedin.com/pulse/what-makes-effective-rear-wing-iterative-design-campbell-brennan" TargetMode="External"/><Relationship Id="rId4" Type="http://schemas.openxmlformats.org/officeDocument/2006/relationships/hyperlink" Target="http://www.linkedin.com" TargetMode="Externa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D7012A4-6775-D2AB-4384-748E55B7D1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22635" y="5672731"/>
            <a:ext cx="9144000" cy="1655762"/>
          </a:xfrm>
        </p:spPr>
        <p:txBody>
          <a:bodyPr/>
          <a:lstStyle/>
          <a:p>
            <a:pPr algn="l"/>
            <a:r>
              <a:rPr lang="en-GB">
                <a:solidFill>
                  <a:schemeClr val="bg1"/>
                </a:solidFill>
              </a:rPr>
              <a:t>Presented By</a:t>
            </a:r>
            <a:br>
              <a:rPr lang="en-GB"/>
            </a:br>
            <a:r>
              <a:rPr lang="en-GB">
                <a:solidFill>
                  <a:srgbClr val="FFFFFF"/>
                </a:solidFill>
              </a:rPr>
              <a:t>Ryan Williams | Ethan Davies | Thomas Holland | Alexandros Griffiths | Luca Gray | Dominic Walton</a:t>
            </a:r>
            <a:endParaRPr lang="en-GB"/>
          </a:p>
        </p:txBody>
      </p:sp>
      <p:pic>
        <p:nvPicPr>
          <p:cNvPr id="4" name="Picture 3" descr="Swansea Campus Life | University of Wales Trinity Saint David">
            <a:extLst>
              <a:ext uri="{FF2B5EF4-FFF2-40B4-BE49-F238E27FC236}">
                <a16:creationId xmlns:a16="http://schemas.microsoft.com/office/drawing/2014/main" id="{FE54AEED-A965-EB8F-CF7D-2085F42633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0924A0A1-2B61-C9F1-7F3D-F0E8E767ED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r>
              <a:rPr lang="en-GB" sz="3600" b="1">
                <a:solidFill>
                  <a:schemeClr val="tx1"/>
                </a:solidFill>
              </a:rPr>
              <a:t>PROJECT OVERVIEW</a:t>
            </a:r>
          </a:p>
        </p:txBody>
      </p:sp>
      <p:sp>
        <p:nvSpPr>
          <p:cNvPr id="10" name="AutoShape 2" descr="Generated image: Morgan 3-wheeler in racing livery">
            <a:extLst>
              <a:ext uri="{FF2B5EF4-FFF2-40B4-BE49-F238E27FC236}">
                <a16:creationId xmlns:a16="http://schemas.microsoft.com/office/drawing/2014/main" id="{B3E740B8-C713-402A-8339-68FCA72A6D9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1448602" cy="1448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B5754A1-08D4-C0A8-941F-D842FBA096FD}"/>
              </a:ext>
            </a:extLst>
          </p:cNvPr>
          <p:cNvSpPr txBox="1"/>
          <p:nvPr/>
        </p:nvSpPr>
        <p:spPr>
          <a:xfrm>
            <a:off x="434566" y="828275"/>
            <a:ext cx="8229599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spc="600">
                <a:solidFill>
                  <a:schemeClr val="bg1"/>
                </a:solidFill>
                <a:latin typeface="Aptos" panose="020B0004020202020204" pitchFamily="34" charset="0"/>
              </a:rPr>
              <a:t>MORGAN PLUS 4</a:t>
            </a:r>
            <a:br>
              <a:rPr lang="en-GB" sz="4000" b="1" spc="600">
                <a:solidFill>
                  <a:schemeClr val="bg1"/>
                </a:solidFill>
                <a:latin typeface="Aptos" panose="020B0004020202020204" pitchFamily="34" charset="0"/>
              </a:rPr>
            </a:br>
            <a:r>
              <a:rPr lang="en-GB" sz="2000" b="1">
                <a:solidFill>
                  <a:schemeClr val="bg1"/>
                </a:solidFill>
                <a:latin typeface="Aptos Light" panose="020F0502020204030204" pitchFamily="34" charset="0"/>
              </a:rPr>
              <a:t>AERODYNAMIC DEVELOPMENT PROJECT </a:t>
            </a:r>
            <a:endParaRPr lang="en-GB" sz="3600" b="1">
              <a:solidFill>
                <a:schemeClr val="bg1"/>
              </a:solidFill>
              <a:latin typeface="Aptos" panose="020B0004020202020204" pitchFamily="34" charset="0"/>
            </a:endParaRPr>
          </a:p>
        </p:txBody>
      </p:sp>
      <p:pic>
        <p:nvPicPr>
          <p:cNvPr id="21" name="Picture 20" descr="A yellow and black car&#10;&#10;AI-generated content may be incorrect.">
            <a:extLst>
              <a:ext uri="{FF2B5EF4-FFF2-40B4-BE49-F238E27FC236}">
                <a16:creationId xmlns:a16="http://schemas.microsoft.com/office/drawing/2014/main" id="{D92F4733-A1F3-E089-8396-A8B8B1642D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2406" y="938060"/>
            <a:ext cx="7699594" cy="5443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57805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2788C5-87EA-8207-D2EE-27F0F9C256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wansea Campus Life | University of Wales Trinity Saint David">
            <a:extLst>
              <a:ext uri="{FF2B5EF4-FFF2-40B4-BE49-F238E27FC236}">
                <a16:creationId xmlns:a16="http://schemas.microsoft.com/office/drawing/2014/main" id="{2BDAB1F8-B5F6-5619-7BBA-2E29F23AB3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8AC5DCEC-2914-0630-013F-F63E2D9555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r>
              <a:rPr lang="en-GB" sz="3600" b="1">
                <a:solidFill>
                  <a:schemeClr val="tx1"/>
                </a:solidFill>
              </a:rPr>
              <a:t>WHAT IS THE PROJECT?</a:t>
            </a:r>
          </a:p>
        </p:txBody>
      </p:sp>
      <p:sp>
        <p:nvSpPr>
          <p:cNvPr id="10" name="AutoShape 2" descr="Generated image: Morgan 3-wheeler in racing livery">
            <a:extLst>
              <a:ext uri="{FF2B5EF4-FFF2-40B4-BE49-F238E27FC236}">
                <a16:creationId xmlns:a16="http://schemas.microsoft.com/office/drawing/2014/main" id="{06D69162-3616-B023-3E35-F1054E03C51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1448602" cy="1448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FC47F7E-C631-6457-BF36-BE4810849A96}"/>
              </a:ext>
            </a:extLst>
          </p:cNvPr>
          <p:cNvSpPr txBox="1"/>
          <p:nvPr/>
        </p:nvSpPr>
        <p:spPr>
          <a:xfrm>
            <a:off x="434566" y="828275"/>
            <a:ext cx="8229599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spc="600">
                <a:solidFill>
                  <a:schemeClr val="bg1"/>
                </a:solidFill>
                <a:latin typeface="Aptos" panose="020B0004020202020204" pitchFamily="34" charset="0"/>
              </a:rPr>
              <a:t>MORGAN PLUS 4</a:t>
            </a:r>
            <a:br>
              <a:rPr lang="en-GB" sz="4000" b="1" spc="600">
                <a:solidFill>
                  <a:schemeClr val="bg1"/>
                </a:solidFill>
                <a:latin typeface="Aptos" panose="020B0004020202020204" pitchFamily="34" charset="0"/>
              </a:rPr>
            </a:br>
            <a:r>
              <a:rPr lang="en-GB" sz="2000" b="1">
                <a:solidFill>
                  <a:schemeClr val="bg1"/>
                </a:solidFill>
                <a:latin typeface="Aptos Light" panose="020F0502020204030204" pitchFamily="34" charset="0"/>
              </a:rPr>
              <a:t>AERODYNAMIC DEVELOPMENT PROJECT </a:t>
            </a:r>
            <a:endParaRPr lang="en-GB" sz="3600" b="1">
              <a:solidFill>
                <a:schemeClr val="bg1"/>
              </a:solidFill>
              <a:latin typeface="Aptos" panose="020B0004020202020204" pitchFamily="34" charset="0"/>
            </a:endParaRPr>
          </a:p>
        </p:txBody>
      </p:sp>
      <p:sp>
        <p:nvSpPr>
          <p:cNvPr id="9" name="Subtitle 4">
            <a:extLst>
              <a:ext uri="{FF2B5EF4-FFF2-40B4-BE49-F238E27FC236}">
                <a16:creationId xmlns:a16="http://schemas.microsoft.com/office/drawing/2014/main" id="{357F766C-9AD1-127F-6524-F289E79154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5420" y="3278975"/>
            <a:ext cx="8472236" cy="356795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 algn="l">
              <a:buFont typeface="Wingdings" panose="020B0604020202020204" pitchFamily="34" charset="0"/>
              <a:buChar char="Ø"/>
            </a:pPr>
            <a:r>
              <a:rPr lang="en-US" sz="2800">
                <a:solidFill>
                  <a:schemeClr val="bg1"/>
                </a:solidFill>
              </a:rPr>
              <a:t>Redesign and improve the vehicles aerodynamics</a:t>
            </a:r>
          </a:p>
          <a:p>
            <a:pPr marL="342900" indent="-342900" algn="l">
              <a:buFont typeface="Wingdings" panose="020B0604020202020204" pitchFamily="34" charset="0"/>
              <a:buChar char="Ø"/>
            </a:pPr>
            <a:endParaRPr lang="en-US">
              <a:solidFill>
                <a:schemeClr val="bg1"/>
              </a:solidFill>
            </a:endParaRPr>
          </a:p>
          <a:p>
            <a:pPr marL="342900" indent="-342900" algn="l">
              <a:buFont typeface="Wingdings" panose="020B0604020202020204" pitchFamily="34" charset="0"/>
              <a:buChar char="Ø"/>
            </a:pPr>
            <a:r>
              <a:rPr lang="en-US" sz="2800">
                <a:solidFill>
                  <a:schemeClr val="bg1"/>
                </a:solidFill>
              </a:rPr>
              <a:t>Split into two teams</a:t>
            </a:r>
          </a:p>
          <a:p>
            <a:pPr marL="342900" indent="-342900" algn="l">
              <a:buFont typeface="Wingdings" panose="020B0604020202020204" pitchFamily="34" charset="0"/>
              <a:buChar char="Ø"/>
            </a:pPr>
            <a:r>
              <a:rPr lang="en-US" sz="2000">
                <a:solidFill>
                  <a:schemeClr val="bg1"/>
                </a:solidFill>
              </a:rPr>
              <a:t>Morgan Plus 4 Team – improve existing design</a:t>
            </a:r>
          </a:p>
          <a:p>
            <a:pPr marL="342900" indent="-342900" algn="l">
              <a:buFont typeface="Wingdings" panose="020B0604020202020204" pitchFamily="34" charset="0"/>
              <a:buChar char="Ø"/>
            </a:pPr>
            <a:r>
              <a:rPr lang="en-US" sz="2000">
                <a:solidFill>
                  <a:schemeClr val="bg1"/>
                </a:solidFill>
              </a:rPr>
              <a:t>Concept Team – new body design</a:t>
            </a:r>
          </a:p>
          <a:p>
            <a:pPr marL="342900" indent="-342900" algn="l">
              <a:buFont typeface="Wingdings" panose="020B0604020202020204" pitchFamily="34" charset="0"/>
              <a:buChar char="Ø"/>
            </a:pPr>
            <a:endParaRPr lang="en-US">
              <a:solidFill>
                <a:schemeClr val="bg1"/>
              </a:solidFill>
            </a:endParaRPr>
          </a:p>
          <a:p>
            <a:pPr algn="l"/>
            <a:endParaRPr lang="en-US">
              <a:solidFill>
                <a:schemeClr val="bg1"/>
              </a:solidFill>
            </a:endParaRPr>
          </a:p>
        </p:txBody>
      </p:sp>
      <p:pic>
        <p:nvPicPr>
          <p:cNvPr id="12" name="Picture 11" descr="A yellow and black car&#10;&#10;AI-generated content may be incorrect.">
            <a:extLst>
              <a:ext uri="{FF2B5EF4-FFF2-40B4-BE49-F238E27FC236}">
                <a16:creationId xmlns:a16="http://schemas.microsoft.com/office/drawing/2014/main" id="{A8C30AB0-60AA-D9FD-CA02-467FCF6753C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721" y="2281586"/>
            <a:ext cx="5523884" cy="3909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0859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41443A-781F-2E2E-1BD0-0BFF5EF088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wansea Campus Life | University of Wales Trinity Saint David">
            <a:extLst>
              <a:ext uri="{FF2B5EF4-FFF2-40B4-BE49-F238E27FC236}">
                <a16:creationId xmlns:a16="http://schemas.microsoft.com/office/drawing/2014/main" id="{54988ACD-4A1A-500B-328E-1A7D0F16D3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18A797C5-8300-5B51-0655-0BE059E62F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r>
              <a:rPr lang="en-GB" sz="3600" b="1">
                <a:solidFill>
                  <a:schemeClr val="tx1"/>
                </a:solidFill>
              </a:rPr>
              <a:t>Development Car</a:t>
            </a:r>
          </a:p>
        </p:txBody>
      </p:sp>
      <p:sp>
        <p:nvSpPr>
          <p:cNvPr id="10" name="AutoShape 2" descr="Generated image: Morgan 3-wheeler in racing livery">
            <a:extLst>
              <a:ext uri="{FF2B5EF4-FFF2-40B4-BE49-F238E27FC236}">
                <a16:creationId xmlns:a16="http://schemas.microsoft.com/office/drawing/2014/main" id="{F7FA3872-5A3B-9C98-EE8B-E5F8F917C2D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1448602" cy="1448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53D47FD-DC21-9A66-7236-7575121A67B7}"/>
              </a:ext>
            </a:extLst>
          </p:cNvPr>
          <p:cNvSpPr txBox="1"/>
          <p:nvPr/>
        </p:nvSpPr>
        <p:spPr>
          <a:xfrm>
            <a:off x="434566" y="828275"/>
            <a:ext cx="8229599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spc="600">
                <a:solidFill>
                  <a:schemeClr val="bg1"/>
                </a:solidFill>
                <a:latin typeface="Aptos" panose="020B0004020202020204" pitchFamily="34" charset="0"/>
              </a:rPr>
              <a:t>MORGAN PLUS 4</a:t>
            </a:r>
            <a:br>
              <a:rPr lang="en-GB" sz="4000" b="1" spc="600">
                <a:solidFill>
                  <a:schemeClr val="bg1"/>
                </a:solidFill>
                <a:latin typeface="Aptos" panose="020B0004020202020204" pitchFamily="34" charset="0"/>
              </a:rPr>
            </a:br>
            <a:r>
              <a:rPr lang="en-GB" sz="2000" b="1">
                <a:solidFill>
                  <a:schemeClr val="bg1"/>
                </a:solidFill>
                <a:latin typeface="Aptos Light" panose="020F0502020204030204" pitchFamily="34" charset="0"/>
              </a:rPr>
              <a:t>AERODYNAMIC DEVELOPMENT PROJECT </a:t>
            </a:r>
            <a:endParaRPr lang="en-GB" sz="3600" b="1">
              <a:solidFill>
                <a:schemeClr val="bg1"/>
              </a:solidFill>
              <a:latin typeface="Aptos" panose="020B0004020202020204" pitchFamily="34" charset="0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D0E3005-7120-350D-6190-83B23E640B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6052" y="2206159"/>
            <a:ext cx="4572000" cy="356795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457200" indent="-457200" algn="l">
              <a:buAutoNum type="arabicPeriod"/>
            </a:pPr>
            <a:r>
              <a:rPr lang="en-US">
                <a:solidFill>
                  <a:schemeClr val="bg1"/>
                </a:solidFill>
              </a:rPr>
              <a:t>Engine: BMW 2.0 </a:t>
            </a:r>
            <a:r>
              <a:rPr lang="en-US" err="1">
                <a:solidFill>
                  <a:schemeClr val="bg1"/>
                </a:solidFill>
              </a:rPr>
              <a:t>Twinpower</a:t>
            </a:r>
            <a:r>
              <a:rPr lang="en-US">
                <a:solidFill>
                  <a:schemeClr val="bg1"/>
                </a:solidFill>
              </a:rPr>
              <a:t> Turbo, Inline 4</a:t>
            </a:r>
          </a:p>
          <a:p>
            <a:pPr marL="457200" indent="-457200" algn="l">
              <a:buAutoNum type="arabicPeriod"/>
            </a:pPr>
            <a:r>
              <a:rPr lang="en-US">
                <a:solidFill>
                  <a:schemeClr val="bg1"/>
                </a:solidFill>
              </a:rPr>
              <a:t>Gearbox: 8-speed automatic </a:t>
            </a:r>
          </a:p>
          <a:p>
            <a:pPr marL="457200" indent="-457200" algn="l">
              <a:buAutoNum type="arabicPeriod"/>
            </a:pPr>
            <a:r>
              <a:rPr lang="en-US">
                <a:solidFill>
                  <a:schemeClr val="bg1"/>
                </a:solidFill>
              </a:rPr>
              <a:t>Power: 255 bhp</a:t>
            </a:r>
          </a:p>
          <a:p>
            <a:pPr marL="457200" indent="-457200" algn="l">
              <a:buAutoNum type="arabicPeriod"/>
            </a:pPr>
            <a:r>
              <a:rPr lang="en-US">
                <a:solidFill>
                  <a:schemeClr val="bg1"/>
                </a:solidFill>
              </a:rPr>
              <a:t>Dry Weight: 1,009 kg</a:t>
            </a:r>
          </a:p>
          <a:p>
            <a:pPr marL="457200" indent="-457200" algn="l">
              <a:buAutoNum type="arabicPeriod"/>
            </a:pPr>
            <a:r>
              <a:rPr lang="en-US">
                <a:solidFill>
                  <a:schemeClr val="bg1"/>
                </a:solidFill>
              </a:rPr>
              <a:t>Acceleration (0-60): 4.8 Seconds</a:t>
            </a:r>
          </a:p>
          <a:p>
            <a:pPr marL="457200" indent="-457200" algn="l">
              <a:buAutoNum type="arabicPeriod"/>
            </a:pPr>
            <a:r>
              <a:rPr lang="en-US">
                <a:solidFill>
                  <a:schemeClr val="bg1"/>
                </a:solidFill>
              </a:rPr>
              <a:t>Top Speed: 149 mph</a:t>
            </a:r>
            <a:br>
              <a:rPr lang="en-US"/>
            </a:br>
            <a:endParaRPr lang="en-US"/>
          </a:p>
        </p:txBody>
      </p:sp>
      <p:pic>
        <p:nvPicPr>
          <p:cNvPr id="3" name="Picture 2" descr="A yellow and black car&#10;&#10;AI-generated content may be incorrect.">
            <a:extLst>
              <a:ext uri="{FF2B5EF4-FFF2-40B4-BE49-F238E27FC236}">
                <a16:creationId xmlns:a16="http://schemas.microsoft.com/office/drawing/2014/main" id="{42FEE2D6-B676-3CCE-3C8D-642C01FD5A2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2406" y="938060"/>
            <a:ext cx="7699594" cy="544330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46C0796-30ED-91E6-846C-90BAB570F96E}"/>
              </a:ext>
            </a:extLst>
          </p:cNvPr>
          <p:cNvSpPr txBox="1"/>
          <p:nvPr/>
        </p:nvSpPr>
        <p:spPr>
          <a:xfrm>
            <a:off x="86264" y="6577642"/>
            <a:ext cx="60960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</a:rPr>
              <a:t>Anon, Morgan Motor Compnay, (2023)</a:t>
            </a:r>
            <a:endParaRPr lang="en-US">
              <a:solidFill>
                <a:schemeClr val="bg1"/>
              </a:solidFill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8167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B298DB2-3539-A118-35F0-FCB8C88818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90527"/>
            <a:ext cx="5181600" cy="38864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Find current weaknesses </a:t>
            </a:r>
          </a:p>
          <a:p>
            <a:r>
              <a:rPr lang="en-GB" sz="2000">
                <a:solidFill>
                  <a:schemeClr val="bg1"/>
                </a:solidFill>
              </a:rPr>
              <a:t>Reduce drag and lift </a:t>
            </a:r>
          </a:p>
          <a:p>
            <a:r>
              <a:rPr lang="en-GB" sz="2000">
                <a:solidFill>
                  <a:schemeClr val="bg1"/>
                </a:solidFill>
              </a:rPr>
              <a:t>Keep the Morgan design intact</a:t>
            </a:r>
          </a:p>
          <a:p>
            <a:r>
              <a:rPr lang="en-GB" sz="2000">
                <a:solidFill>
                  <a:schemeClr val="bg1"/>
                </a:solidFill>
              </a:rPr>
              <a:t>Realistic and affordable</a:t>
            </a:r>
          </a:p>
          <a:p>
            <a:r>
              <a:rPr lang="en-GB" sz="2000">
                <a:solidFill>
                  <a:schemeClr val="bg1"/>
                </a:solidFill>
              </a:rPr>
              <a:t>Conform to the Welsh Sports &amp; Saloon Car Championship</a:t>
            </a:r>
            <a:r>
              <a:rPr lang="en-GB" sz="1400">
                <a:solidFill>
                  <a:schemeClr val="bg1"/>
                </a:solidFill>
              </a:rPr>
              <a:t> </a:t>
            </a:r>
            <a:r>
              <a:rPr lang="en-GB" sz="1100">
                <a:solidFill>
                  <a:schemeClr val="bg1"/>
                </a:solidFill>
              </a:rPr>
              <a:t>(Welsh Racing Drivers Association Ltd. 2025)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64E75E2-A16A-653B-B6F0-AF74AE63D6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90525"/>
            <a:ext cx="5181600" cy="38864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Complete redesign of body work with the standard chassis</a:t>
            </a:r>
          </a:p>
          <a:p>
            <a:r>
              <a:rPr lang="en-GB" sz="2000">
                <a:solidFill>
                  <a:schemeClr val="bg1"/>
                </a:solidFill>
              </a:rPr>
              <a:t>Keep the Classic Inspiration of the Morgan</a:t>
            </a:r>
          </a:p>
          <a:p>
            <a:r>
              <a:rPr lang="en-GB" sz="2000">
                <a:solidFill>
                  <a:schemeClr val="bg1"/>
                </a:solidFill>
              </a:rPr>
              <a:t>Exceed Plus 4 team aerodynamic capability</a:t>
            </a:r>
            <a:br>
              <a:rPr lang="en-GB" sz="2000"/>
            </a:br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5" name="Title 7">
            <a:extLst>
              <a:ext uri="{FF2B5EF4-FFF2-40B4-BE49-F238E27FC236}">
                <a16:creationId xmlns:a16="http://schemas.microsoft.com/office/drawing/2014/main" id="{C4EECFF4-7F61-B5C3-99F8-BB9C837B4FD8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OUR GOALS</a:t>
            </a:r>
          </a:p>
        </p:txBody>
      </p:sp>
      <p:sp>
        <p:nvSpPr>
          <p:cNvPr id="6" name="Title 7">
            <a:extLst>
              <a:ext uri="{FF2B5EF4-FFF2-40B4-BE49-F238E27FC236}">
                <a16:creationId xmlns:a16="http://schemas.microsoft.com/office/drawing/2014/main" id="{13AB2F08-1CB8-1917-DEEA-18B5820C4B94}"/>
              </a:ext>
            </a:extLst>
          </p:cNvPr>
          <p:cNvSpPr txBox="1">
            <a:spLocks/>
          </p:cNvSpPr>
          <p:nvPr/>
        </p:nvSpPr>
        <p:spPr>
          <a:xfrm>
            <a:off x="842588" y="1821176"/>
            <a:ext cx="4717114" cy="3537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000" b="1">
                <a:solidFill>
                  <a:schemeClr val="bg1"/>
                </a:solidFill>
              </a:rPr>
              <a:t>MORGAN PLUS 4 TEAM</a:t>
            </a:r>
            <a:endParaRPr lang="en-GB" sz="2800" b="1">
              <a:solidFill>
                <a:schemeClr val="bg1"/>
              </a:solidFill>
            </a:endParaRPr>
          </a:p>
        </p:txBody>
      </p:sp>
      <p:sp>
        <p:nvSpPr>
          <p:cNvPr id="7" name="Title 7">
            <a:extLst>
              <a:ext uri="{FF2B5EF4-FFF2-40B4-BE49-F238E27FC236}">
                <a16:creationId xmlns:a16="http://schemas.microsoft.com/office/drawing/2014/main" id="{C4EECFF4-7F61-B5C3-99F8-BB9C837B4FD8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OUR GOALS</a:t>
            </a:r>
          </a:p>
        </p:txBody>
      </p:sp>
      <p:sp>
        <p:nvSpPr>
          <p:cNvPr id="10" name="Title 7">
            <a:extLst>
              <a:ext uri="{FF2B5EF4-FFF2-40B4-BE49-F238E27FC236}">
                <a16:creationId xmlns:a16="http://schemas.microsoft.com/office/drawing/2014/main" id="{81E18016-CBBC-FFCF-D425-3757208FA585}"/>
              </a:ext>
            </a:extLst>
          </p:cNvPr>
          <p:cNvSpPr txBox="1">
            <a:spLocks/>
          </p:cNvSpPr>
          <p:nvPr/>
        </p:nvSpPr>
        <p:spPr>
          <a:xfrm>
            <a:off x="6627771" y="1821176"/>
            <a:ext cx="4717114" cy="3537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000" b="1">
                <a:solidFill>
                  <a:schemeClr val="bg1"/>
                </a:solidFill>
              </a:rPr>
              <a:t>CONCEPTUAL TEAM</a:t>
            </a:r>
            <a:endParaRPr lang="en-US"/>
          </a:p>
        </p:txBody>
      </p:sp>
      <p:pic>
        <p:nvPicPr>
          <p:cNvPr id="3" name="Picture 2" descr="Swansea Campus Life | University of Wales Trinity Saint David">
            <a:extLst>
              <a:ext uri="{FF2B5EF4-FFF2-40B4-BE49-F238E27FC236}">
                <a16:creationId xmlns:a16="http://schemas.microsoft.com/office/drawing/2014/main" id="{11D54EB5-AA4A-71AE-D287-F3F248BFD1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087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6C2F1C-FC05-A999-F970-6C44CF656F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wansea Campus Life | University of Wales Trinity Saint David">
            <a:extLst>
              <a:ext uri="{FF2B5EF4-FFF2-40B4-BE49-F238E27FC236}">
                <a16:creationId xmlns:a16="http://schemas.microsoft.com/office/drawing/2014/main" id="{38FF5D73-8DE0-27C0-6A72-BAC9BA505C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3A5EBF14-A70B-6E27-156E-85D683FB38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234" y="392667"/>
            <a:ext cx="10515600" cy="1325563"/>
          </a:xfrm>
          <a:prstGeom prst="parallelogram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r>
              <a:rPr lang="en-GB" sz="3600" b="1">
                <a:solidFill>
                  <a:schemeClr val="tx1"/>
                </a:solidFill>
              </a:rPr>
              <a:t>TEAM INTRODUCTION</a:t>
            </a:r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0B0A37E-DE21-C0F0-A2D9-B620DA388806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lnSpc>
                <a:spcPct val="250000"/>
              </a:lnSpc>
              <a:buNone/>
            </a:pPr>
            <a:r>
              <a:rPr lang="en-GB" sz="2400">
                <a:solidFill>
                  <a:schemeClr val="bg1"/>
                </a:solidFill>
              </a:rPr>
              <a:t>Ethan Davies – Team Leader</a:t>
            </a:r>
            <a:endParaRPr lang="en-US">
              <a:solidFill>
                <a:schemeClr val="bg1"/>
              </a:solidFill>
            </a:endParaRPr>
          </a:p>
          <a:p>
            <a:pPr marL="0" indent="0" algn="r">
              <a:lnSpc>
                <a:spcPct val="250000"/>
              </a:lnSpc>
              <a:buNone/>
            </a:pPr>
            <a:r>
              <a:rPr lang="en-GB" sz="2400">
                <a:solidFill>
                  <a:schemeClr val="bg1"/>
                </a:solidFill>
              </a:rPr>
              <a:t>Dominic Walton – Technical Director</a:t>
            </a:r>
          </a:p>
          <a:p>
            <a:pPr marL="0" indent="0" algn="r">
              <a:lnSpc>
                <a:spcPct val="250000"/>
              </a:lnSpc>
              <a:buNone/>
            </a:pPr>
            <a:r>
              <a:rPr lang="en-GB" sz="2400">
                <a:solidFill>
                  <a:schemeClr val="bg1"/>
                </a:solidFill>
              </a:rPr>
              <a:t>Alexandros Griffiths – CFD Engineer</a:t>
            </a:r>
          </a:p>
        </p:txBody>
      </p:sp>
      <p:sp>
        <p:nvSpPr>
          <p:cNvPr id="10" name="AutoShape 2" descr="Generated image: Morgan 3-wheeler in racing livery">
            <a:extLst>
              <a:ext uri="{FF2B5EF4-FFF2-40B4-BE49-F238E27FC236}">
                <a16:creationId xmlns:a16="http://schemas.microsoft.com/office/drawing/2014/main" id="{530A5E0E-71F4-9E4E-8D3F-89EA9417BBA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1448602" cy="1448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Title 7">
            <a:extLst>
              <a:ext uri="{FF2B5EF4-FFF2-40B4-BE49-F238E27FC236}">
                <a16:creationId xmlns:a16="http://schemas.microsoft.com/office/drawing/2014/main" id="{D2B4CFA0-DB52-FFB9-70A8-613CC188FD81}"/>
              </a:ext>
            </a:extLst>
          </p:cNvPr>
          <p:cNvSpPr txBox="1">
            <a:spLocks/>
          </p:cNvSpPr>
          <p:nvPr/>
        </p:nvSpPr>
        <p:spPr>
          <a:xfrm>
            <a:off x="842588" y="1821176"/>
            <a:ext cx="4717114" cy="3537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000" b="1">
                <a:solidFill>
                  <a:schemeClr val="bg1"/>
                </a:solidFill>
              </a:rPr>
              <a:t>MORGAN PLUS 4 TEAM</a:t>
            </a:r>
            <a:endParaRPr lang="en-GB" sz="2800" b="1">
              <a:solidFill>
                <a:schemeClr val="bg1"/>
              </a:solidFill>
            </a:endParaRPr>
          </a:p>
        </p:txBody>
      </p:sp>
      <p:sp>
        <p:nvSpPr>
          <p:cNvPr id="7" name="Title 7">
            <a:extLst>
              <a:ext uri="{FF2B5EF4-FFF2-40B4-BE49-F238E27FC236}">
                <a16:creationId xmlns:a16="http://schemas.microsoft.com/office/drawing/2014/main" id="{C0E1AA9E-C1D2-FC6E-B1D3-E23720FAD866}"/>
              </a:ext>
            </a:extLst>
          </p:cNvPr>
          <p:cNvSpPr txBox="1">
            <a:spLocks/>
          </p:cNvSpPr>
          <p:nvPr/>
        </p:nvSpPr>
        <p:spPr>
          <a:xfrm>
            <a:off x="6627771" y="1821176"/>
            <a:ext cx="4717114" cy="3537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000" b="1">
                <a:solidFill>
                  <a:schemeClr val="bg1"/>
                </a:solidFill>
              </a:rPr>
              <a:t>CONCEPTUAL TEAM</a:t>
            </a:r>
            <a:endParaRPr lang="en-US"/>
          </a:p>
        </p:txBody>
      </p:sp>
      <p:sp>
        <p:nvSpPr>
          <p:cNvPr id="5" name="Content Placeholder 8">
            <a:extLst>
              <a:ext uri="{FF2B5EF4-FFF2-40B4-BE49-F238E27FC236}">
                <a16:creationId xmlns:a16="http://schemas.microsoft.com/office/drawing/2014/main" id="{B3AB634A-D828-B362-E564-DED2AE9A47FA}"/>
              </a:ext>
            </a:extLst>
          </p:cNvPr>
          <p:cNvSpPr txBox="1">
            <a:spLocks/>
          </p:cNvSpPr>
          <p:nvPr/>
        </p:nvSpPr>
        <p:spPr>
          <a:xfrm>
            <a:off x="627321" y="2499879"/>
            <a:ext cx="5784111" cy="368458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250000"/>
              </a:lnSpc>
              <a:buFont typeface="Arial" panose="020B0604020202020204" pitchFamily="34" charset="0"/>
              <a:buNone/>
            </a:pPr>
            <a:r>
              <a:rPr lang="en-GB" sz="2400">
                <a:solidFill>
                  <a:schemeClr val="bg1"/>
                </a:solidFill>
              </a:rPr>
              <a:t>Thomas Holland – Team Leader</a:t>
            </a:r>
            <a:endParaRPr lang="en-US">
              <a:solidFill>
                <a:schemeClr val="bg1"/>
              </a:solidFill>
            </a:endParaRPr>
          </a:p>
          <a:p>
            <a:pPr marL="0" indent="0">
              <a:lnSpc>
                <a:spcPct val="250000"/>
              </a:lnSpc>
              <a:buFont typeface="Arial" panose="020B0604020202020204" pitchFamily="34" charset="0"/>
              <a:buNone/>
            </a:pPr>
            <a:r>
              <a:rPr lang="en-GB" sz="2400">
                <a:solidFill>
                  <a:schemeClr val="bg1"/>
                </a:solidFill>
              </a:rPr>
              <a:t>Luca Gray – Technical Director</a:t>
            </a:r>
          </a:p>
          <a:p>
            <a:pPr marL="0" indent="0">
              <a:lnSpc>
                <a:spcPct val="250000"/>
              </a:lnSpc>
              <a:buFont typeface="Arial" panose="020B0604020202020204" pitchFamily="34" charset="0"/>
              <a:buNone/>
            </a:pPr>
            <a:r>
              <a:rPr lang="en-GB" sz="2400">
                <a:solidFill>
                  <a:schemeClr val="bg1"/>
                </a:solidFill>
              </a:rPr>
              <a:t>Ryan Williams – CFD Engineer &amp; Group Leader</a:t>
            </a:r>
          </a:p>
        </p:txBody>
      </p:sp>
    </p:spTree>
    <p:extLst>
      <p:ext uri="{BB962C8B-B14F-4D97-AF65-F5344CB8AC3E}">
        <p14:creationId xmlns:p14="http://schemas.microsoft.com/office/powerpoint/2010/main" val="9654737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65B563-E16B-B1D9-DF4D-7E117F0EF9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wansea Campus Life | University of Wales Trinity Saint David">
            <a:extLst>
              <a:ext uri="{FF2B5EF4-FFF2-40B4-BE49-F238E27FC236}">
                <a16:creationId xmlns:a16="http://schemas.microsoft.com/office/drawing/2014/main" id="{86B6B7F4-1A8F-89CB-5745-27D91B5096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8D5486C6-3F8D-D564-4D65-F3573B57BB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r>
              <a:rPr lang="en-GB" sz="3600" b="1">
                <a:solidFill>
                  <a:schemeClr val="tx1"/>
                </a:solidFill>
              </a:rPr>
              <a:t>PROJECT TIMELINE</a:t>
            </a:r>
          </a:p>
        </p:txBody>
      </p:sp>
      <p:sp>
        <p:nvSpPr>
          <p:cNvPr id="10" name="AutoShape 2" descr="Generated image: Morgan 3-wheeler in racing livery">
            <a:extLst>
              <a:ext uri="{FF2B5EF4-FFF2-40B4-BE49-F238E27FC236}">
                <a16:creationId xmlns:a16="http://schemas.microsoft.com/office/drawing/2014/main" id="{790B7A15-0237-9860-4B82-A534C78D6C4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1448602" cy="1448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3DFBDE-A320-3510-3F8E-13DC52012B9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5" descr="A diagram of a project&#10;&#10;AI-generated content may be incorrect.">
            <a:extLst>
              <a:ext uri="{FF2B5EF4-FFF2-40B4-BE49-F238E27FC236}">
                <a16:creationId xmlns:a16="http://schemas.microsoft.com/office/drawing/2014/main" id="{E24C5439-F9C7-E540-2CF7-51E27473E7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97291"/>
            <a:ext cx="12192000" cy="4263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686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A7861F-7BAB-9CA8-933E-800736F40F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aph of a pressure distribution&#10;&#10;AI-generated content may be incorrect.">
            <a:extLst>
              <a:ext uri="{FF2B5EF4-FFF2-40B4-BE49-F238E27FC236}">
                <a16:creationId xmlns:a16="http://schemas.microsoft.com/office/drawing/2014/main" id="{2F1DB1C3-8A2E-001C-0E40-9C0F660EA1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592" y="1183001"/>
            <a:ext cx="6397425" cy="3421887"/>
          </a:xfrm>
          <a:prstGeom prst="rect">
            <a:avLst/>
          </a:prstGeom>
        </p:spPr>
      </p:pic>
      <p:pic>
        <p:nvPicPr>
          <p:cNvPr id="2" name="Content Placeholder 1" descr="A blue car with wheels&#10;&#10;AI-generated content may be incorrect.">
            <a:extLst>
              <a:ext uri="{FF2B5EF4-FFF2-40B4-BE49-F238E27FC236}">
                <a16:creationId xmlns:a16="http://schemas.microsoft.com/office/drawing/2014/main" id="{6E585871-2FAA-0E15-7877-FA4CA59D13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199044" y="2957967"/>
            <a:ext cx="2596223" cy="1273336"/>
          </a:xfrm>
          <a:prstGeom prst="rect">
            <a:avLst/>
          </a:prstGeom>
        </p:spPr>
      </p:pic>
      <p:sp>
        <p:nvSpPr>
          <p:cNvPr id="5" name="Title 7">
            <a:extLst>
              <a:ext uri="{FF2B5EF4-FFF2-40B4-BE49-F238E27FC236}">
                <a16:creationId xmlns:a16="http://schemas.microsoft.com/office/drawing/2014/main" id="{3A6A2755-BC41-B1AE-4460-8C599C71D152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Ansys Methodology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319EC287-B1E6-B2A8-98A2-388B216383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4122348"/>
              </p:ext>
            </p:extLst>
          </p:nvPr>
        </p:nvGraphicFramePr>
        <p:xfrm>
          <a:off x="531962" y="4802037"/>
          <a:ext cx="9636143" cy="198672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659737">
                  <a:extLst>
                    <a:ext uri="{9D8B030D-6E8A-4147-A177-3AD203B41FA5}">
                      <a16:colId xmlns:a16="http://schemas.microsoft.com/office/drawing/2014/main" val="3954231861"/>
                    </a:ext>
                  </a:extLst>
                </a:gridCol>
                <a:gridCol w="2127040">
                  <a:extLst>
                    <a:ext uri="{9D8B030D-6E8A-4147-A177-3AD203B41FA5}">
                      <a16:colId xmlns:a16="http://schemas.microsoft.com/office/drawing/2014/main" val="2526450709"/>
                    </a:ext>
                  </a:extLst>
                </a:gridCol>
                <a:gridCol w="1820877">
                  <a:extLst>
                    <a:ext uri="{9D8B030D-6E8A-4147-A177-3AD203B41FA5}">
                      <a16:colId xmlns:a16="http://schemas.microsoft.com/office/drawing/2014/main" val="2953857920"/>
                    </a:ext>
                  </a:extLst>
                </a:gridCol>
                <a:gridCol w="1965902">
                  <a:extLst>
                    <a:ext uri="{9D8B030D-6E8A-4147-A177-3AD203B41FA5}">
                      <a16:colId xmlns:a16="http://schemas.microsoft.com/office/drawing/2014/main" val="905383262"/>
                    </a:ext>
                  </a:extLst>
                </a:gridCol>
                <a:gridCol w="2062587">
                  <a:extLst>
                    <a:ext uri="{9D8B030D-6E8A-4147-A177-3AD203B41FA5}">
                      <a16:colId xmlns:a16="http://schemas.microsoft.com/office/drawing/2014/main" val="3605511792"/>
                    </a:ext>
                  </a:extLst>
                </a:gridCol>
              </a:tblGrid>
              <a:tr h="695325"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b="1">
                          <a:solidFill>
                            <a:srgbClr val="FFFFFF"/>
                          </a:solidFill>
                          <a:effectLst/>
                          <a:latin typeface="Aptos"/>
                        </a:rPr>
                        <a:t>(4S.F)</a:t>
                      </a:r>
                    </a:p>
                  </a:txBody>
                  <a:tcPr marL="68580" marR="6858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Mira Experimental data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68580" marR="6858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Mira Simulation data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68580" marR="6858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Total Difference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68580" marR="6858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Total Difference (%)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68580" marR="6858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37763473"/>
                  </a:ext>
                </a:extLst>
              </a:tr>
              <a:tr h="597400"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Coefficient of Lift (Cl)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68580" marR="6858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-0.0845</a:t>
                      </a:r>
                    </a:p>
                  </a:txBody>
                  <a:tcPr marL="68580" marR="6858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-0.0857</a:t>
                      </a:r>
                    </a:p>
                  </a:txBody>
                  <a:tcPr marL="68580" marR="6858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-0.0012</a:t>
                      </a:r>
                    </a:p>
                  </a:txBody>
                  <a:tcPr marL="68580" marR="6858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80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1.368</a:t>
                      </a:r>
                    </a:p>
                  </a:txBody>
                  <a:tcPr marL="68580" marR="6858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70895599"/>
                  </a:ext>
                </a:extLst>
              </a:tr>
              <a:tr h="647700"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Coefficient of Drag (Cd)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68580" marR="6858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0.2963</a:t>
                      </a:r>
                    </a:p>
                  </a:txBody>
                  <a:tcPr marL="68580" marR="6858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0.3055</a:t>
                      </a:r>
                    </a:p>
                  </a:txBody>
                  <a:tcPr marL="68580" marR="6858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80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0.0092</a:t>
                      </a:r>
                    </a:p>
                  </a:txBody>
                  <a:tcPr marL="68580" marR="6858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80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3.098</a:t>
                      </a:r>
                    </a:p>
                  </a:txBody>
                  <a:tcPr marL="68580" marR="6858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67592531"/>
                  </a:ext>
                </a:extLst>
              </a:tr>
            </a:tbl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D59F6517-4813-C2F9-65E5-BD9CEB81C48A}"/>
              </a:ext>
            </a:extLst>
          </p:cNvPr>
          <p:cNvSpPr txBox="1"/>
          <p:nvPr/>
        </p:nvSpPr>
        <p:spPr>
          <a:xfrm>
            <a:off x="183908" y="838301"/>
            <a:ext cx="8229599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ptos Light"/>
              </a:rPr>
              <a:t>ETHAN DAVIES – CONECPTUAL LEADER </a:t>
            </a:r>
            <a:endParaRPr lang="en-GB" sz="2000">
              <a:solidFill>
                <a:schemeClr val="bg1"/>
              </a:solidFill>
              <a:latin typeface="Aptos Light"/>
            </a:endParaRPr>
          </a:p>
          <a:p>
            <a:endParaRPr lang="en-GB" sz="2000" b="1">
              <a:solidFill>
                <a:schemeClr val="bg1"/>
              </a:solidFill>
              <a:latin typeface="Aptos Ligh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654B91-2368-EDF8-0348-DE5F5D85F8DF}"/>
              </a:ext>
            </a:extLst>
          </p:cNvPr>
          <p:cNvSpPr txBox="1"/>
          <p:nvPr/>
        </p:nvSpPr>
        <p:spPr>
          <a:xfrm>
            <a:off x="6803856" y="1185952"/>
            <a:ext cx="4090406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800" b="1">
                <a:solidFill>
                  <a:schemeClr val="bg1"/>
                </a:solidFill>
              </a:rPr>
              <a:t>Enclosure Sizing</a:t>
            </a:r>
          </a:p>
          <a:p>
            <a:pPr marL="285750" indent="-285750">
              <a:buFont typeface="Arial"/>
              <a:buChar char="•"/>
            </a:pPr>
            <a:r>
              <a:rPr lang="en-GB" sz="2800" b="1">
                <a:solidFill>
                  <a:schemeClr val="bg1"/>
                </a:solidFill>
              </a:rPr>
              <a:t>Mesh Types</a:t>
            </a:r>
          </a:p>
          <a:p>
            <a:pPr marL="285750" indent="-285750">
              <a:buFont typeface="Arial"/>
              <a:buChar char="•"/>
            </a:pPr>
            <a:r>
              <a:rPr lang="en-GB" sz="2800" b="1">
                <a:solidFill>
                  <a:schemeClr val="bg1"/>
                </a:solidFill>
              </a:rPr>
              <a:t>Prysm Layers</a:t>
            </a:r>
          </a:p>
          <a:p>
            <a:pPr marL="285750" indent="-285750">
              <a:buFont typeface="Arial"/>
              <a:buChar char="•"/>
            </a:pPr>
            <a:r>
              <a:rPr lang="en-GB" sz="2800" b="1">
                <a:solidFill>
                  <a:schemeClr val="bg1"/>
                </a:solidFill>
              </a:rPr>
              <a:t>Boundary Conditions</a:t>
            </a:r>
          </a:p>
          <a:p>
            <a:pPr marL="285750" indent="-285750">
              <a:buFont typeface="Arial"/>
              <a:buChar char="•"/>
            </a:pPr>
            <a:r>
              <a:rPr lang="en-GB" sz="2800" b="1">
                <a:solidFill>
                  <a:schemeClr val="bg1"/>
                </a:solidFill>
              </a:rPr>
              <a:t>Turbulence Models</a:t>
            </a:r>
          </a:p>
          <a:p>
            <a:pPr marL="285750" indent="-285750">
              <a:buFont typeface="Arial"/>
              <a:buChar char="•"/>
            </a:pPr>
            <a:r>
              <a:rPr lang="en-GB" sz="2800" b="1">
                <a:solidFill>
                  <a:schemeClr val="bg1"/>
                </a:solidFill>
              </a:rPr>
              <a:t>Solver Setup</a:t>
            </a:r>
          </a:p>
          <a:p>
            <a:endParaRPr lang="en-GB"/>
          </a:p>
          <a:p>
            <a:pPr>
              <a:buFont typeface="Arial"/>
            </a:pPr>
            <a:endParaRPr lang="en-GB"/>
          </a:p>
          <a:p>
            <a:pPr>
              <a:buFont typeface="Arial"/>
            </a:pPr>
            <a:endParaRPr lang="en-GB"/>
          </a:p>
          <a:p>
            <a:pPr>
              <a:buFont typeface="Arial"/>
            </a:pPr>
            <a:endParaRPr lang="en-GB"/>
          </a:p>
          <a:p>
            <a:pPr>
              <a:buFont typeface="Arial"/>
            </a:pPr>
            <a:endParaRPr lang="en-GB" sz="1200">
              <a:latin typeface="Times New Roman"/>
              <a:cs typeface="Times New Roman"/>
            </a:endParaRPr>
          </a:p>
        </p:txBody>
      </p:sp>
      <p:pic>
        <p:nvPicPr>
          <p:cNvPr id="7" name="Picture 6" descr="Swansea Campus Life | University of Wales Trinity Saint David">
            <a:extLst>
              <a:ext uri="{FF2B5EF4-FFF2-40B4-BE49-F238E27FC236}">
                <a16:creationId xmlns:a16="http://schemas.microsoft.com/office/drawing/2014/main" id="{631D1646-C5D3-ED4B-896B-AD596E26DC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CEBD0AE-48C4-BD0E-0ED7-93BAA777F4BD}"/>
              </a:ext>
            </a:extLst>
          </p:cNvPr>
          <p:cNvSpPr txBox="1"/>
          <p:nvPr/>
        </p:nvSpPr>
        <p:spPr>
          <a:xfrm>
            <a:off x="6804728" y="3958177"/>
            <a:ext cx="450936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</a:rPr>
              <a:t>CFD Analysis Process (n.d.) (NASA)</a:t>
            </a:r>
            <a:br>
              <a:rPr lang="en-GB" sz="1200">
                <a:solidFill>
                  <a:schemeClr val="bg1"/>
                </a:solidFill>
                <a:latin typeface="Times New Roman"/>
                <a:cs typeface="Times New Roman"/>
              </a:rPr>
            </a:br>
            <a:r>
              <a:rPr lang="en-US" sz="1200">
                <a:solidFill>
                  <a:schemeClr val="bg1"/>
                </a:solidFill>
                <a:latin typeface="Times New Roman"/>
                <a:cs typeface="Times New Roman"/>
              </a:rPr>
              <a:t>Muhammad Nabil Farhan Kamal et al. (2021)</a:t>
            </a:r>
            <a:endParaRPr lang="en-GB" sz="12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</a:rPr>
              <a:t>Acknowledgement: Tim Tudor shared his experience for the CFD process.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73567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A9E442-6B58-10BA-CDEA-12D26B5F2D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7">
            <a:extLst>
              <a:ext uri="{FF2B5EF4-FFF2-40B4-BE49-F238E27FC236}">
                <a16:creationId xmlns:a16="http://schemas.microsoft.com/office/drawing/2014/main" id="{521C0295-DC7B-31E0-0553-C57551F4103B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MORGAN PLUS 4 TEAM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FEDCEF-82C8-79E1-E17A-BE111BBB9BFB}"/>
              </a:ext>
            </a:extLst>
          </p:cNvPr>
          <p:cNvSpPr txBox="1"/>
          <p:nvPr/>
        </p:nvSpPr>
        <p:spPr>
          <a:xfrm>
            <a:off x="65024" y="884244"/>
            <a:ext cx="8229599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ptos Light"/>
              </a:rPr>
              <a:t>RYAN WILLIAMS – PROJECT LEADER &amp; CFD ENGINEER</a:t>
            </a:r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8EAEC2A-3CCF-72B9-8E0C-B0F76FF6DD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2661550"/>
              </p:ext>
            </p:extLst>
          </p:nvPr>
        </p:nvGraphicFramePr>
        <p:xfrm>
          <a:off x="334" y="5963052"/>
          <a:ext cx="4882168" cy="891540"/>
        </p:xfrm>
        <a:graphic>
          <a:graphicData uri="http://schemas.openxmlformats.org/drawingml/2006/table">
            <a:tbl>
              <a:tblPr bandRow="1">
                <a:tableStyleId>{00A15C55-8517-42AA-B614-E9B94910E393}</a:tableStyleId>
              </a:tblPr>
              <a:tblGrid>
                <a:gridCol w="1884947">
                  <a:extLst>
                    <a:ext uri="{9D8B030D-6E8A-4147-A177-3AD203B41FA5}">
                      <a16:colId xmlns:a16="http://schemas.microsoft.com/office/drawing/2014/main" val="2343975296"/>
                    </a:ext>
                  </a:extLst>
                </a:gridCol>
                <a:gridCol w="1343360">
                  <a:extLst>
                    <a:ext uri="{9D8B030D-6E8A-4147-A177-3AD203B41FA5}">
                      <a16:colId xmlns:a16="http://schemas.microsoft.com/office/drawing/2014/main" val="1327168660"/>
                    </a:ext>
                  </a:extLst>
                </a:gridCol>
                <a:gridCol w="1653861">
                  <a:extLst>
                    <a:ext uri="{9D8B030D-6E8A-4147-A177-3AD203B41FA5}">
                      <a16:colId xmlns:a16="http://schemas.microsoft.com/office/drawing/2014/main" val="471055615"/>
                    </a:ext>
                  </a:extLst>
                </a:gridCol>
              </a:tblGrid>
              <a:tr h="180975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US" sz="1100">
                          <a:effectLst/>
                        </a:rPr>
                        <a:t>Configuration</a:t>
                      </a: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US" sz="1100">
                          <a:effectLst/>
                        </a:rPr>
                        <a:t>Lift</a:t>
                      </a: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US" sz="1100">
                          <a:effectLst/>
                        </a:rPr>
                        <a:t>Drag</a:t>
                      </a:r>
                    </a:p>
                  </a:txBody>
                  <a:tcPr marL="9525" marR="9525" marT="9525" anchor="b"/>
                </a:tc>
                <a:extLst>
                  <a:ext uri="{0D108BD9-81ED-4DB2-BD59-A6C34878D82A}">
                    <a16:rowId xmlns:a16="http://schemas.microsoft.com/office/drawing/2014/main" val="3381340647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US" sz="1100">
                          <a:effectLst/>
                        </a:rPr>
                        <a:t>Roof Down (No Windshield)</a:t>
                      </a: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>
                          <a:effectLst/>
                        </a:rPr>
                        <a:t>-0.02042</a:t>
                      </a: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>
                          <a:effectLst/>
                        </a:rPr>
                        <a:t>0.4547</a:t>
                      </a:r>
                    </a:p>
                  </a:txBody>
                  <a:tcPr marL="9525" marR="9525" marT="9525" anchor="b"/>
                </a:tc>
                <a:extLst>
                  <a:ext uri="{0D108BD9-81ED-4DB2-BD59-A6C34878D82A}">
                    <a16:rowId xmlns:a16="http://schemas.microsoft.com/office/drawing/2014/main" val="1361765275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US" sz="1100">
                          <a:effectLst/>
                        </a:rPr>
                        <a:t>Roof Down (Windshield)</a:t>
                      </a: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>
                          <a:effectLst/>
                        </a:rPr>
                        <a:t>-0.14796</a:t>
                      </a: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>
                          <a:effectLst/>
                        </a:rPr>
                        <a:t>0.5037</a:t>
                      </a:r>
                    </a:p>
                  </a:txBody>
                  <a:tcPr marL="9525" marR="9525" marT="9525" anchor="b"/>
                </a:tc>
                <a:extLst>
                  <a:ext uri="{0D108BD9-81ED-4DB2-BD59-A6C34878D82A}">
                    <a16:rowId xmlns:a16="http://schemas.microsoft.com/office/drawing/2014/main" val="3982019161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US" sz="1100">
                          <a:effectLst/>
                        </a:rPr>
                        <a:t>Roof Up (Windshield)</a:t>
                      </a: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>
                          <a:effectLst/>
                        </a:rPr>
                        <a:t>0.06598</a:t>
                      </a: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>
                          <a:effectLst/>
                        </a:rPr>
                        <a:t>0.4067</a:t>
                      </a:r>
                    </a:p>
                  </a:txBody>
                  <a:tcPr marL="9525" marR="9525" marT="9525" anchor="b"/>
                </a:tc>
                <a:extLst>
                  <a:ext uri="{0D108BD9-81ED-4DB2-BD59-A6C34878D82A}">
                    <a16:rowId xmlns:a16="http://schemas.microsoft.com/office/drawing/2014/main" val="2910192133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8809C26D-77F5-A616-5D50-F7B44E094725}"/>
              </a:ext>
            </a:extLst>
          </p:cNvPr>
          <p:cNvSpPr txBox="1"/>
          <p:nvPr/>
        </p:nvSpPr>
        <p:spPr>
          <a:xfrm>
            <a:off x="260684" y="1433762"/>
            <a:ext cx="1166060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    Configuration 1:                                                                   Configuration 2:                                                                   Configuration 3:</a:t>
            </a:r>
          </a:p>
        </p:txBody>
      </p:sp>
      <p:pic>
        <p:nvPicPr>
          <p:cNvPr id="10" name="Picture 9" descr="A red and green car&#10;&#10;AI-generated content may be incorrect.">
            <a:extLst>
              <a:ext uri="{FF2B5EF4-FFF2-40B4-BE49-F238E27FC236}">
                <a16:creationId xmlns:a16="http://schemas.microsoft.com/office/drawing/2014/main" id="{E3ED636C-0964-551A-C2B3-3A1248F053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33" y="1804235"/>
            <a:ext cx="3099636" cy="172553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8C6C82F-8438-A766-2C79-3EF23EF22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432" y="3528761"/>
            <a:ext cx="3096127" cy="2175711"/>
          </a:xfrm>
          <a:prstGeom prst="rect">
            <a:avLst/>
          </a:prstGeom>
        </p:spPr>
      </p:pic>
      <p:pic>
        <p:nvPicPr>
          <p:cNvPr id="12" name="Picture 11" descr="A blue car with green and blue lines&#10;&#10;AI-generated content may be incorrect.">
            <a:extLst>
              <a:ext uri="{FF2B5EF4-FFF2-40B4-BE49-F238E27FC236}">
                <a16:creationId xmlns:a16="http://schemas.microsoft.com/office/drawing/2014/main" id="{325EDC29-6681-EDD4-4A53-68BD3933855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8439" y="3529013"/>
            <a:ext cx="3475121" cy="217621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16D3801-2F65-0DAA-5426-F8B9EEF1BA4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58439" y="1804486"/>
            <a:ext cx="3471111" cy="172001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342F497-DAAD-AC65-D152-42E09F4C5068}"/>
              </a:ext>
            </a:extLst>
          </p:cNvPr>
          <p:cNvSpPr txBox="1"/>
          <p:nvPr/>
        </p:nvSpPr>
        <p:spPr>
          <a:xfrm>
            <a:off x="4882816" y="5474368"/>
            <a:ext cx="9144000" cy="17389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aseline="0">
                <a:solidFill>
                  <a:srgbClr val="FFFFFF"/>
                </a:solidFill>
                <a:latin typeface="Neue Haas Grotesk Text Pro"/>
              </a:rPr>
              <a:t>​</a:t>
            </a:r>
            <a:br>
              <a:rPr lang="en-GB" sz="1400" baseline="0">
                <a:latin typeface="Neue Haas Grotesk Text Pro"/>
              </a:rPr>
            </a:br>
            <a:r>
              <a:rPr lang="en-GB" sz="1000" baseline="0">
                <a:solidFill>
                  <a:srgbClr val="FFFFFF"/>
                </a:solidFill>
                <a:latin typeface="Neue Haas Grotesk Text Pro"/>
              </a:rPr>
              <a:t>Removal of the roof &amp; Windshield will simplify the aerodynamics. ​</a:t>
            </a:r>
            <a:br>
              <a:rPr lang="en-GB" sz="1000" baseline="0">
                <a:latin typeface="Neue Haas Grotesk Text Pro"/>
              </a:rPr>
            </a:br>
            <a:r>
              <a:rPr lang="en-GB" sz="1100" baseline="0">
                <a:solidFill>
                  <a:srgbClr val="FFFFFF"/>
                </a:solidFill>
                <a:latin typeface="Neue Haas Grotesk Text Pro"/>
              </a:rPr>
              <a:t>​</a:t>
            </a:r>
            <a:br>
              <a:rPr lang="en-GB" sz="1100" baseline="0">
                <a:latin typeface="Neue Haas Grotesk Text Pro"/>
              </a:rPr>
            </a:br>
            <a:r>
              <a:rPr lang="en-GB" sz="1000" baseline="0">
                <a:solidFill>
                  <a:srgbClr val="FFFFFF"/>
                </a:solidFill>
                <a:latin typeface="Neue Haas Grotesk Text Pro"/>
              </a:rPr>
              <a:t>​</a:t>
            </a:r>
            <a:br>
              <a:rPr lang="en-GB" sz="1000" baseline="0">
                <a:latin typeface="Neue Haas Grotesk Text Pro"/>
              </a:rPr>
            </a:br>
            <a:r>
              <a:rPr lang="en-GB" sz="1000" baseline="0">
                <a:solidFill>
                  <a:srgbClr val="FFFFFF"/>
                </a:solidFill>
                <a:latin typeface="Neue Haas Grotesk Text Pro"/>
              </a:rPr>
              <a:t>The angle of the windshield angle can change the drag of the vehicle. Cannot change angle therefore chose to remove it.​</a:t>
            </a:r>
            <a:br>
              <a:rPr lang="en-GB" sz="1000" baseline="0">
                <a:latin typeface="Neue Haas Grotesk Text Pro"/>
              </a:rPr>
            </a:br>
            <a:r>
              <a:rPr lang="en-GB" sz="1000" baseline="0">
                <a:solidFill>
                  <a:srgbClr val="FFFFFF"/>
                </a:solidFill>
                <a:latin typeface="Neue Haas Grotesk Text Pro"/>
              </a:rPr>
              <a:t>​</a:t>
            </a:r>
            <a:br>
              <a:rPr lang="en-GB" sz="1000" baseline="0">
                <a:latin typeface="Neue Haas Grotesk Text Pro"/>
              </a:rPr>
            </a:br>
            <a:r>
              <a:rPr lang="en-GB" sz="1000" baseline="0">
                <a:solidFill>
                  <a:srgbClr val="FFFFFF"/>
                </a:solidFill>
                <a:latin typeface="Neue Haas Grotesk Text Pro"/>
              </a:rPr>
              <a:t>​</a:t>
            </a:r>
            <a:br>
              <a:rPr lang="en-GB" sz="1000" baseline="0">
                <a:latin typeface="Neue Haas Grotesk Text Pro"/>
              </a:rPr>
            </a:br>
            <a:r>
              <a:rPr lang="en-GB" sz="1000">
                <a:solidFill>
                  <a:srgbClr val="FFFFFF"/>
                </a:solidFill>
                <a:latin typeface="Neue Haas Grotesk Text Pro"/>
              </a:rPr>
              <a:t>The more wake the vehicle outputs the more reduction in pressure recovery is able to happen, to use for rear wing </a:t>
            </a:r>
            <a:r>
              <a:rPr lang="en-GB" sz="1000" err="1">
                <a:solidFill>
                  <a:srgbClr val="FFFFFF"/>
                </a:solidFill>
                <a:latin typeface="Neue Haas Grotesk Text Pro"/>
              </a:rPr>
              <a:t>ect</a:t>
            </a:r>
            <a:r>
              <a:rPr lang="en-GB" sz="1000">
                <a:solidFill>
                  <a:srgbClr val="FFFFFF"/>
                </a:solidFill>
                <a:latin typeface="Neue Haas Grotesk Text Pro"/>
              </a:rPr>
              <a:t> </a:t>
            </a:r>
            <a:endParaRPr lang="en-US" sz="1000"/>
          </a:p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726ABAA-F6E9-FF1F-2F1A-ECFABFB4CD86}"/>
              </a:ext>
            </a:extLst>
          </p:cNvPr>
          <p:cNvSpPr txBox="1"/>
          <p:nvPr/>
        </p:nvSpPr>
        <p:spPr>
          <a:xfrm>
            <a:off x="7128710" y="70184"/>
            <a:ext cx="5354052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rgbClr val="FFFFFF"/>
                </a:solidFill>
                <a:latin typeface="Neue Haas Grotesk Text Pro"/>
              </a:rPr>
              <a:t>(Li, J., Zhu, X., Zhang, C., Dang, S., &amp; Chen, G,2025;C. </a:t>
            </a:r>
            <a:r>
              <a:rPr lang="en-GB" sz="1000" err="1">
                <a:solidFill>
                  <a:srgbClr val="FFFFFF"/>
                </a:solidFill>
                <a:latin typeface="Neue Haas Grotesk Text Pro"/>
              </a:rPr>
              <a:t>Bayindirl</a:t>
            </a:r>
            <a:r>
              <a:rPr lang="en-GB" sz="1000">
                <a:solidFill>
                  <a:srgbClr val="FFFFFF"/>
                </a:solidFill>
                <a:latin typeface="Neue Haas Grotesk Text Pro"/>
              </a:rPr>
              <a:t> ,2020; M. Cakir,2012)</a:t>
            </a:r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B98F910-0F1A-F75C-62F1-963BCA5223B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26905" y="1799471"/>
            <a:ext cx="3461086" cy="1835319"/>
          </a:xfrm>
          <a:prstGeom prst="rect">
            <a:avLst/>
          </a:prstGeom>
        </p:spPr>
      </p:pic>
      <p:pic>
        <p:nvPicPr>
          <p:cNvPr id="17" name="Picture 16" descr="A car with many colored lines&#10;&#10;AI-generated content may be incorrect.">
            <a:extLst>
              <a:ext uri="{FF2B5EF4-FFF2-40B4-BE49-F238E27FC236}">
                <a16:creationId xmlns:a16="http://schemas.microsoft.com/office/drawing/2014/main" id="{DF9DEB03-6E90-D54D-A2C6-5B4FC9B3805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726404" y="3639803"/>
            <a:ext cx="3462087" cy="2176212"/>
          </a:xfrm>
          <a:prstGeom prst="rect">
            <a:avLst/>
          </a:prstGeom>
        </p:spPr>
      </p:pic>
      <p:pic>
        <p:nvPicPr>
          <p:cNvPr id="19" name="Picture 18" descr="Swansea Campus Life | University of Wales Trinity Saint David">
            <a:extLst>
              <a:ext uri="{FF2B5EF4-FFF2-40B4-BE49-F238E27FC236}">
                <a16:creationId xmlns:a16="http://schemas.microsoft.com/office/drawing/2014/main" id="{C89A71FD-7B38-FD29-31F7-43523D19E11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77869" y="685214"/>
            <a:ext cx="2022203" cy="605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6052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C52B0-31D8-9F44-A57D-2848E1B179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>
                <a:solidFill>
                  <a:schemeClr val="bg1"/>
                </a:solidFill>
              </a:rPr>
              <a:t>Two Airflow Philosophies</a:t>
            </a:r>
          </a:p>
          <a:p>
            <a:r>
              <a:rPr lang="en-US">
                <a:solidFill>
                  <a:schemeClr val="bg1"/>
                </a:solidFill>
              </a:rPr>
              <a:t>“All Air Over”</a:t>
            </a:r>
          </a:p>
          <a:p>
            <a:pPr lvl="1"/>
            <a:r>
              <a:rPr lang="en-US">
                <a:solidFill>
                  <a:schemeClr val="bg1"/>
                </a:solidFill>
              </a:rPr>
              <a:t>Easier to model in Ansys Fluent</a:t>
            </a:r>
          </a:p>
          <a:p>
            <a:pPr lvl="1"/>
            <a:r>
              <a:rPr lang="en-US">
                <a:solidFill>
                  <a:schemeClr val="bg1"/>
                </a:solidFill>
              </a:rPr>
              <a:t>Cheaper to implement</a:t>
            </a:r>
          </a:p>
          <a:p>
            <a:pPr lvl="1"/>
            <a:r>
              <a:rPr lang="en-US">
                <a:solidFill>
                  <a:schemeClr val="bg1"/>
                </a:solidFill>
              </a:rPr>
              <a:t>More common for GT style cars</a:t>
            </a:r>
          </a:p>
          <a:p>
            <a:pPr lvl="1"/>
            <a:r>
              <a:rPr lang="en-US">
                <a:solidFill>
                  <a:schemeClr val="bg1"/>
                </a:solidFill>
              </a:rPr>
              <a:t>Heavily effected by dirty air</a:t>
            </a:r>
          </a:p>
          <a:p>
            <a:r>
              <a:rPr lang="en-US">
                <a:solidFill>
                  <a:schemeClr val="bg1"/>
                </a:solidFill>
              </a:rPr>
              <a:t>“All Air Under”</a:t>
            </a:r>
          </a:p>
          <a:p>
            <a:pPr lvl="1"/>
            <a:r>
              <a:rPr lang="en-US">
                <a:solidFill>
                  <a:schemeClr val="bg1"/>
                </a:solidFill>
              </a:rPr>
              <a:t>Less effected by dirty air compared to all air over</a:t>
            </a:r>
          </a:p>
          <a:p>
            <a:pPr lvl="1"/>
            <a:r>
              <a:rPr lang="en-US">
                <a:solidFill>
                  <a:schemeClr val="bg1"/>
                </a:solidFill>
              </a:rPr>
              <a:t>Possibly more potent in downforce generated</a:t>
            </a:r>
          </a:p>
          <a:p>
            <a:pPr lvl="1"/>
            <a:r>
              <a:rPr lang="en-US">
                <a:solidFill>
                  <a:schemeClr val="bg1"/>
                </a:solidFill>
              </a:rPr>
              <a:t>Harder to model in Ansys Fluent</a:t>
            </a:r>
          </a:p>
          <a:p>
            <a:pPr lvl="1"/>
            <a:r>
              <a:rPr lang="en-US">
                <a:solidFill>
                  <a:schemeClr val="bg1"/>
                </a:solidFill>
              </a:rPr>
              <a:t>More costly to implement</a:t>
            </a:r>
          </a:p>
          <a:p>
            <a:pPr lvl="1"/>
            <a:endParaRPr lang="en-US">
              <a:solidFill>
                <a:schemeClr val="bg1"/>
              </a:solidFill>
            </a:endParaRPr>
          </a:p>
        </p:txBody>
      </p:sp>
      <p:sp>
        <p:nvSpPr>
          <p:cNvPr id="5" name="Title 7">
            <a:extLst>
              <a:ext uri="{FF2B5EF4-FFF2-40B4-BE49-F238E27FC236}">
                <a16:creationId xmlns:a16="http://schemas.microsoft.com/office/drawing/2014/main" id="{167A82D6-24CC-440C-23C2-DDB7433B30FB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MORGAN PLUS 4 TEAM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63D8B87-A68C-019E-6264-937146C83386}"/>
              </a:ext>
            </a:extLst>
          </p:cNvPr>
          <p:cNvSpPr txBox="1"/>
          <p:nvPr/>
        </p:nvSpPr>
        <p:spPr>
          <a:xfrm>
            <a:off x="183908" y="838301"/>
            <a:ext cx="8229599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ptos Light"/>
              </a:rPr>
              <a:t>THOMAS HOLLAND – MORGAN PLUS 4 TEAM LEADER</a:t>
            </a:r>
            <a:endParaRPr lang="en-GB" sz="2000">
              <a:solidFill>
                <a:schemeClr val="bg1"/>
              </a:solidFill>
              <a:latin typeface="Aptos Light"/>
            </a:endParaRPr>
          </a:p>
          <a:p>
            <a:endParaRPr lang="en-GB" sz="2000" b="1">
              <a:solidFill>
                <a:schemeClr val="bg1"/>
              </a:solidFill>
              <a:latin typeface="Aptos Ligh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82FCF6-0635-F21B-63EC-7AD3EAA0F0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37" b="12505"/>
          <a:stretch>
            <a:fillRect/>
          </a:stretch>
        </p:blipFill>
        <p:spPr>
          <a:xfrm>
            <a:off x="8345582" y="1517844"/>
            <a:ext cx="3776810" cy="1757266"/>
          </a:xfrm>
          <a:prstGeom prst="rect">
            <a:avLst/>
          </a:prstGeom>
        </p:spPr>
      </p:pic>
      <p:pic>
        <p:nvPicPr>
          <p:cNvPr id="8" name="Picture 7" descr="A blue fabric covering a wooden board&#10;&#10;AI-generated content may be incorrect.">
            <a:extLst>
              <a:ext uri="{FF2B5EF4-FFF2-40B4-BE49-F238E27FC236}">
                <a16:creationId xmlns:a16="http://schemas.microsoft.com/office/drawing/2014/main" id="{06BCA44A-B01B-3715-4CA5-DD63CFD29A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5584" y="4144866"/>
            <a:ext cx="3776808" cy="1757265"/>
          </a:xfrm>
          <a:prstGeom prst="rect">
            <a:avLst/>
          </a:prstGeom>
        </p:spPr>
      </p:pic>
      <p:pic>
        <p:nvPicPr>
          <p:cNvPr id="6" name="Picture 5" descr="Swansea Campus Life | University of Wales Trinity Saint David">
            <a:extLst>
              <a:ext uri="{FF2B5EF4-FFF2-40B4-BE49-F238E27FC236}">
                <a16:creationId xmlns:a16="http://schemas.microsoft.com/office/drawing/2014/main" id="{1B3E153E-3D14-89A3-D7D6-753E7439C4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73667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Morgan Aero GT3">
            <a:extLst>
              <a:ext uri="{FF2B5EF4-FFF2-40B4-BE49-F238E27FC236}">
                <a16:creationId xmlns:a16="http://schemas.microsoft.com/office/drawing/2014/main" id="{68F40FBA-5879-5175-F646-FEBFDAAD03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087" y="1335566"/>
            <a:ext cx="4503738" cy="2251869"/>
          </a:xfrm>
        </p:spPr>
      </p:pic>
      <p:sp>
        <p:nvSpPr>
          <p:cNvPr id="5" name="Title 7">
            <a:extLst>
              <a:ext uri="{FF2B5EF4-FFF2-40B4-BE49-F238E27FC236}">
                <a16:creationId xmlns:a16="http://schemas.microsoft.com/office/drawing/2014/main" id="{E0737DD1-D2F5-562B-4AB3-1B1072921AA3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MORGAN PLUS 4 TEAM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451FB8-BE5C-DF49-2F5C-A873FCCA02A0}"/>
              </a:ext>
            </a:extLst>
          </p:cNvPr>
          <p:cNvSpPr txBox="1"/>
          <p:nvPr/>
        </p:nvSpPr>
        <p:spPr>
          <a:xfrm>
            <a:off x="183908" y="838301"/>
            <a:ext cx="8229599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ptos Light"/>
              </a:rPr>
              <a:t>THOMAS HOLLAND – MORGAN PLUS 4 TEAM LEADER</a:t>
            </a:r>
          </a:p>
        </p:txBody>
      </p:sp>
      <p:sp>
        <p:nvSpPr>
          <p:cNvPr id="10" name="AutoShape 6">
            <a:extLst>
              <a:ext uri="{FF2B5EF4-FFF2-40B4-BE49-F238E27FC236}">
                <a16:creationId xmlns:a16="http://schemas.microsoft.com/office/drawing/2014/main" id="{8A0AA167-9988-EFF8-A1BF-34CF22EB3E8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6" name="Picture 15" descr="A blue race car with a black background&#10;&#10;AI-generated content may be incorrect.">
            <a:extLst>
              <a:ext uri="{FF2B5EF4-FFF2-40B4-BE49-F238E27FC236}">
                <a16:creationId xmlns:a16="http://schemas.microsoft.com/office/drawing/2014/main" id="{01025F99-10E5-9C2F-FC89-5653B519E5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00"/>
          <a:stretch>
            <a:fillRect/>
          </a:stretch>
        </p:blipFill>
        <p:spPr>
          <a:xfrm>
            <a:off x="7431087" y="3684590"/>
            <a:ext cx="4503738" cy="2251869"/>
          </a:xfrm>
          <a:prstGeom prst="rect">
            <a:avLst/>
          </a:prstGeom>
        </p:spPr>
      </p:pic>
      <p:sp>
        <p:nvSpPr>
          <p:cNvPr id="17" name="Content Placeholder 8">
            <a:extLst>
              <a:ext uri="{FF2B5EF4-FFF2-40B4-BE49-F238E27FC236}">
                <a16:creationId xmlns:a16="http://schemas.microsoft.com/office/drawing/2014/main" id="{A0698BF1-57B1-D9C4-194C-E26ADFCCA294}"/>
              </a:ext>
            </a:extLst>
          </p:cNvPr>
          <p:cNvSpPr txBox="1">
            <a:spLocks/>
          </p:cNvSpPr>
          <p:nvPr/>
        </p:nvSpPr>
        <p:spPr>
          <a:xfrm>
            <a:off x="835935" y="1842852"/>
            <a:ext cx="5841089" cy="38864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chemeClr val="bg1"/>
                </a:solidFill>
              </a:rPr>
              <a:t>Morgan have a racing history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Le Mans 1938, 13</a:t>
            </a:r>
            <a:r>
              <a:rPr lang="en-GB" baseline="30000">
                <a:solidFill>
                  <a:schemeClr val="bg1"/>
                </a:solidFill>
              </a:rPr>
              <a:t>th</a:t>
            </a:r>
            <a:r>
              <a:rPr lang="en-GB">
                <a:solidFill>
                  <a:schemeClr val="bg1"/>
                </a:solidFill>
              </a:rPr>
              <a:t> out of 42 in a Morgan 4/4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Le Mans 1962, Class win in a Modified Morgan Plus 4</a:t>
            </a:r>
          </a:p>
          <a:p>
            <a:r>
              <a:rPr lang="en-GB">
                <a:solidFill>
                  <a:schemeClr val="bg1"/>
                </a:solidFill>
              </a:rPr>
              <a:t>Take inspiration from more recent racing Morgans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Morgan Aero SuperSport GT3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Morgan Plus 8 GTR</a:t>
            </a:r>
          </a:p>
        </p:txBody>
      </p:sp>
      <p:pic>
        <p:nvPicPr>
          <p:cNvPr id="3" name="Picture 2" descr="Swansea Campus Life | University of Wales Trinity Saint David">
            <a:extLst>
              <a:ext uri="{FF2B5EF4-FFF2-40B4-BE49-F238E27FC236}">
                <a16:creationId xmlns:a16="http://schemas.microsoft.com/office/drawing/2014/main" id="{B74994FA-8BDA-31DC-E65F-2C19AB0DC7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55939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7">
            <a:extLst>
              <a:ext uri="{FF2B5EF4-FFF2-40B4-BE49-F238E27FC236}">
                <a16:creationId xmlns:a16="http://schemas.microsoft.com/office/drawing/2014/main" id="{78F51429-E783-648E-759F-874C9C3ACCBA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MORGAN PLUS 4 TEAM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CD3F049-E55E-D4BC-DA89-A099B43B609A}"/>
              </a:ext>
            </a:extLst>
          </p:cNvPr>
          <p:cNvSpPr txBox="1"/>
          <p:nvPr/>
        </p:nvSpPr>
        <p:spPr>
          <a:xfrm>
            <a:off x="280657" y="916185"/>
            <a:ext cx="8229599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ptos Light"/>
              </a:rPr>
              <a:t>RYAN WILLIAMS – PROJECT LEADER &amp; CFD ENGINEER</a:t>
            </a:r>
            <a:endParaRPr lang="en-GB" sz="2000">
              <a:solidFill>
                <a:srgbClr val="000000"/>
              </a:solidFill>
              <a:latin typeface="Aptos Light"/>
            </a:endParaRPr>
          </a:p>
          <a:p>
            <a:endParaRPr lang="en-GB" sz="2000" b="1">
              <a:solidFill>
                <a:schemeClr val="bg1"/>
              </a:solidFill>
              <a:latin typeface="Aptos Ligh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959D39-0D05-B792-A272-A3E7395D902A}"/>
              </a:ext>
            </a:extLst>
          </p:cNvPr>
          <p:cNvSpPr txBox="1"/>
          <p:nvPr/>
        </p:nvSpPr>
        <p:spPr>
          <a:xfrm>
            <a:off x="6762938" y="1624071"/>
            <a:ext cx="4599157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CFD NEW METHOD (MESHING):</a:t>
            </a:r>
            <a:br>
              <a:rPr lang="en-GB" sz="2000">
                <a:solidFill>
                  <a:schemeClr val="bg1"/>
                </a:solidFill>
              </a:rPr>
            </a:br>
            <a:br>
              <a:rPr lang="en-GB" sz="2000">
                <a:solidFill>
                  <a:schemeClr val="bg1"/>
                </a:solidFill>
              </a:rPr>
            </a:br>
            <a:r>
              <a:rPr lang="en-GB" sz="2000">
                <a:solidFill>
                  <a:schemeClr val="bg1"/>
                </a:solidFill>
              </a:rPr>
              <a:t>&gt;  Old Method only for simple geometries</a:t>
            </a:r>
          </a:p>
          <a:p>
            <a:br>
              <a:rPr lang="en-GB" sz="2000">
                <a:solidFill>
                  <a:schemeClr val="bg1"/>
                </a:solidFill>
              </a:rPr>
            </a:br>
            <a:r>
              <a:rPr lang="en-GB" sz="2000">
                <a:solidFill>
                  <a:schemeClr val="bg1"/>
                </a:solidFill>
              </a:rPr>
              <a:t>&gt; Small local sizing (0.01) allows for greater detail to be held</a:t>
            </a:r>
            <a:br>
              <a:rPr lang="en-GB" sz="2000">
                <a:solidFill>
                  <a:schemeClr val="bg1"/>
                </a:solidFill>
              </a:rPr>
            </a:br>
            <a:endParaRPr lang="en-GB" sz="2000">
              <a:solidFill>
                <a:schemeClr val="bg1"/>
              </a:solidFill>
            </a:endParaRPr>
          </a:p>
          <a:p>
            <a:r>
              <a:rPr lang="en-GB" sz="2000">
                <a:solidFill>
                  <a:schemeClr val="bg1"/>
                </a:solidFill>
              </a:rPr>
              <a:t>&gt;  Bigger local sizing (0.04) leads to leading edge to be deformed</a:t>
            </a:r>
            <a:br>
              <a:rPr lang="en-GB" sz="2000">
                <a:solidFill>
                  <a:schemeClr val="bg1"/>
                </a:solidFill>
              </a:rPr>
            </a:br>
            <a:br>
              <a:rPr lang="en-GB" sz="2000">
                <a:solidFill>
                  <a:schemeClr val="bg1"/>
                </a:solidFill>
              </a:rPr>
            </a:br>
            <a:r>
              <a:rPr lang="en-GB" sz="2000">
                <a:solidFill>
                  <a:schemeClr val="bg1"/>
                </a:solidFill>
              </a:rPr>
              <a:t>&gt;  Other changes to surface mesh changed to adapt to local sizing changes</a:t>
            </a:r>
            <a:br>
              <a:rPr lang="en-GB">
                <a:solidFill>
                  <a:schemeClr val="bg1"/>
                </a:solidFill>
              </a:rPr>
            </a:br>
            <a:br>
              <a:rPr lang="en-GB">
                <a:solidFill>
                  <a:schemeClr val="bg1"/>
                </a:solidFill>
              </a:rPr>
            </a:br>
            <a:br>
              <a:rPr lang="en-GB">
                <a:solidFill>
                  <a:schemeClr val="bg1"/>
                </a:solidFill>
              </a:rPr>
            </a:br>
            <a:br>
              <a:rPr lang="en-GB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5DB090-B498-3C1E-D597-3E717B71ED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657" y="1624071"/>
            <a:ext cx="4599157" cy="461754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Swansea Campus Life | University of Wales Trinity Saint David">
            <a:extLst>
              <a:ext uri="{FF2B5EF4-FFF2-40B4-BE49-F238E27FC236}">
                <a16:creationId xmlns:a16="http://schemas.microsoft.com/office/drawing/2014/main" id="{DCA99965-D394-BAD8-9AE6-00E8FEF55C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83814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3BB9D77-3B2F-1BF3-84B3-3D578F9A3A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9162" y="1675967"/>
            <a:ext cx="5413019" cy="823912"/>
          </a:xfrm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Research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E86ACF4-BD0A-D261-3EFC-CE4D7D9BED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9162" y="2499879"/>
            <a:ext cx="5352913" cy="3684588"/>
          </a:xfrm>
        </p:spPr>
        <p:txBody>
          <a:bodyPr/>
          <a:lstStyle/>
          <a:p>
            <a:r>
              <a:rPr lang="en-GB" sz="2000">
                <a:solidFill>
                  <a:schemeClr val="bg1"/>
                </a:solidFill>
              </a:rPr>
              <a:t>Compatibility</a:t>
            </a:r>
          </a:p>
          <a:p>
            <a:r>
              <a:rPr lang="en-GB" sz="2000">
                <a:solidFill>
                  <a:schemeClr val="bg1"/>
                </a:solidFill>
              </a:rPr>
              <a:t>Naca Profile 6412 </a:t>
            </a:r>
            <a:r>
              <a:rPr lang="en-GB" sz="1100">
                <a:solidFill>
                  <a:schemeClr val="bg1"/>
                </a:solidFill>
              </a:rPr>
              <a:t>(Chiplunkar et al. 2023)</a:t>
            </a:r>
          </a:p>
          <a:p>
            <a:r>
              <a:rPr lang="en-GB" sz="2000">
                <a:solidFill>
                  <a:schemeClr val="bg1"/>
                </a:solidFill>
              </a:rPr>
              <a:t>Traditional or Swan-neck </a:t>
            </a:r>
            <a:r>
              <a:rPr lang="en-GB" sz="1100">
                <a:solidFill>
                  <a:schemeClr val="bg1"/>
                </a:solidFill>
              </a:rPr>
              <a:t>(Desai et al. 2008)</a:t>
            </a:r>
            <a:endParaRPr lang="en-GB" sz="2000">
              <a:solidFill>
                <a:schemeClr val="bg1"/>
              </a:solidFill>
            </a:endParaRPr>
          </a:p>
          <a:p>
            <a:r>
              <a:rPr lang="en-GB" sz="2000">
                <a:solidFill>
                  <a:schemeClr val="bg1"/>
                </a:solidFill>
              </a:rPr>
              <a:t>Placement</a:t>
            </a:r>
          </a:p>
          <a:p>
            <a:r>
              <a:rPr lang="en-GB" sz="2000">
                <a:solidFill>
                  <a:schemeClr val="bg1"/>
                </a:solidFill>
              </a:rPr>
              <a:t>Gurney Flap </a:t>
            </a:r>
            <a:r>
              <a:rPr lang="en-GB" sz="1100">
                <a:solidFill>
                  <a:schemeClr val="bg1"/>
                </a:solidFill>
              </a:rPr>
              <a:t>(Kurniawan et al. 2025)</a:t>
            </a:r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5" name="Title 7">
            <a:extLst>
              <a:ext uri="{FF2B5EF4-FFF2-40B4-BE49-F238E27FC236}">
                <a16:creationId xmlns:a16="http://schemas.microsoft.com/office/drawing/2014/main" id="{2C22E3C6-E0B2-CCD1-A519-CED0460EACEA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MORGAN PLUS 4 TEAM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37B3A5-52A6-434C-44B2-7D5A181D24FB}"/>
              </a:ext>
            </a:extLst>
          </p:cNvPr>
          <p:cNvSpPr txBox="1"/>
          <p:nvPr/>
        </p:nvSpPr>
        <p:spPr>
          <a:xfrm>
            <a:off x="183908" y="838301"/>
            <a:ext cx="8229599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ptos Light"/>
              </a:rPr>
              <a:t>THOMAS HOLLAND – MORGAN PLUS 4 TEAM LEADER</a:t>
            </a:r>
            <a:endParaRPr lang="en-GB" sz="2000">
              <a:solidFill>
                <a:schemeClr val="bg1"/>
              </a:solidFill>
              <a:latin typeface="Aptos Light"/>
            </a:endParaRPr>
          </a:p>
          <a:p>
            <a:endParaRPr lang="en-GB" sz="2000" b="1">
              <a:solidFill>
                <a:schemeClr val="bg1"/>
              </a:solidFill>
              <a:latin typeface="Aptos Light"/>
            </a:endParaRPr>
          </a:p>
        </p:txBody>
      </p:sp>
      <p:pic>
        <p:nvPicPr>
          <p:cNvPr id="4" name="Picture 3" descr="Swansea Campus Life | University of Wales Trinity Saint David">
            <a:extLst>
              <a:ext uri="{FF2B5EF4-FFF2-40B4-BE49-F238E27FC236}">
                <a16:creationId xmlns:a16="http://schemas.microsoft.com/office/drawing/2014/main" id="{74E83836-94F9-A28C-D57F-188F590102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E5DF2B84-3223-26DE-4803-970E396318E7}"/>
              </a:ext>
            </a:extLst>
          </p:cNvPr>
          <p:cNvSpPr txBox="1">
            <a:spLocks/>
          </p:cNvSpPr>
          <p:nvPr/>
        </p:nvSpPr>
        <p:spPr>
          <a:xfrm>
            <a:off x="4671280" y="1611077"/>
            <a:ext cx="6000762" cy="8239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chemeClr val="bg1"/>
                </a:solidFill>
              </a:rPr>
              <a:t>Development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1EC3BBF4-6006-C0F2-C194-B5B70B5E5461}"/>
              </a:ext>
            </a:extLst>
          </p:cNvPr>
          <p:cNvSpPr txBox="1">
            <a:spLocks/>
          </p:cNvSpPr>
          <p:nvPr/>
        </p:nvSpPr>
        <p:spPr>
          <a:xfrm>
            <a:off x="4671280" y="2434989"/>
            <a:ext cx="6000761" cy="36845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>
                <a:solidFill>
                  <a:schemeClr val="bg1"/>
                </a:solidFill>
              </a:rPr>
              <a:t>Endplates</a:t>
            </a:r>
          </a:p>
          <a:p>
            <a:r>
              <a:rPr lang="en-GB" sz="2000">
                <a:solidFill>
                  <a:schemeClr val="bg1"/>
                </a:solidFill>
              </a:rPr>
              <a:t>Angle Study</a:t>
            </a:r>
          </a:p>
          <a:p>
            <a:r>
              <a:rPr lang="en-GB" sz="2000">
                <a:solidFill>
                  <a:schemeClr val="bg1"/>
                </a:solidFill>
              </a:rPr>
              <a:t>Complexity</a:t>
            </a:r>
          </a:p>
          <a:p>
            <a:r>
              <a:rPr lang="en-GB" sz="2000">
                <a:solidFill>
                  <a:schemeClr val="bg1"/>
                </a:solidFill>
              </a:rPr>
              <a:t>Airflow Separation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A6729B75-6F2E-74FA-3AEB-B8720531071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586"/>
          <a:stretch>
            <a:fillRect/>
          </a:stretch>
        </p:blipFill>
        <p:spPr>
          <a:xfrm>
            <a:off x="8722545" y="462775"/>
            <a:ext cx="1694683" cy="107426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7117E95E-81C5-DB74-350C-BB64264AE1D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2056"/>
          <a:stretch>
            <a:fillRect/>
          </a:stretch>
        </p:blipFill>
        <p:spPr>
          <a:xfrm>
            <a:off x="10477333" y="462775"/>
            <a:ext cx="1450429" cy="1083412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D58EC6FD-CBEF-AE35-9903-74C94A00F1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22545" y="1659684"/>
            <a:ext cx="3205216" cy="180762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9A391699-2602-2526-395D-B5D84C9397D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39744" y="5191640"/>
            <a:ext cx="2201590" cy="1598680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CA6C4AD2-E975-5D15-DDA7-2A689172527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7619" y="5191640"/>
            <a:ext cx="1917419" cy="159220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E9141E3-850F-C8EE-E9B9-71E5DD4862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2571067"/>
              </p:ext>
            </p:extLst>
          </p:nvPr>
        </p:nvGraphicFramePr>
        <p:xfrm>
          <a:off x="7825563" y="3667519"/>
          <a:ext cx="4221243" cy="1432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7081">
                  <a:extLst>
                    <a:ext uri="{9D8B030D-6E8A-4147-A177-3AD203B41FA5}">
                      <a16:colId xmlns:a16="http://schemas.microsoft.com/office/drawing/2014/main" val="3061969403"/>
                    </a:ext>
                  </a:extLst>
                </a:gridCol>
                <a:gridCol w="1407081">
                  <a:extLst>
                    <a:ext uri="{9D8B030D-6E8A-4147-A177-3AD203B41FA5}">
                      <a16:colId xmlns:a16="http://schemas.microsoft.com/office/drawing/2014/main" val="3163017849"/>
                    </a:ext>
                  </a:extLst>
                </a:gridCol>
                <a:gridCol w="1407081">
                  <a:extLst>
                    <a:ext uri="{9D8B030D-6E8A-4147-A177-3AD203B41FA5}">
                      <a16:colId xmlns:a16="http://schemas.microsoft.com/office/drawing/2014/main" val="2818673450"/>
                    </a:ext>
                  </a:extLst>
                </a:gridCol>
              </a:tblGrid>
              <a:tr h="369254">
                <a:tc>
                  <a:txBody>
                    <a:bodyPr/>
                    <a:lstStyle/>
                    <a:p>
                      <a:r>
                        <a:rPr lang="en-GB" sz="1400"/>
                        <a:t>Rear Wing AOA (degrees)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Coefficient of Lift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Coefficient of drag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8931270"/>
                  </a:ext>
                </a:extLst>
              </a:tr>
              <a:tr h="238053">
                <a:tc>
                  <a:txBody>
                    <a:bodyPr/>
                    <a:lstStyle/>
                    <a:p>
                      <a:r>
                        <a:rPr lang="en-GB" sz="140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-0.2818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0.0325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9674314"/>
                  </a:ext>
                </a:extLst>
              </a:tr>
              <a:tr h="238053">
                <a:tc>
                  <a:txBody>
                    <a:bodyPr/>
                    <a:lstStyle/>
                    <a:p>
                      <a:r>
                        <a:rPr lang="en-GB" sz="140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-0.2935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0.0419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365487"/>
                  </a:ext>
                </a:extLst>
              </a:tr>
              <a:tr h="238053">
                <a:tc>
                  <a:txBody>
                    <a:bodyPr/>
                    <a:lstStyle/>
                    <a:p>
                      <a:r>
                        <a:rPr lang="en-GB" sz="140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-0.3277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0.0527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0969410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5711A7F8-B46E-334F-4320-5EAC751655FC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2140" t="65542" r="16956"/>
          <a:stretch>
            <a:fillRect/>
          </a:stretch>
        </p:blipFill>
        <p:spPr>
          <a:xfrm>
            <a:off x="359056" y="5191640"/>
            <a:ext cx="3490254" cy="1387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9987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7C07F0-0AFC-C44C-FCA9-30FA8428CE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61E6149-C38F-5F62-566A-19566EF48B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3908" y="1057478"/>
            <a:ext cx="5413019" cy="823912"/>
          </a:xfrm>
        </p:spPr>
        <p:txBody>
          <a:bodyPr/>
          <a:lstStyle/>
          <a:p>
            <a:r>
              <a:rPr lang="en-GB" sz="2800">
                <a:solidFill>
                  <a:schemeClr val="bg1"/>
                </a:solidFill>
              </a:rPr>
              <a:t>Conclusion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F289F96-1394-9A38-1E66-44671C908E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83908" y="1973131"/>
            <a:ext cx="5352913" cy="3684588"/>
          </a:xfrm>
        </p:spPr>
        <p:txBody>
          <a:bodyPr/>
          <a:lstStyle/>
          <a:p>
            <a:r>
              <a:rPr lang="en-GB" sz="2000">
                <a:solidFill>
                  <a:schemeClr val="bg1"/>
                </a:solidFill>
              </a:rPr>
              <a:t>Roofless</a:t>
            </a:r>
          </a:p>
          <a:p>
            <a:r>
              <a:rPr lang="en-GB" sz="2000">
                <a:solidFill>
                  <a:schemeClr val="bg1"/>
                </a:solidFill>
              </a:rPr>
              <a:t>Lower Angle of Attack</a:t>
            </a:r>
          </a:p>
          <a:p>
            <a:r>
              <a:rPr lang="en-GB" sz="2000">
                <a:solidFill>
                  <a:schemeClr val="bg1"/>
                </a:solidFill>
              </a:rPr>
              <a:t>Placement</a:t>
            </a:r>
          </a:p>
          <a:p>
            <a:pPr lvl="1"/>
            <a:r>
              <a:rPr lang="en-GB" sz="1600">
                <a:solidFill>
                  <a:schemeClr val="bg1"/>
                </a:solidFill>
              </a:rPr>
              <a:t>Highest &amp; Furthest back</a:t>
            </a:r>
          </a:p>
          <a:p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5" name="Title 7">
            <a:extLst>
              <a:ext uri="{FF2B5EF4-FFF2-40B4-BE49-F238E27FC236}">
                <a16:creationId xmlns:a16="http://schemas.microsoft.com/office/drawing/2014/main" id="{E02D6748-BAB6-B2C4-42D5-F77A7E7BDE8E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MORGAN PLUS 4 TEAM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779B6F-DD7B-256C-5840-EBD33631D1C9}"/>
              </a:ext>
            </a:extLst>
          </p:cNvPr>
          <p:cNvSpPr txBox="1"/>
          <p:nvPr/>
        </p:nvSpPr>
        <p:spPr>
          <a:xfrm>
            <a:off x="183908" y="838301"/>
            <a:ext cx="8229599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ptos Light"/>
              </a:rPr>
              <a:t>THOMAS HOLLAND – MORGAN PLUS 4 TEAM LEADER</a:t>
            </a:r>
            <a:endParaRPr lang="en-GB" sz="2000">
              <a:solidFill>
                <a:schemeClr val="bg1"/>
              </a:solidFill>
              <a:latin typeface="Aptos Light"/>
            </a:endParaRPr>
          </a:p>
          <a:p>
            <a:endParaRPr lang="en-GB" sz="2000" b="1">
              <a:solidFill>
                <a:schemeClr val="bg1"/>
              </a:solidFill>
              <a:latin typeface="Aptos Light"/>
            </a:endParaRPr>
          </a:p>
        </p:txBody>
      </p:sp>
      <p:pic>
        <p:nvPicPr>
          <p:cNvPr id="4" name="Picture 3" descr="Swansea Campus Life | University of Wales Trinity Saint David">
            <a:extLst>
              <a:ext uri="{FF2B5EF4-FFF2-40B4-BE49-F238E27FC236}">
                <a16:creationId xmlns:a16="http://schemas.microsoft.com/office/drawing/2014/main" id="{DD0DC84D-8790-62D3-E322-B3EE248A0B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C35070EE-4F99-0635-DB26-86628ACA1E0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2056"/>
          <a:stretch>
            <a:fillRect/>
          </a:stretch>
        </p:blipFill>
        <p:spPr>
          <a:xfrm>
            <a:off x="10162469" y="462774"/>
            <a:ext cx="1765293" cy="1318603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9DE64EFC-72D5-BBF7-F885-C809021C1F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57020" y="3689359"/>
            <a:ext cx="3205217" cy="233004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4BE44BA-3C41-D922-492E-943AC13A7EC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2210" t="50000" r="25869" b="2998"/>
          <a:stretch>
            <a:fillRect/>
          </a:stretch>
        </p:blipFill>
        <p:spPr>
          <a:xfrm>
            <a:off x="644751" y="4689414"/>
            <a:ext cx="3503797" cy="1684476"/>
          </a:xfrm>
          <a:prstGeom prst="rect">
            <a:avLst/>
          </a:prstGeom>
        </p:spPr>
      </p:pic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B3F98642-B76A-6778-A58A-F8356DAE8C6B}"/>
              </a:ext>
            </a:extLst>
          </p:cNvPr>
          <p:cNvSpPr txBox="1">
            <a:spLocks/>
          </p:cNvSpPr>
          <p:nvPr/>
        </p:nvSpPr>
        <p:spPr>
          <a:xfrm>
            <a:off x="5146610" y="957466"/>
            <a:ext cx="5413019" cy="8239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>
                <a:solidFill>
                  <a:schemeClr val="bg1"/>
                </a:solidFill>
              </a:rPr>
              <a:t>Further Improvements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5AB338B6-A604-5B7B-DAD6-1F649C3255BE}"/>
              </a:ext>
            </a:extLst>
          </p:cNvPr>
          <p:cNvSpPr txBox="1">
            <a:spLocks/>
          </p:cNvSpPr>
          <p:nvPr/>
        </p:nvSpPr>
        <p:spPr>
          <a:xfrm>
            <a:off x="5146610" y="1847065"/>
            <a:ext cx="5352913" cy="36845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>
                <a:solidFill>
                  <a:schemeClr val="bg1"/>
                </a:solidFill>
              </a:rPr>
              <a:t>Swan Neck</a:t>
            </a:r>
          </a:p>
          <a:p>
            <a:r>
              <a:rPr lang="en-GB" sz="2000">
                <a:solidFill>
                  <a:schemeClr val="bg1"/>
                </a:solidFill>
              </a:rPr>
              <a:t>Upright Redesign</a:t>
            </a:r>
          </a:p>
          <a:p>
            <a:pPr lvl="1"/>
            <a:r>
              <a:rPr lang="en-GB" sz="1600">
                <a:solidFill>
                  <a:schemeClr val="bg1"/>
                </a:solidFill>
              </a:rPr>
              <a:t>Weight Reduction</a:t>
            </a:r>
          </a:p>
          <a:p>
            <a:pPr lvl="1"/>
            <a:r>
              <a:rPr lang="en-GB" sz="1600">
                <a:solidFill>
                  <a:schemeClr val="bg1"/>
                </a:solidFill>
              </a:rPr>
              <a:t>Adjustable Angle of Attack</a:t>
            </a:r>
          </a:p>
          <a:p>
            <a:r>
              <a:rPr lang="en-GB" sz="2000">
                <a:solidFill>
                  <a:schemeClr val="bg1"/>
                </a:solidFill>
              </a:rPr>
              <a:t>Model Roll cage Interaction</a:t>
            </a:r>
          </a:p>
          <a:p>
            <a:endParaRPr lang="en-GB" sz="2000">
              <a:solidFill>
                <a:schemeClr val="bg1"/>
              </a:solidFill>
            </a:endParaRPr>
          </a:p>
        </p:txBody>
      </p:sp>
      <p:pic>
        <p:nvPicPr>
          <p:cNvPr id="1026" name="Picture 2" descr="TAMIYA 1/10 R/C Mercedes-AMG GT3 EVO (Painted Body) TT02 - Vestergaard Group">
            <a:extLst>
              <a:ext uri="{FF2B5EF4-FFF2-40B4-BE49-F238E27FC236}">
                <a16:creationId xmlns:a16="http://schemas.microsoft.com/office/drawing/2014/main" id="{BC2C017B-06A6-8D28-26AE-8C8856E51B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8603" y="4366629"/>
            <a:ext cx="3495071" cy="2330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13694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B4614D-F647-73E5-3C02-299BD2F449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7">
            <a:extLst>
              <a:ext uri="{FF2B5EF4-FFF2-40B4-BE49-F238E27FC236}">
                <a16:creationId xmlns:a16="http://schemas.microsoft.com/office/drawing/2014/main" id="{CE40ABA7-4054-64A3-6C34-AFD86630A325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MORGAN PLUS 4 TEAM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7998CA-B52F-C8D7-9B0A-1F8533BE4EE9}"/>
              </a:ext>
            </a:extLst>
          </p:cNvPr>
          <p:cNvSpPr txBox="1"/>
          <p:nvPr/>
        </p:nvSpPr>
        <p:spPr>
          <a:xfrm>
            <a:off x="183908" y="838301"/>
            <a:ext cx="8229599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ptos Light"/>
              </a:rPr>
              <a:t>RYAN WILLIAMS – PROJECT LEADER &amp; CFD ENGINEER</a:t>
            </a:r>
            <a:endParaRPr lang="en-GB" sz="2000">
              <a:solidFill>
                <a:schemeClr val="bg1"/>
              </a:solidFill>
              <a:latin typeface="Aptos Light"/>
            </a:endParaRPr>
          </a:p>
          <a:p>
            <a:endParaRPr lang="en-GB" sz="2000" b="1">
              <a:solidFill>
                <a:schemeClr val="bg1"/>
              </a:solidFill>
              <a:latin typeface="Aptos Light"/>
            </a:endParaRPr>
          </a:p>
        </p:txBody>
      </p:sp>
      <p:pic>
        <p:nvPicPr>
          <p:cNvPr id="11" name="Content Placeholder 1" descr="A drawing of a car&#10;&#10;AI-generated content may be incorrect.">
            <a:extLst>
              <a:ext uri="{FF2B5EF4-FFF2-40B4-BE49-F238E27FC236}">
                <a16:creationId xmlns:a16="http://schemas.microsoft.com/office/drawing/2014/main" id="{4EED43A6-D60B-8D6B-3736-61BDFE310B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9017" y="2109402"/>
            <a:ext cx="6757736" cy="214011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EACAA7A-1999-400D-11EB-E336919C7C0F}"/>
              </a:ext>
            </a:extLst>
          </p:cNvPr>
          <p:cNvSpPr txBox="1"/>
          <p:nvPr/>
        </p:nvSpPr>
        <p:spPr>
          <a:xfrm>
            <a:off x="183908" y="1710470"/>
            <a:ext cx="11828443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ptos Light"/>
              </a:rPr>
              <a:t>WHEEL ARCH VENTS                                                                    &amp;                                                                             SIDE SKIRTS  </a:t>
            </a:r>
          </a:p>
          <a:p>
            <a:endParaRPr lang="en-GB" sz="2000" b="1">
              <a:solidFill>
                <a:schemeClr val="bg1"/>
              </a:solidFill>
              <a:latin typeface="Aptos Light"/>
            </a:endParaRPr>
          </a:p>
        </p:txBody>
      </p:sp>
      <p:pic>
        <p:nvPicPr>
          <p:cNvPr id="21" name="Picture 20" descr="A drawing of a car&#10;&#10;AI-generated content may be incorrect.">
            <a:extLst>
              <a:ext uri="{FF2B5EF4-FFF2-40B4-BE49-F238E27FC236}">
                <a16:creationId xmlns:a16="http://schemas.microsoft.com/office/drawing/2014/main" id="{9A896A2C-7743-19F3-46B1-48737C391E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00831" y="2109402"/>
            <a:ext cx="3303086" cy="324073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4749164E-5FC3-F003-1C04-4BC1773C3CFA}"/>
              </a:ext>
            </a:extLst>
          </p:cNvPr>
          <p:cNvSpPr txBox="1"/>
          <p:nvPr/>
        </p:nvSpPr>
        <p:spPr>
          <a:xfrm>
            <a:off x="3830294" y="4264083"/>
            <a:ext cx="4832684" cy="36832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US">
                <a:solidFill>
                  <a:schemeClr val="bg1"/>
                </a:solidFill>
              </a:rPr>
              <a:t>Wheels generate high pressure &amp; Uniform Pressure distribution</a:t>
            </a:r>
          </a:p>
          <a:p>
            <a:pPr marL="285750" indent="-285750">
              <a:buFont typeface="Wingdings"/>
              <a:buChar char="Ø"/>
            </a:pP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Wingdings"/>
              <a:buChar char="Ø"/>
            </a:pPr>
            <a:r>
              <a:rPr lang="en-US">
                <a:solidFill>
                  <a:schemeClr val="bg1"/>
                </a:solidFill>
              </a:rPr>
              <a:t>Vents allow high pressure to escape</a:t>
            </a:r>
          </a:p>
          <a:p>
            <a:pPr marL="285750" indent="-285750">
              <a:buFont typeface="Wingdings"/>
              <a:buChar char="Ø"/>
            </a:pP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Wingdings"/>
              <a:buChar char="Ø"/>
            </a:pPr>
            <a:r>
              <a:rPr lang="en-US">
                <a:solidFill>
                  <a:schemeClr val="bg1"/>
                </a:solidFill>
              </a:rPr>
              <a:t>Skirts aid sealing underfloor</a:t>
            </a:r>
          </a:p>
          <a:p>
            <a:pPr marL="285750" indent="-285750">
              <a:buFont typeface="Wingdings"/>
              <a:buChar char="Ø"/>
            </a:pP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Wingdings"/>
              <a:buChar char="Ø"/>
            </a:pPr>
            <a:r>
              <a:rPr lang="en-US">
                <a:solidFill>
                  <a:schemeClr val="bg1"/>
                </a:solidFill>
              </a:rPr>
              <a:t>Results in reduced drag &amp; More stable flow for underfloor</a:t>
            </a:r>
          </a:p>
          <a:p>
            <a:pPr marL="285750" indent="-285750">
              <a:buFont typeface="Wingdings"/>
              <a:buChar char="Ø"/>
            </a:pPr>
            <a:endParaRPr lang="en-US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Wingdings"/>
              <a:buChar char="Ø"/>
            </a:pPr>
            <a:endParaRPr lang="en-US">
              <a:solidFill>
                <a:schemeClr val="bg1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05A5743-60D8-2EF7-57CD-7BBAA7478AB0}"/>
              </a:ext>
            </a:extLst>
          </p:cNvPr>
          <p:cNvSpPr txBox="1"/>
          <p:nvPr/>
        </p:nvSpPr>
        <p:spPr>
          <a:xfrm>
            <a:off x="7462840" y="3985"/>
            <a:ext cx="617548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ea typeface="+mn-lt"/>
                <a:cs typeface="+mn-lt"/>
              </a:rPr>
              <a:t>(</a:t>
            </a:r>
            <a:r>
              <a:rPr lang="en-US" sz="1200" err="1">
                <a:solidFill>
                  <a:schemeClr val="bg1"/>
                </a:solidFill>
                <a:ea typeface="+mn-lt"/>
                <a:cs typeface="+mn-lt"/>
              </a:rPr>
              <a:t>Vdovin</a:t>
            </a:r>
            <a:r>
              <a:rPr lang="en-US" sz="1200">
                <a:solidFill>
                  <a:schemeClr val="bg1"/>
                </a:solidFill>
                <a:ea typeface="+mn-lt"/>
                <a:cs typeface="+mn-lt"/>
              </a:rPr>
              <a:t>, 2013; Berg and Brandt, 2018;Hwang et al., 2016;  Katz , 2016)</a:t>
            </a:r>
            <a:endParaRPr lang="en-US" sz="1200">
              <a:solidFill>
                <a:schemeClr val="bg1"/>
              </a:solidFill>
            </a:endParaRPr>
          </a:p>
        </p:txBody>
      </p:sp>
      <p:pic>
        <p:nvPicPr>
          <p:cNvPr id="27" name="Picture 26" descr="A close up of a toy car&#10;&#10;AI-generated content may be incorrect.">
            <a:extLst>
              <a:ext uri="{FF2B5EF4-FFF2-40B4-BE49-F238E27FC236}">
                <a16:creationId xmlns:a16="http://schemas.microsoft.com/office/drawing/2014/main" id="{6E7F1559-6743-E21F-30D2-EA42058FE5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0" y="2387766"/>
            <a:ext cx="2618875" cy="1581151"/>
          </a:xfrm>
          <a:prstGeom prst="rect">
            <a:avLst/>
          </a:prstGeom>
        </p:spPr>
      </p:pic>
      <p:pic>
        <p:nvPicPr>
          <p:cNvPr id="29" name="Picture 28" descr="Swansea Campus Life | University of Wales Trinity Saint David">
            <a:extLst>
              <a:ext uri="{FF2B5EF4-FFF2-40B4-BE49-F238E27FC236}">
                <a16:creationId xmlns:a16="http://schemas.microsoft.com/office/drawing/2014/main" id="{5DB4E128-B290-0253-6E70-262C2D3B6EB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  <p:pic>
        <p:nvPicPr>
          <p:cNvPr id="2" name="Picture 1" descr="A close up of a machine&#10;&#10;AI-generated content may be incorrect.">
            <a:extLst>
              <a:ext uri="{FF2B5EF4-FFF2-40B4-BE49-F238E27FC236}">
                <a16:creationId xmlns:a16="http://schemas.microsoft.com/office/drawing/2014/main" id="{611F18F5-318F-1C10-E599-339CE8963FD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930" y="4259873"/>
            <a:ext cx="3393831" cy="2605453"/>
          </a:xfrm>
          <a:prstGeom prst="rect">
            <a:avLst/>
          </a:prstGeom>
        </p:spPr>
      </p:pic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91923A8B-CA07-8E33-1231-1995F4E184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3409242"/>
              </p:ext>
            </p:extLst>
          </p:nvPr>
        </p:nvGraphicFramePr>
        <p:xfrm>
          <a:off x="3140" y="3973984"/>
          <a:ext cx="3648309" cy="726506"/>
        </p:xfrm>
        <a:graphic>
          <a:graphicData uri="http://schemas.openxmlformats.org/drawingml/2006/table">
            <a:tbl>
              <a:tblPr bandRow="1">
                <a:tableStyleId>{00A15C55-8517-42AA-B614-E9B94910E393}</a:tableStyleId>
              </a:tblPr>
              <a:tblGrid>
                <a:gridCol w="1775381">
                  <a:extLst>
                    <a:ext uri="{9D8B030D-6E8A-4147-A177-3AD203B41FA5}">
                      <a16:colId xmlns:a16="http://schemas.microsoft.com/office/drawing/2014/main" val="2647322109"/>
                    </a:ext>
                  </a:extLst>
                </a:gridCol>
                <a:gridCol w="936464">
                  <a:extLst>
                    <a:ext uri="{9D8B030D-6E8A-4147-A177-3AD203B41FA5}">
                      <a16:colId xmlns:a16="http://schemas.microsoft.com/office/drawing/2014/main" val="2736401793"/>
                    </a:ext>
                  </a:extLst>
                </a:gridCol>
                <a:gridCol w="936464">
                  <a:extLst>
                    <a:ext uri="{9D8B030D-6E8A-4147-A177-3AD203B41FA5}">
                      <a16:colId xmlns:a16="http://schemas.microsoft.com/office/drawing/2014/main" val="1174457698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US" sz="1100">
                          <a:effectLst/>
                        </a:rPr>
                        <a:t>Config</a:t>
                      </a: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US" sz="1100">
                          <a:effectLst/>
                        </a:rPr>
                        <a:t>Drag</a:t>
                      </a: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US" sz="1100">
                          <a:effectLst/>
                        </a:rPr>
                        <a:t>Lift</a:t>
                      </a:r>
                    </a:p>
                  </a:txBody>
                  <a:tcPr marL="9525" marR="9525" marT="9525" anchor="b"/>
                </a:tc>
                <a:extLst>
                  <a:ext uri="{0D108BD9-81ED-4DB2-BD59-A6C34878D82A}">
                    <a16:rowId xmlns:a16="http://schemas.microsoft.com/office/drawing/2014/main" val="2044166785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US" sz="1100">
                          <a:effectLst/>
                        </a:rPr>
                        <a:t>Roof Down – No Windshield</a:t>
                      </a: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>
                          <a:effectLst/>
                        </a:rPr>
                        <a:t>0.4547</a:t>
                      </a: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>
                          <a:effectLst/>
                        </a:rPr>
                        <a:t>-0.0204</a:t>
                      </a:r>
                    </a:p>
                  </a:txBody>
                  <a:tcPr marL="9525" marR="9525" marT="9525" anchor="b"/>
                </a:tc>
                <a:extLst>
                  <a:ext uri="{0D108BD9-81ED-4DB2-BD59-A6C34878D82A}">
                    <a16:rowId xmlns:a16="http://schemas.microsoft.com/office/drawing/2014/main" val="1658209953"/>
                  </a:ext>
                </a:extLst>
              </a:tr>
              <a:tr h="280736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US" sz="1100">
                          <a:effectLst/>
                        </a:rPr>
                        <a:t>With Vents &amp; Skirts</a:t>
                      </a: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>
                          <a:effectLst/>
                        </a:rPr>
                        <a:t>0.3291</a:t>
                      </a: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100">
                          <a:effectLst/>
                        </a:rPr>
                        <a:t>-0.5333</a:t>
                      </a:r>
                    </a:p>
                  </a:txBody>
                  <a:tcPr marL="9525" marR="9525" marT="9525" anchor="b"/>
                </a:tc>
                <a:extLst>
                  <a:ext uri="{0D108BD9-81ED-4DB2-BD59-A6C34878D82A}">
                    <a16:rowId xmlns:a16="http://schemas.microsoft.com/office/drawing/2014/main" val="15990491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39115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7">
            <a:extLst>
              <a:ext uri="{FF2B5EF4-FFF2-40B4-BE49-F238E27FC236}">
                <a16:creationId xmlns:a16="http://schemas.microsoft.com/office/drawing/2014/main" id="{1CAE3DA6-FA3D-4C28-6278-DEF5D803C1E5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MORGAN PLUS 4 TEAM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C04828-F5AC-FE04-55CA-B714194AB12E}"/>
              </a:ext>
            </a:extLst>
          </p:cNvPr>
          <p:cNvSpPr txBox="1"/>
          <p:nvPr/>
        </p:nvSpPr>
        <p:spPr>
          <a:xfrm>
            <a:off x="183908" y="838301"/>
            <a:ext cx="8229599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ptos Light"/>
              </a:rPr>
              <a:t>RYAN WILLIAMS – PROJECT LEADER &amp; CFD ENGINEER</a:t>
            </a:r>
            <a:endParaRPr lang="en-GB" sz="2000">
              <a:solidFill>
                <a:schemeClr val="bg1"/>
              </a:solidFill>
              <a:latin typeface="Aptos Light"/>
            </a:endParaRPr>
          </a:p>
          <a:p>
            <a:endParaRPr lang="en-GB" sz="2000" b="1">
              <a:solidFill>
                <a:schemeClr val="bg1"/>
              </a:solidFill>
              <a:latin typeface="Aptos Light"/>
            </a:endParaRPr>
          </a:p>
        </p:txBody>
      </p:sp>
      <p:pic>
        <p:nvPicPr>
          <p:cNvPr id="9" name="Picture 8" descr="A close-up of a grey ball&#10;&#10;AI-generated content may be incorrect.">
            <a:extLst>
              <a:ext uri="{FF2B5EF4-FFF2-40B4-BE49-F238E27FC236}">
                <a16:creationId xmlns:a16="http://schemas.microsoft.com/office/drawing/2014/main" id="{63EA25BB-991C-9507-EE3F-CF7936BF32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303649"/>
            <a:ext cx="6854315" cy="1806191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D209014-EE0E-EA4E-B6D9-1A2F04746E9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7428469"/>
              </p:ext>
            </p:extLst>
          </p:nvPr>
        </p:nvGraphicFramePr>
        <p:xfrm>
          <a:off x="7886240" y="1542362"/>
          <a:ext cx="3395103" cy="1452676"/>
        </p:xfrm>
        <a:graphic>
          <a:graphicData uri="http://schemas.openxmlformats.org/drawingml/2006/table">
            <a:tbl>
              <a:tblPr bandRow="1">
                <a:tableStyleId>{00A15C55-8517-42AA-B614-E9B94910E393}</a:tableStyleId>
              </a:tblPr>
              <a:tblGrid>
                <a:gridCol w="2075863">
                  <a:extLst>
                    <a:ext uri="{9D8B030D-6E8A-4147-A177-3AD203B41FA5}">
                      <a16:colId xmlns:a16="http://schemas.microsoft.com/office/drawing/2014/main" val="3616600447"/>
                    </a:ext>
                  </a:extLst>
                </a:gridCol>
                <a:gridCol w="1319240">
                  <a:extLst>
                    <a:ext uri="{9D8B030D-6E8A-4147-A177-3AD203B41FA5}">
                      <a16:colId xmlns:a16="http://schemas.microsoft.com/office/drawing/2014/main" val="2578687390"/>
                    </a:ext>
                  </a:extLst>
                </a:gridCol>
              </a:tblGrid>
              <a:tr h="363169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US" sz="1200">
                          <a:effectLst/>
                        </a:rPr>
                        <a:t>Configuration</a:t>
                      </a: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US" sz="1200">
                          <a:effectLst/>
                        </a:rPr>
                        <a:t>Lift (Cl)</a:t>
                      </a:r>
                    </a:p>
                  </a:txBody>
                  <a:tcPr marL="9525" marR="9525" marT="9525" anchor="b"/>
                </a:tc>
                <a:extLst>
                  <a:ext uri="{0D108BD9-81ED-4DB2-BD59-A6C34878D82A}">
                    <a16:rowId xmlns:a16="http://schemas.microsoft.com/office/drawing/2014/main" val="705790952"/>
                  </a:ext>
                </a:extLst>
              </a:tr>
              <a:tr h="363169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US" sz="1200">
                          <a:effectLst/>
                        </a:rPr>
                        <a:t>Without Air Deflector</a:t>
                      </a: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200">
                          <a:effectLst/>
                        </a:rPr>
                        <a:t>-0.2818</a:t>
                      </a:r>
                    </a:p>
                  </a:txBody>
                  <a:tcPr marL="9525" marR="9525" marT="9525" anchor="b"/>
                </a:tc>
                <a:extLst>
                  <a:ext uri="{0D108BD9-81ED-4DB2-BD59-A6C34878D82A}">
                    <a16:rowId xmlns:a16="http://schemas.microsoft.com/office/drawing/2014/main" val="3103446958"/>
                  </a:ext>
                </a:extLst>
              </a:tr>
              <a:tr h="363169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US" sz="1200">
                          <a:effectLst/>
                        </a:rPr>
                        <a:t>Air Deflector (5°)</a:t>
                      </a: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200">
                          <a:effectLst/>
                        </a:rPr>
                        <a:t>-0.2363</a:t>
                      </a:r>
                    </a:p>
                  </a:txBody>
                  <a:tcPr marL="9525" marR="9525" marT="9525" anchor="b"/>
                </a:tc>
                <a:extLst>
                  <a:ext uri="{0D108BD9-81ED-4DB2-BD59-A6C34878D82A}">
                    <a16:rowId xmlns:a16="http://schemas.microsoft.com/office/drawing/2014/main" val="79741709"/>
                  </a:ext>
                </a:extLst>
              </a:tr>
              <a:tr h="363169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US" sz="1200">
                          <a:effectLst/>
                        </a:rPr>
                        <a:t>Air Deflector (10°)</a:t>
                      </a: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200">
                          <a:effectLst/>
                        </a:rPr>
                        <a:t>-0.2389</a:t>
                      </a:r>
                    </a:p>
                  </a:txBody>
                  <a:tcPr marL="9525" marR="9525" marT="9525" anchor="b"/>
                </a:tc>
                <a:extLst>
                  <a:ext uri="{0D108BD9-81ED-4DB2-BD59-A6C34878D82A}">
                    <a16:rowId xmlns:a16="http://schemas.microsoft.com/office/drawing/2014/main" val="560844576"/>
                  </a:ext>
                </a:extLst>
              </a:tr>
            </a:tbl>
          </a:graphicData>
        </a:graphic>
      </p:graphicFrame>
      <p:pic>
        <p:nvPicPr>
          <p:cNvPr id="8" name="Picture 7" descr="A car with many colored lines&#10;&#10;AI-generated content may be incorrect.">
            <a:extLst>
              <a:ext uri="{FF2B5EF4-FFF2-40B4-BE49-F238E27FC236}">
                <a16:creationId xmlns:a16="http://schemas.microsoft.com/office/drawing/2014/main" id="{033A91BD-F9AC-AB2E-8447-D7D830478C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5672" y="3695928"/>
            <a:ext cx="4204656" cy="3000719"/>
          </a:xfrm>
          <a:prstGeom prst="rect">
            <a:avLst/>
          </a:prstGeom>
        </p:spPr>
      </p:pic>
      <p:pic>
        <p:nvPicPr>
          <p:cNvPr id="10" name="Picture 9" descr="A cartoon of a car with green lines&#10;&#10;AI-generated content may be incorrect.">
            <a:extLst>
              <a:ext uri="{FF2B5EF4-FFF2-40B4-BE49-F238E27FC236}">
                <a16:creationId xmlns:a16="http://schemas.microsoft.com/office/drawing/2014/main" id="{0C43F2A9-BD17-810F-4637-90E8F4969F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631" y="3691912"/>
            <a:ext cx="4389650" cy="299039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79F2ACD-C500-535E-8FF1-9F9FBFCB001F}"/>
              </a:ext>
            </a:extLst>
          </p:cNvPr>
          <p:cNvSpPr txBox="1"/>
          <p:nvPr/>
        </p:nvSpPr>
        <p:spPr>
          <a:xfrm>
            <a:off x="7289494" y="1168608"/>
            <a:ext cx="515062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Rear wing with configurations of air deflector: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EAD01AA-80F4-854C-D07A-1F9323133780}"/>
              </a:ext>
            </a:extLst>
          </p:cNvPr>
          <p:cNvSpPr txBox="1"/>
          <p:nvPr/>
        </p:nvSpPr>
        <p:spPr>
          <a:xfrm>
            <a:off x="6708209" y="1691"/>
            <a:ext cx="647252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solidFill>
                  <a:schemeClr val="bg1"/>
                </a:solidFill>
                <a:latin typeface="Neue Haas Grotesk Text Pro"/>
              </a:rPr>
              <a:t>(Li, J., Zhu, X., Zhang, C., Dang, S., &amp; Chen, G. 2025; M. Cakir,2012)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EDD2737-0278-49D4-BE34-24AC7353BCC9}"/>
              </a:ext>
            </a:extLst>
          </p:cNvPr>
          <p:cNvSpPr txBox="1"/>
          <p:nvPr/>
        </p:nvSpPr>
        <p:spPr>
          <a:xfrm>
            <a:off x="8976330" y="3693912"/>
            <a:ext cx="3217360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US">
                <a:solidFill>
                  <a:schemeClr val="bg1"/>
                </a:solidFill>
              </a:rPr>
              <a:t>Trying to redirect airflow upwards towards wing</a:t>
            </a:r>
          </a:p>
          <a:p>
            <a:pPr marL="285750" indent="-285750">
              <a:buFont typeface="Wingdings"/>
              <a:buChar char="Ø"/>
            </a:pP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Wingdings"/>
              <a:buChar char="Ø"/>
            </a:pPr>
            <a:r>
              <a:rPr lang="en-US">
                <a:solidFill>
                  <a:schemeClr val="bg1"/>
                </a:solidFill>
              </a:rPr>
              <a:t>Trying to improve driver comfort</a:t>
            </a:r>
          </a:p>
          <a:p>
            <a:pPr marL="285750" indent="-285750">
              <a:buFont typeface="Wingdings"/>
              <a:buChar char="Ø"/>
            </a:pP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Wingdings"/>
              <a:buChar char="Ø"/>
            </a:pPr>
            <a:r>
              <a:rPr lang="en-US">
                <a:solidFill>
                  <a:schemeClr val="bg1"/>
                </a:solidFill>
              </a:rPr>
              <a:t>Rear wing stalls due to air deflector</a:t>
            </a:r>
          </a:p>
          <a:p>
            <a:pPr marL="285750" indent="-285750">
              <a:buFont typeface="Wingdings"/>
              <a:buChar char="Ø"/>
            </a:pP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Wingdings"/>
              <a:buChar char="Ø"/>
            </a:pPr>
            <a:r>
              <a:rPr lang="en-US">
                <a:solidFill>
                  <a:schemeClr val="bg1"/>
                </a:solidFill>
              </a:rPr>
              <a:t>Causing airflow separation</a:t>
            </a:r>
          </a:p>
          <a:p>
            <a:pPr marL="285750" indent="-285750">
              <a:buFont typeface="Wingdings"/>
              <a:buChar char="Ø"/>
            </a:pPr>
            <a:endParaRPr lang="en-US">
              <a:solidFill>
                <a:srgbClr val="FFFFFF"/>
              </a:solidFill>
            </a:endParaRPr>
          </a:p>
          <a:p>
            <a:pPr marL="285750" indent="-285750">
              <a:buFont typeface="Wingdings"/>
              <a:buChar char="Ø"/>
            </a:pPr>
            <a:endParaRPr lang="en-US">
              <a:solidFill>
                <a:srgbClr val="FFFFFF"/>
              </a:solidFill>
            </a:endParaRPr>
          </a:p>
          <a:p>
            <a:pPr marL="285750" indent="-285750">
              <a:buFont typeface="Wingdings"/>
              <a:buChar char="Ø"/>
            </a:pPr>
            <a:endParaRPr lang="en-US"/>
          </a:p>
          <a:p>
            <a:pPr marL="285750" indent="-285750">
              <a:buFont typeface="Wingdings"/>
              <a:buChar char="Ø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36271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EE481-1EEE-37BD-C178-45B361E9CE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90967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 sz="2400">
                <a:solidFill>
                  <a:schemeClr val="bg1"/>
                </a:solidFill>
              </a:rPr>
              <a:t>First, must understand how an air dam works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400">
                <a:solidFill>
                  <a:schemeClr val="bg1"/>
                </a:solidFill>
              </a:rPr>
              <a:t>Look at how other cars have implemented them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400">
                <a:solidFill>
                  <a:schemeClr val="bg1"/>
                </a:solidFill>
              </a:rPr>
              <a:t>Investigate how shape affects performance</a:t>
            </a:r>
          </a:p>
        </p:txBody>
      </p:sp>
      <p:sp>
        <p:nvSpPr>
          <p:cNvPr id="5" name="Title 7">
            <a:extLst>
              <a:ext uri="{FF2B5EF4-FFF2-40B4-BE49-F238E27FC236}">
                <a16:creationId xmlns:a16="http://schemas.microsoft.com/office/drawing/2014/main" id="{91065666-2646-0709-16DA-303A1665230C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MORGAN PLUS 4 TEAM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0247C0-3F2A-3C3B-C8CC-13A0EF881AEF}"/>
              </a:ext>
            </a:extLst>
          </p:cNvPr>
          <p:cNvSpPr txBox="1"/>
          <p:nvPr/>
        </p:nvSpPr>
        <p:spPr>
          <a:xfrm>
            <a:off x="137016" y="891777"/>
            <a:ext cx="4748006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ptos Light"/>
              </a:rPr>
              <a:t>LUCA GRAY – TECHNICAL DIRECTOR</a:t>
            </a:r>
            <a:endParaRPr lang="en-US">
              <a:solidFill>
                <a:schemeClr val="bg1"/>
              </a:solidFill>
            </a:endParaRPr>
          </a:p>
        </p:txBody>
      </p:sp>
      <p:pic>
        <p:nvPicPr>
          <p:cNvPr id="4" name="Picture 3" descr="A collage of images of a car&#10;&#10;AI-generated content may be incorrect.">
            <a:extLst>
              <a:ext uri="{FF2B5EF4-FFF2-40B4-BE49-F238E27FC236}">
                <a16:creationId xmlns:a16="http://schemas.microsoft.com/office/drawing/2014/main" id="{195D76CE-B14B-CC6C-0728-BBEAFFF04B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17467" y="570811"/>
            <a:ext cx="3492462" cy="2962160"/>
          </a:xfrm>
          <a:prstGeom prst="rect">
            <a:avLst/>
          </a:prstGeom>
        </p:spPr>
      </p:pic>
      <p:pic>
        <p:nvPicPr>
          <p:cNvPr id="6" name="Picture 5" descr="A table with numbers and text&#10;&#10;AI-generated content may be incorrect.">
            <a:extLst>
              <a:ext uri="{FF2B5EF4-FFF2-40B4-BE49-F238E27FC236}">
                <a16:creationId xmlns:a16="http://schemas.microsoft.com/office/drawing/2014/main" id="{79ACBB9C-E08C-0B94-5100-64DF9A651D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27941" y="3532110"/>
            <a:ext cx="3889873" cy="121679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82ACD8C-96C5-BBDC-8548-2F9BE4AD8906}"/>
              </a:ext>
            </a:extLst>
          </p:cNvPr>
          <p:cNvSpPr txBox="1"/>
          <p:nvPr/>
        </p:nvSpPr>
        <p:spPr>
          <a:xfrm>
            <a:off x="5881473" y="6374780"/>
            <a:ext cx="622067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solidFill>
                  <a:schemeClr val="bg1"/>
                </a:solidFill>
              </a:rPr>
              <a:t>(Build Your Own Race Car, n.d.; Ford Racing, 2026; Hazen, E., 2015)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D572467-2781-3D91-FEE6-9738606CBA6E}"/>
              </a:ext>
            </a:extLst>
          </p:cNvPr>
          <p:cNvSpPr txBox="1"/>
          <p:nvPr/>
        </p:nvSpPr>
        <p:spPr>
          <a:xfrm>
            <a:off x="1351162" y="1338554"/>
            <a:ext cx="414141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>
                <a:solidFill>
                  <a:schemeClr val="bg1"/>
                </a:solidFill>
              </a:rPr>
              <a:t>Air dam research</a:t>
            </a:r>
          </a:p>
        </p:txBody>
      </p:sp>
      <p:pic>
        <p:nvPicPr>
          <p:cNvPr id="11" name="Picture 10" descr="A blue car with text and symbols&#10;&#10;AI-generated content may be incorrect.">
            <a:extLst>
              <a:ext uri="{FF2B5EF4-FFF2-40B4-BE49-F238E27FC236}">
                <a16:creationId xmlns:a16="http://schemas.microsoft.com/office/drawing/2014/main" id="{343178F6-76B6-1EB2-D114-94714ED0344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3479" y="3901198"/>
            <a:ext cx="3491854" cy="1997389"/>
          </a:xfrm>
          <a:prstGeom prst="rect">
            <a:avLst/>
          </a:prstGeom>
        </p:spPr>
      </p:pic>
      <p:pic>
        <p:nvPicPr>
          <p:cNvPr id="12" name="Picture 11" descr="Mustang Dark Horse">
            <a:extLst>
              <a:ext uri="{FF2B5EF4-FFF2-40B4-BE49-F238E27FC236}">
                <a16:creationId xmlns:a16="http://schemas.microsoft.com/office/drawing/2014/main" id="{AA127115-D9B6-83CD-1420-A315DA58A1C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4039" y="4000159"/>
            <a:ext cx="3863247" cy="1804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6135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E01A9D-899A-2FFE-E19E-BEE5515945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 descr="A drawing of a car&#10;&#10;AI-generated content may be incorrect.">
            <a:extLst>
              <a:ext uri="{FF2B5EF4-FFF2-40B4-BE49-F238E27FC236}">
                <a16:creationId xmlns:a16="http://schemas.microsoft.com/office/drawing/2014/main" id="{B5DE87F3-9737-9E91-6B24-D86767DEE1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769233" y="1045846"/>
            <a:ext cx="4657725" cy="2752725"/>
          </a:xfrm>
          <a:prstGeom prst="rect">
            <a:avLst/>
          </a:prstGeom>
        </p:spPr>
      </p:pic>
      <p:sp>
        <p:nvSpPr>
          <p:cNvPr id="5" name="Title 7">
            <a:extLst>
              <a:ext uri="{FF2B5EF4-FFF2-40B4-BE49-F238E27FC236}">
                <a16:creationId xmlns:a16="http://schemas.microsoft.com/office/drawing/2014/main" id="{5A661082-31DB-9094-C625-01EEB24B9634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MORGAN PLUS 4 TEAM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637FC826-00C6-5B9D-274B-376AFA23DAA9}"/>
              </a:ext>
            </a:extLst>
          </p:cNvPr>
          <p:cNvSpPr txBox="1">
            <a:spLocks/>
          </p:cNvSpPr>
          <p:nvPr/>
        </p:nvSpPr>
        <p:spPr>
          <a:xfrm>
            <a:off x="838200" y="2044830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Calibri" panose="020B0604020202020204" pitchFamily="34" charset="0"/>
              <a:buChar char="-"/>
            </a:pPr>
            <a:r>
              <a:rPr lang="en-US" sz="2400">
                <a:solidFill>
                  <a:schemeClr val="bg1"/>
                </a:solidFill>
              </a:rPr>
              <a:t>Decided to go for a simple shape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400">
                <a:solidFill>
                  <a:schemeClr val="bg1"/>
                </a:solidFill>
              </a:rPr>
              <a:t>Starting from the bottom of front end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400">
                <a:solidFill>
                  <a:schemeClr val="bg1"/>
                </a:solidFill>
              </a:rPr>
              <a:t>Many steps tested, up to 100mm</a:t>
            </a:r>
          </a:p>
          <a:p>
            <a:pPr>
              <a:buFont typeface="Calibri" panose="020B0604020202020204" pitchFamily="34" charset="0"/>
              <a:buChar char="-"/>
            </a:pPr>
            <a:endParaRPr lang="en-US" sz="2400"/>
          </a:p>
          <a:p>
            <a:pPr>
              <a:buFont typeface="Calibri" panose="020B0604020202020204" pitchFamily="34" charset="0"/>
              <a:buChar char="-"/>
            </a:pPr>
            <a:endParaRPr lang="en-US" sz="240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8DE4DFF-55BB-E4FB-7355-AF12BC381F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87303" y="4408976"/>
            <a:ext cx="3469055" cy="176212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0A81AFB-1B75-5B2A-189F-3AA6A90883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7910" y="4442106"/>
            <a:ext cx="3491037" cy="176310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D48B08D-D0A2-1DAA-91C7-2E160EFFFF3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493" y="4458518"/>
            <a:ext cx="3444388" cy="168372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4D01679-57EC-2F13-8285-514F36289BA9}"/>
              </a:ext>
            </a:extLst>
          </p:cNvPr>
          <p:cNvSpPr txBox="1"/>
          <p:nvPr/>
        </p:nvSpPr>
        <p:spPr>
          <a:xfrm>
            <a:off x="839612" y="3429424"/>
            <a:ext cx="336056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</a:rPr>
              <a:t>(</a:t>
            </a:r>
            <a:r>
              <a:rPr lang="en-GB" sz="1200">
                <a:solidFill>
                  <a:schemeClr val="bg1"/>
                </a:solidFill>
              </a:rPr>
              <a:t>Welsh Racing Drivers Association Ltd., 2025</a:t>
            </a:r>
            <a:r>
              <a:rPr lang="en-US" sz="120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B807B4C-729B-BE04-1FB5-EDFC4E6B735B}"/>
              </a:ext>
            </a:extLst>
          </p:cNvPr>
          <p:cNvSpPr txBox="1"/>
          <p:nvPr/>
        </p:nvSpPr>
        <p:spPr>
          <a:xfrm>
            <a:off x="137016" y="891777"/>
            <a:ext cx="4748006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ptos Light"/>
              </a:rPr>
              <a:t>LUCA GRAY – TECHNICAL DIRECTOR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F89B18B-7FAE-2F68-C8F2-CE862B089C9B}"/>
              </a:ext>
            </a:extLst>
          </p:cNvPr>
          <p:cNvSpPr txBox="1"/>
          <p:nvPr/>
        </p:nvSpPr>
        <p:spPr>
          <a:xfrm>
            <a:off x="1351162" y="1338554"/>
            <a:ext cx="414141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>
                <a:solidFill>
                  <a:schemeClr val="bg1"/>
                </a:solidFill>
              </a:rPr>
              <a:t>Air dam design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6A35E0-8C47-7FB0-43F8-C9971268585C}"/>
              </a:ext>
            </a:extLst>
          </p:cNvPr>
          <p:cNvSpPr txBox="1"/>
          <p:nvPr/>
        </p:nvSpPr>
        <p:spPr>
          <a:xfrm>
            <a:off x="605117" y="6252882"/>
            <a:ext cx="19050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bg1"/>
                </a:solidFill>
              </a:rPr>
              <a:t>40mm air dam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FDBBDCD-FD09-132F-450B-06D69F02B2D4}"/>
              </a:ext>
            </a:extLst>
          </p:cNvPr>
          <p:cNvSpPr txBox="1"/>
          <p:nvPr/>
        </p:nvSpPr>
        <p:spPr>
          <a:xfrm>
            <a:off x="4202205" y="6252882"/>
            <a:ext cx="19050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bg1"/>
                </a:solidFill>
              </a:rPr>
              <a:t>70mm air dam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9A14990-3F1A-C893-CBD7-1E0B1B87DDA5}"/>
              </a:ext>
            </a:extLst>
          </p:cNvPr>
          <p:cNvSpPr txBox="1"/>
          <p:nvPr/>
        </p:nvSpPr>
        <p:spPr>
          <a:xfrm>
            <a:off x="7888940" y="6208057"/>
            <a:ext cx="19050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bg1"/>
                </a:solidFill>
              </a:rPr>
              <a:t>100mm air dam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17867FD-E680-AFC0-5137-C008CB76FE29}"/>
              </a:ext>
            </a:extLst>
          </p:cNvPr>
          <p:cNvSpPr txBox="1"/>
          <p:nvPr/>
        </p:nvSpPr>
        <p:spPr>
          <a:xfrm>
            <a:off x="6768352" y="3798793"/>
            <a:ext cx="19050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bg1"/>
                </a:solidFill>
              </a:rPr>
              <a:t>Base air dam</a:t>
            </a:r>
          </a:p>
        </p:txBody>
      </p:sp>
    </p:spTree>
    <p:extLst>
      <p:ext uri="{BB962C8B-B14F-4D97-AF65-F5344CB8AC3E}">
        <p14:creationId xmlns:p14="http://schemas.microsoft.com/office/powerpoint/2010/main" val="19642716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79B1C4-D54C-7FB9-5959-0AD8CB28F7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7">
            <a:extLst>
              <a:ext uri="{FF2B5EF4-FFF2-40B4-BE49-F238E27FC236}">
                <a16:creationId xmlns:a16="http://schemas.microsoft.com/office/drawing/2014/main" id="{80842769-CEA0-AC33-65A0-5106E67E85E9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MORGAN PLUS 4 TEAM</a:t>
            </a:r>
          </a:p>
        </p:txBody>
      </p:sp>
      <p:pic>
        <p:nvPicPr>
          <p:cNvPr id="2" name="Content Placeholder 1" descr="A graph with red and blue lines&#10;&#10;AI-generated content may be incorrect.">
            <a:extLst>
              <a:ext uri="{FF2B5EF4-FFF2-40B4-BE49-F238E27FC236}">
                <a16:creationId xmlns:a16="http://schemas.microsoft.com/office/drawing/2014/main" id="{DCDAE611-68B4-3E93-4951-58EEF7B345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71853" y="2140367"/>
            <a:ext cx="4915632" cy="2930280"/>
          </a:xfrm>
          <a:prstGeom prst="rect">
            <a:avLst/>
          </a:prstGeom>
        </p:spPr>
      </p:pic>
      <p:pic>
        <p:nvPicPr>
          <p:cNvPr id="4" name="Picture 3" descr="A blue car with a rainbow in the background&#10;&#10;AI-generated content may be incorrect.">
            <a:extLst>
              <a:ext uri="{FF2B5EF4-FFF2-40B4-BE49-F238E27FC236}">
                <a16:creationId xmlns:a16="http://schemas.microsoft.com/office/drawing/2014/main" id="{C67C10E7-F086-069E-DE3E-2ACBAEB546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37974" y="845635"/>
            <a:ext cx="4513855" cy="2583367"/>
          </a:xfrm>
          <a:prstGeom prst="rect">
            <a:avLst/>
          </a:prstGeom>
        </p:spPr>
      </p:pic>
      <p:pic>
        <p:nvPicPr>
          <p:cNvPr id="7" name="Picture 6" descr="A blue car with green lines&#10;&#10;AI-generated content may be incorrect.">
            <a:extLst>
              <a:ext uri="{FF2B5EF4-FFF2-40B4-BE49-F238E27FC236}">
                <a16:creationId xmlns:a16="http://schemas.microsoft.com/office/drawing/2014/main" id="{6F0B93DA-5A46-D814-2753-D292CEB57B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41037" y="3586975"/>
            <a:ext cx="4507731" cy="259266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93FDE67-1D1A-CBFB-2275-8A6E65F09932}"/>
              </a:ext>
            </a:extLst>
          </p:cNvPr>
          <p:cNvSpPr txBox="1"/>
          <p:nvPr/>
        </p:nvSpPr>
        <p:spPr>
          <a:xfrm>
            <a:off x="137016" y="891777"/>
            <a:ext cx="4748006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ptos Light"/>
              </a:rPr>
              <a:t>LUCA GRAY – TECHNICAL DIRECTOR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1009C32-58CB-5BD2-A03E-0687A5177C1A}"/>
              </a:ext>
            </a:extLst>
          </p:cNvPr>
          <p:cNvSpPr txBox="1"/>
          <p:nvPr/>
        </p:nvSpPr>
        <p:spPr>
          <a:xfrm>
            <a:off x="1351162" y="1338554"/>
            <a:ext cx="414141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>
                <a:solidFill>
                  <a:schemeClr val="bg1"/>
                </a:solidFill>
              </a:rPr>
              <a:t>Air dam results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A8D1333-96BE-49EA-828F-4EFD577E82A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42631" y="5076629"/>
            <a:ext cx="3162300" cy="1381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6994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1F704F-BB2B-90C6-9441-633908DFE4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7">
            <a:extLst>
              <a:ext uri="{FF2B5EF4-FFF2-40B4-BE49-F238E27FC236}">
                <a16:creationId xmlns:a16="http://schemas.microsoft.com/office/drawing/2014/main" id="{66827BBE-8106-CA46-5B2A-AFB51FE42FC1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MORGAN PLUS 4 TEAM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1A4B9C-048F-B665-F3CA-5F5965DB4A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7794" y="3430507"/>
            <a:ext cx="3371606" cy="2784475"/>
          </a:xfrm>
          <a:prstGeom prst="rect">
            <a:avLst/>
          </a:prstGeom>
        </p:spPr>
      </p:pic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DFB6D1F8-6D6C-C787-25C7-F3BEFEBBECE5}"/>
              </a:ext>
            </a:extLst>
          </p:cNvPr>
          <p:cNvSpPr txBox="1">
            <a:spLocks/>
          </p:cNvSpPr>
          <p:nvPr/>
        </p:nvSpPr>
        <p:spPr>
          <a:xfrm>
            <a:off x="838200" y="2003077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Calibri" panose="020B0604020202020204" pitchFamily="34" charset="0"/>
              <a:buChar char="-"/>
            </a:pPr>
            <a:r>
              <a:rPr lang="en-US" sz="2400">
                <a:solidFill>
                  <a:schemeClr val="bg1"/>
                </a:solidFill>
              </a:rPr>
              <a:t>How does it work?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400">
                <a:solidFill>
                  <a:schemeClr val="bg1"/>
                </a:solidFill>
              </a:rPr>
              <a:t>Largely an attachment to air dams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400">
                <a:solidFill>
                  <a:schemeClr val="bg1"/>
                </a:solidFill>
              </a:rPr>
              <a:t>How does length affect performance?</a:t>
            </a:r>
          </a:p>
          <a:p>
            <a:pPr>
              <a:buFont typeface="Calibri" panose="020B0604020202020204" pitchFamily="34" charset="0"/>
              <a:buChar char="-"/>
            </a:pPr>
            <a:endParaRPr lang="en-US" sz="2400"/>
          </a:p>
          <a:p>
            <a:pPr>
              <a:buFont typeface="Calibri" panose="020B0604020202020204" pitchFamily="34" charset="0"/>
              <a:buChar char="-"/>
            </a:pPr>
            <a:endParaRPr lang="en-US" sz="2400"/>
          </a:p>
        </p:txBody>
      </p:sp>
      <p:pic>
        <p:nvPicPr>
          <p:cNvPr id="2" name="Picture 1" descr="A graph of different colored lines&#10;&#10;AI-generated content may be incorrect.">
            <a:extLst>
              <a:ext uri="{FF2B5EF4-FFF2-40B4-BE49-F238E27FC236}">
                <a16:creationId xmlns:a16="http://schemas.microsoft.com/office/drawing/2014/main" id="{C1C802C0-C0A0-FCB0-AB8D-71D1F44EAF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0154" y="3607777"/>
            <a:ext cx="4786924" cy="2563447"/>
          </a:xfrm>
          <a:prstGeom prst="rect">
            <a:avLst/>
          </a:prstGeom>
        </p:spPr>
      </p:pic>
      <p:pic>
        <p:nvPicPr>
          <p:cNvPr id="3" name="Picture 2" descr="A close up of a car tire&#10;&#10;AI-generated content may be incorrect.">
            <a:extLst>
              <a:ext uri="{FF2B5EF4-FFF2-40B4-BE49-F238E27FC236}">
                <a16:creationId xmlns:a16="http://schemas.microsoft.com/office/drawing/2014/main" id="{74B1879D-2150-3652-6F2D-2FB11D3C6D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39808" y="420078"/>
            <a:ext cx="3888154" cy="258884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FD054C5-ECA5-8DFC-E4AD-6962ED98D433}"/>
              </a:ext>
            </a:extLst>
          </p:cNvPr>
          <p:cNvSpPr txBox="1"/>
          <p:nvPr/>
        </p:nvSpPr>
        <p:spPr>
          <a:xfrm>
            <a:off x="4482386" y="6225947"/>
            <a:ext cx="3360562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solidFill>
                  <a:schemeClr val="bg1"/>
                </a:solidFill>
              </a:rPr>
              <a:t>(McBeath, S., 2017)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AFA07A-C555-89E7-744F-5A31D0F27AA4}"/>
              </a:ext>
            </a:extLst>
          </p:cNvPr>
          <p:cNvSpPr txBox="1"/>
          <p:nvPr/>
        </p:nvSpPr>
        <p:spPr>
          <a:xfrm>
            <a:off x="137016" y="891777"/>
            <a:ext cx="4748006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ptos Light"/>
              </a:rPr>
              <a:t>LUCA GRAY – TECHNICAL DIRECTOR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92E2E89-4008-70BA-0463-0D2000B5D4D2}"/>
              </a:ext>
            </a:extLst>
          </p:cNvPr>
          <p:cNvSpPr txBox="1"/>
          <p:nvPr/>
        </p:nvSpPr>
        <p:spPr>
          <a:xfrm>
            <a:off x="1361600" y="1296801"/>
            <a:ext cx="451719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>
                <a:solidFill>
                  <a:schemeClr val="bg1"/>
                </a:solidFill>
              </a:rPr>
              <a:t>Splitter Research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C7EB134-176F-27F4-54EA-DD16B71E7DCC}"/>
              </a:ext>
            </a:extLst>
          </p:cNvPr>
          <p:cNvSpPr txBox="1"/>
          <p:nvPr/>
        </p:nvSpPr>
        <p:spPr>
          <a:xfrm>
            <a:off x="8998324" y="3014382"/>
            <a:ext cx="263338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solidFill>
                  <a:schemeClr val="bg1"/>
                </a:solidFill>
              </a:rPr>
              <a:t>(Racecar Engineering, 2022)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86454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566C5F-B951-4C9D-D401-3DB41A7C24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A close up of a grey object&#10;&#10;AI-generated content may be incorrect.">
            <a:extLst>
              <a:ext uri="{FF2B5EF4-FFF2-40B4-BE49-F238E27FC236}">
                <a16:creationId xmlns:a16="http://schemas.microsoft.com/office/drawing/2014/main" id="{EA93602B-3110-660E-EACD-C383342F5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091" y="3122612"/>
            <a:ext cx="3687235" cy="2052109"/>
          </a:xfrm>
          <a:prstGeom prst="rect">
            <a:avLst/>
          </a:prstGeom>
        </p:spPr>
      </p:pic>
      <p:pic>
        <p:nvPicPr>
          <p:cNvPr id="17" name="Picture 16" descr="A close-up of a curved surface&#10;&#10;AI-generated content may be incorrect.">
            <a:extLst>
              <a:ext uri="{FF2B5EF4-FFF2-40B4-BE49-F238E27FC236}">
                <a16:creationId xmlns:a16="http://schemas.microsoft.com/office/drawing/2014/main" id="{C3D5EC3D-CB7D-1A9B-B842-56979B30FB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963" y="3117850"/>
            <a:ext cx="3700992" cy="2061634"/>
          </a:xfrm>
          <a:prstGeom prst="rect">
            <a:avLst/>
          </a:prstGeom>
        </p:spPr>
      </p:pic>
      <p:pic>
        <p:nvPicPr>
          <p:cNvPr id="18" name="Picture 17" descr="A close up of a corner&#10;&#10;AI-generated content may be incorrect.">
            <a:extLst>
              <a:ext uri="{FF2B5EF4-FFF2-40B4-BE49-F238E27FC236}">
                <a16:creationId xmlns:a16="http://schemas.microsoft.com/office/drawing/2014/main" id="{17BD5A87-2052-D9B6-E3B9-A698C9D1189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7241" y="4807369"/>
            <a:ext cx="3703722" cy="2065923"/>
          </a:xfrm>
          <a:prstGeom prst="rect">
            <a:avLst/>
          </a:prstGeom>
        </p:spPr>
      </p:pic>
      <p:pic>
        <p:nvPicPr>
          <p:cNvPr id="20" name="Picture 19" descr="A close-up of a curved shelf&#10;&#10;AI-generated content may be incorrect.">
            <a:extLst>
              <a:ext uri="{FF2B5EF4-FFF2-40B4-BE49-F238E27FC236}">
                <a16:creationId xmlns:a16="http://schemas.microsoft.com/office/drawing/2014/main" id="{2746EFC4-C8D3-E266-8DC4-E24FA391642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96290" y="4804862"/>
            <a:ext cx="3690186" cy="2060910"/>
          </a:xfrm>
          <a:prstGeom prst="rect">
            <a:avLst/>
          </a:prstGeom>
        </p:spPr>
      </p:pic>
      <p:sp>
        <p:nvSpPr>
          <p:cNvPr id="5" name="Title 7">
            <a:extLst>
              <a:ext uri="{FF2B5EF4-FFF2-40B4-BE49-F238E27FC236}">
                <a16:creationId xmlns:a16="http://schemas.microsoft.com/office/drawing/2014/main" id="{E919E9B4-61AA-CA70-33CF-DE741AE12D44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MORGAN PLUS 4 TEAM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45CC7985-DCAA-C50A-BFF6-62AE59B74DF3}"/>
              </a:ext>
            </a:extLst>
          </p:cNvPr>
          <p:cNvSpPr txBox="1">
            <a:spLocks/>
          </p:cNvSpPr>
          <p:nvPr/>
        </p:nvSpPr>
        <p:spPr>
          <a:xfrm>
            <a:off x="990600" y="19780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Calibri" panose="020B0604020202020204" pitchFamily="34" charset="0"/>
              <a:buChar char="-"/>
            </a:pPr>
            <a:r>
              <a:rPr lang="en-US" sz="2400">
                <a:solidFill>
                  <a:schemeClr val="bg1"/>
                </a:solidFill>
              </a:rPr>
              <a:t>Simple base shape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400">
                <a:solidFill>
                  <a:schemeClr val="bg1"/>
                </a:solidFill>
              </a:rPr>
              <a:t>4 leading edge shapes tested</a:t>
            </a:r>
          </a:p>
          <a:p>
            <a:pPr>
              <a:buFont typeface="Calibri" panose="020B0604020202020204" pitchFamily="34" charset="0"/>
              <a:buChar char="-"/>
            </a:pPr>
            <a:endParaRPr lang="en-US" sz="2400"/>
          </a:p>
          <a:p>
            <a:pPr>
              <a:buFont typeface="Calibri" panose="020B0604020202020204" pitchFamily="34" charset="0"/>
              <a:buChar char="-"/>
            </a:pPr>
            <a:endParaRPr lang="en-US" sz="2400"/>
          </a:p>
          <a:p>
            <a:pPr>
              <a:buFont typeface="Calibri" panose="020B0604020202020204" pitchFamily="34" charset="0"/>
              <a:buChar char="-"/>
            </a:pPr>
            <a:endParaRPr lang="en-US" sz="2400"/>
          </a:p>
        </p:txBody>
      </p:sp>
      <p:pic>
        <p:nvPicPr>
          <p:cNvPr id="21" name="Picture 20" descr="A drawing of a plane&#10;&#10;AI-generated content may be incorrect.">
            <a:extLst>
              <a:ext uri="{FF2B5EF4-FFF2-40B4-BE49-F238E27FC236}">
                <a16:creationId xmlns:a16="http://schemas.microsoft.com/office/drawing/2014/main" id="{DB051B20-3DC4-E997-2D21-829F76D6B13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31254" y="579772"/>
            <a:ext cx="4337886" cy="227948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FF0030D-CE54-7B35-E819-07F7FF7E637D}"/>
              </a:ext>
            </a:extLst>
          </p:cNvPr>
          <p:cNvSpPr txBox="1"/>
          <p:nvPr/>
        </p:nvSpPr>
        <p:spPr>
          <a:xfrm>
            <a:off x="137016" y="891777"/>
            <a:ext cx="4748006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ptos Light"/>
              </a:rPr>
              <a:t>LUCA GRAY – TECHNICAL DIRECTOR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9AF51BF-FFFC-6008-3376-87A8A2C4B698}"/>
              </a:ext>
            </a:extLst>
          </p:cNvPr>
          <p:cNvSpPr txBox="1"/>
          <p:nvPr/>
        </p:nvSpPr>
        <p:spPr>
          <a:xfrm>
            <a:off x="1351162" y="1338554"/>
            <a:ext cx="414141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>
                <a:solidFill>
                  <a:schemeClr val="bg1"/>
                </a:solidFill>
              </a:rPr>
              <a:t>Splitter Design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A7C078-F925-EBDC-ED1B-93022B61128D}"/>
              </a:ext>
            </a:extLst>
          </p:cNvPr>
          <p:cNvSpPr txBox="1"/>
          <p:nvPr/>
        </p:nvSpPr>
        <p:spPr>
          <a:xfrm>
            <a:off x="556303" y="4517197"/>
            <a:ext cx="1516171" cy="2923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300"/>
              <a:t>Splitter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D52AEE-A316-2FEA-C66F-8760BAA98C97}"/>
              </a:ext>
            </a:extLst>
          </p:cNvPr>
          <p:cNvSpPr txBox="1"/>
          <p:nvPr/>
        </p:nvSpPr>
        <p:spPr>
          <a:xfrm>
            <a:off x="4397617" y="4517196"/>
            <a:ext cx="1516171" cy="2923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300"/>
              <a:t>Splitter 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E5C7AC9-6EFF-2CA3-B96F-1903C1045ED8}"/>
              </a:ext>
            </a:extLst>
          </p:cNvPr>
          <p:cNvSpPr txBox="1"/>
          <p:nvPr/>
        </p:nvSpPr>
        <p:spPr>
          <a:xfrm>
            <a:off x="556302" y="6563114"/>
            <a:ext cx="1516171" cy="2923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300"/>
              <a:t>Splitter 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C07050E-8650-2303-CA75-81D575447F72}"/>
              </a:ext>
            </a:extLst>
          </p:cNvPr>
          <p:cNvSpPr txBox="1"/>
          <p:nvPr/>
        </p:nvSpPr>
        <p:spPr>
          <a:xfrm>
            <a:off x="4397617" y="6563114"/>
            <a:ext cx="1516171" cy="2923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300"/>
              <a:t>Splitter 4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D3E483D-BE5F-D2FF-FC89-CECE54FC5A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2673950"/>
              </p:ext>
            </p:extLst>
          </p:nvPr>
        </p:nvGraphicFramePr>
        <p:xfrm>
          <a:off x="8358200" y="3686869"/>
          <a:ext cx="3630116" cy="22583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7529">
                  <a:extLst>
                    <a:ext uri="{9D8B030D-6E8A-4147-A177-3AD203B41FA5}">
                      <a16:colId xmlns:a16="http://schemas.microsoft.com/office/drawing/2014/main" val="4152245809"/>
                    </a:ext>
                  </a:extLst>
                </a:gridCol>
                <a:gridCol w="907529">
                  <a:extLst>
                    <a:ext uri="{9D8B030D-6E8A-4147-A177-3AD203B41FA5}">
                      <a16:colId xmlns:a16="http://schemas.microsoft.com/office/drawing/2014/main" val="2762104094"/>
                    </a:ext>
                  </a:extLst>
                </a:gridCol>
                <a:gridCol w="907529">
                  <a:extLst>
                    <a:ext uri="{9D8B030D-6E8A-4147-A177-3AD203B41FA5}">
                      <a16:colId xmlns:a16="http://schemas.microsoft.com/office/drawing/2014/main" val="3507720983"/>
                    </a:ext>
                  </a:extLst>
                </a:gridCol>
                <a:gridCol w="907529">
                  <a:extLst>
                    <a:ext uri="{9D8B030D-6E8A-4147-A177-3AD203B41FA5}">
                      <a16:colId xmlns:a16="http://schemas.microsoft.com/office/drawing/2014/main" val="2385646641"/>
                    </a:ext>
                  </a:extLst>
                </a:gridCol>
              </a:tblGrid>
              <a:tr h="450285">
                <a:tc>
                  <a:txBody>
                    <a:bodyPr/>
                    <a:lstStyle/>
                    <a:p>
                      <a:r>
                        <a:rPr lang="en-US" sz="1200"/>
                        <a:t>Spitter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/>
                        <a:t>Depth (mm)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/>
                        <a:t>Bottom Fillet (mm)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/>
                        <a:t>Top Fillet (mm)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112680"/>
                  </a:ext>
                </a:extLst>
              </a:tr>
              <a:tr h="450285">
                <a:tc>
                  <a:txBody>
                    <a:bodyPr/>
                    <a:lstStyle/>
                    <a:p>
                      <a:r>
                        <a:rPr lang="en-US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2128200"/>
                  </a:ext>
                </a:extLst>
              </a:tr>
              <a:tr h="450285">
                <a:tc>
                  <a:txBody>
                    <a:bodyPr/>
                    <a:lstStyle/>
                    <a:p>
                      <a:r>
                        <a:rPr lang="en-US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8547982"/>
                  </a:ext>
                </a:extLst>
              </a:tr>
              <a:tr h="450285">
                <a:tc>
                  <a:txBody>
                    <a:bodyPr/>
                    <a:lstStyle/>
                    <a:p>
                      <a:r>
                        <a:rPr lang="en-US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4346748"/>
                  </a:ext>
                </a:extLst>
              </a:tr>
              <a:tr h="450285">
                <a:tc>
                  <a:txBody>
                    <a:bodyPr/>
                    <a:lstStyle/>
                    <a:p>
                      <a:r>
                        <a:rPr lang="en-US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1123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49457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0AA990-FC4B-573C-1E0A-ADD16AEC73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7">
            <a:extLst>
              <a:ext uri="{FF2B5EF4-FFF2-40B4-BE49-F238E27FC236}">
                <a16:creationId xmlns:a16="http://schemas.microsoft.com/office/drawing/2014/main" id="{477EB256-1E55-4002-0C80-89B225546415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MORGAN PLUS 4 TEAM</a:t>
            </a:r>
          </a:p>
        </p:txBody>
      </p:sp>
      <p:pic>
        <p:nvPicPr>
          <p:cNvPr id="16" name="Picture 15" descr="A graph with a red line&#10;&#10;AI-generated content may be incorrect.">
            <a:extLst>
              <a:ext uri="{FF2B5EF4-FFF2-40B4-BE49-F238E27FC236}">
                <a16:creationId xmlns:a16="http://schemas.microsoft.com/office/drawing/2014/main" id="{DDDAAEA5-578B-01C3-D824-2B50092924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713" y="2286014"/>
            <a:ext cx="3523554" cy="2539458"/>
          </a:xfrm>
          <a:prstGeom prst="rect">
            <a:avLst/>
          </a:prstGeom>
        </p:spPr>
      </p:pic>
      <p:pic>
        <p:nvPicPr>
          <p:cNvPr id="17" name="Picture 16" descr="A graph with a line and a line&#10;&#10;AI-generated content may be incorrect.">
            <a:extLst>
              <a:ext uri="{FF2B5EF4-FFF2-40B4-BE49-F238E27FC236}">
                <a16:creationId xmlns:a16="http://schemas.microsoft.com/office/drawing/2014/main" id="{0AFA11C8-FE5E-65A2-3761-A77A8867FE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6680" y="2284490"/>
            <a:ext cx="3533543" cy="2539923"/>
          </a:xfrm>
          <a:prstGeom prst="rect">
            <a:avLst/>
          </a:prstGeom>
        </p:spPr>
      </p:pic>
      <p:pic>
        <p:nvPicPr>
          <p:cNvPr id="19" name="Picture 18" descr="A table with numbers and symbols&#10;&#10;AI-generated content may be incorrect.">
            <a:extLst>
              <a:ext uri="{FF2B5EF4-FFF2-40B4-BE49-F238E27FC236}">
                <a16:creationId xmlns:a16="http://schemas.microsoft.com/office/drawing/2014/main" id="{996D50C1-7858-4B07-CFF2-D0DBF529194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84308" y="4823355"/>
            <a:ext cx="3733800" cy="1000125"/>
          </a:xfrm>
          <a:prstGeom prst="rect">
            <a:avLst/>
          </a:prstGeom>
        </p:spPr>
      </p:pic>
      <p:pic>
        <p:nvPicPr>
          <p:cNvPr id="8" name="Content Placeholder 7" descr="A blue car with a rainbow spectrum&#10;&#10;AI-generated content may be incorrect.">
            <a:extLst>
              <a:ext uri="{FF2B5EF4-FFF2-40B4-BE49-F238E27FC236}">
                <a16:creationId xmlns:a16="http://schemas.microsoft.com/office/drawing/2014/main" id="{2B25A446-5FFE-9316-26F5-269C2EF4C7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7746031" y="1016832"/>
            <a:ext cx="4078327" cy="2530630"/>
          </a:xfrm>
          <a:prstGeom prst="rect">
            <a:avLst/>
          </a:prstGeom>
        </p:spPr>
      </p:pic>
      <p:pic>
        <p:nvPicPr>
          <p:cNvPr id="10" name="Picture 9" descr="A blue car with green and yellow lines&#10;&#10;AI-generated content may be incorrect.">
            <a:extLst>
              <a:ext uri="{FF2B5EF4-FFF2-40B4-BE49-F238E27FC236}">
                <a16:creationId xmlns:a16="http://schemas.microsoft.com/office/drawing/2014/main" id="{FD506D1E-E0E6-A173-96AF-AE6AB92B416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45416" y="3559096"/>
            <a:ext cx="4060971" cy="253690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47B490D-7810-109D-7207-0F1C21F032FD}"/>
              </a:ext>
            </a:extLst>
          </p:cNvPr>
          <p:cNvSpPr txBox="1"/>
          <p:nvPr/>
        </p:nvSpPr>
        <p:spPr>
          <a:xfrm>
            <a:off x="1351162" y="1338554"/>
            <a:ext cx="414141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>
                <a:solidFill>
                  <a:schemeClr val="bg1"/>
                </a:solidFill>
              </a:rPr>
              <a:t>Splitter Results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811AF2B-F72C-5752-0F3E-11FBCFDBDB42}"/>
              </a:ext>
            </a:extLst>
          </p:cNvPr>
          <p:cNvSpPr txBox="1"/>
          <p:nvPr/>
        </p:nvSpPr>
        <p:spPr>
          <a:xfrm>
            <a:off x="137016" y="891777"/>
            <a:ext cx="4748006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ptos Light"/>
              </a:rPr>
              <a:t>LUCA GRAY – TECHNICAL DIRECTOR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94122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A drawing of a car&#10;&#10;AI-generated content may be incorrect.">
            <a:extLst>
              <a:ext uri="{FF2B5EF4-FFF2-40B4-BE49-F238E27FC236}">
                <a16:creationId xmlns:a16="http://schemas.microsoft.com/office/drawing/2014/main" id="{3036B80A-AFF2-6439-0638-04FB7B7FCC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00137" y="1812733"/>
            <a:ext cx="9991725" cy="3238500"/>
          </a:xfrm>
          <a:prstGeom prst="rect">
            <a:avLst/>
          </a:prstGeom>
        </p:spPr>
      </p:pic>
      <p:sp>
        <p:nvSpPr>
          <p:cNvPr id="5" name="Title 7">
            <a:extLst>
              <a:ext uri="{FF2B5EF4-FFF2-40B4-BE49-F238E27FC236}">
                <a16:creationId xmlns:a16="http://schemas.microsoft.com/office/drawing/2014/main" id="{A92F132D-D778-157C-4084-BA8DA47A3D5A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CONCEPTUAL TEAM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5A5BD8-ACA0-70B4-5DDA-D2E7F37E2FD0}"/>
              </a:ext>
            </a:extLst>
          </p:cNvPr>
          <p:cNvSpPr txBox="1"/>
          <p:nvPr/>
        </p:nvSpPr>
        <p:spPr>
          <a:xfrm>
            <a:off x="183908" y="838301"/>
            <a:ext cx="8229599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ptos Light"/>
              </a:rPr>
              <a:t>ETHAN DAVIES – CONECPTUAL LEADER </a:t>
            </a:r>
            <a:endParaRPr lang="en-GB" sz="2000">
              <a:solidFill>
                <a:schemeClr val="bg1"/>
              </a:solidFill>
              <a:latin typeface="Aptos Light"/>
            </a:endParaRPr>
          </a:p>
          <a:p>
            <a:endParaRPr lang="en-GB" sz="2000" b="1">
              <a:solidFill>
                <a:schemeClr val="bg1"/>
              </a:solidFill>
              <a:latin typeface="Aptos Light"/>
            </a:endParaRPr>
          </a:p>
        </p:txBody>
      </p:sp>
      <p:pic>
        <p:nvPicPr>
          <p:cNvPr id="4" name="Picture 3" descr="Swansea Campus Life | University of Wales Trinity Saint David">
            <a:extLst>
              <a:ext uri="{FF2B5EF4-FFF2-40B4-BE49-F238E27FC236}">
                <a16:creationId xmlns:a16="http://schemas.microsoft.com/office/drawing/2014/main" id="{EC5B1DA4-70A1-6F1B-AFD6-FEF32F4BE8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2A3F97D-544D-CCDB-BA04-B392B4922516}"/>
              </a:ext>
            </a:extLst>
          </p:cNvPr>
          <p:cNvSpPr txBox="1"/>
          <p:nvPr/>
        </p:nvSpPr>
        <p:spPr>
          <a:xfrm>
            <a:off x="1214584" y="1972936"/>
            <a:ext cx="840571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800">
                <a:solidFill>
                  <a:srgbClr val="FF0000"/>
                </a:solidFill>
              </a:rPr>
              <a:t>CONFIDENTIAL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1B26CD-5748-60AB-C953-DD511B7EB8E6}"/>
              </a:ext>
            </a:extLst>
          </p:cNvPr>
          <p:cNvSpPr txBox="1"/>
          <p:nvPr/>
        </p:nvSpPr>
        <p:spPr>
          <a:xfrm>
            <a:off x="185755" y="6469335"/>
            <a:ext cx="410450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Chassis Morgan Motor Company (2023)</a:t>
            </a:r>
          </a:p>
        </p:txBody>
      </p:sp>
    </p:spTree>
    <p:extLst>
      <p:ext uri="{BB962C8B-B14F-4D97-AF65-F5344CB8AC3E}">
        <p14:creationId xmlns:p14="http://schemas.microsoft.com/office/powerpoint/2010/main" val="14948461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drawing of a car&#10;&#10;AI-generated content may be incorrect.">
            <a:extLst>
              <a:ext uri="{FF2B5EF4-FFF2-40B4-BE49-F238E27FC236}">
                <a16:creationId xmlns:a16="http://schemas.microsoft.com/office/drawing/2014/main" id="{F31D0BEA-D2AC-5E17-65F8-70866154EC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3394" y="4370257"/>
            <a:ext cx="4530216" cy="1818460"/>
          </a:xfrm>
          <a:prstGeom prst="rect">
            <a:avLst/>
          </a:prstGeom>
        </p:spPr>
      </p:pic>
      <p:sp>
        <p:nvSpPr>
          <p:cNvPr id="5" name="Title 7">
            <a:extLst>
              <a:ext uri="{FF2B5EF4-FFF2-40B4-BE49-F238E27FC236}">
                <a16:creationId xmlns:a16="http://schemas.microsoft.com/office/drawing/2014/main" id="{D07B7ECC-48F9-C13E-B6E8-CEF021FBBEC6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CONCEPTUAL TEAM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9B88A6-92A6-AE1F-350B-EBCCB70D5838}"/>
              </a:ext>
            </a:extLst>
          </p:cNvPr>
          <p:cNvSpPr txBox="1"/>
          <p:nvPr/>
        </p:nvSpPr>
        <p:spPr>
          <a:xfrm>
            <a:off x="183908" y="838301"/>
            <a:ext cx="8229599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ptos Light"/>
              </a:rPr>
              <a:t>ETHAN DAVIES – CONECPTUAL LEADER </a:t>
            </a:r>
            <a:endParaRPr lang="en-GB" sz="2000">
              <a:solidFill>
                <a:schemeClr val="bg1"/>
              </a:solidFill>
              <a:latin typeface="Aptos Light"/>
            </a:endParaRPr>
          </a:p>
        </p:txBody>
      </p:sp>
      <p:pic>
        <p:nvPicPr>
          <p:cNvPr id="4" name="Picture 3" descr="Swansea Campus Life | University of Wales Trinity Saint David">
            <a:extLst>
              <a:ext uri="{FF2B5EF4-FFF2-40B4-BE49-F238E27FC236}">
                <a16:creationId xmlns:a16="http://schemas.microsoft.com/office/drawing/2014/main" id="{8F521B97-9322-8557-F46C-A98FD809BB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FC2890C-F183-7F63-CEE6-B425FF7039B7}"/>
              </a:ext>
            </a:extLst>
          </p:cNvPr>
          <p:cNvSpPr txBox="1"/>
          <p:nvPr/>
        </p:nvSpPr>
        <p:spPr>
          <a:xfrm>
            <a:off x="186906" y="6427877"/>
            <a:ext cx="60960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err="1">
                <a:solidFill>
                  <a:schemeClr val="bg1"/>
                </a:solidFill>
              </a:rPr>
              <a:t>Piancastelli</a:t>
            </a:r>
            <a:r>
              <a:rPr lang="en-US" sz="1200">
                <a:solidFill>
                  <a:schemeClr val="bg1"/>
                </a:solidFill>
              </a:rPr>
              <a:t>, </a:t>
            </a:r>
            <a:r>
              <a:rPr lang="en-US" sz="1200" err="1">
                <a:solidFill>
                  <a:schemeClr val="bg1"/>
                </a:solidFill>
              </a:rPr>
              <a:t>Frizziero</a:t>
            </a:r>
            <a:r>
              <a:rPr lang="en-US" sz="1200">
                <a:solidFill>
                  <a:schemeClr val="bg1"/>
                </a:solidFill>
              </a:rPr>
              <a:t> and Donnici (n.d.)</a:t>
            </a:r>
            <a:endParaRPr lang="en-US">
              <a:solidFill>
                <a:schemeClr val="bg1"/>
              </a:solidFill>
            </a:endParaRPr>
          </a:p>
          <a:p>
            <a:pPr algn="ctr"/>
            <a:endParaRPr lang="en-GB"/>
          </a:p>
        </p:txBody>
      </p:sp>
      <p:pic>
        <p:nvPicPr>
          <p:cNvPr id="8" name="Picture 7" descr="A drawing of a car with numbers and lines&#10;&#10;AI-generated content may be incorrect.">
            <a:extLst>
              <a:ext uri="{FF2B5EF4-FFF2-40B4-BE49-F238E27FC236}">
                <a16:creationId xmlns:a16="http://schemas.microsoft.com/office/drawing/2014/main" id="{3C817DDC-0374-624C-E3BE-4ABDB2C3B4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3872" y="4404853"/>
            <a:ext cx="4535130" cy="177226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8A18D3F-B7E7-ED96-44DA-6DB5A089A8F0}"/>
              </a:ext>
            </a:extLst>
          </p:cNvPr>
          <p:cNvSpPr txBox="1"/>
          <p:nvPr/>
        </p:nvSpPr>
        <p:spPr>
          <a:xfrm>
            <a:off x="4401302" y="1242346"/>
            <a:ext cx="4222751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>
                <a:solidFill>
                  <a:srgbClr val="FFFFFF"/>
                </a:solidFill>
                <a:latin typeface="Aptos Light"/>
              </a:rPr>
              <a:t>Define Designs</a:t>
            </a:r>
          </a:p>
          <a:p>
            <a:pPr algn="ctr"/>
            <a:endParaRPr lang="en-GB"/>
          </a:p>
        </p:txBody>
      </p:sp>
      <p:pic>
        <p:nvPicPr>
          <p:cNvPr id="10" name="Picture 9" descr="A drawing of a car&#10;&#10;AI-generated content may be incorrect.">
            <a:extLst>
              <a:ext uri="{FF2B5EF4-FFF2-40B4-BE49-F238E27FC236}">
                <a16:creationId xmlns:a16="http://schemas.microsoft.com/office/drawing/2014/main" id="{26270698-024F-088D-99F7-C897CFD950E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6025" r="-271" b="53049"/>
          <a:stretch>
            <a:fillRect/>
          </a:stretch>
        </p:blipFill>
        <p:spPr>
          <a:xfrm>
            <a:off x="6776777" y="2460590"/>
            <a:ext cx="3868083" cy="1435113"/>
          </a:xfrm>
          <a:prstGeom prst="rect">
            <a:avLst/>
          </a:prstGeom>
        </p:spPr>
      </p:pic>
      <p:pic>
        <p:nvPicPr>
          <p:cNvPr id="11" name="Picture 10" descr="A red text overlay on a black background&#10;&#10;AI-generated content may be incorrect.">
            <a:extLst>
              <a:ext uri="{FF2B5EF4-FFF2-40B4-BE49-F238E27FC236}">
                <a16:creationId xmlns:a16="http://schemas.microsoft.com/office/drawing/2014/main" id="{B1C2D396-94C7-C0C4-A566-7A2A1C4DA53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1437" y="4700883"/>
            <a:ext cx="2160422" cy="722174"/>
          </a:xfrm>
          <a:prstGeom prst="rect">
            <a:avLst/>
          </a:prstGeom>
        </p:spPr>
      </p:pic>
      <p:pic>
        <p:nvPicPr>
          <p:cNvPr id="12" name="Picture 11" descr="A drawing of cars on lined paper&#10;&#10;AI-generated content may be incorrect.">
            <a:extLst>
              <a:ext uri="{FF2B5EF4-FFF2-40B4-BE49-F238E27FC236}">
                <a16:creationId xmlns:a16="http://schemas.microsoft.com/office/drawing/2014/main" id="{B5A7962B-9D7C-E90A-347A-42FAF7B2592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37346" r="274" b="20960"/>
          <a:stretch>
            <a:fillRect/>
          </a:stretch>
        </p:blipFill>
        <p:spPr>
          <a:xfrm>
            <a:off x="1891771" y="2169584"/>
            <a:ext cx="2704059" cy="2012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09345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7F4ACB1B-BCBF-AA07-47D6-0123136C5A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919508"/>
            <a:ext cx="10515600" cy="4163572"/>
          </a:xfrm>
          <a:prstGeom prst="rect">
            <a:avLst/>
          </a:prstGeom>
        </p:spPr>
      </p:pic>
      <p:sp>
        <p:nvSpPr>
          <p:cNvPr id="5" name="Title 7">
            <a:extLst>
              <a:ext uri="{FF2B5EF4-FFF2-40B4-BE49-F238E27FC236}">
                <a16:creationId xmlns:a16="http://schemas.microsoft.com/office/drawing/2014/main" id="{0A7B6A76-69E1-3768-8EDF-150D14C05C0F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CONCEPTUAL TEAM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EA6DE08-983B-7A6B-FD0D-1DEC7CA5706E}"/>
              </a:ext>
            </a:extLst>
          </p:cNvPr>
          <p:cNvSpPr txBox="1"/>
          <p:nvPr/>
        </p:nvSpPr>
        <p:spPr>
          <a:xfrm>
            <a:off x="183908" y="838301"/>
            <a:ext cx="8229599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ptos Light"/>
              </a:rPr>
              <a:t>ETHAN DAVIES – CONECPTUAL LEADER </a:t>
            </a:r>
            <a:endParaRPr lang="en-GB" sz="2000">
              <a:solidFill>
                <a:schemeClr val="bg1"/>
              </a:solidFill>
              <a:latin typeface="Aptos Light"/>
            </a:endParaRPr>
          </a:p>
          <a:p>
            <a:endParaRPr lang="en-GB" sz="2000" b="1">
              <a:solidFill>
                <a:schemeClr val="bg1"/>
              </a:solidFill>
              <a:latin typeface="Aptos Light"/>
            </a:endParaRPr>
          </a:p>
        </p:txBody>
      </p:sp>
      <p:pic>
        <p:nvPicPr>
          <p:cNvPr id="4" name="Picture 3" descr="Swansea Campus Life | University of Wales Trinity Saint David">
            <a:extLst>
              <a:ext uri="{FF2B5EF4-FFF2-40B4-BE49-F238E27FC236}">
                <a16:creationId xmlns:a16="http://schemas.microsoft.com/office/drawing/2014/main" id="{4CE68427-0AE6-6A1C-32DE-87F6E49173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078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7">
            <a:extLst>
              <a:ext uri="{FF2B5EF4-FFF2-40B4-BE49-F238E27FC236}">
                <a16:creationId xmlns:a16="http://schemas.microsoft.com/office/drawing/2014/main" id="{CA286B57-D9D5-C55D-D9A5-0033CE24BC55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CONCEPTUAL TEAM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648EC3B-7958-B91B-90AD-9ACEFE39E816}"/>
              </a:ext>
            </a:extLst>
          </p:cNvPr>
          <p:cNvSpPr txBox="1"/>
          <p:nvPr/>
        </p:nvSpPr>
        <p:spPr>
          <a:xfrm>
            <a:off x="183908" y="838301"/>
            <a:ext cx="8229599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ptos Light"/>
              </a:rPr>
              <a:t>DOMINIC WALTON – TECHNICAL DIRECTOR  </a:t>
            </a:r>
            <a:endParaRPr lang="en-GB" sz="2000">
              <a:solidFill>
                <a:schemeClr val="bg1"/>
              </a:solidFill>
              <a:latin typeface="Aptos Light"/>
            </a:endParaRPr>
          </a:p>
          <a:p>
            <a:endParaRPr lang="en-GB" sz="2000" b="1">
              <a:solidFill>
                <a:schemeClr val="bg1"/>
              </a:solidFill>
              <a:latin typeface="Aptos Light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BD4678D-2876-67A3-EE37-AEDDB03F63C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860" t="16237" r="6860" b="19905"/>
          <a:stretch>
            <a:fillRect/>
          </a:stretch>
        </p:blipFill>
        <p:spPr>
          <a:xfrm>
            <a:off x="210036" y="2661256"/>
            <a:ext cx="3772132" cy="1301646"/>
          </a:xfrm>
          <a:prstGeom prst="rect">
            <a:avLst/>
          </a:prstGeom>
        </p:spPr>
      </p:pic>
      <p:pic>
        <p:nvPicPr>
          <p:cNvPr id="15" name="Picture 14" descr="A car with wheels and a shadow&#10;&#10;AI-generated content may be incorrect.">
            <a:extLst>
              <a:ext uri="{FF2B5EF4-FFF2-40B4-BE49-F238E27FC236}">
                <a16:creationId xmlns:a16="http://schemas.microsoft.com/office/drawing/2014/main" id="{CDAC3D97-66E3-B49F-2769-763839C8B8C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737" t="11464" r="9211" b="19346"/>
          <a:stretch>
            <a:fillRect/>
          </a:stretch>
        </p:blipFill>
        <p:spPr>
          <a:xfrm>
            <a:off x="187550" y="4081501"/>
            <a:ext cx="3770354" cy="1304905"/>
          </a:xfrm>
          <a:prstGeom prst="rect">
            <a:avLst/>
          </a:prstGeom>
        </p:spPr>
      </p:pic>
      <p:pic>
        <p:nvPicPr>
          <p:cNvPr id="16" name="Picture 15" descr="A black car with wheels&#10;&#10;AI-generated content may be incorrect.">
            <a:extLst>
              <a:ext uri="{FF2B5EF4-FFF2-40B4-BE49-F238E27FC236}">
                <a16:creationId xmlns:a16="http://schemas.microsoft.com/office/drawing/2014/main" id="{5913B99F-4D81-9B27-C7E0-9B99F5C7C3A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6071" t="9615" r="7763" b="17949"/>
          <a:stretch>
            <a:fillRect/>
          </a:stretch>
        </p:blipFill>
        <p:spPr>
          <a:xfrm>
            <a:off x="186954" y="1194232"/>
            <a:ext cx="3775341" cy="130401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712DA66-C337-DC04-BD17-EFAC71E75F0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-277" b="-893"/>
          <a:stretch>
            <a:fillRect/>
          </a:stretch>
        </p:blipFill>
        <p:spPr>
          <a:xfrm>
            <a:off x="196994" y="5545427"/>
            <a:ext cx="3784392" cy="1309004"/>
          </a:xfrm>
          <a:prstGeom prst="rect">
            <a:avLst/>
          </a:prstGeom>
        </p:spPr>
      </p:pic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C4900E9B-8094-3877-9230-3508730DD69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1385698"/>
              </p:ext>
            </p:extLst>
          </p:nvPr>
        </p:nvGraphicFramePr>
        <p:xfrm>
          <a:off x="4302760" y="2760630"/>
          <a:ext cx="3200400" cy="10803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0200">
                  <a:extLst>
                    <a:ext uri="{9D8B030D-6E8A-4147-A177-3AD203B41FA5}">
                      <a16:colId xmlns:a16="http://schemas.microsoft.com/office/drawing/2014/main" val="3938941695"/>
                    </a:ext>
                  </a:extLst>
                </a:gridCol>
                <a:gridCol w="1600200">
                  <a:extLst>
                    <a:ext uri="{9D8B030D-6E8A-4147-A177-3AD203B41FA5}">
                      <a16:colId xmlns:a16="http://schemas.microsoft.com/office/drawing/2014/main" val="3707816089"/>
                    </a:ext>
                  </a:extLst>
                </a:gridCol>
              </a:tblGrid>
              <a:tr h="339737"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01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results</a:t>
                      </a:r>
                      <a:endParaRPr lang="en-US" b="1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01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61931764"/>
                  </a:ext>
                </a:extLst>
              </a:tr>
              <a:tr h="339737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600">
                          <a:effectLst/>
                          <a:latin typeface="Aptos"/>
                        </a:rPr>
                        <a:t>drag</a:t>
                      </a: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01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600">
                          <a:effectLst/>
                          <a:latin typeface="Aptos"/>
                        </a:rPr>
                        <a:t>0.41397977</a:t>
                      </a: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01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35774765"/>
                  </a:ext>
                </a:extLst>
              </a:tr>
              <a:tr h="339737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600">
                          <a:effectLst/>
                          <a:latin typeface="Aptos"/>
                        </a:rPr>
                        <a:t>lift</a:t>
                      </a: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600">
                          <a:effectLst/>
                          <a:latin typeface="Aptos"/>
                        </a:rPr>
                        <a:t>0.5554866</a:t>
                      </a: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90559280"/>
                  </a:ext>
                </a:extLst>
              </a:tr>
            </a:tbl>
          </a:graphicData>
        </a:graphic>
      </p:graphicFrame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C62AE474-85EC-328B-0B49-637CD16622A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6046753"/>
              </p:ext>
            </p:extLst>
          </p:nvPr>
        </p:nvGraphicFramePr>
        <p:xfrm>
          <a:off x="4297680" y="4175760"/>
          <a:ext cx="3200400" cy="10896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0200">
                  <a:extLst>
                    <a:ext uri="{9D8B030D-6E8A-4147-A177-3AD203B41FA5}">
                      <a16:colId xmlns:a16="http://schemas.microsoft.com/office/drawing/2014/main" val="2081592881"/>
                    </a:ext>
                  </a:extLst>
                </a:gridCol>
                <a:gridCol w="1600200">
                  <a:extLst>
                    <a:ext uri="{9D8B030D-6E8A-4147-A177-3AD203B41FA5}">
                      <a16:colId xmlns:a16="http://schemas.microsoft.com/office/drawing/2014/main" val="699047573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01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results</a:t>
                      </a:r>
                      <a:endParaRPr lang="en-US" b="1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01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8834473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600">
                          <a:effectLst/>
                          <a:latin typeface="Aptos"/>
                        </a:rPr>
                        <a:t>drag</a:t>
                      </a: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01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600">
                          <a:effectLst/>
                          <a:latin typeface="Aptos"/>
                        </a:rPr>
                        <a:t>0.40075063 </a:t>
                      </a: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01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288826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600">
                          <a:effectLst/>
                          <a:latin typeface="Aptos"/>
                        </a:rPr>
                        <a:t>lift</a:t>
                      </a: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600">
                          <a:effectLst/>
                          <a:highlight>
                            <a:srgbClr val="FFFFFF"/>
                          </a:highlight>
                          <a:latin typeface="Calibri"/>
                        </a:rPr>
                        <a:t>0.24133566</a:t>
                      </a:r>
                      <a:endParaRPr lang="en-US" sz="1600"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1554423"/>
                  </a:ext>
                </a:extLst>
              </a:tr>
            </a:tbl>
          </a:graphicData>
        </a:graphic>
      </p:graphicFrame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423E54C3-00DE-E328-4FE7-F9CA4B205F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6822955"/>
              </p:ext>
            </p:extLst>
          </p:nvPr>
        </p:nvGraphicFramePr>
        <p:xfrm>
          <a:off x="4297680" y="1290320"/>
          <a:ext cx="3200378" cy="10803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0189">
                  <a:extLst>
                    <a:ext uri="{9D8B030D-6E8A-4147-A177-3AD203B41FA5}">
                      <a16:colId xmlns:a16="http://schemas.microsoft.com/office/drawing/2014/main" val="1872372531"/>
                    </a:ext>
                  </a:extLst>
                </a:gridCol>
                <a:gridCol w="1600189">
                  <a:extLst>
                    <a:ext uri="{9D8B030D-6E8A-4147-A177-3AD203B41FA5}">
                      <a16:colId xmlns:a16="http://schemas.microsoft.com/office/drawing/2014/main" val="806066749"/>
                    </a:ext>
                  </a:extLst>
                </a:gridCol>
              </a:tblGrid>
              <a:tr h="282611"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01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results</a:t>
                      </a:r>
                      <a:endParaRPr lang="en-US" b="1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01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34239054"/>
                  </a:ext>
                </a:extLst>
              </a:tr>
              <a:tr h="282611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600">
                          <a:effectLst/>
                          <a:latin typeface="Aptos"/>
                        </a:rPr>
                        <a:t>drag</a:t>
                      </a: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01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600">
                          <a:effectLst/>
                          <a:highlight>
                            <a:srgbClr val="FFFFFF"/>
                          </a:highlight>
                          <a:latin typeface="Calibri"/>
                        </a:rPr>
                        <a:t>0.4186567</a:t>
                      </a:r>
                      <a:endParaRPr lang="en-US" sz="1600"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01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2562047"/>
                  </a:ext>
                </a:extLst>
              </a:tr>
              <a:tr h="282611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600">
                          <a:effectLst/>
                          <a:latin typeface="Aptos"/>
                        </a:rPr>
                        <a:t>lift</a:t>
                      </a: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600">
                          <a:effectLst/>
                          <a:highlight>
                            <a:srgbClr val="FFFFFF"/>
                          </a:highlight>
                          <a:latin typeface="Calibri"/>
                        </a:rPr>
                        <a:t>0.30270919</a:t>
                      </a:r>
                      <a:endParaRPr lang="en-US" sz="1600"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41911027"/>
                  </a:ext>
                </a:extLst>
              </a:tr>
            </a:tbl>
          </a:graphicData>
        </a:graphic>
      </p:graphicFrame>
      <p:graphicFrame>
        <p:nvGraphicFramePr>
          <p:cNvPr id="26" name="Table 25">
            <a:extLst>
              <a:ext uri="{FF2B5EF4-FFF2-40B4-BE49-F238E27FC236}">
                <a16:creationId xmlns:a16="http://schemas.microsoft.com/office/drawing/2014/main" id="{682F191F-922F-7ECC-FA3C-681D71DA285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8088756"/>
              </p:ext>
            </p:extLst>
          </p:nvPr>
        </p:nvGraphicFramePr>
        <p:xfrm>
          <a:off x="4297680" y="5648960"/>
          <a:ext cx="3213098" cy="10896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6549">
                  <a:extLst>
                    <a:ext uri="{9D8B030D-6E8A-4147-A177-3AD203B41FA5}">
                      <a16:colId xmlns:a16="http://schemas.microsoft.com/office/drawing/2014/main" val="701983894"/>
                    </a:ext>
                  </a:extLst>
                </a:gridCol>
                <a:gridCol w="1606549">
                  <a:extLst>
                    <a:ext uri="{9D8B030D-6E8A-4147-A177-3AD203B41FA5}">
                      <a16:colId xmlns:a16="http://schemas.microsoft.com/office/drawing/2014/main" val="1272181443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01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b="1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results</a:t>
                      </a:r>
                      <a:endParaRPr lang="en-US" b="1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01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62312956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600">
                          <a:effectLst/>
                          <a:latin typeface="Aptos"/>
                        </a:rPr>
                        <a:t>drag</a:t>
                      </a: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01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600">
                          <a:effectLst/>
                          <a:highlight>
                            <a:srgbClr val="FFFFFF"/>
                          </a:highlight>
                          <a:latin typeface="Calibri"/>
                        </a:rPr>
                        <a:t>0.42461285</a:t>
                      </a:r>
                      <a:endParaRPr lang="en-US" sz="1600"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01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0822133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600">
                          <a:effectLst/>
                          <a:latin typeface="Aptos"/>
                        </a:rPr>
                        <a:t>lift</a:t>
                      </a: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600">
                          <a:effectLst/>
                          <a:highlight>
                            <a:srgbClr val="FFFFFF"/>
                          </a:highlight>
                          <a:latin typeface="Calibri"/>
                        </a:rPr>
                        <a:t>-0.012557652</a:t>
                      </a:r>
                      <a:endParaRPr lang="en-US" sz="1600"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25943483"/>
                  </a:ext>
                </a:extLst>
              </a:tr>
            </a:tbl>
          </a:graphicData>
        </a:graphic>
      </p:graphicFrame>
      <p:sp>
        <p:nvSpPr>
          <p:cNvPr id="27" name="Title 1">
            <a:extLst>
              <a:ext uri="{FF2B5EF4-FFF2-40B4-BE49-F238E27FC236}">
                <a16:creationId xmlns:a16="http://schemas.microsoft.com/office/drawing/2014/main" id="{F489F6AC-EC6D-0D0D-7482-0A711CD1FBEE}"/>
              </a:ext>
            </a:extLst>
          </p:cNvPr>
          <p:cNvSpPr>
            <a:spLocks noGrp="1"/>
          </p:cNvSpPr>
          <p:nvPr/>
        </p:nvSpPr>
        <p:spPr>
          <a:xfrm>
            <a:off x="8461231" y="264984"/>
            <a:ext cx="3696422" cy="74838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800">
                <a:solidFill>
                  <a:schemeClr val="bg1"/>
                </a:solidFill>
              </a:rPr>
              <a:t>Batch Designs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716AC1B-8C39-36DF-F491-EAD9FD6028BD}"/>
              </a:ext>
            </a:extLst>
          </p:cNvPr>
          <p:cNvSpPr txBox="1"/>
          <p:nvPr/>
        </p:nvSpPr>
        <p:spPr>
          <a:xfrm>
            <a:off x="7705725" y="2756535"/>
            <a:ext cx="4339590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>
                <a:solidFill>
                  <a:schemeClr val="bg1"/>
                </a:solidFill>
              </a:rPr>
              <a:t>Tweaks to batch 1 designs</a:t>
            </a:r>
          </a:p>
          <a:p>
            <a:pPr marL="285750" indent="-285750">
              <a:buFont typeface="Arial"/>
              <a:buChar char="•"/>
            </a:pPr>
            <a:r>
              <a:rPr lang="en-US" sz="2400">
                <a:solidFill>
                  <a:schemeClr val="bg1"/>
                </a:solidFill>
              </a:rPr>
              <a:t>Tested a steeper </a:t>
            </a:r>
            <a:r>
              <a:rPr lang="en-US" sz="2400" err="1">
                <a:solidFill>
                  <a:schemeClr val="bg1"/>
                </a:solidFill>
              </a:rPr>
              <a:t>kamm</a:t>
            </a:r>
            <a:r>
              <a:rPr lang="en-US" sz="2400">
                <a:solidFill>
                  <a:schemeClr val="bg1"/>
                </a:solidFill>
              </a:rPr>
              <a:t> tail from design 3</a:t>
            </a:r>
          </a:p>
          <a:p>
            <a:pPr marL="285750" indent="-285750">
              <a:buFont typeface="Arial"/>
              <a:buChar char="•"/>
            </a:pPr>
            <a:r>
              <a:rPr lang="en-US" sz="2400">
                <a:solidFill>
                  <a:schemeClr val="bg1"/>
                </a:solidFill>
              </a:rPr>
              <a:t>Tweaks to front end</a:t>
            </a:r>
          </a:p>
          <a:p>
            <a:pPr algn="l"/>
            <a:endParaRPr lang="en-US"/>
          </a:p>
        </p:txBody>
      </p:sp>
      <p:pic>
        <p:nvPicPr>
          <p:cNvPr id="3" name="Picture 2" descr="Swansea Campus Life | University of Wales Trinity Saint David">
            <a:extLst>
              <a:ext uri="{FF2B5EF4-FFF2-40B4-BE49-F238E27FC236}">
                <a16:creationId xmlns:a16="http://schemas.microsoft.com/office/drawing/2014/main" id="{6D449EE8-793A-12D3-5808-C71D5641A10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5088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4A0DD-739E-BE09-DCBD-3C36109920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45400" y="-3175"/>
            <a:ext cx="6319520" cy="8461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3600">
                <a:solidFill>
                  <a:schemeClr val="bg1"/>
                </a:solidFill>
              </a:rPr>
              <a:t>Rear wings – </a:t>
            </a:r>
          </a:p>
          <a:p>
            <a:pPr marL="0" indent="0">
              <a:buNone/>
            </a:pPr>
            <a:r>
              <a:rPr lang="en-US" sz="3600">
                <a:solidFill>
                  <a:schemeClr val="bg1"/>
                </a:solidFill>
              </a:rPr>
              <a:t>research and designs </a:t>
            </a:r>
          </a:p>
        </p:txBody>
      </p:sp>
      <p:sp>
        <p:nvSpPr>
          <p:cNvPr id="5" name="Title 7">
            <a:extLst>
              <a:ext uri="{FF2B5EF4-FFF2-40B4-BE49-F238E27FC236}">
                <a16:creationId xmlns:a16="http://schemas.microsoft.com/office/drawing/2014/main" id="{CEACE402-32C2-BA69-8042-74FABED835CE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CONCEPTUAL TEAM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EC7B4-AEE8-A6B2-6D53-146A45803C05}"/>
              </a:ext>
            </a:extLst>
          </p:cNvPr>
          <p:cNvSpPr txBox="1"/>
          <p:nvPr/>
        </p:nvSpPr>
        <p:spPr>
          <a:xfrm>
            <a:off x="183908" y="838301"/>
            <a:ext cx="8229599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ptos Light"/>
              </a:rPr>
              <a:t>DOMINIC WALTON – TECHNICAL DIRECTOR  </a:t>
            </a:r>
            <a:endParaRPr lang="en-GB" sz="2000">
              <a:solidFill>
                <a:schemeClr val="bg1"/>
              </a:solidFill>
              <a:latin typeface="Aptos Light"/>
            </a:endParaRPr>
          </a:p>
          <a:p>
            <a:endParaRPr lang="en-GB" sz="2000" b="1">
              <a:solidFill>
                <a:schemeClr val="bg1"/>
              </a:solidFill>
              <a:latin typeface="Aptos Ligh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87A196F-99C3-BB63-3D2F-6DCBAE41095F}"/>
              </a:ext>
            </a:extLst>
          </p:cNvPr>
          <p:cNvSpPr txBox="1"/>
          <p:nvPr/>
        </p:nvSpPr>
        <p:spPr>
          <a:xfrm>
            <a:off x="-3578" y="6179110"/>
            <a:ext cx="6106160" cy="19779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400" b="1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err="1">
                <a:solidFill>
                  <a:schemeClr val="bg1"/>
                </a:solidFill>
                <a:latin typeface="Times New Roman"/>
                <a:ea typeface="Calibri"/>
                <a:cs typeface="Times New Roman"/>
              </a:rPr>
              <a:t>NablaFlow</a:t>
            </a:r>
            <a:r>
              <a:rPr lang="en-US" sz="1200">
                <a:solidFill>
                  <a:schemeClr val="bg1"/>
                </a:solidFill>
                <a:latin typeface="Times New Roman"/>
                <a:ea typeface="Calibri"/>
                <a:cs typeface="Times New Roman"/>
              </a:rPr>
              <a:t> (2024) (Campbell-Brennan, 2020)</a:t>
            </a:r>
            <a:endParaRPr lang="en-US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400" b="1" u="sng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400" b="1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US" sz="14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4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 algn="l"/>
            <a:endParaRPr lang="en-US" sz="14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EAE529-A995-BB6F-E3A0-1A398E63CF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658" y="2668109"/>
            <a:ext cx="3790950" cy="2019300"/>
          </a:xfrm>
          <a:prstGeom prst="rect">
            <a:avLst/>
          </a:prstGeom>
        </p:spPr>
      </p:pic>
      <p:pic>
        <p:nvPicPr>
          <p:cNvPr id="6" name="Picture 5" descr="A close up of a curved object&#10;&#10;AI-generated content may be incorrect.">
            <a:extLst>
              <a:ext uri="{FF2B5EF4-FFF2-40B4-BE49-F238E27FC236}">
                <a16:creationId xmlns:a16="http://schemas.microsoft.com/office/drawing/2014/main" id="{2658E8CE-FA81-F9C8-3BF5-5DE3D489FC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82558" y="2672329"/>
            <a:ext cx="3800475" cy="2009775"/>
          </a:xfrm>
          <a:prstGeom prst="rect">
            <a:avLst/>
          </a:prstGeom>
        </p:spPr>
      </p:pic>
      <p:pic>
        <p:nvPicPr>
          <p:cNvPr id="8" name="Picture 7" descr="A cartoon of a boat with a rainbow spectrum&#10;&#10;AI-generated content may be incorrect.">
            <a:extLst>
              <a:ext uri="{FF2B5EF4-FFF2-40B4-BE49-F238E27FC236}">
                <a16:creationId xmlns:a16="http://schemas.microsoft.com/office/drawing/2014/main" id="{B7916E20-4C0E-39D6-8BCD-412AF7D7EA1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2544" t="1151" r="39145" b="-685"/>
          <a:stretch>
            <a:fillRect/>
          </a:stretch>
        </p:blipFill>
        <p:spPr>
          <a:xfrm>
            <a:off x="4296927" y="4814077"/>
            <a:ext cx="3581769" cy="1358665"/>
          </a:xfrm>
          <a:prstGeom prst="rect">
            <a:avLst/>
          </a:prstGeom>
        </p:spPr>
      </p:pic>
      <p:pic>
        <p:nvPicPr>
          <p:cNvPr id="10" name="Picture 9" descr="Swansea Campus Life | University of Wales Trinity Saint David">
            <a:extLst>
              <a:ext uri="{FF2B5EF4-FFF2-40B4-BE49-F238E27FC236}">
                <a16:creationId xmlns:a16="http://schemas.microsoft.com/office/drawing/2014/main" id="{7BAAC954-DB1E-2733-89AA-6393B972421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28D4E46-2590-9BB3-8099-507F132B8C93}"/>
              </a:ext>
            </a:extLst>
          </p:cNvPr>
          <p:cNvSpPr txBox="1"/>
          <p:nvPr/>
        </p:nvSpPr>
        <p:spPr>
          <a:xfrm>
            <a:off x="1523999" y="2163096"/>
            <a:ext cx="1745226" cy="3816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bg1"/>
                </a:solidFill>
              </a:rPr>
              <a:t>Single Element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97EE05B-E94D-99B7-BC62-4CAA4871F117}"/>
              </a:ext>
            </a:extLst>
          </p:cNvPr>
          <p:cNvSpPr txBox="1"/>
          <p:nvPr/>
        </p:nvSpPr>
        <p:spPr>
          <a:xfrm>
            <a:off x="9296091" y="2163096"/>
            <a:ext cx="1745226" cy="3816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bg1"/>
                </a:solidFill>
              </a:rPr>
              <a:t>Dual Element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B725AC2-F70D-BB3F-35E0-B69EE3436B19}"/>
              </a:ext>
            </a:extLst>
          </p:cNvPr>
          <p:cNvSpPr txBox="1"/>
          <p:nvPr/>
        </p:nvSpPr>
        <p:spPr>
          <a:xfrm>
            <a:off x="4441825" y="4054475"/>
            <a:ext cx="32956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Single element with final design</a:t>
            </a:r>
          </a:p>
        </p:txBody>
      </p:sp>
    </p:spTree>
    <p:extLst>
      <p:ext uri="{BB962C8B-B14F-4D97-AF65-F5344CB8AC3E}">
        <p14:creationId xmlns:p14="http://schemas.microsoft.com/office/powerpoint/2010/main" val="40760160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89581-1800-DA02-92DF-68B303A0B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452" y="737512"/>
            <a:ext cx="4609989" cy="1408609"/>
          </a:xfrm>
        </p:spPr>
        <p:txBody>
          <a:bodyPr>
            <a:normAutofit/>
          </a:bodyPr>
          <a:lstStyle/>
          <a:p>
            <a:r>
              <a:rPr lang="en-US" sz="3200">
                <a:solidFill>
                  <a:schemeClr val="bg1"/>
                </a:solidFill>
              </a:rPr>
              <a:t>Further Aerodynamic </a:t>
            </a:r>
            <a:r>
              <a:rPr lang="en-US" sz="3200" err="1">
                <a:solidFill>
                  <a:schemeClr val="bg1"/>
                </a:solidFill>
              </a:rPr>
              <a:t>Wor</a:t>
            </a:r>
            <a:r>
              <a:rPr lang="en-US" sz="3200">
                <a:solidFill>
                  <a:schemeClr val="bg1"/>
                </a:solidFill>
              </a:rPr>
              <a:t>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80F8F3-938E-083F-C858-86ECA760B2D6}"/>
              </a:ext>
            </a:extLst>
          </p:cNvPr>
          <p:cNvSpPr txBox="1"/>
          <p:nvPr/>
        </p:nvSpPr>
        <p:spPr>
          <a:xfrm>
            <a:off x="183908" y="838301"/>
            <a:ext cx="8229599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ptos Light"/>
              </a:rPr>
              <a:t>DOMINIC WALTON – TECHNICAL DIRECTOR  </a:t>
            </a:r>
            <a:endParaRPr lang="en-GB" sz="2000">
              <a:solidFill>
                <a:schemeClr val="bg1"/>
              </a:solidFill>
              <a:latin typeface="Aptos Light"/>
            </a:endParaRPr>
          </a:p>
          <a:p>
            <a:endParaRPr lang="en-GB" sz="2000" b="1">
              <a:solidFill>
                <a:schemeClr val="bg1"/>
              </a:solidFill>
              <a:latin typeface="Aptos Light"/>
            </a:endParaRPr>
          </a:p>
        </p:txBody>
      </p:sp>
      <p:sp>
        <p:nvSpPr>
          <p:cNvPr id="7" name="Title 7">
            <a:extLst>
              <a:ext uri="{FF2B5EF4-FFF2-40B4-BE49-F238E27FC236}">
                <a16:creationId xmlns:a16="http://schemas.microsoft.com/office/drawing/2014/main" id="{F616B87A-141F-FE58-3401-8552A6893C11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CONCEPTUAL TEAM</a:t>
            </a:r>
            <a:endParaRPr lang="en-US"/>
          </a:p>
        </p:txBody>
      </p:sp>
      <p:pic>
        <p:nvPicPr>
          <p:cNvPr id="4" name="Picture 3" descr="A blue square with a smile&#10;&#10;AI-generated content may be incorrect.">
            <a:extLst>
              <a:ext uri="{FF2B5EF4-FFF2-40B4-BE49-F238E27FC236}">
                <a16:creationId xmlns:a16="http://schemas.microsoft.com/office/drawing/2014/main" id="{6312BF67-3D61-02B3-C20B-E30502AAAB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7285" y="3152913"/>
            <a:ext cx="4390390" cy="1717040"/>
          </a:xfrm>
          <a:prstGeom prst="rect">
            <a:avLst/>
          </a:prstGeom>
        </p:spPr>
      </p:pic>
      <p:pic>
        <p:nvPicPr>
          <p:cNvPr id="8" name="Picture 7" descr="https://images.openai.com/static-rsc-4/bsOGI8SOaF1nSZC7bl1X0AfQo7ocz1SBHU-rl36Sb3gcQR4iMmKA3YjOjJaWw3jHUgVwPl7oPD4dJlFra793gkANaBvj8EmUjK5H03KeCizLUv4W_VpRBsCpzFp5AaHKaJl8YeAtfffnPdSvZ46O04wGFf-zjBuAGmGIfFULr_GW-dYCwU_KQbQpb2fDr477?purpose=fullsize">
            <a:extLst>
              <a:ext uri="{FF2B5EF4-FFF2-40B4-BE49-F238E27FC236}">
                <a16:creationId xmlns:a16="http://schemas.microsoft.com/office/drawing/2014/main" id="{C0442A90-6FE4-B3D2-AC7B-FC68BBF82A4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7213" b="-495"/>
          <a:stretch>
            <a:fillRect/>
          </a:stretch>
        </p:blipFill>
        <p:spPr>
          <a:xfrm>
            <a:off x="7039555" y="1201302"/>
            <a:ext cx="2743200" cy="1713440"/>
          </a:xfrm>
          <a:prstGeom prst="rect">
            <a:avLst/>
          </a:prstGeom>
        </p:spPr>
      </p:pic>
      <p:pic>
        <p:nvPicPr>
          <p:cNvPr id="9" name="Picture 8" descr="A close up of a curved object&#10;&#10;AI-generated content may be incorrect.">
            <a:extLst>
              <a:ext uri="{FF2B5EF4-FFF2-40B4-BE49-F238E27FC236}">
                <a16:creationId xmlns:a16="http://schemas.microsoft.com/office/drawing/2014/main" id="{DAA58F44-94DF-2670-C41F-795C9154C27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774" r="254" b="27619"/>
          <a:stretch>
            <a:fillRect/>
          </a:stretch>
        </p:blipFill>
        <p:spPr>
          <a:xfrm>
            <a:off x="6217602" y="5087655"/>
            <a:ext cx="4389782" cy="170833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E35E54A-8A77-BBC5-F232-017651E78A08}"/>
              </a:ext>
            </a:extLst>
          </p:cNvPr>
          <p:cNvSpPr txBox="1"/>
          <p:nvPr/>
        </p:nvSpPr>
        <p:spPr>
          <a:xfrm>
            <a:off x="340029" y="1196892"/>
            <a:ext cx="5415280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300000"/>
              </a:lnSpc>
              <a:buFont typeface="Wingdings"/>
              <a:buChar char="Ø"/>
            </a:pPr>
            <a:r>
              <a:rPr lang="en-US" sz="3600">
                <a:solidFill>
                  <a:schemeClr val="bg1"/>
                </a:solidFill>
              </a:rPr>
              <a:t>Vortex generators</a:t>
            </a:r>
            <a:endParaRPr lang="en-US"/>
          </a:p>
          <a:p>
            <a:pPr marL="285750" indent="-285750">
              <a:lnSpc>
                <a:spcPct val="300000"/>
              </a:lnSpc>
              <a:buFont typeface="Wingdings"/>
              <a:buChar char="Ø"/>
            </a:pPr>
            <a:r>
              <a:rPr lang="en-US" sz="3600">
                <a:solidFill>
                  <a:schemeClr val="bg1"/>
                </a:solidFill>
              </a:rPr>
              <a:t>Gurney flap</a:t>
            </a:r>
          </a:p>
          <a:p>
            <a:pPr marL="285750" indent="-285750">
              <a:lnSpc>
                <a:spcPct val="300000"/>
              </a:lnSpc>
              <a:buFont typeface="Wingdings"/>
              <a:buChar char="Ø"/>
            </a:pPr>
            <a:r>
              <a:rPr lang="en-US" sz="3600">
                <a:solidFill>
                  <a:schemeClr val="bg1"/>
                </a:solidFill>
              </a:rPr>
              <a:t>Dual element wings</a:t>
            </a:r>
          </a:p>
          <a:p>
            <a:endParaRPr lang="en-US">
              <a:solidFill>
                <a:srgbClr val="000000"/>
              </a:solidFill>
            </a:endParaRPr>
          </a:p>
          <a:p>
            <a:endParaRPr lang="en-US">
              <a:solidFill>
                <a:schemeClr val="bg1"/>
              </a:solidFill>
            </a:endParaRPr>
          </a:p>
        </p:txBody>
      </p:sp>
      <p:pic>
        <p:nvPicPr>
          <p:cNvPr id="6" name="Picture 5" descr="Swansea Campus Life | University of Wales Trinity Saint David">
            <a:extLst>
              <a:ext uri="{FF2B5EF4-FFF2-40B4-BE49-F238E27FC236}">
                <a16:creationId xmlns:a16="http://schemas.microsoft.com/office/drawing/2014/main" id="{C05C04B7-97E2-39B2-46A4-0CC1D04C513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73001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1CEDC-1B49-A718-BE58-EA623DCFC2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13164"/>
            <a:ext cx="11030894" cy="5115207"/>
          </a:xfrm>
        </p:spPr>
        <p:txBody>
          <a:bodyPr>
            <a:normAutofit/>
          </a:bodyPr>
          <a:lstStyle/>
          <a:p>
            <a:r>
              <a:rPr lang="en-GB" sz="2000" b="1">
                <a:solidFill>
                  <a:schemeClr val="bg1"/>
                </a:solidFill>
              </a:rPr>
              <a:t>Primary reference points:</a:t>
            </a:r>
            <a:r>
              <a:rPr lang="en-GB" sz="2000">
                <a:solidFill>
                  <a:schemeClr val="bg1"/>
                </a:solidFill>
              </a:rPr>
              <a:t> </a:t>
            </a:r>
          </a:p>
          <a:p>
            <a:pPr lvl="1"/>
            <a:r>
              <a:rPr lang="en-GB" sz="1600">
                <a:solidFill>
                  <a:schemeClr val="bg1"/>
                </a:solidFill>
              </a:rPr>
              <a:t>Drag</a:t>
            </a:r>
          </a:p>
          <a:p>
            <a:pPr lvl="1"/>
            <a:r>
              <a:rPr lang="en-GB" sz="1600">
                <a:solidFill>
                  <a:schemeClr val="bg1"/>
                </a:solidFill>
              </a:rPr>
              <a:t>Lift</a:t>
            </a:r>
          </a:p>
          <a:p>
            <a:r>
              <a:rPr lang="en-GB" sz="2000" b="1">
                <a:solidFill>
                  <a:schemeClr val="bg1"/>
                </a:solidFill>
              </a:rPr>
              <a:t>Secondary reference points:</a:t>
            </a:r>
          </a:p>
          <a:p>
            <a:pPr lvl="1"/>
            <a:r>
              <a:rPr lang="en-GB" sz="1600">
                <a:solidFill>
                  <a:schemeClr val="bg1"/>
                </a:solidFill>
              </a:rPr>
              <a:t>Pressure and Velocity at:</a:t>
            </a:r>
          </a:p>
          <a:p>
            <a:pPr lvl="2"/>
            <a:r>
              <a:rPr lang="en-GB" sz="1600">
                <a:solidFill>
                  <a:schemeClr val="bg1"/>
                </a:solidFill>
              </a:rPr>
              <a:t>Front splitter:</a:t>
            </a:r>
          </a:p>
          <a:p>
            <a:pPr lvl="3"/>
            <a:r>
              <a:rPr lang="en-GB" sz="1400">
                <a:solidFill>
                  <a:schemeClr val="bg1"/>
                </a:solidFill>
              </a:rPr>
              <a:t>High pressure at the front was noted for future overheating solutions.</a:t>
            </a:r>
          </a:p>
          <a:p>
            <a:pPr lvl="2"/>
            <a:r>
              <a:rPr lang="en-GB" sz="1600">
                <a:solidFill>
                  <a:schemeClr val="bg1"/>
                </a:solidFill>
              </a:rPr>
              <a:t>Top of car:</a:t>
            </a:r>
          </a:p>
          <a:p>
            <a:pPr lvl="3"/>
            <a:r>
              <a:rPr lang="en-GB" sz="1400">
                <a:solidFill>
                  <a:schemeClr val="bg1"/>
                </a:solidFill>
              </a:rPr>
              <a:t>Low pressure on the contributed to lift,</a:t>
            </a:r>
          </a:p>
          <a:p>
            <a:pPr lvl="2"/>
            <a:r>
              <a:rPr lang="en-GB" sz="1600">
                <a:solidFill>
                  <a:schemeClr val="bg1"/>
                </a:solidFill>
              </a:rPr>
              <a:t>Rear/wake:</a:t>
            </a:r>
          </a:p>
          <a:p>
            <a:pPr lvl="3"/>
            <a:r>
              <a:rPr lang="en-GB" sz="1400">
                <a:solidFill>
                  <a:schemeClr val="bg1"/>
                </a:solidFill>
              </a:rPr>
              <a:t>Clean airflow to the rear was prioritized to maximize rear wing effectiveness</a:t>
            </a:r>
          </a:p>
          <a:p>
            <a:pPr lvl="2"/>
            <a:r>
              <a:rPr lang="en-GB" sz="1600">
                <a:solidFill>
                  <a:schemeClr val="bg1"/>
                </a:solidFill>
              </a:rPr>
              <a:t>Underside:</a:t>
            </a:r>
          </a:p>
          <a:p>
            <a:pPr lvl="3"/>
            <a:r>
              <a:rPr lang="en-GB" sz="1400">
                <a:solidFill>
                  <a:schemeClr val="bg1"/>
                </a:solidFill>
              </a:rPr>
              <a:t>Underbody downforce using ground effect</a:t>
            </a:r>
          </a:p>
        </p:txBody>
      </p:sp>
      <p:sp>
        <p:nvSpPr>
          <p:cNvPr id="5" name="Title 7">
            <a:extLst>
              <a:ext uri="{FF2B5EF4-FFF2-40B4-BE49-F238E27FC236}">
                <a16:creationId xmlns:a16="http://schemas.microsoft.com/office/drawing/2014/main" id="{2417638A-3B5A-5448-457E-40D1CBFA7B6E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CONCEPTUAL TEAM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CC674C-5DAD-B3ED-FFCE-E49FE44782D9}"/>
              </a:ext>
            </a:extLst>
          </p:cNvPr>
          <p:cNvSpPr txBox="1"/>
          <p:nvPr/>
        </p:nvSpPr>
        <p:spPr>
          <a:xfrm>
            <a:off x="183908" y="838301"/>
            <a:ext cx="8229599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ptos Light"/>
              </a:rPr>
              <a:t>ALEXANDROS GRIFFITHS – CFD ENGINEER  </a:t>
            </a:r>
            <a:endParaRPr lang="en-GB" sz="2000">
              <a:solidFill>
                <a:schemeClr val="bg1"/>
              </a:solidFill>
              <a:latin typeface="Aptos Light"/>
            </a:endParaRPr>
          </a:p>
          <a:p>
            <a:endParaRPr lang="en-GB" sz="2000" b="1">
              <a:solidFill>
                <a:schemeClr val="bg1"/>
              </a:solidFill>
              <a:latin typeface="Aptos Light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39C2CEE-8217-0D0A-A7B7-8D40392C58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2076" y="4696258"/>
            <a:ext cx="4908822" cy="2032381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Swansea Campus Life | University of Wales Trinity Saint David">
            <a:extLst>
              <a:ext uri="{FF2B5EF4-FFF2-40B4-BE49-F238E27FC236}">
                <a16:creationId xmlns:a16="http://schemas.microsoft.com/office/drawing/2014/main" id="{2A94183E-C0AB-4C0E-A2D8-3044175231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26508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DD2A87-A9E5-B140-5A59-EBD7BA9D8E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97030-3A2C-7C5B-AB86-43BE7A6E1A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4002" y="1833129"/>
            <a:ext cx="827638" cy="3215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b="1">
                <a:solidFill>
                  <a:schemeClr val="bg1"/>
                </a:solidFill>
              </a:rPr>
              <a:t>Batch 1</a:t>
            </a:r>
          </a:p>
        </p:txBody>
      </p:sp>
      <p:sp>
        <p:nvSpPr>
          <p:cNvPr id="5" name="Title 7">
            <a:extLst>
              <a:ext uri="{FF2B5EF4-FFF2-40B4-BE49-F238E27FC236}">
                <a16:creationId xmlns:a16="http://schemas.microsoft.com/office/drawing/2014/main" id="{90D89289-77B9-D85F-CABD-4ADACCD6DBC3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CONCEPTUAL TEAM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4D3D50-DA49-1866-45A3-19FA221D8A0E}"/>
              </a:ext>
            </a:extLst>
          </p:cNvPr>
          <p:cNvSpPr txBox="1"/>
          <p:nvPr/>
        </p:nvSpPr>
        <p:spPr>
          <a:xfrm>
            <a:off x="277069" y="937889"/>
            <a:ext cx="8229599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ptos Light"/>
              </a:rPr>
              <a:t>ALEXANDROS GRIFFITHS – CFD ENGINEER  </a:t>
            </a:r>
            <a:endParaRPr lang="en-GB" sz="2000">
              <a:solidFill>
                <a:schemeClr val="bg1"/>
              </a:solidFill>
              <a:latin typeface="Aptos Light"/>
            </a:endParaRPr>
          </a:p>
          <a:p>
            <a:endParaRPr lang="en-GB" sz="2000" b="1">
              <a:solidFill>
                <a:schemeClr val="bg1"/>
              </a:solidFill>
              <a:latin typeface="Aptos Light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9F0E93C-4127-5AE5-8DD2-D531C1D799EB}"/>
              </a:ext>
              <a:ext uri="{147F2762-F138-4A5C-976F-8EAC2B608ADB}">
                <a16:predDERef xmlns:a16="http://schemas.microsoft.com/office/drawing/2014/main" pred="{D928043D-E279-697E-21E1-63FCADA2EE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065" t="45353" r="18746"/>
          <a:stretch>
            <a:fillRect/>
          </a:stretch>
        </p:blipFill>
        <p:spPr>
          <a:xfrm>
            <a:off x="181069" y="2306132"/>
            <a:ext cx="2617551" cy="122427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0E2E2DC-A771-72AD-A7F0-8E69B3CA1E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6499" y="2306132"/>
            <a:ext cx="2617552" cy="125068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3735A55-68C8-96F9-BD11-339823EE3B36}"/>
              </a:ext>
              <a:ext uri="{147F2762-F138-4A5C-976F-8EAC2B608ADB}">
                <a16:predDERef xmlns:a16="http://schemas.microsoft.com/office/drawing/2014/main" pred="{84D44C70-8BBF-065A-81E5-4C864D6DBEE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040" t="27426" r="10659"/>
          <a:stretch>
            <a:fillRect/>
          </a:stretch>
        </p:blipFill>
        <p:spPr>
          <a:xfrm>
            <a:off x="5684871" y="2301994"/>
            <a:ext cx="2814783" cy="1289838"/>
          </a:xfrm>
          <a:prstGeom prst="rect">
            <a:avLst/>
          </a:prstGeom>
        </p:spPr>
      </p:pic>
      <p:pic>
        <p:nvPicPr>
          <p:cNvPr id="9" name="Picture 8" descr="Swansea Campus Life | University of Wales Trinity Saint David">
            <a:extLst>
              <a:ext uri="{FF2B5EF4-FFF2-40B4-BE49-F238E27FC236}">
                <a16:creationId xmlns:a16="http://schemas.microsoft.com/office/drawing/2014/main" id="{EF0CD1EC-FA67-8762-4942-1010FBF98E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BB81073-5E86-0E5D-27D7-5AEDE467BC3E}"/>
              </a:ext>
            </a:extLst>
          </p:cNvPr>
          <p:cNvSpPr txBox="1">
            <a:spLocks/>
          </p:cNvSpPr>
          <p:nvPr/>
        </p:nvSpPr>
        <p:spPr>
          <a:xfrm>
            <a:off x="3891787" y="1768246"/>
            <a:ext cx="827638" cy="321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1400" b="1">
                <a:solidFill>
                  <a:schemeClr val="bg1"/>
                </a:solidFill>
              </a:rPr>
              <a:t>Batch 2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4C83958-55D9-753A-974B-B15B8D4CD390}"/>
              </a:ext>
            </a:extLst>
          </p:cNvPr>
          <p:cNvSpPr txBox="1">
            <a:spLocks/>
          </p:cNvSpPr>
          <p:nvPr/>
        </p:nvSpPr>
        <p:spPr>
          <a:xfrm>
            <a:off x="9664047" y="1771066"/>
            <a:ext cx="827638" cy="321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1400" b="1">
                <a:solidFill>
                  <a:schemeClr val="bg1"/>
                </a:solidFill>
              </a:rPr>
              <a:t>Batch 4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80DD644D-AE19-28F0-BA12-6EEED97A4615}"/>
              </a:ext>
            </a:extLst>
          </p:cNvPr>
          <p:cNvSpPr txBox="1">
            <a:spLocks/>
          </p:cNvSpPr>
          <p:nvPr/>
        </p:nvSpPr>
        <p:spPr>
          <a:xfrm>
            <a:off x="6828107" y="1768246"/>
            <a:ext cx="827638" cy="321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1400" b="1">
                <a:solidFill>
                  <a:schemeClr val="bg1"/>
                </a:solidFill>
              </a:rPr>
              <a:t>Batch 3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06660FB-54CF-2506-7A5F-E76027E48645}"/>
              </a:ext>
            </a:extLst>
          </p:cNvPr>
          <p:cNvSpPr txBox="1"/>
          <p:nvPr/>
        </p:nvSpPr>
        <p:spPr>
          <a:xfrm>
            <a:off x="2897598" y="3773109"/>
            <a:ext cx="26164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Batch 2:</a:t>
            </a:r>
            <a:r>
              <a:rPr lang="en-GB">
                <a:solidFill>
                  <a:schemeClr val="bg1"/>
                </a:solidFill>
              </a:rPr>
              <a:t> Front ends, maximising airflow under the car while minimising drag.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>
                <a:solidFill>
                  <a:schemeClr val="bg1"/>
                </a:solidFill>
              </a:rPr>
              <a:t>Coef Drag = 0.3976  Coef Lift = 0.5945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E71E785-7417-63DF-F7D1-128878270144}"/>
              </a:ext>
            </a:extLst>
          </p:cNvPr>
          <p:cNvSpPr txBox="1"/>
          <p:nvPr/>
        </p:nvSpPr>
        <p:spPr>
          <a:xfrm>
            <a:off x="230702" y="3834211"/>
            <a:ext cx="256791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Batch 1: </a:t>
            </a:r>
            <a:r>
              <a:rPr lang="en-GB">
                <a:solidFill>
                  <a:schemeClr val="bg1"/>
                </a:solidFill>
              </a:rPr>
              <a:t>General bodywork design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>
                <a:solidFill>
                  <a:schemeClr val="bg1"/>
                </a:solidFill>
              </a:rPr>
              <a:t>Coef Drag = 0.402</a:t>
            </a:r>
          </a:p>
          <a:p>
            <a:r>
              <a:rPr lang="en-GB">
                <a:solidFill>
                  <a:schemeClr val="bg1"/>
                </a:solidFill>
              </a:rPr>
              <a:t>Coef Lift = 0.3137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2C85FEA-28B3-74B7-D8A0-EC0C43951EFF}"/>
              </a:ext>
            </a:extLst>
          </p:cNvPr>
          <p:cNvSpPr txBox="1"/>
          <p:nvPr/>
        </p:nvSpPr>
        <p:spPr>
          <a:xfrm>
            <a:off x="8670475" y="3986610"/>
            <a:ext cx="26164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Batch 4:</a:t>
            </a:r>
            <a:r>
              <a:rPr lang="en-GB">
                <a:solidFill>
                  <a:schemeClr val="bg1"/>
                </a:solidFill>
              </a:rPr>
              <a:t> Finalised bodywork and created a full 3d model, surfacing and preparing it for aero device research.</a:t>
            </a:r>
            <a:endParaRPr lang="en-GB"/>
          </a:p>
          <a:p>
            <a:endParaRPr lang="en-GB"/>
          </a:p>
          <a:p>
            <a:r>
              <a:rPr lang="en-GB">
                <a:solidFill>
                  <a:schemeClr val="bg1"/>
                </a:solidFill>
              </a:rPr>
              <a:t>Coef Drag = 0.3106  Coef Lift = 0.2717</a:t>
            </a:r>
          </a:p>
        </p:txBody>
      </p:sp>
      <p:pic>
        <p:nvPicPr>
          <p:cNvPr id="17" name="drawing">
            <a:extLst>
              <a:ext uri="{FF2B5EF4-FFF2-40B4-BE49-F238E27FC236}">
                <a16:creationId xmlns:a16="http://schemas.microsoft.com/office/drawing/2014/main" id="{61A5E019-65EF-1E41-50C8-1EB40CA401B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205" t="21205" r="25698" b="10587"/>
          <a:stretch>
            <a:fillRect/>
          </a:stretch>
        </p:blipFill>
        <p:spPr>
          <a:xfrm>
            <a:off x="8670475" y="2301994"/>
            <a:ext cx="2814783" cy="132357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AF7D2529-DDCF-EE76-58B1-187235C27090}"/>
              </a:ext>
            </a:extLst>
          </p:cNvPr>
          <p:cNvSpPr txBox="1"/>
          <p:nvPr/>
        </p:nvSpPr>
        <p:spPr>
          <a:xfrm>
            <a:off x="5784036" y="3834230"/>
            <a:ext cx="26164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Batch 3: </a:t>
            </a:r>
            <a:r>
              <a:rPr lang="en-GB">
                <a:solidFill>
                  <a:schemeClr val="bg1"/>
                </a:solidFill>
              </a:rPr>
              <a:t>Front a rear diffuser angles, compromise of air separation, length/angle and negative pressure under the car.</a:t>
            </a:r>
          </a:p>
          <a:p>
            <a:endParaRPr lang="en-GB"/>
          </a:p>
          <a:p>
            <a:r>
              <a:rPr lang="en-GB">
                <a:solidFill>
                  <a:schemeClr val="bg1"/>
                </a:solidFill>
              </a:rPr>
              <a:t>Coef Drag = 0.4353  Coef Lift = 0.4705</a:t>
            </a:r>
          </a:p>
        </p:txBody>
      </p:sp>
    </p:spTree>
    <p:extLst>
      <p:ext uri="{BB962C8B-B14F-4D97-AF65-F5344CB8AC3E}">
        <p14:creationId xmlns:p14="http://schemas.microsoft.com/office/powerpoint/2010/main" val="370706858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B89EF3-83A7-8E61-AABF-6748EE8A59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7">
            <a:extLst>
              <a:ext uri="{FF2B5EF4-FFF2-40B4-BE49-F238E27FC236}">
                <a16:creationId xmlns:a16="http://schemas.microsoft.com/office/drawing/2014/main" id="{D0D8DF1A-9EE4-3C87-FBDC-ABF12F9D205C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Final Concept Design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C335C3-8C48-7B7E-6A33-5F57C2900D52}"/>
              </a:ext>
            </a:extLst>
          </p:cNvPr>
          <p:cNvSpPr txBox="1"/>
          <p:nvPr/>
        </p:nvSpPr>
        <p:spPr>
          <a:xfrm>
            <a:off x="183908" y="838301"/>
            <a:ext cx="8229599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>
                <a:solidFill>
                  <a:schemeClr val="bg1"/>
                </a:solidFill>
                <a:latin typeface="Aptos Light"/>
              </a:rPr>
              <a:t>Alex Griffiths – CFD Engineer  </a:t>
            </a:r>
          </a:p>
        </p:txBody>
      </p:sp>
      <p:pic>
        <p:nvPicPr>
          <p:cNvPr id="3" name="Picture 2" descr="Swansea Campus Life | University of Wales Trinity Saint David">
            <a:extLst>
              <a:ext uri="{FF2B5EF4-FFF2-40B4-BE49-F238E27FC236}">
                <a16:creationId xmlns:a16="http://schemas.microsoft.com/office/drawing/2014/main" id="{EFE36E26-2E93-AB37-8B5A-598A957015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  <p:pic>
        <p:nvPicPr>
          <p:cNvPr id="8" name="Content Placeholder 7" descr="A black object with a round top&#10;&#10;AI-generated content may be incorrect.">
            <a:extLst>
              <a:ext uri="{FF2B5EF4-FFF2-40B4-BE49-F238E27FC236}">
                <a16:creationId xmlns:a16="http://schemas.microsoft.com/office/drawing/2014/main" id="{422A48CB-E4AD-FE43-6555-9068EAD7705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88235" y="4716464"/>
            <a:ext cx="5503294" cy="1975937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5E3C86-3246-873B-44E8-A4BCF02B25E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>
              <a:solidFill>
                <a:schemeClr val="bg1"/>
              </a:solidFill>
            </a:endParaRPr>
          </a:p>
          <a:p>
            <a:endParaRPr lang="en-GB"/>
          </a:p>
        </p:txBody>
      </p:sp>
      <p:pic>
        <p:nvPicPr>
          <p:cNvPr id="11" name="drawing">
            <a:extLst>
              <a:ext uri="{FF2B5EF4-FFF2-40B4-BE49-F238E27FC236}">
                <a16:creationId xmlns:a16="http://schemas.microsoft.com/office/drawing/2014/main" id="{F5534B67-EB04-8AD2-D146-3907E0FA48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871" t="40162" r="38418"/>
          <a:stretch>
            <a:fillRect/>
          </a:stretch>
        </p:blipFill>
        <p:spPr>
          <a:xfrm>
            <a:off x="185705" y="1511888"/>
            <a:ext cx="5498516" cy="2699867"/>
          </a:xfrm>
          <a:prstGeom prst="rect">
            <a:avLst/>
          </a:prstGeom>
        </p:spPr>
      </p:pic>
      <p:pic>
        <p:nvPicPr>
          <p:cNvPr id="9" name="Picture 8" descr="A car with a wing&#10;&#10;AI-generated content may be incorrect.">
            <a:extLst>
              <a:ext uri="{FF2B5EF4-FFF2-40B4-BE49-F238E27FC236}">
                <a16:creationId xmlns:a16="http://schemas.microsoft.com/office/drawing/2014/main" id="{2986B183-9376-BB77-C013-F423B34D1A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4610" y="3269042"/>
            <a:ext cx="5503294" cy="2878213"/>
          </a:xfrm>
          <a:prstGeom prst="rect">
            <a:avLst/>
          </a:prstGeom>
        </p:spPr>
      </p:pic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D6585C4B-02A5-5514-CB88-DBFA10525F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2533378"/>
              </p:ext>
            </p:extLst>
          </p:nvPr>
        </p:nvGraphicFramePr>
        <p:xfrm>
          <a:off x="5822829" y="1825925"/>
          <a:ext cx="5878288" cy="1371600"/>
        </p:xfrm>
        <a:graphic>
          <a:graphicData uri="http://schemas.openxmlformats.org/drawingml/2006/table">
            <a:tbl>
              <a:tblPr firstRow="1" bandRow="1">
                <a:tableStyleId>{37CE84F3-28C3-443E-9E96-99CF82512B78}</a:tableStyleId>
              </a:tblPr>
              <a:tblGrid>
                <a:gridCol w="640541">
                  <a:extLst>
                    <a:ext uri="{9D8B030D-6E8A-4147-A177-3AD203B41FA5}">
                      <a16:colId xmlns:a16="http://schemas.microsoft.com/office/drawing/2014/main" val="3170466696"/>
                    </a:ext>
                  </a:extLst>
                </a:gridCol>
                <a:gridCol w="2276673">
                  <a:extLst>
                    <a:ext uri="{9D8B030D-6E8A-4147-A177-3AD203B41FA5}">
                      <a16:colId xmlns:a16="http://schemas.microsoft.com/office/drawing/2014/main" val="3035824695"/>
                    </a:ext>
                  </a:extLst>
                </a:gridCol>
                <a:gridCol w="2961074">
                  <a:extLst>
                    <a:ext uri="{9D8B030D-6E8A-4147-A177-3AD203B41FA5}">
                      <a16:colId xmlns:a16="http://schemas.microsoft.com/office/drawing/2014/main" val="391093215"/>
                    </a:ext>
                  </a:extLst>
                </a:gridCol>
              </a:tblGrid>
              <a:tr h="318911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Final Concept Design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Morgan Baseline (Roof Down)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4102757"/>
                  </a:ext>
                </a:extLst>
              </a:tr>
              <a:tr h="318911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Cd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>
                          <a:solidFill>
                            <a:schemeClr val="tx1"/>
                          </a:solidFill>
                          <a:latin typeface="Aptos"/>
                        </a:rPr>
                        <a:t>0.3873</a:t>
                      </a:r>
                      <a:endParaRPr lang="en-US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0.454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8404682"/>
                  </a:ext>
                </a:extLst>
              </a:tr>
              <a:tr h="318911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Cf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u="none" strike="noStrike" noProof="0">
                          <a:solidFill>
                            <a:schemeClr val="tx1"/>
                          </a:solidFill>
                        </a:rPr>
                        <a:t>-0.6650</a:t>
                      </a:r>
                      <a:endParaRPr lang="en-US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-0.020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5716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968086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7">
            <a:extLst>
              <a:ext uri="{FF2B5EF4-FFF2-40B4-BE49-F238E27FC236}">
                <a16:creationId xmlns:a16="http://schemas.microsoft.com/office/drawing/2014/main" id="{D4B397D0-8490-CD96-DB6D-0EB7592D4CD1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PROJECT OVERVIEW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67593D-4395-D25D-8BCE-F910E8DA736E}"/>
              </a:ext>
            </a:extLst>
          </p:cNvPr>
          <p:cNvSpPr txBox="1"/>
          <p:nvPr/>
        </p:nvSpPr>
        <p:spPr>
          <a:xfrm>
            <a:off x="183908" y="838301"/>
            <a:ext cx="8229599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>
                <a:solidFill>
                  <a:schemeClr val="bg1"/>
                </a:solidFill>
                <a:latin typeface="Aptos Light"/>
              </a:rPr>
              <a:t>APPROACH COMPARISONS</a:t>
            </a:r>
          </a:p>
        </p:txBody>
      </p:sp>
      <p:pic>
        <p:nvPicPr>
          <p:cNvPr id="3" name="Picture 2" descr="Swansea Campus Life | University of Wales Trinity Saint David">
            <a:extLst>
              <a:ext uri="{FF2B5EF4-FFF2-40B4-BE49-F238E27FC236}">
                <a16:creationId xmlns:a16="http://schemas.microsoft.com/office/drawing/2014/main" id="{A4E6B960-07A1-D234-AC67-6348554A45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4E431947-F742-232A-9D7B-D446A32C85B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Morgan Plus 4 Approach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Lower Aerodynamic Efficiency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More Cost effective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Less Complex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Easier to Implement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644B5D-0DDD-4D9F-E668-84968617FFA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Concept Design Approach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Higher aerodynamic efficiency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Significantly higher costs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More Complex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Higher resource demands</a:t>
            </a:r>
          </a:p>
          <a:p>
            <a:pPr lvl="1"/>
            <a:endParaRPr lang="en-GB">
              <a:solidFill>
                <a:schemeClr val="bg1"/>
              </a:solidFill>
            </a:endParaRPr>
          </a:p>
          <a:p>
            <a:pPr lvl="1"/>
            <a:br>
              <a:rPr lang="en-GB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  <a:p>
            <a:endParaRPr lang="en-GB"/>
          </a:p>
        </p:txBody>
      </p:sp>
      <p:pic>
        <p:nvPicPr>
          <p:cNvPr id="4" name="Picture 3" descr="A grey car with a spoiler&#10;&#10;AI-generated content may be incorrect.">
            <a:extLst>
              <a:ext uri="{FF2B5EF4-FFF2-40B4-BE49-F238E27FC236}">
                <a16:creationId xmlns:a16="http://schemas.microsoft.com/office/drawing/2014/main" id="{117D90A2-5C6A-092C-E7D1-D102D82741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5520" y="3969171"/>
            <a:ext cx="3508077" cy="2685870"/>
          </a:xfrm>
          <a:prstGeom prst="rect">
            <a:avLst/>
          </a:prstGeom>
        </p:spPr>
      </p:pic>
      <p:pic>
        <p:nvPicPr>
          <p:cNvPr id="9" name="Picture 8" descr="A drawing of a car&#10;&#10;AI-generated content may be incorrect.">
            <a:extLst>
              <a:ext uri="{FF2B5EF4-FFF2-40B4-BE49-F238E27FC236}">
                <a16:creationId xmlns:a16="http://schemas.microsoft.com/office/drawing/2014/main" id="{EF4FCAE6-B158-0B4D-6BD0-E7EBE835BD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63748" y="3963126"/>
            <a:ext cx="3919905" cy="2697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46337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8B686D-ADFC-593E-42B0-2F1CBE3DEC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A65D399-BE43-B1FE-5E6A-1CC43562AA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22635" y="5672731"/>
            <a:ext cx="9144000" cy="1655762"/>
          </a:xfrm>
        </p:spPr>
        <p:txBody>
          <a:bodyPr/>
          <a:lstStyle/>
          <a:p>
            <a:pPr algn="l"/>
            <a:r>
              <a:rPr lang="en-GB">
                <a:solidFill>
                  <a:schemeClr val="bg1"/>
                </a:solidFill>
              </a:rPr>
              <a:t>Presented By</a:t>
            </a:r>
            <a:br>
              <a:rPr lang="en-GB"/>
            </a:br>
            <a:r>
              <a:rPr lang="en-GB">
                <a:solidFill>
                  <a:srgbClr val="FFFFFF"/>
                </a:solidFill>
              </a:rPr>
              <a:t>Ryan Williams | Ethan Davies | Thomas Holland | Alexandros Griffiths | Luca Gray | Dominic Walton</a:t>
            </a:r>
            <a:endParaRPr lang="en-GB"/>
          </a:p>
        </p:txBody>
      </p:sp>
      <p:pic>
        <p:nvPicPr>
          <p:cNvPr id="4" name="Picture 3" descr="Swansea Campus Life | University of Wales Trinity Saint David">
            <a:extLst>
              <a:ext uri="{FF2B5EF4-FFF2-40B4-BE49-F238E27FC236}">
                <a16:creationId xmlns:a16="http://schemas.microsoft.com/office/drawing/2014/main" id="{FFC67292-78D5-A3F3-7267-5BB462C57F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7DF958F8-5B3F-9D03-E6CC-AB60A0C6EF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r>
              <a:rPr lang="en-GB" sz="3600" b="1">
                <a:solidFill>
                  <a:schemeClr val="tx1"/>
                </a:solidFill>
              </a:rPr>
              <a:t>PROJECT OVERVIEW</a:t>
            </a:r>
          </a:p>
        </p:txBody>
      </p:sp>
      <p:sp>
        <p:nvSpPr>
          <p:cNvPr id="10" name="AutoShape 2" descr="Generated image: Morgan 3-wheeler in racing livery">
            <a:extLst>
              <a:ext uri="{FF2B5EF4-FFF2-40B4-BE49-F238E27FC236}">
                <a16:creationId xmlns:a16="http://schemas.microsoft.com/office/drawing/2014/main" id="{1D7D103D-D6A6-100D-42E0-49495F33499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1448602" cy="1448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CBE3A0E-B469-02C0-1B58-BA806A403BC9}"/>
              </a:ext>
            </a:extLst>
          </p:cNvPr>
          <p:cNvSpPr txBox="1"/>
          <p:nvPr/>
        </p:nvSpPr>
        <p:spPr>
          <a:xfrm>
            <a:off x="434566" y="828275"/>
            <a:ext cx="8229599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spc="600">
                <a:solidFill>
                  <a:schemeClr val="bg1"/>
                </a:solidFill>
                <a:latin typeface="Aptos" panose="020B0004020202020204" pitchFamily="34" charset="0"/>
              </a:rPr>
              <a:t>MORGAN PLUS 4</a:t>
            </a:r>
            <a:br>
              <a:rPr lang="en-GB" sz="4000" b="1" spc="600">
                <a:solidFill>
                  <a:schemeClr val="bg1"/>
                </a:solidFill>
                <a:latin typeface="Aptos" panose="020B0004020202020204" pitchFamily="34" charset="0"/>
              </a:rPr>
            </a:br>
            <a:r>
              <a:rPr lang="en-GB" sz="2000" b="1">
                <a:solidFill>
                  <a:schemeClr val="bg1"/>
                </a:solidFill>
                <a:latin typeface="Aptos Light" panose="020F0502020204030204" pitchFamily="34" charset="0"/>
              </a:rPr>
              <a:t>AERODYNAMIC DEVELOPMENT PROJECT </a:t>
            </a:r>
            <a:endParaRPr lang="en-GB" sz="3600" b="1">
              <a:solidFill>
                <a:schemeClr val="bg1"/>
              </a:solidFill>
              <a:latin typeface="Aptos" panose="020B0004020202020204" pitchFamily="34" charset="0"/>
            </a:endParaRPr>
          </a:p>
        </p:txBody>
      </p:sp>
      <p:pic>
        <p:nvPicPr>
          <p:cNvPr id="21" name="Picture 20" descr="A yellow and black car&#10;&#10;AI-generated content may be incorrect.">
            <a:extLst>
              <a:ext uri="{FF2B5EF4-FFF2-40B4-BE49-F238E27FC236}">
                <a16:creationId xmlns:a16="http://schemas.microsoft.com/office/drawing/2014/main" id="{036CB915-8B25-1868-DE0B-7FCEEB346C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2406" y="938060"/>
            <a:ext cx="7699594" cy="544330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8A0C2B9-95B1-EE66-B1D5-415898744CA1}"/>
              </a:ext>
            </a:extLst>
          </p:cNvPr>
          <p:cNvSpPr txBox="1"/>
          <p:nvPr/>
        </p:nvSpPr>
        <p:spPr>
          <a:xfrm>
            <a:off x="320841" y="3278604"/>
            <a:ext cx="455194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>
                <a:solidFill>
                  <a:schemeClr val="bg1"/>
                </a:solidFill>
              </a:rPr>
              <a:t>Q U E S T I O N S . . .</a:t>
            </a:r>
            <a:r>
              <a:rPr lang="en-US" sz="400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7968323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2E90BB-22D8-FE42-DE00-7A4E5B09B9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7">
            <a:extLst>
              <a:ext uri="{FF2B5EF4-FFF2-40B4-BE49-F238E27FC236}">
                <a16:creationId xmlns:a16="http://schemas.microsoft.com/office/drawing/2014/main" id="{131718FD-81AF-CF07-C959-10D687298D01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PROJECT REFERENCE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513BC34-66BC-724F-6678-694284AFF4D6}"/>
              </a:ext>
            </a:extLst>
          </p:cNvPr>
          <p:cNvSpPr txBox="1"/>
          <p:nvPr/>
        </p:nvSpPr>
        <p:spPr>
          <a:xfrm>
            <a:off x="260684" y="1223210"/>
            <a:ext cx="11690684" cy="50752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</a:rPr>
              <a:t>2400990 – REFERENCES</a:t>
            </a:r>
          </a:p>
          <a:p>
            <a:endParaRPr lang="en-US" sz="1200"/>
          </a:p>
          <a:p>
            <a:r>
              <a:rPr lang="en-US" sz="1200">
                <a:solidFill>
                  <a:schemeClr val="bg1"/>
                </a:solidFill>
                <a:latin typeface="Aptos Display"/>
                <a:ea typeface="+mn-lt"/>
                <a:cs typeface="+mn-lt"/>
              </a:rPr>
              <a:t>Berg, H. and Brandt, A. (2018) ‘Investigation of aerodynamic wheel design’. Available at: https://hdl.handle.net/20.500.12380/255588 (Accessed: 22 March 2026).</a:t>
            </a:r>
          </a:p>
          <a:p>
            <a:endParaRPr lang="en-US" sz="1200">
              <a:solidFill>
                <a:schemeClr val="bg1"/>
              </a:solidFill>
              <a:latin typeface="Aptos Display"/>
              <a:ea typeface="+mn-lt"/>
              <a:cs typeface="+mn-lt"/>
            </a:endParaRPr>
          </a:p>
          <a:p>
            <a:r>
              <a:rPr lang="en-US" sz="1200" err="1">
                <a:solidFill>
                  <a:schemeClr val="bg1"/>
                </a:solidFill>
                <a:latin typeface="Aptos Display"/>
                <a:ea typeface="+mn-lt"/>
                <a:cs typeface="+mn-lt"/>
              </a:rPr>
              <a:t>Vdovin</a:t>
            </a:r>
            <a:r>
              <a:rPr lang="en-US" sz="1200">
                <a:solidFill>
                  <a:schemeClr val="bg1"/>
                </a:solidFill>
                <a:latin typeface="Aptos Display"/>
                <a:ea typeface="+mn-lt"/>
                <a:cs typeface="+mn-lt"/>
              </a:rPr>
              <a:t>, A. (2013) Investigation of Aerodynamic Resistance of Rotating Wheels on Passenger Cars. Licentiate. Chalmers </a:t>
            </a:r>
            <a:r>
              <a:rPr lang="en-US" sz="1200" err="1">
                <a:solidFill>
                  <a:schemeClr val="bg1"/>
                </a:solidFill>
                <a:latin typeface="Aptos Display"/>
                <a:ea typeface="+mn-lt"/>
                <a:cs typeface="+mn-lt"/>
              </a:rPr>
              <a:t>Tekniska</a:t>
            </a:r>
            <a:r>
              <a:rPr lang="en-US" sz="1200">
                <a:solidFill>
                  <a:schemeClr val="bg1"/>
                </a:solidFill>
                <a:latin typeface="Aptos Display"/>
                <a:ea typeface="+mn-lt"/>
                <a:cs typeface="+mn-lt"/>
              </a:rPr>
              <a:t> </a:t>
            </a:r>
            <a:r>
              <a:rPr lang="en-US" sz="1200" err="1">
                <a:solidFill>
                  <a:schemeClr val="bg1"/>
                </a:solidFill>
                <a:latin typeface="Aptos Display"/>
                <a:ea typeface="+mn-lt"/>
                <a:cs typeface="+mn-lt"/>
              </a:rPr>
              <a:t>Hogskola</a:t>
            </a:r>
            <a:r>
              <a:rPr lang="en-US" sz="1200">
                <a:solidFill>
                  <a:schemeClr val="bg1"/>
                </a:solidFill>
                <a:latin typeface="Aptos Display"/>
                <a:ea typeface="+mn-lt"/>
                <a:cs typeface="+mn-lt"/>
              </a:rPr>
              <a:t> (Sweden). Available at: https://www.proquest.com/docview/2402508404/abstract/F8682B024EA04D44PQ/1 (Accessed: 22 March 2026).</a:t>
            </a:r>
            <a:endParaRPr lang="en-US" sz="1200">
              <a:solidFill>
                <a:schemeClr val="bg1"/>
              </a:solidFill>
              <a:latin typeface="Aptos Display"/>
            </a:endParaRPr>
          </a:p>
          <a:p>
            <a:endParaRPr lang="en-US" sz="1200">
              <a:solidFill>
                <a:schemeClr val="bg1"/>
              </a:solidFill>
              <a:latin typeface="Aptos Display"/>
            </a:endParaRPr>
          </a:p>
          <a:p>
            <a:r>
              <a:rPr lang="en-US" sz="1200">
                <a:solidFill>
                  <a:schemeClr val="bg1"/>
                </a:solidFill>
                <a:latin typeface="Aptos Display"/>
                <a:ea typeface="+mn-lt"/>
                <a:cs typeface="+mn-lt"/>
              </a:rPr>
              <a:t>Race Car Aerodynamics - Katz | PDF (no date) Scribd. Available at: https://www.scribd.com/document/653696858/Race-Car-Aerodynamics-Katz (Accessed: 23 March 2026).</a:t>
            </a:r>
            <a:endParaRPr lang="en-US" sz="1200">
              <a:solidFill>
                <a:schemeClr val="bg1"/>
              </a:solidFill>
              <a:latin typeface="Aptos Display"/>
            </a:endParaRPr>
          </a:p>
          <a:p>
            <a:endParaRPr lang="en-US" sz="1200">
              <a:solidFill>
                <a:schemeClr val="bg1"/>
              </a:solidFill>
              <a:latin typeface="Aptos Display"/>
            </a:endParaRPr>
          </a:p>
          <a:p>
            <a:r>
              <a:rPr lang="en-US" sz="1200">
                <a:solidFill>
                  <a:schemeClr val="bg1"/>
                </a:solidFill>
                <a:latin typeface="Aptos Display"/>
                <a:ea typeface="+mn-lt"/>
                <a:cs typeface="+mn-lt"/>
              </a:rPr>
              <a:t>Berg, H. and Brandt, A. (2018) ‘Investigation of aerodynamic wheel design’. Available at: https://hdl.handle.net/20.500.12380/255588 (Accessed: 22 March 2026).</a:t>
            </a:r>
            <a:endParaRPr lang="en-US" sz="1200">
              <a:solidFill>
                <a:schemeClr val="bg1"/>
              </a:solidFill>
              <a:latin typeface="Aptos Display"/>
            </a:endParaRPr>
          </a:p>
          <a:p>
            <a:endParaRPr lang="en-US" sz="1200">
              <a:solidFill>
                <a:schemeClr val="bg1"/>
              </a:solidFill>
              <a:latin typeface="Aptos Display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>
                <a:solidFill>
                  <a:schemeClr val="bg1"/>
                </a:solidFill>
                <a:latin typeface="Aptos Display"/>
              </a:rPr>
              <a:t> </a:t>
            </a:r>
            <a:r>
              <a:rPr lang="en-US" sz="1200" err="1">
                <a:solidFill>
                  <a:schemeClr val="bg1"/>
                </a:solidFill>
                <a:latin typeface="Aptos Display"/>
              </a:rPr>
              <a:t>Kurec</a:t>
            </a:r>
            <a:r>
              <a:rPr lang="en-US" sz="1200">
                <a:solidFill>
                  <a:schemeClr val="bg1"/>
                </a:solidFill>
                <a:latin typeface="Aptos Display"/>
              </a:rPr>
              <a:t>, K. </a:t>
            </a:r>
            <a:r>
              <a:rPr lang="en-US" sz="1200" i="1">
                <a:solidFill>
                  <a:schemeClr val="bg1"/>
                </a:solidFill>
                <a:latin typeface="Aptos Display"/>
              </a:rPr>
              <a:t>et al.</a:t>
            </a:r>
            <a:r>
              <a:rPr lang="en-US" sz="1200">
                <a:solidFill>
                  <a:schemeClr val="bg1"/>
                </a:solidFill>
                <a:latin typeface="Aptos Display"/>
              </a:rPr>
              <a:t> (2019) ‘Flow control for a car-mounted rear wing’, </a:t>
            </a:r>
            <a:r>
              <a:rPr lang="en-US" sz="1200" i="1">
                <a:solidFill>
                  <a:schemeClr val="bg1"/>
                </a:solidFill>
                <a:latin typeface="Aptos Display"/>
              </a:rPr>
              <a:t>International Journal of Mechanical Sciences</a:t>
            </a:r>
            <a:r>
              <a:rPr lang="en-US" sz="1200">
                <a:solidFill>
                  <a:schemeClr val="bg1"/>
                </a:solidFill>
                <a:latin typeface="Aptos Display"/>
              </a:rPr>
              <a:t>, 152, pp. 384–399. Available at: </a:t>
            </a:r>
            <a:r>
              <a:rPr lang="en-US" sz="1200">
                <a:solidFill>
                  <a:schemeClr val="bg1"/>
                </a:solidFill>
                <a:latin typeface="Aptos Display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https://doi.org/10.1016/j.ijmecsci.2018.12.034</a:t>
            </a:r>
            <a:r>
              <a:rPr lang="en-US" sz="1200">
                <a:solidFill>
                  <a:schemeClr val="bg1"/>
                </a:solidFill>
                <a:latin typeface="Aptos Display"/>
              </a:rPr>
              <a:t>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>
                <a:solidFill>
                  <a:schemeClr val="bg1"/>
                </a:solidFill>
                <a:latin typeface="Aptos Display"/>
              </a:rPr>
              <a:t> </a:t>
            </a:r>
            <a:r>
              <a:rPr lang="en-US" sz="1200" err="1">
                <a:solidFill>
                  <a:schemeClr val="bg1"/>
                </a:solidFill>
                <a:latin typeface="Aptos Display"/>
              </a:rPr>
              <a:t>Bayindirli</a:t>
            </a:r>
            <a:r>
              <a:rPr lang="en-US" sz="1200">
                <a:solidFill>
                  <a:schemeClr val="bg1"/>
                </a:solidFill>
                <a:latin typeface="Aptos Display"/>
              </a:rPr>
              <a:t>, C. and </a:t>
            </a:r>
            <a:r>
              <a:rPr lang="en-US" sz="1200" err="1">
                <a:solidFill>
                  <a:schemeClr val="bg1"/>
                </a:solidFill>
                <a:latin typeface="Aptos Display"/>
              </a:rPr>
              <a:t>Çeli̇K</a:t>
            </a:r>
            <a:r>
              <a:rPr lang="en-US" sz="1200">
                <a:solidFill>
                  <a:schemeClr val="bg1"/>
                </a:solidFill>
                <a:latin typeface="Aptos Display"/>
              </a:rPr>
              <a:t>, M. (2020) ‘The determination of effect of windshield </a:t>
            </a:r>
            <a:r>
              <a:rPr lang="en-US" sz="1200" err="1">
                <a:solidFill>
                  <a:schemeClr val="bg1"/>
                </a:solidFill>
                <a:latin typeface="Aptos Display"/>
              </a:rPr>
              <a:t>ınclination</a:t>
            </a:r>
            <a:r>
              <a:rPr lang="en-US" sz="1200">
                <a:solidFill>
                  <a:schemeClr val="bg1"/>
                </a:solidFill>
                <a:latin typeface="Aptos Display"/>
              </a:rPr>
              <a:t> angle on drag coefficient of a bus model by CFD method’, </a:t>
            </a:r>
            <a:r>
              <a:rPr lang="en-US" sz="1200" i="1">
                <a:solidFill>
                  <a:schemeClr val="bg1"/>
                </a:solidFill>
                <a:latin typeface="Aptos Display"/>
              </a:rPr>
              <a:t>International Journal of Automotive Engineering and Technologies</a:t>
            </a:r>
            <a:r>
              <a:rPr lang="en-US" sz="1200">
                <a:solidFill>
                  <a:schemeClr val="bg1"/>
                </a:solidFill>
                <a:latin typeface="Aptos Display"/>
              </a:rPr>
              <a:t>, 9(3), pp. 122–129. Available at: </a:t>
            </a:r>
            <a:r>
              <a:rPr lang="en-US" sz="1200">
                <a:solidFill>
                  <a:schemeClr val="bg1"/>
                </a:solidFill>
                <a:latin typeface="Aptos Display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https://doi.org/10.18245/ijaet.723755</a:t>
            </a:r>
            <a:endParaRPr lang="en-US" sz="1200">
              <a:solidFill>
                <a:schemeClr val="bg1"/>
              </a:solidFill>
              <a:latin typeface="Aptos Display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>
                <a:solidFill>
                  <a:schemeClr val="bg1"/>
                </a:solidFill>
                <a:latin typeface="Aptos Display"/>
              </a:rPr>
              <a:t> Li, J. </a:t>
            </a:r>
            <a:r>
              <a:rPr lang="en-US" sz="1200" i="1">
                <a:solidFill>
                  <a:schemeClr val="bg1"/>
                </a:solidFill>
                <a:latin typeface="Aptos Display"/>
              </a:rPr>
              <a:t>et al.</a:t>
            </a:r>
            <a:r>
              <a:rPr lang="en-US" sz="1200">
                <a:solidFill>
                  <a:schemeClr val="bg1"/>
                </a:solidFill>
                <a:latin typeface="Aptos Display"/>
              </a:rPr>
              <a:t> (2025) ‘CFD Simulation of Passenger Car Aerodynamics and Body Parameter Optimization’, </a:t>
            </a:r>
            <a:r>
              <a:rPr lang="en-US" sz="1200" i="1">
                <a:solidFill>
                  <a:schemeClr val="bg1"/>
                </a:solidFill>
                <a:latin typeface="Aptos Display"/>
              </a:rPr>
              <a:t>Fluid dynamics &amp; materials processing</a:t>
            </a:r>
            <a:r>
              <a:rPr lang="en-US" sz="1200">
                <a:solidFill>
                  <a:schemeClr val="bg1"/>
                </a:solidFill>
                <a:latin typeface="Aptos Display"/>
              </a:rPr>
              <a:t>, 21(9), pp. 2305–2329. Available at: </a:t>
            </a:r>
            <a:r>
              <a:rPr lang="en-US" sz="1200">
                <a:solidFill>
                  <a:schemeClr val="bg1"/>
                </a:solidFill>
                <a:latin typeface="Aptos Display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https://doi.org/10.32604/fdmp.2025.067087</a:t>
            </a:r>
            <a:r>
              <a:rPr lang="en-US" sz="1200">
                <a:solidFill>
                  <a:schemeClr val="bg1"/>
                </a:solidFill>
                <a:latin typeface="Aptos Display"/>
              </a:rPr>
              <a:t>.</a:t>
            </a:r>
          </a:p>
          <a:p>
            <a:endParaRPr lang="en-US" sz="1200">
              <a:solidFill>
                <a:schemeClr val="bg1"/>
              </a:solidFill>
            </a:endParaRPr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pic>
        <p:nvPicPr>
          <p:cNvPr id="4" name="Picture 3" descr="Swansea Campus Life | University of Wales Trinity Saint David">
            <a:extLst>
              <a:ext uri="{FF2B5EF4-FFF2-40B4-BE49-F238E27FC236}">
                <a16:creationId xmlns:a16="http://schemas.microsoft.com/office/drawing/2014/main" id="{1BD051C4-1980-22C6-1C11-A160C25DC9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547674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A366BC-2670-6EE8-A710-B8F33C6783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7">
            <a:extLst>
              <a:ext uri="{FF2B5EF4-FFF2-40B4-BE49-F238E27FC236}">
                <a16:creationId xmlns:a16="http://schemas.microsoft.com/office/drawing/2014/main" id="{FCF1F2C3-108A-7831-335F-1C467CCF91C3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PROJECT REFERENCE</a:t>
            </a:r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 descr="Swansea Campus Life | University of Wales Trinity Saint David">
            <a:extLst>
              <a:ext uri="{FF2B5EF4-FFF2-40B4-BE49-F238E27FC236}">
                <a16:creationId xmlns:a16="http://schemas.microsoft.com/office/drawing/2014/main" id="{7E7B37D0-DB4C-0B68-D9CA-136F0BADE7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8882F1F-EB95-65AE-5D91-E175F86DB8F2}"/>
              </a:ext>
            </a:extLst>
          </p:cNvPr>
          <p:cNvSpPr txBox="1"/>
          <p:nvPr/>
        </p:nvSpPr>
        <p:spPr>
          <a:xfrm>
            <a:off x="346530" y="1593362"/>
            <a:ext cx="9586451" cy="35086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</a:rPr>
              <a:t>Anon, (2023). </a:t>
            </a:r>
            <a:r>
              <a:rPr lang="en-GB" sz="1200" i="1">
                <a:solidFill>
                  <a:schemeClr val="bg1"/>
                </a:solidFill>
                <a:latin typeface="Times New Roman"/>
                <a:cs typeface="Times New Roman"/>
              </a:rPr>
              <a:t>Plus Four - Morgan Motor Company</a:t>
            </a:r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</a:rPr>
              <a:t>. [online] Available at: </a:t>
            </a:r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https://morgan-motor.com/models/plus/plus-four/</a:t>
            </a:r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</a:rPr>
              <a:t> [Accessed 24 Mar. 2026].</a:t>
            </a:r>
            <a:endParaRPr lang="en-GB">
              <a:solidFill>
                <a:schemeClr val="bg1"/>
              </a:solidFill>
            </a:endParaRPr>
          </a:p>
          <a:p>
            <a:endParaRPr lang="en-GB" sz="12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</a:rPr>
              <a:t>Benson, T. (2019). </a:t>
            </a:r>
            <a:r>
              <a:rPr lang="en-GB" sz="1200" i="1">
                <a:solidFill>
                  <a:schemeClr val="bg1"/>
                </a:solidFill>
                <a:latin typeface="Times New Roman"/>
                <a:cs typeface="Times New Roman"/>
              </a:rPr>
              <a:t>Boundary Layer</a:t>
            </a:r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</a:rPr>
              <a:t>. [online] Nasa.gov. Available at: </a:t>
            </a:r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https://www.grc.nasa.gov/WWW/k-12/VirtualAero/BottleRocket/airplane/boundlay.html</a:t>
            </a:r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</a:rPr>
              <a:t> [Accessed 21 Mar. 2026].</a:t>
            </a:r>
            <a:endParaRPr lang="en-GB">
              <a:solidFill>
                <a:schemeClr val="bg1"/>
              </a:solidFill>
            </a:endParaRPr>
          </a:p>
          <a:p>
            <a:endParaRPr lang="en-GB" sz="12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</a:rPr>
              <a:t>CFD Analysis Process. (n.d.). Available at: </a:t>
            </a:r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https://www.grc.nasa.gov/www/wind/TFAWS2007/CFD-Process.pdf</a:t>
            </a:r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</a:rPr>
              <a:t> [Accessed 21 Mar. 2026].</a:t>
            </a:r>
            <a:endParaRPr lang="en-GB">
              <a:solidFill>
                <a:schemeClr val="bg1"/>
              </a:solidFill>
            </a:endParaRPr>
          </a:p>
          <a:p>
            <a:endParaRPr lang="en-GB" sz="12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</a:rPr>
              <a:t>Muhammad Nabil Farhan Kamal, Izuan Amin Ishak, Nofrizalidris Darlis, Daniel Syafiq Baharol Maji, Safra Liyana Sukiman, Razlin Abd Rashid and Muhamad Asri Azizul (2021). A Review of Aerodynamics Influence on Various Car Model Geometry through CFD Techniques. </a:t>
            </a:r>
            <a:r>
              <a:rPr lang="en-GB" sz="1200" i="1">
                <a:solidFill>
                  <a:schemeClr val="bg1"/>
                </a:solidFill>
                <a:latin typeface="Times New Roman"/>
                <a:cs typeface="Times New Roman"/>
              </a:rPr>
              <a:t>Journal of Advanced Research in Fluid Mechanics and Thermal Sciences</a:t>
            </a:r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</a:rPr>
              <a:t>, 88(1), pp.109–125. </a:t>
            </a:r>
            <a:r>
              <a:rPr lang="en-GB" sz="1200" err="1">
                <a:solidFill>
                  <a:schemeClr val="bg1"/>
                </a:solidFill>
                <a:latin typeface="Times New Roman"/>
                <a:cs typeface="Times New Roman"/>
              </a:rPr>
              <a:t>doi:https</a:t>
            </a:r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</a:rPr>
              <a:t>://doi.org/10.37934/arfmts.88.1.109125. [Accessed 24 Mar. 2026].</a:t>
            </a:r>
          </a:p>
          <a:p>
            <a:endParaRPr lang="en-GB" sz="120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</a:rPr>
              <a:t>Nasa.gov. (2023). </a:t>
            </a:r>
            <a:r>
              <a:rPr lang="en-GB" sz="1200" i="1">
                <a:solidFill>
                  <a:schemeClr val="bg1"/>
                </a:solidFill>
                <a:latin typeface="Times New Roman"/>
                <a:cs typeface="Times New Roman"/>
              </a:rPr>
              <a:t>Introduction to Computational Fluid Dynamics Course</a:t>
            </a:r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</a:rPr>
              <a:t>. [online] Available at: </a:t>
            </a:r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https://www.nas.nasa.gov/pubs/ams/2018/introcfd.html</a:t>
            </a:r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</a:rPr>
              <a:t> [Accessed 21 Mar. 2026].</a:t>
            </a:r>
            <a:endParaRPr lang="en-GB">
              <a:solidFill>
                <a:schemeClr val="bg1"/>
              </a:solidFill>
            </a:endParaRPr>
          </a:p>
          <a:p>
            <a:endParaRPr lang="en-GB" sz="12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en-GB" sz="1200" err="1">
                <a:solidFill>
                  <a:schemeClr val="bg1"/>
                </a:solidFill>
                <a:latin typeface="Times New Roman"/>
                <a:cs typeface="Times New Roman"/>
              </a:rPr>
              <a:t>Piancastelli</a:t>
            </a:r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</a:rPr>
              <a:t>, L., </a:t>
            </a:r>
            <a:r>
              <a:rPr lang="en-GB" sz="1200" err="1">
                <a:solidFill>
                  <a:schemeClr val="bg1"/>
                </a:solidFill>
                <a:latin typeface="Times New Roman"/>
                <a:cs typeface="Times New Roman"/>
              </a:rPr>
              <a:t>Frizziero</a:t>
            </a:r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</a:rPr>
              <a:t>, L. and Donnici, G. (n.d.). </a:t>
            </a:r>
            <a:r>
              <a:rPr lang="en-GB" sz="1200" i="1">
                <a:solidFill>
                  <a:schemeClr val="bg1"/>
                </a:solidFill>
                <a:latin typeface="Times New Roman"/>
                <a:cs typeface="Times New Roman"/>
              </a:rPr>
              <a:t>LEARNING BY FAILURES: THE ‘ASTURA II’ CONCEPT CAR DESIGN PROCESS</a:t>
            </a:r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</a:rPr>
              <a:t>.</a:t>
            </a:r>
            <a:endParaRPr lang="en-GB">
              <a:solidFill>
                <a:schemeClr val="bg1"/>
              </a:solidFill>
            </a:endParaRPr>
          </a:p>
          <a:p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</a:rPr>
              <a:t>Slater, J.W. (2021). </a:t>
            </a:r>
            <a:r>
              <a:rPr lang="en-GB" sz="1200" i="1">
                <a:solidFill>
                  <a:schemeClr val="bg1"/>
                </a:solidFill>
                <a:latin typeface="Times New Roman"/>
                <a:cs typeface="Times New Roman"/>
              </a:rPr>
              <a:t>CFD Analysis Process</a:t>
            </a:r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</a:rPr>
              <a:t>. [online] nasa.gov. Available at: </a:t>
            </a:r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https://www.grc.nasa.gov/WWW/wind/valid/tutorial/process.html</a:t>
            </a:r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</a:rPr>
              <a:t> [Accessed 21 Mar. 2026].</a:t>
            </a:r>
            <a:endParaRPr lang="en-GB">
              <a:solidFill>
                <a:schemeClr val="bg1"/>
              </a:solidFill>
            </a:endParaRPr>
          </a:p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DCBEEF-7124-827D-ABD4-23B5652BADA4}"/>
              </a:ext>
            </a:extLst>
          </p:cNvPr>
          <p:cNvSpPr txBox="1"/>
          <p:nvPr/>
        </p:nvSpPr>
        <p:spPr>
          <a:xfrm>
            <a:off x="344128" y="958645"/>
            <a:ext cx="1043448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2405602 – References</a:t>
            </a:r>
          </a:p>
          <a:p>
            <a:endParaRPr lang="en-GB">
              <a:solidFill>
                <a:schemeClr val="bg1"/>
              </a:solidFill>
            </a:endParaRPr>
          </a:p>
          <a:p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320540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E6C447-AF37-2125-9044-FCF1ADA201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7">
            <a:extLst>
              <a:ext uri="{FF2B5EF4-FFF2-40B4-BE49-F238E27FC236}">
                <a16:creationId xmlns:a16="http://schemas.microsoft.com/office/drawing/2014/main" id="{395F306B-92B1-B3F6-DB74-B863A955DBF4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PROJECT REFERENCE</a:t>
            </a:r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 descr="Swansea Campus Life | University of Wales Trinity Saint David">
            <a:extLst>
              <a:ext uri="{FF2B5EF4-FFF2-40B4-BE49-F238E27FC236}">
                <a16:creationId xmlns:a16="http://schemas.microsoft.com/office/drawing/2014/main" id="{A42D36A2-F882-6A9C-9655-0FC8C76D32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B6B9808-D2DD-F9B4-24BD-35BCB32896E9}"/>
              </a:ext>
            </a:extLst>
          </p:cNvPr>
          <p:cNvSpPr txBox="1"/>
          <p:nvPr/>
        </p:nvSpPr>
        <p:spPr>
          <a:xfrm>
            <a:off x="699234" y="3052614"/>
            <a:ext cx="958645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EB8AEA-9628-AAF7-7A66-86543B5991C5}"/>
              </a:ext>
            </a:extLst>
          </p:cNvPr>
          <p:cNvSpPr txBox="1"/>
          <p:nvPr/>
        </p:nvSpPr>
        <p:spPr>
          <a:xfrm>
            <a:off x="344128" y="958645"/>
            <a:ext cx="10514095" cy="49552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2304962– References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bg1"/>
                </a:solidFill>
              </a:rPr>
              <a:t>Build Your Own Race Car (n.d.) </a:t>
            </a:r>
            <a:r>
              <a:rPr lang="en-GB" sz="1600" i="1">
                <a:solidFill>
                  <a:schemeClr val="bg1"/>
                </a:solidFill>
              </a:rPr>
              <a:t>Aerodynamics: Front </a:t>
            </a:r>
            <a:r>
              <a:rPr lang="en-GB" sz="1600" i="1" err="1">
                <a:solidFill>
                  <a:schemeClr val="bg1"/>
                </a:solidFill>
              </a:rPr>
              <a:t>Airdam</a:t>
            </a:r>
            <a:r>
              <a:rPr lang="en-GB" sz="1600">
                <a:solidFill>
                  <a:schemeClr val="bg1"/>
                </a:solidFill>
              </a:rPr>
              <a:t> [online] Available at: </a:t>
            </a:r>
            <a:r>
              <a:rPr lang="en-GB" sz="160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https://www.buildyourownracecar.com/race-car-aerodynamics-basics-and-design/aerodynamics_frontairdam/</a:t>
            </a:r>
            <a:r>
              <a:rPr lang="en-GB" sz="1600">
                <a:solidFill>
                  <a:schemeClr val="bg1"/>
                </a:solidFill>
              </a:rPr>
              <a:t> (Accessed: 21st March 2026)</a:t>
            </a:r>
            <a:endParaRPr lang="en-US" sz="160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bg1"/>
                </a:solidFill>
              </a:rPr>
              <a:t>Ford Racing (2026) </a:t>
            </a:r>
            <a:r>
              <a:rPr lang="en-GB" sz="1600" i="1">
                <a:solidFill>
                  <a:schemeClr val="bg1"/>
                </a:solidFill>
              </a:rPr>
              <a:t>Motorsports: Stock Car Racing</a:t>
            </a:r>
            <a:r>
              <a:rPr lang="en-GB" sz="1600">
                <a:solidFill>
                  <a:schemeClr val="bg1"/>
                </a:solidFill>
              </a:rPr>
              <a:t> [online] Available at: </a:t>
            </a:r>
            <a:r>
              <a:rPr lang="en-GB" sz="1600">
                <a:solidFill>
                  <a:schemeClr val="bg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https://www.fordracing.com/motorsport/stock-car-racing</a:t>
            </a:r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 (Accessed: 23rd March 2026)</a:t>
            </a:r>
            <a:endParaRPr lang="en-GB" sz="160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bg1"/>
                </a:solidFill>
              </a:rPr>
              <a:t>Hazen, E. (2015) </a:t>
            </a:r>
            <a:r>
              <a:rPr lang="en-GB" sz="1600" i="1">
                <a:solidFill>
                  <a:schemeClr val="bg1"/>
                </a:solidFill>
              </a:rPr>
              <a:t>Air Dam or Splitter – A Closer Look</a:t>
            </a:r>
            <a:r>
              <a:rPr lang="en-GB" sz="1600">
                <a:solidFill>
                  <a:schemeClr val="bg1"/>
                </a:solidFill>
              </a:rPr>
              <a:t> [online] Available at: </a:t>
            </a:r>
            <a:r>
              <a:rPr lang="en-GB" sz="160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https://www.verus-engineering.com/blog/cfd-cases-4/air-dam-or-splitter-a-closer-look-12</a:t>
            </a:r>
            <a:r>
              <a:rPr lang="en-GB" sz="1600">
                <a:solidFill>
                  <a:schemeClr val="bg1"/>
                </a:solidFill>
              </a:rPr>
              <a:t> (Accessed 23rd March 2026)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bg1"/>
                </a:solidFill>
              </a:rPr>
              <a:t>McBeath, S. (2017) </a:t>
            </a:r>
            <a:r>
              <a:rPr lang="en-GB" sz="1600" i="1">
                <a:solidFill>
                  <a:schemeClr val="bg1"/>
                </a:solidFill>
              </a:rPr>
              <a:t>Competition Car Aerodynamics: 3rd Edition</a:t>
            </a:r>
            <a:r>
              <a:rPr lang="en-GB" sz="1600">
                <a:solidFill>
                  <a:schemeClr val="bg1"/>
                </a:solidFill>
              </a:rPr>
              <a:t>; pgs. 52-72  </a:t>
            </a:r>
          </a:p>
          <a:p>
            <a:pPr marL="285750" indent="-285750">
              <a:buFont typeface="Arial"/>
              <a:buChar char="•"/>
            </a:pPr>
            <a:r>
              <a:rPr lang="en-GB" sz="1600" err="1">
                <a:solidFill>
                  <a:schemeClr val="bg1"/>
                </a:solidFill>
              </a:rPr>
              <a:t>Racecar</a:t>
            </a:r>
            <a:r>
              <a:rPr lang="en-GB" sz="1600">
                <a:solidFill>
                  <a:schemeClr val="bg1"/>
                </a:solidFill>
              </a:rPr>
              <a:t> Engineering (2022) </a:t>
            </a:r>
            <a:r>
              <a:rPr lang="en-GB" sz="1600" i="1">
                <a:solidFill>
                  <a:schemeClr val="bg1"/>
                </a:solidFill>
              </a:rPr>
              <a:t>Developing NACAR's Gen 7 Aerodynamics</a:t>
            </a:r>
            <a:r>
              <a:rPr lang="en-GB" sz="1600">
                <a:solidFill>
                  <a:schemeClr val="bg1"/>
                </a:solidFill>
              </a:rPr>
              <a:t> [online] Available at: </a:t>
            </a:r>
            <a:r>
              <a:rPr lang="en-GB" sz="160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https://www.racecar-engineering.com/articles/developing-nascars-gen-7-aerodynamics/</a:t>
            </a:r>
            <a:r>
              <a:rPr lang="en-GB" sz="1600">
                <a:solidFill>
                  <a:schemeClr val="bg1"/>
                </a:solidFill>
              </a:rPr>
              <a:t> (Accessed 23rd March 2026)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bg1"/>
                </a:solidFill>
              </a:rPr>
              <a:t>Welsh Racing Drivers' Association (2025) </a:t>
            </a:r>
            <a:r>
              <a:rPr lang="en-GB" sz="1600" i="1">
                <a:solidFill>
                  <a:schemeClr val="bg1"/>
                </a:solidFill>
              </a:rPr>
              <a:t>2025 Welsh Sports and Saloon Car Championship: Sporting and Technical Regulations</a:t>
            </a:r>
            <a:r>
              <a:rPr lang="en-GB" sz="1600">
                <a:solidFill>
                  <a:schemeClr val="bg1"/>
                </a:solidFill>
              </a:rPr>
              <a:t> [online] Available at:  </a:t>
            </a:r>
            <a:r>
              <a:rPr lang="en-GB" sz="1600">
                <a:solidFill>
                  <a:schemeClr val="bg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https://www.wrda.co.uk/assets/files/2025%20Champ%20Regs%20%20Published%20Copy.pdf</a:t>
            </a:r>
            <a:r>
              <a:rPr lang="en-GB" sz="1600">
                <a:solidFill>
                  <a:schemeClr val="bg1"/>
                </a:solidFill>
              </a:rPr>
              <a:t> (Accessed 21st March 2026)</a:t>
            </a:r>
          </a:p>
          <a:p>
            <a:endParaRPr lang="en-GB">
              <a:solidFill>
                <a:schemeClr val="bg1"/>
              </a:solidFill>
            </a:endParaRPr>
          </a:p>
          <a:p>
            <a:endParaRPr lang="en-GB">
              <a:solidFill>
                <a:schemeClr val="bg1"/>
              </a:solidFill>
            </a:endParaRPr>
          </a:p>
          <a:p>
            <a:endParaRPr lang="en-GB">
              <a:solidFill>
                <a:schemeClr val="bg1"/>
              </a:solidFill>
            </a:endParaRPr>
          </a:p>
          <a:p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947917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CFD5F7-7C17-57E4-387E-60796B7968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7">
            <a:extLst>
              <a:ext uri="{FF2B5EF4-FFF2-40B4-BE49-F238E27FC236}">
                <a16:creationId xmlns:a16="http://schemas.microsoft.com/office/drawing/2014/main" id="{DB5950C3-15FA-6707-3D75-770C83D361BA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PROJECT REFERENCE</a:t>
            </a:r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 descr="Swansea Campus Life | University of Wales Trinity Saint David">
            <a:extLst>
              <a:ext uri="{FF2B5EF4-FFF2-40B4-BE49-F238E27FC236}">
                <a16:creationId xmlns:a16="http://schemas.microsoft.com/office/drawing/2014/main" id="{B50DE107-25F5-6296-E5E6-3761C2D8EB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5B5930D-10CC-3B73-7C73-E54EEBC9A940}"/>
              </a:ext>
            </a:extLst>
          </p:cNvPr>
          <p:cNvSpPr txBox="1"/>
          <p:nvPr/>
        </p:nvSpPr>
        <p:spPr>
          <a:xfrm>
            <a:off x="626806" y="1216742"/>
            <a:ext cx="9586451" cy="45228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5D905C-DE24-2151-D56B-F3E87A3F802A}"/>
              </a:ext>
            </a:extLst>
          </p:cNvPr>
          <p:cNvSpPr txBox="1"/>
          <p:nvPr/>
        </p:nvSpPr>
        <p:spPr>
          <a:xfrm>
            <a:off x="344128" y="958645"/>
            <a:ext cx="10434483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2518952 – References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bg1"/>
                </a:solidFill>
              </a:rPr>
              <a:t>Chiplunkar, V. et al. (2023) Computational fluid dynamics analysis for an active rear wing design to improve cornering speed for a high-performance car. Materials Today: Proceedings [online]. Available From: </a:t>
            </a:r>
            <a:r>
              <a:rPr lang="en-GB">
                <a:solidFill>
                  <a:schemeClr val="bg1"/>
                </a:solidFill>
                <a:hlinkClick r:id="rId3"/>
              </a:rPr>
              <a:t>https://www.sciencedirect.com/science/article/abs/pii/S2214785322074119</a:t>
            </a:r>
            <a:r>
              <a:rPr lang="en-GB">
                <a:solidFill>
                  <a:schemeClr val="bg1"/>
                </a:solidFill>
              </a:rPr>
              <a:t>  [Accessed 22 March 2026]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bg1"/>
                </a:solidFill>
              </a:rPr>
              <a:t>Desai, S., </a:t>
            </a:r>
            <a:r>
              <a:rPr lang="en-GB" err="1">
                <a:solidFill>
                  <a:schemeClr val="bg1"/>
                </a:solidFill>
              </a:rPr>
              <a:t>Leylek</a:t>
            </a:r>
            <a:r>
              <a:rPr lang="en-GB">
                <a:solidFill>
                  <a:schemeClr val="bg1"/>
                </a:solidFill>
              </a:rPr>
              <a:t>, E., Lo, C., </a:t>
            </a:r>
            <a:r>
              <a:rPr lang="en-GB" err="1">
                <a:solidFill>
                  <a:schemeClr val="bg1"/>
                </a:solidFill>
              </a:rPr>
              <a:t>Doddegowda</a:t>
            </a:r>
            <a:r>
              <a:rPr lang="en-GB">
                <a:solidFill>
                  <a:schemeClr val="bg1"/>
                </a:solidFill>
              </a:rPr>
              <a:t>, P. et al., (2008) Experimental and CFD Comparative Case Studies of Aerodynamics of Race Car Wings, Underbodies with Wheels, and Motorcycle Flows, SAE Technical Paper [online]. Available From: </a:t>
            </a:r>
            <a:r>
              <a:rPr lang="en-GB">
                <a:solidFill>
                  <a:schemeClr val="bg1"/>
                </a:solidFill>
                <a:hlinkClick r:id="rId4"/>
              </a:rPr>
              <a:t>https://doi.org/10.4271/2008-01-2997</a:t>
            </a:r>
            <a:r>
              <a:rPr lang="en-GB">
                <a:solidFill>
                  <a:schemeClr val="bg1"/>
                </a:solidFill>
              </a:rPr>
              <a:t>  [Accessed 22 March 2026]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bg1"/>
                </a:solidFill>
              </a:rPr>
              <a:t>Kurniawan, D. et al. (2025) Effect of Gurney Flap on The Flow Separation Phenomenon on The Rear Wing </a:t>
            </a:r>
            <a:r>
              <a:rPr lang="en-GB" err="1">
                <a:solidFill>
                  <a:schemeClr val="bg1"/>
                </a:solidFill>
              </a:rPr>
              <a:t>Airfoil</a:t>
            </a:r>
            <a:r>
              <a:rPr lang="en-GB">
                <a:solidFill>
                  <a:schemeClr val="bg1"/>
                </a:solidFill>
              </a:rPr>
              <a:t> of Racing Car. Open Science and Technology [online]. Available From: </a:t>
            </a:r>
            <a:r>
              <a:rPr lang="en-GB">
                <a:solidFill>
                  <a:schemeClr val="bg1"/>
                </a:solidFill>
                <a:hlinkClick r:id="rId5"/>
              </a:rPr>
              <a:t>https://opscitech.com/journal/article/view/150</a:t>
            </a:r>
            <a:r>
              <a:rPr lang="en-GB">
                <a:solidFill>
                  <a:schemeClr val="bg1"/>
                </a:solidFill>
              </a:rPr>
              <a:t>  [Accessed 22 March 2026]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bg1"/>
                </a:solidFill>
              </a:rPr>
              <a:t>Welsh Racing Drivers Association Ltd. (2025) 2025 Welsh Sports &amp; Saloon Car Championship Sporting and Technical Regulations [online]. Available from: https://www.wrda.co.uk/assets/files/2025%20Champ%20Regs%20%20Published%20 Copy.pdf   [Accessed 22 March 2026]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solidFill>
                <a:schemeClr val="bg1"/>
              </a:solidFill>
            </a:endParaRPr>
          </a:p>
          <a:p>
            <a:endParaRPr lang="en-GB">
              <a:solidFill>
                <a:schemeClr val="bg1"/>
              </a:solidFill>
            </a:endParaRPr>
          </a:p>
          <a:p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556051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C2F502-3A92-8834-5B59-40A34A48B6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7">
            <a:extLst>
              <a:ext uri="{FF2B5EF4-FFF2-40B4-BE49-F238E27FC236}">
                <a16:creationId xmlns:a16="http://schemas.microsoft.com/office/drawing/2014/main" id="{109CFD2D-A45F-0ABF-2A0C-E09D390A551B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PROJECT REFERENCE</a:t>
            </a:r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 descr="Swansea Campus Life | University of Wales Trinity Saint David">
            <a:extLst>
              <a:ext uri="{FF2B5EF4-FFF2-40B4-BE49-F238E27FC236}">
                <a16:creationId xmlns:a16="http://schemas.microsoft.com/office/drawing/2014/main" id="{FAFD96ED-8AF2-E853-0B45-BEE68A64B8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FEE5D21-C824-F9AE-36C4-67488EE9A0A5}"/>
              </a:ext>
            </a:extLst>
          </p:cNvPr>
          <p:cNvSpPr txBox="1"/>
          <p:nvPr/>
        </p:nvSpPr>
        <p:spPr>
          <a:xfrm>
            <a:off x="626806" y="1216742"/>
            <a:ext cx="9586451" cy="45228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82DC01-DFE7-3135-E8D7-A90C14131DC1}"/>
              </a:ext>
            </a:extLst>
          </p:cNvPr>
          <p:cNvSpPr txBox="1"/>
          <p:nvPr/>
        </p:nvSpPr>
        <p:spPr>
          <a:xfrm>
            <a:off x="344128" y="958645"/>
            <a:ext cx="1043448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2404454– References</a:t>
            </a:r>
          </a:p>
          <a:p>
            <a:endParaRPr lang="en-GB">
              <a:solidFill>
                <a:schemeClr val="bg1"/>
              </a:solidFill>
            </a:endParaRPr>
          </a:p>
          <a:p>
            <a:endParaRPr lang="en-GB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1BDFA6A-CE00-D98F-9ADF-F48ED436C3C5}"/>
              </a:ext>
            </a:extLst>
          </p:cNvPr>
          <p:cNvSpPr txBox="1"/>
          <p:nvPr/>
        </p:nvSpPr>
        <p:spPr>
          <a:xfrm>
            <a:off x="341981" y="1421079"/>
            <a:ext cx="11501608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err="1">
                <a:solidFill>
                  <a:schemeClr val="bg1"/>
                </a:solidFill>
                <a:latin typeface="Times New Roman"/>
                <a:cs typeface="Times New Roman"/>
              </a:rPr>
              <a:t>NablaFlow</a:t>
            </a:r>
            <a:r>
              <a:rPr lang="en-US" sz="1200">
                <a:solidFill>
                  <a:schemeClr val="bg1"/>
                </a:solidFill>
                <a:latin typeface="Times New Roman"/>
                <a:cs typeface="Times New Roman"/>
              </a:rPr>
              <a:t>. (2024). </a:t>
            </a:r>
            <a:r>
              <a:rPr lang="en-US" sz="1200" i="1" err="1">
                <a:solidFill>
                  <a:schemeClr val="bg1"/>
                </a:solidFill>
                <a:latin typeface="Times New Roman"/>
                <a:cs typeface="Times New Roman"/>
              </a:rPr>
              <a:t>NablaFlow</a:t>
            </a:r>
            <a:r>
              <a:rPr lang="en-US" sz="1200">
                <a:solidFill>
                  <a:schemeClr val="bg1"/>
                </a:solidFill>
                <a:latin typeface="Times New Roman"/>
                <a:cs typeface="Times New Roman"/>
              </a:rPr>
              <a:t>. [online] Available at: </a:t>
            </a:r>
            <a:r>
              <a:rPr lang="en-US" sz="1200">
                <a:solidFill>
                  <a:schemeClr val="bg1"/>
                </a:solidFill>
                <a:latin typeface="Times New Roman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https://nablaflow.io/aerocloud/blog/formula-1-aero-insights-pt2-single-vs-multi-element-rear-wings/</a:t>
            </a:r>
            <a:r>
              <a:rPr lang="en-US" sz="1200">
                <a:solidFill>
                  <a:schemeClr val="bg1"/>
                </a:solidFill>
                <a:latin typeface="Times New Roman"/>
                <a:cs typeface="Times New Roman"/>
              </a:rPr>
              <a:t> [Accessed 24 Mar. 2026].</a:t>
            </a:r>
            <a:endParaRPr lang="en-US">
              <a:solidFill>
                <a:schemeClr val="bg1"/>
              </a:solidFill>
            </a:endParaRPr>
          </a:p>
          <a:p>
            <a:endParaRPr lang="en-US" sz="12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en-US" sz="1200">
                <a:solidFill>
                  <a:schemeClr val="bg1"/>
                </a:solidFill>
                <a:latin typeface="Times New Roman"/>
                <a:cs typeface="Times New Roman"/>
              </a:rPr>
              <a:t>Campbell-Brennan, J. (2020). </a:t>
            </a:r>
            <a:r>
              <a:rPr lang="en-US" sz="1200" i="1">
                <a:solidFill>
                  <a:schemeClr val="bg1"/>
                </a:solidFill>
                <a:latin typeface="Times New Roman"/>
                <a:cs typeface="Times New Roman"/>
              </a:rPr>
              <a:t>How to Design a Rear Wing.</a:t>
            </a:r>
            <a:r>
              <a:rPr lang="en-US" sz="1200">
                <a:solidFill>
                  <a:schemeClr val="bg1"/>
                </a:solidFill>
                <a:latin typeface="Times New Roman"/>
                <a:cs typeface="Times New Roman"/>
              </a:rPr>
              <a:t> [online] </a:t>
            </a:r>
            <a:r>
              <a:rPr lang="en-US" sz="1200">
                <a:solidFill>
                  <a:schemeClr val="bg1"/>
                </a:solidFill>
                <a:latin typeface="Times New Roman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www.linkedin.com</a:t>
            </a:r>
            <a:r>
              <a:rPr lang="en-US" sz="1200">
                <a:solidFill>
                  <a:schemeClr val="bg1"/>
                </a:solidFill>
                <a:latin typeface="Times New Roman"/>
                <a:cs typeface="Times New Roman"/>
              </a:rPr>
              <a:t>. Available at: </a:t>
            </a:r>
            <a:r>
              <a:rPr lang="en-US" sz="1200">
                <a:solidFill>
                  <a:schemeClr val="bg1"/>
                </a:solidFill>
                <a:latin typeface="Times New Roman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https://www.linkedin.com/pulse/what-makes-effective-rear-wing-iterative-design-campbell-brennan</a:t>
            </a:r>
            <a:r>
              <a:rPr lang="en-US" sz="1200">
                <a:solidFill>
                  <a:schemeClr val="bg1"/>
                </a:solidFill>
                <a:latin typeface="Times New Roman"/>
                <a:cs typeface="Times New Roman"/>
              </a:rPr>
              <a:t> [Accessed 24 Mar. 2026].</a:t>
            </a:r>
            <a:endParaRPr lang="en-US">
              <a:solidFill>
                <a:schemeClr val="bg1"/>
              </a:solidFill>
            </a:endParaRPr>
          </a:p>
          <a:p>
            <a:endParaRPr lang="en-US" sz="12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441237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3AA47C-3F37-2AEC-3F82-C86F986A24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7">
            <a:extLst>
              <a:ext uri="{FF2B5EF4-FFF2-40B4-BE49-F238E27FC236}">
                <a16:creationId xmlns:a16="http://schemas.microsoft.com/office/drawing/2014/main" id="{FDEE5D8A-36C6-062C-2911-E045609D21EF}"/>
              </a:ext>
            </a:extLst>
          </p:cNvPr>
          <p:cNvSpPr txBox="1">
            <a:spLocks/>
          </p:cNvSpPr>
          <p:nvPr/>
        </p:nvSpPr>
        <p:spPr>
          <a:xfrm>
            <a:off x="-190123" y="196914"/>
            <a:ext cx="7233719" cy="544232"/>
          </a:xfrm>
          <a:prstGeom prst="parallelogram">
            <a:avLst/>
          </a:prstGeom>
          <a:solidFill>
            <a:srgbClr val="FFC00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>
                <a:solidFill>
                  <a:schemeClr val="tx1"/>
                </a:solidFill>
              </a:rPr>
              <a:t>PROJECT REFERENCE</a:t>
            </a:r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 descr="Swansea Campus Life | University of Wales Trinity Saint David">
            <a:extLst>
              <a:ext uri="{FF2B5EF4-FFF2-40B4-BE49-F238E27FC236}">
                <a16:creationId xmlns:a16="http://schemas.microsoft.com/office/drawing/2014/main" id="{7B16CC7D-028D-909E-96CA-F242427CE7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9797" y="6184467"/>
            <a:ext cx="2022203" cy="60585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7F4210F-E044-3209-9B7A-3C68E5598398}"/>
              </a:ext>
            </a:extLst>
          </p:cNvPr>
          <p:cNvSpPr txBox="1"/>
          <p:nvPr/>
        </p:nvSpPr>
        <p:spPr>
          <a:xfrm>
            <a:off x="626806" y="1216742"/>
            <a:ext cx="9586451" cy="45228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132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E0DEAD79807744A33C0999C3BED08C" ma:contentTypeVersion="12" ma:contentTypeDescription="Create a new document." ma:contentTypeScope="" ma:versionID="9f6625e17c685a105b14eac25cbfae1d">
  <xsd:schema xmlns:xsd="http://www.w3.org/2001/XMLSchema" xmlns:xs="http://www.w3.org/2001/XMLSchema" xmlns:p="http://schemas.microsoft.com/office/2006/metadata/properties" xmlns:ns2="6dd1c96b-863d-4352-8496-166d9a9d3ee1" xmlns:ns3="88300f37-b0e0-4981-9a82-34132d376673" targetNamespace="http://schemas.microsoft.com/office/2006/metadata/properties" ma:root="true" ma:fieldsID="aad3f6802130324c990662a324e0cc01" ns2:_="" ns3:_="">
    <xsd:import namespace="6dd1c96b-863d-4352-8496-166d9a9d3ee1"/>
    <xsd:import namespace="88300f37-b0e0-4981-9a82-34132d37667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d1c96b-863d-4352-8496-166d9a9d3ee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300f37-b0e0-4981-9a82-34132d376673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929d86e2-8edc-41e0-b19f-ac10ea51fa1d}" ma:internalName="TaxCatchAll" ma:showField="CatchAllData" ma:web="88300f37-b0e0-4981-9a82-34132d37667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88300f37-b0e0-4981-9a82-34132d376673" xsi:nil="true"/>
    <lcf76f155ced4ddcb4097134ff3c332f xmlns="6dd1c96b-863d-4352-8496-166d9a9d3ee1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B6C147F-CAEE-4908-97A3-5EDECD365083}">
  <ds:schemaRefs>
    <ds:schemaRef ds:uri="6dd1c96b-863d-4352-8496-166d9a9d3ee1"/>
    <ds:schemaRef ds:uri="88300f37-b0e0-4981-9a82-34132d37667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72891715-BF50-4A60-A679-3C9E0FC5DC4A}">
  <ds:schemaRefs>
    <ds:schemaRef ds:uri="6dd1c96b-863d-4352-8496-166d9a9d3ee1"/>
    <ds:schemaRef ds:uri="88300f37-b0e0-4981-9a82-34132d376673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62A2E10-A38E-43D4-BBB2-D539ED29FEE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38</Slides>
  <Notes>19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39" baseType="lpstr">
      <vt:lpstr>Office Theme</vt:lpstr>
      <vt:lpstr>PROJECT OVERVIEW</vt:lpstr>
      <vt:lpstr>WHAT IS THE PROJECT?</vt:lpstr>
      <vt:lpstr>Development Car</vt:lpstr>
      <vt:lpstr>PowerPoint Presentation</vt:lpstr>
      <vt:lpstr>TEAM INTRODUCTION</vt:lpstr>
      <vt:lpstr>PROJECT TIMELINE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Further Aerodynamic Work</vt:lpstr>
      <vt:lpstr>PowerPoint Presentation</vt:lpstr>
      <vt:lpstr>PowerPoint Presentation</vt:lpstr>
      <vt:lpstr>PowerPoint Presentation</vt:lpstr>
      <vt:lpstr>PowerPoint Presentation</vt:lpstr>
      <vt:lpstr>PROJECT OVERVIEW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Ry Williams (2400990)</dc:creator>
  <cp:revision>2</cp:revision>
  <dcterms:created xsi:type="dcterms:W3CDTF">2026-03-14T14:15:36Z</dcterms:created>
  <dcterms:modified xsi:type="dcterms:W3CDTF">2026-03-24T23:07:57Z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0x01010084E0DEAD79807744A33C0999C3BED08C</vt:lpwstr>
  </property>
  <property fmtid="{D5CDD505-2E9C-101B-9397-08002B2CF9AE}" pid="3" name="MediaServiceImageTags">
    <vt:lpwstr/>
  </property>
</Properties>
</file>