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366" r:id="rId6"/>
    <p:sldId id="263" r:id="rId7"/>
    <p:sldId id="367" r:id="rId8"/>
    <p:sldId id="657" r:id="rId9"/>
    <p:sldId id="270" r:id="rId10"/>
    <p:sldId id="340" r:id="rId11"/>
    <p:sldId id="341" r:id="rId12"/>
    <p:sldId id="342" r:id="rId13"/>
    <p:sldId id="350" r:id="rId14"/>
    <p:sldId id="649" r:id="rId15"/>
    <p:sldId id="650" r:id="rId16"/>
    <p:sldId id="368" r:id="rId17"/>
    <p:sldId id="374" r:id="rId18"/>
    <p:sldId id="362" r:id="rId19"/>
    <p:sldId id="651" r:id="rId20"/>
    <p:sldId id="652" r:id="rId21"/>
    <p:sldId id="658" r:id="rId22"/>
    <p:sldId id="292" r:id="rId23"/>
    <p:sldId id="301" r:id="rId24"/>
    <p:sldId id="275" r:id="rId25"/>
    <p:sldId id="276" r:id="rId26"/>
    <p:sldId id="659" r:id="rId27"/>
    <p:sldId id="361" r:id="rId28"/>
    <p:sldId id="359" r:id="rId29"/>
    <p:sldId id="322" r:id="rId30"/>
    <p:sldId id="646" r:id="rId31"/>
    <p:sldId id="360" r:id="rId32"/>
    <p:sldId id="280" r:id="rId33"/>
    <p:sldId id="365" r:id="rId34"/>
    <p:sldId id="372" r:id="rId35"/>
    <p:sldId id="371" r:id="rId36"/>
    <p:sldId id="281" r:id="rId37"/>
    <p:sldId id="660" r:id="rId38"/>
    <p:sldId id="289" r:id="rId39"/>
    <p:sldId id="375" r:id="rId40"/>
    <p:sldId id="370" r:id="rId41"/>
    <p:sldId id="286" r:id="rId42"/>
    <p:sldId id="645"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9F9"/>
    <a:srgbClr val="D3CFDD"/>
    <a:srgbClr val="E2EFD9"/>
    <a:srgbClr val="6699FF"/>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A4AFF8-6EBD-4A46-AC98-F17A433EABD0}" v="72" dt="2026-04-28T15:06:50.046"/>
    <p1510:client id="{EB50CCDF-047D-4506-9647-60257F8F0183}" v="398" dt="2026-04-29T12:52:43.1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63801" autoAdjust="0"/>
  </p:normalViewPr>
  <p:slideViewPr>
    <p:cSldViewPr snapToGrid="0" showGuides="1">
      <p:cViewPr varScale="1">
        <p:scale>
          <a:sx n="70" d="100"/>
          <a:sy n="70" d="100"/>
        </p:scale>
        <p:origin x="2100" y="72"/>
      </p:cViewPr>
      <p:guideLst>
        <p:guide orient="horz" pos="2183"/>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DC0A87C3-DDD1-46D4-9EBF-96C52451583F}"/>
    <pc:docChg chg="undo custSel addSld delSld modSld sldOrd">
      <pc:chgData name="Connie Davage" userId="f0451772-7718-4457-a9fb-8c630536f195" providerId="ADAL" clId="{DC0A87C3-DDD1-46D4-9EBF-96C52451583F}" dt="2026-04-29T12:56:33.141" v="2857" actId="47"/>
      <pc:docMkLst>
        <pc:docMk/>
      </pc:docMkLst>
      <pc:sldChg chg="add">
        <pc:chgData name="Connie Davage" userId="f0451772-7718-4457-a9fb-8c630536f195" providerId="ADAL" clId="{DC0A87C3-DDD1-46D4-9EBF-96C52451583F}" dt="2026-04-24T10:07:22.392" v="7"/>
        <pc:sldMkLst>
          <pc:docMk/>
          <pc:sldMk cId="1798057776" sldId="263"/>
        </pc:sldMkLst>
      </pc:sldChg>
      <pc:sldChg chg="modSp mod modNotesTx">
        <pc:chgData name="Connie Davage" userId="f0451772-7718-4457-a9fb-8c630536f195" providerId="ADAL" clId="{DC0A87C3-DDD1-46D4-9EBF-96C52451583F}" dt="2026-04-29T09:45:37.454" v="2382" actId="6549"/>
        <pc:sldMkLst>
          <pc:docMk/>
          <pc:sldMk cId="4257807791" sldId="270"/>
        </pc:sldMkLst>
        <pc:spChg chg="mod">
          <ac:chgData name="Connie Davage" userId="f0451772-7718-4457-a9fb-8c630536f195" providerId="ADAL" clId="{DC0A87C3-DDD1-46D4-9EBF-96C52451583F}" dt="2026-04-28T14:29:13.668" v="2329" actId="20577"/>
          <ac:spMkLst>
            <pc:docMk/>
            <pc:sldMk cId="4257807791" sldId="270"/>
            <ac:spMk id="3" creationId="{F302C818-8E7F-47DB-9908-134F01B7FE1B}"/>
          </ac:spMkLst>
        </pc:spChg>
      </pc:sldChg>
      <pc:sldChg chg="addSp delSp modSp mod delAnim">
        <pc:chgData name="Connie Davage" userId="f0451772-7718-4457-a9fb-8c630536f195" providerId="ADAL" clId="{DC0A87C3-DDD1-46D4-9EBF-96C52451583F}" dt="2026-04-28T13:27:53.406" v="2302" actId="207"/>
        <pc:sldMkLst>
          <pc:docMk/>
          <pc:sldMk cId="3986111936" sldId="275"/>
        </pc:sldMkLst>
        <pc:spChg chg="mod">
          <ac:chgData name="Connie Davage" userId="f0451772-7718-4457-a9fb-8c630536f195" providerId="ADAL" clId="{DC0A87C3-DDD1-46D4-9EBF-96C52451583F}" dt="2026-04-28T13:27:42.516" v="2301" actId="207"/>
          <ac:spMkLst>
            <pc:docMk/>
            <pc:sldMk cId="3986111936" sldId="275"/>
            <ac:spMk id="3" creationId="{A6316321-DD31-4035-A7EE-BA149FFEFE2C}"/>
          </ac:spMkLst>
        </pc:spChg>
        <pc:spChg chg="del">
          <ac:chgData name="Connie Davage" userId="f0451772-7718-4457-a9fb-8c630536f195" providerId="ADAL" clId="{DC0A87C3-DDD1-46D4-9EBF-96C52451583F}" dt="2026-04-28T13:19:58.632" v="2237" actId="478"/>
          <ac:spMkLst>
            <pc:docMk/>
            <pc:sldMk cId="3986111936" sldId="275"/>
            <ac:spMk id="4" creationId="{831C3AA7-ABCA-413C-932D-9ADB5965C5F6}"/>
          </ac:spMkLst>
        </pc:spChg>
        <pc:spChg chg="add mod">
          <ac:chgData name="Connie Davage" userId="f0451772-7718-4457-a9fb-8c630536f195" providerId="ADAL" clId="{DC0A87C3-DDD1-46D4-9EBF-96C52451583F}" dt="2026-04-28T13:23:44.152" v="2258" actId="1076"/>
          <ac:spMkLst>
            <pc:docMk/>
            <pc:sldMk cId="3986111936" sldId="275"/>
            <ac:spMk id="6" creationId="{077F75F9-4935-D3E8-A291-7220C625CC83}"/>
          </ac:spMkLst>
        </pc:spChg>
        <pc:spChg chg="mod">
          <ac:chgData name="Connie Davage" userId="f0451772-7718-4457-a9fb-8c630536f195" providerId="ADAL" clId="{DC0A87C3-DDD1-46D4-9EBF-96C52451583F}" dt="2026-04-28T13:21:05.672" v="2257" actId="20577"/>
          <ac:spMkLst>
            <pc:docMk/>
            <pc:sldMk cId="3986111936" sldId="275"/>
            <ac:spMk id="7" creationId="{2A6D8D44-6795-04A1-B170-5219E89D9B79}"/>
          </ac:spMkLst>
        </pc:spChg>
        <pc:spChg chg="add mod">
          <ac:chgData name="Connie Davage" userId="f0451772-7718-4457-a9fb-8c630536f195" providerId="ADAL" clId="{DC0A87C3-DDD1-46D4-9EBF-96C52451583F}" dt="2026-04-28T13:27:53.406" v="2302" actId="207"/>
          <ac:spMkLst>
            <pc:docMk/>
            <pc:sldMk cId="3986111936" sldId="275"/>
            <ac:spMk id="8" creationId="{1AB15E3C-E316-C788-415A-1EAAB6796F6E}"/>
          </ac:spMkLst>
        </pc:spChg>
      </pc:sldChg>
      <pc:sldChg chg="ord">
        <pc:chgData name="Connie Davage" userId="f0451772-7718-4457-a9fb-8c630536f195" providerId="ADAL" clId="{DC0A87C3-DDD1-46D4-9EBF-96C52451583F}" dt="2026-04-24T12:34:05.736" v="1642"/>
        <pc:sldMkLst>
          <pc:docMk/>
          <pc:sldMk cId="3577568159" sldId="276"/>
        </pc:sldMkLst>
      </pc:sldChg>
      <pc:sldChg chg="modSp">
        <pc:chgData name="Connie Davage" userId="f0451772-7718-4457-a9fb-8c630536f195" providerId="ADAL" clId="{DC0A87C3-DDD1-46D4-9EBF-96C52451583F}" dt="2026-04-24T13:27:21.333" v="2186" actId="20577"/>
        <pc:sldMkLst>
          <pc:docMk/>
          <pc:sldMk cId="4180819838" sldId="280"/>
        </pc:sldMkLst>
        <pc:spChg chg="mod">
          <ac:chgData name="Connie Davage" userId="f0451772-7718-4457-a9fb-8c630536f195" providerId="ADAL" clId="{DC0A87C3-DDD1-46D4-9EBF-96C52451583F}" dt="2026-04-24T13:27:21.333" v="2186" actId="20577"/>
          <ac:spMkLst>
            <pc:docMk/>
            <pc:sldMk cId="4180819838" sldId="280"/>
            <ac:spMk id="4" creationId="{63F7CB32-13C6-4B90-8551-E95E897FC44E}"/>
          </ac:spMkLst>
        </pc:spChg>
        <pc:spChg chg="mod">
          <ac:chgData name="Connie Davage" userId="f0451772-7718-4457-a9fb-8c630536f195" providerId="ADAL" clId="{DC0A87C3-DDD1-46D4-9EBF-96C52451583F}" dt="2026-04-24T13:27:09.679" v="2184" actId="20577"/>
          <ac:spMkLst>
            <pc:docMk/>
            <pc:sldMk cId="4180819838" sldId="280"/>
            <ac:spMk id="6" creationId="{852C5195-F97C-495F-9D11-A2FD29519F93}"/>
          </ac:spMkLst>
        </pc:spChg>
      </pc:sldChg>
      <pc:sldChg chg="delSp modSp mod delAnim">
        <pc:chgData name="Connie Davage" userId="f0451772-7718-4457-a9fb-8c630536f195" providerId="ADAL" clId="{DC0A87C3-DDD1-46D4-9EBF-96C52451583F}" dt="2026-04-24T13:32:49.172" v="2194" actId="1076"/>
        <pc:sldMkLst>
          <pc:docMk/>
          <pc:sldMk cId="1587239607" sldId="281"/>
        </pc:sldMkLst>
        <pc:spChg chg="mod">
          <ac:chgData name="Connie Davage" userId="f0451772-7718-4457-a9fb-8c630536f195" providerId="ADAL" clId="{DC0A87C3-DDD1-46D4-9EBF-96C52451583F}" dt="2026-04-24T13:32:49.172" v="2194" actId="1076"/>
          <ac:spMkLst>
            <pc:docMk/>
            <pc:sldMk cId="1587239607" sldId="281"/>
            <ac:spMk id="5" creationId="{B18135B4-0EAA-8EA0-EDF3-A24C5003E8AE}"/>
          </ac:spMkLst>
        </pc:spChg>
        <pc:spChg chg="mod">
          <ac:chgData name="Connie Davage" userId="f0451772-7718-4457-a9fb-8c630536f195" providerId="ADAL" clId="{DC0A87C3-DDD1-46D4-9EBF-96C52451583F}" dt="2026-04-24T13:32:42.284" v="2192" actId="1076"/>
          <ac:spMkLst>
            <pc:docMk/>
            <pc:sldMk cId="1587239607" sldId="281"/>
            <ac:spMk id="7" creationId="{1004AC68-9381-7E19-0EAD-68CC29B4AA68}"/>
          </ac:spMkLst>
        </pc:spChg>
        <pc:picChg chg="mod">
          <ac:chgData name="Connie Davage" userId="f0451772-7718-4457-a9fb-8c630536f195" providerId="ADAL" clId="{DC0A87C3-DDD1-46D4-9EBF-96C52451583F}" dt="2026-04-24T13:32:45.563" v="2193" actId="1076"/>
          <ac:picMkLst>
            <pc:docMk/>
            <pc:sldMk cId="1587239607" sldId="281"/>
            <ac:picMk id="4" creationId="{2654CE0D-BECB-694E-4EE1-991B78807E61}"/>
          </ac:picMkLst>
        </pc:picChg>
        <pc:picChg chg="mod">
          <ac:chgData name="Connie Davage" userId="f0451772-7718-4457-a9fb-8c630536f195" providerId="ADAL" clId="{DC0A87C3-DDD1-46D4-9EBF-96C52451583F}" dt="2026-04-24T13:32:36.898" v="2191" actId="1076"/>
          <ac:picMkLst>
            <pc:docMk/>
            <pc:sldMk cId="1587239607" sldId="281"/>
            <ac:picMk id="10" creationId="{87DDFCC0-02D7-4F3B-4D61-69E20D38D6C6}"/>
          </ac:picMkLst>
        </pc:picChg>
      </pc:sldChg>
      <pc:sldChg chg="del mod modShow">
        <pc:chgData name="Connie Davage" userId="f0451772-7718-4457-a9fb-8c630536f195" providerId="ADAL" clId="{DC0A87C3-DDD1-46D4-9EBF-96C52451583F}" dt="2026-04-29T09:59:02.625" v="2386" actId="47"/>
        <pc:sldMkLst>
          <pc:docMk/>
          <pc:sldMk cId="2723716589" sldId="282"/>
        </pc:sldMkLst>
      </pc:sldChg>
      <pc:sldChg chg="del mod modShow">
        <pc:chgData name="Connie Davage" userId="f0451772-7718-4457-a9fb-8c630536f195" providerId="ADAL" clId="{DC0A87C3-DDD1-46D4-9EBF-96C52451583F}" dt="2026-04-29T12:56:26.778" v="2855" actId="47"/>
        <pc:sldMkLst>
          <pc:docMk/>
          <pc:sldMk cId="1970649786" sldId="285"/>
        </pc:sldMkLst>
      </pc:sldChg>
      <pc:sldChg chg="del mod modShow">
        <pc:chgData name="Connie Davage" userId="f0451772-7718-4457-a9fb-8c630536f195" providerId="ADAL" clId="{DC0A87C3-DDD1-46D4-9EBF-96C52451583F}" dt="2026-04-29T12:56:28.307" v="2856" actId="47"/>
        <pc:sldMkLst>
          <pc:docMk/>
          <pc:sldMk cId="783842028" sldId="287"/>
        </pc:sldMkLst>
      </pc:sldChg>
      <pc:sldChg chg="del mod modShow">
        <pc:chgData name="Connie Davage" userId="f0451772-7718-4457-a9fb-8c630536f195" providerId="ADAL" clId="{DC0A87C3-DDD1-46D4-9EBF-96C52451583F}" dt="2026-04-29T09:57:39.394" v="2383" actId="47"/>
        <pc:sldMkLst>
          <pc:docMk/>
          <pc:sldMk cId="1163914146" sldId="290"/>
        </pc:sldMkLst>
      </pc:sldChg>
      <pc:sldChg chg="delSp modSp add mod modAnim">
        <pc:chgData name="Connie Davage" userId="f0451772-7718-4457-a9fb-8c630536f195" providerId="ADAL" clId="{DC0A87C3-DDD1-46D4-9EBF-96C52451583F}" dt="2026-04-29T10:15:44.376" v="2784" actId="114"/>
        <pc:sldMkLst>
          <pc:docMk/>
          <pc:sldMk cId="2518789039" sldId="292"/>
        </pc:sldMkLst>
        <pc:spChg chg="del mod">
          <ac:chgData name="Connie Davage" userId="f0451772-7718-4457-a9fb-8c630536f195" providerId="ADAL" clId="{DC0A87C3-DDD1-46D4-9EBF-96C52451583F}" dt="2026-04-29T10:13:52.995" v="2774" actId="478"/>
          <ac:spMkLst>
            <pc:docMk/>
            <pc:sldMk cId="2518789039" sldId="292"/>
            <ac:spMk id="3" creationId="{83336CCA-C2E4-4F09-8336-20A435747459}"/>
          </ac:spMkLst>
        </pc:spChg>
        <pc:spChg chg="mod">
          <ac:chgData name="Connie Davage" userId="f0451772-7718-4457-a9fb-8c630536f195" providerId="ADAL" clId="{DC0A87C3-DDD1-46D4-9EBF-96C52451583F}" dt="2026-04-29T10:15:44.376" v="2784" actId="114"/>
          <ac:spMkLst>
            <pc:docMk/>
            <pc:sldMk cId="2518789039" sldId="292"/>
            <ac:spMk id="4" creationId="{5FD3CABC-C1B0-4EB7-8EFF-AE4F477EAF0A}"/>
          </ac:spMkLst>
        </pc:spChg>
      </pc:sldChg>
      <pc:sldChg chg="addSp delSp modSp add mod modNotesTx">
        <pc:chgData name="Connie Davage" userId="f0451772-7718-4457-a9fb-8c630536f195" providerId="ADAL" clId="{DC0A87C3-DDD1-46D4-9EBF-96C52451583F}" dt="2026-04-29T12:49:16.492" v="2806" actId="20577"/>
        <pc:sldMkLst>
          <pc:docMk/>
          <pc:sldMk cId="295649460" sldId="301"/>
        </pc:sldMkLst>
        <pc:spChg chg="add del mod">
          <ac:chgData name="Connie Davage" userId="f0451772-7718-4457-a9fb-8c630536f195" providerId="ADAL" clId="{DC0A87C3-DDD1-46D4-9EBF-96C52451583F}" dt="2026-04-28T13:16:08.419" v="2233" actId="478"/>
          <ac:spMkLst>
            <pc:docMk/>
            <pc:sldMk cId="295649460" sldId="301"/>
            <ac:spMk id="15" creationId="{776BFFAD-B3AD-AAFC-BFBA-B2DB8DC60765}"/>
          </ac:spMkLst>
        </pc:spChg>
        <pc:picChg chg="add del mod">
          <ac:chgData name="Connie Davage" userId="f0451772-7718-4457-a9fb-8c630536f195" providerId="ADAL" clId="{DC0A87C3-DDD1-46D4-9EBF-96C52451583F}" dt="2026-04-28T13:15:57.628" v="2230" actId="478"/>
          <ac:picMkLst>
            <pc:docMk/>
            <pc:sldMk cId="295649460" sldId="301"/>
            <ac:picMk id="7" creationId="{124EAB3E-BADB-398D-08C5-CCBA253C3FA9}"/>
          </ac:picMkLst>
        </pc:picChg>
        <pc:picChg chg="add del mod">
          <ac:chgData name="Connie Davage" userId="f0451772-7718-4457-a9fb-8c630536f195" providerId="ADAL" clId="{DC0A87C3-DDD1-46D4-9EBF-96C52451583F}" dt="2026-04-28T13:14:35.954" v="2218" actId="478"/>
          <ac:picMkLst>
            <pc:docMk/>
            <pc:sldMk cId="295649460" sldId="301"/>
            <ac:picMk id="9" creationId="{BF0D2C92-5BA3-4DB0-FDE1-9E3AB2DAF984}"/>
          </ac:picMkLst>
        </pc:picChg>
        <pc:picChg chg="add del mod">
          <ac:chgData name="Connie Davage" userId="f0451772-7718-4457-a9fb-8c630536f195" providerId="ADAL" clId="{DC0A87C3-DDD1-46D4-9EBF-96C52451583F}" dt="2026-04-28T13:15:16.968" v="2224" actId="478"/>
          <ac:picMkLst>
            <pc:docMk/>
            <pc:sldMk cId="295649460" sldId="301"/>
            <ac:picMk id="11" creationId="{A6DE1194-4067-3DD5-52CC-D4E4BA5FE7FA}"/>
          </ac:picMkLst>
        </pc:picChg>
        <pc:picChg chg="add mod">
          <ac:chgData name="Connie Davage" userId="f0451772-7718-4457-a9fb-8c630536f195" providerId="ADAL" clId="{DC0A87C3-DDD1-46D4-9EBF-96C52451583F}" dt="2026-04-28T13:16:25.836" v="2236" actId="1076"/>
          <ac:picMkLst>
            <pc:docMk/>
            <pc:sldMk cId="295649460" sldId="301"/>
            <ac:picMk id="13" creationId="{75FA4BBD-C3ED-32A2-44D2-8AD4FD2A4E67}"/>
          </ac:picMkLst>
        </pc:picChg>
        <pc:picChg chg="del">
          <ac:chgData name="Connie Davage" userId="f0451772-7718-4457-a9fb-8c630536f195" providerId="ADAL" clId="{DC0A87C3-DDD1-46D4-9EBF-96C52451583F}" dt="2026-04-28T13:16:01.448" v="2231" actId="478"/>
          <ac:picMkLst>
            <pc:docMk/>
            <pc:sldMk cId="295649460" sldId="301"/>
            <ac:picMk id="33" creationId="{F37DE029-5D53-4C9A-ABF0-6ACFE31B6455}"/>
          </ac:picMkLst>
        </pc:picChg>
      </pc:sldChg>
      <pc:sldChg chg="del mod modShow">
        <pc:chgData name="Connie Davage" userId="f0451772-7718-4457-a9fb-8c630536f195" providerId="ADAL" clId="{DC0A87C3-DDD1-46D4-9EBF-96C52451583F}" dt="2026-04-29T12:55:45.856" v="2854" actId="47"/>
        <pc:sldMkLst>
          <pc:docMk/>
          <pc:sldMk cId="3992835256" sldId="334"/>
        </pc:sldMkLst>
      </pc:sldChg>
      <pc:sldChg chg="del mod modShow">
        <pc:chgData name="Connie Davage" userId="f0451772-7718-4457-a9fb-8c630536f195" providerId="ADAL" clId="{DC0A87C3-DDD1-46D4-9EBF-96C52451583F}" dt="2026-04-29T09:57:41.035" v="2384" actId="47"/>
        <pc:sldMkLst>
          <pc:docMk/>
          <pc:sldMk cId="2319437447" sldId="336"/>
        </pc:sldMkLst>
      </pc:sldChg>
      <pc:sldChg chg="ord modNotesTx">
        <pc:chgData name="Connie Davage" userId="f0451772-7718-4457-a9fb-8c630536f195" providerId="ADAL" clId="{DC0A87C3-DDD1-46D4-9EBF-96C52451583F}" dt="2026-04-24T10:25:41.929" v="761" actId="20577"/>
        <pc:sldMkLst>
          <pc:docMk/>
          <pc:sldMk cId="1932977481" sldId="340"/>
        </pc:sldMkLst>
      </pc:sldChg>
      <pc:sldChg chg="ord modNotesTx">
        <pc:chgData name="Connie Davage" userId="f0451772-7718-4457-a9fb-8c630536f195" providerId="ADAL" clId="{DC0A87C3-DDD1-46D4-9EBF-96C52451583F}" dt="2026-04-24T10:29:05.064" v="1029" actId="20577"/>
        <pc:sldMkLst>
          <pc:docMk/>
          <pc:sldMk cId="422390967" sldId="341"/>
        </pc:sldMkLst>
      </pc:sldChg>
      <pc:sldChg chg="ord">
        <pc:chgData name="Connie Davage" userId="f0451772-7718-4457-a9fb-8c630536f195" providerId="ADAL" clId="{DC0A87C3-DDD1-46D4-9EBF-96C52451583F}" dt="2026-04-24T10:34:29.362" v="1044"/>
        <pc:sldMkLst>
          <pc:docMk/>
          <pc:sldMk cId="3373878331" sldId="342"/>
        </pc:sldMkLst>
      </pc:sldChg>
      <pc:sldChg chg="ord">
        <pc:chgData name="Connie Davage" userId="f0451772-7718-4457-a9fb-8c630536f195" providerId="ADAL" clId="{DC0A87C3-DDD1-46D4-9EBF-96C52451583F}" dt="2026-04-24T10:34:29.362" v="1044"/>
        <pc:sldMkLst>
          <pc:docMk/>
          <pc:sldMk cId="2252581453" sldId="350"/>
        </pc:sldMkLst>
      </pc:sldChg>
      <pc:sldChg chg="del mod modShow">
        <pc:chgData name="Connie Davage" userId="f0451772-7718-4457-a9fb-8c630536f195" providerId="ADAL" clId="{DC0A87C3-DDD1-46D4-9EBF-96C52451583F}" dt="2026-04-29T12:49:30.912" v="2807" actId="47"/>
        <pc:sldMkLst>
          <pc:docMk/>
          <pc:sldMk cId="1344021067" sldId="357"/>
        </pc:sldMkLst>
      </pc:sldChg>
      <pc:sldChg chg="modSp mod">
        <pc:chgData name="Connie Davage" userId="f0451772-7718-4457-a9fb-8c630536f195" providerId="ADAL" clId="{DC0A87C3-DDD1-46D4-9EBF-96C52451583F}" dt="2026-04-28T13:29:20.439" v="2303" actId="14100"/>
        <pc:sldMkLst>
          <pc:docMk/>
          <pc:sldMk cId="1039484055" sldId="359"/>
        </pc:sldMkLst>
        <pc:picChg chg="mod">
          <ac:chgData name="Connie Davage" userId="f0451772-7718-4457-a9fb-8c630536f195" providerId="ADAL" clId="{DC0A87C3-DDD1-46D4-9EBF-96C52451583F}" dt="2026-04-28T13:29:20.439" v="2303" actId="14100"/>
          <ac:picMkLst>
            <pc:docMk/>
            <pc:sldMk cId="1039484055" sldId="359"/>
            <ac:picMk id="6" creationId="{654F8B68-348B-7B30-0200-35C1E137688C}"/>
          </ac:picMkLst>
        </pc:picChg>
      </pc:sldChg>
      <pc:sldChg chg="modSp mod">
        <pc:chgData name="Connie Davage" userId="f0451772-7718-4457-a9fb-8c630536f195" providerId="ADAL" clId="{DC0A87C3-DDD1-46D4-9EBF-96C52451583F}" dt="2026-04-28T13:37:52.655" v="2327" actId="1582"/>
        <pc:sldMkLst>
          <pc:docMk/>
          <pc:sldMk cId="3305863782" sldId="360"/>
        </pc:sldMkLst>
        <pc:spChg chg="mod">
          <ac:chgData name="Connie Davage" userId="f0451772-7718-4457-a9fb-8c630536f195" providerId="ADAL" clId="{DC0A87C3-DDD1-46D4-9EBF-96C52451583F}" dt="2026-04-28T13:37:37.125" v="2324" actId="1076"/>
          <ac:spMkLst>
            <pc:docMk/>
            <pc:sldMk cId="3305863782" sldId="360"/>
            <ac:spMk id="4" creationId="{26F798CE-26FC-B8ED-DFBE-385D3AE0933E}"/>
          </ac:spMkLst>
        </pc:spChg>
        <pc:spChg chg="mod">
          <ac:chgData name="Connie Davage" userId="f0451772-7718-4457-a9fb-8c630536f195" providerId="ADAL" clId="{DC0A87C3-DDD1-46D4-9EBF-96C52451583F}" dt="2026-04-28T13:37:06.051" v="2319" actId="1076"/>
          <ac:spMkLst>
            <pc:docMk/>
            <pc:sldMk cId="3305863782" sldId="360"/>
            <ac:spMk id="5" creationId="{7CFA9E49-0AA1-E130-7408-9FC921F987D5}"/>
          </ac:spMkLst>
        </pc:spChg>
        <pc:spChg chg="mod">
          <ac:chgData name="Connie Davage" userId="f0451772-7718-4457-a9fb-8c630536f195" providerId="ADAL" clId="{DC0A87C3-DDD1-46D4-9EBF-96C52451583F}" dt="2026-04-28T13:36:24.772" v="2313" actId="1076"/>
          <ac:spMkLst>
            <pc:docMk/>
            <pc:sldMk cId="3305863782" sldId="360"/>
            <ac:spMk id="7" creationId="{D74F17F4-4D08-F059-4267-740D7074598E}"/>
          </ac:spMkLst>
        </pc:spChg>
        <pc:spChg chg="mod">
          <ac:chgData name="Connie Davage" userId="f0451772-7718-4457-a9fb-8c630536f195" providerId="ADAL" clId="{DC0A87C3-DDD1-46D4-9EBF-96C52451583F}" dt="2026-04-28T13:35:08.451" v="2304" actId="1076"/>
          <ac:spMkLst>
            <pc:docMk/>
            <pc:sldMk cId="3305863782" sldId="360"/>
            <ac:spMk id="8" creationId="{B463F3D0-CDD0-C025-E18A-17D350339697}"/>
          </ac:spMkLst>
        </pc:spChg>
        <pc:cxnChg chg="mod">
          <ac:chgData name="Connie Davage" userId="f0451772-7718-4457-a9fb-8c630536f195" providerId="ADAL" clId="{DC0A87C3-DDD1-46D4-9EBF-96C52451583F}" dt="2026-04-28T13:37:52.655" v="2327" actId="1582"/>
          <ac:cxnSpMkLst>
            <pc:docMk/>
            <pc:sldMk cId="3305863782" sldId="360"/>
            <ac:cxnSpMk id="10" creationId="{FFE49677-FE94-50D5-610E-E2C2A5903720}"/>
          </ac:cxnSpMkLst>
        </pc:cxnChg>
        <pc:cxnChg chg="mod">
          <ac:chgData name="Connie Davage" userId="f0451772-7718-4457-a9fb-8c630536f195" providerId="ADAL" clId="{DC0A87C3-DDD1-46D4-9EBF-96C52451583F}" dt="2026-04-28T13:37:30.086" v="2323" actId="1582"/>
          <ac:cxnSpMkLst>
            <pc:docMk/>
            <pc:sldMk cId="3305863782" sldId="360"/>
            <ac:cxnSpMk id="12" creationId="{EEF9E7C7-47FE-CB77-6F4B-558E7E71EBC7}"/>
          </ac:cxnSpMkLst>
        </pc:cxnChg>
        <pc:cxnChg chg="mod">
          <ac:chgData name="Connie Davage" userId="f0451772-7718-4457-a9fb-8c630536f195" providerId="ADAL" clId="{DC0A87C3-DDD1-46D4-9EBF-96C52451583F}" dt="2026-04-28T13:36:49.822" v="2317" actId="1582"/>
          <ac:cxnSpMkLst>
            <pc:docMk/>
            <pc:sldMk cId="3305863782" sldId="360"/>
            <ac:cxnSpMk id="14" creationId="{D289BD54-E8AF-2660-40AE-CC333F6DABE1}"/>
          </ac:cxnSpMkLst>
        </pc:cxnChg>
        <pc:cxnChg chg="mod">
          <ac:chgData name="Connie Davage" userId="f0451772-7718-4457-a9fb-8c630536f195" providerId="ADAL" clId="{DC0A87C3-DDD1-46D4-9EBF-96C52451583F}" dt="2026-04-28T13:36:59.010" v="2318" actId="1582"/>
          <ac:cxnSpMkLst>
            <pc:docMk/>
            <pc:sldMk cId="3305863782" sldId="360"/>
            <ac:cxnSpMk id="16" creationId="{1B5D24F4-32D0-6719-BED6-602AE47B740E}"/>
          </ac:cxnSpMkLst>
        </pc:cxnChg>
      </pc:sldChg>
      <pc:sldChg chg="ord">
        <pc:chgData name="Connie Davage" userId="f0451772-7718-4457-a9fb-8c630536f195" providerId="ADAL" clId="{DC0A87C3-DDD1-46D4-9EBF-96C52451583F}" dt="2026-04-24T13:26:05.021" v="2182"/>
        <pc:sldMkLst>
          <pc:docMk/>
          <pc:sldMk cId="2378981656" sldId="361"/>
        </pc:sldMkLst>
      </pc:sldChg>
      <pc:sldChg chg="modSp modNotesTx">
        <pc:chgData name="Connie Davage" userId="f0451772-7718-4457-a9fb-8c630536f195" providerId="ADAL" clId="{DC0A87C3-DDD1-46D4-9EBF-96C52451583F}" dt="2026-04-29T09:58:03.648" v="2385" actId="6549"/>
        <pc:sldMkLst>
          <pc:docMk/>
          <pc:sldMk cId="1740191448" sldId="362"/>
        </pc:sldMkLst>
        <pc:spChg chg="mod">
          <ac:chgData name="Connie Davage" userId="f0451772-7718-4457-a9fb-8c630536f195" providerId="ADAL" clId="{DC0A87C3-DDD1-46D4-9EBF-96C52451583F}" dt="2026-04-28T15:06:50.046" v="2362" actId="20577"/>
          <ac:spMkLst>
            <pc:docMk/>
            <pc:sldMk cId="1740191448" sldId="362"/>
            <ac:spMk id="14" creationId="{76076B97-AD07-0C79-54BC-3151230D7C40}"/>
          </ac:spMkLst>
        </pc:spChg>
      </pc:sldChg>
      <pc:sldChg chg="modNotesTx">
        <pc:chgData name="Connie Davage" userId="f0451772-7718-4457-a9fb-8c630536f195" providerId="ADAL" clId="{DC0A87C3-DDD1-46D4-9EBF-96C52451583F}" dt="2026-04-29T09:41:55.787" v="2363" actId="20577"/>
        <pc:sldMkLst>
          <pc:docMk/>
          <pc:sldMk cId="3393567144" sldId="367"/>
        </pc:sldMkLst>
      </pc:sldChg>
      <pc:sldChg chg="mod modShow modNotesTx">
        <pc:chgData name="Connie Davage" userId="f0451772-7718-4457-a9fb-8c630536f195" providerId="ADAL" clId="{DC0A87C3-DDD1-46D4-9EBF-96C52451583F}" dt="2026-04-29T12:48:51.521" v="2805" actId="20577"/>
        <pc:sldMkLst>
          <pc:docMk/>
          <pc:sldMk cId="3462620407" sldId="368"/>
        </pc:sldMkLst>
      </pc:sldChg>
      <pc:sldChg chg="ord">
        <pc:chgData name="Connie Davage" userId="f0451772-7718-4457-a9fb-8c630536f195" providerId="ADAL" clId="{DC0A87C3-DDD1-46D4-9EBF-96C52451583F}" dt="2026-04-24T13:37:16.800" v="2204"/>
        <pc:sldMkLst>
          <pc:docMk/>
          <pc:sldMk cId="2088584478" sldId="370"/>
        </pc:sldMkLst>
      </pc:sldChg>
      <pc:sldChg chg="modSp mod">
        <pc:chgData name="Connie Davage" userId="f0451772-7718-4457-a9fb-8c630536f195" providerId="ADAL" clId="{DC0A87C3-DDD1-46D4-9EBF-96C52451583F}" dt="2026-04-29T12:30:54.827" v="2801" actId="3626"/>
        <pc:sldMkLst>
          <pc:docMk/>
          <pc:sldMk cId="2351742743" sldId="372"/>
        </pc:sldMkLst>
        <pc:spChg chg="mod">
          <ac:chgData name="Connie Davage" userId="f0451772-7718-4457-a9fb-8c630536f195" providerId="ADAL" clId="{DC0A87C3-DDD1-46D4-9EBF-96C52451583F}" dt="2026-04-29T12:30:54.827" v="2801" actId="3626"/>
          <ac:spMkLst>
            <pc:docMk/>
            <pc:sldMk cId="2351742743" sldId="372"/>
            <ac:spMk id="5" creationId="{89F3F78E-5F7F-189C-D948-B5E319F7488D}"/>
          </ac:spMkLst>
        </pc:spChg>
      </pc:sldChg>
      <pc:sldChg chg="modSp mod">
        <pc:chgData name="Connie Davage" userId="f0451772-7718-4457-a9fb-8c630536f195" providerId="ADAL" clId="{DC0A87C3-DDD1-46D4-9EBF-96C52451583F}" dt="2026-04-24T10:31:12.090" v="1036" actId="20577"/>
        <pc:sldMkLst>
          <pc:docMk/>
          <pc:sldMk cId="1859885837" sldId="374"/>
        </pc:sldMkLst>
        <pc:spChg chg="mod">
          <ac:chgData name="Connie Davage" userId="f0451772-7718-4457-a9fb-8c630536f195" providerId="ADAL" clId="{DC0A87C3-DDD1-46D4-9EBF-96C52451583F}" dt="2026-04-24T10:31:12.090" v="1036" actId="20577"/>
          <ac:spMkLst>
            <pc:docMk/>
            <pc:sldMk cId="1859885837" sldId="374"/>
            <ac:spMk id="3" creationId="{3281ABDE-8F63-E779-1834-BCCC273D66EA}"/>
          </ac:spMkLst>
        </pc:spChg>
      </pc:sldChg>
      <pc:sldChg chg="add del">
        <pc:chgData name="Connie Davage" userId="f0451772-7718-4457-a9fb-8c630536f195" providerId="ADAL" clId="{DC0A87C3-DDD1-46D4-9EBF-96C52451583F}" dt="2026-04-29T10:27:21.064" v="2799" actId="47"/>
        <pc:sldMkLst>
          <pc:docMk/>
          <pc:sldMk cId="2484083351" sldId="375"/>
        </pc:sldMkLst>
      </pc:sldChg>
      <pc:sldChg chg="ord">
        <pc:chgData name="Connie Davage" userId="f0451772-7718-4457-a9fb-8c630536f195" providerId="ADAL" clId="{DC0A87C3-DDD1-46D4-9EBF-96C52451583F}" dt="2026-04-24T10:34:39.812" v="1046"/>
        <pc:sldMkLst>
          <pc:docMk/>
          <pc:sldMk cId="1957245243" sldId="649"/>
        </pc:sldMkLst>
      </pc:sldChg>
      <pc:sldChg chg="modSp mod ord">
        <pc:chgData name="Connie Davage" userId="f0451772-7718-4457-a9fb-8c630536f195" providerId="ADAL" clId="{DC0A87C3-DDD1-46D4-9EBF-96C52451583F}" dt="2026-04-29T12:34:09.223" v="2802" actId="114"/>
        <pc:sldMkLst>
          <pc:docMk/>
          <pc:sldMk cId="514610108" sldId="650"/>
        </pc:sldMkLst>
        <pc:spChg chg="mod">
          <ac:chgData name="Connie Davage" userId="f0451772-7718-4457-a9fb-8c630536f195" providerId="ADAL" clId="{DC0A87C3-DDD1-46D4-9EBF-96C52451583F}" dt="2026-04-29T12:34:09.223" v="2802" actId="114"/>
          <ac:spMkLst>
            <pc:docMk/>
            <pc:sldMk cId="514610108" sldId="650"/>
            <ac:spMk id="4" creationId="{17F0A07A-C09F-B430-55E1-0D2CE9F23518}"/>
          </ac:spMkLst>
        </pc:spChg>
      </pc:sldChg>
      <pc:sldChg chg="del mod modShow">
        <pc:chgData name="Connie Davage" userId="f0451772-7718-4457-a9fb-8c630536f195" providerId="ADAL" clId="{DC0A87C3-DDD1-46D4-9EBF-96C52451583F}" dt="2026-04-29T12:49:33.678" v="2808" actId="47"/>
        <pc:sldMkLst>
          <pc:docMk/>
          <pc:sldMk cId="3329454122" sldId="654"/>
        </pc:sldMkLst>
      </pc:sldChg>
      <pc:sldChg chg="del">
        <pc:chgData name="Connie Davage" userId="f0451772-7718-4457-a9fb-8c630536f195" providerId="ADAL" clId="{DC0A87C3-DDD1-46D4-9EBF-96C52451583F}" dt="2026-04-29T10:27:22.854" v="2800" actId="47"/>
        <pc:sldMkLst>
          <pc:docMk/>
          <pc:sldMk cId="807386996" sldId="655"/>
        </pc:sldMkLst>
      </pc:sldChg>
      <pc:sldChg chg="del mod modShow">
        <pc:chgData name="Connie Davage" userId="f0451772-7718-4457-a9fb-8c630536f195" providerId="ADAL" clId="{DC0A87C3-DDD1-46D4-9EBF-96C52451583F}" dt="2026-04-29T12:56:33.141" v="2857" actId="47"/>
        <pc:sldMkLst>
          <pc:docMk/>
          <pc:sldMk cId="2954399678" sldId="656"/>
        </pc:sldMkLst>
      </pc:sldChg>
      <pc:sldChg chg="add modNotesTx">
        <pc:chgData name="Connie Davage" userId="f0451772-7718-4457-a9fb-8c630536f195" providerId="ADAL" clId="{DC0A87C3-DDD1-46D4-9EBF-96C52451583F}" dt="2026-04-29T12:48:27.178" v="2803" actId="20577"/>
        <pc:sldMkLst>
          <pc:docMk/>
          <pc:sldMk cId="3678382593" sldId="657"/>
        </pc:sldMkLst>
      </pc:sldChg>
      <pc:sldChg chg="add">
        <pc:chgData name="Connie Davage" userId="f0451772-7718-4457-a9fb-8c630536f195" providerId="ADAL" clId="{DC0A87C3-DDD1-46D4-9EBF-96C52451583F}" dt="2026-04-24T10:36:48.515" v="1049"/>
        <pc:sldMkLst>
          <pc:docMk/>
          <pc:sldMk cId="3028323662" sldId="658"/>
        </pc:sldMkLst>
      </pc:sldChg>
      <pc:sldChg chg="addSp delSp modSp add mod delAnim modShow">
        <pc:chgData name="Connie Davage" userId="f0451772-7718-4457-a9fb-8c630536f195" providerId="ADAL" clId="{DC0A87C3-DDD1-46D4-9EBF-96C52451583F}" dt="2026-04-29T12:52:54.799" v="2853" actId="313"/>
        <pc:sldMkLst>
          <pc:docMk/>
          <pc:sldMk cId="2426129773" sldId="659"/>
        </pc:sldMkLst>
        <pc:spChg chg="add mod">
          <ac:chgData name="Connie Davage" userId="f0451772-7718-4457-a9fb-8c630536f195" providerId="ADAL" clId="{DC0A87C3-DDD1-46D4-9EBF-96C52451583F}" dt="2026-04-29T12:52:54.799" v="2853" actId="313"/>
          <ac:spMkLst>
            <pc:docMk/>
            <pc:sldMk cId="2426129773" sldId="659"/>
            <ac:spMk id="3" creationId="{B2DF51B3-197B-C739-E94C-8BF5B9B83E37}"/>
          </ac:spMkLst>
        </pc:spChg>
        <pc:spChg chg="add mod">
          <ac:chgData name="Connie Davage" userId="f0451772-7718-4457-a9fb-8c630536f195" providerId="ADAL" clId="{DC0A87C3-DDD1-46D4-9EBF-96C52451583F}" dt="2026-04-28T13:27:23.176" v="2299" actId="207"/>
          <ac:spMkLst>
            <pc:docMk/>
            <pc:sldMk cId="2426129773" sldId="659"/>
            <ac:spMk id="4" creationId="{537A53E7-E357-E81E-D095-12A6C397004C}"/>
          </ac:spMkLst>
        </pc:spChg>
        <pc:spChg chg="add mod">
          <ac:chgData name="Connie Davage" userId="f0451772-7718-4457-a9fb-8c630536f195" providerId="ADAL" clId="{DC0A87C3-DDD1-46D4-9EBF-96C52451583F}" dt="2026-04-29T10:17:55.603" v="2797" actId="20577"/>
          <ac:spMkLst>
            <pc:docMk/>
            <pc:sldMk cId="2426129773" sldId="659"/>
            <ac:spMk id="5" creationId="{E63AD926-E996-3347-05F0-326DB3AB8ED2}"/>
          </ac:spMkLst>
        </pc:spChg>
        <pc:spChg chg="add mod">
          <ac:chgData name="Connie Davage" userId="f0451772-7718-4457-a9fb-8c630536f195" providerId="ADAL" clId="{DC0A87C3-DDD1-46D4-9EBF-96C52451583F}" dt="2026-04-29T10:17:29.015" v="2789" actId="1076"/>
          <ac:spMkLst>
            <pc:docMk/>
            <pc:sldMk cId="2426129773" sldId="659"/>
            <ac:spMk id="6" creationId="{3A945DE6-45AB-AB9B-E8E1-6E80BCA660B6}"/>
          </ac:spMkLst>
        </pc:spChg>
      </pc:sldChg>
      <pc:sldChg chg="add">
        <pc:chgData name="Connie Davage" userId="f0451772-7718-4457-a9fb-8c630536f195" providerId="ADAL" clId="{DC0A87C3-DDD1-46D4-9EBF-96C52451583F}" dt="2026-04-24T13:32:02.983" v="2187"/>
        <pc:sldMkLst>
          <pc:docMk/>
          <pc:sldMk cId="1844992617" sldId="660"/>
        </pc:sldMkLst>
      </pc:sldChg>
      <pc:sldMasterChg chg="delSldLayout">
        <pc:chgData name="Connie Davage" userId="f0451772-7718-4457-a9fb-8c630536f195" providerId="ADAL" clId="{DC0A87C3-DDD1-46D4-9EBF-96C52451583F}" dt="2026-04-24T13:37:36.418" v="2205" actId="47"/>
        <pc:sldMasterMkLst>
          <pc:docMk/>
          <pc:sldMasterMk cId="80297582" sldId="2147483648"/>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29/04/2026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dirty="0"/>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dirty="0"/>
          </a:p>
        </p:txBody>
      </p:sp>
    </p:spTree>
    <p:extLst>
      <p:ext uri="{BB962C8B-B14F-4D97-AF65-F5344CB8AC3E}">
        <p14:creationId xmlns:p14="http://schemas.microsoft.com/office/powerpoint/2010/main" val="171726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Harvard referencing can be broken into two parts: </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dirty="0"/>
          </a:p>
        </p:txBody>
      </p:sp>
    </p:spTree>
    <p:extLst>
      <p:ext uri="{BB962C8B-B14F-4D97-AF65-F5344CB8AC3E}">
        <p14:creationId xmlns:p14="http://schemas.microsoft.com/office/powerpoint/2010/main" val="3936758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i="0" dirty="0">
              <a:solidFill>
                <a:srgbClr val="333333"/>
              </a:solidFill>
              <a:effectLst/>
              <a:latin typeface="avenir-regular-class"/>
            </a:endParaRP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dirty="0"/>
          </a:p>
        </p:txBody>
      </p:sp>
    </p:spTree>
    <p:extLst>
      <p:ext uri="{BB962C8B-B14F-4D97-AF65-F5344CB8AC3E}">
        <p14:creationId xmlns:p14="http://schemas.microsoft.com/office/powerpoint/2010/main" val="2133956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6</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Parenthetical citation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Author and title enclosed in brackets (parentheses).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The focus is on the idea, rather than who wrote it.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It is easy to integrate into your writing and </a:t>
            </a:r>
            <a:r>
              <a:rPr lang="en-US" dirty="0" err="1">
                <a:cs typeface="Calibri"/>
              </a:rPr>
              <a:t>synthesise</a:t>
            </a:r>
            <a:r>
              <a:rPr lang="en-US" dirty="0">
                <a:cs typeface="Calibri"/>
              </a:rPr>
              <a:t> from multiple sources. </a:t>
            </a: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Narrative citation</a:t>
            </a:r>
          </a:p>
          <a:p>
            <a:endParaRPr lang="en-US" dirty="0">
              <a:cs typeface="Calibri"/>
            </a:endParaRPr>
          </a:p>
          <a:p>
            <a:r>
              <a:rPr lang="en-US" dirty="0">
                <a:cs typeface="Calibri"/>
              </a:rPr>
              <a:t>Author surname becomes part of your narrative or text; only the year is enclosed in the brackets.</a:t>
            </a:r>
          </a:p>
          <a:p>
            <a:r>
              <a:rPr lang="en-US" dirty="0">
                <a:cs typeface="Calibri"/>
              </a:rPr>
              <a:t>The focus is on the author’s view or opinion.</a:t>
            </a:r>
          </a:p>
          <a:p>
            <a:r>
              <a:rPr lang="en-US" dirty="0">
                <a:cs typeface="Calibri"/>
              </a:rPr>
              <a:t>It is difficult to </a:t>
            </a:r>
            <a:r>
              <a:rPr lang="en-US" dirty="0" err="1">
                <a:cs typeface="Calibri"/>
              </a:rPr>
              <a:t>synthesise</a:t>
            </a:r>
            <a:r>
              <a:rPr lang="en-US" dirty="0">
                <a:cs typeface="Calibri"/>
              </a:rPr>
              <a:t> multiple opinions and sources. Overuse can disrupt the flow of your writing.</a:t>
            </a: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dirty="0"/>
          </a:p>
        </p:txBody>
      </p:sp>
    </p:spTree>
    <p:extLst>
      <p:ext uri="{BB962C8B-B14F-4D97-AF65-F5344CB8AC3E}">
        <p14:creationId xmlns:p14="http://schemas.microsoft.com/office/powerpoint/2010/main" val="1692237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dirty="0"/>
          </a:p>
        </p:txBody>
      </p:sp>
    </p:spTree>
    <p:extLst>
      <p:ext uri="{BB962C8B-B14F-4D97-AF65-F5344CB8AC3E}">
        <p14:creationId xmlns:p14="http://schemas.microsoft.com/office/powerpoint/2010/main" val="692548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CFDB-2637-2B07-3C6D-E20004AC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CAE2D-79D7-29A0-BE62-1F9AC515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F43E0-CE20-6188-CCE6-C865249D37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B1F4B1-C33B-1446-EA27-0D631ECED955}"/>
              </a:ext>
            </a:extLst>
          </p:cNvPr>
          <p:cNvSpPr>
            <a:spLocks noGrp="1"/>
          </p:cNvSpPr>
          <p:nvPr>
            <p:ph type="sldNum" sz="quarter" idx="5"/>
          </p:nvPr>
        </p:nvSpPr>
        <p:spPr/>
        <p:txBody>
          <a:bodyPr/>
          <a:lstStyle/>
          <a:p>
            <a:fld id="{7C1845D0-53D4-4312-8F17-71CDCA72431A}" type="slidenum">
              <a:rPr lang="en-GB" smtClean="0"/>
              <a:t>12</a:t>
            </a:fld>
            <a:endParaRPr lang="en-GB" dirty="0"/>
          </a:p>
        </p:txBody>
      </p:sp>
    </p:spTree>
    <p:extLst>
      <p:ext uri="{BB962C8B-B14F-4D97-AF65-F5344CB8AC3E}">
        <p14:creationId xmlns:p14="http://schemas.microsoft.com/office/powerpoint/2010/main" val="1212063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548244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included intext citations as well as a direct quoting. You noticed that we don’t read the author’s name out. This is parenthetical citation. It makes words flow better.</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dirty="0"/>
          </a:p>
        </p:txBody>
      </p:sp>
    </p:spTree>
    <p:extLst>
      <p:ext uri="{BB962C8B-B14F-4D97-AF65-F5344CB8AC3E}">
        <p14:creationId xmlns:p14="http://schemas.microsoft.com/office/powerpoint/2010/main" val="2946845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201501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098102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4938590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933605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dirty="0"/>
          </a:p>
        </p:txBody>
      </p:sp>
    </p:spTree>
    <p:extLst>
      <p:ext uri="{BB962C8B-B14F-4D97-AF65-F5344CB8AC3E}">
        <p14:creationId xmlns:p14="http://schemas.microsoft.com/office/powerpoint/2010/main" val="25407145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39990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036479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URL / Full Name</a:t>
            </a:r>
          </a:p>
          <a:p>
            <a:r>
              <a:rPr lang="en-GB" dirty="0"/>
              <a:t>Uniform resource locator</a:t>
            </a: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5075874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dirty="0"/>
          </a:p>
        </p:txBody>
      </p:sp>
    </p:spTree>
    <p:extLst>
      <p:ext uri="{BB962C8B-B14F-4D97-AF65-F5344CB8AC3E}">
        <p14:creationId xmlns:p14="http://schemas.microsoft.com/office/powerpoint/2010/main" val="7337426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‘no date’</a:t>
            </a: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2415750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 no space between initials</a:t>
            </a: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479679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 this as a web page</a:t>
            </a: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520790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magazine is a professional trade publication. Is not peer-reviewed. Treat this as a website. </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836331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dirty="0"/>
          </a:p>
        </p:txBody>
      </p:sp>
    </p:spTree>
    <p:extLst>
      <p:ext uri="{BB962C8B-B14F-4D97-AF65-F5344CB8AC3E}">
        <p14:creationId xmlns:p14="http://schemas.microsoft.com/office/powerpoint/2010/main" val="19090477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53F502-B01F-F399-EF21-A07C0A10D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8FBC9-CD25-1F14-F5F6-2AA56B96DE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C2F98D-7CB7-B11D-D7F6-8C9F62AD8C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F18319-8F24-AF61-3DE7-EB01C83BAB0E}"/>
              </a:ext>
            </a:extLst>
          </p:cNvPr>
          <p:cNvSpPr>
            <a:spLocks noGrp="1"/>
          </p:cNvSpPr>
          <p:nvPr>
            <p:ph type="sldNum" sz="quarter" idx="5"/>
          </p:nvPr>
        </p:nvSpPr>
        <p:spPr/>
        <p:txBody>
          <a:bodyPr/>
          <a:lstStyle/>
          <a:p>
            <a:fld id="{7C1845D0-53D4-4312-8F17-71CDCA72431A}" type="slidenum">
              <a:rPr lang="en-GB" smtClean="0"/>
              <a:t>39</a:t>
            </a:fld>
            <a:endParaRPr lang="en-GB" dirty="0"/>
          </a:p>
        </p:txBody>
      </p:sp>
    </p:spTree>
    <p:extLst>
      <p:ext uri="{BB962C8B-B14F-4D97-AF65-F5344CB8AC3E}">
        <p14:creationId xmlns:p14="http://schemas.microsoft.com/office/powerpoint/2010/main" val="12955651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dirty="0"/>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dirty="0"/>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dirty="0"/>
              <a:t>Click icon to add picture</a:t>
            </a:r>
            <a:endParaRPr lang="en-GB" dirty="0"/>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dirty="0"/>
              <a:t>Click icon to add picture</a:t>
            </a:r>
            <a:endParaRPr lang="en-GB" dirty="0"/>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7.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hyperlink" Target="https://theconversation.com/managing-people-for-the-first-time-expert-tips-on-how-to-succeed-198615"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hyperlink" Target="https://community.cipd.co.uk/cipd-blogs/b/cipd_member_blog"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uk/knowledge/podcasts/hr-people-pod/" TargetMode="External"/><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11.xml"/><Relationship Id="rId6" Type="http://schemas.openxmlformats.org/officeDocument/2006/relationships/image" Target="../media/image28.png"/><Relationship Id="rId5"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hyperlink" Target="https://intranet.uwtsd.ac.uk/departments/library-and-learning-resources/academic-and-infoskills/referencing-handbook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moodle.uwtsd.ac.uk/mod/page/view.php?id=515793" TargetMode="External"/><Relationship Id="rId2" Type="http://schemas.openxmlformats.org/officeDocument/2006/relationships/hyperlink" Target="https://www.mybib.com/" TargetMode="External"/><Relationship Id="rId1" Type="http://schemas.openxmlformats.org/officeDocument/2006/relationships/slideLayout" Target="../slideLayouts/slideLayout7.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www.zotero.org/"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hyperlink" Target="https://moodle.uwtsd.ac.uk/mod/page/view.php?id=475604"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mailto:c.davage@uwtsd.ac.uk" TargetMode="External"/><Relationship Id="rId2" Type="http://schemas.openxmlformats.org/officeDocument/2006/relationships/notesSlide" Target="../notesSlides/notesSlide28.xml"/><Relationship Id="rId1" Type="http://schemas.openxmlformats.org/officeDocument/2006/relationships/slideLayout" Target="../slideLayouts/slideLayout11.xml"/><Relationship Id="rId5" Type="http://schemas.openxmlformats.org/officeDocument/2006/relationships/image" Target="../media/image35.jpg"/><Relationship Id="rId4" Type="http://schemas.openxmlformats.org/officeDocument/2006/relationships/hyperlink" Target="mailto:infoskills@uwtsd.ac.uk"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85000" lnSpcReduction="20000"/>
          </a:bodyPr>
          <a:lstStyle/>
          <a:p>
            <a:r>
              <a:rPr lang="en-GB" dirty="0"/>
              <a:t>Connie Davage</a:t>
            </a:r>
          </a:p>
          <a:p>
            <a:r>
              <a:rPr lang="en-GB" dirty="0"/>
              <a:t>Academic Liaison Librarian</a:t>
            </a:r>
          </a:p>
          <a:p>
            <a:r>
              <a:rPr lang="en-GB" dirty="0"/>
              <a:t>IMH, Carmarthen</a:t>
            </a:r>
          </a:p>
        </p:txBody>
      </p:sp>
      <p:sp>
        <p:nvSpPr>
          <p:cNvPr id="4" name="Title 3"/>
          <p:cNvSpPr>
            <a:spLocks noGrp="1"/>
          </p:cNvSpPr>
          <p:nvPr>
            <p:ph type="title"/>
          </p:nvPr>
        </p:nvSpPr>
        <p:spPr>
          <a:xfrm>
            <a:off x="6127925" y="1520891"/>
            <a:ext cx="5937249" cy="2225400"/>
          </a:xfrm>
        </p:spPr>
        <p:txBody>
          <a:bodyPr/>
          <a:lstStyle/>
          <a:p>
            <a:r>
              <a:rPr lang="en-GB" dirty="0"/>
              <a:t>Harvard Referencing: </a:t>
            </a:r>
            <a:r>
              <a:rPr lang="en-GB" sz="3600" dirty="0"/>
              <a:t>the basics</a:t>
            </a:r>
          </a:p>
        </p:txBody>
      </p:sp>
      <p:pic>
        <p:nvPicPr>
          <p:cNvPr id="10" name="Picture Placeholder 9" descr="A stack of books on a table&#10;&#10;Description automatically generated">
            <a:extLst>
              <a:ext uri="{FF2B5EF4-FFF2-40B4-BE49-F238E27FC236}">
                <a16:creationId xmlns:a16="http://schemas.microsoft.com/office/drawing/2014/main" id="{CCDDDECB-4167-B8F9-8E13-09FAD7AEEB3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221" r="18221"/>
          <a:stretch>
            <a:fillRect/>
          </a:stretch>
        </p:blipFill>
        <p:spPr/>
      </p:pic>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65732" y="86030"/>
            <a:ext cx="10795518" cy="1003916"/>
          </a:xfrm>
        </p:spPr>
        <p:txBody>
          <a:bodyPr/>
          <a:lstStyle/>
          <a:p>
            <a:r>
              <a:rPr lang="en-GB" dirty="0"/>
              <a:t>Background</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p:txBody>
          <a:bodyPr/>
          <a:lstStyle/>
          <a:p>
            <a:pPr marL="0" indent="0">
              <a:buNone/>
            </a:pPr>
            <a:r>
              <a:rPr lang="en-GB" dirty="0">
                <a:latin typeface="Calibri" panose="020F0502020204030204" pitchFamily="34" charset="0"/>
                <a:cs typeface="Calibri" panose="020F0502020204030204" pitchFamily="34" charset="0"/>
              </a:rPr>
              <a:t>You should already have a basic understanding of referencing and its importance if you have completed the following </a:t>
            </a:r>
            <a:r>
              <a:rPr lang="en-GB" dirty="0">
                <a:latin typeface="Calibri" panose="020F0502020204030204" pitchFamily="34" charset="0"/>
                <a:cs typeface="Calibri" panose="020F0502020204030204" pitchFamily="34" charset="0"/>
                <a:hlinkClick r:id="rId2"/>
              </a:rPr>
              <a:t>Library </a:t>
            </a:r>
            <a:r>
              <a:rPr lang="en-GB" dirty="0" err="1">
                <a:latin typeface="Calibri" panose="020F0502020204030204" pitchFamily="34" charset="0"/>
                <a:cs typeface="Calibri" panose="020F0502020204030204" pitchFamily="34" charset="0"/>
                <a:hlinkClick r:id="rId2"/>
              </a:rPr>
              <a:t>Infoskills</a:t>
            </a:r>
            <a:r>
              <a:rPr lang="en-GB" dirty="0">
                <a:latin typeface="Calibri" panose="020F0502020204030204" pitchFamily="34" charset="0"/>
                <a:cs typeface="Calibri" panose="020F0502020204030204" pitchFamily="34" charset="0"/>
                <a:hlinkClick r:id="rId2"/>
              </a:rPr>
              <a:t> </a:t>
            </a:r>
            <a:r>
              <a:rPr lang="en-GB" dirty="0">
                <a:latin typeface="Calibri" panose="020F0502020204030204" pitchFamily="34" charset="0"/>
                <a:cs typeface="Calibri" panose="020F0502020204030204" pitchFamily="34" charset="0"/>
              </a:rPr>
              <a:t>Units:</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3"/>
              </a:rPr>
              <a:t>Academic Integrity &amp; Plagiarism</a:t>
            </a:r>
            <a:r>
              <a:rPr lang="en-GB" dirty="0">
                <a:latin typeface="Calibri" panose="020F0502020204030204" pitchFamily="34" charset="0"/>
                <a:cs typeface="Calibri" panose="020F0502020204030204" pitchFamily="34" charset="0"/>
              </a:rPr>
              <a:t>.</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Referencing: The Basics</a:t>
            </a:r>
            <a:endParaRPr lang="en-GB" dirty="0">
              <a:latin typeface="Calibri" panose="020F0502020204030204" pitchFamily="34" charset="0"/>
              <a:cs typeface="Calibri" panose="020F0502020204030204" pitchFamily="34" charset="0"/>
            </a:endParaRPr>
          </a:p>
          <a:p>
            <a:pPr marL="0" indent="0">
              <a:buNone/>
            </a:pPr>
            <a:endParaRPr lang="en-GB" dirty="0"/>
          </a:p>
          <a:p>
            <a:pPr marL="0" indent="0">
              <a:buNone/>
            </a:pPr>
            <a:r>
              <a:rPr lang="en-GB" dirty="0">
                <a:latin typeface="Calibri" panose="020F0502020204030204" pitchFamily="34" charset="0"/>
                <a:cs typeface="Calibri" panose="020F0502020204030204" pitchFamily="34" charset="0"/>
              </a:rPr>
              <a:t>It is strongly advised you complete both these units if you have not done so already. These will help you develop the academic skills required in identifying sources and referencing correctly.</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1"/>
          </p:nvPr>
        </p:nvSpPr>
        <p:spPr>
          <a:xfrm>
            <a:off x="339437" y="1655196"/>
            <a:ext cx="5965162" cy="3405176"/>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This includes</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p>
          <a:p>
            <a:pPr>
              <a:buFont typeface="Arial"/>
              <a:buChar char="•"/>
            </a:pPr>
            <a:r>
              <a:rPr lang="en-GB" sz="2600" dirty="0">
                <a:latin typeface="Calibri"/>
                <a:ea typeface="+mn-lt"/>
                <a:cs typeface="Calibri"/>
              </a:rPr>
              <a:t>Illustrations.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p:nvPr>
        </p:nvSpPr>
        <p:spPr>
          <a:xfrm>
            <a:off x="339641" y="47091"/>
            <a:ext cx="7112518" cy="1003916"/>
          </a:xfrm>
        </p:spPr>
        <p:txBody>
          <a:bodyPr>
            <a:normAutofit fontScale="90000"/>
          </a:bodyPr>
          <a:lstStyle/>
          <a:p>
            <a:r>
              <a:rPr lang="en-GB">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13"/>
          </p:nvPr>
        </p:nvPicPr>
        <p:blipFill rotWithShape="1">
          <a:blip r:embed="rId3"/>
          <a:srcRect l="11767" r="11767"/>
          <a:stretch/>
        </p:blipFill>
        <p:spPr>
          <a:xfrm>
            <a:off x="6522933" y="1482538"/>
            <a:ext cx="5329426" cy="4643395"/>
          </a:xfrm>
        </p:spPr>
      </p:pic>
      <p:sp>
        <p:nvSpPr>
          <p:cNvPr id="4" name="TextBox 3">
            <a:extLst>
              <a:ext uri="{FF2B5EF4-FFF2-40B4-BE49-F238E27FC236}">
                <a16:creationId xmlns:a16="http://schemas.microsoft.com/office/drawing/2014/main" id="{08DF7E86-14E2-487E-A57F-5D3C3ADA71BD}"/>
              </a:ext>
            </a:extLst>
          </p:cNvPr>
          <p:cNvSpPr txBox="1"/>
          <p:nvPr/>
        </p:nvSpPr>
        <p:spPr>
          <a:xfrm>
            <a:off x="339437" y="5105298"/>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373122" y="189739"/>
            <a:ext cx="10795518" cy="1003916"/>
          </a:xfrm>
        </p:spPr>
        <p:txBody>
          <a:bodyPr>
            <a:normAutofit/>
          </a:bodyPr>
          <a:lstStyle/>
          <a:p>
            <a:r>
              <a:rPr lang="en-GB" dirty="0"/>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8F2F-1EFD-663F-CE54-627B4F6337EF}"/>
              </a:ext>
            </a:extLst>
          </p:cNvPr>
          <p:cNvSpPr>
            <a:spLocks noGrp="1"/>
          </p:cNvSpPr>
          <p:nvPr>
            <p:ph type="title"/>
          </p:nvPr>
        </p:nvSpPr>
        <p:spPr>
          <a:xfrm>
            <a:off x="595372" y="-34857"/>
            <a:ext cx="10795518" cy="1003916"/>
          </a:xfrm>
        </p:spPr>
        <p:txBody>
          <a:bodyPr/>
          <a:lstStyle/>
          <a:p>
            <a:r>
              <a:rPr lang="en-GB" dirty="0"/>
              <a:t>What does it look like?</a:t>
            </a:r>
          </a:p>
        </p:txBody>
      </p:sp>
      <p:pic>
        <p:nvPicPr>
          <p:cNvPr id="4" name="Picture 3">
            <a:extLst>
              <a:ext uri="{FF2B5EF4-FFF2-40B4-BE49-F238E27FC236}">
                <a16:creationId xmlns:a16="http://schemas.microsoft.com/office/drawing/2014/main" id="{C4C0BCA9-A37F-DEE1-5171-5D7FE3D0561E}"/>
              </a:ext>
            </a:extLst>
          </p:cNvPr>
          <p:cNvPicPr>
            <a:picLocks noChangeAspect="1"/>
          </p:cNvPicPr>
          <p:nvPr/>
        </p:nvPicPr>
        <p:blipFill>
          <a:blip r:embed="rId3"/>
          <a:srcRect l="2664" b="196"/>
          <a:stretch>
            <a:fillRect/>
          </a:stretch>
        </p:blipFill>
        <p:spPr>
          <a:xfrm>
            <a:off x="2286277" y="1474729"/>
            <a:ext cx="6937703" cy="40231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F9F339F-42D8-B4D0-2295-6D71BE04B3C1}"/>
              </a:ext>
            </a:extLst>
          </p:cNvPr>
          <p:cNvSpPr txBox="1"/>
          <p:nvPr/>
        </p:nvSpPr>
        <p:spPr>
          <a:xfrm>
            <a:off x="400050" y="5917034"/>
            <a:ext cx="12275820" cy="323165"/>
          </a:xfrm>
          <a:prstGeom prst="rect">
            <a:avLst/>
          </a:prstGeom>
          <a:noFill/>
        </p:spPr>
        <p:txBody>
          <a:bodyPr wrap="square">
            <a:spAutoFit/>
          </a:bodyPr>
          <a:lstStyle/>
          <a:p>
            <a:r>
              <a:rPr lang="en-GB" sz="1500" dirty="0">
                <a:latin typeface="Calibri" panose="020F0502020204030204" pitchFamily="34" charset="0"/>
                <a:ea typeface="Calibri" panose="020F0502020204030204" pitchFamily="34" charset="0"/>
                <a:cs typeface="Calibri" panose="020F0502020204030204" pitchFamily="34" charset="0"/>
              </a:rPr>
              <a:t>This work is licensed and adapted under a </a:t>
            </a:r>
            <a:r>
              <a:rPr lang="en-GB" sz="1500" b="1"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4"/>
              </a:rPr>
              <a:t>Creative Commons Attribution 4.0 International License</a:t>
            </a:r>
            <a:r>
              <a:rPr lang="en-GB" sz="1500" dirty="0">
                <a:latin typeface="Calibri" panose="020F0502020204030204" pitchFamily="34" charset="0"/>
                <a:ea typeface="Calibri" panose="020F0502020204030204" pitchFamily="34" charset="0"/>
                <a:cs typeface="Calibri" panose="020F0502020204030204" pitchFamily="34" charset="0"/>
              </a:rPr>
              <a:t>. Attribution: </a:t>
            </a:r>
            <a:r>
              <a:rPr lang="en-GB" sz="1500" dirty="0">
                <a:latin typeface="Calibri" panose="020F0502020204030204" pitchFamily="34" charset="0"/>
                <a:ea typeface="Calibri" panose="020F0502020204030204" pitchFamily="34" charset="0"/>
                <a:cs typeface="Calibri" panose="020F0502020204030204" pitchFamily="34" charset="0"/>
                <a:hlinkClick r:id="rId5"/>
              </a:rPr>
              <a:t>Leeds Beckett University Library.</a:t>
            </a:r>
            <a:endParaRPr lang="en-US" sz="15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83F17F03-F6B8-3CBF-3F99-C3A9D5E2DCC4}"/>
              </a:ext>
            </a:extLst>
          </p:cNvPr>
          <p:cNvSpPr txBox="1"/>
          <p:nvPr/>
        </p:nvSpPr>
        <p:spPr>
          <a:xfrm>
            <a:off x="9983814" y="3070781"/>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9" name="TextBox 8">
            <a:extLst>
              <a:ext uri="{FF2B5EF4-FFF2-40B4-BE49-F238E27FC236}">
                <a16:creationId xmlns:a16="http://schemas.microsoft.com/office/drawing/2014/main" id="{31A2CE1F-E3C7-E994-3C59-2CFD9D4FEBA2}"/>
              </a:ext>
            </a:extLst>
          </p:cNvPr>
          <p:cNvSpPr txBox="1"/>
          <p:nvPr/>
        </p:nvSpPr>
        <p:spPr>
          <a:xfrm>
            <a:off x="167333" y="3070781"/>
            <a:ext cx="1359110"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10" name="Arrow: Left 9">
            <a:extLst>
              <a:ext uri="{FF2B5EF4-FFF2-40B4-BE49-F238E27FC236}">
                <a16:creationId xmlns:a16="http://schemas.microsoft.com/office/drawing/2014/main" id="{15801F44-991A-5A11-3D36-03DBBB6491F1}"/>
              </a:ext>
            </a:extLst>
          </p:cNvPr>
          <p:cNvSpPr/>
          <p:nvPr/>
        </p:nvSpPr>
        <p:spPr>
          <a:xfrm>
            <a:off x="9119065" y="3243964"/>
            <a:ext cx="864749"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36AB9661-EF1A-CFF1-7EB5-E03F8201048C}"/>
              </a:ext>
            </a:extLst>
          </p:cNvPr>
          <p:cNvSpPr/>
          <p:nvPr/>
        </p:nvSpPr>
        <p:spPr>
          <a:xfrm>
            <a:off x="1526443" y="3321570"/>
            <a:ext cx="759834"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41CA251-C04F-2967-A037-C0533E68007C}"/>
              </a:ext>
            </a:extLst>
          </p:cNvPr>
          <p:cNvSpPr/>
          <p:nvPr/>
        </p:nvSpPr>
        <p:spPr>
          <a:xfrm>
            <a:off x="5885582" y="1474729"/>
            <a:ext cx="469498" cy="48463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8382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03602" y="263326"/>
            <a:ext cx="10795518" cy="1003916"/>
          </a:xfrm>
        </p:spPr>
        <p:txBody>
          <a:bodyPr anchor="ctr">
            <a:normAutofit/>
          </a:bodyPr>
          <a:lstStyle/>
          <a:p>
            <a:r>
              <a:rPr lang="en-GB" dirty="0">
                <a:cs typeface="Calibri Light"/>
              </a:rPr>
              <a:t>Integrating sources into your work</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Arial"/>
                <a:ea typeface="+mn-lt"/>
                <a:cs typeface="+mn-lt"/>
              </a:rPr>
              <a:t>Used to let your reader know when you have used the ideas or words of another. </a:t>
            </a:r>
            <a:endParaRPr lang="en-US" dirty="0"/>
          </a:p>
          <a:p>
            <a:pPr>
              <a:spcBef>
                <a:spcPts val="1200"/>
              </a:spcBef>
              <a:buFont typeface="Arial" panose="020B0604020202020204" pitchFamily="34" charset="0"/>
              <a:buChar char="•"/>
            </a:pPr>
            <a:r>
              <a:rPr lang="en-US" sz="2200" dirty="0">
                <a:latin typeface="Arial"/>
                <a:ea typeface="+mn-lt"/>
                <a:cs typeface="+mn-lt"/>
              </a:rPr>
              <a:t>Allows you to acknowledge and discuss their work in your text, by quoting, paraphrasing, or </a:t>
            </a:r>
            <a:r>
              <a:rPr lang="en-US" sz="2200" dirty="0" err="1">
                <a:latin typeface="Arial"/>
                <a:ea typeface="+mn-lt"/>
                <a:cs typeface="+mn-lt"/>
              </a:rPr>
              <a:t>summarising</a:t>
            </a:r>
            <a:r>
              <a:rPr lang="en-US" sz="2200" dirty="0">
                <a:latin typeface="Arial"/>
                <a:ea typeface="+mn-lt"/>
                <a:cs typeface="+mn-lt"/>
              </a:rPr>
              <a:t>.</a:t>
            </a:r>
          </a:p>
          <a:p>
            <a:pPr>
              <a:spcBef>
                <a:spcPts val="1200"/>
              </a:spcBef>
              <a:buFont typeface="Arial" panose="020B0604020202020204" pitchFamily="34" charset="0"/>
              <a:buChar char="•"/>
            </a:pPr>
            <a:r>
              <a:rPr lang="en-US" sz="2200" dirty="0">
                <a:latin typeface="Arial"/>
                <a:ea typeface="+mn-lt"/>
                <a:cs typeface="+mn-lt"/>
              </a:rPr>
              <a:t>Forms part of your word count therefore, is brief. </a:t>
            </a:r>
            <a:endParaRPr lang="en-US" sz="2200" dirty="0">
              <a:solidFill>
                <a:srgbClr val="D1428D"/>
              </a:solidFill>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It contains the following information </a:t>
            </a:r>
            <a:r>
              <a:rPr lang="en-US" sz="2200" b="1" dirty="0">
                <a:latin typeface="Arial"/>
                <a:ea typeface="+mn-lt"/>
                <a:cs typeface="+mn-lt"/>
              </a:rPr>
              <a:t>only:</a:t>
            </a:r>
            <a:endParaRPr lang="en-US" sz="2200" dirty="0">
              <a:latin typeface="Arial"/>
              <a:ea typeface="+mn-lt"/>
              <a:cs typeface="+mn-lt"/>
            </a:endParaRPr>
          </a:p>
          <a:p>
            <a:pPr marL="0" indent="0">
              <a:spcBef>
                <a:spcPts val="1200"/>
              </a:spcBef>
              <a:buNone/>
            </a:pPr>
            <a:endParaRPr lang="en-US" sz="2200" b="1" dirty="0">
              <a:solidFill>
                <a:srgbClr val="000000"/>
              </a:solidFill>
              <a:latin typeface="Arial"/>
              <a:ea typeface="+mn-lt"/>
              <a:cs typeface="+mn-lt"/>
            </a:endParaRP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Author</a:t>
            </a:r>
            <a:r>
              <a:rPr lang="en-US" sz="2200" dirty="0">
                <a:solidFill>
                  <a:schemeClr val="accent2"/>
                </a:solidFill>
                <a:latin typeface="Arial"/>
                <a:ea typeface="+mn-lt"/>
                <a:cs typeface="+mn-lt"/>
              </a:rPr>
              <a:t> </a:t>
            </a:r>
            <a:r>
              <a:rPr lang="en-US" sz="2200" dirty="0">
                <a:latin typeface="Arial"/>
                <a:ea typeface="+mn-lt"/>
                <a:cs typeface="+mn-lt"/>
              </a:rPr>
              <a:t>/ editor’s surname.</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Year</a:t>
            </a:r>
            <a:r>
              <a:rPr lang="en-US" sz="2200" b="1" dirty="0">
                <a:latin typeface="Arial"/>
                <a:ea typeface="+mn-lt"/>
                <a:cs typeface="+mn-lt"/>
              </a:rPr>
              <a:t> </a:t>
            </a:r>
            <a:r>
              <a:rPr lang="en-US" sz="2200" dirty="0">
                <a:latin typeface="Arial"/>
                <a:ea typeface="+mn-lt"/>
                <a:cs typeface="+mn-lt"/>
              </a:rPr>
              <a:t>of publication.</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Page numbers</a:t>
            </a:r>
            <a:r>
              <a:rPr lang="en-US" sz="22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228195"/>
            <a:ext cx="10795518" cy="1003916"/>
          </a:xfrm>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dirty="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The sentence is focusing on the idea, rather than who wrote it.</a:t>
            </a:r>
            <a:endParaRPr lang="en-US" sz="2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Easy to integrate into your writing and </a:t>
            </a:r>
            <a:r>
              <a:rPr lang="en-US" sz="2800" dirty="0" err="1">
                <a:latin typeface="Calibri"/>
                <a:ea typeface="+mn-lt"/>
                <a:cs typeface="Calibri"/>
              </a:rPr>
              <a:t>synthesise</a:t>
            </a:r>
            <a:r>
              <a:rPr lang="en-US" sz="2800" dirty="0">
                <a:latin typeface="Calibri"/>
                <a:ea typeface="+mn-lt"/>
                <a:cs typeface="Calibri"/>
              </a:rPr>
              <a:t> from multiple sources. </a:t>
            </a:r>
            <a:endParaRPr lang="en-US" dirty="0">
              <a:latin typeface="Calibri"/>
              <a:ea typeface="+mn-lt"/>
              <a:cs typeface="Calibri"/>
            </a:endParaRPr>
          </a:p>
          <a:p>
            <a:pPr marL="0" indent="0">
              <a:spcBef>
                <a:spcPts val="250"/>
              </a:spcBef>
              <a:spcAft>
                <a:spcPts val="250"/>
              </a:spcAft>
              <a:buNone/>
            </a:pPr>
            <a:endParaRPr lang="en-US" b="1" dirty="0">
              <a:latin typeface="Calibri"/>
              <a:ea typeface="+mn-lt"/>
              <a:cs typeface="Calibri"/>
            </a:endParaRPr>
          </a:p>
          <a:p>
            <a:pPr marL="0" indent="0">
              <a:spcBef>
                <a:spcPts val="250"/>
              </a:spcBef>
              <a:spcAft>
                <a:spcPts val="250"/>
              </a:spcAft>
              <a:buNone/>
            </a:pPr>
            <a:r>
              <a:rPr lang="en-US" sz="2800" b="1" dirty="0">
                <a:latin typeface="Calibri"/>
                <a:ea typeface="+mn-lt"/>
                <a:cs typeface="Calibri"/>
              </a:rPr>
              <a:t>Example: </a:t>
            </a:r>
            <a:r>
              <a:rPr lang="en-US" sz="2800" b="1" dirty="0">
                <a:solidFill>
                  <a:schemeClr val="accent2"/>
                </a:solidFill>
                <a:latin typeface="Calibri"/>
                <a:ea typeface="+mn-lt"/>
                <a:cs typeface="Calibri"/>
              </a:rPr>
              <a:t>(Smith, 2020; Thomas, 2021; Williams, 2024). </a:t>
            </a:r>
            <a:endParaRPr lang="en-US" dirty="0">
              <a:solidFill>
                <a:schemeClr val="accent2"/>
              </a:solidFill>
              <a:ea typeface="Calibri Light"/>
              <a:cs typeface="Calibri Light"/>
            </a:endParaRPr>
          </a:p>
          <a:p>
            <a:pPr marL="457200" lvl="1"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Author’s </a:t>
            </a:r>
            <a:r>
              <a:rPr lang="en-GB" sz="2400" dirty="0">
                <a:solidFill>
                  <a:schemeClr val="accent2"/>
                </a:solidFill>
                <a:latin typeface="Calibri"/>
                <a:ea typeface="+mn-lt"/>
                <a:cs typeface="Calibri"/>
              </a:rPr>
              <a:t>(</a:t>
            </a:r>
            <a:r>
              <a:rPr lang="en-GB" sz="2400" b="1" dirty="0">
                <a:solidFill>
                  <a:schemeClr val="accent2"/>
                </a:solidFill>
                <a:latin typeface="Calibri"/>
                <a:ea typeface="+mn-lt"/>
                <a:cs typeface="Calibri"/>
              </a:rPr>
              <a:t>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in brackets.</a:t>
            </a:r>
            <a:endParaRPr lang="en-GB" sz="2400" dirty="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73122" y="233420"/>
            <a:ext cx="10795518" cy="1003916"/>
          </a:xfrm>
        </p:spPr>
        <p:txBody>
          <a:bodyPr anchor="ctr">
            <a:normAutofit/>
          </a:bodyPr>
          <a:lstStyle/>
          <a:p>
            <a:r>
              <a:rPr lang="en-GB" dirty="0">
                <a:cs typeface="Calibri Light"/>
              </a:rPr>
              <a:t>Narrative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800" b="1" dirty="0">
                <a:latin typeface="Calibri"/>
                <a:ea typeface="Calibri"/>
                <a:cs typeface="Calibri"/>
              </a:rPr>
              <a:t>According to </a:t>
            </a:r>
            <a:r>
              <a:rPr lang="en-US" sz="2800" b="1" dirty="0">
                <a:solidFill>
                  <a:schemeClr val="accent2"/>
                </a:solidFill>
                <a:latin typeface="Calibri"/>
                <a:ea typeface="Calibri"/>
                <a:cs typeface="Calibri"/>
              </a:rPr>
              <a:t>Smith (2020),</a:t>
            </a:r>
            <a:r>
              <a:rPr lang="en-US" sz="2800" b="1" dirty="0">
                <a:latin typeface="Calibri"/>
                <a:ea typeface="Calibri"/>
                <a:cs typeface="Calibri"/>
              </a:rPr>
              <a:t> </a:t>
            </a: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24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dirty="0">
                <a:latin typeface="Calibri"/>
                <a:ea typeface="Calibri"/>
                <a:cs typeface="Calibri"/>
              </a:rPr>
              <a:t>Difficult to </a:t>
            </a:r>
            <a:r>
              <a:rPr lang="en-US" sz="2400" dirty="0" err="1">
                <a:latin typeface="Calibri"/>
                <a:ea typeface="Calibri"/>
                <a:cs typeface="Calibri"/>
              </a:rPr>
              <a:t>synthesise</a:t>
            </a:r>
            <a:r>
              <a:rPr lang="en-US" sz="2400" dirty="0">
                <a:latin typeface="Calibri"/>
                <a:ea typeface="Calibri"/>
                <a:cs typeface="Calibri"/>
              </a:rPr>
              <a:t> multiple opinions and sources.</a:t>
            </a:r>
            <a:endParaRPr lang="en-US" dirty="0"/>
          </a:p>
          <a:p>
            <a:pPr>
              <a:spcBef>
                <a:spcPts val="250"/>
              </a:spcBef>
              <a:spcAft>
                <a:spcPts val="250"/>
              </a:spcAft>
              <a:buFont typeface="Arial" panose="020B0604020202020204" pitchFamily="34" charset="0"/>
              <a:buChar char="•"/>
            </a:pPr>
            <a:r>
              <a:rPr lang="en-US" sz="2400" dirty="0">
                <a:latin typeface="Calibri"/>
                <a:ea typeface="Calibri"/>
                <a:cs typeface="Calibri"/>
              </a:rPr>
              <a:t>Overuse can disrupt flow of your writing.</a:t>
            </a: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7952"/>
            <a:ext cx="790575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pic>
        <p:nvPicPr>
          <p:cNvPr id="7" name="Graphic 6" descr="Close with solid fill">
            <a:extLst>
              <a:ext uri="{FF2B5EF4-FFF2-40B4-BE49-F238E27FC236}">
                <a16:creationId xmlns:a16="http://schemas.microsoft.com/office/drawing/2014/main" id="{7D3352EB-EC93-FE9E-19CB-C8848C799CB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5" y="1854895"/>
            <a:ext cx="507305" cy="475989"/>
          </a:xfrm>
          <a:prstGeom prst="rect">
            <a:avLst/>
          </a:prstGeom>
        </p:spPr>
      </p:pic>
      <p:sp>
        <p:nvSpPr>
          <p:cNvPr id="14" name="TextBox 13">
            <a:extLst>
              <a:ext uri="{FF2B5EF4-FFF2-40B4-BE49-F238E27FC236}">
                <a16:creationId xmlns:a16="http://schemas.microsoft.com/office/drawing/2014/main" id="{18C6A3E3-4324-C886-8E25-9CDD63D26142}"/>
              </a:ext>
            </a:extLst>
          </p:cNvPr>
          <p:cNvSpPr txBox="1"/>
          <p:nvPr/>
        </p:nvSpPr>
        <p:spPr>
          <a:xfrm>
            <a:off x="6783921" y="1933031"/>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20" y="4575649"/>
            <a:ext cx="32468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narrative 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7" grpId="0"/>
      <p:bldP spid="18" grpId="0"/>
      <p:bldP spid="19" grpId="0"/>
      <p:bldP spid="20" grpId="0"/>
      <p:bldP spid="21" grpId="0"/>
      <p:bldP spid="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8103-EFB1-EDFC-32B1-4CC95DFF2793}"/>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A50A4EBE-6258-4268-E58D-9386C79C5792}"/>
              </a:ext>
            </a:extLst>
          </p:cNvPr>
          <p:cNvSpPr txBox="1"/>
          <p:nvPr/>
        </p:nvSpPr>
        <p:spPr>
          <a:xfrm>
            <a:off x="6254750" y="1446663"/>
            <a:ext cx="5782575" cy="4524315"/>
          </a:xfrm>
          <a:prstGeom prst="rect">
            <a:avLst/>
          </a:prstGeom>
          <a:noFill/>
        </p:spPr>
        <p:txBody>
          <a:bodyPr wrap="square" rtlCol="0">
            <a:spAutoFit/>
          </a:bodyPr>
          <a:lstStyle/>
          <a:p>
            <a:r>
              <a:rPr lang="en-GB" dirty="0"/>
              <a:t>Team building plays a crucial role as a mediating mechanism between project manager’s leadership style and project success (Kastrup, 2019). Earlier studies have noted that transformational leadership (Aga </a:t>
            </a:r>
            <a:r>
              <a:rPr lang="en-GB" i="1" dirty="0"/>
              <a:t>et al</a:t>
            </a:r>
            <a:r>
              <a:rPr lang="en-GB" dirty="0"/>
              <a:t>., 2016; Nauman </a:t>
            </a:r>
            <a:r>
              <a:rPr lang="en-GB" i="1" dirty="0"/>
              <a:t>et al</a:t>
            </a:r>
            <a:r>
              <a:rPr lang="en-GB" dirty="0"/>
              <a:t>., 2021) and humble leadership (Ali </a:t>
            </a:r>
            <a:r>
              <a:rPr lang="en-GB" i="1" dirty="0"/>
              <a:t>et al., </a:t>
            </a:r>
            <a:r>
              <a:rPr lang="en-GB" dirty="0"/>
              <a:t>2020a, 2020b) 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organisational outcomes via influencing employees’ attitudes and </a:t>
            </a:r>
            <a:r>
              <a:rPr lang="en-GB" dirty="0" err="1"/>
              <a:t>behaviors</a:t>
            </a:r>
            <a:r>
              <a:rPr lang="en-GB" dirty="0"/>
              <a:t> (</a:t>
            </a:r>
            <a:r>
              <a:rPr lang="en-GB" dirty="0" err="1"/>
              <a:t>Tummers</a:t>
            </a:r>
            <a:r>
              <a:rPr lang="en-GB" dirty="0"/>
              <a:t> and Knies, 2016). For example, Schwarz </a:t>
            </a:r>
            <a:r>
              <a:rPr lang="en-GB" i="1" dirty="0"/>
              <a:t>et al. </a:t>
            </a:r>
            <a:r>
              <a:rPr lang="en-GB" dirty="0"/>
              <a:t>(2020) demonstrate that public leadership influences employees’ job performance by altering their public service motivations. Kocak and Bostanci (2020) 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834B103B-19E8-D6E5-F00D-764DA989A74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Tree>
    <p:extLst>
      <p:ext uri="{BB962C8B-B14F-4D97-AF65-F5344CB8AC3E}">
        <p14:creationId xmlns:p14="http://schemas.microsoft.com/office/powerpoint/2010/main" val="1957245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373A-D8FA-65F7-8871-7A6E8C3FF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330A3-1E0F-EC40-F737-36EBD4164FE1}"/>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17F0A07A-C09F-B430-55E1-0D2CE9F23518}"/>
              </a:ext>
            </a:extLst>
          </p:cNvPr>
          <p:cNvSpPr txBox="1"/>
          <p:nvPr/>
        </p:nvSpPr>
        <p:spPr>
          <a:xfrm>
            <a:off x="6180550" y="1467685"/>
            <a:ext cx="5937250" cy="4524315"/>
          </a:xfrm>
          <a:prstGeom prst="rect">
            <a:avLst/>
          </a:prstGeom>
          <a:noFill/>
        </p:spPr>
        <p:txBody>
          <a:bodyPr wrap="square" rtlCol="0">
            <a:spAutoFit/>
          </a:bodyPr>
          <a:lstStyle/>
          <a:p>
            <a:r>
              <a:rPr lang="en-GB" dirty="0"/>
              <a:t>Team building plays a crucial role as a mediating mechanism between project manager’s leadership style and project success </a:t>
            </a:r>
            <a:r>
              <a:rPr lang="en-GB" dirty="0">
                <a:solidFill>
                  <a:srgbClr val="FF0000"/>
                </a:solidFill>
              </a:rPr>
              <a:t>(Kastrup, 2019). </a:t>
            </a:r>
            <a:r>
              <a:rPr lang="en-GB" dirty="0"/>
              <a:t>Earlier studies have noted that transformational leadership </a:t>
            </a:r>
            <a:r>
              <a:rPr lang="en-GB" dirty="0">
                <a:solidFill>
                  <a:srgbClr val="FF0000"/>
                </a:solidFill>
              </a:rPr>
              <a:t>(Aga </a:t>
            </a:r>
            <a:r>
              <a:rPr lang="en-GB" i="1" dirty="0">
                <a:solidFill>
                  <a:srgbClr val="FF0000"/>
                </a:solidFill>
              </a:rPr>
              <a:t>et al., </a:t>
            </a:r>
            <a:r>
              <a:rPr lang="en-GB" dirty="0">
                <a:solidFill>
                  <a:srgbClr val="FF0000"/>
                </a:solidFill>
              </a:rPr>
              <a:t>2016; Nauman </a:t>
            </a:r>
            <a:r>
              <a:rPr lang="en-GB" i="1" dirty="0">
                <a:solidFill>
                  <a:srgbClr val="FF0000"/>
                </a:solidFill>
              </a:rPr>
              <a:t>et al</a:t>
            </a:r>
            <a:r>
              <a:rPr lang="en-GB" dirty="0">
                <a:solidFill>
                  <a:srgbClr val="FF0000"/>
                </a:solidFill>
              </a:rPr>
              <a:t>., 2021)</a:t>
            </a:r>
            <a:r>
              <a:rPr lang="en-GB" dirty="0"/>
              <a:t> and humble leadership </a:t>
            </a:r>
            <a:r>
              <a:rPr lang="en-GB" dirty="0">
                <a:solidFill>
                  <a:srgbClr val="FF0000"/>
                </a:solidFill>
              </a:rPr>
              <a:t>(Ali </a:t>
            </a:r>
            <a:r>
              <a:rPr lang="en-GB" i="1" dirty="0">
                <a:solidFill>
                  <a:srgbClr val="FF0000"/>
                </a:solidFill>
              </a:rPr>
              <a:t>et al., </a:t>
            </a:r>
            <a:r>
              <a:rPr lang="en-GB" dirty="0">
                <a:solidFill>
                  <a:srgbClr val="FF0000"/>
                </a:solidFill>
              </a:rPr>
              <a:t>2020a, 2020b) </a:t>
            </a:r>
            <a:r>
              <a:rPr lang="en-GB" dirty="0"/>
              <a:t>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organizational outcomes via influencing employees’ attitudes and </a:t>
            </a:r>
            <a:r>
              <a:rPr lang="en-GB" dirty="0" err="1"/>
              <a:t>behaviors</a:t>
            </a:r>
            <a:r>
              <a:rPr lang="en-GB" dirty="0"/>
              <a:t> </a:t>
            </a:r>
            <a:r>
              <a:rPr lang="en-GB" dirty="0">
                <a:solidFill>
                  <a:srgbClr val="FF0000"/>
                </a:solidFill>
              </a:rPr>
              <a:t>(</a:t>
            </a:r>
            <a:r>
              <a:rPr lang="en-GB" dirty="0" err="1">
                <a:solidFill>
                  <a:srgbClr val="FF0000"/>
                </a:solidFill>
              </a:rPr>
              <a:t>Tummers</a:t>
            </a:r>
            <a:r>
              <a:rPr lang="en-GB" dirty="0">
                <a:solidFill>
                  <a:srgbClr val="FF0000"/>
                </a:solidFill>
              </a:rPr>
              <a:t> and Knies, 2016). </a:t>
            </a:r>
            <a:r>
              <a:rPr lang="en-GB" dirty="0"/>
              <a:t>For example, </a:t>
            </a:r>
            <a:r>
              <a:rPr lang="en-GB" dirty="0">
                <a:solidFill>
                  <a:srgbClr val="FF0000"/>
                </a:solidFill>
              </a:rPr>
              <a:t>Schwarz </a:t>
            </a:r>
            <a:r>
              <a:rPr lang="en-GB" i="1" dirty="0">
                <a:solidFill>
                  <a:srgbClr val="FF0000"/>
                </a:solidFill>
              </a:rPr>
              <a:t>et al. </a:t>
            </a:r>
            <a:r>
              <a:rPr lang="en-GB" dirty="0">
                <a:solidFill>
                  <a:srgbClr val="FF0000"/>
                </a:solidFill>
              </a:rPr>
              <a:t>(2020)</a:t>
            </a:r>
            <a:r>
              <a:rPr lang="en-GB" dirty="0"/>
              <a:t> demonstrate that public leadership influences employees’ job performance by altering their public service motivations. </a:t>
            </a:r>
            <a:r>
              <a:rPr lang="en-GB" dirty="0">
                <a:solidFill>
                  <a:srgbClr val="FF0000"/>
                </a:solidFill>
              </a:rPr>
              <a:t>Kocak and Bostanci (2020) </a:t>
            </a:r>
            <a:r>
              <a:rPr lang="en-GB" dirty="0"/>
              <a:t>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2FD07EBD-2DE1-3D36-ED4F-C894AE4C9630}"/>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
        <p:nvSpPr>
          <p:cNvPr id="6" name="TextBox 5">
            <a:extLst>
              <a:ext uri="{FF2B5EF4-FFF2-40B4-BE49-F238E27FC236}">
                <a16:creationId xmlns:a16="http://schemas.microsoft.com/office/drawing/2014/main" id="{9CC9026B-34C3-D06F-A7A5-707CEE6F9105}"/>
              </a:ext>
            </a:extLst>
          </p:cNvPr>
          <p:cNvSpPr txBox="1"/>
          <p:nvPr/>
        </p:nvSpPr>
        <p:spPr>
          <a:xfrm>
            <a:off x="895214" y="1602745"/>
            <a:ext cx="3922641" cy="3785652"/>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 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8" name="Straight Arrow Connector 7">
            <a:extLst>
              <a:ext uri="{FF2B5EF4-FFF2-40B4-BE49-F238E27FC236}">
                <a16:creationId xmlns:a16="http://schemas.microsoft.com/office/drawing/2014/main" id="{57268550-20AD-91A9-F86E-AC2A4E735273}"/>
              </a:ext>
            </a:extLst>
          </p:cNvPr>
          <p:cNvCxnSpPr>
            <a:cxnSpLocks/>
          </p:cNvCxnSpPr>
          <p:nvPr/>
        </p:nvCxnSpPr>
        <p:spPr>
          <a:xfrm>
            <a:off x="4517409" y="2879678"/>
            <a:ext cx="458455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9C4B2E2D-8F7D-EAB9-4766-00B4B71B8D86}"/>
              </a:ext>
            </a:extLst>
          </p:cNvPr>
          <p:cNvCxnSpPr>
            <a:cxnSpLocks/>
          </p:cNvCxnSpPr>
          <p:nvPr/>
        </p:nvCxnSpPr>
        <p:spPr>
          <a:xfrm flipV="1">
            <a:off x="4667534" y="4508938"/>
            <a:ext cx="4481641" cy="778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6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65030" y="242124"/>
            <a:ext cx="10795518" cy="1003916"/>
          </a:xfrm>
        </p:spPr>
        <p:txBody>
          <a:bodyPr/>
          <a:lstStyle/>
          <a:p>
            <a:r>
              <a:rPr lang="en-GB" dirty="0"/>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lnSpcReduction="10000"/>
          </a:bodyPr>
          <a:lstStyle/>
          <a:p>
            <a:pPr>
              <a:buFont typeface="Arial" panose="020B0604020202020204" pitchFamily="34" charset="0"/>
              <a:buChar char="•"/>
            </a:pPr>
            <a:r>
              <a:rPr lang="en-GB" sz="2600" b="1">
                <a:solidFill>
                  <a:schemeClr val="accent2"/>
                </a:solidFill>
                <a:latin typeface="Calibri"/>
                <a:ea typeface="Calibri"/>
                <a:cs typeface="Calibri"/>
              </a:rPr>
              <a:t>Quoting</a:t>
            </a:r>
            <a:r>
              <a:rPr lang="en-GB" sz="2600">
                <a:latin typeface="Calibri"/>
                <a:ea typeface="Calibri"/>
                <a:cs typeface="Calibri"/>
              </a:rPr>
              <a:t>: copying someone else’s words exactly as they appear in the original text.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Paraphrasing</a:t>
            </a:r>
            <a:r>
              <a:rPr lang="en-GB" sz="2600">
                <a:latin typeface="Calibri"/>
                <a:ea typeface="Calibri"/>
                <a:cs typeface="Calibri"/>
              </a:rPr>
              <a:t>:  using someone else’s words or ideas and writing in your own words. </a:t>
            </a:r>
          </a:p>
          <a:p>
            <a:pPr>
              <a:buFont typeface="Arial" panose="020B0604020202020204" pitchFamily="34" charset="0"/>
              <a:buChar char="•"/>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Summarising</a:t>
            </a:r>
            <a:r>
              <a:rPr lang="en-GB" sz="2600">
                <a:latin typeface="Calibri"/>
                <a:ea typeface="Calibri"/>
                <a:cs typeface="Calibri"/>
              </a:rPr>
              <a:t>:  </a:t>
            </a:r>
            <a:r>
              <a:rPr lang="en-GB" sz="2600">
                <a:solidFill>
                  <a:srgbClr val="000000"/>
                </a:solidFill>
                <a:highlight>
                  <a:srgbClr val="FFFFFF"/>
                </a:highlight>
                <a:latin typeface="Calibri"/>
                <a:ea typeface="Calibri"/>
                <a:cs typeface="Calibri"/>
              </a:rPr>
              <a:t>writing</a:t>
            </a:r>
            <a:r>
              <a:rPr lang="en-GB" sz="2600" b="0" i="0">
                <a:solidFill>
                  <a:srgbClr val="000000"/>
                </a:solidFill>
                <a:effectLst/>
                <a:highlight>
                  <a:srgbClr val="FFFFFF"/>
                </a:highlight>
                <a:latin typeface="Calibri"/>
                <a:ea typeface="Calibri"/>
                <a:cs typeface="Calibri"/>
              </a:rPr>
              <a:t> a </a:t>
            </a:r>
            <a:r>
              <a:rPr lang="en-GB" sz="2600" i="0">
                <a:effectLst/>
                <a:highlight>
                  <a:srgbClr val="FFFFFF"/>
                </a:highlight>
                <a:latin typeface="Calibri"/>
                <a:ea typeface="Calibri"/>
                <a:cs typeface="Calibri"/>
              </a:rPr>
              <a:t>brief overview </a:t>
            </a:r>
            <a:r>
              <a:rPr lang="en-GB" sz="2600" b="0" i="0">
                <a:solidFill>
                  <a:srgbClr val="000000"/>
                </a:solidFill>
                <a:effectLst/>
                <a:highlight>
                  <a:srgbClr val="FFFFFF"/>
                </a:highlight>
                <a:latin typeface="Calibri"/>
                <a:ea typeface="Calibri"/>
                <a:cs typeface="Calibri"/>
              </a:rPr>
              <a:t>of someone else's idea in your own words. </a:t>
            </a:r>
            <a:r>
              <a:rPr lang="en-GB" sz="2600" b="1" i="0">
                <a:solidFill>
                  <a:srgbClr val="000000"/>
                </a:solidFill>
                <a:effectLst/>
                <a:highlight>
                  <a:srgbClr val="FFFFFF"/>
                </a:highlight>
                <a:latin typeface="Calibri"/>
                <a:ea typeface="Calibri"/>
                <a:cs typeface="Calibri"/>
              </a:rPr>
              <a:t>Example</a:t>
            </a:r>
            <a:r>
              <a:rPr lang="en-GB" sz="2600" b="0" i="0">
                <a:solidFill>
                  <a:srgbClr val="000000"/>
                </a:solidFill>
                <a:effectLst/>
                <a:highlight>
                  <a:srgbClr val="FFFFFF"/>
                </a:highlight>
                <a:latin typeface="Calibri"/>
                <a:ea typeface="Calibri"/>
                <a:cs typeface="Calibri"/>
              </a:rPr>
              <a:t>: writing the findings of a research article in a journal in a few sentences.</a:t>
            </a:r>
            <a:endParaRPr lang="en-GB" sz="2600">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a:xfrm>
            <a:off x="389653" y="201484"/>
            <a:ext cx="10795518" cy="1003916"/>
          </a:xfrm>
        </p:spPr>
        <p:txBody>
          <a:bodyPr/>
          <a:lstStyle/>
          <a:p>
            <a:r>
              <a:rPr lang="en-GB" dirty="0"/>
              <a:t>Example</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545662"/>
            <a:ext cx="6304249" cy="2590800"/>
          </a:xfrm>
        </p:spPr>
        <p:txBody>
          <a:bodyPr vert="horz" lIns="91440" tIns="45720" rIns="91440" bIns="45720" rtlCol="0" anchor="t">
            <a:normAutofit/>
          </a:bodyPr>
          <a:lstStyle/>
          <a:p>
            <a:pPr marL="0" indent="0">
              <a:buNone/>
            </a:pPr>
            <a:r>
              <a:rPr lang="en-GB" b="1" dirty="0">
                <a:solidFill>
                  <a:schemeClr val="accent2"/>
                </a:solidFill>
                <a:latin typeface="Lato"/>
                <a:ea typeface="Lato"/>
                <a:cs typeface="Lato"/>
              </a:rPr>
              <a:t>Hughes (2023) </a:t>
            </a:r>
            <a:r>
              <a:rPr lang="en-GB" dirty="0">
                <a:latin typeface="Lato"/>
                <a:ea typeface="Lato"/>
                <a:cs typeface="Lato"/>
              </a:rPr>
              <a:t>suggests 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b="1" dirty="0">
                <a:solidFill>
                  <a:schemeClr val="accent2"/>
                </a:solidFill>
                <a:latin typeface="Lato"/>
                <a:ea typeface="Lato"/>
                <a:cs typeface="Lato"/>
              </a:rPr>
              <a:t>”</a:t>
            </a:r>
            <a:r>
              <a:rPr lang="en-GB" dirty="0">
                <a:latin typeface="Lato"/>
                <a:ea typeface="Lato"/>
                <a:cs typeface="Lato"/>
              </a:rPr>
              <a:t> </a:t>
            </a:r>
            <a:r>
              <a:rPr lang="en-GB" b="1" dirty="0">
                <a:solidFill>
                  <a:schemeClr val="accent2"/>
                </a:solidFill>
                <a:latin typeface="Lato"/>
                <a:ea typeface="Lato"/>
                <a:cs typeface="Lato"/>
              </a:rPr>
              <a:t>(Williams,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1F2C-13F5-E19D-9B83-22635DB3B2A0}"/>
              </a:ext>
            </a:extLst>
          </p:cNvPr>
          <p:cNvSpPr>
            <a:spLocks noGrp="1"/>
          </p:cNvSpPr>
          <p:nvPr>
            <p:ph type="title"/>
          </p:nvPr>
        </p:nvSpPr>
        <p:spPr>
          <a:xfrm>
            <a:off x="108962" y="205420"/>
            <a:ext cx="11341358" cy="1003916"/>
          </a:xfrm>
        </p:spPr>
        <p:txBody>
          <a:bodyPr>
            <a:noAutofit/>
          </a:bodyPr>
          <a:lstStyle/>
          <a:p>
            <a:r>
              <a:rPr lang="en-GB" dirty="0"/>
              <a:t>What information makes up a reference?</a:t>
            </a:r>
          </a:p>
        </p:txBody>
      </p:sp>
      <p:pic>
        <p:nvPicPr>
          <p:cNvPr id="4" name="Graphic 3" descr="Users with solid fill">
            <a:extLst>
              <a:ext uri="{FF2B5EF4-FFF2-40B4-BE49-F238E27FC236}">
                <a16:creationId xmlns:a16="http://schemas.microsoft.com/office/drawing/2014/main" id="{1FD752D0-B2E5-460E-F328-96417DA6097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2338" y="1950720"/>
            <a:ext cx="914400" cy="914400"/>
          </a:xfrm>
          <a:prstGeom prst="rect">
            <a:avLst/>
          </a:prstGeom>
        </p:spPr>
      </p:pic>
      <p:pic>
        <p:nvPicPr>
          <p:cNvPr id="6" name="Graphic 5" descr="Hourglass Finished with solid fill">
            <a:extLst>
              <a:ext uri="{FF2B5EF4-FFF2-40B4-BE49-F238E27FC236}">
                <a16:creationId xmlns:a16="http://schemas.microsoft.com/office/drawing/2014/main" id="{4B4B0F96-D90A-1FF3-5A41-A0DC8218290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734436" y="1950720"/>
            <a:ext cx="914400" cy="914400"/>
          </a:xfrm>
          <a:prstGeom prst="rect">
            <a:avLst/>
          </a:prstGeom>
        </p:spPr>
      </p:pic>
      <p:pic>
        <p:nvPicPr>
          <p:cNvPr id="8" name="Graphic 7" descr="Open book with solid fill">
            <a:extLst>
              <a:ext uri="{FF2B5EF4-FFF2-40B4-BE49-F238E27FC236}">
                <a16:creationId xmlns:a16="http://schemas.microsoft.com/office/drawing/2014/main" id="{51EA57B3-3077-DAEC-34A7-2CC4C944894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843655" y="1950720"/>
            <a:ext cx="914400" cy="914400"/>
          </a:xfrm>
          <a:prstGeom prst="rect">
            <a:avLst/>
          </a:prstGeom>
        </p:spPr>
      </p:pic>
      <p:pic>
        <p:nvPicPr>
          <p:cNvPr id="10" name="Graphic 9" descr="Employee badge with solid fill">
            <a:extLst>
              <a:ext uri="{FF2B5EF4-FFF2-40B4-BE49-F238E27FC236}">
                <a16:creationId xmlns:a16="http://schemas.microsoft.com/office/drawing/2014/main" id="{18250F30-C0AE-5A2A-9E1F-0F87C1A7BB7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283655" y="1950720"/>
            <a:ext cx="914400" cy="914400"/>
          </a:xfrm>
          <a:prstGeom prst="rect">
            <a:avLst/>
          </a:prstGeom>
        </p:spPr>
      </p:pic>
      <p:sp>
        <p:nvSpPr>
          <p:cNvPr id="11" name="TextBox 10">
            <a:extLst>
              <a:ext uri="{FF2B5EF4-FFF2-40B4-BE49-F238E27FC236}">
                <a16:creationId xmlns:a16="http://schemas.microsoft.com/office/drawing/2014/main" id="{99932D51-3907-FADC-C5DF-573C13DA6B31}"/>
              </a:ext>
            </a:extLst>
          </p:cNvPr>
          <p:cNvSpPr txBox="1"/>
          <p:nvPr/>
        </p:nvSpPr>
        <p:spPr>
          <a:xfrm>
            <a:off x="698242" y="3343972"/>
            <a:ext cx="1724918" cy="1692771"/>
          </a:xfrm>
          <a:prstGeom prst="rect">
            <a:avLst/>
          </a:prstGeom>
          <a:noFill/>
        </p:spPr>
        <p:txBody>
          <a:bodyPr wrap="square" rtlCol="0">
            <a:spAutoFit/>
          </a:bodyPr>
          <a:lstStyle/>
          <a:p>
            <a:r>
              <a:rPr lang="en-GB" sz="3200" b="1" dirty="0">
                <a:solidFill>
                  <a:srgbClr val="6699FF"/>
                </a:solidFill>
              </a:rPr>
              <a:t>WHO</a:t>
            </a:r>
          </a:p>
          <a:p>
            <a:r>
              <a:rPr lang="en-GB" sz="2400" dirty="0">
                <a:latin typeface="Arial" panose="020B0604020202020204" pitchFamily="34" charset="0"/>
                <a:cs typeface="Arial" panose="020B0604020202020204" pitchFamily="34" charset="0"/>
              </a:rPr>
              <a:t>Produced or created the source.</a:t>
            </a:r>
          </a:p>
        </p:txBody>
      </p:sp>
      <p:sp>
        <p:nvSpPr>
          <p:cNvPr id="12" name="TextBox 11">
            <a:extLst>
              <a:ext uri="{FF2B5EF4-FFF2-40B4-BE49-F238E27FC236}">
                <a16:creationId xmlns:a16="http://schemas.microsoft.com/office/drawing/2014/main" id="{10036179-5618-0672-6E6D-E204276F0970}"/>
              </a:ext>
            </a:extLst>
          </p:cNvPr>
          <p:cNvSpPr txBox="1"/>
          <p:nvPr/>
        </p:nvSpPr>
        <p:spPr>
          <a:xfrm>
            <a:off x="3698415" y="3317241"/>
            <a:ext cx="1844040" cy="2062103"/>
          </a:xfrm>
          <a:prstGeom prst="rect">
            <a:avLst/>
          </a:prstGeom>
          <a:noFill/>
        </p:spPr>
        <p:txBody>
          <a:bodyPr wrap="square" rtlCol="0">
            <a:spAutoFit/>
          </a:bodyPr>
          <a:lstStyle/>
          <a:p>
            <a:r>
              <a:rPr lang="en-GB" sz="3200" b="1" dirty="0">
                <a:solidFill>
                  <a:schemeClr val="accent5">
                    <a:lumMod val="75000"/>
                  </a:schemeClr>
                </a:solidFill>
              </a:rPr>
              <a:t>WHEN</a:t>
            </a:r>
          </a:p>
          <a:p>
            <a:r>
              <a:rPr lang="en-GB" sz="2400" dirty="0">
                <a:latin typeface="Arial" panose="020B0604020202020204" pitchFamily="34" charset="0"/>
                <a:cs typeface="Arial" panose="020B0604020202020204" pitchFamily="34" charset="0"/>
              </a:rPr>
              <a:t>It was published or created (year).</a:t>
            </a:r>
          </a:p>
        </p:txBody>
      </p:sp>
      <p:sp>
        <p:nvSpPr>
          <p:cNvPr id="13" name="TextBox 12">
            <a:extLst>
              <a:ext uri="{FF2B5EF4-FFF2-40B4-BE49-F238E27FC236}">
                <a16:creationId xmlns:a16="http://schemas.microsoft.com/office/drawing/2014/main" id="{4C51021A-5E1C-5956-53A5-7ED8816824D6}"/>
              </a:ext>
            </a:extLst>
          </p:cNvPr>
          <p:cNvSpPr txBox="1"/>
          <p:nvPr/>
        </p:nvSpPr>
        <p:spPr>
          <a:xfrm>
            <a:off x="7063740" y="3317241"/>
            <a:ext cx="1724918" cy="1323439"/>
          </a:xfrm>
          <a:prstGeom prst="rect">
            <a:avLst/>
          </a:prstGeom>
          <a:noFill/>
        </p:spPr>
        <p:txBody>
          <a:bodyPr wrap="square" rtlCol="0">
            <a:spAutoFit/>
          </a:bodyPr>
          <a:lstStyle/>
          <a:p>
            <a:r>
              <a:rPr lang="en-GB" sz="3200" b="1" dirty="0">
                <a:solidFill>
                  <a:schemeClr val="accent6">
                    <a:lumMod val="75000"/>
                  </a:schemeClr>
                </a:solidFill>
              </a:rPr>
              <a:t>WHAT </a:t>
            </a:r>
          </a:p>
          <a:p>
            <a:r>
              <a:rPr lang="en-GB" sz="2400" dirty="0">
                <a:latin typeface="Arial" panose="020B0604020202020204" pitchFamily="34" charset="0"/>
                <a:cs typeface="Arial" panose="020B0604020202020204" pitchFamily="34" charset="0"/>
              </a:rPr>
              <a:t>It is called – the title</a:t>
            </a:r>
          </a:p>
        </p:txBody>
      </p:sp>
      <p:sp>
        <p:nvSpPr>
          <p:cNvPr id="14" name="TextBox 13">
            <a:extLst>
              <a:ext uri="{FF2B5EF4-FFF2-40B4-BE49-F238E27FC236}">
                <a16:creationId xmlns:a16="http://schemas.microsoft.com/office/drawing/2014/main" id="{76076B97-AD07-0C79-54BC-3151230D7C40}"/>
              </a:ext>
            </a:extLst>
          </p:cNvPr>
          <p:cNvSpPr txBox="1"/>
          <p:nvPr/>
        </p:nvSpPr>
        <p:spPr>
          <a:xfrm>
            <a:off x="9759835" y="3317240"/>
            <a:ext cx="1996440" cy="2062103"/>
          </a:xfrm>
          <a:prstGeom prst="rect">
            <a:avLst/>
          </a:prstGeom>
          <a:noFill/>
        </p:spPr>
        <p:txBody>
          <a:bodyPr wrap="square" rtlCol="0">
            <a:spAutoFit/>
          </a:bodyPr>
          <a:lstStyle/>
          <a:p>
            <a:r>
              <a:rPr lang="en-GB" sz="3200" b="1" dirty="0">
                <a:solidFill>
                  <a:schemeClr val="accent3">
                    <a:lumMod val="50000"/>
                  </a:schemeClr>
                </a:solidFill>
              </a:rPr>
              <a:t>WHERE</a:t>
            </a:r>
          </a:p>
          <a:p>
            <a:r>
              <a:rPr lang="en-GB" sz="2400" dirty="0">
                <a:latin typeface="Arial" panose="020B0604020202020204" pitchFamily="34" charset="0"/>
                <a:cs typeface="Arial" panose="020B0604020202020204" pitchFamily="34" charset="0"/>
              </a:rPr>
              <a:t>It was</a:t>
            </a:r>
          </a:p>
          <a:p>
            <a:r>
              <a:rPr lang="en-GB" sz="2400" dirty="0">
                <a:latin typeface="Arial" panose="020B0604020202020204" pitchFamily="34" charset="0"/>
                <a:cs typeface="Arial" panose="020B0604020202020204" pitchFamily="34" charset="0"/>
              </a:rPr>
              <a:t>Accessed or </a:t>
            </a:r>
            <a:r>
              <a:rPr lang="en-GB" sz="2400">
                <a:latin typeface="Arial" panose="020B0604020202020204" pitchFamily="34" charset="0"/>
                <a:cs typeface="Arial" panose="020B0604020202020204" pitchFamily="34" charset="0"/>
              </a:rPr>
              <a:t>the publisher.</a:t>
            </a:r>
          </a:p>
        </p:txBody>
      </p:sp>
    </p:spTree>
    <p:extLst>
      <p:ext uri="{BB962C8B-B14F-4D97-AF65-F5344CB8AC3E}">
        <p14:creationId xmlns:p14="http://schemas.microsoft.com/office/powerpoint/2010/main" val="17401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Where?</a:t>
            </a:r>
            <a:endParaRPr lang="en-US">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dirty="0"/>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2"/>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spTree>
    <p:extLst>
      <p:ext uri="{BB962C8B-B14F-4D97-AF65-F5344CB8AC3E}">
        <p14:creationId xmlns:p14="http://schemas.microsoft.com/office/powerpoint/2010/main" val="570044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3693319"/>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a:t>
            </a:r>
            <a:r>
              <a:rPr lang="en-GB" sz="2600" dirty="0" err="1">
                <a:latin typeface="Calibri" panose="020F0502020204030204" pitchFamily="34" charset="0"/>
                <a:cs typeface="Calibri" panose="020F0502020204030204" pitchFamily="34" charset="0"/>
              </a:rPr>
              <a:t>edn</a:t>
            </a:r>
            <a:r>
              <a:rPr lang="en-GB" sz="2600" dirty="0">
                <a:latin typeface="Calibri" panose="020F0502020204030204" pitchFamily="34" charset="0"/>
                <a:cs typeface="Calibri" panose="020F0502020204030204" pitchFamily="34" charset="0"/>
              </a:rPr>
              <a:t>.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What?                                                       Where?</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Always</a:t>
            </a:r>
            <a:r>
              <a:rPr lang="en-US" sz="2600" dirty="0">
                <a:latin typeface="Calibri"/>
                <a:ea typeface="Calibri"/>
                <a:cs typeface="Calibri"/>
              </a:rPr>
              <a:t> contains the above 4 elements in the same order.</a:t>
            </a:r>
          </a:p>
          <a:p>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AAB1DF7-6953-560C-6709-9DAE243DA74B}"/>
              </a:ext>
            </a:extLst>
          </p:cNvPr>
          <p:cNvSpPr/>
          <p:nvPr/>
        </p:nvSpPr>
        <p:spPr>
          <a:xfrm>
            <a:off x="3550048" y="2604598"/>
            <a:ext cx="4885287" cy="987136"/>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11" name="Rectangle: Rounded Corners 10">
            <a:extLst>
              <a:ext uri="{FF2B5EF4-FFF2-40B4-BE49-F238E27FC236}">
                <a16:creationId xmlns:a16="http://schemas.microsoft.com/office/drawing/2014/main" id="{02CFE1C5-9BF3-CAB0-E66F-94F9EE1A4EEA}"/>
              </a:ext>
            </a:extLst>
          </p:cNvPr>
          <p:cNvSpPr/>
          <p:nvPr/>
        </p:nvSpPr>
        <p:spPr>
          <a:xfrm>
            <a:off x="8520962" y="2593815"/>
            <a:ext cx="3305146" cy="987136"/>
          </a:xfrm>
          <a:prstGeom prst="round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8010B0-28D7-9F90-4240-7E9A224DF554}"/>
              </a:ext>
            </a:extLst>
          </p:cNvPr>
          <p:cNvCxnSpPr/>
          <p:nvPr/>
        </p:nvCxnSpPr>
        <p:spPr>
          <a:xfrm>
            <a:off x="4121543" y="3598213"/>
            <a:ext cx="0" cy="76880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FB254E4-1C97-F244-4B4E-63D0C6482CC9}"/>
              </a:ext>
            </a:extLst>
          </p:cNvPr>
          <p:cNvCxnSpPr/>
          <p:nvPr/>
        </p:nvCxnSpPr>
        <p:spPr>
          <a:xfrm>
            <a:off x="9271971" y="3598213"/>
            <a:ext cx="0" cy="768806"/>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8323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p:nvPr>
        </p:nvSpPr>
        <p:spPr>
          <a:xfrm>
            <a:off x="328787" y="-1716"/>
            <a:ext cx="4376246" cy="1003916"/>
          </a:xfrm>
        </p:spPr>
        <p:txBody>
          <a:bodyPr/>
          <a:lstStyle/>
          <a:p>
            <a:r>
              <a:rPr lang="en-GB" dirty="0">
                <a:latin typeface="Calibri"/>
                <a:cs typeface="Calibri"/>
              </a:rPr>
              <a:t>Online references.</a:t>
            </a:r>
          </a:p>
        </p:txBody>
      </p:sp>
      <p:sp>
        <p:nvSpPr>
          <p:cNvPr id="4" name="TextBox 3">
            <a:extLst>
              <a:ext uri="{FF2B5EF4-FFF2-40B4-BE49-F238E27FC236}">
                <a16:creationId xmlns:a16="http://schemas.microsoft.com/office/drawing/2014/main" id="{5FD3CABC-C1B0-4EB7-8EFF-AE4F477EAF0A}"/>
              </a:ext>
            </a:extLst>
          </p:cNvPr>
          <p:cNvSpPr txBox="1"/>
          <p:nvPr/>
        </p:nvSpPr>
        <p:spPr>
          <a:xfrm>
            <a:off x="105540" y="1374963"/>
            <a:ext cx="12216226"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etc. Usually found on the detailed record or first page of a resource. It is permanent and will not change, so no accession date is necessary. Do not include a full stop at the end of the reference.</a:t>
            </a:r>
          </a:p>
          <a:p>
            <a:endParaRPr lang="en-GB" sz="2200" dirty="0">
              <a:solidFill>
                <a:srgbClr val="C00000"/>
              </a:solidFill>
              <a:latin typeface="Calibri"/>
              <a:ea typeface="+mn-lt"/>
              <a:cs typeface="Calibri"/>
            </a:endParaRPr>
          </a:p>
          <a:p>
            <a:r>
              <a:rPr lang="en-GB" sz="2200" dirty="0">
                <a:solidFill>
                  <a:srgbClr val="C00000"/>
                </a:solidFill>
                <a:latin typeface="Calibri"/>
                <a:ea typeface="+mn-lt"/>
                <a:cs typeface="Calibri"/>
              </a:rPr>
              <a:t>Wright, A.L., Irving, G., Hibbert, P. and Greenfield, G. </a:t>
            </a:r>
            <a:r>
              <a:rPr lang="en-GB" sz="2200" dirty="0">
                <a:solidFill>
                  <a:srgbClr val="7030A0"/>
                </a:solidFill>
                <a:latin typeface="Calibri"/>
                <a:ea typeface="+mn-lt"/>
                <a:cs typeface="Calibri"/>
              </a:rPr>
              <a:t>(2018)</a:t>
            </a:r>
            <a:r>
              <a:rPr lang="en-GB" sz="2200" dirty="0">
                <a:latin typeface="Calibri"/>
                <a:ea typeface="+mn-lt"/>
                <a:cs typeface="Calibri"/>
              </a:rPr>
              <a:t> </a:t>
            </a:r>
            <a:r>
              <a:rPr lang="en-GB" sz="2200" dirty="0">
                <a:solidFill>
                  <a:srgbClr val="00B050"/>
                </a:solidFill>
                <a:latin typeface="Calibri"/>
                <a:ea typeface="+mn-lt"/>
                <a:cs typeface="Calibri"/>
              </a:rPr>
              <a:t>‘Student understandings of evidence-based management: ways of doing and being’, </a:t>
            </a:r>
            <a:r>
              <a:rPr lang="en-GB" sz="2200" i="1" dirty="0">
                <a:solidFill>
                  <a:srgbClr val="00B050"/>
                </a:solidFill>
                <a:latin typeface="Calibri"/>
                <a:ea typeface="+mn-lt"/>
                <a:cs typeface="Calibri"/>
              </a:rPr>
              <a:t>Academy of Management Learning &amp; Education</a:t>
            </a:r>
            <a:r>
              <a:rPr lang="en-GB" sz="2200" dirty="0">
                <a:solidFill>
                  <a:srgbClr val="00B050"/>
                </a:solidFill>
                <a:latin typeface="Calibri"/>
                <a:ea typeface="+mn-lt"/>
                <a:cs typeface="Calibri"/>
              </a:rPr>
              <a:t>, 17(4), pp. 453-473. </a:t>
            </a:r>
            <a:r>
              <a:rPr lang="en-GB" sz="2200" dirty="0">
                <a:solidFill>
                  <a:srgbClr val="0070C0"/>
                </a:solidFill>
                <a:latin typeface="Calibri"/>
                <a:ea typeface="+mn-lt"/>
                <a:cs typeface="Calibri"/>
              </a:rPr>
              <a:t>Available at: https://doi.org/10.5465/amle.2016.0249</a:t>
            </a:r>
          </a:p>
        </p:txBody>
      </p:sp>
      <p:sp>
        <p:nvSpPr>
          <p:cNvPr id="5" name="TextBox 4">
            <a:extLst>
              <a:ext uri="{FF2B5EF4-FFF2-40B4-BE49-F238E27FC236}">
                <a16:creationId xmlns:a16="http://schemas.microsoft.com/office/drawing/2014/main" id="{55FF09D4-7CFF-4AF7-BF68-B865BA3B60A7}"/>
              </a:ext>
            </a:extLst>
          </p:cNvPr>
          <p:cNvSpPr txBox="1"/>
          <p:nvPr/>
        </p:nvSpPr>
        <p:spPr>
          <a:xfrm>
            <a:off x="105540" y="3871385"/>
            <a:ext cx="1170586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p>
          <a:p>
            <a:endParaRPr lang="en-GB" sz="2200" dirty="0">
              <a:latin typeface="Calibri"/>
              <a:cs typeface="Calibri"/>
            </a:endParaRPr>
          </a:p>
          <a:p>
            <a:r>
              <a:rPr lang="en-GB" sz="2200" dirty="0">
                <a:solidFill>
                  <a:srgbClr val="C00000"/>
                </a:solidFill>
                <a:latin typeface="Calibri"/>
                <a:cs typeface="Calibri Light"/>
              </a:rPr>
              <a:t>Stewart, G.</a:t>
            </a:r>
            <a:r>
              <a:rPr lang="en-GB" sz="2200" dirty="0">
                <a:solidFill>
                  <a:srgbClr val="000000"/>
                </a:solidFill>
                <a:latin typeface="Calibri"/>
                <a:cs typeface="Calibri Light"/>
              </a:rPr>
              <a:t> </a:t>
            </a:r>
            <a:r>
              <a:rPr lang="en-GB" sz="2200" dirty="0">
                <a:solidFill>
                  <a:srgbClr val="7030A0"/>
                </a:solidFill>
                <a:latin typeface="Calibri"/>
                <a:cs typeface="Calibri Light"/>
              </a:rPr>
              <a:t>(2023) </a:t>
            </a:r>
            <a:r>
              <a:rPr lang="en-GB" sz="2200" i="1" dirty="0">
                <a:solidFill>
                  <a:srgbClr val="00B050"/>
                </a:solidFill>
                <a:latin typeface="Calibri"/>
                <a:cs typeface="Calibri Light"/>
              </a:rPr>
              <a:t>On the institutional work of widening participation practice. </a:t>
            </a:r>
            <a:r>
              <a:rPr lang="en-GB" sz="2200" dirty="0">
                <a:solidFill>
                  <a:srgbClr val="00B050"/>
                </a:solidFill>
                <a:latin typeface="Calibri"/>
                <a:cs typeface="Calibri Light"/>
              </a:rPr>
              <a:t>PhD thesis. University of Oxford.</a:t>
            </a:r>
            <a:r>
              <a:rPr lang="en-GB" sz="2200" dirty="0">
                <a:latin typeface="Calibri"/>
                <a:cs typeface="Calibri Light"/>
              </a:rPr>
              <a:t> </a:t>
            </a:r>
            <a:r>
              <a:rPr lang="en-GB" sz="2200" dirty="0">
                <a:solidFill>
                  <a:srgbClr val="0070C0"/>
                </a:solidFill>
                <a:latin typeface="Calibri"/>
                <a:cs typeface="Calibri Light"/>
              </a:rPr>
              <a:t>Available at: https://ora.ox.ac.uk/objects/uuid.22be9c12-1d1f-4e3d-87d9-bab-084b2ad6e (Accessed: 19 May 2025).</a:t>
            </a:r>
          </a:p>
          <a:p>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410905" y="2451219"/>
            <a:ext cx="5336990" cy="20966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If you can’t find an appropriate example, you can construct a citation and reference for any type of work by putting together the different parts and elements used in Harvard.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369988" y="181621"/>
            <a:ext cx="10476612" cy="859754"/>
          </a:xfrm>
        </p:spPr>
        <p:txBody>
          <a:bodyPr>
            <a:normAutofit/>
          </a:bodyPr>
          <a:lstStyle/>
          <a:p>
            <a:r>
              <a:rPr lang="en-GB" dirty="0">
                <a:latin typeface="Calibri"/>
                <a:cs typeface="Calibri"/>
              </a:rPr>
              <a:t>When creating a reference ...</a:t>
            </a:r>
          </a:p>
        </p:txBody>
      </p:sp>
      <p:sp>
        <p:nvSpPr>
          <p:cNvPr id="4" name="TextBox 3">
            <a:extLst>
              <a:ext uri="{FF2B5EF4-FFF2-40B4-BE49-F238E27FC236}">
                <a16:creationId xmlns:a16="http://schemas.microsoft.com/office/drawing/2014/main" id="{552DE68E-CE12-71CA-5B54-5C72D6EDB32D}"/>
              </a:ext>
            </a:extLst>
          </p:cNvPr>
          <p:cNvSpPr txBox="1"/>
          <p:nvPr/>
        </p:nvSpPr>
        <p:spPr>
          <a:xfrm>
            <a:off x="369988" y="1198440"/>
            <a:ext cx="11452024"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 correct example which matches your source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369988" y="4841658"/>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a:t>
            </a:r>
            <a:r>
              <a:rPr lang="en-GB" sz="2600" i="1" dirty="0">
                <a:latin typeface="Calibri" panose="020F0502020204030204" pitchFamily="34" charset="0"/>
                <a:cs typeface="Calibri" panose="020F0502020204030204" pitchFamily="34" charset="0"/>
              </a:rPr>
              <a:t>typeface</a:t>
            </a:r>
            <a:r>
              <a:rPr lang="en-GB" sz="2600" dirty="0">
                <a:latin typeface="Calibri" panose="020F0502020204030204" pitchFamily="34" charset="0"/>
                <a:cs typeface="Calibri" panose="020F0502020204030204" pitchFamily="34" charset="0"/>
              </a:rPr>
              <a:t> are important.</a:t>
            </a:r>
          </a:p>
        </p:txBody>
      </p:sp>
      <p:pic>
        <p:nvPicPr>
          <p:cNvPr id="13" name="Picture 12" descr="3D puzzle pieces">
            <a:extLst>
              <a:ext uri="{FF2B5EF4-FFF2-40B4-BE49-F238E27FC236}">
                <a16:creationId xmlns:a16="http://schemas.microsoft.com/office/drawing/2014/main" id="{75FA4BBD-C3ED-32A2-44D2-8AD4FD2A4E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2684" y="2143799"/>
            <a:ext cx="4500654" cy="3515761"/>
          </a:xfrm>
          <a:prstGeom prst="rect">
            <a:avLst/>
          </a:prstGeom>
        </p:spPr>
      </p:pic>
    </p:spTree>
    <p:extLst>
      <p:ext uri="{BB962C8B-B14F-4D97-AF65-F5344CB8AC3E}">
        <p14:creationId xmlns:p14="http://schemas.microsoft.com/office/powerpoint/2010/main" val="295649460"/>
      </p:ext>
    </p:extLst>
  </p:cSld>
  <p:clrMapOvr>
    <a:masterClrMapping/>
  </p:clrMapOvr>
  <p:transition spd="slow">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idx="4294967295"/>
          </p:nvPr>
        </p:nvSpPr>
        <p:spPr>
          <a:xfrm>
            <a:off x="213360" y="105446"/>
            <a:ext cx="11011989" cy="1003300"/>
          </a:xfrm>
        </p:spPr>
        <p:txBody>
          <a:bodyPr>
            <a:normAutofit/>
          </a:bodyPr>
          <a:lstStyle/>
          <a:p>
            <a:r>
              <a:rPr lang="en-GB" dirty="0">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4294967295"/>
          </p:nvPr>
        </p:nvSpPr>
        <p:spPr>
          <a:xfrm>
            <a:off x="562408" y="1511482"/>
            <a:ext cx="10772775" cy="1917518"/>
          </a:xfrm>
        </p:spPr>
        <p:txBody>
          <a:bodyPr vert="horz" lIns="91440" tIns="45720" rIns="91440" bIns="45720" rtlCol="0" anchor="t">
            <a:normAutofit fontScale="92500" lnSpcReduction="10000"/>
          </a:bodyPr>
          <a:lstStyle/>
          <a:p>
            <a:pPr marL="0" indent="0">
              <a:buNone/>
            </a:pPr>
            <a:r>
              <a:rPr lang="en-GB" sz="2200" b="1" dirty="0">
                <a:solidFill>
                  <a:srgbClr val="0070C0"/>
                </a:solidFill>
                <a:latin typeface="Arial" panose="020B0604020202020204" pitchFamily="34" charset="0"/>
                <a:cs typeface="Arial" panose="020B0604020202020204" pitchFamily="34" charset="0"/>
              </a:rPr>
              <a:t>Print / print and electronic</a:t>
            </a:r>
          </a:p>
          <a:p>
            <a:pPr marL="0" indent="0">
              <a:buNone/>
            </a:pPr>
            <a:r>
              <a:rPr lang="en-GB" sz="3000" dirty="0">
                <a:solidFill>
                  <a:srgbClr val="3A3A3A"/>
                </a:solidFill>
                <a:latin typeface="Arial" panose="020B0604020202020204" pitchFamily="34" charset="0"/>
                <a:cs typeface="Arial" panose="020B0604020202020204" pitchFamily="34" charset="0"/>
              </a:rPr>
              <a:t>Marchington, M., Wilkinson, A., Donnelly, R. and </a:t>
            </a:r>
            <a:r>
              <a:rPr lang="en-GB" sz="3000" dirty="0" err="1">
                <a:solidFill>
                  <a:srgbClr val="3A3A3A"/>
                </a:solidFill>
                <a:latin typeface="Arial" panose="020B0604020202020204" pitchFamily="34" charset="0"/>
                <a:cs typeface="Arial" panose="020B0604020202020204" pitchFamily="34" charset="0"/>
              </a:rPr>
              <a:t>Kynighou</a:t>
            </a:r>
            <a:r>
              <a:rPr lang="en-GB" sz="3000" dirty="0">
                <a:solidFill>
                  <a:srgbClr val="3A3A3A"/>
                </a:solidFill>
                <a:latin typeface="Arial" panose="020B0604020202020204" pitchFamily="34" charset="0"/>
                <a:cs typeface="Arial" panose="020B0604020202020204" pitchFamily="34" charset="0"/>
              </a:rPr>
              <a:t>, A. (2021) </a:t>
            </a:r>
            <a:r>
              <a:rPr lang="en-GB" sz="3000" i="1" dirty="0">
                <a:solidFill>
                  <a:srgbClr val="3A3A3A"/>
                </a:solidFill>
                <a:latin typeface="Arial" panose="020B0604020202020204" pitchFamily="34" charset="0"/>
                <a:cs typeface="Arial" panose="020B0604020202020204" pitchFamily="34" charset="0"/>
              </a:rPr>
              <a:t>Human resource management at work: the definitive guide</a:t>
            </a:r>
            <a:r>
              <a:rPr lang="en-GB" sz="3000" b="0" i="1" dirty="0">
                <a:solidFill>
                  <a:srgbClr val="3A3A3A"/>
                </a:solidFill>
                <a:effectLst/>
                <a:latin typeface="Arial" panose="020B0604020202020204" pitchFamily="34" charset="0"/>
                <a:cs typeface="Arial" panose="020B0604020202020204" pitchFamily="34" charset="0"/>
              </a:rPr>
              <a:t>. </a:t>
            </a:r>
            <a:r>
              <a:rPr lang="en-GB" sz="3000" b="0" i="0" dirty="0">
                <a:solidFill>
                  <a:srgbClr val="3A3A3A"/>
                </a:solidFill>
                <a:effectLst/>
                <a:latin typeface="Arial" panose="020B0604020202020204" pitchFamily="34" charset="0"/>
                <a:cs typeface="Arial" panose="020B0604020202020204" pitchFamily="34" charset="0"/>
              </a:rPr>
              <a:t>7th </a:t>
            </a:r>
            <a:r>
              <a:rPr lang="en-GB" sz="3000" b="0" i="0" dirty="0" err="1">
                <a:solidFill>
                  <a:srgbClr val="3A3A3A"/>
                </a:solidFill>
                <a:effectLst/>
                <a:latin typeface="Arial" panose="020B0604020202020204" pitchFamily="34" charset="0"/>
                <a:cs typeface="Arial" panose="020B0604020202020204" pitchFamily="34" charset="0"/>
              </a:rPr>
              <a:t>edn</a:t>
            </a:r>
            <a:r>
              <a:rPr lang="en-GB" sz="3000" b="0" i="0" dirty="0">
                <a:solidFill>
                  <a:srgbClr val="3A3A3A"/>
                </a:solidFill>
                <a:effectLst/>
                <a:latin typeface="Arial" panose="020B0604020202020204" pitchFamily="34" charset="0"/>
                <a:cs typeface="Arial" panose="020B0604020202020204" pitchFamily="34" charset="0"/>
              </a:rPr>
              <a:t>. Kogan Page.</a:t>
            </a:r>
          </a:p>
          <a:p>
            <a:pPr marL="0" indent="0">
              <a:buNone/>
            </a:pPr>
            <a:r>
              <a:rPr lang="en-GB" sz="2200" dirty="0">
                <a:solidFill>
                  <a:srgbClr val="3A3A3A"/>
                </a:solidFill>
                <a:latin typeface="Arial" panose="020B0604020202020204" pitchFamily="34" charset="0"/>
                <a:cs typeface="Arial" panose="020B0604020202020204" pitchFamily="34" charset="0"/>
              </a:rPr>
              <a:t>in-text citation: (Marchington </a:t>
            </a:r>
            <a:r>
              <a:rPr lang="en-GB" sz="2200" i="1" dirty="0">
                <a:solidFill>
                  <a:srgbClr val="3A3A3A"/>
                </a:solidFill>
                <a:latin typeface="Arial" panose="020B0604020202020204" pitchFamily="34" charset="0"/>
                <a:cs typeface="Arial" panose="020B0604020202020204" pitchFamily="34" charset="0"/>
              </a:rPr>
              <a:t>et al., </a:t>
            </a:r>
            <a:r>
              <a:rPr lang="en-GB" sz="2200" dirty="0">
                <a:solidFill>
                  <a:srgbClr val="3A3A3A"/>
                </a:solidFill>
                <a:latin typeface="Arial" panose="020B0604020202020204" pitchFamily="34" charset="0"/>
                <a:cs typeface="Arial" panose="020B0604020202020204" pitchFamily="34" charset="0"/>
              </a:rPr>
              <a:t>2021)</a:t>
            </a:r>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A6D8D44-6795-04A1-B170-5219E89D9B79}"/>
              </a:ext>
            </a:extLst>
          </p:cNvPr>
          <p:cNvSpPr txBox="1"/>
          <p:nvPr/>
        </p:nvSpPr>
        <p:spPr>
          <a:xfrm>
            <a:off x="562408" y="5613968"/>
            <a:ext cx="583208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In-text citation: (Adams, 1979)</a:t>
            </a:r>
          </a:p>
        </p:txBody>
      </p:sp>
      <p:sp>
        <p:nvSpPr>
          <p:cNvPr id="6" name="TextBox 5">
            <a:extLst>
              <a:ext uri="{FF2B5EF4-FFF2-40B4-BE49-F238E27FC236}">
                <a16:creationId xmlns:a16="http://schemas.microsoft.com/office/drawing/2014/main" id="{077F75F9-4935-D3E8-A291-7220C625CC83}"/>
              </a:ext>
            </a:extLst>
          </p:cNvPr>
          <p:cNvSpPr txBox="1"/>
          <p:nvPr/>
        </p:nvSpPr>
        <p:spPr>
          <a:xfrm>
            <a:off x="565151" y="4228973"/>
            <a:ext cx="10772774" cy="1384995"/>
          </a:xfrm>
          <a:prstGeom prst="rect">
            <a:avLst/>
          </a:prstGeom>
          <a:noFill/>
        </p:spPr>
        <p:txBody>
          <a:bodyPr wrap="square">
            <a:spAutoFit/>
          </a:bodyPr>
          <a:lstStyle/>
          <a:p>
            <a:r>
              <a:rPr lang="en-GB" sz="2800" b="0" i="0" dirty="0">
                <a:solidFill>
                  <a:srgbClr val="333333"/>
                </a:solidFill>
                <a:effectLst/>
                <a:latin typeface="Arial" panose="020B0604020202020204" pitchFamily="34" charset="0"/>
                <a:cs typeface="Arial" panose="020B0604020202020204" pitchFamily="34" charset="0"/>
              </a:rPr>
              <a:t>Adams, D. (1979) </a:t>
            </a:r>
            <a:r>
              <a:rPr lang="en-GB" sz="2800" b="0" i="1" dirty="0">
                <a:solidFill>
                  <a:srgbClr val="333333"/>
                </a:solidFill>
                <a:effectLst/>
                <a:latin typeface="Arial" panose="020B0604020202020204" pitchFamily="34" charset="0"/>
                <a:cs typeface="Arial" panose="020B0604020202020204" pitchFamily="34" charset="0"/>
              </a:rPr>
              <a:t>The hitchhiker's guide to the galaxy.</a:t>
            </a:r>
            <a:r>
              <a:rPr lang="en-GB" sz="2800" b="0" i="0" dirty="0">
                <a:solidFill>
                  <a:srgbClr val="333333"/>
                </a:solidFill>
                <a:effectLst/>
                <a:latin typeface="Arial" panose="020B0604020202020204" pitchFamily="34" charset="0"/>
                <a:cs typeface="Arial" panose="020B0604020202020204" pitchFamily="34" charset="0"/>
              </a:rPr>
              <a:t> Pan. Available at: http://www.amazon.co.uk/kindle-ebooks (Accessed: 23 June 2024).</a:t>
            </a:r>
            <a:endParaRPr lang="en-GB" sz="28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AB15E3C-E316-C788-415A-1EAAB6796F6E}"/>
              </a:ext>
            </a:extLst>
          </p:cNvPr>
          <p:cNvSpPr txBox="1"/>
          <p:nvPr/>
        </p:nvSpPr>
        <p:spPr>
          <a:xfrm>
            <a:off x="562408" y="3792350"/>
            <a:ext cx="5389130" cy="400110"/>
          </a:xfrm>
          <a:prstGeom prst="rect">
            <a:avLst/>
          </a:prstGeom>
          <a:noFill/>
        </p:spPr>
        <p:txBody>
          <a:bodyPr wrap="square" rtlCol="0">
            <a:spAutoFit/>
          </a:bodyPr>
          <a:lstStyle/>
          <a:p>
            <a:r>
              <a:rPr lang="en-GB" sz="2000" b="1" dirty="0">
                <a:solidFill>
                  <a:srgbClr val="0070C0"/>
                </a:solidFill>
                <a:latin typeface="Arial" panose="020B0604020202020204" pitchFamily="34" charset="0"/>
                <a:cs typeface="Arial" panose="020B0604020202020204" pitchFamily="34" charset="0"/>
              </a:rPr>
              <a:t>Electronic only</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143435" y="34249"/>
            <a:ext cx="10067925" cy="1003300"/>
          </a:xfrm>
        </p:spPr>
        <p:txBody>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189617" y="3045918"/>
            <a:ext cx="11073692" cy="1788805"/>
          </a:xfrm>
        </p:spPr>
        <p:txBody>
          <a:bodyPr vert="horz" lIns="91440" tIns="45720" rIns="91440" bIns="45720" rtlCol="0" anchor="t">
            <a:normAutofit fontScale="32500" lnSpcReduction="20000"/>
          </a:bodyPr>
          <a:lstStyle/>
          <a:p>
            <a:pPr marL="0" indent="0">
              <a:lnSpc>
                <a:spcPct val="107000"/>
              </a:lnSpc>
              <a:spcAft>
                <a:spcPts val="800"/>
              </a:spcAft>
              <a:buNone/>
            </a:pPr>
            <a:r>
              <a:rPr lang="en-GB" sz="9600" kern="100" dirty="0">
                <a:latin typeface="Arial" panose="020B0604020202020204" pitchFamily="34" charset="0"/>
                <a:ea typeface="DengXian" panose="02010600030101010101" pitchFamily="2" charset="-122"/>
                <a:cs typeface="Arial" panose="020B0604020202020204" pitchFamily="34" charset="0"/>
              </a:rPr>
              <a:t>Parry, E., Morley, M.J.</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 </a:t>
            </a:r>
            <a:r>
              <a:rPr lang="en-GB" sz="9600" kern="100" dirty="0">
                <a:latin typeface="Arial" panose="020B0604020202020204" pitchFamily="34" charset="0"/>
                <a:ea typeface="DengXian" panose="02010600030101010101" pitchFamily="2" charset="-122"/>
                <a:cs typeface="Arial" panose="020B0604020202020204" pitchFamily="34" charset="0"/>
              </a:rPr>
              <a:t>Brewster, C. (</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editors</a:t>
            </a:r>
            <a:r>
              <a:rPr lang="en-GB" sz="9600" kern="100" dirty="0">
                <a:latin typeface="Arial" panose="020B0604020202020204" pitchFamily="34" charset="0"/>
                <a:ea typeface="DengXian" panose="02010600030101010101" pitchFamily="2" charset="-122"/>
                <a:cs typeface="Arial" panose="020B0604020202020204" pitchFamily="34" charset="0"/>
              </a:rPr>
              <a:t>) (2021) </a:t>
            </a:r>
            <a:r>
              <a:rPr lang="en-GB" sz="9600" u="sng" kern="100" dirty="0">
                <a:solidFill>
                  <a:srgbClr val="FF0000"/>
                </a:solidFill>
                <a:latin typeface="Arial" panose="020B0604020202020204" pitchFamily="34" charset="0"/>
                <a:ea typeface="DengXian" panose="02010600030101010101" pitchFamily="2" charset="-122"/>
                <a:cs typeface="Arial" panose="020B0604020202020204" pitchFamily="34" charset="0"/>
              </a:rPr>
              <a:t>The Oxford handbook of contextual approaches to human resource management</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 1st</a:t>
            </a:r>
            <a:r>
              <a:rPr lang="en-GB" sz="9600" kern="100" dirty="0">
                <a:latin typeface="Arial" panose="020B0604020202020204" pitchFamily="34" charset="0"/>
                <a:ea typeface="DengXian" panose="02010600030101010101" pitchFamily="2" charset="-122"/>
                <a:cs typeface="Arial" panose="020B0604020202020204" pitchFamily="34" charset="0"/>
              </a:rPr>
              <a:t> </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edition.</a:t>
            </a:r>
            <a:r>
              <a:rPr lang="en-GB" sz="9600" kern="100" dirty="0">
                <a:latin typeface="Arial" panose="020B0604020202020204" pitchFamily="34" charset="0"/>
                <a:ea typeface="DengXian" panose="02010600030101010101" pitchFamily="2" charset="-122"/>
                <a:cs typeface="Arial" panose="020B0604020202020204" pitchFamily="34" charset="0"/>
              </a:rPr>
              <a:t> Oxford University Press. </a:t>
            </a:r>
            <a:endParaRPr lang="en-GB" sz="9600"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143435" y="1427905"/>
            <a:ext cx="10969336" cy="1226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200" kern="100" dirty="0">
                <a:effectLst/>
                <a:latin typeface="Arial" panose="020B0604020202020204" pitchFamily="34" charset="0"/>
                <a:ea typeface="DengXian" panose="02010600030101010101" pitchFamily="2" charset="-122"/>
                <a:cs typeface="Arial" panose="020B0604020202020204" pitchFamily="34" charset="0"/>
              </a:rPr>
              <a:t>Parry, E., Morley, M.J., Brewster, C. (editors) (2021) </a:t>
            </a:r>
            <a:r>
              <a:rPr lang="en-GB" sz="2400" u="sng" kern="100" dirty="0">
                <a:latin typeface="Arial" panose="020B0604020202020204" pitchFamily="34" charset="0"/>
                <a:ea typeface="DengXian" panose="02010600030101010101" pitchFamily="2" charset="-122"/>
                <a:cs typeface="Arial" panose="020B0604020202020204" pitchFamily="34" charset="0"/>
              </a:rPr>
              <a:t>The Oxford handbook of contextual approaches to human resource management</a:t>
            </a:r>
            <a:r>
              <a:rPr lang="en-GB" sz="2200" kern="100" dirty="0">
                <a:effectLst/>
                <a:latin typeface="Arial" panose="020B0604020202020204" pitchFamily="34" charset="0"/>
                <a:ea typeface="DengXian" panose="02010600030101010101" pitchFamily="2" charset="-122"/>
                <a:cs typeface="Arial" panose="020B0604020202020204" pitchFamily="34" charset="0"/>
              </a:rPr>
              <a:t>. 1st edition. Oxford University Press. </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E432D82A-95E3-4D2E-AEA8-F402F0688FB5}"/>
              </a:ext>
            </a:extLst>
          </p:cNvPr>
          <p:cNvSpPr txBox="1"/>
          <p:nvPr/>
        </p:nvSpPr>
        <p:spPr>
          <a:xfrm>
            <a:off x="189617" y="4829930"/>
            <a:ext cx="109231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Parry, E., Morley, M.J. and Brewster, C. (eds.) (2021) </a:t>
            </a:r>
            <a:r>
              <a:rPr lang="en-GB" sz="2400" i="1" dirty="0">
                <a:latin typeface="Arial" panose="020B0604020202020204" pitchFamily="34" charset="0"/>
                <a:cs typeface="Arial" panose="020B0604020202020204" pitchFamily="34" charset="0"/>
              </a:rPr>
              <a:t>The Oxford handbook of contextual approaches to human resource management. </a:t>
            </a:r>
            <a:r>
              <a:rPr lang="en-GB" sz="2400" dirty="0">
                <a:latin typeface="Arial" panose="020B0604020202020204" pitchFamily="34" charset="0"/>
                <a:cs typeface="Arial" panose="020B0604020202020204" pitchFamily="34" charset="0"/>
              </a:rPr>
              <a:t>Oxford University Press. </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43930-E7DA-7EBA-082C-FBE059668C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D02E5C-BB32-127C-5A28-26E0B1DD541B}"/>
              </a:ext>
            </a:extLst>
          </p:cNvPr>
          <p:cNvSpPr>
            <a:spLocks noGrp="1"/>
          </p:cNvSpPr>
          <p:nvPr>
            <p:ph type="title"/>
          </p:nvPr>
        </p:nvSpPr>
        <p:spPr/>
        <p:txBody>
          <a:bodyPr/>
          <a:lstStyle/>
          <a:p>
            <a:r>
              <a:rPr lang="en-GB" dirty="0"/>
              <a:t>Referencing a journal article. </a:t>
            </a:r>
          </a:p>
        </p:txBody>
      </p:sp>
      <p:sp>
        <p:nvSpPr>
          <p:cNvPr id="3" name="TextBox 2">
            <a:extLst>
              <a:ext uri="{FF2B5EF4-FFF2-40B4-BE49-F238E27FC236}">
                <a16:creationId xmlns:a16="http://schemas.microsoft.com/office/drawing/2014/main" id="{B2DF51B3-197B-C739-E94C-8BF5B9B83E37}"/>
              </a:ext>
            </a:extLst>
          </p:cNvPr>
          <p:cNvSpPr txBox="1"/>
          <p:nvPr/>
        </p:nvSpPr>
        <p:spPr>
          <a:xfrm>
            <a:off x="553779" y="2177674"/>
            <a:ext cx="10795518"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Hut, S. (2026) ‘Impact of raising the retirement age on firms’, </a:t>
            </a:r>
            <a:r>
              <a:rPr lang="en-GB" sz="2400" i="1" dirty="0">
                <a:latin typeface="Arial" panose="020B0604020202020204" pitchFamily="34" charset="0"/>
                <a:cs typeface="Arial" panose="020B0604020202020204" pitchFamily="34" charset="0"/>
              </a:rPr>
              <a:t>Journal of Human Resources</a:t>
            </a:r>
            <a:r>
              <a:rPr lang="en-GB" sz="2400" dirty="0">
                <a:latin typeface="Arial" panose="020B0604020202020204" pitchFamily="34" charset="0"/>
                <a:cs typeface="Arial" panose="020B0604020202020204" pitchFamily="34" charset="0"/>
              </a:rPr>
              <a:t>, 61(2), pp.622-656. Available at: https://doi.org/10.3368/jhr.0821-11820R2</a:t>
            </a:r>
          </a:p>
        </p:txBody>
      </p:sp>
      <p:sp>
        <p:nvSpPr>
          <p:cNvPr id="4" name="TextBox 3">
            <a:extLst>
              <a:ext uri="{FF2B5EF4-FFF2-40B4-BE49-F238E27FC236}">
                <a16:creationId xmlns:a16="http://schemas.microsoft.com/office/drawing/2014/main" id="{537A53E7-E357-E81E-D095-12A6C397004C}"/>
              </a:ext>
            </a:extLst>
          </p:cNvPr>
          <p:cNvSpPr txBox="1"/>
          <p:nvPr/>
        </p:nvSpPr>
        <p:spPr>
          <a:xfrm>
            <a:off x="589935" y="1592263"/>
            <a:ext cx="3795252" cy="400110"/>
          </a:xfrm>
          <a:prstGeom prst="rect">
            <a:avLst/>
          </a:prstGeom>
          <a:noFill/>
        </p:spPr>
        <p:txBody>
          <a:bodyPr wrap="square" rtlCol="0">
            <a:spAutoFit/>
          </a:bodyPr>
          <a:lstStyle/>
          <a:p>
            <a:r>
              <a:rPr lang="en-GB" sz="2000" b="1" dirty="0">
                <a:solidFill>
                  <a:srgbClr val="0070C0"/>
                </a:solidFill>
                <a:latin typeface="Arial" panose="020B0604020202020204" pitchFamily="34" charset="0"/>
                <a:cs typeface="Arial" panose="020B0604020202020204" pitchFamily="34" charset="0"/>
              </a:rPr>
              <a:t>Print / print and electronic</a:t>
            </a:r>
          </a:p>
        </p:txBody>
      </p:sp>
      <p:sp>
        <p:nvSpPr>
          <p:cNvPr id="5" name="TextBox 4">
            <a:extLst>
              <a:ext uri="{FF2B5EF4-FFF2-40B4-BE49-F238E27FC236}">
                <a16:creationId xmlns:a16="http://schemas.microsoft.com/office/drawing/2014/main" id="{E63AD926-E996-3347-05F0-326DB3AB8ED2}"/>
              </a:ext>
            </a:extLst>
          </p:cNvPr>
          <p:cNvSpPr txBox="1"/>
          <p:nvPr/>
        </p:nvSpPr>
        <p:spPr>
          <a:xfrm>
            <a:off x="589935" y="4439831"/>
            <a:ext cx="10795518"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Karthika, V. K. (2026) ‘A </a:t>
            </a:r>
            <a:r>
              <a:rPr lang="en-GB" sz="2400" dirty="0" err="1">
                <a:latin typeface="Arial" panose="020B0604020202020204" pitchFamily="34" charset="0"/>
                <a:cs typeface="Arial" panose="020B0604020202020204" pitchFamily="34" charset="0"/>
              </a:rPr>
              <a:t>posthumanist</a:t>
            </a:r>
            <a:r>
              <a:rPr lang="en-GB" sz="2400" dirty="0">
                <a:latin typeface="Arial" panose="020B0604020202020204" pitchFamily="34" charset="0"/>
                <a:cs typeface="Arial" panose="020B0604020202020204" pitchFamily="34" charset="0"/>
              </a:rPr>
              <a:t> inquiry into AI-assisted academic writing practices’, </a:t>
            </a:r>
            <a:r>
              <a:rPr lang="en-GB" sz="2400" i="1" dirty="0">
                <a:latin typeface="Arial" panose="020B0604020202020204" pitchFamily="34" charset="0"/>
                <a:cs typeface="Arial" panose="020B0604020202020204" pitchFamily="34" charset="0"/>
              </a:rPr>
              <a:t>Higher Education for the Future, </a:t>
            </a:r>
            <a:r>
              <a:rPr lang="en-GB" sz="2400" dirty="0">
                <a:latin typeface="Arial" panose="020B0604020202020204" pitchFamily="34" charset="0"/>
                <a:cs typeface="Arial" panose="020B0604020202020204" pitchFamily="34" charset="0"/>
              </a:rPr>
              <a:t>13(1), pp. 105-123. Available at: https://doi-org.uwtsd.idm.oclc.org/10.1177/23476311251381967</a:t>
            </a:r>
          </a:p>
        </p:txBody>
      </p:sp>
      <p:sp>
        <p:nvSpPr>
          <p:cNvPr id="6" name="TextBox 5">
            <a:extLst>
              <a:ext uri="{FF2B5EF4-FFF2-40B4-BE49-F238E27FC236}">
                <a16:creationId xmlns:a16="http://schemas.microsoft.com/office/drawing/2014/main" id="{3A945DE6-45AB-AB9B-E8E1-6E80BCA660B6}"/>
              </a:ext>
            </a:extLst>
          </p:cNvPr>
          <p:cNvSpPr txBox="1"/>
          <p:nvPr/>
        </p:nvSpPr>
        <p:spPr>
          <a:xfrm>
            <a:off x="553779" y="3326745"/>
            <a:ext cx="10599176" cy="1938992"/>
          </a:xfrm>
          <a:prstGeom prst="rect">
            <a:avLst/>
          </a:prstGeom>
          <a:noFill/>
        </p:spPr>
        <p:txBody>
          <a:bodyPr wrap="square" rtlCol="0">
            <a:spAutoFit/>
          </a:bodyPr>
          <a:lstStyle/>
          <a:p>
            <a:endParaRPr lang="en-GB" sz="2000" b="1" dirty="0">
              <a:solidFill>
                <a:srgbClr val="0070C0"/>
              </a:solidFill>
              <a:latin typeface="Arial" panose="020B0604020202020204" pitchFamily="34" charset="0"/>
              <a:cs typeface="Arial" panose="020B0604020202020204" pitchFamily="34" charset="0"/>
            </a:endParaRPr>
          </a:p>
          <a:p>
            <a:endParaRPr lang="en-GB" sz="2000" b="1" dirty="0">
              <a:solidFill>
                <a:srgbClr val="0070C0"/>
              </a:solidFill>
              <a:latin typeface="Arial" panose="020B0604020202020204" pitchFamily="34" charset="0"/>
              <a:cs typeface="Arial" panose="020B0604020202020204" pitchFamily="34" charset="0"/>
            </a:endParaRPr>
          </a:p>
          <a:p>
            <a:r>
              <a:rPr lang="en-GB" sz="2000" b="1" dirty="0">
                <a:solidFill>
                  <a:srgbClr val="0070C0"/>
                </a:solidFill>
                <a:latin typeface="Arial" panose="020B0604020202020204" pitchFamily="34" charset="0"/>
                <a:cs typeface="Arial" panose="020B0604020202020204" pitchFamily="34" charset="0"/>
              </a:rPr>
              <a:t>Electronic only</a:t>
            </a:r>
          </a:p>
          <a:p>
            <a:endParaRPr lang="en-GB" sz="2000" b="1" dirty="0">
              <a:solidFill>
                <a:srgbClr val="0070C0"/>
              </a:solidFill>
              <a:latin typeface="Arial" panose="020B0604020202020204" pitchFamily="34" charset="0"/>
              <a:cs typeface="Arial" panose="020B0604020202020204" pitchFamily="34" charset="0"/>
            </a:endParaRPr>
          </a:p>
          <a:p>
            <a:endParaRPr lang="en-GB" sz="2000" b="1" dirty="0">
              <a:solidFill>
                <a:srgbClr val="0070C0"/>
              </a:solidFill>
              <a:latin typeface="Arial" panose="020B0604020202020204" pitchFamily="34" charset="0"/>
              <a:cs typeface="Arial" panose="020B0604020202020204" pitchFamily="34" charset="0"/>
            </a:endParaRPr>
          </a:p>
          <a:p>
            <a:endParaRPr lang="en-GB" sz="2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6129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18704" y="3155950"/>
            <a:ext cx="11073692" cy="1566863"/>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Shore, L.M., Cleveland, J.N. and Sanchez, D. (2018) </a:t>
            </a:r>
            <a:r>
              <a:rPr lang="en-GB" sz="2400" dirty="0">
                <a:solidFill>
                  <a:srgbClr val="FF0000"/>
                </a:solidFill>
                <a:latin typeface="Arial" panose="020B0604020202020204" pitchFamily="34" charset="0"/>
                <a:cs typeface="Arial" panose="020B0604020202020204" pitchFamily="34" charset="0"/>
              </a:rPr>
              <a:t>“</a:t>
            </a:r>
            <a:r>
              <a:rPr lang="en-GB" sz="2400" i="1" dirty="0">
                <a:solidFill>
                  <a:srgbClr val="FF0000"/>
                </a:solidFill>
                <a:latin typeface="Arial" panose="020B0604020202020204" pitchFamily="34" charset="0"/>
                <a:cs typeface="Arial" panose="020B0604020202020204" pitchFamily="34" charset="0"/>
              </a:rPr>
              <a:t>Inclusive workplaces: a review and model”</a:t>
            </a:r>
            <a:r>
              <a:rPr lang="en-GB" sz="2400" dirty="0">
                <a:solidFill>
                  <a:srgbClr val="FF0000"/>
                </a:solidFill>
                <a:latin typeface="Arial" panose="020B0604020202020204" pitchFamily="34" charset="0"/>
                <a:cs typeface="Arial" panose="020B0604020202020204" pitchFamily="34" charset="0"/>
              </a:rPr>
              <a:t>, in </a:t>
            </a:r>
            <a:r>
              <a:rPr lang="en-GB" sz="2400" i="1" dirty="0">
                <a:solidFill>
                  <a:srgbClr val="FF0000"/>
                </a:solidFill>
                <a:latin typeface="Arial" panose="020B0604020202020204" pitchFamily="34" charset="0"/>
                <a:cs typeface="Arial" panose="020B0604020202020204" pitchFamily="34" charset="0"/>
              </a:rPr>
              <a:t>human resource management review </a:t>
            </a:r>
            <a:r>
              <a:rPr lang="en-GB" sz="2400" dirty="0">
                <a:latin typeface="Arial" panose="020B0604020202020204" pitchFamily="34" charset="0"/>
                <a:cs typeface="Arial" panose="020B0604020202020204" pitchFamily="34" charset="0"/>
              </a:rPr>
              <a:t>28, </a:t>
            </a:r>
            <a:r>
              <a:rPr lang="en-GB" sz="2400" dirty="0">
                <a:solidFill>
                  <a:srgbClr val="FF0000"/>
                </a:solidFill>
                <a:latin typeface="Arial" panose="020B0604020202020204" pitchFamily="34" charset="0"/>
                <a:cs typeface="Arial" panose="020B0604020202020204" pitchFamily="34" charset="0"/>
              </a:rPr>
              <a:t>p.</a:t>
            </a:r>
            <a:r>
              <a:rPr lang="en-GB" sz="2400" dirty="0">
                <a:latin typeface="Arial" panose="020B0604020202020204" pitchFamily="34" charset="0"/>
                <a:cs typeface="Arial" panose="020B0604020202020204" pitchFamily="34" charset="0"/>
              </a:rPr>
              <a:t>176-189. Available at: https://doi.org/10.1016/j.hrmr.2017.07.003 </a:t>
            </a:r>
            <a:r>
              <a:rPr lang="en-GB" sz="2400" kern="100" dirty="0">
                <a:solidFill>
                  <a:srgbClr val="FF0000"/>
                </a:solidFill>
                <a:latin typeface="Arial" panose="020B0604020202020204" pitchFamily="34" charset="0"/>
                <a:ea typeface="DengXian" panose="02010600030101010101" pitchFamily="2" charset="-122"/>
                <a:cs typeface="Arial" panose="020B0604020202020204" pitchFamily="34" charset="0"/>
              </a:rPr>
              <a:t>(Accessed: 12 April 2024).</a:t>
            </a: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218704" y="1592263"/>
            <a:ext cx="10969336" cy="1152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200" kern="100" dirty="0">
                <a:effectLst/>
                <a:latin typeface="Arial" panose="020B0604020202020204" pitchFamily="34" charset="0"/>
                <a:ea typeface="DengXian" panose="02010600030101010101" pitchFamily="2" charset="-122"/>
                <a:cs typeface="Arial" panose="020B0604020202020204" pitchFamily="34" charset="0"/>
              </a:rPr>
              <a:t>Shore, L.M., Cleveland, J.N. and Sanchez, D. (2018) “</a:t>
            </a:r>
            <a:r>
              <a:rPr lang="en-GB" sz="2200" i="1" kern="100" dirty="0">
                <a:effectLst/>
                <a:latin typeface="Arial" panose="020B0604020202020204" pitchFamily="34" charset="0"/>
                <a:ea typeface="DengXian" panose="02010600030101010101" pitchFamily="2" charset="-122"/>
                <a:cs typeface="Arial" panose="020B0604020202020204" pitchFamily="34" charset="0"/>
              </a:rPr>
              <a:t>Inclusive workplaces: a review and model” </a:t>
            </a:r>
            <a:r>
              <a:rPr lang="en-GB" sz="2200" kern="100" dirty="0">
                <a:effectLst/>
                <a:latin typeface="Arial" panose="020B0604020202020204" pitchFamily="34" charset="0"/>
                <a:ea typeface="DengXian" panose="02010600030101010101" pitchFamily="2" charset="-122"/>
                <a:cs typeface="Arial" panose="020B0604020202020204" pitchFamily="34" charset="0"/>
              </a:rPr>
              <a:t>in</a:t>
            </a:r>
            <a:r>
              <a:rPr lang="en-GB" sz="2200" i="1" kern="100" dirty="0">
                <a:effectLst/>
                <a:latin typeface="Arial" panose="020B0604020202020204" pitchFamily="34" charset="0"/>
                <a:ea typeface="DengXian" panose="02010600030101010101" pitchFamily="2" charset="-122"/>
                <a:cs typeface="Arial" panose="020B0604020202020204" pitchFamily="34" charset="0"/>
              </a:rPr>
              <a:t> Human resource </a:t>
            </a:r>
            <a:r>
              <a:rPr lang="en-GB" sz="2200" i="1" kern="100" dirty="0">
                <a:latin typeface="Arial" panose="020B0604020202020204" pitchFamily="34" charset="0"/>
                <a:ea typeface="DengXian" panose="02010600030101010101" pitchFamily="2" charset="-122"/>
                <a:cs typeface="Arial" panose="020B0604020202020204" pitchFamily="34" charset="0"/>
              </a:rPr>
              <a:t>m</a:t>
            </a:r>
            <a:r>
              <a:rPr lang="en-GB" sz="2200" i="1" kern="100" dirty="0">
                <a:effectLst/>
                <a:latin typeface="Arial" panose="020B0604020202020204" pitchFamily="34" charset="0"/>
                <a:ea typeface="DengXian" panose="02010600030101010101" pitchFamily="2" charset="-122"/>
                <a:cs typeface="Arial" panose="020B0604020202020204" pitchFamily="34" charset="0"/>
              </a:rPr>
              <a:t>anagement </a:t>
            </a:r>
            <a:r>
              <a:rPr lang="en-GB" sz="2200" i="1" kern="100" dirty="0">
                <a:latin typeface="Arial" panose="020B0604020202020204" pitchFamily="34" charset="0"/>
                <a:ea typeface="DengXian" panose="02010600030101010101" pitchFamily="2" charset="-122"/>
                <a:cs typeface="Arial" panose="020B0604020202020204" pitchFamily="34" charset="0"/>
              </a:rPr>
              <a:t>r</a:t>
            </a:r>
            <a:r>
              <a:rPr lang="en-GB" sz="2200" i="1" kern="100" dirty="0">
                <a:effectLst/>
                <a:latin typeface="Arial" panose="020B0604020202020204" pitchFamily="34" charset="0"/>
                <a:ea typeface="DengXian" panose="02010600030101010101" pitchFamily="2" charset="-122"/>
                <a:cs typeface="Arial" panose="020B0604020202020204" pitchFamily="34" charset="0"/>
              </a:rPr>
              <a:t>eview </a:t>
            </a:r>
            <a:r>
              <a:rPr lang="en-GB" sz="2200" kern="100" dirty="0">
                <a:effectLst/>
                <a:latin typeface="Arial" panose="020B0604020202020204" pitchFamily="34" charset="0"/>
                <a:ea typeface="DengXian" panose="02010600030101010101" pitchFamily="2" charset="-122"/>
                <a:cs typeface="Arial" panose="020B0604020202020204" pitchFamily="34" charset="0"/>
              </a:rPr>
              <a:t>28, p.176-189. Available at: https://doi.org/10.1016/j.hrmr.2017.07.003 (Accessed: 12 April 2024).</a:t>
            </a:r>
          </a:p>
        </p:txBody>
      </p:sp>
      <p:sp>
        <p:nvSpPr>
          <p:cNvPr id="6" name="TextBox 5">
            <a:extLst>
              <a:ext uri="{FF2B5EF4-FFF2-40B4-BE49-F238E27FC236}">
                <a16:creationId xmlns:a16="http://schemas.microsoft.com/office/drawing/2014/main" id="{E432D82A-95E3-4D2E-AEA8-F402F0688FB5}"/>
              </a:ext>
            </a:extLst>
          </p:cNvPr>
          <p:cNvSpPr txBox="1"/>
          <p:nvPr/>
        </p:nvSpPr>
        <p:spPr>
          <a:xfrm>
            <a:off x="264886" y="4917796"/>
            <a:ext cx="109231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Shore, L.M., Cleveland, J.N. and Sanchez, D. (2018) ‘Inclusive workplaces: a review and model’, </a:t>
            </a:r>
            <a:r>
              <a:rPr lang="en-GB" sz="2400" i="1" dirty="0">
                <a:latin typeface="Arial" panose="020B0604020202020204" pitchFamily="34" charset="0"/>
                <a:cs typeface="Arial" panose="020B0604020202020204" pitchFamily="34" charset="0"/>
              </a:rPr>
              <a:t>Human Resource Management Review </a:t>
            </a:r>
            <a:r>
              <a:rPr lang="en-GB" sz="2400" dirty="0">
                <a:latin typeface="Arial" panose="020B0604020202020204" pitchFamily="34" charset="0"/>
                <a:cs typeface="Arial" panose="020B0604020202020204" pitchFamily="34" charset="0"/>
              </a:rPr>
              <a:t>28, pp.176-189. Available at: https://doi.org/10.1016/j.hrmr.2017.07.003 </a:t>
            </a:r>
          </a:p>
        </p:txBody>
      </p:sp>
    </p:spTree>
    <p:extLst>
      <p:ext uri="{BB962C8B-B14F-4D97-AF65-F5344CB8AC3E}">
        <p14:creationId xmlns:p14="http://schemas.microsoft.com/office/powerpoint/2010/main" val="237898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DD6B9-39B9-48D4-970A-335B79B603CC}"/>
              </a:ext>
            </a:extLst>
          </p:cNvPr>
          <p:cNvSpPr>
            <a:spLocks noGrp="1"/>
          </p:cNvSpPr>
          <p:nvPr>
            <p:ph type="title"/>
          </p:nvPr>
        </p:nvSpPr>
        <p:spPr>
          <a:xfrm>
            <a:off x="219166" y="153900"/>
            <a:ext cx="10795518" cy="1003916"/>
          </a:xfrm>
        </p:spPr>
        <p:txBody>
          <a:bodyPr/>
          <a:lstStyle/>
          <a:p>
            <a:r>
              <a:rPr lang="en-GB" dirty="0"/>
              <a:t>Web page with individual author.</a:t>
            </a:r>
          </a:p>
        </p:txBody>
      </p:sp>
      <p:sp>
        <p:nvSpPr>
          <p:cNvPr id="5" name="TextBox 4">
            <a:extLst>
              <a:ext uri="{FF2B5EF4-FFF2-40B4-BE49-F238E27FC236}">
                <a16:creationId xmlns:a16="http://schemas.microsoft.com/office/drawing/2014/main" id="{6A92E379-83E3-84DD-E1C8-283F7A5B709D}"/>
              </a:ext>
            </a:extLst>
          </p:cNvPr>
          <p:cNvSpPr txBox="1"/>
          <p:nvPr/>
        </p:nvSpPr>
        <p:spPr>
          <a:xfrm>
            <a:off x="219166" y="5765740"/>
            <a:ext cx="2883415" cy="400110"/>
          </a:xfrm>
          <a:prstGeom prst="rect">
            <a:avLst/>
          </a:prstGeom>
          <a:noFill/>
        </p:spPr>
        <p:txBody>
          <a:bodyPr wrap="square" rtlCol="0">
            <a:spAutoFit/>
          </a:bodyPr>
          <a:lstStyle/>
          <a:p>
            <a:r>
              <a:rPr lang="en-GB" sz="2000" dirty="0">
                <a:hlinkClick r:id="rId3"/>
              </a:rPr>
              <a:t>The Conversation.com </a:t>
            </a:r>
            <a:endParaRPr lang="en-GB" sz="2000" dirty="0"/>
          </a:p>
        </p:txBody>
      </p:sp>
      <p:pic>
        <p:nvPicPr>
          <p:cNvPr id="6" name="Picture 5">
            <a:extLst>
              <a:ext uri="{FF2B5EF4-FFF2-40B4-BE49-F238E27FC236}">
                <a16:creationId xmlns:a16="http://schemas.microsoft.com/office/drawing/2014/main" id="{654F8B68-348B-7B30-0200-35C1E137688C}"/>
              </a:ext>
            </a:extLst>
          </p:cNvPr>
          <p:cNvPicPr>
            <a:picLocks noChangeAspect="1"/>
          </p:cNvPicPr>
          <p:nvPr/>
        </p:nvPicPr>
        <p:blipFill>
          <a:blip r:embed="rId4"/>
          <a:stretch>
            <a:fillRect/>
          </a:stretch>
        </p:blipFill>
        <p:spPr>
          <a:xfrm>
            <a:off x="2961529" y="1268361"/>
            <a:ext cx="9197664" cy="5023854"/>
          </a:xfrm>
          <a:prstGeom prst="rect">
            <a:avLst/>
          </a:prstGeom>
        </p:spPr>
      </p:pic>
      <p:sp>
        <p:nvSpPr>
          <p:cNvPr id="7" name="Rectangle 6">
            <a:extLst>
              <a:ext uri="{FF2B5EF4-FFF2-40B4-BE49-F238E27FC236}">
                <a16:creationId xmlns:a16="http://schemas.microsoft.com/office/drawing/2014/main" id="{DAFEE9A2-D47F-B4F0-DE03-563B211B6CCD}"/>
              </a:ext>
            </a:extLst>
          </p:cNvPr>
          <p:cNvSpPr/>
          <p:nvPr/>
        </p:nvSpPr>
        <p:spPr>
          <a:xfrm>
            <a:off x="3568390" y="3914078"/>
            <a:ext cx="5636993" cy="105936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0D669C3-8284-116D-0590-2FDC3730CAAF}"/>
              </a:ext>
            </a:extLst>
          </p:cNvPr>
          <p:cNvSpPr/>
          <p:nvPr/>
        </p:nvSpPr>
        <p:spPr>
          <a:xfrm>
            <a:off x="9991493" y="5207620"/>
            <a:ext cx="1304692" cy="68022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94840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a:xfrm>
            <a:off x="164842" y="261241"/>
            <a:ext cx="10795518" cy="1003916"/>
          </a:xfrm>
        </p:spPr>
        <p:txBody>
          <a:bodyPr/>
          <a:lstStyle/>
          <a:p>
            <a:r>
              <a:rPr lang="en-GB" dirty="0"/>
              <a:t>Web page with individual author.</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1126010" cy="1870755"/>
          </a:xfrm>
          <a:ln>
            <a:noFill/>
          </a:ln>
        </p:spPr>
        <p:txBody>
          <a:bodyPr vert="horz" lIns="91440" tIns="45720" rIns="91440" bIns="45720" rtlCol="0" anchor="t">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200" dirty="0" err="1">
                <a:latin typeface="Arial" panose="020B0604020202020204" pitchFamily="34" charset="0"/>
                <a:cs typeface="Arial" panose="020B0604020202020204" pitchFamily="34" charset="0"/>
              </a:rPr>
              <a:t>Doldor</a:t>
            </a:r>
            <a:r>
              <a:rPr lang="en-GB" sz="2200" dirty="0">
                <a:latin typeface="Arial" panose="020B0604020202020204" pitchFamily="34" charset="0"/>
                <a:cs typeface="Arial" panose="020B0604020202020204" pitchFamily="34" charset="0"/>
              </a:rPr>
              <a:t>, E. (2023) </a:t>
            </a:r>
            <a:r>
              <a:rPr lang="en-GB" sz="2200" i="1" dirty="0">
                <a:highlight>
                  <a:srgbClr val="E2EFD9"/>
                </a:highlight>
                <a:latin typeface="Arial" panose="020B0604020202020204" pitchFamily="34" charset="0"/>
                <a:cs typeface="Arial" panose="020B0604020202020204" pitchFamily="34" charset="0"/>
              </a:rPr>
              <a:t>M</a:t>
            </a:r>
            <a:r>
              <a:rPr lang="en-GB" sz="2200" i="1" dirty="0">
                <a:latin typeface="Arial" panose="020B0604020202020204" pitchFamily="34" charset="0"/>
                <a:cs typeface="Arial" panose="020B0604020202020204" pitchFamily="34" charset="0"/>
              </a:rPr>
              <a:t>anaging people for the first time: expert tips on how to succeed. </a:t>
            </a:r>
            <a:r>
              <a:rPr lang="en-GB" sz="2200" dirty="0">
                <a:latin typeface="Arial" panose="020B0604020202020204" pitchFamily="34" charset="0"/>
                <a:cs typeface="Arial" panose="020B0604020202020204" pitchFamily="34" charset="0"/>
              </a:rPr>
              <a:t>Available at: https://theconversation.com/managing-people-for-the-first-time-expert-tips-on-how-to-succeed-198615 (Accessed: 11 August 2025).</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panose="020B0604020202020204" pitchFamily="34" charset="0"/>
                <a:cs typeface="Arial" panose="020B0604020202020204" pitchFamily="34" charset="0"/>
              </a:rPr>
              <a:t>Who?</a:t>
            </a:r>
            <a:r>
              <a:rPr lang="en-GB" dirty="0">
                <a:latin typeface="Arial" panose="020B0604020202020204" pitchFamily="34" charset="0"/>
                <a:cs typeface="Arial" panose="020B0604020202020204" pitchFamily="34" charset="0"/>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panose="020B0604020202020204" pitchFamily="34" charset="0"/>
                <a:cs typeface="Arial" panose="020B0604020202020204" pitchFamily="34" charset="0"/>
              </a:rPr>
              <a:t>When?</a:t>
            </a:r>
            <a:r>
              <a:rPr lang="en-GB" dirty="0">
                <a:latin typeface="Arial" panose="020B0604020202020204" pitchFamily="34" charset="0"/>
                <a:cs typeface="Arial" panose="020B0604020202020204" pitchFamily="34" charset="0"/>
              </a:rPr>
              <a:t> Date in round brackets</a:t>
            </a:r>
            <a:endParaRPr lang="en-US"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panose="020B0604020202020204" pitchFamily="34" charset="0"/>
                <a:cs typeface="Arial" panose="020B0604020202020204" pitchFamily="34" charset="0"/>
              </a:rPr>
              <a:t>What? </a:t>
            </a:r>
            <a:r>
              <a:rPr lang="en-GB" i="1">
                <a:latin typeface="Arial" panose="020B0604020202020204" pitchFamily="34" charset="0"/>
                <a:cs typeface="Arial" panose="020B0604020202020204" pitchFamily="34" charset="0"/>
              </a:rPr>
              <a:t>Title of webpage in italics</a:t>
            </a:r>
            <a:endParaRPr lang="en-US" i="1">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6625770" y="5475293"/>
            <a:ext cx="5047341" cy="646331"/>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panose="020B0604020202020204" pitchFamily="34" charset="0"/>
                <a:cs typeface="Arial" panose="020B0604020202020204" pitchFamily="34" charset="0"/>
              </a:rPr>
              <a:t>Where?</a:t>
            </a:r>
            <a:r>
              <a:rPr lang="en-GB">
                <a:latin typeface="Arial" panose="020B0604020202020204" pitchFamily="34" charset="0"/>
                <a:cs typeface="Arial" panose="020B0604020202020204" pitchFamily="34" charset="0"/>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267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DF0CD-EB09-BE77-4CA4-8F122BD852DF}"/>
              </a:ext>
            </a:extLst>
          </p:cNvPr>
          <p:cNvSpPr>
            <a:spLocks noGrp="1"/>
          </p:cNvSpPr>
          <p:nvPr>
            <p:ph type="title"/>
          </p:nvPr>
        </p:nvSpPr>
        <p:spPr/>
        <p:txBody>
          <a:bodyPr>
            <a:normAutofit/>
          </a:bodyPr>
          <a:lstStyle/>
          <a:p>
            <a:r>
              <a:rPr lang="en-GB" dirty="0"/>
              <a:t>Web page with organisation as author. </a:t>
            </a:r>
          </a:p>
        </p:txBody>
      </p:sp>
      <p:pic>
        <p:nvPicPr>
          <p:cNvPr id="7" name="Picture 6">
            <a:extLst>
              <a:ext uri="{FF2B5EF4-FFF2-40B4-BE49-F238E27FC236}">
                <a16:creationId xmlns:a16="http://schemas.microsoft.com/office/drawing/2014/main" id="{0DA98AC3-C7E4-2DF1-0B39-2BB2ED451383}"/>
              </a:ext>
            </a:extLst>
          </p:cNvPr>
          <p:cNvPicPr>
            <a:picLocks noChangeAspect="1"/>
          </p:cNvPicPr>
          <p:nvPr/>
        </p:nvPicPr>
        <p:blipFill>
          <a:blip r:embed="rId3"/>
          <a:stretch>
            <a:fillRect/>
          </a:stretch>
        </p:blipFill>
        <p:spPr>
          <a:xfrm>
            <a:off x="5570000" y="2359179"/>
            <a:ext cx="6622000" cy="3477374"/>
          </a:xfrm>
          <a:prstGeom prst="rect">
            <a:avLst/>
          </a:prstGeom>
        </p:spPr>
      </p:pic>
      <p:pic>
        <p:nvPicPr>
          <p:cNvPr id="4" name="Picture 3">
            <a:extLst>
              <a:ext uri="{FF2B5EF4-FFF2-40B4-BE49-F238E27FC236}">
                <a16:creationId xmlns:a16="http://schemas.microsoft.com/office/drawing/2014/main" id="{8DC980E0-9838-4C0F-23A1-FDFE753D3D6B}"/>
              </a:ext>
            </a:extLst>
          </p:cNvPr>
          <p:cNvPicPr>
            <a:picLocks noChangeAspect="1"/>
          </p:cNvPicPr>
          <p:nvPr/>
        </p:nvPicPr>
        <p:blipFill>
          <a:blip r:embed="rId4"/>
          <a:stretch>
            <a:fillRect/>
          </a:stretch>
        </p:blipFill>
        <p:spPr>
          <a:xfrm>
            <a:off x="295472" y="1822647"/>
            <a:ext cx="5018360" cy="3830494"/>
          </a:xfrm>
          <a:prstGeom prst="rect">
            <a:avLst/>
          </a:prstGeom>
        </p:spPr>
      </p:pic>
      <p:sp>
        <p:nvSpPr>
          <p:cNvPr id="3" name="Rectangle 2">
            <a:extLst>
              <a:ext uri="{FF2B5EF4-FFF2-40B4-BE49-F238E27FC236}">
                <a16:creationId xmlns:a16="http://schemas.microsoft.com/office/drawing/2014/main" id="{ED64A2AF-8F22-FC8A-ACDE-4FCD3A9B680C}"/>
              </a:ext>
            </a:extLst>
          </p:cNvPr>
          <p:cNvSpPr/>
          <p:nvPr/>
        </p:nvSpPr>
        <p:spPr>
          <a:xfrm>
            <a:off x="295472" y="3465513"/>
            <a:ext cx="2255999" cy="59029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152A8AD-4F48-FBB2-5249-0B1B6B8F036F}"/>
              </a:ext>
            </a:extLst>
          </p:cNvPr>
          <p:cNvSpPr/>
          <p:nvPr/>
        </p:nvSpPr>
        <p:spPr>
          <a:xfrm>
            <a:off x="1017639" y="5309419"/>
            <a:ext cx="796413" cy="38925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1DEF83-5C41-8AFA-86C4-384A0A87ACA0}"/>
              </a:ext>
            </a:extLst>
          </p:cNvPr>
          <p:cNvSpPr/>
          <p:nvPr/>
        </p:nvSpPr>
        <p:spPr>
          <a:xfrm>
            <a:off x="295472" y="1696065"/>
            <a:ext cx="1061380" cy="66311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754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6D2F-34BA-873C-41C6-268C4EF4C694}"/>
              </a:ext>
            </a:extLst>
          </p:cNvPr>
          <p:cNvSpPr>
            <a:spLocks noGrp="1"/>
          </p:cNvSpPr>
          <p:nvPr>
            <p:ph type="title"/>
          </p:nvPr>
        </p:nvSpPr>
        <p:spPr>
          <a:xfrm>
            <a:off x="161213" y="243137"/>
            <a:ext cx="10795518" cy="1003916"/>
          </a:xfrm>
        </p:spPr>
        <p:txBody>
          <a:bodyPr/>
          <a:lstStyle/>
          <a:p>
            <a:r>
              <a:rPr lang="en-GB" dirty="0"/>
              <a:t>Harvard </a:t>
            </a:r>
            <a:r>
              <a:rPr lang="en-GB" dirty="0" err="1"/>
              <a:t>referenceing</a:t>
            </a:r>
            <a:r>
              <a:rPr lang="en-GB" dirty="0"/>
              <a:t>: web page</a:t>
            </a:r>
          </a:p>
        </p:txBody>
      </p:sp>
      <p:sp>
        <p:nvSpPr>
          <p:cNvPr id="3" name="TextBox 2">
            <a:extLst>
              <a:ext uri="{FF2B5EF4-FFF2-40B4-BE49-F238E27FC236}">
                <a16:creationId xmlns:a16="http://schemas.microsoft.com/office/drawing/2014/main" id="{054CB64F-2AA1-75EA-B190-139DC4A830F5}"/>
              </a:ext>
            </a:extLst>
          </p:cNvPr>
          <p:cNvSpPr txBox="1"/>
          <p:nvPr/>
        </p:nvSpPr>
        <p:spPr>
          <a:xfrm>
            <a:off x="174171" y="1447155"/>
            <a:ext cx="11678194" cy="264687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800" dirty="0">
              <a:highlight>
                <a:srgbClr val="FFFF00"/>
              </a:highlight>
              <a:latin typeface="Arial" panose="020B0604020202020204" pitchFamily="34" charset="0"/>
              <a:cs typeface="Arial" panose="020B0604020202020204" pitchFamily="34" charset="0"/>
            </a:endParaRPr>
          </a:p>
          <a:p>
            <a:r>
              <a:rPr lang="en-GB" sz="2800" dirty="0">
                <a:highlight>
                  <a:srgbClr val="FFFF00"/>
                </a:highlight>
                <a:latin typeface="Arial" panose="020B0604020202020204" pitchFamily="34" charset="0"/>
                <a:cs typeface="Arial" panose="020B0604020202020204" pitchFamily="34" charset="0"/>
              </a:rPr>
              <a:t>CIPD </a:t>
            </a:r>
            <a:r>
              <a:rPr lang="en-GB" sz="2800" dirty="0">
                <a:highlight>
                  <a:srgbClr val="E2EFD9"/>
                </a:highlight>
                <a:latin typeface="Arial" panose="020B0604020202020204" pitchFamily="34" charset="0"/>
                <a:cs typeface="Arial" panose="020B0604020202020204" pitchFamily="34" charset="0"/>
              </a:rPr>
              <a:t>(2025) </a:t>
            </a:r>
            <a:r>
              <a:rPr lang="en-GB" sz="2800" i="1" dirty="0">
                <a:highlight>
                  <a:srgbClr val="00FFFF"/>
                </a:highlight>
                <a:latin typeface="Arial" panose="020B0604020202020204" pitchFamily="34" charset="0"/>
                <a:cs typeface="Arial" panose="020B0604020202020204" pitchFamily="34" charset="0"/>
              </a:rPr>
              <a:t>What is wellbeing at work</a:t>
            </a:r>
            <a:r>
              <a:rPr lang="en-GB" sz="2800" dirty="0">
                <a:highlight>
                  <a:srgbClr val="00FFFF"/>
                </a:highlight>
                <a:latin typeface="Arial" panose="020B0604020202020204" pitchFamily="34" charset="0"/>
                <a:cs typeface="Arial" panose="020B0604020202020204" pitchFamily="34" charset="0"/>
              </a:rPr>
              <a:t>. </a:t>
            </a:r>
            <a:r>
              <a:rPr lang="en-GB" sz="2800" dirty="0">
                <a:highlight>
                  <a:srgbClr val="D3CFDD"/>
                </a:highlight>
                <a:latin typeface="Arial" panose="020B0604020202020204" pitchFamily="34" charset="0"/>
                <a:cs typeface="Arial" panose="020B0604020202020204" pitchFamily="34" charset="0"/>
              </a:rPr>
              <a:t>Available at: https://www.cipd.org/en/knowledge/factsheets/well-being-factsheet/#what-is-wellbeing-at-work (Accessed: 30 August 2025).</a:t>
            </a:r>
          </a:p>
        </p:txBody>
      </p:sp>
      <p:sp>
        <p:nvSpPr>
          <p:cNvPr id="4" name="TextBox 3">
            <a:extLst>
              <a:ext uri="{FF2B5EF4-FFF2-40B4-BE49-F238E27FC236}">
                <a16:creationId xmlns:a16="http://schemas.microsoft.com/office/drawing/2014/main" id="{26F798CE-26FC-B8ED-DFBE-385D3AE0933E}"/>
              </a:ext>
            </a:extLst>
          </p:cNvPr>
          <p:cNvSpPr txBox="1"/>
          <p:nvPr/>
        </p:nvSpPr>
        <p:spPr>
          <a:xfrm>
            <a:off x="240810" y="1860757"/>
            <a:ext cx="822960" cy="461665"/>
          </a:xfrm>
          <a:prstGeom prst="rect">
            <a:avLst/>
          </a:prstGeom>
          <a:noFill/>
          <a:ln w="38100">
            <a:solidFill>
              <a:srgbClr val="FFFF00"/>
            </a:solidFill>
          </a:ln>
        </p:spPr>
        <p:txBody>
          <a:bodyPr wrap="square" rtlCol="0">
            <a:spAutoFit/>
          </a:bodyPr>
          <a:lstStyle/>
          <a:p>
            <a:r>
              <a:rPr lang="en-GB" sz="2400" dirty="0">
                <a:latin typeface="Arial" panose="020B0604020202020204" pitchFamily="34" charset="0"/>
                <a:cs typeface="Arial" panose="020B0604020202020204" pitchFamily="34" charset="0"/>
              </a:rPr>
              <a:t>Who</a:t>
            </a:r>
          </a:p>
        </p:txBody>
      </p:sp>
      <p:sp>
        <p:nvSpPr>
          <p:cNvPr id="5" name="TextBox 4">
            <a:extLst>
              <a:ext uri="{FF2B5EF4-FFF2-40B4-BE49-F238E27FC236}">
                <a16:creationId xmlns:a16="http://schemas.microsoft.com/office/drawing/2014/main" id="{7CFA9E49-0AA1-E130-7408-9FC921F987D5}"/>
              </a:ext>
            </a:extLst>
          </p:cNvPr>
          <p:cNvSpPr txBox="1"/>
          <p:nvPr/>
        </p:nvSpPr>
        <p:spPr>
          <a:xfrm>
            <a:off x="1375331" y="1546425"/>
            <a:ext cx="1201783" cy="461665"/>
          </a:xfrm>
          <a:prstGeom prst="rect">
            <a:avLst/>
          </a:prstGeom>
          <a:noFill/>
          <a:ln w="38100">
            <a:solidFill>
              <a:srgbClr val="E2EFD9"/>
            </a:solidFill>
          </a:ln>
        </p:spPr>
        <p:txBody>
          <a:bodyPr wrap="square" rtlCol="0">
            <a:spAutoFit/>
          </a:bodyPr>
          <a:lstStyle/>
          <a:p>
            <a:r>
              <a:rPr lang="en-GB" sz="2400" dirty="0">
                <a:latin typeface="Arial" panose="020B0604020202020204" pitchFamily="34" charset="0"/>
                <a:cs typeface="Arial" panose="020B0604020202020204" pitchFamily="34" charset="0"/>
              </a:rPr>
              <a:t>When</a:t>
            </a:r>
          </a:p>
        </p:txBody>
      </p:sp>
      <p:sp>
        <p:nvSpPr>
          <p:cNvPr id="7" name="TextBox 6">
            <a:extLst>
              <a:ext uri="{FF2B5EF4-FFF2-40B4-BE49-F238E27FC236}">
                <a16:creationId xmlns:a16="http://schemas.microsoft.com/office/drawing/2014/main" id="{D74F17F4-4D08-F059-4267-740D7074598E}"/>
              </a:ext>
            </a:extLst>
          </p:cNvPr>
          <p:cNvSpPr txBox="1"/>
          <p:nvPr/>
        </p:nvSpPr>
        <p:spPr>
          <a:xfrm>
            <a:off x="4372165" y="1820036"/>
            <a:ext cx="1384663" cy="461665"/>
          </a:xfrm>
          <a:prstGeom prst="rect">
            <a:avLst/>
          </a:prstGeom>
          <a:noFill/>
          <a:ln w="38100">
            <a:solidFill>
              <a:schemeClr val="accent1">
                <a:lumMod val="40000"/>
                <a:lumOff val="60000"/>
              </a:schemeClr>
            </a:solidFill>
          </a:ln>
        </p:spPr>
        <p:txBody>
          <a:bodyPr wrap="square" rtlCol="0">
            <a:spAutoFit/>
          </a:bodyPr>
          <a:lstStyle/>
          <a:p>
            <a:r>
              <a:rPr lang="en-GB" sz="2400" dirty="0">
                <a:latin typeface="Arial" panose="020B0604020202020204" pitchFamily="34" charset="0"/>
                <a:cs typeface="Arial" panose="020B0604020202020204" pitchFamily="34" charset="0"/>
              </a:rPr>
              <a:t>What</a:t>
            </a:r>
          </a:p>
        </p:txBody>
      </p:sp>
      <p:sp>
        <p:nvSpPr>
          <p:cNvPr id="8" name="TextBox 7">
            <a:extLst>
              <a:ext uri="{FF2B5EF4-FFF2-40B4-BE49-F238E27FC236}">
                <a16:creationId xmlns:a16="http://schemas.microsoft.com/office/drawing/2014/main" id="{B463F3D0-CDD0-C025-E18A-17D350339697}"/>
              </a:ext>
            </a:extLst>
          </p:cNvPr>
          <p:cNvSpPr txBox="1"/>
          <p:nvPr/>
        </p:nvSpPr>
        <p:spPr>
          <a:xfrm>
            <a:off x="7495895" y="1845625"/>
            <a:ext cx="1356686" cy="461665"/>
          </a:xfrm>
          <a:prstGeom prst="rect">
            <a:avLst/>
          </a:prstGeom>
          <a:noFill/>
          <a:ln w="38100">
            <a:solidFill>
              <a:srgbClr val="D3CFDD"/>
            </a:solidFill>
          </a:ln>
        </p:spPr>
        <p:txBody>
          <a:bodyPr wrap="square" rtlCol="0">
            <a:spAutoFit/>
          </a:bodyPr>
          <a:lstStyle/>
          <a:p>
            <a:r>
              <a:rPr lang="en-GB" sz="2400" dirty="0">
                <a:latin typeface="Arial" panose="020B0604020202020204" pitchFamily="34" charset="0"/>
                <a:cs typeface="Arial" panose="020B0604020202020204" pitchFamily="34" charset="0"/>
              </a:rPr>
              <a:t>Where</a:t>
            </a:r>
          </a:p>
        </p:txBody>
      </p:sp>
      <p:cxnSp>
        <p:nvCxnSpPr>
          <p:cNvPr id="10" name="Straight Arrow Connector 9">
            <a:extLst>
              <a:ext uri="{FF2B5EF4-FFF2-40B4-BE49-F238E27FC236}">
                <a16:creationId xmlns:a16="http://schemas.microsoft.com/office/drawing/2014/main" id="{FFE49677-FE94-50D5-610E-E2C2A5903720}"/>
              </a:ext>
            </a:extLst>
          </p:cNvPr>
          <p:cNvCxnSpPr>
            <a:cxnSpLocks/>
          </p:cNvCxnSpPr>
          <p:nvPr/>
        </p:nvCxnSpPr>
        <p:spPr>
          <a:xfrm>
            <a:off x="652290" y="2377462"/>
            <a:ext cx="0" cy="35856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EF9E7C7-47FE-CB77-6F4B-558E7E71EBC7}"/>
              </a:ext>
            </a:extLst>
          </p:cNvPr>
          <p:cNvCxnSpPr>
            <a:cxnSpLocks/>
          </p:cNvCxnSpPr>
          <p:nvPr/>
        </p:nvCxnSpPr>
        <p:spPr>
          <a:xfrm>
            <a:off x="1892248" y="2102200"/>
            <a:ext cx="0" cy="43674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289BD54-E8AF-2660-40AE-CC333F6DABE1}"/>
              </a:ext>
            </a:extLst>
          </p:cNvPr>
          <p:cNvCxnSpPr>
            <a:cxnSpLocks/>
          </p:cNvCxnSpPr>
          <p:nvPr/>
        </p:nvCxnSpPr>
        <p:spPr>
          <a:xfrm>
            <a:off x="4959994" y="2307290"/>
            <a:ext cx="0" cy="30528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B5D24F4-32D0-6719-BED6-602AE47B740E}"/>
              </a:ext>
            </a:extLst>
          </p:cNvPr>
          <p:cNvCxnSpPr>
            <a:cxnSpLocks/>
          </p:cNvCxnSpPr>
          <p:nvPr/>
        </p:nvCxnSpPr>
        <p:spPr>
          <a:xfrm>
            <a:off x="8065397" y="2307290"/>
            <a:ext cx="0" cy="463304"/>
          </a:xfrm>
          <a:prstGeom prst="straightConnector1">
            <a:avLst/>
          </a:prstGeom>
          <a:ln w="28575"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21" name="TextBox 20">
            <a:extLst>
              <a:ext uri="{FF2B5EF4-FFF2-40B4-BE49-F238E27FC236}">
                <a16:creationId xmlns:a16="http://schemas.microsoft.com/office/drawing/2014/main" id="{5F1ED3E4-EE42-D322-4F94-4B83D627B2C8}"/>
              </a:ext>
            </a:extLst>
          </p:cNvPr>
          <p:cNvSpPr txBox="1"/>
          <p:nvPr/>
        </p:nvSpPr>
        <p:spPr>
          <a:xfrm>
            <a:off x="326573" y="4949180"/>
            <a:ext cx="11586132"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The internet </a:t>
            </a:r>
            <a:r>
              <a:rPr lang="en-GB" sz="2000" dirty="0">
                <a:latin typeface="Arial" panose="020B0604020202020204" pitchFamily="34" charset="0"/>
                <a:cs typeface="Arial" panose="020B0604020202020204" pitchFamily="34" charset="0"/>
              </a:rPr>
              <a:t>hosts a vast range of materials. Ask yourself, </a:t>
            </a:r>
            <a:r>
              <a:rPr lang="en-GB" sz="2000" b="1" dirty="0">
                <a:latin typeface="Arial" panose="020B0604020202020204" pitchFamily="34" charset="0"/>
                <a:cs typeface="Arial" panose="020B0604020202020204" pitchFamily="34" charset="0"/>
              </a:rPr>
              <a:t>what type of work is this? </a:t>
            </a:r>
            <a:r>
              <a:rPr lang="en-GB" sz="2000" dirty="0">
                <a:latin typeface="Arial" panose="020B0604020202020204" pitchFamily="34" charset="0"/>
                <a:cs typeface="Arial" panose="020B0604020202020204" pitchFamily="34" charset="0"/>
              </a:rPr>
              <a:t>and reference accordingly. If no author or title, you may use the URL and accession date… you may also want to question whether it is suitable to include in an academic assignment.</a:t>
            </a:r>
          </a:p>
        </p:txBody>
      </p:sp>
      <p:sp>
        <p:nvSpPr>
          <p:cNvPr id="6" name="TextBox 5">
            <a:extLst>
              <a:ext uri="{FF2B5EF4-FFF2-40B4-BE49-F238E27FC236}">
                <a16:creationId xmlns:a16="http://schemas.microsoft.com/office/drawing/2014/main" id="{DABFA58E-F75C-F055-256C-C521836D8324}"/>
              </a:ext>
            </a:extLst>
          </p:cNvPr>
          <p:cNvSpPr txBox="1"/>
          <p:nvPr/>
        </p:nvSpPr>
        <p:spPr>
          <a:xfrm>
            <a:off x="339634" y="4270917"/>
            <a:ext cx="2916521" cy="369332"/>
          </a:xfrm>
          <a:prstGeom prst="rect">
            <a:avLst/>
          </a:prstGeom>
          <a:noFill/>
          <a:ln w="28575">
            <a:solidFill>
              <a:srgbClr val="FF0000"/>
            </a:solidFill>
          </a:ln>
        </p:spPr>
        <p:txBody>
          <a:bodyPr wrap="square" rtlCol="0">
            <a:spAutoFit/>
          </a:bodyPr>
          <a:lstStyle/>
          <a:p>
            <a:r>
              <a:rPr lang="en-GB" dirty="0"/>
              <a:t>In-text citation: (CIPD, 2025)</a:t>
            </a:r>
          </a:p>
        </p:txBody>
      </p:sp>
    </p:spTree>
    <p:extLst>
      <p:ext uri="{BB962C8B-B14F-4D97-AF65-F5344CB8AC3E}">
        <p14:creationId xmlns:p14="http://schemas.microsoft.com/office/powerpoint/2010/main" val="3305863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idx="4294967295"/>
          </p:nvPr>
        </p:nvSpPr>
        <p:spPr>
          <a:xfrm>
            <a:off x="0" y="68263"/>
            <a:ext cx="10919534" cy="1003300"/>
          </a:xfrm>
        </p:spPr>
        <p:txBody>
          <a:bodyPr>
            <a:normAutofit/>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4294967295"/>
          </p:nvPr>
        </p:nvSpPr>
        <p:spPr>
          <a:xfrm>
            <a:off x="0" y="1592263"/>
            <a:ext cx="10795000" cy="2311400"/>
          </a:xfrm>
        </p:spPr>
        <p:txBody>
          <a:bodyPr vert="horz" lIns="91440" tIns="45720" rIns="91440" bIns="45720" rtlCol="0" anchor="t">
            <a:normAutofit/>
          </a:bodyPr>
          <a:lstStyle/>
          <a:p>
            <a:pPr marL="0" indent="0" algn="just">
              <a:lnSpc>
                <a:spcPct val="100000"/>
              </a:lnSpc>
              <a:spcBef>
                <a:spcPts val="0"/>
              </a:spcBef>
              <a:buNone/>
            </a:pPr>
            <a:endParaRPr lang="en-GB" dirty="0">
              <a:latin typeface="Calibri"/>
              <a:ea typeface="+mn-lt"/>
              <a:cs typeface="Calibri"/>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latin typeface="Calibri Light"/>
              <a:cs typeface="Calibri Light"/>
            </a:endParaRPr>
          </a:p>
          <a:p>
            <a:pPr marL="0" indent="0">
              <a:lnSpc>
                <a:spcPct val="100000"/>
              </a:lnSpc>
              <a:spcBef>
                <a:spcPts val="0"/>
              </a:spcBef>
              <a:buNone/>
            </a:pPr>
            <a:endParaRPr lang="en-GB" dirty="0">
              <a:latin typeface="Calibri Light"/>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Available at: https://</a:t>
            </a:r>
          </a:p>
          <a:p>
            <a:r>
              <a:rPr lang="en-GB" sz="2400" dirty="0">
                <a:latin typeface="Arial" panose="020B0604020202020204" pitchFamily="34" charset="0"/>
                <a:cs typeface="Arial" panose="020B0604020202020204" pitchFamily="34" charset="0"/>
              </a:rPr>
              <a:t>www.bbc.com/bitesize/articles/z3bqfcw (Accessed: 30 January 2025).</a:t>
            </a:r>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Retrieved from:</a:t>
            </a:r>
            <a:endParaRPr lang="en-GB" sz="2400" dirty="0">
              <a:latin typeface="Arial" panose="020B0604020202020204" pitchFamily="34" charset="0"/>
              <a:ea typeface="+mn-lt"/>
              <a:cs typeface="Arial" panose="020B0604020202020204" pitchFamily="34" charset="0"/>
            </a:endParaRPr>
          </a:p>
          <a:p>
            <a:r>
              <a:rPr lang="en-GB" sz="2400" dirty="0">
                <a:latin typeface="Arial" panose="020B0604020202020204" pitchFamily="34" charset="0"/>
                <a:cs typeface="Arial" panose="020B0604020202020204" pitchFamily="34" charset="0"/>
              </a:rPr>
              <a:t>www.bbc.com/bitesize/articles/z3bqfcw Accessed: 30th January 2021.</a:t>
            </a:r>
          </a:p>
          <a:p>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a:t>
            </a:r>
            <a:r>
              <a:rPr lang="en-GB" sz="2400" dirty="0">
                <a:solidFill>
                  <a:srgbClr val="FF0000"/>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Can dogs help to reduce stress? </a:t>
            </a:r>
            <a:r>
              <a:rPr lang="en-GB" sz="2400" dirty="0">
                <a:solidFill>
                  <a:srgbClr val="FF0000"/>
                </a:solidFill>
                <a:latin typeface="Arial" panose="020B0604020202020204" pitchFamily="34" charset="0"/>
                <a:cs typeface="Arial" panose="020B0604020202020204" pitchFamily="34" charset="0"/>
              </a:rPr>
              <a:t>Retrieved from</a:t>
            </a:r>
            <a:r>
              <a:rPr lang="en-GB" sz="2400" dirty="0">
                <a:latin typeface="Arial" panose="020B0604020202020204" pitchFamily="34" charset="0"/>
                <a:cs typeface="Arial" panose="020B0604020202020204" pitchFamily="34" charset="0"/>
              </a:rPr>
              <a:t>: </a:t>
            </a:r>
            <a:r>
              <a:rPr lang="en-GB" sz="2400" dirty="0">
                <a:solidFill>
                  <a:srgbClr val="FF0000"/>
                </a:solidFill>
                <a:latin typeface="Arial" panose="020B0604020202020204" pitchFamily="34" charset="0"/>
                <a:cs typeface="Arial" panose="020B0604020202020204" pitchFamily="34" charset="0"/>
              </a:rPr>
              <a:t>www.</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bbc.com/bitesize/articles/z3bqfcw </a:t>
            </a:r>
            <a:r>
              <a:rPr lang="en-GB" sz="2400" dirty="0">
                <a:solidFill>
                  <a:srgbClr val="FF0000"/>
                </a:solidFill>
                <a:latin typeface="Arial" panose="020B0604020202020204" pitchFamily="34" charset="0"/>
                <a:cs typeface="Arial" panose="020B0604020202020204" pitchFamily="34" charset="0"/>
              </a:rPr>
              <a:t>Accessed: 30th January 2025</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7D4A-D8E9-ED95-26AA-B34AAE9830C0}"/>
              </a:ext>
            </a:extLst>
          </p:cNvPr>
          <p:cNvSpPr>
            <a:spLocks noGrp="1"/>
          </p:cNvSpPr>
          <p:nvPr>
            <p:ph type="title"/>
          </p:nvPr>
        </p:nvSpPr>
        <p:spPr>
          <a:xfrm>
            <a:off x="307544" y="174865"/>
            <a:ext cx="10795518" cy="1003916"/>
          </a:xfrm>
        </p:spPr>
        <p:txBody>
          <a:bodyPr/>
          <a:lstStyle/>
          <a:p>
            <a:r>
              <a:rPr lang="en-GB" dirty="0"/>
              <a:t>Exercise: blog</a:t>
            </a:r>
          </a:p>
        </p:txBody>
      </p:sp>
      <p:pic>
        <p:nvPicPr>
          <p:cNvPr id="3" name="Picture 2">
            <a:extLst>
              <a:ext uri="{FF2B5EF4-FFF2-40B4-BE49-F238E27FC236}">
                <a16:creationId xmlns:a16="http://schemas.microsoft.com/office/drawing/2014/main" id="{439E5E3D-C76A-657E-536E-D652DB364F2B}"/>
              </a:ext>
            </a:extLst>
          </p:cNvPr>
          <p:cNvPicPr>
            <a:picLocks noChangeAspect="1"/>
          </p:cNvPicPr>
          <p:nvPr/>
        </p:nvPicPr>
        <p:blipFill>
          <a:blip r:embed="rId3"/>
          <a:stretch>
            <a:fillRect/>
          </a:stretch>
        </p:blipFill>
        <p:spPr>
          <a:xfrm>
            <a:off x="181779" y="1392382"/>
            <a:ext cx="9715158" cy="1871777"/>
          </a:xfrm>
          <a:prstGeom prst="rect">
            <a:avLst/>
          </a:prstGeom>
        </p:spPr>
      </p:pic>
      <p:sp>
        <p:nvSpPr>
          <p:cNvPr id="4" name="TextBox 3">
            <a:extLst>
              <a:ext uri="{FF2B5EF4-FFF2-40B4-BE49-F238E27FC236}">
                <a16:creationId xmlns:a16="http://schemas.microsoft.com/office/drawing/2014/main" id="{218C5E50-B3CE-3DA6-FD72-3FF1D9836BD2}"/>
              </a:ext>
            </a:extLst>
          </p:cNvPr>
          <p:cNvSpPr txBox="1"/>
          <p:nvPr/>
        </p:nvSpPr>
        <p:spPr>
          <a:xfrm>
            <a:off x="436418" y="3979718"/>
            <a:ext cx="8967355" cy="923330"/>
          </a:xfrm>
          <a:prstGeom prst="rect">
            <a:avLst/>
          </a:prstGeom>
          <a:noFill/>
        </p:spPr>
        <p:txBody>
          <a:bodyPr wrap="square" rtlCol="0">
            <a:spAutoFit/>
          </a:bodyPr>
          <a:lstStyle/>
          <a:p>
            <a:r>
              <a:rPr lang="en-GB" dirty="0"/>
              <a:t>Marsland, P. (2019) ‘Making the switch to self-employment’, </a:t>
            </a:r>
            <a:r>
              <a:rPr lang="en-GB" i="1" dirty="0"/>
              <a:t>CIPD Member Blog</a:t>
            </a:r>
            <a:r>
              <a:rPr lang="en-GB" dirty="0"/>
              <a:t>, 12 February. Available at: https://community.cipd.co.uk/cipd-blogs/b/cipd_member_blog/posts/making-the-switch-to-self-employment (Accessed: 2 September 2024).</a:t>
            </a:r>
          </a:p>
        </p:txBody>
      </p:sp>
      <p:sp>
        <p:nvSpPr>
          <p:cNvPr id="5" name="TextBox 4">
            <a:extLst>
              <a:ext uri="{FF2B5EF4-FFF2-40B4-BE49-F238E27FC236}">
                <a16:creationId xmlns:a16="http://schemas.microsoft.com/office/drawing/2014/main" id="{150E175D-299C-F338-796E-A1C44D6737DE}"/>
              </a:ext>
            </a:extLst>
          </p:cNvPr>
          <p:cNvSpPr txBox="1"/>
          <p:nvPr/>
        </p:nvSpPr>
        <p:spPr>
          <a:xfrm>
            <a:off x="7232073" y="5683827"/>
            <a:ext cx="3616036" cy="369332"/>
          </a:xfrm>
          <a:prstGeom prst="rect">
            <a:avLst/>
          </a:prstGeom>
          <a:noFill/>
        </p:spPr>
        <p:txBody>
          <a:bodyPr wrap="square" rtlCol="0">
            <a:spAutoFit/>
          </a:bodyPr>
          <a:lstStyle/>
          <a:p>
            <a:r>
              <a:rPr lang="en-GB" dirty="0">
                <a:hlinkClick r:id="rId4"/>
              </a:rPr>
              <a:t>CIPD Member Blog</a:t>
            </a:r>
            <a:endParaRPr lang="en-GB" dirty="0"/>
          </a:p>
        </p:txBody>
      </p:sp>
    </p:spTree>
    <p:extLst>
      <p:ext uri="{BB962C8B-B14F-4D97-AF65-F5344CB8AC3E}">
        <p14:creationId xmlns:p14="http://schemas.microsoft.com/office/powerpoint/2010/main" val="337247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9D23D-85D6-DBFB-6031-878745BB9256}"/>
              </a:ext>
            </a:extLst>
          </p:cNvPr>
          <p:cNvSpPr>
            <a:spLocks noGrp="1"/>
          </p:cNvSpPr>
          <p:nvPr>
            <p:ph type="title"/>
          </p:nvPr>
        </p:nvSpPr>
        <p:spPr/>
        <p:txBody>
          <a:bodyPr/>
          <a:lstStyle/>
          <a:p>
            <a:r>
              <a:rPr lang="en-GB" dirty="0"/>
              <a:t>Exercise: HR magazine</a:t>
            </a:r>
          </a:p>
        </p:txBody>
      </p:sp>
      <p:pic>
        <p:nvPicPr>
          <p:cNvPr id="4" name="Picture 3">
            <a:extLst>
              <a:ext uri="{FF2B5EF4-FFF2-40B4-BE49-F238E27FC236}">
                <a16:creationId xmlns:a16="http://schemas.microsoft.com/office/drawing/2014/main" id="{1FB75C54-F1FB-9746-35C6-8DB48C43C0CD}"/>
              </a:ext>
            </a:extLst>
          </p:cNvPr>
          <p:cNvPicPr>
            <a:picLocks noChangeAspect="1"/>
          </p:cNvPicPr>
          <p:nvPr/>
        </p:nvPicPr>
        <p:blipFill>
          <a:blip r:embed="rId3"/>
          <a:stretch>
            <a:fillRect/>
          </a:stretch>
        </p:blipFill>
        <p:spPr>
          <a:xfrm>
            <a:off x="0" y="1354974"/>
            <a:ext cx="7286614" cy="3313762"/>
          </a:xfrm>
          <a:prstGeom prst="rect">
            <a:avLst/>
          </a:prstGeom>
        </p:spPr>
      </p:pic>
      <p:sp>
        <p:nvSpPr>
          <p:cNvPr id="5" name="TextBox 4">
            <a:extLst>
              <a:ext uri="{FF2B5EF4-FFF2-40B4-BE49-F238E27FC236}">
                <a16:creationId xmlns:a16="http://schemas.microsoft.com/office/drawing/2014/main" id="{89F3F78E-5F7F-189C-D948-B5E319F7488D}"/>
              </a:ext>
            </a:extLst>
          </p:cNvPr>
          <p:cNvSpPr txBox="1"/>
          <p:nvPr/>
        </p:nvSpPr>
        <p:spPr>
          <a:xfrm>
            <a:off x="698242" y="4995949"/>
            <a:ext cx="10457438" cy="923330"/>
          </a:xfrm>
          <a:prstGeom prst="rect">
            <a:avLst/>
          </a:prstGeom>
          <a:noFill/>
        </p:spPr>
        <p:txBody>
          <a:bodyPr wrap="square" rtlCol="0">
            <a:spAutoFit/>
          </a:bodyPr>
          <a:lstStyle/>
          <a:p>
            <a:r>
              <a:rPr lang="en-GB" b="0" i="0" dirty="0">
                <a:solidFill>
                  <a:srgbClr val="333333"/>
                </a:solidFill>
                <a:effectLst/>
                <a:latin typeface="avenir-regular-class"/>
              </a:rPr>
              <a:t>Frith, B. (2015) 'Rob Briner: spend longer on evidence-based decision-making', </a:t>
            </a:r>
            <a:r>
              <a:rPr lang="en-GB" b="0" i="1" dirty="0">
                <a:solidFill>
                  <a:srgbClr val="333333"/>
                </a:solidFill>
                <a:effectLst/>
                <a:latin typeface="avenir-regular-class"/>
              </a:rPr>
              <a:t>HR Magazine</a:t>
            </a:r>
            <a:r>
              <a:rPr lang="en-GB" dirty="0">
                <a:solidFill>
                  <a:srgbClr val="333333"/>
                </a:solidFill>
                <a:latin typeface="avenir-regular-class"/>
              </a:rPr>
              <a:t> (</a:t>
            </a:r>
            <a:r>
              <a:rPr lang="en-GB" b="0" i="0" dirty="0">
                <a:solidFill>
                  <a:srgbClr val="333333"/>
                </a:solidFill>
                <a:effectLst/>
                <a:latin typeface="avenir-regular-class"/>
              </a:rPr>
              <a:t>8 July). Available at: </a:t>
            </a:r>
            <a:r>
              <a:rPr lang="en-GB" dirty="0"/>
              <a:t>https://www.hrmagazine.co.uk/content/features/rob-briner-spend-longer-on-evidence-based-decision-making </a:t>
            </a:r>
            <a:r>
              <a:rPr lang="en-GB" b="0" i="0" dirty="0">
                <a:solidFill>
                  <a:srgbClr val="333333"/>
                </a:solidFill>
                <a:effectLst/>
                <a:latin typeface="avenir-regular-class"/>
              </a:rPr>
              <a:t>(Accessed: 10 October 2024).</a:t>
            </a:r>
            <a:endParaRPr lang="en-GB" dirty="0"/>
          </a:p>
        </p:txBody>
      </p:sp>
    </p:spTree>
    <p:extLst>
      <p:ext uri="{BB962C8B-B14F-4D97-AF65-F5344CB8AC3E}">
        <p14:creationId xmlns:p14="http://schemas.microsoft.com/office/powerpoint/2010/main" val="235174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FB3A-1C7A-7688-7195-6917FF62E2B1}"/>
              </a:ext>
            </a:extLst>
          </p:cNvPr>
          <p:cNvSpPr>
            <a:spLocks noGrp="1"/>
          </p:cNvSpPr>
          <p:nvPr>
            <p:ph type="title"/>
          </p:nvPr>
        </p:nvSpPr>
        <p:spPr/>
        <p:txBody>
          <a:bodyPr/>
          <a:lstStyle/>
          <a:p>
            <a:r>
              <a:rPr lang="en-GB" dirty="0"/>
              <a:t>Exercise: podcast</a:t>
            </a:r>
          </a:p>
        </p:txBody>
      </p:sp>
      <p:sp>
        <p:nvSpPr>
          <p:cNvPr id="5" name="TextBox 4">
            <a:extLst>
              <a:ext uri="{FF2B5EF4-FFF2-40B4-BE49-F238E27FC236}">
                <a16:creationId xmlns:a16="http://schemas.microsoft.com/office/drawing/2014/main" id="{31DA5725-851A-8977-D165-ECFB2F21BB58}"/>
              </a:ext>
            </a:extLst>
          </p:cNvPr>
          <p:cNvSpPr txBox="1"/>
          <p:nvPr/>
        </p:nvSpPr>
        <p:spPr>
          <a:xfrm>
            <a:off x="6223241" y="2511959"/>
            <a:ext cx="6094562" cy="1785104"/>
          </a:xfrm>
          <a:prstGeom prst="rect">
            <a:avLst/>
          </a:prstGeom>
          <a:noFill/>
        </p:spPr>
        <p:txBody>
          <a:bodyPr wrap="square">
            <a:spAutoFit/>
          </a:bodyPr>
          <a:lstStyle/>
          <a:p>
            <a:r>
              <a:rPr lang="en-GB" sz="2200" b="0" i="0" dirty="0">
                <a:solidFill>
                  <a:srgbClr val="333333"/>
                </a:solidFill>
                <a:effectLst/>
                <a:latin typeface="Arial" panose="020B0604020202020204" pitchFamily="34" charset="0"/>
                <a:cs typeface="Arial" panose="020B0604020202020204" pitchFamily="34" charset="0"/>
              </a:rPr>
              <a:t>D'Souza, D. (2024) </a:t>
            </a:r>
            <a:r>
              <a:rPr lang="en-GB" sz="2200" b="0" i="1" dirty="0">
                <a:solidFill>
                  <a:srgbClr val="333333"/>
                </a:solidFill>
                <a:effectLst/>
                <a:latin typeface="Arial" panose="020B0604020202020204" pitchFamily="34" charset="0"/>
                <a:cs typeface="Arial" panose="020B0604020202020204" pitchFamily="34" charset="0"/>
              </a:rPr>
              <a:t>HR People Pod – Ep 3: a new UK  government and a ‘new </a:t>
            </a:r>
            <a:r>
              <a:rPr lang="en-GB" sz="2200" i="1" dirty="0">
                <a:solidFill>
                  <a:srgbClr val="333333"/>
                </a:solidFill>
                <a:latin typeface="Arial" panose="020B0604020202020204" pitchFamily="34" charset="0"/>
                <a:cs typeface="Arial" panose="020B0604020202020204" pitchFamily="34" charset="0"/>
              </a:rPr>
              <a:t>d</a:t>
            </a:r>
            <a:r>
              <a:rPr lang="en-GB" sz="2200" b="0" i="1" dirty="0">
                <a:solidFill>
                  <a:srgbClr val="333333"/>
                </a:solidFill>
                <a:effectLst/>
                <a:latin typeface="Arial" panose="020B0604020202020204" pitchFamily="34" charset="0"/>
                <a:cs typeface="Arial" panose="020B0604020202020204" pitchFamily="34" charset="0"/>
              </a:rPr>
              <a:t>eal for working </a:t>
            </a:r>
            <a:r>
              <a:rPr lang="en-GB" sz="2200" i="1" dirty="0">
                <a:solidFill>
                  <a:srgbClr val="333333"/>
                </a:solidFill>
                <a:latin typeface="Arial" panose="020B0604020202020204" pitchFamily="34" charset="0"/>
                <a:cs typeface="Arial" panose="020B0604020202020204" pitchFamily="34" charset="0"/>
              </a:rPr>
              <a:t>p</a:t>
            </a:r>
            <a:r>
              <a:rPr lang="en-GB" sz="2200" b="0" i="1" dirty="0">
                <a:solidFill>
                  <a:srgbClr val="333333"/>
                </a:solidFill>
                <a:effectLst/>
                <a:latin typeface="Arial" panose="020B0604020202020204" pitchFamily="34" charset="0"/>
                <a:cs typeface="Arial" panose="020B0604020202020204" pitchFamily="34" charset="0"/>
              </a:rPr>
              <a:t>eople'</a:t>
            </a:r>
            <a:r>
              <a:rPr lang="en-GB" sz="2200" b="0" i="0" dirty="0">
                <a:solidFill>
                  <a:srgbClr val="333333"/>
                </a:solidFill>
                <a:effectLst/>
                <a:latin typeface="Arial" panose="020B0604020202020204" pitchFamily="34" charset="0"/>
                <a:cs typeface="Arial" panose="020B0604020202020204" pitchFamily="34" charset="0"/>
              </a:rPr>
              <a:t> [Podcast]. </a:t>
            </a:r>
            <a:r>
              <a:rPr lang="en-GB" sz="2200" dirty="0">
                <a:solidFill>
                  <a:srgbClr val="333333"/>
                </a:solidFill>
                <a:latin typeface="Arial" panose="020B0604020202020204" pitchFamily="34" charset="0"/>
                <a:cs typeface="Arial" panose="020B0604020202020204" pitchFamily="34" charset="0"/>
              </a:rPr>
              <a:t>5 July</a:t>
            </a:r>
            <a:r>
              <a:rPr lang="en-GB" sz="2200" b="0" i="0" dirty="0">
                <a:solidFill>
                  <a:srgbClr val="333333"/>
                </a:solidFill>
                <a:effectLst/>
                <a:latin typeface="Arial" panose="020B0604020202020204" pitchFamily="34" charset="0"/>
                <a:cs typeface="Arial" panose="020B0604020202020204" pitchFamily="34" charset="0"/>
              </a:rPr>
              <a:t>. Available at</a:t>
            </a:r>
            <a:r>
              <a:rPr lang="en-GB" sz="2200" dirty="0">
                <a:solidFill>
                  <a:srgbClr val="333333"/>
                </a:solidFill>
                <a:latin typeface="Arial" panose="020B0604020202020204" pitchFamily="34" charset="0"/>
                <a:cs typeface="Arial" panose="020B0604020202020204" pitchFamily="34" charset="0"/>
              </a:rPr>
              <a:t>: https://soundcloud.com/cipd/hr-people-pod-episode-three (</a:t>
            </a:r>
            <a:r>
              <a:rPr lang="en-GB" sz="2200" b="0" i="0" dirty="0">
                <a:solidFill>
                  <a:srgbClr val="333333"/>
                </a:solidFill>
                <a:effectLst/>
                <a:latin typeface="Arial" panose="020B0604020202020204" pitchFamily="34" charset="0"/>
                <a:cs typeface="Arial" panose="020B0604020202020204" pitchFamily="34" charset="0"/>
              </a:rPr>
              <a:t>Accessed: 10 October 2024).</a:t>
            </a:r>
            <a:endParaRPr lang="en-GB" sz="2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68FB017B-B8CF-034A-35C0-BC8EF699D730}"/>
              </a:ext>
            </a:extLst>
          </p:cNvPr>
          <p:cNvPicPr>
            <a:picLocks noChangeAspect="1"/>
          </p:cNvPicPr>
          <p:nvPr/>
        </p:nvPicPr>
        <p:blipFill>
          <a:blip r:embed="rId2"/>
          <a:stretch>
            <a:fillRect/>
          </a:stretch>
        </p:blipFill>
        <p:spPr>
          <a:xfrm>
            <a:off x="146528" y="1353685"/>
            <a:ext cx="5935594" cy="4624873"/>
          </a:xfrm>
          <a:prstGeom prst="rect">
            <a:avLst/>
          </a:prstGeom>
        </p:spPr>
      </p:pic>
      <p:sp>
        <p:nvSpPr>
          <p:cNvPr id="14" name="TextBox 13">
            <a:extLst>
              <a:ext uri="{FF2B5EF4-FFF2-40B4-BE49-F238E27FC236}">
                <a16:creationId xmlns:a16="http://schemas.microsoft.com/office/drawing/2014/main" id="{7679B2F0-2645-CD15-CFFC-F33DA4B020D0}"/>
              </a:ext>
            </a:extLst>
          </p:cNvPr>
          <p:cNvSpPr txBox="1"/>
          <p:nvPr/>
        </p:nvSpPr>
        <p:spPr>
          <a:xfrm>
            <a:off x="6492240" y="5494713"/>
            <a:ext cx="4522124" cy="646331"/>
          </a:xfrm>
          <a:prstGeom prst="rect">
            <a:avLst/>
          </a:prstGeom>
          <a:noFill/>
        </p:spPr>
        <p:txBody>
          <a:bodyPr wrap="square" rtlCol="0">
            <a:spAutoFit/>
          </a:bodyPr>
          <a:lstStyle/>
          <a:p>
            <a:r>
              <a:rPr lang="en-GB" dirty="0">
                <a:hlinkClick r:id="rId3"/>
              </a:rPr>
              <a:t>https://www.cipd.org/uk/knowledge/podcasts/hr-people-pod/</a:t>
            </a:r>
            <a:r>
              <a:rPr lang="en-GB" dirty="0"/>
              <a:t> </a:t>
            </a:r>
          </a:p>
        </p:txBody>
      </p:sp>
    </p:spTree>
    <p:extLst>
      <p:ext uri="{BB962C8B-B14F-4D97-AF65-F5344CB8AC3E}">
        <p14:creationId xmlns:p14="http://schemas.microsoft.com/office/powerpoint/2010/main" val="237840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a:latin typeface="Calibri"/>
                <a:cs typeface="Calibri"/>
              </a:rPr>
              <a:t>Referencing Help</a:t>
            </a:r>
            <a:endParaRPr lang="en-GB" dirty="0">
              <a:latin typeface="Calibri"/>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801254" y="1435436"/>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894195" y="4284533"/>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13th edition (2025).</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dirty="0">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8129228" y="5254029"/>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print book</a:t>
            </a:r>
            <a:endParaRPr lang="en-GB" dirty="0">
              <a:cs typeface="Calibri Light"/>
            </a:endParaRPr>
          </a:p>
          <a:p>
            <a:endParaRPr lang="en-GB" dirty="0">
              <a:latin typeface="Calibri"/>
              <a:cs typeface="Calibri Light"/>
            </a:endParaRPr>
          </a:p>
        </p:txBody>
      </p:sp>
      <p:pic>
        <p:nvPicPr>
          <p:cNvPr id="10" name="Picture 9">
            <a:extLst>
              <a:ext uri="{FF2B5EF4-FFF2-40B4-BE49-F238E27FC236}">
                <a16:creationId xmlns:a16="http://schemas.microsoft.com/office/drawing/2014/main" id="{87DDFCC0-02D7-4F3B-4D61-69E20D38D6C6}"/>
              </a:ext>
            </a:extLst>
          </p:cNvPr>
          <p:cNvPicPr>
            <a:picLocks noChangeAspect="1"/>
          </p:cNvPicPr>
          <p:nvPr/>
        </p:nvPicPr>
        <p:blipFill>
          <a:blip r:embed="rId6"/>
          <a:stretch>
            <a:fillRect/>
          </a:stretch>
        </p:blipFill>
        <p:spPr>
          <a:xfrm>
            <a:off x="7982277" y="1329688"/>
            <a:ext cx="2946468" cy="3848449"/>
          </a:xfrm>
          <a:prstGeom prst="rect">
            <a:avLst/>
          </a:prstGeom>
        </p:spPr>
      </p:pic>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6285-1680-A406-F5E8-4CBC4397D842}"/>
              </a:ext>
            </a:extLst>
          </p:cNvPr>
          <p:cNvSpPr>
            <a:spLocks noGrp="1"/>
          </p:cNvSpPr>
          <p:nvPr>
            <p:ph type="title"/>
          </p:nvPr>
        </p:nvSpPr>
        <p:spPr>
          <a:xfrm>
            <a:off x="445477" y="0"/>
            <a:ext cx="10795518" cy="1003916"/>
          </a:xfrm>
        </p:spPr>
        <p:txBody>
          <a:bodyPr/>
          <a:lstStyle/>
          <a:p>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E4175AE-388B-9B4E-7E8D-8E5E55200780}"/>
              </a:ext>
            </a:extLst>
          </p:cNvPr>
          <p:cNvPicPr>
            <a:picLocks noChangeAspect="1"/>
          </p:cNvPicPr>
          <p:nvPr/>
        </p:nvPicPr>
        <p:blipFill>
          <a:blip r:embed="rId2"/>
          <a:stretch>
            <a:fillRect/>
          </a:stretch>
        </p:blipFill>
        <p:spPr>
          <a:xfrm>
            <a:off x="425181" y="1971408"/>
            <a:ext cx="7861407" cy="4231432"/>
          </a:xfrm>
          <a:prstGeom prst="rect">
            <a:avLst/>
          </a:prstGeom>
        </p:spPr>
      </p:pic>
      <p:sp>
        <p:nvSpPr>
          <p:cNvPr id="6" name="TextBox 5">
            <a:extLst>
              <a:ext uri="{FF2B5EF4-FFF2-40B4-BE49-F238E27FC236}">
                <a16:creationId xmlns:a16="http://schemas.microsoft.com/office/drawing/2014/main" id="{568977DB-D69F-1FE9-DD62-334719246721}"/>
              </a:ext>
            </a:extLst>
          </p:cNvPr>
          <p:cNvSpPr txBox="1"/>
          <p:nvPr/>
        </p:nvSpPr>
        <p:spPr>
          <a:xfrm>
            <a:off x="331177" y="1383365"/>
            <a:ext cx="7526336"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3"/>
              </a:rPr>
              <a:t>Academic and </a:t>
            </a:r>
            <a:r>
              <a:rPr lang="en-GB" sz="2400" err="1">
                <a:latin typeface="Calibri" panose="020F0502020204030204" pitchFamily="34" charset="0"/>
                <a:cs typeface="Calibri" panose="020F0502020204030204" pitchFamily="34" charset="0"/>
                <a:hlinkClick r:id="rId3"/>
              </a:rPr>
              <a:t>infoskills</a:t>
            </a:r>
            <a:r>
              <a:rPr lang="en-GB" sz="2400">
                <a:latin typeface="Calibri" panose="020F0502020204030204" pitchFamily="34" charset="0"/>
                <a:cs typeface="Calibri" panose="020F0502020204030204" pitchFamily="34" charset="0"/>
                <a:hlinkClick r:id="rId3"/>
              </a:rPr>
              <a:t> </a:t>
            </a:r>
            <a:r>
              <a:rPr lang="en-GB" sz="2400"/>
              <a:t>– </a:t>
            </a:r>
            <a:r>
              <a:rPr lang="en-GB" sz="2400">
                <a:latin typeface="Calibri" panose="020F0502020204030204" pitchFamily="34" charset="0"/>
                <a:cs typeface="Calibri" panose="020F0502020204030204" pitchFamily="34" charset="0"/>
              </a:rPr>
              <a:t>online help and support</a:t>
            </a:r>
          </a:p>
        </p:txBody>
      </p:sp>
      <p:sp>
        <p:nvSpPr>
          <p:cNvPr id="9" name="TextBox 8">
            <a:extLst>
              <a:ext uri="{FF2B5EF4-FFF2-40B4-BE49-F238E27FC236}">
                <a16:creationId xmlns:a16="http://schemas.microsoft.com/office/drawing/2014/main" id="{9A40D8C2-F5E1-0D5D-06F9-AE3D627ACF00}"/>
              </a:ext>
            </a:extLst>
          </p:cNvPr>
          <p:cNvSpPr txBox="1"/>
          <p:nvPr/>
        </p:nvSpPr>
        <p:spPr>
          <a:xfrm>
            <a:off x="8682892" y="5307880"/>
            <a:ext cx="3509108" cy="1015663"/>
          </a:xfrm>
          <a:prstGeom prst="rect">
            <a:avLst/>
          </a:prstGeom>
          <a:noFill/>
        </p:spPr>
        <p:txBody>
          <a:bodyPr wrap="square">
            <a:spAutoFit/>
          </a:bodyPr>
          <a:lstStyle/>
          <a:p>
            <a:r>
              <a:rPr lang="en-GB" sz="2000" dirty="0">
                <a:latin typeface="Calibri"/>
                <a:ea typeface="+mn-lt"/>
                <a:cs typeface="+mn-lt"/>
              </a:rPr>
              <a:t>Version 1.5 (2025).</a:t>
            </a:r>
          </a:p>
          <a:p>
            <a:endParaRPr lang="en-GB" sz="2000" dirty="0">
              <a:latin typeface="Calibri"/>
              <a:ea typeface="+mn-lt"/>
              <a:cs typeface="+mn-lt"/>
            </a:endParaRPr>
          </a:p>
          <a:p>
            <a:r>
              <a:rPr lang="en-GB" sz="2000" dirty="0">
                <a:latin typeface="Calibri"/>
                <a:ea typeface="+mn-lt"/>
                <a:cs typeface="+mn-lt"/>
                <a:hlinkClick r:id="rId4"/>
              </a:rPr>
              <a:t>Referencing handbook: Harvard</a:t>
            </a:r>
            <a:endParaRPr lang="en-GB" sz="2000" dirty="0">
              <a:latin typeface="Calibri"/>
              <a:cs typeface="Calibri Light"/>
            </a:endParaRPr>
          </a:p>
        </p:txBody>
      </p:sp>
      <p:pic>
        <p:nvPicPr>
          <p:cNvPr id="3" name="Picture 2">
            <a:extLst>
              <a:ext uri="{FF2B5EF4-FFF2-40B4-BE49-F238E27FC236}">
                <a16:creationId xmlns:a16="http://schemas.microsoft.com/office/drawing/2014/main" id="{6FA3BC86-93ED-CB34-D55A-574201DD5DF8}"/>
              </a:ext>
            </a:extLst>
          </p:cNvPr>
          <p:cNvPicPr>
            <a:picLocks noChangeAspect="1"/>
          </p:cNvPicPr>
          <p:nvPr/>
        </p:nvPicPr>
        <p:blipFill>
          <a:blip r:embed="rId5"/>
          <a:stretch>
            <a:fillRect/>
          </a:stretch>
        </p:blipFill>
        <p:spPr>
          <a:xfrm>
            <a:off x="8789355" y="1465118"/>
            <a:ext cx="2536516" cy="3756868"/>
          </a:xfrm>
          <a:prstGeom prst="rect">
            <a:avLst/>
          </a:prstGeom>
        </p:spPr>
      </p:pic>
    </p:spTree>
    <p:extLst>
      <p:ext uri="{BB962C8B-B14F-4D97-AF65-F5344CB8AC3E}">
        <p14:creationId xmlns:p14="http://schemas.microsoft.com/office/powerpoint/2010/main" val="18449926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a:lstStyle/>
          <a:p>
            <a:pPr>
              <a:buFont typeface="Arial" panose="020B0604020202020204" pitchFamily="34" charset="0"/>
              <a:buChar char="•"/>
            </a:pPr>
            <a:r>
              <a:rPr lang="en-GB">
                <a:latin typeface="Calibri" panose="020F0502020204030204" pitchFamily="34" charset="0"/>
                <a:cs typeface="Calibri" panose="020F0502020204030204" pitchFamily="34" charset="0"/>
              </a:rPr>
              <a:t>Many citation tools available, but they are </a:t>
            </a:r>
            <a:r>
              <a:rPr lang="en-GB" b="1">
                <a:solidFill>
                  <a:schemeClr val="accent2"/>
                </a:solidFill>
                <a:latin typeface="Calibri" panose="020F0502020204030204" pitchFamily="34" charset="0"/>
                <a:cs typeface="Calibri" panose="020F0502020204030204" pitchFamily="34" charset="0"/>
              </a:rPr>
              <a:t>not 100% accurate </a:t>
            </a:r>
            <a:r>
              <a:rPr lang="en-GB">
                <a:latin typeface="Calibri" panose="020F0502020204030204" pitchFamily="34" charset="0"/>
                <a:cs typeface="Calibri" panose="020F0502020204030204" pitchFamily="34" charset="0"/>
              </a:rPr>
              <a:t>all of the time.</a:t>
            </a:r>
          </a:p>
          <a:p>
            <a:pPr>
              <a:buFont typeface="Arial" panose="020B0604020202020204" pitchFamily="34" charset="0"/>
              <a:buChar char="•"/>
            </a:pPr>
            <a:r>
              <a:rPr lang="en-GB">
                <a:latin typeface="Calibri" panose="020F0502020204030204" pitchFamily="34" charset="0"/>
                <a:cs typeface="Calibri" panose="020F0502020204030204" pitchFamily="34" charset="0"/>
              </a:rPr>
              <a:t>Personal choice. </a:t>
            </a:r>
          </a:p>
          <a:p>
            <a:pPr marL="0" indent="0">
              <a:buNone/>
            </a:pPr>
            <a:r>
              <a:rPr lang="en-GB">
                <a:latin typeface="Calibri" panose="020F0502020204030204" pitchFamily="34" charset="0"/>
                <a:cs typeface="Calibri" panose="020F0502020204030204" pitchFamily="34" charset="0"/>
              </a:rPr>
              <a:t> </a:t>
            </a:r>
          </a:p>
          <a:p>
            <a:pPr marL="0" indent="0">
              <a:buNone/>
            </a:pPr>
            <a:r>
              <a:rPr lang="en-GB">
                <a:latin typeface="Calibri" panose="020F0502020204030204" pitchFamily="34" charset="0"/>
                <a:cs typeface="Calibri" panose="020F0502020204030204" pitchFamily="34" charset="0"/>
              </a:rPr>
              <a:t>Some you may wish to explore: </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MyBib</a:t>
            </a:r>
            <a:r>
              <a:rPr lang="en-GB">
                <a:latin typeface="Calibri" panose="020F0502020204030204" pitchFamily="34" charset="0"/>
                <a:cs typeface="Calibri" panose="020F0502020204030204" pitchFamily="34" charset="0"/>
              </a:rPr>
              <a:t>.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ZoteroBib</a:t>
            </a:r>
            <a:r>
              <a:rPr lang="en-GB">
                <a:latin typeface="Calibri" panose="020F0502020204030204" pitchFamily="34" charset="0"/>
                <a:cs typeface="Calibri" panose="020F0502020204030204" pitchFamily="34" charset="0"/>
                <a:hlinkClick r:id="rId4"/>
              </a:rPr>
              <a:t>.</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RefWorks </a:t>
            </a:r>
            <a:r>
              <a:rPr lang="en-GB">
                <a:latin typeface="Calibri" panose="020F0502020204030204" pitchFamily="34" charset="0"/>
                <a:cs typeface="Calibri" panose="020F0502020204030204" pitchFamily="34" charset="0"/>
              </a:rPr>
              <a:t>(Supported by UWTSD).</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7127675" y="3428772"/>
            <a:ext cx="4711027" cy="1569660"/>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TIP:</a:t>
            </a: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C3D12C39-5AA7-C961-3DBD-75B374626367}"/>
              </a:ext>
            </a:extLst>
          </p:cNvPr>
          <p:cNvSpPr txBox="1">
            <a:spLocks/>
          </p:cNvSpPr>
          <p:nvPr/>
        </p:nvSpPr>
        <p:spPr>
          <a:xfrm>
            <a:off x="191192" y="99090"/>
            <a:ext cx="7594600" cy="10033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latin typeface="Calibri"/>
                <a:cs typeface="Calibri"/>
              </a:rPr>
              <a:t>Tips to improve your referencing</a:t>
            </a:r>
            <a:endParaRPr lang="en-GB" dirty="0">
              <a:latin typeface="Calibri"/>
              <a:cs typeface="Calibri"/>
            </a:endParaRPr>
          </a:p>
        </p:txBody>
      </p:sp>
      <p:sp>
        <p:nvSpPr>
          <p:cNvPr id="4" name="TextBox 3">
            <a:extLst>
              <a:ext uri="{FF2B5EF4-FFF2-40B4-BE49-F238E27FC236}">
                <a16:creationId xmlns:a16="http://schemas.microsoft.com/office/drawing/2014/main" id="{6BADA62E-2DB9-EDA7-BC83-65102ABC314A}"/>
              </a:ext>
            </a:extLst>
          </p:cNvPr>
          <p:cNvSpPr txBox="1"/>
          <p:nvPr/>
        </p:nvSpPr>
        <p:spPr>
          <a:xfrm>
            <a:off x="274321" y="1463040"/>
            <a:ext cx="5233418" cy="517988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When used properly, references strengthen and enhance your work. </a:t>
            </a:r>
            <a:endParaRPr lang="en-US"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Understand the basics before you begin.</a:t>
            </a:r>
            <a:endParaRPr lang="en-GB"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Keep a record of all sources as you use them.</a:t>
            </a:r>
            <a:endParaRPr lang="en-US"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Be consistent in the records you keep and in the way you reference. </a:t>
            </a:r>
            <a:endParaRPr lang="en-US"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Check your references before submitting your assignment.</a:t>
            </a:r>
            <a:endParaRPr lang="en-GB" sz="2000" dirty="0">
              <a:latin typeface="Calibri" panose="020F0502020204030204" pitchFamily="34" charset="0"/>
              <a:ea typeface="+mn-lt"/>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Ask for help </a:t>
            </a:r>
            <a:r>
              <a:rPr lang="en-GB" sz="2000" dirty="0">
                <a:latin typeface="Calibri" panose="020F0502020204030204" pitchFamily="34" charset="0"/>
                <a:cs typeface="Calibri" panose="020F0502020204030204" pitchFamily="34" charset="0"/>
              </a:rPr>
              <a:t>if you need it – your librarian, course tutor or student services can advise.</a:t>
            </a:r>
            <a:endParaRPr lang="en-US" sz="2000" dirty="0">
              <a:latin typeface="Calibri" panose="020F0502020204030204" pitchFamily="34" charset="0"/>
              <a:cs typeface="Calibri" panose="020F0502020204030204" pitchFamily="34" charset="0"/>
            </a:endParaRPr>
          </a:p>
          <a:p>
            <a:endParaRPr lang="en-GB" dirty="0"/>
          </a:p>
        </p:txBody>
      </p:sp>
      <p:pic>
        <p:nvPicPr>
          <p:cNvPr id="6" name="Picture 5" descr="A chalk drawing of a person climbing stairs to a light bulb">
            <a:extLst>
              <a:ext uri="{FF2B5EF4-FFF2-40B4-BE49-F238E27FC236}">
                <a16:creationId xmlns:a16="http://schemas.microsoft.com/office/drawing/2014/main" id="{1CF9F630-33C7-6ADE-2CC5-AE7B8497E9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2718" y="1280160"/>
            <a:ext cx="6459281" cy="5020887"/>
          </a:xfrm>
          <a:prstGeom prst="rect">
            <a:avLst/>
          </a:prstGeom>
        </p:spPr>
      </p:pic>
      <p:pic>
        <p:nvPicPr>
          <p:cNvPr id="7" name="Picture 6" descr="A word written in sand on a beach&#10;&#10;AI-generated content may be incorrect.">
            <a:extLst>
              <a:ext uri="{FF2B5EF4-FFF2-40B4-BE49-F238E27FC236}">
                <a16:creationId xmlns:a16="http://schemas.microsoft.com/office/drawing/2014/main" id="{EC9F2D4D-3E15-0DD5-9490-F6B818422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4586" y="1280160"/>
            <a:ext cx="6507413" cy="5063440"/>
          </a:xfrm>
          <a:prstGeom prst="rect">
            <a:avLst/>
          </a:prstGeom>
        </p:spPr>
      </p:pic>
    </p:spTree>
    <p:extLst>
      <p:ext uri="{BB962C8B-B14F-4D97-AF65-F5344CB8AC3E}">
        <p14:creationId xmlns:p14="http://schemas.microsoft.com/office/powerpoint/2010/main" val="24840833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idx="4294967295"/>
          </p:nvPr>
        </p:nvSpPr>
        <p:spPr>
          <a:xfrm>
            <a:off x="0" y="0"/>
            <a:ext cx="5780088" cy="1004888"/>
          </a:xfrm>
        </p:spPr>
        <p:txBody>
          <a:bodyPr/>
          <a:lstStyle/>
          <a:p>
            <a:pPr algn="ctr"/>
            <a:r>
              <a:rPr lang="en-GB" dirty="0">
                <a:latin typeface="Calibri"/>
                <a:cs typeface="Calibri"/>
              </a:rPr>
              <a:t>Help is always available</a:t>
            </a:r>
            <a:endParaRPr lang="en-US" dirty="0"/>
          </a:p>
        </p:txBody>
      </p:sp>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ea typeface="+mn-lt"/>
              <a:cs typeface="+mn-lt"/>
            </a:endParaRPr>
          </a:p>
          <a:p>
            <a:pPr marL="457200" indent="-457200">
              <a:buFont typeface="Arial,Sans-Serif"/>
              <a:buChar char="•"/>
            </a:pPr>
            <a:r>
              <a:rPr lang="en-GB" sz="2600" b="1" dirty="0">
                <a:latin typeface="Calibri"/>
                <a:cs typeface="Calibri"/>
              </a:rPr>
              <a:t>Connie Davage </a:t>
            </a:r>
          </a:p>
          <a:p>
            <a:r>
              <a:rPr lang="en-GB" sz="2600" b="1" dirty="0">
                <a:latin typeface="Calibri"/>
                <a:cs typeface="Calibri"/>
              </a:rPr>
              <a:t>      </a:t>
            </a:r>
            <a:r>
              <a:rPr lang="en-GB" sz="2600" dirty="0">
                <a:latin typeface="Calibri"/>
                <a:cs typeface="Calibri"/>
              </a:rPr>
              <a:t>Academic Liaison Librarian</a:t>
            </a:r>
            <a:endParaRPr lang="en-GB" sz="2600" dirty="0">
              <a:ea typeface="+mn-lt"/>
              <a:cs typeface="+mn-lt"/>
            </a:endParaRPr>
          </a:p>
          <a:p>
            <a:r>
              <a:rPr lang="en-GB" sz="2600" dirty="0">
                <a:latin typeface="Calibri"/>
                <a:cs typeface="Calibri"/>
              </a:rPr>
              <a:t>      </a:t>
            </a:r>
            <a:r>
              <a:rPr lang="en-GB" sz="2600" dirty="0">
                <a:latin typeface="Calibri"/>
                <a:cs typeface="Calibri"/>
                <a:hlinkClick r:id="rId3"/>
              </a:rPr>
              <a:t>c.davage@uwtsd.ac.uk</a:t>
            </a:r>
            <a:endParaRPr lang="en-GB" sz="2600" dirty="0">
              <a:latin typeface="Calibri"/>
              <a:cs typeface="Calibri"/>
            </a:endParaRPr>
          </a:p>
          <a:p>
            <a:r>
              <a:rPr lang="en-GB" sz="2600" dirty="0">
                <a:latin typeface="Calibri"/>
                <a:cs typeface="Calibri"/>
              </a:rPr>
              <a:t> </a:t>
            </a:r>
            <a:endParaRPr lang="en-US" sz="2600" dirty="0">
              <a:ea typeface="+mn-lt"/>
              <a:cs typeface="+mn-lt"/>
            </a:endParaRPr>
          </a:p>
          <a:p>
            <a:pPr marL="457200" indent="-457200">
              <a:buFont typeface="Arial" panose="020B0604020202020204" pitchFamily="34" charset="0"/>
              <a:buChar char="•"/>
            </a:pPr>
            <a:r>
              <a:rPr lang="en-GB" sz="2600" dirty="0">
                <a:latin typeface="Calibri"/>
                <a:cs typeface="Calibri"/>
                <a:hlinkClick r:id="rId4"/>
              </a:rPr>
              <a:t>infoskills@uwtsd.ac.uk</a:t>
            </a: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p:txBody>
      </p:sp>
      <p:pic>
        <p:nvPicPr>
          <p:cNvPr id="5" name="Picture 4" descr="A group of wooden tiles with letters on them&#10;&#10;AI-generated content may be incorrect.">
            <a:extLst>
              <a:ext uri="{FF2B5EF4-FFF2-40B4-BE49-F238E27FC236}">
                <a16:creationId xmlns:a16="http://schemas.microsoft.com/office/drawing/2014/main" id="{C9042952-23CB-1830-E426-2EA3468215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60966" y="1290353"/>
            <a:ext cx="6531033" cy="5050693"/>
          </a:xfrm>
          <a:prstGeom prst="rect">
            <a:avLst/>
          </a:prstGeom>
        </p:spPr>
      </p:pic>
    </p:spTree>
    <p:extLst>
      <p:ext uri="{BB962C8B-B14F-4D97-AF65-F5344CB8AC3E}">
        <p14:creationId xmlns:p14="http://schemas.microsoft.com/office/powerpoint/2010/main" val="9585026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C77F7-B09F-35EE-3C01-CEFC089D8BC8}"/>
            </a:ext>
          </a:extLst>
        </p:cNvPr>
        <p:cNvGrpSpPr/>
        <p:nvPr/>
      </p:nvGrpSpPr>
      <p:grpSpPr>
        <a:xfrm>
          <a:off x="0" y="0"/>
          <a:ext cx="0" cy="0"/>
          <a:chOff x="0" y="0"/>
          <a:chExt cx="0" cy="0"/>
        </a:xfrm>
      </p:grpSpPr>
      <p:sp>
        <p:nvSpPr>
          <p:cNvPr id="8" name="Title 2">
            <a:extLst>
              <a:ext uri="{FF2B5EF4-FFF2-40B4-BE49-F238E27FC236}">
                <a16:creationId xmlns:a16="http://schemas.microsoft.com/office/drawing/2014/main" id="{E2092571-B2F7-7C31-BD5C-40DCE5C245BB}"/>
              </a:ext>
            </a:extLst>
          </p:cNvPr>
          <p:cNvSpPr txBox="1">
            <a:spLocks/>
          </p:cNvSpPr>
          <p:nvPr/>
        </p:nvSpPr>
        <p:spPr>
          <a:xfrm>
            <a:off x="6378926" y="1838961"/>
            <a:ext cx="5446198" cy="22254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dirty="0"/>
              <a:t>Let us know how we did.</a:t>
            </a:r>
          </a:p>
        </p:txBody>
      </p:sp>
      <p:sp>
        <p:nvSpPr>
          <p:cNvPr id="12" name="Subtitle 1">
            <a:extLst>
              <a:ext uri="{FF2B5EF4-FFF2-40B4-BE49-F238E27FC236}">
                <a16:creationId xmlns:a16="http://schemas.microsoft.com/office/drawing/2014/main" id="{372E4B3C-6A97-ECC8-F3BC-35DC10C74ABC}"/>
              </a:ext>
            </a:extLst>
          </p:cNvPr>
          <p:cNvSpPr>
            <a:spLocks noGrp="1"/>
          </p:cNvSpPr>
          <p:nvPr>
            <p:ph type="subTitle" idx="1"/>
          </p:nvPr>
        </p:nvSpPr>
        <p:spPr>
          <a:xfrm>
            <a:off x="6378926" y="4698064"/>
            <a:ext cx="5435249" cy="1046857"/>
          </a:xfrm>
        </p:spPr>
        <p:txBody>
          <a:bodyPr/>
          <a:lstStyle/>
          <a:p>
            <a:r>
              <a:rPr lang="en-GB" dirty="0"/>
              <a:t>If you have 5 minutes, please scan the QR code and fill out our feedback form. </a:t>
            </a:r>
          </a:p>
        </p:txBody>
      </p:sp>
      <p:pic>
        <p:nvPicPr>
          <p:cNvPr id="19" name="Picture 18">
            <a:extLst>
              <a:ext uri="{FF2B5EF4-FFF2-40B4-BE49-F238E27FC236}">
                <a16:creationId xmlns:a16="http://schemas.microsoft.com/office/drawing/2014/main" id="{BBF079A3-45B6-0A7F-BD49-1B9F932581E8}"/>
              </a:ext>
            </a:extLst>
          </p:cNvPr>
          <p:cNvPicPr>
            <a:picLocks noChangeAspect="1"/>
          </p:cNvPicPr>
          <p:nvPr/>
        </p:nvPicPr>
        <p:blipFill>
          <a:blip r:embed="rId3"/>
          <a:stretch>
            <a:fillRect/>
          </a:stretch>
        </p:blipFill>
        <p:spPr>
          <a:xfrm>
            <a:off x="750566" y="973457"/>
            <a:ext cx="4601217" cy="4525006"/>
          </a:xfrm>
          <a:prstGeom prst="rect">
            <a:avLst/>
          </a:prstGeom>
        </p:spPr>
      </p:pic>
    </p:spTree>
    <p:extLst>
      <p:ext uri="{BB962C8B-B14F-4D97-AF65-F5344CB8AC3E}">
        <p14:creationId xmlns:p14="http://schemas.microsoft.com/office/powerpoint/2010/main" val="19676392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721ff9d3-c361-498b-86d9-ba5d463ab4eb"/>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Presentation-mustard</Template>
  <TotalTime>0</TotalTime>
  <Words>3194</Words>
  <Application>Microsoft Office PowerPoint</Application>
  <PresentationFormat>Widescreen</PresentationFormat>
  <Paragraphs>333</Paragraphs>
  <Slides>39</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Arial,Sans-Serif</vt:lpstr>
      <vt:lpstr>avenir-regular-class</vt:lpstr>
      <vt:lpstr>Aptos</vt:lpstr>
      <vt:lpstr>Arial</vt:lpstr>
      <vt:lpstr>Calibri</vt:lpstr>
      <vt:lpstr>Calibri Light</vt:lpstr>
      <vt:lpstr>Lato</vt:lpstr>
      <vt:lpstr>Lucida Sans</vt:lpstr>
      <vt:lpstr>Wingdings</vt:lpstr>
      <vt:lpstr>Office Theme</vt:lpstr>
      <vt:lpstr>Harvard Referencing: the basics</vt:lpstr>
      <vt:lpstr>Background</vt:lpstr>
      <vt:lpstr>When do you need to reference?</vt:lpstr>
      <vt:lpstr>Writing your references</vt:lpstr>
      <vt:lpstr>What does it look like?</vt:lpstr>
      <vt:lpstr>Integrating sources into your work</vt:lpstr>
      <vt:lpstr>Parenthetical Citation</vt:lpstr>
      <vt:lpstr>Narrative Citation</vt:lpstr>
      <vt:lpstr>Which in-text citation is correct?</vt:lpstr>
      <vt:lpstr>Which in-text citation is correct?</vt:lpstr>
      <vt:lpstr>Spot the in-text citations</vt:lpstr>
      <vt:lpstr>Spot the in-text citations</vt:lpstr>
      <vt:lpstr>Quoting v Paraphrasing</vt:lpstr>
      <vt:lpstr>Example</vt:lpstr>
      <vt:lpstr>What information makes up a reference?</vt:lpstr>
      <vt:lpstr>The reference list…</vt:lpstr>
      <vt:lpstr>Referencing a book</vt:lpstr>
      <vt:lpstr>2. Reference. </vt:lpstr>
      <vt:lpstr>Online references.</vt:lpstr>
      <vt:lpstr>When creating a reference ...</vt:lpstr>
      <vt:lpstr>Harvard referencing: books</vt:lpstr>
      <vt:lpstr>Harvard referencing: what's wrong?</vt:lpstr>
      <vt:lpstr>Referencing a journal article. </vt:lpstr>
      <vt:lpstr>Harvard referencing: what's wrong?</vt:lpstr>
      <vt:lpstr>Web page with individual author.</vt:lpstr>
      <vt:lpstr>Web page with individual author.</vt:lpstr>
      <vt:lpstr>Web page with organisation as author. </vt:lpstr>
      <vt:lpstr>Harvard referenceing: web page</vt:lpstr>
      <vt:lpstr>Harvard referencing: what's wrong?</vt:lpstr>
      <vt:lpstr>Exercise: blog</vt:lpstr>
      <vt:lpstr>Exercise: HR magazine</vt:lpstr>
      <vt:lpstr>Exercise: podcast</vt:lpstr>
      <vt:lpstr>Referencing Help</vt:lpstr>
      <vt:lpstr>PowerPoint Presentation</vt:lpstr>
      <vt:lpstr>Citation manager tools</vt:lpstr>
      <vt:lpstr>PowerPoint Presentation</vt:lpstr>
      <vt:lpstr>Useful Resources</vt:lpstr>
      <vt:lpstr>Help is always available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7</cp:revision>
  <dcterms:created xsi:type="dcterms:W3CDTF">2019-08-13T11:11:50Z</dcterms:created>
  <dcterms:modified xsi:type="dcterms:W3CDTF">2026-04-29T12:56:37Z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