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7" r:id="rId7"/>
    <p:sldId id="261" r:id="rId8"/>
    <p:sldId id="268"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988E5E-E1CA-4CE0-828F-5EB79258CF50}"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408088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988E5E-E1CA-4CE0-828F-5EB79258CF50}"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1674407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8E5E-E1CA-4CE0-828F-5EB79258CF50}"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1032698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4988E5E-E1CA-4CE0-828F-5EB79258CF50}"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1291803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4988E5E-E1CA-4CE0-828F-5EB79258CF50}" type="datetimeFigureOut">
              <a:rPr lang="en-GB" smtClean="0"/>
              <a:t>08/03/2018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419349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4988E5E-E1CA-4CE0-828F-5EB79258CF50}" type="datetimeFigureOut">
              <a:rPr lang="en-GB" smtClean="0"/>
              <a:t>08/03/2018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1938097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8E5E-E1CA-4CE0-828F-5EB79258CF50}" type="datetimeFigureOut">
              <a:rPr lang="en-GB" smtClean="0"/>
              <a:t>08/03/2018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2846169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8E5E-E1CA-4CE0-828F-5EB79258CF50}"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846611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8E5E-E1CA-4CE0-828F-5EB79258CF50}" type="datetimeFigureOut">
              <a:rPr lang="en-GB" smtClean="0"/>
              <a:t>08/03/2018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558035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988E5E-E1CA-4CE0-828F-5EB79258CF50}"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778797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988E5E-E1CA-4CE0-828F-5EB79258CF50}" type="datetimeFigureOut">
              <a:rPr lang="en-GB" smtClean="0"/>
              <a:t>08/03/2018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72667A-D3D6-4DE1-B1FF-936BE29DC9E7}" type="slidenum">
              <a:rPr lang="en-GB" smtClean="0"/>
              <a:t>‹#›</a:t>
            </a:fld>
            <a:endParaRPr lang="en-GB"/>
          </a:p>
        </p:txBody>
      </p:sp>
    </p:spTree>
    <p:extLst>
      <p:ext uri="{BB962C8B-B14F-4D97-AF65-F5344CB8AC3E}">
        <p14:creationId xmlns:p14="http://schemas.microsoft.com/office/powerpoint/2010/main" val="2323436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988E5E-E1CA-4CE0-828F-5EB79258CF50}" type="datetimeFigureOut">
              <a:rPr lang="en-GB" smtClean="0"/>
              <a:t>08/03/2018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72667A-D3D6-4DE1-B1FF-936BE29DC9E7}" type="slidenum">
              <a:rPr lang="en-GB" smtClean="0"/>
              <a:t>‹#›</a:t>
            </a:fld>
            <a:endParaRPr lang="en-GB"/>
          </a:p>
        </p:txBody>
      </p:sp>
    </p:spTree>
    <p:extLst>
      <p:ext uri="{BB962C8B-B14F-4D97-AF65-F5344CB8AC3E}">
        <p14:creationId xmlns:p14="http://schemas.microsoft.com/office/powerpoint/2010/main" val="25933216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portrayal of Poppaea Sabina in the sources</a:t>
            </a:r>
            <a:endParaRPr lang="en-GB" dirty="0"/>
          </a:p>
        </p:txBody>
      </p:sp>
      <p:sp>
        <p:nvSpPr>
          <p:cNvPr id="3" name="Subtitle 2"/>
          <p:cNvSpPr>
            <a:spLocks noGrp="1"/>
          </p:cNvSpPr>
          <p:nvPr>
            <p:ph type="subTitle" idx="1"/>
          </p:nvPr>
        </p:nvSpPr>
        <p:spPr>
          <a:xfrm>
            <a:off x="1524000" y="3602038"/>
            <a:ext cx="9144000" cy="360362"/>
          </a:xfrm>
        </p:spPr>
        <p:txBody>
          <a:bodyPr>
            <a:normAutofit lnSpcReduction="10000"/>
          </a:bodyPr>
          <a:lstStyle/>
          <a:p>
            <a:r>
              <a:rPr lang="en-GB" sz="2000" dirty="0" smtClean="0"/>
              <a:t>Stacy Archer</a:t>
            </a:r>
            <a:endParaRPr lang="en-GB" sz="2000" dirty="0"/>
          </a:p>
        </p:txBody>
      </p:sp>
    </p:spTree>
    <p:extLst>
      <p:ext uri="{BB962C8B-B14F-4D97-AF65-F5344CB8AC3E}">
        <p14:creationId xmlns:p14="http://schemas.microsoft.com/office/powerpoint/2010/main" val="155653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Poppaea Sabina</a:t>
            </a:r>
          </a:p>
        </p:txBody>
      </p:sp>
      <p:sp>
        <p:nvSpPr>
          <p:cNvPr id="3" name="Content Placeholder 2"/>
          <p:cNvSpPr>
            <a:spLocks noGrp="1"/>
          </p:cNvSpPr>
          <p:nvPr>
            <p:ph idx="1"/>
          </p:nvPr>
        </p:nvSpPr>
        <p:spPr/>
        <p:txBody>
          <a:bodyPr/>
          <a:lstStyle/>
          <a:p>
            <a:r>
              <a:rPr lang="en-GB" dirty="0" smtClean="0"/>
              <a:t>Born to Titus </a:t>
            </a:r>
            <a:r>
              <a:rPr lang="en-GB" dirty="0" err="1" smtClean="0"/>
              <a:t>Ollius</a:t>
            </a:r>
            <a:r>
              <a:rPr lang="en-GB" dirty="0"/>
              <a:t> and Poppaea </a:t>
            </a:r>
            <a:r>
              <a:rPr lang="en-GB" dirty="0" smtClean="0"/>
              <a:t>Sabina the Elder</a:t>
            </a:r>
          </a:p>
          <a:p>
            <a:r>
              <a:rPr lang="en-GB" dirty="0" smtClean="0"/>
              <a:t>Disputed birth in Pompeii </a:t>
            </a:r>
          </a:p>
          <a:p>
            <a:r>
              <a:rPr lang="en-GB" dirty="0"/>
              <a:t>Rufrius </a:t>
            </a:r>
            <a:r>
              <a:rPr lang="en-GB" dirty="0" err="1" smtClean="0"/>
              <a:t>Crispinus</a:t>
            </a:r>
            <a:r>
              <a:rPr lang="en-GB" dirty="0" smtClean="0"/>
              <a:t> is her first husband </a:t>
            </a:r>
          </a:p>
          <a:p>
            <a:r>
              <a:rPr lang="en-GB" dirty="0"/>
              <a:t>Then married Marcus </a:t>
            </a:r>
            <a:r>
              <a:rPr lang="en-GB" dirty="0" err="1"/>
              <a:t>Salvius</a:t>
            </a:r>
            <a:r>
              <a:rPr lang="en-GB" dirty="0"/>
              <a:t> </a:t>
            </a:r>
            <a:r>
              <a:rPr lang="en-GB" dirty="0" err="1"/>
              <a:t>Otho</a:t>
            </a:r>
            <a:r>
              <a:rPr lang="en-GB" dirty="0"/>
              <a:t> </a:t>
            </a:r>
            <a:endParaRPr lang="en-GB" dirty="0" smtClean="0"/>
          </a:p>
          <a:p>
            <a:r>
              <a:rPr lang="en-GB" dirty="0" err="1" smtClean="0"/>
              <a:t>Otho</a:t>
            </a:r>
            <a:r>
              <a:rPr lang="en-GB" dirty="0" smtClean="0"/>
              <a:t> introduced her to Nero and she became his mistress </a:t>
            </a:r>
          </a:p>
          <a:p>
            <a:r>
              <a:rPr lang="en-GB" dirty="0" smtClean="0"/>
              <a:t>AD 62 Nero marries her</a:t>
            </a:r>
          </a:p>
          <a:p>
            <a:r>
              <a:rPr lang="en-GB" dirty="0" smtClean="0"/>
              <a:t>Died in AD 65 </a:t>
            </a:r>
            <a:endParaRPr lang="en-GB" dirty="0"/>
          </a:p>
        </p:txBody>
      </p:sp>
    </p:spTree>
    <p:extLst>
      <p:ext uri="{BB962C8B-B14F-4D97-AF65-F5344CB8AC3E}">
        <p14:creationId xmlns:p14="http://schemas.microsoft.com/office/powerpoint/2010/main" val="1856986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973" y="0"/>
            <a:ext cx="10515600" cy="1325563"/>
          </a:xfrm>
        </p:spPr>
        <p:txBody>
          <a:bodyPr/>
          <a:lstStyle/>
          <a:p>
            <a:r>
              <a:rPr lang="en-GB" dirty="0" smtClean="0"/>
              <a:t>Beauty</a:t>
            </a:r>
            <a:endParaRPr lang="en-GB" dirty="0"/>
          </a:p>
        </p:txBody>
      </p:sp>
      <p:sp>
        <p:nvSpPr>
          <p:cNvPr id="3" name="Content Placeholder 2"/>
          <p:cNvSpPr>
            <a:spLocks noGrp="1"/>
          </p:cNvSpPr>
          <p:nvPr>
            <p:ph idx="1"/>
          </p:nvPr>
        </p:nvSpPr>
        <p:spPr>
          <a:xfrm>
            <a:off x="343930" y="1430209"/>
            <a:ext cx="10515600" cy="4351338"/>
          </a:xfrm>
        </p:spPr>
        <p:txBody>
          <a:bodyPr>
            <a:normAutofit fontScale="92500"/>
          </a:bodyPr>
          <a:lstStyle/>
          <a:p>
            <a:r>
              <a:rPr lang="en-GB" dirty="0"/>
              <a:t>“For her mother, after eclipsing the beauties of her day, had endowed her alike with her fame and her looks” Tac. </a:t>
            </a:r>
            <a:r>
              <a:rPr lang="en-GB" i="1" dirty="0"/>
              <a:t>Ann</a:t>
            </a:r>
            <a:r>
              <a:rPr lang="en-GB" dirty="0"/>
              <a:t>. </a:t>
            </a:r>
            <a:r>
              <a:rPr lang="en-GB" dirty="0" smtClean="0"/>
              <a:t>13.45</a:t>
            </a:r>
          </a:p>
          <a:p>
            <a:endParaRPr lang="en-GB" dirty="0"/>
          </a:p>
          <a:p>
            <a:r>
              <a:rPr lang="en-GB" dirty="0" smtClean="0"/>
              <a:t>“</a:t>
            </a:r>
            <a:r>
              <a:rPr lang="en-GB" dirty="0"/>
              <a:t>For she bestowed the greatest pains on the beauty and brilliancy of her person, and this is why, when she noticed in a mirror one day that her appearance was not comely, she prayed that she might die before she passed her prime” Cass. </a:t>
            </a:r>
            <a:r>
              <a:rPr lang="en-GB" i="1" dirty="0" err="1" smtClean="0"/>
              <a:t>Dio</a:t>
            </a:r>
            <a:r>
              <a:rPr lang="en-GB" dirty="0" smtClean="0"/>
              <a:t>. 62.28.1</a:t>
            </a:r>
          </a:p>
          <a:p>
            <a:endParaRPr lang="en-GB" dirty="0" smtClean="0"/>
          </a:p>
          <a:p>
            <a:r>
              <a:rPr lang="en-GB" dirty="0"/>
              <a:t> “Meanwhile her face is a hideous sight, quite ludicrous, all swollen with layers of dough and reeking of rich </a:t>
            </a:r>
            <a:r>
              <a:rPr lang="en-GB" dirty="0" err="1"/>
              <a:t>Poppean</a:t>
            </a:r>
            <a:r>
              <a:rPr lang="en-GB" dirty="0"/>
              <a:t> creams” </a:t>
            </a:r>
            <a:r>
              <a:rPr lang="en-GB" dirty="0" smtClean="0"/>
              <a:t>Juvenal. </a:t>
            </a:r>
            <a:r>
              <a:rPr lang="en-GB" i="1" dirty="0" smtClean="0"/>
              <a:t>Satires</a:t>
            </a:r>
            <a:r>
              <a:rPr lang="en-GB" dirty="0" smtClean="0"/>
              <a:t>. 6.462</a:t>
            </a:r>
            <a:endParaRPr lang="en-GB" dirty="0"/>
          </a:p>
        </p:txBody>
      </p:sp>
    </p:spTree>
    <p:extLst>
      <p:ext uri="{BB962C8B-B14F-4D97-AF65-F5344CB8AC3E}">
        <p14:creationId xmlns:p14="http://schemas.microsoft.com/office/powerpoint/2010/main" val="578281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077" y="-79719"/>
            <a:ext cx="10515600" cy="1325563"/>
          </a:xfrm>
        </p:spPr>
        <p:txBody>
          <a:bodyPr/>
          <a:lstStyle/>
          <a:p>
            <a:r>
              <a:rPr lang="en-GB" dirty="0" smtClean="0"/>
              <a:t>Extravagance</a:t>
            </a:r>
            <a:endParaRPr lang="en-GB" dirty="0"/>
          </a:p>
        </p:txBody>
      </p:sp>
      <p:sp>
        <p:nvSpPr>
          <p:cNvPr id="3" name="Content Placeholder 2"/>
          <p:cNvSpPr>
            <a:spLocks noGrp="1"/>
          </p:cNvSpPr>
          <p:nvPr>
            <p:ph idx="1"/>
          </p:nvPr>
        </p:nvSpPr>
        <p:spPr>
          <a:xfrm>
            <a:off x="113272" y="1125409"/>
            <a:ext cx="12144631" cy="4937640"/>
          </a:xfrm>
        </p:spPr>
        <p:txBody>
          <a:bodyPr/>
          <a:lstStyle/>
          <a:p>
            <a:r>
              <a:rPr lang="en-GB" dirty="0"/>
              <a:t>“The extremes of luxury indulged in by this Sabina I will indicate in the briefest terms. She caused gilded shoes to be put on the mules that drew her and caused five hundred asses that had recently foaled to be milked daily that she might bathe in their </a:t>
            </a:r>
            <a:r>
              <a:rPr lang="en-GB" dirty="0" smtClean="0"/>
              <a:t>milk</a:t>
            </a:r>
            <a:r>
              <a:rPr lang="en-GB" dirty="0"/>
              <a:t>” Cass. </a:t>
            </a:r>
            <a:r>
              <a:rPr lang="en-GB" i="1" dirty="0" err="1"/>
              <a:t>Dio</a:t>
            </a:r>
            <a:r>
              <a:rPr lang="en-GB" dirty="0"/>
              <a:t>. </a:t>
            </a:r>
            <a:r>
              <a:rPr lang="en-GB" dirty="0" smtClean="0"/>
              <a:t>62.28.1</a:t>
            </a:r>
          </a:p>
          <a:p>
            <a:endParaRPr lang="en-GB" dirty="0"/>
          </a:p>
          <a:p>
            <a:r>
              <a:rPr lang="en-GB" dirty="0"/>
              <a:t>“The body was not cremated in the Roman style, but, in conformity with the practice of foreign courts, was embalmed by stuffing with spices” Tac., </a:t>
            </a:r>
            <a:r>
              <a:rPr lang="en-GB" i="1" dirty="0"/>
              <a:t>Ann</a:t>
            </a:r>
            <a:r>
              <a:rPr lang="en-GB" dirty="0"/>
              <a:t>. </a:t>
            </a:r>
            <a:r>
              <a:rPr lang="en-GB" dirty="0" smtClean="0"/>
              <a:t>16.6</a:t>
            </a:r>
          </a:p>
          <a:p>
            <a:endParaRPr lang="en-GB" dirty="0"/>
          </a:p>
          <a:p>
            <a:endParaRPr lang="en-GB" dirty="0"/>
          </a:p>
          <a:p>
            <a:endParaRPr lang="en-GB" dirty="0"/>
          </a:p>
        </p:txBody>
      </p:sp>
    </p:spTree>
    <p:extLst>
      <p:ext uri="{BB962C8B-B14F-4D97-AF65-F5344CB8AC3E}">
        <p14:creationId xmlns:p14="http://schemas.microsoft.com/office/powerpoint/2010/main" val="3743108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3567"/>
            <a:ext cx="10515600" cy="1325563"/>
          </a:xfrm>
        </p:spPr>
        <p:txBody>
          <a:bodyPr/>
          <a:lstStyle/>
          <a:p>
            <a:r>
              <a:rPr lang="en-GB" dirty="0" smtClean="0"/>
              <a:t>Influence and Wit</a:t>
            </a:r>
            <a:endParaRPr lang="en-GB" dirty="0"/>
          </a:p>
        </p:txBody>
      </p:sp>
      <p:sp>
        <p:nvSpPr>
          <p:cNvPr id="3" name="Content Placeholder 2"/>
          <p:cNvSpPr>
            <a:spLocks noGrp="1"/>
          </p:cNvSpPr>
          <p:nvPr>
            <p:ph idx="1"/>
          </p:nvPr>
        </p:nvSpPr>
        <p:spPr>
          <a:xfrm>
            <a:off x="-1" y="836354"/>
            <a:ext cx="12340281" cy="6095785"/>
          </a:xfrm>
        </p:spPr>
        <p:txBody>
          <a:bodyPr/>
          <a:lstStyle/>
          <a:p>
            <a:r>
              <a:rPr lang="en-GB" dirty="0" smtClean="0"/>
              <a:t>“Nero </a:t>
            </a:r>
            <a:r>
              <a:rPr lang="en-GB" dirty="0"/>
              <a:t>missed her so greatly after her death that on learning of a woman who resembled her he at first sent for her and kept her; but later he caused a boy </a:t>
            </a:r>
            <a:r>
              <a:rPr lang="en-GB" dirty="0" smtClean="0"/>
              <a:t>of </a:t>
            </a:r>
            <a:r>
              <a:rPr lang="en-GB" dirty="0"/>
              <a:t>the freedmen, whom he used to call </a:t>
            </a:r>
            <a:r>
              <a:rPr lang="en-GB" dirty="0" err="1"/>
              <a:t>Sporus</a:t>
            </a:r>
            <a:r>
              <a:rPr lang="en-GB" dirty="0"/>
              <a:t>, to be castrated, since he, too, resembled Sabina” Cass. </a:t>
            </a:r>
            <a:r>
              <a:rPr lang="en-GB" dirty="0" smtClean="0"/>
              <a:t>Dio, </a:t>
            </a:r>
            <a:r>
              <a:rPr lang="en-GB" dirty="0"/>
              <a:t>62.28.2</a:t>
            </a:r>
            <a:r>
              <a:rPr lang="en-GB" dirty="0" smtClean="0"/>
              <a:t>.</a:t>
            </a:r>
          </a:p>
          <a:p>
            <a:pPr marL="0" indent="0">
              <a:buNone/>
            </a:pPr>
            <a:endParaRPr lang="en-GB" dirty="0" smtClean="0"/>
          </a:p>
          <a:p>
            <a:r>
              <a:rPr lang="en-GB" dirty="0"/>
              <a:t>“And as Homer often calls Paris ‘the husband of fair-haired Helen,’ giving him a dignity borrowed from his wife, since he had no other title to fame, so </a:t>
            </a:r>
            <a:r>
              <a:rPr lang="en-GB" dirty="0" err="1"/>
              <a:t>Otho</a:t>
            </a:r>
            <a:r>
              <a:rPr lang="en-GB" dirty="0"/>
              <a:t> was celebrated at Rome for his marriage with Poppaea” </a:t>
            </a:r>
            <a:r>
              <a:rPr lang="en-GB" dirty="0" err="1"/>
              <a:t>Plut</a:t>
            </a:r>
            <a:r>
              <a:rPr lang="en-GB" dirty="0"/>
              <a:t>., </a:t>
            </a:r>
            <a:r>
              <a:rPr lang="en-GB" i="1" dirty="0" err="1"/>
              <a:t>Galb</a:t>
            </a:r>
            <a:r>
              <a:rPr lang="en-GB" dirty="0"/>
              <a:t>. </a:t>
            </a:r>
            <a:r>
              <a:rPr lang="en-GB" dirty="0" smtClean="0"/>
              <a:t>19.2</a:t>
            </a:r>
          </a:p>
          <a:p>
            <a:endParaRPr lang="en-GB" dirty="0"/>
          </a:p>
          <a:p>
            <a:r>
              <a:rPr lang="en-GB" dirty="0" smtClean="0"/>
              <a:t>“Her </a:t>
            </a:r>
            <a:r>
              <a:rPr lang="en-GB" dirty="0"/>
              <a:t>conversation was engaging, her wit not without point” Tac., </a:t>
            </a:r>
            <a:r>
              <a:rPr lang="en-GB" i="1" dirty="0"/>
              <a:t>Ann</a:t>
            </a:r>
            <a:r>
              <a:rPr lang="en-GB" dirty="0"/>
              <a:t>. 13.45</a:t>
            </a:r>
            <a:endParaRPr lang="en-GB" dirty="0"/>
          </a:p>
          <a:p>
            <a:endParaRPr lang="en-GB" dirty="0" smtClean="0"/>
          </a:p>
          <a:p>
            <a:r>
              <a:rPr lang="en-GB" dirty="0" smtClean="0"/>
              <a:t>“Agrippina</a:t>
            </a:r>
            <a:r>
              <a:rPr lang="en-GB" dirty="0"/>
              <a:t>, therefore, fearing that Nero would marry the </a:t>
            </a:r>
            <a:r>
              <a:rPr lang="en-GB" dirty="0" smtClean="0"/>
              <a:t>woman</a:t>
            </a:r>
            <a:r>
              <a:rPr lang="en-GB" dirty="0"/>
              <a:t>” Cass. Dio </a:t>
            </a:r>
            <a:r>
              <a:rPr lang="en-GB" dirty="0" smtClean="0"/>
              <a:t>61,11,3</a:t>
            </a:r>
            <a:endParaRPr lang="en-GB" dirty="0"/>
          </a:p>
        </p:txBody>
      </p:sp>
    </p:spTree>
    <p:extLst>
      <p:ext uri="{BB962C8B-B14F-4D97-AF65-F5344CB8AC3E}">
        <p14:creationId xmlns:p14="http://schemas.microsoft.com/office/powerpoint/2010/main" val="1547481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173" y="85038"/>
            <a:ext cx="10515600" cy="1325563"/>
          </a:xfrm>
        </p:spPr>
        <p:txBody>
          <a:bodyPr/>
          <a:lstStyle/>
          <a:p>
            <a:r>
              <a:rPr lang="en-GB" dirty="0" smtClean="0"/>
              <a:t>Manipulating</a:t>
            </a:r>
            <a:endParaRPr lang="en-GB" dirty="0"/>
          </a:p>
        </p:txBody>
      </p:sp>
      <p:sp>
        <p:nvSpPr>
          <p:cNvPr id="3" name="Content Placeholder 2"/>
          <p:cNvSpPr>
            <a:spLocks noGrp="1"/>
          </p:cNvSpPr>
          <p:nvPr>
            <p:ph idx="1"/>
          </p:nvPr>
        </p:nvSpPr>
        <p:spPr>
          <a:xfrm>
            <a:off x="245076" y="1257215"/>
            <a:ext cx="10515600" cy="4351338"/>
          </a:xfrm>
        </p:spPr>
        <p:txBody>
          <a:bodyPr>
            <a:normAutofit lnSpcReduction="10000"/>
          </a:bodyPr>
          <a:lstStyle/>
          <a:p>
            <a:r>
              <a:rPr lang="en-GB" dirty="0" smtClean="0"/>
              <a:t>“where </a:t>
            </a:r>
            <a:r>
              <a:rPr lang="en-GB" dirty="0"/>
              <a:t>material advantage offered, thither she transferred her </a:t>
            </a:r>
            <a:r>
              <a:rPr lang="en-GB" dirty="0" smtClean="0"/>
              <a:t>desires…(Otho’s) reputed </a:t>
            </a:r>
            <a:r>
              <a:rPr lang="en-GB" dirty="0"/>
              <a:t>position as the most favoured of Nero’s friends:” Tac., </a:t>
            </a:r>
            <a:r>
              <a:rPr lang="en-GB" i="1" dirty="0"/>
              <a:t>Ann</a:t>
            </a:r>
            <a:r>
              <a:rPr lang="en-GB" dirty="0"/>
              <a:t>. </a:t>
            </a:r>
            <a:r>
              <a:rPr lang="en-GB" dirty="0" smtClean="0"/>
              <a:t>13.45</a:t>
            </a:r>
          </a:p>
          <a:p>
            <a:endParaRPr lang="en-GB" dirty="0"/>
          </a:p>
          <a:p>
            <a:r>
              <a:rPr lang="en-GB" dirty="0" smtClean="0"/>
              <a:t>“as </a:t>
            </a:r>
            <a:r>
              <a:rPr lang="en-GB" dirty="0"/>
              <a:t>the emperor’s love grew fervent—changing to haughtiness, and, if she was detained for more than a second night, insisting that she was a wife” </a:t>
            </a:r>
            <a:r>
              <a:rPr lang="en-GB" dirty="0" smtClean="0"/>
              <a:t>Tac, </a:t>
            </a:r>
            <a:r>
              <a:rPr lang="en-GB" i="1" dirty="0"/>
              <a:t>Ann</a:t>
            </a:r>
            <a:r>
              <a:rPr lang="en-GB" dirty="0"/>
              <a:t>. </a:t>
            </a:r>
            <a:r>
              <a:rPr lang="en-GB" dirty="0" smtClean="0"/>
              <a:t>13,46</a:t>
            </a:r>
          </a:p>
          <a:p>
            <a:endParaRPr lang="en-GB" dirty="0" smtClean="0"/>
          </a:p>
          <a:p>
            <a:r>
              <a:rPr lang="en-GB" dirty="0"/>
              <a:t>“Sabina on learning of this persuaded Nero to get </a:t>
            </a:r>
            <a:r>
              <a:rPr lang="en-GB" dirty="0" smtClean="0"/>
              <a:t>rid </a:t>
            </a:r>
            <a:r>
              <a:rPr lang="en-GB" dirty="0"/>
              <a:t>of his mother, alleging that she was plotting against </a:t>
            </a:r>
            <a:r>
              <a:rPr lang="en-GB" dirty="0" smtClean="0"/>
              <a:t>him</a:t>
            </a:r>
            <a:r>
              <a:rPr lang="en-GB" dirty="0"/>
              <a:t>” </a:t>
            </a:r>
            <a:r>
              <a:rPr lang="en-GB" dirty="0" smtClean="0"/>
              <a:t>Cass. Dio 61,12,1</a:t>
            </a:r>
            <a:endParaRPr lang="en-GB" dirty="0"/>
          </a:p>
        </p:txBody>
      </p:sp>
    </p:spTree>
    <p:extLst>
      <p:ext uri="{BB962C8B-B14F-4D97-AF65-F5344CB8AC3E}">
        <p14:creationId xmlns:p14="http://schemas.microsoft.com/office/powerpoint/2010/main" val="3670086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514" y="258033"/>
            <a:ext cx="10515600" cy="1325563"/>
          </a:xfrm>
        </p:spPr>
        <p:txBody>
          <a:bodyPr/>
          <a:lstStyle/>
          <a:p>
            <a:r>
              <a:rPr lang="en-GB" dirty="0" smtClean="0"/>
              <a:t>Adulterous</a:t>
            </a:r>
            <a:endParaRPr lang="en-GB" dirty="0"/>
          </a:p>
        </p:txBody>
      </p:sp>
      <p:sp>
        <p:nvSpPr>
          <p:cNvPr id="3" name="Content Placeholder 2"/>
          <p:cNvSpPr>
            <a:spLocks noGrp="1"/>
          </p:cNvSpPr>
          <p:nvPr>
            <p:ph idx="1"/>
          </p:nvPr>
        </p:nvSpPr>
        <p:spPr>
          <a:xfrm>
            <a:off x="329514" y="1825625"/>
            <a:ext cx="11024286" cy="4351338"/>
          </a:xfrm>
        </p:spPr>
        <p:txBody>
          <a:bodyPr/>
          <a:lstStyle/>
          <a:p>
            <a:r>
              <a:rPr lang="en-GB" dirty="0" smtClean="0"/>
              <a:t>“drew </a:t>
            </a:r>
            <a:r>
              <a:rPr lang="en-GB" dirty="0"/>
              <a:t>no distinctions between husbands and </a:t>
            </a:r>
            <a:r>
              <a:rPr lang="en-GB" dirty="0" smtClean="0"/>
              <a:t>adulterers” </a:t>
            </a:r>
            <a:r>
              <a:rPr lang="en-GB" dirty="0"/>
              <a:t>Tac., </a:t>
            </a:r>
            <a:r>
              <a:rPr lang="en-GB" i="1" dirty="0"/>
              <a:t>Ann</a:t>
            </a:r>
            <a:r>
              <a:rPr lang="en-GB" dirty="0"/>
              <a:t>. </a:t>
            </a:r>
            <a:r>
              <a:rPr lang="en-GB" dirty="0" smtClean="0"/>
              <a:t>13.45</a:t>
            </a:r>
          </a:p>
          <a:p>
            <a:endParaRPr lang="en-GB" dirty="0" smtClean="0"/>
          </a:p>
          <a:p>
            <a:r>
              <a:rPr lang="en-GB" dirty="0"/>
              <a:t>“Poppaea Sabina, the imperial mistress, until he could get rid of his wife Octavia” Tac., </a:t>
            </a:r>
            <a:r>
              <a:rPr lang="en-GB" i="1" dirty="0"/>
              <a:t>Hist</a:t>
            </a:r>
            <a:r>
              <a:rPr lang="en-GB" dirty="0"/>
              <a:t>. 1.13</a:t>
            </a:r>
          </a:p>
        </p:txBody>
      </p:sp>
    </p:spTree>
    <p:extLst>
      <p:ext uri="{BB962C8B-B14F-4D97-AF65-F5344CB8AC3E}">
        <p14:creationId xmlns:p14="http://schemas.microsoft.com/office/powerpoint/2010/main" val="1875537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11" y="150941"/>
            <a:ext cx="10515600" cy="1325563"/>
          </a:xfrm>
        </p:spPr>
        <p:txBody>
          <a:bodyPr/>
          <a:lstStyle/>
          <a:p>
            <a:r>
              <a:rPr lang="en-GB" dirty="0" smtClean="0"/>
              <a:t>Manipulated?</a:t>
            </a:r>
            <a:endParaRPr lang="en-GB" dirty="0"/>
          </a:p>
        </p:txBody>
      </p:sp>
      <p:sp>
        <p:nvSpPr>
          <p:cNvPr id="3" name="Content Placeholder 2"/>
          <p:cNvSpPr>
            <a:spLocks noGrp="1"/>
          </p:cNvSpPr>
          <p:nvPr>
            <p:ph idx="1"/>
          </p:nvPr>
        </p:nvSpPr>
        <p:spPr>
          <a:xfrm>
            <a:off x="327454" y="1476504"/>
            <a:ext cx="11254946" cy="4351338"/>
          </a:xfrm>
        </p:spPr>
        <p:txBody>
          <a:bodyPr/>
          <a:lstStyle/>
          <a:p>
            <a:r>
              <a:rPr lang="en-GB" dirty="0" smtClean="0"/>
              <a:t>“But </a:t>
            </a:r>
            <a:r>
              <a:rPr lang="en-GB" dirty="0"/>
              <a:t>as for Poppaea, </a:t>
            </a:r>
            <a:r>
              <a:rPr lang="en-GB" dirty="0" err="1"/>
              <a:t>Otho</a:t>
            </a:r>
            <a:r>
              <a:rPr lang="en-GB" dirty="0"/>
              <a:t> corrupted her with hopes of Nero's favour and seduced her first himself, and persuaded her to leave her husband…some say, she recoiled from a marriage with the emperor” </a:t>
            </a:r>
            <a:r>
              <a:rPr lang="en-GB" dirty="0" err="1"/>
              <a:t>Plut</a:t>
            </a:r>
            <a:r>
              <a:rPr lang="en-GB" dirty="0"/>
              <a:t>. </a:t>
            </a:r>
            <a:r>
              <a:rPr lang="en-GB" dirty="0" err="1"/>
              <a:t>Galb</a:t>
            </a:r>
            <a:r>
              <a:rPr lang="en-GB" dirty="0"/>
              <a:t>. </a:t>
            </a:r>
            <a:r>
              <a:rPr lang="en-GB" dirty="0" smtClean="0"/>
              <a:t>19.4-5</a:t>
            </a:r>
          </a:p>
          <a:p>
            <a:endParaRPr lang="en-GB" dirty="0"/>
          </a:p>
          <a:p>
            <a:r>
              <a:rPr lang="en-GB" dirty="0"/>
              <a:t>“</a:t>
            </a:r>
            <a:r>
              <a:rPr lang="en-GB" dirty="0" err="1"/>
              <a:t>Otho</a:t>
            </a:r>
            <a:r>
              <a:rPr lang="en-GB" dirty="0"/>
              <a:t>, possibly by an amorous indiscretion, began to praise the looks and the graces of his wife in presence of the emperor; or, possibly, his object was to inflame the sovereign’s desire, and, by the additional bond of joint ownership in one woman, to reinforce his own </a:t>
            </a:r>
            <a:r>
              <a:rPr lang="en-GB" dirty="0" smtClean="0"/>
              <a:t>influence</a:t>
            </a:r>
            <a:r>
              <a:rPr lang="en-GB" dirty="0"/>
              <a:t>” Tac,</a:t>
            </a:r>
            <a:r>
              <a:rPr lang="en-GB" i="1" dirty="0"/>
              <a:t> Ann</a:t>
            </a:r>
            <a:r>
              <a:rPr lang="en-GB" dirty="0"/>
              <a:t>. 13,46</a:t>
            </a:r>
          </a:p>
          <a:p>
            <a:endParaRPr lang="en-GB" dirty="0"/>
          </a:p>
        </p:txBody>
      </p:sp>
    </p:spTree>
    <p:extLst>
      <p:ext uri="{BB962C8B-B14F-4D97-AF65-F5344CB8AC3E}">
        <p14:creationId xmlns:p14="http://schemas.microsoft.com/office/powerpoint/2010/main" val="1877963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265" y="175654"/>
            <a:ext cx="10515600" cy="1325563"/>
          </a:xfrm>
        </p:spPr>
        <p:txBody>
          <a:bodyPr/>
          <a:lstStyle/>
          <a:p>
            <a:r>
              <a:rPr lang="en-GB" dirty="0" smtClean="0"/>
              <a:t>Jewish Protector</a:t>
            </a:r>
            <a:endParaRPr lang="en-GB" dirty="0"/>
          </a:p>
        </p:txBody>
      </p:sp>
      <p:sp>
        <p:nvSpPr>
          <p:cNvPr id="3" name="Content Placeholder 2"/>
          <p:cNvSpPr>
            <a:spLocks noGrp="1"/>
          </p:cNvSpPr>
          <p:nvPr>
            <p:ph idx="1"/>
          </p:nvPr>
        </p:nvSpPr>
        <p:spPr>
          <a:xfrm>
            <a:off x="286265" y="1314879"/>
            <a:ext cx="10515600" cy="4351338"/>
          </a:xfrm>
        </p:spPr>
        <p:txBody>
          <a:bodyPr/>
          <a:lstStyle/>
          <a:p>
            <a:r>
              <a:rPr lang="en-GB" dirty="0"/>
              <a:t>“I was introduced to Poppaea, Caesar’s consort, and took the earliest opportunity of soliciting her aid to secure the liberation of the priests. Having, besides this favour, received large gifts from Poppaea, I returned to my own country” Jos. </a:t>
            </a:r>
            <a:r>
              <a:rPr lang="en-GB" dirty="0" err="1"/>
              <a:t>Vit</a:t>
            </a:r>
            <a:r>
              <a:rPr lang="en-GB" dirty="0"/>
              <a:t>. </a:t>
            </a:r>
            <a:r>
              <a:rPr lang="en-GB" dirty="0" smtClean="0"/>
              <a:t>16</a:t>
            </a:r>
          </a:p>
          <a:p>
            <a:endParaRPr lang="en-GB" dirty="0"/>
          </a:p>
          <a:p>
            <a:r>
              <a:rPr lang="en-GB" dirty="0"/>
              <a:t>“And when Nero had heard what they had to say, he not only forgave </a:t>
            </a:r>
            <a:r>
              <a:rPr lang="en-GB" dirty="0" smtClean="0"/>
              <a:t>them </a:t>
            </a:r>
            <a:r>
              <a:rPr lang="en-GB" dirty="0"/>
              <a:t>what they had already done, but also gave them leave to let the wall they had built stand. This was granted them in order to gratify </a:t>
            </a:r>
            <a:r>
              <a:rPr lang="en-GB" dirty="0" err="1"/>
              <a:t>Poppea</a:t>
            </a:r>
            <a:r>
              <a:rPr lang="en-GB" dirty="0"/>
              <a:t>, Nero's wife, who was a religious woman, and had requested these </a:t>
            </a:r>
            <a:r>
              <a:rPr lang="en-GB" dirty="0" err="1"/>
              <a:t>favors</a:t>
            </a:r>
            <a:r>
              <a:rPr lang="en-GB" dirty="0"/>
              <a:t> of Nero” Jos. </a:t>
            </a:r>
            <a:r>
              <a:rPr lang="en-GB" i="1" dirty="0"/>
              <a:t>Ant. Jud</a:t>
            </a:r>
            <a:r>
              <a:rPr lang="en-GB" dirty="0"/>
              <a:t>. 20,193-195</a:t>
            </a:r>
          </a:p>
        </p:txBody>
      </p:sp>
    </p:spTree>
    <p:extLst>
      <p:ext uri="{BB962C8B-B14F-4D97-AF65-F5344CB8AC3E}">
        <p14:creationId xmlns:p14="http://schemas.microsoft.com/office/powerpoint/2010/main" val="3171001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Disservice to the Jews </a:t>
            </a:r>
            <a:endParaRPr lang="en-GB" dirty="0"/>
          </a:p>
        </p:txBody>
      </p:sp>
      <p:sp>
        <p:nvSpPr>
          <p:cNvPr id="3" name="Content Placeholder 2"/>
          <p:cNvSpPr>
            <a:spLocks noGrp="1"/>
          </p:cNvSpPr>
          <p:nvPr>
            <p:ph idx="1"/>
          </p:nvPr>
        </p:nvSpPr>
        <p:spPr>
          <a:xfrm>
            <a:off x="838200" y="2031571"/>
            <a:ext cx="10515600" cy="4351338"/>
          </a:xfrm>
        </p:spPr>
        <p:txBody>
          <a:bodyPr/>
          <a:lstStyle/>
          <a:p>
            <a:r>
              <a:rPr lang="en-GB" dirty="0"/>
              <a:t>“And it was in Gessius </a:t>
            </a:r>
            <a:r>
              <a:rPr lang="en-GB" dirty="0" err="1"/>
              <a:t>Florus's</a:t>
            </a:r>
            <a:r>
              <a:rPr lang="en-GB" dirty="0"/>
              <a:t> time that the nation began to grow mad with this distemper, who was our procurator, and who occasioned the Jews to go wild with it by the abuse of his authority, and to make them revolt from the </a:t>
            </a:r>
            <a:r>
              <a:rPr lang="en-GB" dirty="0" smtClean="0"/>
              <a:t>Romans</a:t>
            </a:r>
            <a:r>
              <a:rPr lang="en-GB" dirty="0"/>
              <a:t>” Jos. </a:t>
            </a:r>
            <a:r>
              <a:rPr lang="en-GB" i="1" dirty="0"/>
              <a:t>Ant. Jud. </a:t>
            </a:r>
            <a:r>
              <a:rPr lang="en-GB" dirty="0" smtClean="0"/>
              <a:t>18.23</a:t>
            </a:r>
          </a:p>
          <a:p>
            <a:endParaRPr lang="en-GB" dirty="0"/>
          </a:p>
          <a:p>
            <a:endParaRPr lang="en-GB" dirty="0"/>
          </a:p>
        </p:txBody>
      </p:sp>
    </p:spTree>
    <p:extLst>
      <p:ext uri="{BB962C8B-B14F-4D97-AF65-F5344CB8AC3E}">
        <p14:creationId xmlns:p14="http://schemas.microsoft.com/office/powerpoint/2010/main" val="101020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065" y="109752"/>
            <a:ext cx="10515600" cy="1325563"/>
          </a:xfrm>
        </p:spPr>
        <p:txBody>
          <a:bodyPr/>
          <a:lstStyle/>
          <a:p>
            <a:r>
              <a:rPr lang="en-GB" dirty="0" smtClean="0"/>
              <a:t>Death</a:t>
            </a:r>
            <a:endParaRPr lang="en-GB" dirty="0"/>
          </a:p>
        </p:txBody>
      </p:sp>
      <p:sp>
        <p:nvSpPr>
          <p:cNvPr id="3" name="Content Placeholder 2"/>
          <p:cNvSpPr>
            <a:spLocks noGrp="1"/>
          </p:cNvSpPr>
          <p:nvPr>
            <p:ph idx="1"/>
          </p:nvPr>
        </p:nvSpPr>
        <p:spPr>
          <a:xfrm>
            <a:off x="294503" y="1435315"/>
            <a:ext cx="10515600" cy="4351338"/>
          </a:xfrm>
        </p:spPr>
        <p:txBody>
          <a:bodyPr/>
          <a:lstStyle/>
          <a:p>
            <a:r>
              <a:rPr lang="en-GB" dirty="0" smtClean="0"/>
              <a:t>“To </a:t>
            </a:r>
            <a:r>
              <a:rPr lang="en-GB" dirty="0"/>
              <a:t>the death of Poppaea, outwardly regretted, but welcome to all who remembered her profligacy and </a:t>
            </a:r>
            <a:r>
              <a:rPr lang="en-GB" dirty="0" smtClean="0"/>
              <a:t>cruelty” Tac., </a:t>
            </a:r>
            <a:r>
              <a:rPr lang="en-GB" i="1" dirty="0" smtClean="0"/>
              <a:t>Ann. </a:t>
            </a:r>
            <a:r>
              <a:rPr lang="en-GB" dirty="0" smtClean="0"/>
              <a:t>16.7</a:t>
            </a:r>
          </a:p>
          <a:p>
            <a:endParaRPr lang="en-GB" dirty="0"/>
          </a:p>
          <a:p>
            <a:r>
              <a:rPr lang="en-GB" dirty="0" smtClean="0"/>
              <a:t>“</a:t>
            </a:r>
            <a:r>
              <a:rPr lang="en-GB" dirty="0"/>
              <a:t>The body was not cremated in the Roman style, but, in conformity with the practice of foreign courts, was embalmed by stuffing with spices” Tac., </a:t>
            </a:r>
            <a:r>
              <a:rPr lang="en-GB" i="1" dirty="0"/>
              <a:t>Ann. </a:t>
            </a:r>
            <a:r>
              <a:rPr lang="en-GB" dirty="0"/>
              <a:t>16.6</a:t>
            </a:r>
          </a:p>
          <a:p>
            <a:endParaRPr lang="en-GB" dirty="0"/>
          </a:p>
        </p:txBody>
      </p:sp>
    </p:spTree>
    <p:extLst>
      <p:ext uri="{BB962C8B-B14F-4D97-AF65-F5344CB8AC3E}">
        <p14:creationId xmlns:p14="http://schemas.microsoft.com/office/powerpoint/2010/main" val="3907529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a:t>Mostly negative view possibly only because of her association with Nero</a:t>
            </a:r>
          </a:p>
          <a:p>
            <a:r>
              <a:rPr lang="en-GB" dirty="0" smtClean="0"/>
              <a:t>Is it really fair for her to be portrayed negatively just because of who her husband was</a:t>
            </a:r>
          </a:p>
          <a:p>
            <a:r>
              <a:rPr lang="en-GB" dirty="0" smtClean="0"/>
              <a:t>Seemingly she was portrayed positively only by the Jewish community despite her </a:t>
            </a:r>
            <a:r>
              <a:rPr lang="en-GB" dirty="0"/>
              <a:t>helping Gessius </a:t>
            </a:r>
            <a:r>
              <a:rPr lang="en-GB" dirty="0" err="1" smtClean="0"/>
              <a:t>Florus</a:t>
            </a:r>
            <a:endParaRPr lang="en-GB" dirty="0" smtClean="0"/>
          </a:p>
          <a:p>
            <a:r>
              <a:rPr lang="en-GB" dirty="0" smtClean="0"/>
              <a:t>This dose not mean that she herself was Jewish  </a:t>
            </a:r>
            <a:endParaRPr lang="en-GB" dirty="0"/>
          </a:p>
        </p:txBody>
      </p:sp>
    </p:spTree>
    <p:extLst>
      <p:ext uri="{BB962C8B-B14F-4D97-AF65-F5344CB8AC3E}">
        <p14:creationId xmlns:p14="http://schemas.microsoft.com/office/powerpoint/2010/main" val="2735079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Primary Sources:</a:t>
            </a:r>
          </a:p>
          <a:p>
            <a:r>
              <a:rPr lang="en-GB" dirty="0"/>
              <a:t>Dio Cassius, Roman History, Earnest Cary and Herbert B. Foster (trans.). 1925. Loeb</a:t>
            </a:r>
          </a:p>
          <a:p>
            <a:r>
              <a:rPr lang="en-GB" dirty="0"/>
              <a:t>Juvenal, Juvenal and </a:t>
            </a:r>
            <a:r>
              <a:rPr lang="en-GB" dirty="0" err="1"/>
              <a:t>Persius</a:t>
            </a:r>
            <a:r>
              <a:rPr lang="en-GB" dirty="0"/>
              <a:t>, Susanna Morton </a:t>
            </a:r>
            <a:r>
              <a:rPr lang="en-GB" dirty="0" err="1"/>
              <a:t>Braund</a:t>
            </a:r>
            <a:r>
              <a:rPr lang="en-GB" dirty="0"/>
              <a:t> (trans.) 2014. Loeb</a:t>
            </a:r>
          </a:p>
          <a:p>
            <a:r>
              <a:rPr lang="en-GB" dirty="0"/>
              <a:t>Plutarch, Plutarch's Lives, Bernadotte Perrin (trans.). 1926. London: Harvard University Press </a:t>
            </a:r>
          </a:p>
          <a:p>
            <a:r>
              <a:rPr lang="en-GB" dirty="0"/>
              <a:t>Tacitus, Annals, John Jackson (trans.). 1937. </a:t>
            </a:r>
            <a:r>
              <a:rPr lang="en-GB" dirty="0" smtClean="0"/>
              <a:t>Loeb</a:t>
            </a:r>
          </a:p>
          <a:p>
            <a:r>
              <a:rPr lang="en-GB" dirty="0"/>
              <a:t>Tacitus, Histories, Clifford H. Moore (trans.). 1925. Loeb</a:t>
            </a:r>
          </a:p>
          <a:p>
            <a:endParaRPr lang="en-GB" dirty="0"/>
          </a:p>
          <a:p>
            <a:pPr marL="0" indent="0">
              <a:buNone/>
            </a:pPr>
            <a:r>
              <a:rPr lang="en-GB" dirty="0"/>
              <a:t>Modern Sources:</a:t>
            </a:r>
          </a:p>
          <a:p>
            <a:r>
              <a:rPr lang="en-GB" dirty="0" err="1"/>
              <a:t>Goffin</a:t>
            </a:r>
            <a:r>
              <a:rPr lang="en-GB" dirty="0"/>
              <a:t>, B. “Poppaea” 2006, Brill’s New </a:t>
            </a:r>
            <a:r>
              <a:rPr lang="en-GB" dirty="0" err="1"/>
              <a:t>Pauly</a:t>
            </a:r>
            <a:r>
              <a:rPr lang="en-GB" dirty="0"/>
              <a:t>, Antiquity volumes. http://dx.doi.org.ezproxy.uwtsd.ac.uk/10.1163/1574-9347_bnp_e1004740 (Accessed: 23/02/2018</a:t>
            </a:r>
            <a:r>
              <a:rPr lang="en-GB" dirty="0" smtClean="0"/>
              <a:t>)</a:t>
            </a:r>
            <a:endParaRPr lang="en-GB" dirty="0"/>
          </a:p>
          <a:p>
            <a:r>
              <a:rPr lang="en-GB" dirty="0"/>
              <a:t>Baughman, K.E. 2014, ‘Poppaea Sabina, Jewish Sympathies, and the Fire of Rome’, Women in Judaism, Spring, Vol 11, No 2, </a:t>
            </a:r>
            <a:r>
              <a:rPr lang="en-GB" dirty="0" smtClean="0"/>
              <a:t>1-18</a:t>
            </a:r>
          </a:p>
          <a:p>
            <a:r>
              <a:rPr lang="en-GB" dirty="0" err="1"/>
              <a:t>Scullard</a:t>
            </a:r>
            <a:r>
              <a:rPr lang="en-GB" dirty="0"/>
              <a:t>, H. 2005, ‘</a:t>
            </a:r>
            <a:r>
              <a:rPr lang="en-GB" dirty="0" err="1"/>
              <a:t>Gessius</a:t>
            </a:r>
            <a:r>
              <a:rPr lang="en-GB" dirty="0"/>
              <a:t> </a:t>
            </a:r>
            <a:r>
              <a:rPr lang="en-GB" dirty="0" err="1"/>
              <a:t>Florus</a:t>
            </a:r>
            <a:r>
              <a:rPr lang="en-GB" dirty="0"/>
              <a:t>’, The Oxford Classical Dictionary, Oxford University Press http://www.oxfordreference.com.ezproxy.uwtsd.ac.uk/view/10.1093/acref/9780198606413.001.0001/acref-9780198606413-e-2835 (Accessed: 08/03/2018)</a:t>
            </a:r>
          </a:p>
          <a:p>
            <a:endParaRPr lang="en-GB" dirty="0"/>
          </a:p>
        </p:txBody>
      </p:sp>
    </p:spTree>
    <p:extLst>
      <p:ext uri="{BB962C8B-B14F-4D97-AF65-F5344CB8AC3E}">
        <p14:creationId xmlns:p14="http://schemas.microsoft.com/office/powerpoint/2010/main" val="337230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402</TotalTime>
  <Words>1113</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The portrayal of Poppaea Sabina in the sources</vt:lpstr>
      <vt:lpstr>Poppaea Sabina</vt:lpstr>
      <vt:lpstr>Beauty</vt:lpstr>
      <vt:lpstr>Extravagance</vt:lpstr>
      <vt:lpstr>Influence and Wit</vt:lpstr>
      <vt:lpstr>Manipulating</vt:lpstr>
      <vt:lpstr>Adulterous</vt:lpstr>
      <vt:lpstr>Manipulated?</vt:lpstr>
      <vt:lpstr>Jewish Protector</vt:lpstr>
      <vt:lpstr>Disservice to the Jews </vt:lpstr>
      <vt:lpstr>Death</vt:lpstr>
      <vt:lpstr>Conclusion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portrayal of Poppaea Sabina in the sources</dc:title>
  <dc:creator>Stacy Archer</dc:creator>
  <cp:lastModifiedBy>Stacy Archer</cp:lastModifiedBy>
  <cp:revision>42</cp:revision>
  <dcterms:created xsi:type="dcterms:W3CDTF">2018-02-22T17:44:40Z</dcterms:created>
  <dcterms:modified xsi:type="dcterms:W3CDTF">2018-03-08T13:28:19Z</dcterms:modified>
</cp:coreProperties>
</file>