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7" r:id="rId2"/>
    <p:sldId id="266"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1" autoAdjust="0"/>
    <p:restoredTop sz="94660"/>
  </p:normalViewPr>
  <p:slideViewPr>
    <p:cSldViewPr snapToGrid="0">
      <p:cViewPr>
        <p:scale>
          <a:sx n="66" d="100"/>
          <a:sy n="66" d="100"/>
        </p:scale>
        <p:origin x="373" y="4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a Georgieva" userId="cda3c18e2c92839d" providerId="LiveId" clId="{3096CB0B-4F1E-47C8-B30D-E3C3B1426874}"/>
    <pc:docChg chg="custSel modSld">
      <pc:chgData name="Tanya Georgieva" userId="cda3c18e2c92839d" providerId="LiveId" clId="{3096CB0B-4F1E-47C8-B30D-E3C3B1426874}" dt="2025-07-13T11:41:42.505" v="6" actId="313"/>
      <pc:docMkLst>
        <pc:docMk/>
      </pc:docMkLst>
      <pc:sldChg chg="delSp mod">
        <pc:chgData name="Tanya Georgieva" userId="cda3c18e2c92839d" providerId="LiveId" clId="{3096CB0B-4F1E-47C8-B30D-E3C3B1426874}" dt="2025-07-13T11:41:10.223" v="0" actId="478"/>
        <pc:sldMkLst>
          <pc:docMk/>
          <pc:sldMk cId="4233771778" sldId="257"/>
        </pc:sldMkLst>
        <pc:spChg chg="del">
          <ac:chgData name="Tanya Georgieva" userId="cda3c18e2c92839d" providerId="LiveId" clId="{3096CB0B-4F1E-47C8-B30D-E3C3B1426874}" dt="2025-07-13T11:41:10.223" v="0" actId="478"/>
          <ac:spMkLst>
            <pc:docMk/>
            <pc:sldMk cId="4233771778" sldId="257"/>
            <ac:spMk id="2" creationId="{59DC2CF7-8E03-E7F6-28B0-2F878567B6A0}"/>
          </ac:spMkLst>
        </pc:spChg>
      </pc:sldChg>
      <pc:sldChg chg="modSp mod">
        <pc:chgData name="Tanya Georgieva" userId="cda3c18e2c92839d" providerId="LiveId" clId="{3096CB0B-4F1E-47C8-B30D-E3C3B1426874}" dt="2025-07-13T11:41:42.505" v="6" actId="313"/>
        <pc:sldMkLst>
          <pc:docMk/>
          <pc:sldMk cId="2166587944" sldId="260"/>
        </pc:sldMkLst>
        <pc:spChg chg="mod">
          <ac:chgData name="Tanya Georgieva" userId="cda3c18e2c92839d" providerId="LiveId" clId="{3096CB0B-4F1E-47C8-B30D-E3C3B1426874}" dt="2025-07-13T11:41:42.505" v="6" actId="313"/>
          <ac:spMkLst>
            <pc:docMk/>
            <pc:sldMk cId="2166587944" sldId="260"/>
            <ac:spMk id="3" creationId="{42DE5278-B756-9B19-1CCD-3D6F81A474E9}"/>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8:47:48.050"/>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14:40.410"/>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17:02.39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22:59.214"/>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37:36.59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39:39.97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42:36.54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3T09:54:09.247"/>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7/11/2025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80885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9255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918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7060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8341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57840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8693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3528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9717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55375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7/11/2025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07906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7/11/2025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7239210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hyperlink" Target="https://www.nielsen.com/us/en/insights/report/2015/the-sustainability-imperative/"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BC1D4E-E5CB-F7F2-71E3-506EE955FD48}"/>
              </a:ext>
            </a:extLst>
          </p:cNvPr>
          <p:cNvSpPr>
            <a:spLocks noGrp="1"/>
          </p:cNvSpPr>
          <p:nvPr>
            <p:ph idx="1"/>
          </p:nvPr>
        </p:nvSpPr>
        <p:spPr/>
        <p:txBody>
          <a:bodyPr/>
          <a:lstStyle/>
          <a:p>
            <a:pPr marL="0" indent="0">
              <a:buNone/>
            </a:pPr>
            <a:r>
              <a:rPr lang="en-GB" dirty="0"/>
              <a:t> </a:t>
            </a:r>
          </a:p>
          <a:p>
            <a:pPr marL="0" indent="0">
              <a:buNone/>
            </a:pPr>
            <a:r>
              <a:rPr lang="en-GB" sz="1100" dirty="0">
                <a:latin typeface="Arial" panose="020B0604020202020204" pitchFamily="34" charset="0"/>
                <a:cs typeface="Arial" panose="020B0604020202020204" pitchFamily="34" charset="0"/>
              </a:rPr>
              <a:t>                                                                             Component 2- International Business Communications</a:t>
            </a:r>
          </a:p>
          <a:p>
            <a:pPr marL="0" indent="0">
              <a:buNone/>
            </a:pPr>
            <a:r>
              <a:rPr lang="en-GB" sz="1100" dirty="0">
                <a:latin typeface="Arial" panose="020B0604020202020204" pitchFamily="34" charset="0"/>
                <a:cs typeface="Arial" panose="020B0604020202020204" pitchFamily="34" charset="0"/>
              </a:rPr>
              <a:t>                                                                                                    Practical  </a:t>
            </a:r>
            <a:r>
              <a:rPr lang="en-GB" sz="1100" dirty="0" err="1">
                <a:latin typeface="Arial" panose="020B0604020202020204" pitchFamily="34" charset="0"/>
                <a:cs typeface="Arial" panose="020B0604020202020204" pitchFamily="34" charset="0"/>
              </a:rPr>
              <a:t>Invidual</a:t>
            </a:r>
            <a:r>
              <a:rPr lang="en-GB" sz="1100" dirty="0">
                <a:latin typeface="Arial" panose="020B0604020202020204" pitchFamily="34" charset="0"/>
                <a:cs typeface="Arial" panose="020B0604020202020204" pitchFamily="34" charset="0"/>
              </a:rPr>
              <a:t>  Presentation</a:t>
            </a:r>
          </a:p>
          <a:p>
            <a:pPr marL="0" indent="0">
              <a:buNone/>
            </a:pPr>
            <a:r>
              <a:rPr lang="en-GB" sz="1100" dirty="0">
                <a:latin typeface="Arial" panose="020B0604020202020204" pitchFamily="34" charset="0"/>
                <a:cs typeface="Arial" panose="020B0604020202020204" pitchFamily="34" charset="0"/>
              </a:rPr>
              <a:t>                                                                                                    Student Name: Tanya Georgieva</a:t>
            </a:r>
          </a:p>
          <a:p>
            <a:pPr marL="0" indent="0">
              <a:buNone/>
            </a:pPr>
            <a:r>
              <a:rPr lang="en-GB" sz="1100" dirty="0">
                <a:latin typeface="Arial" panose="020B0604020202020204" pitchFamily="34" charset="0"/>
                <a:cs typeface="Arial" panose="020B0604020202020204" pitchFamily="34" charset="0"/>
              </a:rPr>
              <a:t>                                                                                                      Student Number:2028228</a:t>
            </a:r>
          </a:p>
          <a:p>
            <a:pPr marL="0" indent="0">
              <a:buNone/>
            </a:pPr>
            <a:r>
              <a:rPr lang="en-GB" sz="1100" dirty="0">
                <a:latin typeface="Arial" panose="020B0604020202020204" pitchFamily="34" charset="0"/>
                <a:cs typeface="Arial" panose="020B0604020202020204" pitchFamily="34" charset="0"/>
              </a:rPr>
              <a:t>                                                                                             Lecturer Name: Dr Anupam Mazumdar</a:t>
            </a:r>
          </a:p>
          <a:p>
            <a:endParaRPr lang="en-GB" dirty="0"/>
          </a:p>
        </p:txBody>
      </p:sp>
    </p:spTree>
    <p:extLst>
      <p:ext uri="{BB962C8B-B14F-4D97-AF65-F5344CB8AC3E}">
        <p14:creationId xmlns:p14="http://schemas.microsoft.com/office/powerpoint/2010/main" val="4233771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2" name="Rectangle 1041">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44" name="Rectangle 104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65C80-BAE1-61D2-F2E3-BF23AB4318F3}"/>
              </a:ext>
            </a:extLst>
          </p:cNvPr>
          <p:cNvSpPr>
            <a:spLocks noGrp="1"/>
          </p:cNvSpPr>
          <p:nvPr>
            <p:ph type="title"/>
          </p:nvPr>
        </p:nvSpPr>
        <p:spPr>
          <a:xfrm>
            <a:off x="638881" y="759978"/>
            <a:ext cx="10909640" cy="1065836"/>
          </a:xfrm>
        </p:spPr>
        <p:txBody>
          <a:bodyPr vert="horz" lIns="91440" tIns="45720" rIns="91440" bIns="45720" rtlCol="0" anchor="ctr">
            <a:normAutofit/>
          </a:bodyPr>
          <a:lstStyle/>
          <a:p>
            <a:pPr algn="ctr">
              <a:lnSpc>
                <a:spcPct val="90000"/>
              </a:lnSpc>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Cross- Culture-Negotiations, CRS&amp; Ethics: Enhancing M&amp;S in China through Partnership with Alibaba.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Director: Tanya Georgieva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Date:14/07/2005</a:t>
            </a:r>
            <a:br>
              <a:rPr lang="en-US" sz="2900" dirty="0"/>
            </a:br>
            <a:endParaRPr lang="en-US" sz="2900" dirty="0"/>
          </a:p>
        </p:txBody>
      </p:sp>
      <p:sp>
        <p:nvSpPr>
          <p:cNvPr id="1046"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F3FF78"/>
          </a:solidFill>
          <a:ln w="38100" cap="rnd">
            <a:solidFill>
              <a:srgbClr val="F3FF7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rks &amp; Spencer Logo and symbol, meaning, history, PNG, brand">
            <a:extLst>
              <a:ext uri="{FF2B5EF4-FFF2-40B4-BE49-F238E27FC236}">
                <a16:creationId xmlns:a16="http://schemas.microsoft.com/office/drawing/2014/main" id="{63987C74-FA77-ED63-7195-846E1E44F5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040" y="2716477"/>
            <a:ext cx="5614416" cy="3747622"/>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A logo for a company&#10;&#10;AI-generated content may be incorrect.">
            <a:extLst>
              <a:ext uri="{FF2B5EF4-FFF2-40B4-BE49-F238E27FC236}">
                <a16:creationId xmlns:a16="http://schemas.microsoft.com/office/drawing/2014/main" id="{4FE0BA47-8899-DAD1-EA3D-3C69031FB2D9}"/>
              </a:ext>
            </a:extLst>
          </p:cNvPr>
          <p:cNvPicPr>
            <a:picLocks noGrp="1" noChangeAspect="1"/>
          </p:cNvPicPr>
          <p:nvPr>
            <p:ph idx="1"/>
          </p:nvPr>
        </p:nvPicPr>
        <p:blipFill>
          <a:blip r:embed="rId3"/>
          <a:stretch>
            <a:fillRect/>
          </a:stretch>
        </p:blipFill>
        <p:spPr>
          <a:xfrm>
            <a:off x="6254496" y="2835783"/>
            <a:ext cx="5614416" cy="3509009"/>
          </a:xfrm>
          <a:prstGeom prst="rect">
            <a:avLst/>
          </a:prstGeom>
        </p:spPr>
      </p:pic>
    </p:spTree>
    <p:extLst>
      <p:ext uri="{BB962C8B-B14F-4D97-AF65-F5344CB8AC3E}">
        <p14:creationId xmlns:p14="http://schemas.microsoft.com/office/powerpoint/2010/main" val="2503763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1A5C2-A842-20A0-7607-FFE1CE7489DC}"/>
              </a:ext>
            </a:extLst>
          </p:cNvPr>
          <p:cNvSpPr>
            <a:spLocks noGrp="1"/>
          </p:cNvSpPr>
          <p:nvPr>
            <p:ph type="title"/>
          </p:nvPr>
        </p:nvSpPr>
        <p:spPr>
          <a:xfrm>
            <a:off x="630936" y="113588"/>
            <a:ext cx="4818888" cy="1091005"/>
          </a:xfrm>
        </p:spPr>
        <p:txBody>
          <a:bodyPr anchor="b">
            <a:normAutofit/>
          </a:bodyPr>
          <a:lstStyle/>
          <a:p>
            <a:r>
              <a:rPr lang="en-GB" sz="1100" dirty="0">
                <a:latin typeface="Arial" panose="020B0604020202020204" pitchFamily="34" charset="0"/>
                <a:cs typeface="Arial" panose="020B0604020202020204" pitchFamily="34" charset="0"/>
              </a:rPr>
              <a:t>Introduction and Objective.</a:t>
            </a:r>
          </a:p>
        </p:txBody>
      </p:sp>
      <p:sp>
        <p:nvSpPr>
          <p:cNvPr id="206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FB252"/>
          </a:solidFill>
          <a:ln w="38100" cap="rnd">
            <a:solidFill>
              <a:srgbClr val="EFB25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Content Placeholder 2055">
            <a:extLst>
              <a:ext uri="{FF2B5EF4-FFF2-40B4-BE49-F238E27FC236}">
                <a16:creationId xmlns:a16="http://schemas.microsoft.com/office/drawing/2014/main" id="{46F8D03F-6BEB-3258-D1A0-72B699CBB546}"/>
              </a:ext>
            </a:extLst>
          </p:cNvPr>
          <p:cNvSpPr>
            <a:spLocks noGrp="1"/>
          </p:cNvSpPr>
          <p:nvPr>
            <p:ph idx="1"/>
          </p:nvPr>
        </p:nvSpPr>
        <p:spPr>
          <a:xfrm>
            <a:off x="630936" y="2423161"/>
            <a:ext cx="5838154" cy="4167419"/>
          </a:xfrm>
        </p:spPr>
        <p:txBody>
          <a:bodyPr anchor="t">
            <a:normAutofit lnSpcReduction="10000"/>
          </a:bodyPr>
          <a:lstStyle/>
          <a:p>
            <a:pPr marL="0" indent="0">
              <a:buNone/>
            </a:pPr>
            <a:r>
              <a:rPr lang="en-GB" sz="1200" dirty="0" err="1">
                <a:latin typeface="Arial" panose="020B0604020202020204" pitchFamily="34" charset="0"/>
                <a:cs typeface="Arial" panose="020B0604020202020204" pitchFamily="34" charset="0"/>
              </a:rPr>
              <a:t>Welcome,board</a:t>
            </a:r>
            <a:r>
              <a:rPr lang="en-GB" sz="1200" dirty="0">
                <a:latin typeface="Arial" panose="020B0604020202020204" pitchFamily="34" charset="0"/>
                <a:cs typeface="Arial" panose="020B0604020202020204" pitchFamily="34" charset="0"/>
              </a:rPr>
              <a:t> members. </a:t>
            </a:r>
          </a:p>
          <a:p>
            <a:pPr marL="0" indent="0">
              <a:buNone/>
            </a:pPr>
            <a:r>
              <a:rPr lang="en-GB" sz="1200" dirty="0">
                <a:latin typeface="Arial" panose="020B0604020202020204" pitchFamily="34" charset="0"/>
                <a:cs typeface="Arial" panose="020B0604020202020204" pitchFamily="34" charset="0"/>
              </a:rPr>
              <a:t>I m Tanya ,Director at M&amp;S.</a:t>
            </a:r>
          </a:p>
          <a:p>
            <a:pPr marL="0" indent="0">
              <a:buNone/>
            </a:pPr>
            <a:r>
              <a:rPr lang="en-GB" sz="1200" dirty="0">
                <a:latin typeface="Arial" panose="020B0604020202020204" pitchFamily="34" charset="0"/>
                <a:cs typeface="Arial" panose="020B0604020202020204" pitchFamily="34" charset="0"/>
              </a:rPr>
              <a:t>Today I will outline our strategy to establish a mutually beneficial partnership with Alibaba in Chin .My goals are to outline our strategy for a successful partnership with Chinese firm ,focusing on overcoming cultural barriers ,implementing effective strategies ,and leveraging CSR and ethics for competitive advantage.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The purpose of  what is the significance of China and Alibaba?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China has the largest online retail market globally, valued at over $3 trillion annually.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Alibaba is the largest online marketplace and has extensive local data.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Opportunity: M&amp;S has the potential to increase online sales of premium food and apparel in China.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Achieving consensus between the United Kingdom and China on corporate ethical and social responsibility is a significant challenge.</a:t>
            </a:r>
          </a:p>
          <a:p>
            <a:endParaRPr lang="en-US" dirty="0"/>
          </a:p>
        </p:txBody>
      </p:sp>
      <mc:AlternateContent xmlns:mc="http://schemas.openxmlformats.org/markup-compatibility/2006">
        <mc:Choice xmlns:p14="http://schemas.microsoft.com/office/powerpoint/2010/main" Requires="p14">
          <p:contentPart p14:bwMode="auto" r:id="rId2">
            <p14:nvContentPartPr>
              <p14:cNvPr id="2063" name="Ink 206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2063" name="Ink 206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2052" name="Picture 4" descr="Welcome Big Word with Small People Vector Illustration Concept Template ...">
            <a:extLst>
              <a:ext uri="{FF2B5EF4-FFF2-40B4-BE49-F238E27FC236}">
                <a16:creationId xmlns:a16="http://schemas.microsoft.com/office/drawing/2014/main" id="{08CCF06F-E174-4CF1-9040-76B57913346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9048" y="1784486"/>
            <a:ext cx="5458968" cy="328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729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64B94-5DF5-81F3-44AC-97561B903CD8}"/>
              </a:ext>
            </a:extLst>
          </p:cNvPr>
          <p:cNvSpPr>
            <a:spLocks noGrp="1"/>
          </p:cNvSpPr>
          <p:nvPr>
            <p:ph type="title"/>
          </p:nvPr>
        </p:nvSpPr>
        <p:spPr>
          <a:xfrm>
            <a:off x="640080" y="325369"/>
            <a:ext cx="4368602" cy="1956841"/>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Definition of Culture.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Shared values, perspectives, and regulations that influence individual behaviour following the (Hofstede, 2001). </a:t>
            </a:r>
            <a:br>
              <a:rPr lang="en-GB" sz="2100" dirty="0"/>
            </a:br>
            <a:endParaRPr lang="en-GB" sz="2100" dirty="0"/>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8FF29"/>
          </a:solidFill>
          <a:ln w="38100" cap="rnd">
            <a:solidFill>
              <a:srgbClr val="F8FF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utoShape 4" descr="PPT - Culture PowerPoint Presentation, free download - ID:2128326">
            <a:extLst>
              <a:ext uri="{FF2B5EF4-FFF2-40B4-BE49-F238E27FC236}">
                <a16:creationId xmlns:a16="http://schemas.microsoft.com/office/drawing/2014/main" id="{88E912E5-9F36-2FC2-CC59-AC8CDCD4DC4F}"/>
              </a:ext>
            </a:extLst>
          </p:cNvPr>
          <p:cNvSpPr>
            <a:spLocks noGrp="1" noChangeAspect="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a:bodyPr>
          <a:lstStyle/>
          <a:p>
            <a:pPr marL="0" indent="0">
              <a:lnSpc>
                <a:spcPct val="100000"/>
              </a:lnSpc>
              <a:buNone/>
            </a:pPr>
            <a:r>
              <a:rPr lang="en-GB" sz="1300" dirty="0">
                <a:latin typeface="Arial" panose="020B0604020202020204" pitchFamily="34" charset="0"/>
                <a:cs typeface="Arial" panose="020B0604020202020204" pitchFamily="34" charset="0"/>
              </a:rPr>
              <a:t>Key components: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Communication and interpersonal discourse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Proximity and hierarchy of authority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Between individuality and collectivism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Concentrate on the long-term perspective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Interpersonal connections (guanxi) and social reputation (</a:t>
            </a:r>
            <a:r>
              <a:rPr lang="en-GB" sz="1300" dirty="0" err="1">
                <a:latin typeface="Arial" panose="020B0604020202020204" pitchFamily="34" charset="0"/>
                <a:cs typeface="Arial" panose="020B0604020202020204" pitchFamily="34" charset="0"/>
              </a:rPr>
              <a:t>mianzi</a:t>
            </a:r>
            <a:r>
              <a:rPr lang="en-GB" sz="1300" dirty="0">
                <a:latin typeface="Arial" panose="020B0604020202020204" pitchFamily="34" charset="0"/>
                <a:cs typeface="Arial" panose="020B0604020202020204" pitchFamily="34" charset="0"/>
              </a:rPr>
              <a:t>) </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Refer to Hofstede's table of cultural dimensions for the United Kingdom and China to observe the variations.</a:t>
            </a:r>
          </a:p>
          <a:p>
            <a:pPr>
              <a:lnSpc>
                <a:spcPct val="100000"/>
              </a:lnSpc>
            </a:pPr>
            <a:endParaRPr lang="en-GB" sz="1300" dirty="0">
              <a:latin typeface="Arial" panose="020B0604020202020204" pitchFamily="34" charset="0"/>
              <a:cs typeface="Arial" panose="020B0604020202020204" pitchFamily="34" charset="0"/>
            </a:endParaRPr>
          </a:p>
        </p:txBody>
      </p:sp>
      <p:pic>
        <p:nvPicPr>
          <p:cNvPr id="6" name="Picture 5" descr="A group of people around the earth&#10;&#10;AI-generated content may be incorrect.">
            <a:extLst>
              <a:ext uri="{FF2B5EF4-FFF2-40B4-BE49-F238E27FC236}">
                <a16:creationId xmlns:a16="http://schemas.microsoft.com/office/drawing/2014/main" id="{E12C689B-F1E9-9707-401A-4BC3F7373480}"/>
              </a:ext>
            </a:extLst>
          </p:cNvPr>
          <p:cNvPicPr>
            <a:picLocks noChangeAspect="1"/>
          </p:cNvPicPr>
          <p:nvPr/>
        </p:nvPicPr>
        <p:blipFill>
          <a:blip r:embed="rId2"/>
          <a:srcRect l="5868" r="1890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75620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D6DF0-44C1-4848-01AB-E196904A4977}"/>
              </a:ext>
            </a:extLst>
          </p:cNvPr>
          <p:cNvSpPr>
            <a:spLocks noGrp="1"/>
          </p:cNvSpPr>
          <p:nvPr>
            <p:ph type="title"/>
          </p:nvPr>
        </p:nvSpPr>
        <p:spPr>
          <a:xfrm>
            <a:off x="576072" y="238539"/>
            <a:ext cx="11018520" cy="1434415"/>
          </a:xfrm>
        </p:spPr>
        <p:txBody>
          <a:bodyPr anchor="b">
            <a:normAutofit/>
          </a:bodyPr>
          <a:lstStyle/>
          <a:p>
            <a:pPr>
              <a:lnSpc>
                <a:spcPct val="90000"/>
              </a:lnSpc>
            </a:pPr>
            <a:br>
              <a:rPr lang="en-GB" sz="2900" dirty="0"/>
            </a:br>
            <a:r>
              <a:rPr lang="en-GB" sz="29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Communication challenges in high-context cultures (China): implicit meanings vs explicitness the UK in accordance with  (Meyer, 2014).</a:t>
            </a:r>
          </a:p>
        </p:txBody>
      </p:sp>
      <p:sp>
        <p:nvSpPr>
          <p:cNvPr id="410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F4127"/>
          </a:solidFill>
          <a:ln w="38100" cap="rnd">
            <a:solidFill>
              <a:srgbClr val="FF412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DE5278-B756-9B19-1CCD-3D6F81A474E9}"/>
              </a:ext>
            </a:extLst>
          </p:cNvPr>
          <p:cNvSpPr>
            <a:spLocks noGrp="1"/>
          </p:cNvSpPr>
          <p:nvPr>
            <p:ph idx="1"/>
          </p:nvPr>
        </p:nvSpPr>
        <p:spPr>
          <a:xfrm>
            <a:off x="572493" y="2071316"/>
            <a:ext cx="6713552" cy="4119172"/>
          </a:xfrm>
        </p:spPr>
        <p:txBody>
          <a:bodyPr anchor="t">
            <a:normAutofit/>
          </a:bodyPr>
          <a:lstStyle/>
          <a:p>
            <a:pPr>
              <a:lnSpc>
                <a:spcPct val="100000"/>
              </a:lnSpc>
            </a:pPr>
            <a:r>
              <a:rPr lang="en-GB" sz="1100" dirty="0">
                <a:latin typeface="Arial" panose="020B0604020202020204" pitchFamily="34" charset="0"/>
                <a:cs typeface="Arial" panose="020B0604020202020204" pitchFamily="34" charset="0"/>
              </a:rPr>
              <a:t>In compliance with </a:t>
            </a:r>
            <a:r>
              <a:rPr lang="en-GB" sz="1100" dirty="0" err="1">
                <a:latin typeface="Arial" panose="020B0604020202020204" pitchFamily="34" charset="0"/>
                <a:cs typeface="Arial" panose="020B0604020202020204" pitchFamily="34" charset="0"/>
              </a:rPr>
              <a:t>Hense,T</a:t>
            </a:r>
            <a:r>
              <a:rPr lang="en-GB" sz="1100" dirty="0">
                <a:latin typeface="Arial" panose="020B0604020202020204" pitchFamily="34" charset="0"/>
                <a:cs typeface="Arial" panose="020B0604020202020204" pitchFamily="34" charset="0"/>
              </a:rPr>
              <a:t> .R(2024).Those  who involve in negotiating in a globalized world must think about how decisions are made across the cultures to finalise any negotiation process.</a:t>
            </a:r>
          </a:p>
          <a:p>
            <a:pPr>
              <a:lnSpc>
                <a:spcPct val="100000"/>
              </a:lnSpc>
            </a:pPr>
            <a:r>
              <a:rPr lang="en-GB" sz="1100" dirty="0">
                <a:latin typeface="Arial" panose="020B0604020202020204" pitchFamily="34" charset="0"/>
                <a:cs typeface="Arial" panose="020B0604020202020204" pitchFamily="34" charset="0"/>
              </a:rPr>
              <a:t>In Global Businesses-Negotiations understanding cultural nuances, communications styles, and key negotiation principals is crucial for achieving successful outcomes. Effective negotiation in this context involve adapting strategies based on the specific cultural context and employing a mix collaborative and assertive techniques. The Harvard negotiation Model suggest using facts and evidence, rather that personal opinions or demands, to make decisions.</a:t>
            </a:r>
          </a:p>
          <a:p>
            <a:pPr>
              <a:lnSpc>
                <a:spcPct val="100000"/>
              </a:lnSpc>
            </a:pPr>
            <a:r>
              <a:rPr lang="en-GB" sz="1100" dirty="0">
                <a:latin typeface="Arial" panose="020B0604020202020204" pitchFamily="34" charset="0"/>
                <a:cs typeface="Arial" panose="020B0604020202020204" pitchFamily="34" charset="0"/>
              </a:rPr>
              <a:t>For cultivating trust (</a:t>
            </a:r>
            <a:r>
              <a:rPr lang="en-GB" sz="1100" dirty="0" err="1">
                <a:latin typeface="Arial" panose="020B0604020202020204" pitchFamily="34" charset="0"/>
                <a:cs typeface="Arial" panose="020B0604020202020204" pitchFamily="34" charset="0"/>
              </a:rPr>
              <a:t>J.Child</a:t>
            </a:r>
            <a:r>
              <a:rPr lang="en-GB" sz="1100" dirty="0">
                <a:latin typeface="Arial" panose="020B0604020202020204" pitchFamily="34" charset="0"/>
                <a:cs typeface="Arial" panose="020B0604020202020204" pitchFamily="34" charset="0"/>
              </a:rPr>
              <a:t>).The commutations process would involve-writhing ,talking listening, sing language ,body language and signals.</a:t>
            </a:r>
          </a:p>
          <a:p>
            <a:pPr marL="0" indent="0">
              <a:lnSpc>
                <a:spcPct val="100000"/>
              </a:lnSpc>
              <a:buNone/>
            </a:pPr>
            <a:r>
              <a:rPr lang="en-GB" sz="1100" dirty="0">
                <a:latin typeface="Arial" panose="020B0604020202020204" pitchFamily="34" charset="0"/>
                <a:cs typeface="Arial" panose="020B0604020202020204" pitchFamily="34" charset="0"/>
              </a:rPr>
              <a:t>     Power distance: Demonstrating deference to authority figures in China.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The requirements of the collective take precedence over those of the individual.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Enduring focus: One must exhibit patience and possess a defined objective.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Face (</a:t>
            </a:r>
            <a:r>
              <a:rPr lang="en-GB" sz="1100" dirty="0" err="1">
                <a:latin typeface="Arial" panose="020B0604020202020204" pitchFamily="34" charset="0"/>
                <a:cs typeface="Arial" panose="020B0604020202020204" pitchFamily="34" charset="0"/>
              </a:rPr>
              <a:t>mianzi</a:t>
            </a:r>
            <a:r>
              <a:rPr lang="en-GB" sz="1100" dirty="0">
                <a:latin typeface="Arial" panose="020B0604020202020204" pitchFamily="34" charset="0"/>
                <a:cs typeface="Arial" panose="020B0604020202020204" pitchFamily="34" charset="0"/>
              </a:rPr>
              <a:t>): Avoid causing others discomfort. </a:t>
            </a:r>
          </a:p>
          <a:p>
            <a:pPr marL="0" indent="0">
              <a:lnSpc>
                <a:spcPct val="100000"/>
              </a:lnSpc>
              <a:buNone/>
            </a:pPr>
            <a:endParaRPr lang="en-GB" sz="1100" dirty="0">
              <a:latin typeface="Arial" panose="020B0604020202020204" pitchFamily="34" charset="0"/>
              <a:cs typeface="Arial" panose="020B0604020202020204" pitchFamily="34" charset="0"/>
            </a:endParaRPr>
          </a:p>
          <a:p>
            <a:pPr marL="0" indent="0">
              <a:lnSpc>
                <a:spcPct val="100000"/>
              </a:lnSpc>
              <a:buNone/>
            </a:pPr>
            <a:endParaRPr lang="en-GB" sz="1100" dirty="0">
              <a:latin typeface="Arial" panose="020B0604020202020204" pitchFamily="34" charset="0"/>
              <a:cs typeface="Arial" panose="020B0604020202020204" pitchFamily="34" charset="0"/>
            </a:endParaRPr>
          </a:p>
          <a:p>
            <a:pPr marL="0" indent="0">
              <a:lnSpc>
                <a:spcPct val="100000"/>
              </a:lnSpc>
              <a:buNone/>
            </a:pP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4098" name="Picture 2" descr="High- Vs. Low-Context Communication Survival Guide - GLOBIS ...">
            <a:extLst>
              <a:ext uri="{FF2B5EF4-FFF2-40B4-BE49-F238E27FC236}">
                <a16:creationId xmlns:a16="http://schemas.microsoft.com/office/drawing/2014/main" id="{5ED4609B-0414-0D17-5CB8-181731BDE4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527" r="39358"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6587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Rectangle 514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312A4-CDD4-F7AC-41EA-E4EA25CD1D7F}"/>
              </a:ext>
            </a:extLst>
          </p:cNvPr>
          <p:cNvSpPr>
            <a:spLocks noGrp="1"/>
          </p:cNvSpPr>
          <p:nvPr>
            <p:ph type="title"/>
          </p:nvPr>
        </p:nvSpPr>
        <p:spPr>
          <a:xfrm>
            <a:off x="613427" y="649224"/>
            <a:ext cx="4818888" cy="1481328"/>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Strategies for Successful Negotiation</a:t>
            </a:r>
          </a:p>
        </p:txBody>
      </p:sp>
      <p:sp>
        <p:nvSpPr>
          <p:cNvPr id="514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9114"/>
          </a:solidFill>
          <a:ln w="38100" cap="rnd">
            <a:solidFill>
              <a:srgbClr val="E7911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05953E-2521-8027-64C0-9571E1419980}"/>
              </a:ext>
            </a:extLst>
          </p:cNvPr>
          <p:cNvSpPr>
            <a:spLocks noGrp="1"/>
          </p:cNvSpPr>
          <p:nvPr>
            <p:ph idx="1"/>
          </p:nvPr>
        </p:nvSpPr>
        <p:spPr>
          <a:xfrm>
            <a:off x="630936" y="2660904"/>
            <a:ext cx="4818888" cy="3547872"/>
          </a:xfrm>
        </p:spPr>
        <p:txBody>
          <a:bodyPr anchor="t">
            <a:normAutofit/>
          </a:bodyPr>
          <a:lstStyle/>
          <a:p>
            <a:pPr>
              <a:lnSpc>
                <a:spcPct val="100000"/>
              </a:lnSpc>
            </a:pPr>
            <a:r>
              <a:rPr lang="en-GB" sz="1100" dirty="0">
                <a:latin typeface="Arial" panose="020B0604020202020204" pitchFamily="34" charset="0"/>
                <a:cs typeface="Arial" panose="020B0604020202020204" pitchFamily="34" charset="0"/>
              </a:rPr>
              <a:t>Establish -Guanxi, signifying the prioritisation of human trust above commercial considerations.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Alter your communication style, adopt politeness and ambiguity.  Uphold the hierarchy by engaging senior leaders. ❠ Exercise patience and concentrate on enduring benefits.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Engage local cultural specialists. </a:t>
            </a:r>
          </a:p>
          <a:p>
            <a:pPr>
              <a:lnSpc>
                <a:spcPct val="100000"/>
              </a:lnSpc>
            </a:pPr>
            <a:r>
              <a:rPr lang="en-GB" sz="1100" dirty="0">
                <a:latin typeface="Arial" panose="020B0604020202020204" pitchFamily="34" charset="0"/>
                <a:cs typeface="Arial" panose="020B0604020202020204" pitchFamily="34" charset="0"/>
              </a:rPr>
              <a:t>Based on  Ghemawat ,P(2007).highlighted that strategy cannot be decided on a country –by country basis or a global basis alone. Rather, we should consider similarities and differences between countries and regions to develop strategies.    </a:t>
            </a:r>
          </a:p>
          <a:p>
            <a:pPr>
              <a:lnSpc>
                <a:spcPct val="100000"/>
              </a:lnSpc>
            </a:pPr>
            <a:r>
              <a:rPr lang="en-GB" sz="1100" dirty="0">
                <a:latin typeface="Arial" panose="020B0604020202020204" pitchFamily="34" charset="0"/>
                <a:cs typeface="Arial" panose="020B0604020202020204" pitchFamily="34" charset="0"/>
              </a:rPr>
              <a:t>Ghemawat ,argued that culture ,administrative ,geographical and economic distance should be considered in developing strategies in international businesses.</a:t>
            </a:r>
          </a:p>
          <a:p>
            <a:pPr marL="0" indent="0">
              <a:lnSpc>
                <a:spcPct val="100000"/>
              </a:lnSpc>
              <a:buNone/>
            </a:pPr>
            <a:endParaRPr lang="en-GB" sz="1100" dirty="0">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2">
            <p14:nvContentPartPr>
              <p14:cNvPr id="5145" name="Ink 514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5145" name="Ink 514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Picture 6">
            <a:extLst>
              <a:ext uri="{FF2B5EF4-FFF2-40B4-BE49-F238E27FC236}">
                <a16:creationId xmlns:a16="http://schemas.microsoft.com/office/drawing/2014/main" id="{FE1152C4-9035-37F7-170A-8D2C85D26BB9}"/>
              </a:ext>
            </a:extLst>
          </p:cNvPr>
          <p:cNvPicPr>
            <a:picLocks noChangeAspect="1"/>
          </p:cNvPicPr>
          <p:nvPr/>
        </p:nvPicPr>
        <p:blipFill>
          <a:blip r:embed="rId4"/>
          <a:stretch>
            <a:fillRect/>
          </a:stretch>
        </p:blipFill>
        <p:spPr>
          <a:xfrm>
            <a:off x="6099048" y="1873194"/>
            <a:ext cx="5458968" cy="3111611"/>
          </a:xfrm>
          <a:prstGeom prst="rect">
            <a:avLst/>
          </a:prstGeom>
        </p:spPr>
      </p:pic>
      <p:sp>
        <p:nvSpPr>
          <p:cNvPr id="4" name="AutoShape 6" descr="Developing A Negotiation Strategy - FasterCapital">
            <a:extLst>
              <a:ext uri="{FF2B5EF4-FFF2-40B4-BE49-F238E27FC236}">
                <a16:creationId xmlns:a16="http://schemas.microsoft.com/office/drawing/2014/main" id="{DDB2FA4D-2844-1F96-902D-E80BECEE390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Developing A Negotiation Strategy - FasterCapital">
            <a:extLst>
              <a:ext uri="{FF2B5EF4-FFF2-40B4-BE49-F238E27FC236}">
                <a16:creationId xmlns:a16="http://schemas.microsoft.com/office/drawing/2014/main" id="{CD6FBC24-4905-8F16-9F04-AA6D6C4E80A4}"/>
              </a:ext>
            </a:extLst>
          </p:cNvPr>
          <p:cNvSpPr>
            <a:spLocks noChangeAspect="1" noChangeArrowheads="1"/>
          </p:cNvSpPr>
          <p:nvPr/>
        </p:nvSpPr>
        <p:spPr bwMode="auto">
          <a:xfrm>
            <a:off x="6096000" y="103516"/>
            <a:ext cx="5216106" cy="54576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Developing A Negotiation Strategy - FasterCapital">
            <a:extLst>
              <a:ext uri="{FF2B5EF4-FFF2-40B4-BE49-F238E27FC236}">
                <a16:creationId xmlns:a16="http://schemas.microsoft.com/office/drawing/2014/main" id="{A1B62891-FCD2-C4E8-B1AC-D22D1BAA3B24}"/>
              </a:ext>
            </a:extLst>
          </p:cNvPr>
          <p:cNvSpPr>
            <a:spLocks noChangeAspect="1" noChangeArrowheads="1"/>
          </p:cNvSpPr>
          <p:nvPr/>
        </p:nvSpPr>
        <p:spPr bwMode="auto">
          <a:xfrm>
            <a:off x="8475453"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02698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BBACC-3951-DA85-56D0-9B73F7A39A66}"/>
              </a:ext>
            </a:extLst>
          </p:cNvPr>
          <p:cNvSpPr>
            <a:spLocks noGrp="1"/>
          </p:cNvSpPr>
          <p:nvPr>
            <p:ph type="title"/>
          </p:nvPr>
        </p:nvSpPr>
        <p:spPr>
          <a:xfrm>
            <a:off x="630936" y="640080"/>
            <a:ext cx="4818888" cy="1481328"/>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What is the significance of Corporate Social Responsibility (CSR)?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obligation of a firm to attend to economic, social, and environmental concerns in line with (Carroll, 1991). </a:t>
            </a:r>
            <a:br>
              <a:rPr lang="en-GB" sz="1400" dirty="0"/>
            </a:br>
            <a:endParaRPr lang="en-GB" sz="1400" dirty="0"/>
          </a:p>
        </p:txBody>
      </p:sp>
      <p:sp>
        <p:nvSpPr>
          <p:cNvPr id="615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C322F"/>
          </a:solidFill>
          <a:ln w="38100" cap="rnd">
            <a:solidFill>
              <a:srgbClr val="EC322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651C9E-9ED0-5C2F-AC2B-548B634DF0F9}"/>
              </a:ext>
            </a:extLst>
          </p:cNvPr>
          <p:cNvSpPr>
            <a:spLocks noGrp="1"/>
          </p:cNvSpPr>
          <p:nvPr>
            <p:ph idx="1"/>
          </p:nvPr>
        </p:nvSpPr>
        <p:spPr>
          <a:xfrm>
            <a:off x="630936" y="2660904"/>
            <a:ext cx="4818888" cy="3547872"/>
          </a:xfrm>
        </p:spPr>
        <p:txBody>
          <a:bodyPr anchor="t">
            <a:normAutofit/>
          </a:bodyPr>
          <a:lstStyle/>
          <a:p>
            <a:pPr marL="0" indent="0">
              <a:lnSpc>
                <a:spcPct val="100000"/>
              </a:lnSpc>
              <a:buNone/>
            </a:pPr>
            <a:r>
              <a:rPr lang="en-GB" sz="1100" dirty="0">
                <a:latin typeface="Arial" panose="020B0604020202020204" pitchFamily="34" charset="0"/>
                <a:cs typeface="Arial" panose="020B0604020202020204" pitchFamily="34" charset="0"/>
              </a:rPr>
              <a:t>“Plan A” for M&amp;S: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Minimise the  impact on the planet.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Equitable commerce and ethical sourcing.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Engaging in community investment.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benefits of CSR is to improve  access to capitol, secured license to operate  to renew increase and cost,also to improve brand value and reputation with customer attraction and retention improved ,employee recruitment and motivation.</a:t>
            </a:r>
          </a:p>
          <a:p>
            <a:pPr marL="0" indent="0">
              <a:lnSpc>
                <a:spcPct val="100000"/>
              </a:lnSpc>
              <a:buNone/>
            </a:pPr>
            <a:r>
              <a:rPr lang="en-GB" sz="18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Addressing  the need for a moral standard that is accepted by all cultures regarding </a:t>
            </a:r>
            <a:r>
              <a:rPr lang="en-GB" sz="1100" dirty="0" err="1">
                <a:latin typeface="Arial" panose="020B0604020202020204" pitchFamily="34" charset="0"/>
                <a:cs typeface="Arial" panose="020B0604020202020204" pitchFamily="34" charset="0"/>
              </a:rPr>
              <a:t>Bowie,N.E</a:t>
            </a:r>
            <a:r>
              <a:rPr lang="en-GB" sz="1100" dirty="0">
                <a:latin typeface="Arial" panose="020B0604020202020204" pitchFamily="34" charset="0"/>
                <a:cs typeface="Arial" panose="020B0604020202020204" pitchFamily="34" charset="0"/>
              </a:rPr>
              <a:t>.(1999).</a:t>
            </a:r>
            <a:endParaRPr lang="en-GB" sz="1800" dirty="0">
              <a:latin typeface="Arial" panose="020B0604020202020204" pitchFamily="34" charset="0"/>
              <a:cs typeface="Arial" panose="020B0604020202020204" pitchFamily="34" charset="0"/>
            </a:endParaRPr>
          </a:p>
          <a:p>
            <a:pPr marL="0" indent="0">
              <a:lnSpc>
                <a:spcPct val="100000"/>
              </a:lnSpc>
              <a:buNone/>
            </a:pPr>
            <a:r>
              <a:rPr lang="en-GB" sz="1800" dirty="0"/>
              <a:t> </a:t>
            </a:r>
          </a:p>
          <a:p>
            <a:pPr>
              <a:lnSpc>
                <a:spcPct val="100000"/>
              </a:lnSpc>
            </a:pPr>
            <a:endParaRPr lang="en-GB" sz="1800" dirty="0"/>
          </a:p>
        </p:txBody>
      </p:sp>
      <mc:AlternateContent xmlns:mc="http://schemas.openxmlformats.org/markup-compatibility/2006">
        <mc:Choice xmlns:p14="http://schemas.microsoft.com/office/powerpoint/2010/main" Requires="p14">
          <p:contentPart p14:bwMode="auto" r:id="rId2">
            <p14:nvContentPartPr>
              <p14:cNvPr id="6155" name="Ink 61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6155" name="Ink 61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6146" name="Picture 2" descr="Use Corporate Social Responsibility Examples Google Slides">
            <a:extLst>
              <a:ext uri="{FF2B5EF4-FFF2-40B4-BE49-F238E27FC236}">
                <a16:creationId xmlns:a16="http://schemas.microsoft.com/office/drawing/2014/main" id="{9BA00166-1577-CAA8-52CD-AC1C4AA6056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9048" y="1893665"/>
            <a:ext cx="5458968" cy="307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42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1F8A3-7204-1098-7C3D-0437ECF7E3BF}"/>
              </a:ext>
            </a:extLst>
          </p:cNvPr>
          <p:cNvSpPr>
            <a:spLocks noGrp="1"/>
          </p:cNvSpPr>
          <p:nvPr>
            <p:ph type="title"/>
          </p:nvPr>
        </p:nvSpPr>
        <p:spPr>
          <a:xfrm>
            <a:off x="630936" y="640080"/>
            <a:ext cx="4818888" cy="1481328"/>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What's involved in morality?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Morals are the principles that individuals adhere to while making decisions and doing actions  as defined by (Ferrell et al., 2019). </a:t>
            </a:r>
          </a:p>
        </p:txBody>
      </p:sp>
      <p:sp>
        <p:nvSpPr>
          <p:cNvPr id="717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EA427"/>
          </a:solidFill>
          <a:ln w="38100" cap="rnd">
            <a:solidFill>
              <a:srgbClr val="EEA42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1EA74D-A4BE-5E45-D3CA-A4EB84343A05}"/>
              </a:ext>
            </a:extLst>
          </p:cNvPr>
          <p:cNvSpPr>
            <a:spLocks noGrp="1"/>
          </p:cNvSpPr>
          <p:nvPr>
            <p:ph idx="1"/>
          </p:nvPr>
        </p:nvSpPr>
        <p:spPr>
          <a:xfrm>
            <a:off x="630936" y="2568521"/>
            <a:ext cx="4818888" cy="3640255"/>
          </a:xfrm>
        </p:spPr>
        <p:txBody>
          <a:bodyPr anchor="t">
            <a:normAutofit/>
          </a:bodyPr>
          <a:lstStyle/>
          <a:p>
            <a:pPr marL="0" indent="0">
              <a:lnSpc>
                <a:spcPct val="100000"/>
              </a:lnSpc>
              <a:buNone/>
            </a:pPr>
            <a:r>
              <a:rPr lang="en-GB" sz="1100" dirty="0">
                <a:latin typeface="Arial" panose="020B0604020202020204" pitchFamily="34" charset="0"/>
                <a:cs typeface="Arial" panose="020B0604020202020204" pitchFamily="34" charset="0"/>
              </a:rPr>
              <a:t>Ethical dilemmas in China: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Adhering to anti-corruption regulations.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Equitable work methodologies.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Consumer protection.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M&amp;S asserts that it would not condone bribery and will scrutinise its suppliers while providing transparent reports.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Refer to the picture of the ethical wheel: encompassing nature, labourers, and government. </a:t>
            </a:r>
          </a:p>
          <a:p>
            <a:pPr marL="0" indent="0">
              <a:lnSpc>
                <a:spcPct val="100000"/>
              </a:lnSpc>
              <a:buNone/>
            </a:pPr>
            <a:r>
              <a:rPr lang="en-GB" sz="1300" dirty="0"/>
              <a:t> </a:t>
            </a:r>
          </a:p>
          <a:p>
            <a:pPr>
              <a:lnSpc>
                <a:spcPct val="100000"/>
              </a:lnSpc>
            </a:pPr>
            <a:endParaRPr lang="en-GB" sz="1300" dirty="0"/>
          </a:p>
        </p:txBody>
      </p:sp>
      <mc:AlternateContent xmlns:mc="http://schemas.openxmlformats.org/markup-compatibility/2006">
        <mc:Choice xmlns:p14="http://schemas.microsoft.com/office/powerpoint/2010/main" Requires="p14">
          <p:contentPart p14:bwMode="auto" r:id="rId2">
            <p14:nvContentPartPr>
              <p14:cNvPr id="7179" name="Ink 717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7179" name="Ink 717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170" name="Picture 2" descr="Morals and Ethics PowerPoint and Google Slides Template">
            <a:extLst>
              <a:ext uri="{FF2B5EF4-FFF2-40B4-BE49-F238E27FC236}">
                <a16:creationId xmlns:a16="http://schemas.microsoft.com/office/drawing/2014/main" id="{CD482A53-9303-A730-A2EF-4A3AEF9182A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9048" y="1275278"/>
            <a:ext cx="5458968" cy="4200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911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6" name="Rectangle 820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434E7-0242-AE24-54DD-D5F8BD777788}"/>
              </a:ext>
            </a:extLst>
          </p:cNvPr>
          <p:cNvSpPr>
            <a:spLocks noGrp="1"/>
          </p:cNvSpPr>
          <p:nvPr>
            <p:ph type="title"/>
          </p:nvPr>
        </p:nvSpPr>
        <p:spPr>
          <a:xfrm>
            <a:off x="640080" y="325369"/>
            <a:ext cx="4368602" cy="1956841"/>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Corporate Social Responsibility and Ethical in the Chinese Context.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Chinese people like characters that convey a sense of responsibility and longevity as per (Nielsen, 2015). </a:t>
            </a:r>
            <a:br>
              <a:rPr lang="en-GB" sz="2100" dirty="0"/>
            </a:br>
            <a:endParaRPr lang="en-GB" sz="2100" dirty="0"/>
          </a:p>
        </p:txBody>
      </p:sp>
      <p:sp>
        <p:nvSpPr>
          <p:cNvPr id="820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9AFDEB"/>
          </a:solidFill>
          <a:ln w="38100" cap="rnd">
            <a:solidFill>
              <a:srgbClr val="9AFDE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utoShape 4" descr="Csr Logo PNG Transparent Images Free Download | Vector Files | Pngtree">
            <a:extLst>
              <a:ext uri="{FF2B5EF4-FFF2-40B4-BE49-F238E27FC236}">
                <a16:creationId xmlns:a16="http://schemas.microsoft.com/office/drawing/2014/main" id="{85332B4F-A6F2-D52B-0032-82CF94352463}"/>
              </a:ext>
            </a:extLst>
          </p:cNvPr>
          <p:cNvSpPr>
            <a:spLocks noGrp="1" noChangeAspect="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a:bodyPr>
          <a:lstStyle/>
          <a:p>
            <a:pPr>
              <a:lnSpc>
                <a:spcPct val="100000"/>
              </a:lnSpc>
            </a:pPr>
            <a:endParaRPr lang="en-GB" sz="1300" dirty="0">
              <a:latin typeface="Arial" panose="020B0604020202020204" pitchFamily="34" charset="0"/>
              <a:cs typeface="Arial" panose="020B0604020202020204" pitchFamily="34" charset="0"/>
            </a:endParaRPr>
          </a:p>
          <a:p>
            <a:pPr>
              <a:lnSpc>
                <a:spcPct val="100000"/>
              </a:lnSpc>
            </a:pPr>
            <a:endParaRPr lang="en-GB" sz="1300" dirty="0">
              <a:latin typeface="Arial" panose="020B0604020202020204" pitchFamily="34" charset="0"/>
              <a:cs typeface="Arial" panose="020B0604020202020204" pitchFamily="34" charset="0"/>
            </a:endParaRPr>
          </a:p>
          <a:p>
            <a:pPr marL="0" indent="0">
              <a:lnSpc>
                <a:spcPct val="100000"/>
              </a:lnSpc>
              <a:buNone/>
            </a:pPr>
            <a:r>
              <a:rPr lang="en-GB" sz="1100" dirty="0">
                <a:latin typeface="Arial" panose="020B0604020202020204" pitchFamily="34" charset="0"/>
                <a:cs typeface="Arial" panose="020B0604020202020204" pitchFamily="34" charset="0"/>
              </a:rPr>
              <a:t>Align with the government's objectives for sustainability.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 a collectivist society focused on relationships, it fosters trust and credibility.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collaboration with Alibaba enables local CSR initiatives to achieve greater influence.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For instance, Unilever collaborates alongside Chinese NGOs to facilitate recycling initiatives</a:t>
            </a:r>
          </a:p>
        </p:txBody>
      </p:sp>
      <p:pic>
        <p:nvPicPr>
          <p:cNvPr id="9" name="Picture 8" descr="A graphic of a globe with symbols&#10;&#10;AI-generated content may be incorrect.">
            <a:extLst>
              <a:ext uri="{FF2B5EF4-FFF2-40B4-BE49-F238E27FC236}">
                <a16:creationId xmlns:a16="http://schemas.microsoft.com/office/drawing/2014/main" id="{ED6984FC-AE9F-4113-1E6E-AF283DF41E42}"/>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AutoShape 6" descr="Csr Logo PNG Transparent Images Free Download | Vector Files | Pngtree">
            <a:extLst>
              <a:ext uri="{FF2B5EF4-FFF2-40B4-BE49-F238E27FC236}">
                <a16:creationId xmlns:a16="http://schemas.microsoft.com/office/drawing/2014/main" id="{C21F1ED2-3247-1B0A-B8D1-1966B3859DF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Csr Logo PNG Transparent Images Free Download | Vector Files | Pngtree">
            <a:extLst>
              <a:ext uri="{FF2B5EF4-FFF2-40B4-BE49-F238E27FC236}">
                <a16:creationId xmlns:a16="http://schemas.microsoft.com/office/drawing/2014/main" id="{AB09EBB2-31F2-3DEA-C3C2-DDAC95109F19}"/>
              </a:ext>
            </a:extLst>
          </p:cNvPr>
          <p:cNvSpPr>
            <a:spLocks noChangeAspect="1" noChangeArrowheads="1"/>
          </p:cNvSpPr>
          <p:nvPr/>
        </p:nvSpPr>
        <p:spPr bwMode="auto">
          <a:xfrm>
            <a:off x="6803366" y="877249"/>
            <a:ext cx="5049328" cy="55235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Csr Logo PNG Transparent Images Free Download | Vector Files | Pngtree">
            <a:extLst>
              <a:ext uri="{FF2B5EF4-FFF2-40B4-BE49-F238E27FC236}">
                <a16:creationId xmlns:a16="http://schemas.microsoft.com/office/drawing/2014/main" id="{E835AE70-0F02-0EFB-78D8-AEB79539D41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69395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35C6B-89B3-5A46-7F0D-2925978521B8}"/>
              </a:ext>
            </a:extLst>
          </p:cNvPr>
          <p:cNvSpPr>
            <a:spLocks noGrp="1"/>
          </p:cNvSpPr>
          <p:nvPr>
            <p:ph type="title"/>
          </p:nvPr>
        </p:nvSpPr>
        <p:spPr>
          <a:xfrm>
            <a:off x="576072" y="238539"/>
            <a:ext cx="11018520" cy="1434415"/>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The Impact of Ethics &amp; Corporate Social Responsibility on Business Competitiveness</a:t>
            </a:r>
          </a:p>
        </p:txBody>
      </p:sp>
      <p:sp>
        <p:nvSpPr>
          <p:cNvPr id="92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FEC69"/>
          </a:solidFill>
          <a:ln w="38100" cap="rnd">
            <a:solidFill>
              <a:srgbClr val="FFEC6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F319EE-CCA3-B2A6-B112-136E32ED3372}"/>
              </a:ext>
            </a:extLst>
          </p:cNvPr>
          <p:cNvSpPr>
            <a:spLocks noGrp="1"/>
          </p:cNvSpPr>
          <p:nvPr>
            <p:ph idx="1"/>
          </p:nvPr>
        </p:nvSpPr>
        <p:spPr>
          <a:xfrm>
            <a:off x="572493" y="2071316"/>
            <a:ext cx="6713552" cy="4119172"/>
          </a:xfrm>
        </p:spPr>
        <p:txBody>
          <a:bodyPr anchor="t">
            <a:normAutofit/>
          </a:bodyPr>
          <a:lstStyle/>
          <a:p>
            <a:pPr marL="0" indent="0">
              <a:lnSpc>
                <a:spcPct val="100000"/>
              </a:lnSpc>
              <a:buNone/>
            </a:pPr>
            <a:r>
              <a:rPr lang="en-GB" sz="1100" dirty="0">
                <a:latin typeface="Arial" panose="020B0604020202020204" pitchFamily="34" charset="0"/>
                <a:cs typeface="Arial" panose="020B0604020202020204" pitchFamily="34" charset="0"/>
              </a:rPr>
              <a:t>Reputation: Perceived as a trustworthy and accountable collaborator. Market access: authorisation from regulatory bodies and societal acceptance.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Consumer loyalty: selecting products that benefit you.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Recruit talent: Seek local employees.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Risk management diminishes the likelihood of noncompliance.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 animation, each point gradually appears. </a:t>
            </a:r>
          </a:p>
          <a:p>
            <a:pPr>
              <a:lnSpc>
                <a:spcPct val="100000"/>
              </a:lnSpc>
            </a:pPr>
            <a:endParaRPr lang="en-GB" sz="2400" dirty="0"/>
          </a:p>
        </p:txBody>
      </p:sp>
      <p:pic>
        <p:nvPicPr>
          <p:cNvPr id="9218" name="Picture 2" descr="Corporate social responsibility (CSR) | Download Scientific Diagram">
            <a:extLst>
              <a:ext uri="{FF2B5EF4-FFF2-40B4-BE49-F238E27FC236}">
                <a16:creationId xmlns:a16="http://schemas.microsoft.com/office/drawing/2014/main" id="{C629AD44-80B3-2CE4-B71F-5742DCAFB7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888" r="2596" b="-7"/>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004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37BF7-3168-57E3-1C10-33651361C124}"/>
              </a:ext>
            </a:extLst>
          </p:cNvPr>
          <p:cNvSpPr>
            <a:spLocks noGrp="1"/>
          </p:cNvSpPr>
          <p:nvPr>
            <p:ph type="title"/>
          </p:nvPr>
        </p:nvSpPr>
        <p:spPr>
          <a:xfrm>
            <a:off x="630936" y="640080"/>
            <a:ext cx="4818888" cy="1481328"/>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The Significance of Awareness of Culture and Adaptability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Comprehending cultural differences facilitates improved interpersonal relations and mitigates errors. </a:t>
            </a:r>
            <a:br>
              <a:rPr lang="en-GB" sz="1400" dirty="0"/>
            </a:br>
            <a:endParaRPr lang="en-GB" sz="1400" dirty="0"/>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9D1C"/>
          </a:solidFill>
          <a:ln w="38100" cap="rnd">
            <a:solidFill>
              <a:srgbClr val="E79D1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B2BDEC-D022-0F61-9F97-18FCEF1E3D52}"/>
              </a:ext>
            </a:extLst>
          </p:cNvPr>
          <p:cNvSpPr>
            <a:spLocks noGrp="1"/>
          </p:cNvSpPr>
          <p:nvPr>
            <p:ph idx="1"/>
          </p:nvPr>
        </p:nvSpPr>
        <p:spPr>
          <a:xfrm>
            <a:off x="630936" y="2660904"/>
            <a:ext cx="4818888" cy="3547872"/>
          </a:xfrm>
        </p:spPr>
        <p:txBody>
          <a:bodyPr anchor="t">
            <a:normAutofit/>
          </a:bodyPr>
          <a:lstStyle/>
          <a:p>
            <a:pPr marL="0" indent="0">
              <a:lnSpc>
                <a:spcPct val="100000"/>
              </a:lnSpc>
              <a:buNone/>
            </a:pPr>
            <a:r>
              <a:rPr lang="en-GB" sz="1100" dirty="0">
                <a:latin typeface="Arial" panose="020B0604020202020204" pitchFamily="34" charset="0"/>
                <a:cs typeface="Arial" panose="020B0604020202020204" pitchFamily="34" charset="0"/>
              </a:rPr>
              <a:t>Altering your company practices demonstrates your concern for and appreciation of the local marketplace in order with  (Trompenaars &amp; Hampden-Turner, 2012).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Incorporates M&amp;S's principles into the partnership while adhering to Chinese regulations.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Awareness of and responsiveness to many cultures are essential for effective negotiation.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Corporate social responsibility and ethics enhance M&amp;S's reputation and competitive capacity in China.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collaboration with Alibaba is both astute from a commercial perspective and beneficial for society. </a:t>
            </a:r>
            <a:br>
              <a:rPr lang="en-GB" sz="1100" dirty="0"/>
            </a:br>
            <a:br>
              <a:rPr lang="en-GB" sz="1300" dirty="0"/>
            </a:br>
            <a:endParaRPr lang="en-GB" sz="1300" dirty="0"/>
          </a:p>
        </p:txBody>
      </p:sp>
      <mc:AlternateContent xmlns:mc="http://schemas.openxmlformats.org/markup-compatibility/2006">
        <mc:Choice xmlns:p14="http://schemas.microsoft.com/office/powerpoint/2010/main" Requires="p14">
          <p:contentPart p14:bwMode="auto" r:id="rId2">
            <p14:nvContentPartPr>
              <p14: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4" descr="A diagram of cultural awareness&#10;&#10;AI-generated content may be incorrect.">
            <a:extLst>
              <a:ext uri="{FF2B5EF4-FFF2-40B4-BE49-F238E27FC236}">
                <a16:creationId xmlns:a16="http://schemas.microsoft.com/office/drawing/2014/main" id="{EB96FF26-78E2-DC06-ED9D-F23D64AC63DC}"/>
              </a:ext>
            </a:extLst>
          </p:cNvPr>
          <p:cNvPicPr>
            <a:picLocks noChangeAspect="1"/>
          </p:cNvPicPr>
          <p:nvPr/>
        </p:nvPicPr>
        <p:blipFill>
          <a:blip r:embed="rId4"/>
          <a:stretch>
            <a:fillRect/>
          </a:stretch>
        </p:blipFill>
        <p:spPr>
          <a:xfrm>
            <a:off x="6099048" y="1893665"/>
            <a:ext cx="5458968" cy="3070669"/>
          </a:xfrm>
          <a:prstGeom prst="rect">
            <a:avLst/>
          </a:prstGeom>
        </p:spPr>
      </p:pic>
      <p:sp>
        <p:nvSpPr>
          <p:cNvPr id="4" name="AutoShape 2" descr="The Importance Of Cultural Awareness Training - FasterCapital">
            <a:extLst>
              <a:ext uri="{FF2B5EF4-FFF2-40B4-BE49-F238E27FC236}">
                <a16:creationId xmlns:a16="http://schemas.microsoft.com/office/drawing/2014/main" id="{34B1452F-324F-3725-41B4-57F92E94D8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58729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1C3F2-352A-4D53-A587-2A7601B4F79D}"/>
              </a:ext>
            </a:extLst>
          </p:cNvPr>
          <p:cNvSpPr>
            <a:spLocks noGrp="1"/>
          </p:cNvSpPr>
          <p:nvPr>
            <p:ph type="title"/>
          </p:nvPr>
        </p:nvSpPr>
        <p:spPr>
          <a:xfrm>
            <a:off x="630936" y="640080"/>
            <a:ext cx="4818888" cy="1481328"/>
          </a:xfrm>
        </p:spPr>
        <p:txBody>
          <a:bodyPr anchor="b">
            <a:normAutofit/>
          </a:bodyPr>
          <a:lstStyle/>
          <a:p>
            <a:r>
              <a:rPr lang="en-GB" sz="1100" dirty="0">
                <a:latin typeface="Arial" panose="020B0604020202020204" pitchFamily="34" charset="0"/>
                <a:cs typeface="Arial" panose="020B0604020202020204" pitchFamily="34" charset="0"/>
              </a:rPr>
              <a:t>Conclusions </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16B61"/>
          </a:solidFill>
          <a:ln w="38100" cap="rnd">
            <a:solidFill>
              <a:srgbClr val="F16B6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CDBD24-B595-F7F9-ADB7-B279185D7BAF}"/>
              </a:ext>
            </a:extLst>
          </p:cNvPr>
          <p:cNvSpPr>
            <a:spLocks noGrp="1"/>
          </p:cNvSpPr>
          <p:nvPr>
            <p:ph idx="1"/>
          </p:nvPr>
        </p:nvSpPr>
        <p:spPr>
          <a:xfrm>
            <a:off x="630936" y="2660904"/>
            <a:ext cx="4818888" cy="3547872"/>
          </a:xfrm>
        </p:spPr>
        <p:txBody>
          <a:bodyPr anchor="t">
            <a:normAutofit/>
          </a:bodyPr>
          <a:lstStyle/>
          <a:p>
            <a:pPr>
              <a:lnSpc>
                <a:spcPct val="100000"/>
              </a:lnSpc>
            </a:pPr>
            <a:r>
              <a:rPr lang="en-GB" sz="1100" dirty="0">
                <a:latin typeface="Arial" panose="020B0604020202020204" pitchFamily="34" charset="0"/>
                <a:cs typeface="Arial" panose="020B0604020202020204" pitchFamily="34" charset="0"/>
              </a:rPr>
              <a:t>Awareness of and responsiveness to many cultures are essential for effective negotiation.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Corporate social responsibility and ethics enhance M&amp;S's reputation and competitive capacity in China.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collaboration via Alibaba is both astute from a commercial perspective and beneficial for society.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Subsequent actions: Recruit cultural specialists and provide training ; Collaborate with Alibaba on CSR initiatives; Proceed with formal discussions.</a:t>
            </a:r>
          </a:p>
          <a:p>
            <a:pPr marL="0" indent="0">
              <a:lnSpc>
                <a:spcPct val="100000"/>
              </a:lnSpc>
              <a:buNone/>
            </a:pPr>
            <a:r>
              <a:rPr lang="en-GB" sz="1500" dirty="0">
                <a:latin typeface="Arial" panose="020B0604020202020204" pitchFamily="34" charset="0"/>
                <a:cs typeface="Arial" panose="020B0604020202020204" pitchFamily="34" charset="0"/>
              </a:rPr>
              <a:t> </a:t>
            </a:r>
          </a:p>
          <a:p>
            <a:pPr>
              <a:lnSpc>
                <a:spcPct val="100000"/>
              </a:lnSpc>
            </a:pPr>
            <a:endParaRPr lang="en-GB" sz="1500" dirty="0"/>
          </a:p>
        </p:txBody>
      </p:sp>
      <mc:AlternateContent xmlns:mc="http://schemas.openxmlformats.org/markup-compatibility/2006">
        <mc:Choice xmlns:p14="http://schemas.microsoft.com/office/powerpoint/2010/main" Requires="p14">
          <p:contentPart p14:bwMode="auto" r:id="rId2">
            <p14:nvContentPartPr>
              <p14: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descr="A cartoon figure writing on a white board&#10;&#10;AI-generated content may be incorrect.">
            <a:extLst>
              <a:ext uri="{FF2B5EF4-FFF2-40B4-BE49-F238E27FC236}">
                <a16:creationId xmlns:a16="http://schemas.microsoft.com/office/drawing/2014/main" id="{E69E6DC5-035D-2C66-693C-C1FB1DB4380A}"/>
              </a:ext>
            </a:extLst>
          </p:cNvPr>
          <p:cNvPicPr>
            <a:picLocks noChangeAspect="1"/>
          </p:cNvPicPr>
          <p:nvPr/>
        </p:nvPicPr>
        <p:blipFill>
          <a:blip r:embed="rId4"/>
          <a:stretch>
            <a:fillRect/>
          </a:stretch>
        </p:blipFill>
        <p:spPr>
          <a:xfrm>
            <a:off x="6099048" y="1586598"/>
            <a:ext cx="5458968" cy="3684803"/>
          </a:xfrm>
          <a:prstGeom prst="rect">
            <a:avLst/>
          </a:prstGeom>
        </p:spPr>
      </p:pic>
    </p:spTree>
    <p:extLst>
      <p:ext uri="{BB962C8B-B14F-4D97-AF65-F5344CB8AC3E}">
        <p14:creationId xmlns:p14="http://schemas.microsoft.com/office/powerpoint/2010/main" val="2103549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65F4F-7A4A-786E-BD77-3F251C4248F2}"/>
              </a:ext>
            </a:extLst>
          </p:cNvPr>
          <p:cNvSpPr>
            <a:spLocks noGrp="1"/>
          </p:cNvSpPr>
          <p:nvPr>
            <p:ph type="title"/>
          </p:nvPr>
        </p:nvSpPr>
        <p:spPr>
          <a:xfrm>
            <a:off x="630936" y="640080"/>
            <a:ext cx="4818888" cy="1481328"/>
          </a:xfrm>
        </p:spPr>
        <p:txBody>
          <a:bodyPr anchor="b">
            <a:normAutofit/>
          </a:bodyPr>
          <a:lstStyle/>
          <a:p>
            <a:pPr>
              <a:lnSpc>
                <a:spcPct val="90000"/>
              </a:lnSpc>
            </a:pPr>
            <a:r>
              <a:rPr lang="en-GB" sz="1100" dirty="0">
                <a:latin typeface="Arial" panose="020B0604020202020204" pitchFamily="34" charset="0"/>
                <a:cs typeface="Arial" panose="020B0604020202020204" pitchFamily="34" charset="0"/>
              </a:rPr>
              <a:t>Questions and Discussions </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DF71E-1C02-5178-925C-7F50EBA19A1D}"/>
              </a:ext>
            </a:extLst>
          </p:cNvPr>
          <p:cNvSpPr>
            <a:spLocks noGrp="1"/>
          </p:cNvSpPr>
          <p:nvPr>
            <p:ph idx="1"/>
          </p:nvPr>
        </p:nvSpPr>
        <p:spPr>
          <a:xfrm>
            <a:off x="630936" y="2660904"/>
            <a:ext cx="4818888" cy="3547872"/>
          </a:xfrm>
        </p:spPr>
        <p:txBody>
          <a:bodyPr anchor="t">
            <a:normAutofit/>
          </a:bodyPr>
          <a:lstStyle/>
          <a:p>
            <a:r>
              <a:rPr lang="en-GB" sz="1100" dirty="0">
                <a:latin typeface="Arial" panose="020B0604020202020204" pitchFamily="34" charset="0"/>
                <a:cs typeface="Arial" panose="020B0604020202020204" pitchFamily="34" charset="0"/>
              </a:rPr>
              <a:t>Thank you for your attention.</a:t>
            </a:r>
          </a:p>
          <a:p>
            <a:r>
              <a:rPr lang="en-GB" sz="1100" dirty="0">
                <a:latin typeface="Arial" panose="020B0604020202020204" pitchFamily="34" charset="0"/>
                <a:cs typeface="Arial" panose="020B0604020202020204" pitchFamily="34" charset="0"/>
              </a:rPr>
              <a:t>I welcome your questions and feedback.</a:t>
            </a:r>
          </a:p>
        </p:txBody>
      </p:sp>
      <mc:AlternateContent xmlns:mc="http://schemas.openxmlformats.org/markup-compatibility/2006">
        <mc:Choice xmlns:p14="http://schemas.microsoft.com/office/powerpoint/2010/main" Requires="p14">
          <p:contentPart p14:bwMode="auto" r:id="rId2">
            <p14:nvContentPartPr>
              <p14: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descr="A black text on a white background&#10;&#10;AI-generated content may be incorrect.">
            <a:extLst>
              <a:ext uri="{FF2B5EF4-FFF2-40B4-BE49-F238E27FC236}">
                <a16:creationId xmlns:a16="http://schemas.microsoft.com/office/drawing/2014/main" id="{BB17780A-0615-1FB1-D43C-34DB495070F2}"/>
              </a:ext>
            </a:extLst>
          </p:cNvPr>
          <p:cNvPicPr>
            <a:picLocks noChangeAspect="1"/>
          </p:cNvPicPr>
          <p:nvPr/>
        </p:nvPicPr>
        <p:blipFill>
          <a:blip r:embed="rId4"/>
          <a:stretch>
            <a:fillRect/>
          </a:stretch>
        </p:blipFill>
        <p:spPr>
          <a:xfrm>
            <a:off x="6099048" y="1497890"/>
            <a:ext cx="5458968" cy="3862219"/>
          </a:xfrm>
          <a:prstGeom prst="rect">
            <a:avLst/>
          </a:prstGeom>
        </p:spPr>
      </p:pic>
    </p:spTree>
    <p:extLst>
      <p:ext uri="{BB962C8B-B14F-4D97-AF65-F5344CB8AC3E}">
        <p14:creationId xmlns:p14="http://schemas.microsoft.com/office/powerpoint/2010/main" val="430858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52FAA-E43C-4EC5-88E1-0A2E643CB676}"/>
              </a:ext>
            </a:extLst>
          </p:cNvPr>
          <p:cNvSpPr>
            <a:spLocks noGrp="1"/>
          </p:cNvSpPr>
          <p:nvPr>
            <p:ph type="title"/>
          </p:nvPr>
        </p:nvSpPr>
        <p:spPr>
          <a:xfrm>
            <a:off x="630936" y="640080"/>
            <a:ext cx="4818888" cy="1481328"/>
          </a:xfrm>
        </p:spPr>
        <p:txBody>
          <a:bodyPr anchor="b">
            <a:normAutofit/>
          </a:bodyPr>
          <a:lstStyle/>
          <a:p>
            <a:r>
              <a:rPr lang="en-GB" sz="1100" dirty="0">
                <a:latin typeface="Arial" panose="020B0604020202020204" pitchFamily="34" charset="0"/>
                <a:cs typeface="Arial" panose="020B0604020202020204" pitchFamily="34" charset="0"/>
              </a:rPr>
              <a:t>References</a:t>
            </a:r>
            <a:r>
              <a:rPr lang="en-GB" sz="5600" dirty="0">
                <a:latin typeface="Arial" panose="020B0604020202020204" pitchFamily="34" charset="0"/>
                <a:cs typeface="Arial" panose="020B0604020202020204" pitchFamily="34" charset="0"/>
              </a:rPr>
              <a:t> </a:t>
            </a: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839E"/>
          </a:solidFill>
          <a:ln w="38100" cap="rnd">
            <a:solidFill>
              <a:srgbClr val="E7839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71CB1FB7-40D9-2373-6D4A-D5E8C5722419}"/>
              </a:ext>
            </a:extLst>
          </p:cNvPr>
          <p:cNvSpPr>
            <a:spLocks noGrp="1" noChangeArrowheads="1"/>
          </p:cNvSpPr>
          <p:nvPr>
            <p:ph idx="1"/>
          </p:nvPr>
        </p:nvSpPr>
        <p:spPr bwMode="auto">
          <a:xfrm>
            <a:off x="630936" y="2660904"/>
            <a:ext cx="4818888" cy="35478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fontScale="85000" lnSpcReduction="10000"/>
          </a:bodyPr>
          <a:lstStyle/>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100" b="1" i="0" u="none" strike="noStrike" cap="none" normalizeH="0" baseline="0" dirty="0">
                <a:ln>
                  <a:noFill/>
                </a:ln>
                <a:effectLst/>
                <a:latin typeface="Arial" panose="020B0604020202020204" pitchFamily="34" charset="0"/>
              </a:rPr>
              <a:t>.</a:t>
            </a:r>
            <a:r>
              <a:rPr kumimoji="0" lang="en-US" altLang="en-US" sz="1200" i="0" u="none" strike="noStrike" cap="none" normalizeH="0" baseline="0" dirty="0">
                <a:ln>
                  <a:noFill/>
                </a:ln>
                <a:effectLst/>
                <a:latin typeface="Arial" panose="020B0604020202020204" pitchFamily="34" charset="0"/>
              </a:rPr>
              <a:t>Bowie ,N .E.(1999).Business Ethics: A Kantian Perspective. Oxford: Blackwell</a:t>
            </a:r>
            <a:r>
              <a:rPr lang="en-US" altLang="en-US" sz="1200" dirty="0">
                <a:latin typeface="Arial" panose="020B0604020202020204" pitchFamily="34" charset="0"/>
              </a:rPr>
              <a:t>.</a:t>
            </a:r>
          </a:p>
          <a:p>
            <a:pPr marL="0" marR="0" lvl="0" indent="0" defTabSz="914400" rtl="0" eaLnBrk="0" fontAlgn="base" latinLnBrk="0" hangingPunct="0">
              <a:lnSpc>
                <a:spcPct val="100000"/>
              </a:lnSpc>
              <a:spcBef>
                <a:spcPct val="0"/>
              </a:spcBef>
              <a:spcAft>
                <a:spcPts val="600"/>
              </a:spcAft>
              <a:buClrTx/>
              <a:buSzTx/>
              <a:buFontTx/>
              <a:buNone/>
              <a:tabLst/>
            </a:pPr>
            <a:r>
              <a:rPr lang="en-US" altLang="en-US" sz="1200" dirty="0" err="1">
                <a:latin typeface="Arial" panose="020B0604020202020204" pitchFamily="34" charset="0"/>
              </a:rPr>
              <a:t>J.Child</a:t>
            </a:r>
            <a:r>
              <a:rPr lang="en-US" altLang="en-US" sz="1200" dirty="0">
                <a:latin typeface="Arial" panose="020B0604020202020204" pitchFamily="34" charset="0"/>
              </a:rPr>
              <a:t>.(2001).Trust in Communications: International Business Communications :International Studies of Management &amp; Organisation,31(4).pp.81-102.</a:t>
            </a:r>
            <a:endParaRPr kumimoji="0" lang="en-US" altLang="en-US" sz="120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Carroll, A.B. (1991) ‘The pyramid of corporate social responsibility: Toward the moral management of organizational stakeholders’, </a:t>
            </a:r>
            <a:r>
              <a:rPr kumimoji="0" lang="en-US" altLang="en-US" sz="1100" b="0" i="1" u="none" strike="noStrike" cap="none" normalizeH="0" baseline="0" dirty="0">
                <a:ln>
                  <a:noFill/>
                </a:ln>
                <a:effectLst/>
                <a:latin typeface="Arial" panose="020B0604020202020204" pitchFamily="34" charset="0"/>
              </a:rPr>
              <a:t>Business Horizons</a:t>
            </a:r>
            <a:r>
              <a:rPr kumimoji="0" lang="en-US" altLang="en-US" sz="1100" b="0" i="0" u="none" strike="noStrike" cap="none" normalizeH="0" baseline="0" dirty="0">
                <a:ln>
                  <a:noFill/>
                </a:ln>
                <a:effectLst/>
                <a:latin typeface="Arial" panose="020B0604020202020204" pitchFamily="34" charset="0"/>
              </a:rPr>
              <a:t>, 34(4), pp. 39–48.</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Ferrell, O.C., Fraedrich, J. and Ferrell, L. (2019) </a:t>
            </a:r>
            <a:r>
              <a:rPr kumimoji="0" lang="en-US" altLang="en-US" sz="1100" b="0" i="1" u="none" strike="noStrike" cap="none" normalizeH="0" baseline="0" dirty="0">
                <a:ln>
                  <a:noFill/>
                </a:ln>
                <a:effectLst/>
                <a:latin typeface="Arial" panose="020B0604020202020204" pitchFamily="34" charset="0"/>
              </a:rPr>
              <a:t>Business ethics: Ethical decision making and cases</a:t>
            </a:r>
            <a:r>
              <a:rPr kumimoji="0" lang="en-US" altLang="en-US" sz="1100" b="0" i="0" u="none" strike="noStrike" cap="none" normalizeH="0" baseline="0" dirty="0">
                <a:ln>
                  <a:noFill/>
                </a:ln>
                <a:effectLst/>
                <a:latin typeface="Arial" panose="020B0604020202020204" pitchFamily="34" charset="0"/>
              </a:rPr>
              <a:t>. 12th end. Boston: Cengage Learning.</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err="1">
                <a:ln>
                  <a:noFill/>
                </a:ln>
                <a:effectLst/>
                <a:latin typeface="Arial" panose="020B0604020202020204" pitchFamily="34" charset="0"/>
              </a:rPr>
              <a:t>Ghemawat,P</a:t>
            </a:r>
            <a:r>
              <a:rPr kumimoji="0" lang="en-US" altLang="en-US" sz="1100" b="0" i="0" u="none" strike="noStrike" cap="none" normalizeH="0" baseline="0" dirty="0">
                <a:ln>
                  <a:noFill/>
                </a:ln>
                <a:effectLst/>
                <a:latin typeface="Arial" panose="020B0604020202020204" pitchFamily="34" charset="0"/>
              </a:rPr>
              <a:t>(2007)Redefining Global </a:t>
            </a:r>
            <a:r>
              <a:rPr kumimoji="0" lang="en-US" altLang="en-US" sz="1100" b="0" i="0" u="none" strike="noStrike" cap="none" normalizeH="0" baseline="0" dirty="0" err="1">
                <a:ln>
                  <a:noFill/>
                </a:ln>
                <a:effectLst/>
                <a:latin typeface="Arial" panose="020B0604020202020204" pitchFamily="34" charset="0"/>
              </a:rPr>
              <a:t>Strategiey</a:t>
            </a:r>
            <a:r>
              <a:rPr kumimoji="0" lang="en-US" altLang="en-US" sz="1100" b="0" i="0" u="none" strike="noStrike" cap="none" normalizeH="0" baseline="0" dirty="0">
                <a:ln>
                  <a:noFill/>
                </a:ln>
                <a:effectLst/>
                <a:latin typeface="Arial" panose="020B0604020202020204" pitchFamily="34" charset="0"/>
              </a:rPr>
              <a:t>: Cross Borders in World </a:t>
            </a:r>
            <a:r>
              <a:rPr lang="en-US" altLang="en-US" sz="1100" dirty="0">
                <a:latin typeface="Arial" panose="020B0604020202020204" pitchFamily="34" charset="0"/>
              </a:rPr>
              <a:t>W</a:t>
            </a:r>
            <a:r>
              <a:rPr kumimoji="0" lang="en-US" altLang="en-US" sz="1100" b="0" i="0" u="none" strike="noStrike" cap="none" normalizeH="0" baseline="0" dirty="0">
                <a:ln>
                  <a:noFill/>
                </a:ln>
                <a:effectLst/>
                <a:latin typeface="Arial" panose="020B0604020202020204" pitchFamily="34" charset="0"/>
              </a:rPr>
              <a:t>here difference still matter.</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err="1">
                <a:ln>
                  <a:noFill/>
                </a:ln>
                <a:effectLst/>
                <a:latin typeface="Arial" panose="020B0604020202020204" pitchFamily="34" charset="0"/>
              </a:rPr>
              <a:t>Hense,T.R</a:t>
            </a:r>
            <a:r>
              <a:rPr kumimoji="0" lang="en-US" altLang="en-US" sz="1100" b="0" i="0" u="none" strike="noStrike" cap="none" normalizeH="0" baseline="0" dirty="0">
                <a:ln>
                  <a:noFill/>
                </a:ln>
                <a:effectLst/>
                <a:latin typeface="Arial" panose="020B0604020202020204" pitchFamily="34" charset="0"/>
              </a:rPr>
              <a:t>(20024).The Harvard Negotiation Model.</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Hofstede, G. (2001) </a:t>
            </a:r>
            <a:r>
              <a:rPr kumimoji="0" lang="en-US" altLang="en-US" sz="1100" b="0" i="1" u="none" strike="noStrike" cap="none" normalizeH="0" baseline="0" dirty="0">
                <a:ln>
                  <a:noFill/>
                </a:ln>
                <a:effectLst/>
                <a:latin typeface="Arial" panose="020B0604020202020204" pitchFamily="34" charset="0"/>
              </a:rPr>
              <a:t>Culture’s consequences: Comparing values, behaviors, institutions and organizations across nations</a:t>
            </a:r>
            <a:r>
              <a:rPr kumimoji="0" lang="en-US" altLang="en-US" sz="1100" b="0" i="0" u="none" strike="noStrike" cap="none" normalizeH="0" baseline="0" dirty="0">
                <a:ln>
                  <a:noFill/>
                </a:ln>
                <a:effectLst/>
                <a:latin typeface="Arial" panose="020B0604020202020204" pitchFamily="34" charset="0"/>
              </a:rPr>
              <a:t>. 2nd end. Thousand Oaks: Sage.</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Meyer, E. (2014) </a:t>
            </a:r>
            <a:r>
              <a:rPr kumimoji="0" lang="en-US" altLang="en-US" sz="1100" b="0" i="1" u="none" strike="noStrike" cap="none" normalizeH="0" baseline="0" dirty="0">
                <a:ln>
                  <a:noFill/>
                </a:ln>
                <a:effectLst/>
                <a:latin typeface="Arial" panose="020B0604020202020204" pitchFamily="34" charset="0"/>
              </a:rPr>
              <a:t>The culture map: Breaking through the invisible boundaries of global business</a:t>
            </a:r>
            <a:r>
              <a:rPr kumimoji="0" lang="en-US" altLang="en-US" sz="1100" b="0" i="0" u="none" strike="noStrike" cap="none" normalizeH="0" baseline="0" dirty="0">
                <a:ln>
                  <a:noFill/>
                </a:ln>
                <a:effectLst/>
                <a:latin typeface="Arial" panose="020B0604020202020204" pitchFamily="34" charset="0"/>
              </a:rPr>
              <a:t>. New York: PublicAffairs.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Nielsen (2015) </a:t>
            </a:r>
            <a:r>
              <a:rPr kumimoji="0" lang="en-US" altLang="en-US" sz="1100" b="0" i="1" u="none" strike="noStrike" cap="none" normalizeH="0" baseline="0" dirty="0">
                <a:ln>
                  <a:noFill/>
                </a:ln>
                <a:effectLst/>
                <a:latin typeface="Arial" panose="020B0604020202020204" pitchFamily="34" charset="0"/>
              </a:rPr>
              <a:t>The sustainability imperative</a:t>
            </a:r>
            <a:r>
              <a:rPr kumimoji="0" lang="en-US" altLang="en-US" sz="1100" b="0" i="0" u="none" strike="noStrike" cap="none" normalizeH="0" baseline="0" dirty="0">
                <a:ln>
                  <a:noFill/>
                </a:ln>
                <a:effectLst/>
                <a:latin typeface="Arial" panose="020B0604020202020204" pitchFamily="34" charset="0"/>
              </a:rPr>
              <a:t>. Available at: </a:t>
            </a:r>
            <a:r>
              <a:rPr kumimoji="0" lang="en-US" altLang="en-US" sz="1100" b="0" i="0" u="none" strike="noStrike" cap="none" normalizeH="0" baseline="0" dirty="0">
                <a:ln>
                  <a:noFill/>
                </a:ln>
                <a:effectLst/>
                <a:latin typeface="Arial" panose="020B0604020202020204" pitchFamily="34" charset="0"/>
                <a:hlinkClick r:id="rId2"/>
              </a:rPr>
              <a:t>https://www.nielsen.com/us/en/insights/report/2015/the-sustainability-imperative/</a:t>
            </a:r>
            <a:r>
              <a:rPr kumimoji="0" lang="en-US" altLang="en-US" sz="1100" b="0" i="0" u="none" strike="noStrike" cap="none" normalizeH="0" baseline="0" dirty="0">
                <a:ln>
                  <a:noFill/>
                </a:ln>
                <a:effectLst/>
                <a:latin typeface="Arial" panose="020B0604020202020204" pitchFamily="34" charset="0"/>
              </a:rPr>
              <a:t> (Accessed: 9 July 2025).</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Trompenaars, F. and Hampden-Turner, C. (2012) </a:t>
            </a:r>
            <a:r>
              <a:rPr kumimoji="0" lang="en-US" altLang="en-US" sz="1100" b="0" i="1" u="none" strike="noStrike" cap="none" normalizeH="0" baseline="0" dirty="0">
                <a:ln>
                  <a:noFill/>
                </a:ln>
                <a:effectLst/>
                <a:latin typeface="Arial" panose="020B0604020202020204" pitchFamily="34" charset="0"/>
              </a:rPr>
              <a:t>Riding the waves of culture: Understanding diversity in global business</a:t>
            </a:r>
            <a:r>
              <a:rPr kumimoji="0" lang="en-US" altLang="en-US" sz="1100" b="0" i="0" u="none" strike="noStrike" cap="none" normalizeH="0" baseline="0" dirty="0">
                <a:ln>
                  <a:noFill/>
                </a:ln>
                <a:effectLst/>
                <a:latin typeface="Arial" panose="020B0604020202020204" pitchFamily="34" charset="0"/>
              </a:rPr>
              <a:t>. 3rd end. London: Nicholas Brealey.</a:t>
            </a:r>
          </a:p>
          <a:p>
            <a:pPr marL="0" marR="0" lvl="0" indent="0" defTabSz="914400" rtl="0" eaLnBrk="0" fontAlgn="base" latinLnBrk="0" hangingPunct="0">
              <a:lnSpc>
                <a:spcPct val="100000"/>
              </a:lnSpc>
              <a:spcBef>
                <a:spcPct val="0"/>
              </a:spcBef>
              <a:spcAft>
                <a:spcPts val="600"/>
              </a:spcAft>
              <a:buClrTx/>
              <a:buSzTx/>
              <a:buFontTx/>
              <a:buNone/>
              <a:tabLst/>
            </a:pPr>
            <a:endParaRPr kumimoji="0" lang="en-US" altLang="en-US" sz="1100" b="0" i="0" u="none" strike="noStrike" cap="none" normalizeH="0" baseline="0" dirty="0">
              <a:ln>
                <a:noFill/>
              </a:ln>
              <a:effectLst/>
              <a:latin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3">
            <p14:nvContentPartPr>
              <p14: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6" name="Picture 5" descr="A hand holding a book&#10;&#10;AI-generated content may be incorrect.">
            <a:extLst>
              <a:ext uri="{FF2B5EF4-FFF2-40B4-BE49-F238E27FC236}">
                <a16:creationId xmlns:a16="http://schemas.microsoft.com/office/drawing/2014/main" id="{0A820553-E2DC-C081-4A19-9360F4510CF0}"/>
              </a:ext>
            </a:extLst>
          </p:cNvPr>
          <p:cNvPicPr>
            <a:picLocks noChangeAspect="1"/>
          </p:cNvPicPr>
          <p:nvPr/>
        </p:nvPicPr>
        <p:blipFill>
          <a:blip r:embed="rId5"/>
          <a:srcRect l="4749" b="8257"/>
          <a:stretch>
            <a:fillRect/>
          </a:stretch>
        </p:blipFill>
        <p:spPr>
          <a:xfrm>
            <a:off x="6136256" y="2521446"/>
            <a:ext cx="5421759" cy="1665241"/>
          </a:xfrm>
          <a:prstGeom prst="rect">
            <a:avLst/>
          </a:prstGeom>
        </p:spPr>
      </p:pic>
    </p:spTree>
    <p:extLst>
      <p:ext uri="{BB962C8B-B14F-4D97-AF65-F5344CB8AC3E}">
        <p14:creationId xmlns:p14="http://schemas.microsoft.com/office/powerpoint/2010/main" val="2567322034"/>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2326</TotalTime>
  <Words>1486</Words>
  <Application>Microsoft Office PowerPoint</Application>
  <PresentationFormat>Widescreen</PresentationFormat>
  <Paragraphs>59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The Hand Bold</vt:lpstr>
      <vt:lpstr>The Serif Hand Black</vt:lpstr>
      <vt:lpstr>SketchyVTI</vt:lpstr>
      <vt:lpstr>PowerPoint Presentation</vt:lpstr>
      <vt:lpstr>Cross- Culture-Negotiations, CRS&amp; Ethics: Enhancing M&amp;S in China through Partnership with Alibaba. Director: Tanya Georgieva Date:14/07/2005 </vt:lpstr>
      <vt:lpstr>Introduction and Objective.</vt:lpstr>
      <vt:lpstr>Definition of Culture. Shared values, perspectives, and regulations that influence individual behaviour following the (Hofstede, 2001).  </vt:lpstr>
      <vt:lpstr>  Communication challenges in high-context cultures (China): implicit meanings vs explicitness the UK in accordance with  (Meyer, 2014).</vt:lpstr>
      <vt:lpstr>Strategies for Successful Negotiation</vt:lpstr>
      <vt:lpstr>What is the significance of Corporate Social Responsibility (CSR)?  The obligation of a firm to attend to economic, social, and environmental concerns in line with (Carroll, 1991).  </vt:lpstr>
      <vt:lpstr>What's involved in morality?  Morals are the principles that individuals adhere to while making decisions and doing actions  as defined by (Ferrell et al., 2019). </vt:lpstr>
      <vt:lpstr>Corporate Social Responsibility and Ethical in the Chinese Context.  Chinese people like characters that convey a sense of responsibility and longevity as per (Nielsen, 2015).  </vt:lpstr>
      <vt:lpstr>The Impact of Ethics &amp; Corporate Social Responsibility on Business Competitiveness</vt:lpstr>
      <vt:lpstr>The Significance of Awareness of Culture and Adaptability  Comprehending cultural differences facilitates improved interpersonal relations and mitigates errors.  </vt:lpstr>
      <vt:lpstr>Conclusions </vt:lpstr>
      <vt:lpstr>Questions and Discussions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Tanya Georgieva</dc:creator>
  <cp:lastModifiedBy>Tanya Georgieva</cp:lastModifiedBy>
  <cp:revision>2</cp:revision>
  <dcterms:created xsi:type="dcterms:W3CDTF">2025-07-11T20:56:18Z</dcterms:created>
  <dcterms:modified xsi:type="dcterms:W3CDTF">2025-07-13T11:42:24Z</dcterms:modified>
</cp:coreProperties>
</file>