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theme/theme4.xml" ContentType="application/vnd.openxmlformats-officedocument.theme+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6.xml" ContentType="application/vnd.openxmlformats-officedocument.theme+xml"/>
  <Override PartName="/ppt/slideLayouts/slideLayout11.xml" ContentType="application/vnd.openxmlformats-officedocument.presentationml.slideLayout+xml"/>
  <Override PartName="/ppt/theme/theme7.xml" ContentType="application/vnd.openxmlformats-officedocument.theme+xml"/>
  <Override PartName="/ppt/slideLayouts/slideLayout12.xml" ContentType="application/vnd.openxmlformats-officedocument.presentationml.slideLayout+xml"/>
  <Override PartName="/ppt/theme/theme8.xml" ContentType="application/vnd.openxmlformats-officedocument.theme+xml"/>
  <Override PartName="/ppt/slideLayouts/slideLayout13.xml" ContentType="application/vnd.openxmlformats-officedocument.presentationml.slideLayout+xml"/>
  <Override PartName="/ppt/theme/theme9.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0.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1.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1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1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1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5" r:id="rId5"/>
    <p:sldMasterId id="2147483667" r:id="rId6"/>
    <p:sldMasterId id="2147483669" r:id="rId7"/>
    <p:sldMasterId id="2147483671" r:id="rId8"/>
    <p:sldMasterId id="2147483673" r:id="rId9"/>
    <p:sldMasterId id="2147483676" r:id="rId10"/>
    <p:sldMasterId id="2147483678" r:id="rId11"/>
    <p:sldMasterId id="2147483680" r:id="rId12"/>
    <p:sldMasterId id="2147483682" r:id="rId13"/>
    <p:sldMasterId id="2147483694" r:id="rId14"/>
    <p:sldMasterId id="2147483699" r:id="rId15"/>
    <p:sldMasterId id="2147483703" r:id="rId16"/>
    <p:sldMasterId id="2147483707" r:id="rId17"/>
    <p:sldMasterId id="2147483719" r:id="rId18"/>
    <p:sldMasterId id="2147483731" r:id="rId19"/>
  </p:sldMasterIdLst>
  <p:handoutMasterIdLst>
    <p:handoutMasterId r:id="rId69"/>
  </p:handoutMasterIdLst>
  <p:sldIdLst>
    <p:sldId id="454" r:id="rId20"/>
    <p:sldId id="455" r:id="rId21"/>
    <p:sldId id="258" r:id="rId22"/>
    <p:sldId id="415" r:id="rId23"/>
    <p:sldId id="406" r:id="rId24"/>
    <p:sldId id="407" r:id="rId25"/>
    <p:sldId id="408" r:id="rId26"/>
    <p:sldId id="444" r:id="rId27"/>
    <p:sldId id="409" r:id="rId28"/>
    <p:sldId id="410" r:id="rId29"/>
    <p:sldId id="411" r:id="rId30"/>
    <p:sldId id="442" r:id="rId31"/>
    <p:sldId id="412" r:id="rId32"/>
    <p:sldId id="413" r:id="rId33"/>
    <p:sldId id="416" r:id="rId34"/>
    <p:sldId id="417" r:id="rId35"/>
    <p:sldId id="443" r:id="rId36"/>
    <p:sldId id="441" r:id="rId37"/>
    <p:sldId id="445" r:id="rId38"/>
    <p:sldId id="422" r:id="rId39"/>
    <p:sldId id="368" r:id="rId40"/>
    <p:sldId id="453" r:id="rId41"/>
    <p:sldId id="370" r:id="rId42"/>
    <p:sldId id="375" r:id="rId43"/>
    <p:sldId id="371" r:id="rId44"/>
    <p:sldId id="372" r:id="rId45"/>
    <p:sldId id="373" r:id="rId46"/>
    <p:sldId id="423" r:id="rId47"/>
    <p:sldId id="424" r:id="rId48"/>
    <p:sldId id="425" r:id="rId49"/>
    <p:sldId id="426" r:id="rId50"/>
    <p:sldId id="427" r:id="rId51"/>
    <p:sldId id="446" r:id="rId52"/>
    <p:sldId id="434" r:id="rId53"/>
    <p:sldId id="429" r:id="rId54"/>
    <p:sldId id="448" r:id="rId55"/>
    <p:sldId id="449" r:id="rId56"/>
    <p:sldId id="450" r:id="rId57"/>
    <p:sldId id="451" r:id="rId58"/>
    <p:sldId id="430" r:id="rId59"/>
    <p:sldId id="452" r:id="rId60"/>
    <p:sldId id="431" r:id="rId61"/>
    <p:sldId id="432" r:id="rId62"/>
    <p:sldId id="433" r:id="rId63"/>
    <p:sldId id="435" r:id="rId64"/>
    <p:sldId id="436" r:id="rId65"/>
    <p:sldId id="440" r:id="rId66"/>
    <p:sldId id="337" r:id="rId67"/>
    <p:sldId id="456" r:id="rId68"/>
  </p:sldIdLst>
  <p:sldSz cx="9144000" cy="6858000" type="screen4x3"/>
  <p:notesSz cx="6889750"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56" userDrawn="1">
          <p15:clr>
            <a:srgbClr val="A4A3A4"/>
          </p15:clr>
        </p15:guide>
        <p15:guide id="2" pos="217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yne Griffith-Parry" initials="JGP" lastIdx="2" clrIdx="0">
    <p:extLst>
      <p:ext uri="{19B8F6BF-5375-455C-9EA6-DF929625EA0E}">
        <p15:presenceInfo xmlns:p15="http://schemas.microsoft.com/office/powerpoint/2012/main" userId="ad4d5f42c4de9f2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p:cViewPr varScale="1">
        <p:scale>
          <a:sx n="114" d="100"/>
          <a:sy n="114" d="100"/>
        </p:scale>
        <p:origin x="1386" y="10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156"/>
        <p:guide pos="217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7.xml"/><Relationship Id="rId39" Type="http://schemas.openxmlformats.org/officeDocument/2006/relationships/slide" Target="slides/slide20.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slide" Target="slides/slide28.xml"/><Relationship Id="rId50" Type="http://schemas.openxmlformats.org/officeDocument/2006/relationships/slide" Target="slides/slide31.xml"/><Relationship Id="rId55" Type="http://schemas.openxmlformats.org/officeDocument/2006/relationships/slide" Target="slides/slide36.xml"/><Relationship Id="rId63" Type="http://schemas.openxmlformats.org/officeDocument/2006/relationships/slide" Target="slides/slide44.xml"/><Relationship Id="rId68" Type="http://schemas.openxmlformats.org/officeDocument/2006/relationships/slide" Target="slides/slide49.xml"/><Relationship Id="rId7" Type="http://schemas.openxmlformats.org/officeDocument/2006/relationships/slideMaster" Target="slideMasters/slideMaster4.xml"/><Relationship Id="rId71"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10.xml"/><Relationship Id="rId11" Type="http://schemas.openxmlformats.org/officeDocument/2006/relationships/slideMaster" Target="slideMasters/slideMaster8.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slide" Target="slides/slide39.xml"/><Relationship Id="rId66" Type="http://schemas.openxmlformats.org/officeDocument/2006/relationships/slide" Target="slides/slide47.xml"/><Relationship Id="rId7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slide" Target="slides/slide38.xml"/><Relationship Id="rId61" Type="http://schemas.openxmlformats.org/officeDocument/2006/relationships/slide" Target="slides/slide42.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slide" Target="slides/slide41.xml"/><Relationship Id="rId65" Type="http://schemas.openxmlformats.org/officeDocument/2006/relationships/slide" Target="slides/slide46.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slide" Target="slides/slide37.xml"/><Relationship Id="rId64" Type="http://schemas.openxmlformats.org/officeDocument/2006/relationships/slide" Target="slides/slide45.xml"/><Relationship Id="rId69" Type="http://schemas.openxmlformats.org/officeDocument/2006/relationships/handoutMaster" Target="handoutMasters/handoutMaster1.xml"/><Relationship Id="rId8" Type="http://schemas.openxmlformats.org/officeDocument/2006/relationships/slideMaster" Target="slideMasters/slideMaster5.xml"/><Relationship Id="rId51" Type="http://schemas.openxmlformats.org/officeDocument/2006/relationships/slide" Target="slides/slide32.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slide" Target="slides/slide40.xml"/><Relationship Id="rId67" Type="http://schemas.openxmlformats.org/officeDocument/2006/relationships/slide" Target="slides/slide48.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slide" Target="slides/slide35.xml"/><Relationship Id="rId62" Type="http://schemas.openxmlformats.org/officeDocument/2006/relationships/slide" Target="slides/slide43.xml"/><Relationship Id="rId7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0936"/>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sz="quarter" idx="1"/>
          </p:nvPr>
        </p:nvSpPr>
        <p:spPr>
          <a:xfrm>
            <a:off x="3902597" y="0"/>
            <a:ext cx="2985558" cy="500936"/>
          </a:xfrm>
          <a:prstGeom prst="rect">
            <a:avLst/>
          </a:prstGeom>
        </p:spPr>
        <p:txBody>
          <a:bodyPr vert="horz" lIns="96616" tIns="48308" rIns="96616" bIns="48308" rtlCol="0"/>
          <a:lstStyle>
            <a:lvl1pPr algn="r">
              <a:defRPr sz="1300"/>
            </a:lvl1pPr>
          </a:lstStyle>
          <a:p>
            <a:fld id="{96D292DE-8B7A-4254-AA83-74C1F4DD4AF0}" type="datetimeFigureOut">
              <a:rPr lang="en-GB" smtClean="0"/>
              <a:t>01/02/2022</a:t>
            </a:fld>
            <a:endParaRPr lang="en-GB"/>
          </a:p>
        </p:txBody>
      </p:sp>
      <p:sp>
        <p:nvSpPr>
          <p:cNvPr id="4" name="Footer Placeholder 3"/>
          <p:cNvSpPr>
            <a:spLocks noGrp="1"/>
          </p:cNvSpPr>
          <p:nvPr>
            <p:ph type="ftr" sz="quarter" idx="2"/>
          </p:nvPr>
        </p:nvSpPr>
        <p:spPr>
          <a:xfrm>
            <a:off x="0" y="9516038"/>
            <a:ext cx="2985558" cy="500936"/>
          </a:xfrm>
          <a:prstGeom prst="rect">
            <a:avLst/>
          </a:prstGeom>
        </p:spPr>
        <p:txBody>
          <a:bodyPr vert="horz" lIns="96616" tIns="48308" rIns="96616" bIns="48308" rtlCol="0" anchor="b"/>
          <a:lstStyle>
            <a:lvl1pPr algn="l">
              <a:defRPr sz="1300"/>
            </a:lvl1pPr>
          </a:lstStyle>
          <a:p>
            <a:endParaRPr lang="en-GB"/>
          </a:p>
        </p:txBody>
      </p:sp>
      <p:sp>
        <p:nvSpPr>
          <p:cNvPr id="5" name="Slide Number Placeholder 4"/>
          <p:cNvSpPr>
            <a:spLocks noGrp="1"/>
          </p:cNvSpPr>
          <p:nvPr>
            <p:ph type="sldNum" sz="quarter" idx="3"/>
          </p:nvPr>
        </p:nvSpPr>
        <p:spPr>
          <a:xfrm>
            <a:off x="3902597" y="9516038"/>
            <a:ext cx="2985558" cy="500936"/>
          </a:xfrm>
          <a:prstGeom prst="rect">
            <a:avLst/>
          </a:prstGeom>
        </p:spPr>
        <p:txBody>
          <a:bodyPr vert="horz" lIns="96616" tIns="48308" rIns="96616" bIns="48308" rtlCol="0" anchor="b"/>
          <a:lstStyle>
            <a:lvl1pPr algn="r">
              <a:defRPr sz="13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5084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01/02/2022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51355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01/02/2022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61469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01/02/2022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50506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744569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640591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133885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816693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057982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645781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620892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883223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1668202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2/1/2022</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508186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2/1/2022</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71025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2/1/2022</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178267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2/1/2022</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951013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2/1/2022</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5676158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2/1/2022</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6853750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2/1/2022</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761351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2/1/2022</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247509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2/1/2022</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8951806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2/1/2022</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389736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2/1/2022</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007903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844275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718596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15361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9414564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256727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1519877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1494964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55304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28929614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4433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2/1/2022</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164832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2/1/2022</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1613905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2/1/2022</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3631604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2/1/2022</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2925568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2/1/2022</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30489977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2/1/2022</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0133321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2/1/2022</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24016928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2/1/2022</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86617960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2/1/2022</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6894084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2/1/2022</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23157017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2/1/2022</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317679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2/1/2022</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22764598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2/1/2022</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7151687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2/1/2022</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4000018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2/1/2022</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78806652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2/1/2022</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87192250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2/1/2022</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327625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2/1/2022</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48248757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2/1/2022</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36386436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2/1/2022</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3681263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2/1/2022</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06723280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2/1/2022</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99593444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02831829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7749937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1751387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0455944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82506478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21774680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66705235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7700068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7.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8.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image" Target="../media/image7.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7.xml"/><Relationship Id="rId1" Type="http://schemas.openxmlformats.org/officeDocument/2006/relationships/slideLayout" Target="../slideLayouts/slideLayout11.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8.xml"/><Relationship Id="rId1" Type="http://schemas.openxmlformats.org/officeDocument/2006/relationships/slideLayout" Target="../slideLayouts/slideLayout12.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9.xml"/><Relationship Id="rId1" Type="http://schemas.openxmlformats.org/officeDocument/2006/relationships/slideLayout" Target="../slideLayouts/slideLayout1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1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28.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5" Type="http://schemas.openxmlformats.org/officeDocument/2006/relationships/image" Target="../media/image14.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15.pn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1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16.pn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1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5" Type="http://schemas.openxmlformats.org/officeDocument/2006/relationships/slideLayout" Target="../slideLayouts/slideLayout61.xml"/><Relationship Id="rId4" Type="http://schemas.openxmlformats.org/officeDocument/2006/relationships/slideLayout" Target="../slideLayouts/slideLayout60.xml"/><Relationship Id="rId9"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32208311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680186456"/>
      </p:ext>
    </p:extLst>
  </p:cSld>
  <p:clrMap bg1="lt1" tx1="dk1" bg2="lt2" tx2="dk2" accent1="accent1" accent2="accent2" accent3="accent3" accent4="accent4" accent5="accent5" accent6="accent6" hlink="hlink" folHlink="folHlink"/>
  <p:sldLayoutIdLst>
    <p:sldLayoutId id="214748366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78769073"/>
      </p:ext>
    </p:extLst>
  </p:cSld>
  <p:clrMap bg1="lt1" tx1="dk1" bg2="lt2" tx2="dk2" accent1="accent1" accent2="accent2" accent3="accent3" accent4="accent4" accent5="accent5" accent6="accent6" hlink="hlink" folHlink="folHlink"/>
  <p:sldLayoutIdLst>
    <p:sldLayoutId id="214748366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77905666"/>
      </p:ext>
    </p:extLst>
  </p:cSld>
  <p:clrMap bg1="lt1" tx1="dk1" bg2="lt2" tx2="dk2" accent1="accent1" accent2="accent2" accent3="accent3" accent4="accent4" accent5="accent5" accent6="accent6" hlink="hlink" folHlink="folHlink"/>
  <p:sldLayoutIdLst>
    <p:sldLayoutId id="214748367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23264836"/>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441452077"/>
      </p:ext>
    </p:extLst>
  </p:cSld>
  <p:clrMap bg1="lt1" tx1="dk1" bg2="lt2" tx2="dk2" accent1="accent1" accent2="accent2" accent3="accent3" accent4="accent4" accent5="accent5" accent6="accent6" hlink="hlink" folHlink="folHlink"/>
  <p:sldLayoutIdLst>
    <p:sldLayoutId id="2147483674" r:id="rId1"/>
    <p:sldLayoutId id="214748367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605356672"/>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26731138"/>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608704785"/>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8214970"/>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2865665528"/>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328217154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50118737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351686617"/>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155636135"/>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32297375"/>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15.xml"/><Relationship Id="rId1" Type="http://schemas.openxmlformats.org/officeDocument/2006/relationships/video" Target="https://www.youtube.com/embed/b-hDg7699S0?feature=oembed"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15.xml"/><Relationship Id="rId1" Type="http://schemas.openxmlformats.org/officeDocument/2006/relationships/video" Target="https://www.youtube.com/embed/NSavcu-cIs0?feature=oembed"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15.xml"/><Relationship Id="rId1" Type="http://schemas.openxmlformats.org/officeDocument/2006/relationships/video" Target="https://www.youtube.com/embed/K3UaIQN_YXI?feature=oembed"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15.xml"/><Relationship Id="rId1" Type="http://schemas.openxmlformats.org/officeDocument/2006/relationships/video" Target="https://www.youtube.com/embed/KOd46yqs0Xk?feature=oembed"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121971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F17D5-EC98-47E5-81CF-6B48C453BD0F}"/>
              </a:ext>
            </a:extLst>
          </p:cNvPr>
          <p:cNvSpPr>
            <a:spLocks noGrp="1"/>
          </p:cNvSpPr>
          <p:nvPr>
            <p:ph type="title"/>
          </p:nvPr>
        </p:nvSpPr>
        <p:spPr>
          <a:xfrm>
            <a:off x="323528" y="2420888"/>
            <a:ext cx="3880287" cy="3607785"/>
          </a:xfrm>
        </p:spPr>
        <p:txBody>
          <a:bodyPr/>
          <a:lstStyle/>
          <a:p>
            <a:pPr algn="ctr"/>
            <a:r>
              <a:rPr lang="en-GB" i="1" dirty="0">
                <a:solidFill>
                  <a:schemeClr val="bg1"/>
                </a:solidFill>
              </a:rPr>
              <a:t>Marketing Essentials</a:t>
            </a:r>
            <a:br>
              <a:rPr lang="en-GB" i="1" dirty="0">
                <a:solidFill>
                  <a:schemeClr val="bg1"/>
                </a:solidFill>
              </a:rPr>
            </a:br>
            <a:r>
              <a:rPr lang="en-GB" i="1" dirty="0">
                <a:solidFill>
                  <a:schemeClr val="bg1"/>
                </a:solidFill>
              </a:rPr>
              <a:t>BMIH4005</a:t>
            </a:r>
            <a:endParaRPr lang="en-GB" dirty="0"/>
          </a:p>
        </p:txBody>
      </p:sp>
    </p:spTree>
    <p:extLst>
      <p:ext uri="{BB962C8B-B14F-4D97-AF65-F5344CB8AC3E}">
        <p14:creationId xmlns:p14="http://schemas.microsoft.com/office/powerpoint/2010/main" val="256260543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fontScale="90000"/>
          </a:bodyPr>
          <a:lstStyle/>
          <a:p>
            <a:r>
              <a:rPr lang="en-GB" dirty="0">
                <a:solidFill>
                  <a:srgbClr val="0070C0"/>
                </a:solidFill>
              </a:rPr>
              <a:t>Aims For Today</a:t>
            </a:r>
          </a:p>
        </p:txBody>
      </p:sp>
      <p:sp>
        <p:nvSpPr>
          <p:cNvPr id="3" name="Content Placeholder 2"/>
          <p:cNvSpPr>
            <a:spLocks noGrp="1"/>
          </p:cNvSpPr>
          <p:nvPr>
            <p:ph idx="1"/>
          </p:nvPr>
        </p:nvSpPr>
        <p:spPr>
          <a:xfrm>
            <a:off x="4095977" y="1772816"/>
            <a:ext cx="4618856" cy="3888432"/>
          </a:xfrm>
        </p:spPr>
        <p:txBody>
          <a:bodyPr>
            <a:normAutofit/>
          </a:bodyPr>
          <a:lstStyle/>
          <a:p>
            <a:pPr marL="0" indent="0">
              <a:buNone/>
            </a:pPr>
            <a:r>
              <a:rPr lang="en-GB" sz="2000" b="1" dirty="0">
                <a:solidFill>
                  <a:srgbClr val="0070C0"/>
                </a:solidFill>
              </a:rPr>
              <a:t>For you to gain an understanding about Marketing Information Systems </a:t>
            </a:r>
          </a:p>
          <a:p>
            <a:pPr marL="0" indent="0">
              <a:buNone/>
            </a:pPr>
            <a:endParaRPr lang="en-GB" sz="2000" b="1" dirty="0">
              <a:solidFill>
                <a:srgbClr val="0070C0"/>
              </a:solidFill>
            </a:endParaRPr>
          </a:p>
          <a:p>
            <a:pPr marL="0" indent="0">
              <a:buNone/>
            </a:pPr>
            <a:r>
              <a:rPr lang="en-GB" sz="2000" b="1" dirty="0">
                <a:solidFill>
                  <a:srgbClr val="0070C0"/>
                </a:solidFill>
              </a:rPr>
              <a:t>The importance of data collection.</a:t>
            </a:r>
          </a:p>
          <a:p>
            <a:pPr marL="0" indent="0">
              <a:buNone/>
            </a:pPr>
            <a:endParaRPr lang="en-GB" sz="2000" b="1" dirty="0">
              <a:solidFill>
                <a:srgbClr val="0070C0"/>
              </a:solidFill>
            </a:endParaRPr>
          </a:p>
          <a:p>
            <a:pPr marL="0" indent="0">
              <a:buNone/>
            </a:pPr>
            <a:r>
              <a:rPr lang="en-GB" sz="2000" b="1" dirty="0">
                <a:solidFill>
                  <a:srgbClr val="0070C0"/>
                </a:solidFill>
              </a:rPr>
              <a:t>What Legal considerations are there?</a:t>
            </a:r>
          </a:p>
          <a:p>
            <a:pPr marL="0" indent="0">
              <a:buNone/>
            </a:pPr>
            <a:endParaRPr lang="en-GB" sz="2000" b="1" dirty="0">
              <a:solidFill>
                <a:schemeClr val="tx2">
                  <a:lumMod val="60000"/>
                  <a:lumOff val="40000"/>
                </a:schemeClr>
              </a:solidFill>
            </a:endParaRPr>
          </a:p>
          <a:p>
            <a:pPr marL="0" indent="0">
              <a:buNone/>
            </a:pPr>
            <a:endParaRPr lang="en-GB" sz="2900" b="1" dirty="0">
              <a:solidFill>
                <a:schemeClr val="tx2">
                  <a:lumMod val="60000"/>
                  <a:lumOff val="40000"/>
                </a:schemeClr>
              </a:solidFill>
            </a:endParaRPr>
          </a:p>
          <a:p>
            <a:pPr marL="0" indent="0">
              <a:buNone/>
            </a:pPr>
            <a:endParaRPr lang="en-GB" sz="2900" b="1" dirty="0">
              <a:solidFill>
                <a:schemeClr val="tx2">
                  <a:lumMod val="60000"/>
                  <a:lumOff val="40000"/>
                </a:schemeClr>
              </a:solidFill>
            </a:endParaRPr>
          </a:p>
          <a:p>
            <a:pPr marL="0" indent="0">
              <a:buNone/>
            </a:pPr>
            <a:endParaRPr lang="en-GB" sz="2900" dirty="0"/>
          </a:p>
          <a:p>
            <a:pPr marL="0" indent="0">
              <a:buNone/>
            </a:pPr>
            <a:endParaRPr lang="en-GB" sz="2900" dirty="0"/>
          </a:p>
        </p:txBody>
      </p:sp>
      <p:pic>
        <p:nvPicPr>
          <p:cNvPr id="5" name="Picture 4">
            <a:extLst>
              <a:ext uri="{FF2B5EF4-FFF2-40B4-BE49-F238E27FC236}">
                <a16:creationId xmlns:a16="http://schemas.microsoft.com/office/drawing/2014/main" id="{A2F2DC00-6C0D-4912-A71F-5C83EEB8E1AA}"/>
              </a:ext>
            </a:extLst>
          </p:cNvPr>
          <p:cNvPicPr>
            <a:picLocks noChangeAspect="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57200" y="1772816"/>
            <a:ext cx="3394720" cy="2664296"/>
          </a:xfrm>
          <a:prstGeom prst="rect">
            <a:avLst/>
          </a:prstGeom>
        </p:spPr>
      </p:pic>
    </p:spTree>
    <p:extLst>
      <p:ext uri="{BB962C8B-B14F-4D97-AF65-F5344CB8AC3E}">
        <p14:creationId xmlns:p14="http://schemas.microsoft.com/office/powerpoint/2010/main" val="4228389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31F15-C753-45AD-83DA-B2EC49196A99}"/>
              </a:ext>
            </a:extLst>
          </p:cNvPr>
          <p:cNvSpPr>
            <a:spLocks noGrp="1"/>
          </p:cNvSpPr>
          <p:nvPr>
            <p:ph type="title"/>
          </p:nvPr>
        </p:nvSpPr>
        <p:spPr>
          <a:xfrm>
            <a:off x="457200" y="274638"/>
            <a:ext cx="8229600" cy="778098"/>
          </a:xfrm>
        </p:spPr>
        <p:txBody>
          <a:bodyPr anchor="ctr">
            <a:normAutofit/>
          </a:bodyPr>
          <a:lstStyle/>
          <a:p>
            <a:pPr>
              <a:lnSpc>
                <a:spcPct val="90000"/>
              </a:lnSpc>
            </a:pPr>
            <a:r>
              <a:rPr lang="en-GB" sz="2800" dirty="0"/>
              <a:t>Marketing information systems (MIS)?</a:t>
            </a:r>
          </a:p>
        </p:txBody>
      </p:sp>
      <p:sp>
        <p:nvSpPr>
          <p:cNvPr id="3" name="Content Placeholder 2">
            <a:extLst>
              <a:ext uri="{FF2B5EF4-FFF2-40B4-BE49-F238E27FC236}">
                <a16:creationId xmlns:a16="http://schemas.microsoft.com/office/drawing/2014/main" id="{487A7BD5-15F4-4AB9-A09D-EAF0F4FFE944}"/>
              </a:ext>
            </a:extLst>
          </p:cNvPr>
          <p:cNvSpPr>
            <a:spLocks noGrp="1"/>
          </p:cNvSpPr>
          <p:nvPr>
            <p:ph sz="half" idx="1"/>
          </p:nvPr>
        </p:nvSpPr>
        <p:spPr>
          <a:xfrm>
            <a:off x="457200" y="1124744"/>
            <a:ext cx="4038600" cy="4464497"/>
          </a:xfrm>
        </p:spPr>
        <p:txBody>
          <a:bodyPr>
            <a:normAutofit/>
          </a:bodyPr>
          <a:lstStyle/>
          <a:p>
            <a:pPr marL="0" indent="0">
              <a:lnSpc>
                <a:spcPct val="90000"/>
              </a:lnSpc>
              <a:buNone/>
            </a:pPr>
            <a:r>
              <a:rPr lang="en-GB" sz="2400" dirty="0"/>
              <a:t>They could be described as:</a:t>
            </a:r>
          </a:p>
          <a:p>
            <a:pPr marL="0" indent="0">
              <a:lnSpc>
                <a:spcPct val="90000"/>
              </a:lnSpc>
              <a:buNone/>
            </a:pPr>
            <a:endParaRPr lang="en-GB" sz="2400" dirty="0"/>
          </a:p>
          <a:p>
            <a:pPr marL="0" indent="0">
              <a:lnSpc>
                <a:spcPct val="90000"/>
              </a:lnSpc>
              <a:buNone/>
            </a:pPr>
            <a:r>
              <a:rPr lang="en-GB" sz="2400" i="1" dirty="0"/>
              <a:t>The People and procedures for assessing information needs, developing the needed information, and helping decision makers to use the information to generate and validate actionable customer and market insights</a:t>
            </a:r>
          </a:p>
        </p:txBody>
      </p:sp>
      <p:pic>
        <p:nvPicPr>
          <p:cNvPr id="5" name="Picture 4">
            <a:extLst>
              <a:ext uri="{FF2B5EF4-FFF2-40B4-BE49-F238E27FC236}">
                <a16:creationId xmlns:a16="http://schemas.microsoft.com/office/drawing/2014/main" id="{A8AA1CA2-4997-4827-A8EA-D5D493EBB776}"/>
              </a:ext>
            </a:extLst>
          </p:cNvPr>
          <p:cNvPicPr>
            <a:picLocks noChangeAspect="1"/>
          </p:cNvPicPr>
          <p:nvPr/>
        </p:nvPicPr>
        <p:blipFill>
          <a:blip r:embed="rId2"/>
          <a:stretch>
            <a:fillRect/>
          </a:stretch>
        </p:blipFill>
        <p:spPr>
          <a:xfrm>
            <a:off x="4648200" y="2080246"/>
            <a:ext cx="4038600" cy="3028950"/>
          </a:xfrm>
          <a:prstGeom prst="rect">
            <a:avLst/>
          </a:prstGeom>
          <a:noFill/>
        </p:spPr>
      </p:pic>
    </p:spTree>
    <p:extLst>
      <p:ext uri="{BB962C8B-B14F-4D97-AF65-F5344CB8AC3E}">
        <p14:creationId xmlns:p14="http://schemas.microsoft.com/office/powerpoint/2010/main" val="351438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BDBAD-0835-4B12-B61C-72FDCE7A4DEC}"/>
              </a:ext>
            </a:extLst>
          </p:cNvPr>
          <p:cNvSpPr>
            <a:spLocks noGrp="1"/>
          </p:cNvSpPr>
          <p:nvPr>
            <p:ph type="title"/>
          </p:nvPr>
        </p:nvSpPr>
        <p:spPr>
          <a:xfrm>
            <a:off x="457200" y="274638"/>
            <a:ext cx="8229600" cy="562074"/>
          </a:xfrm>
        </p:spPr>
        <p:txBody>
          <a:bodyPr anchor="ctr">
            <a:normAutofit/>
          </a:bodyPr>
          <a:lstStyle/>
          <a:p>
            <a:r>
              <a:rPr lang="en-GB" sz="2800" dirty="0"/>
              <a:t>They are used to..</a:t>
            </a:r>
          </a:p>
        </p:txBody>
      </p:sp>
      <p:sp>
        <p:nvSpPr>
          <p:cNvPr id="3" name="Content Placeholder 2">
            <a:extLst>
              <a:ext uri="{FF2B5EF4-FFF2-40B4-BE49-F238E27FC236}">
                <a16:creationId xmlns:a16="http://schemas.microsoft.com/office/drawing/2014/main" id="{D01670D7-1186-44CD-B974-0D5AE7E6ED33}"/>
              </a:ext>
            </a:extLst>
          </p:cNvPr>
          <p:cNvSpPr>
            <a:spLocks noGrp="1"/>
          </p:cNvSpPr>
          <p:nvPr>
            <p:ph sz="half" idx="1"/>
          </p:nvPr>
        </p:nvSpPr>
        <p:spPr>
          <a:xfrm>
            <a:off x="107504" y="1412776"/>
            <a:ext cx="4608512" cy="4608513"/>
          </a:xfrm>
        </p:spPr>
        <p:txBody>
          <a:bodyPr>
            <a:normAutofit/>
          </a:bodyPr>
          <a:lstStyle/>
          <a:p>
            <a:pPr marL="0" indent="0">
              <a:lnSpc>
                <a:spcPct val="90000"/>
              </a:lnSpc>
              <a:buNone/>
            </a:pPr>
            <a:r>
              <a:rPr lang="en-GB" sz="2200" dirty="0"/>
              <a:t>Create value for customers and build meaningful relationships with them, by marketers first gaining fresh, deep insights into what customers need and want.</a:t>
            </a:r>
          </a:p>
          <a:p>
            <a:pPr marL="0" indent="0">
              <a:lnSpc>
                <a:spcPct val="90000"/>
              </a:lnSpc>
              <a:buNone/>
            </a:pPr>
            <a:endParaRPr lang="en-GB" sz="2200" dirty="0"/>
          </a:p>
          <a:p>
            <a:pPr marL="0" indent="0">
              <a:lnSpc>
                <a:spcPct val="90000"/>
              </a:lnSpc>
              <a:buNone/>
            </a:pPr>
            <a:r>
              <a:rPr lang="en-GB" sz="2200" dirty="0"/>
              <a:t>Companies use such customer insights to develop competitive advantage.</a:t>
            </a:r>
          </a:p>
          <a:p>
            <a:pPr>
              <a:lnSpc>
                <a:spcPct val="90000"/>
              </a:lnSpc>
            </a:pPr>
            <a:endParaRPr lang="en-GB" sz="2200" dirty="0"/>
          </a:p>
        </p:txBody>
      </p:sp>
      <p:pic>
        <p:nvPicPr>
          <p:cNvPr id="5" name="Picture 4">
            <a:extLst>
              <a:ext uri="{FF2B5EF4-FFF2-40B4-BE49-F238E27FC236}">
                <a16:creationId xmlns:a16="http://schemas.microsoft.com/office/drawing/2014/main" id="{F9B3259E-FA73-4B8D-87FE-931BDA348F74}"/>
              </a:ext>
            </a:extLst>
          </p:cNvPr>
          <p:cNvPicPr>
            <a:picLocks noChangeAspect="1"/>
          </p:cNvPicPr>
          <p:nvPr/>
        </p:nvPicPr>
        <p:blipFill>
          <a:blip r:embed="rId2"/>
          <a:stretch>
            <a:fillRect/>
          </a:stretch>
        </p:blipFill>
        <p:spPr>
          <a:xfrm>
            <a:off x="4716016" y="1196752"/>
            <a:ext cx="4038600" cy="3757002"/>
          </a:xfrm>
          <a:prstGeom prst="rect">
            <a:avLst/>
          </a:prstGeom>
          <a:noFill/>
        </p:spPr>
      </p:pic>
    </p:spTree>
    <p:extLst>
      <p:ext uri="{BB962C8B-B14F-4D97-AF65-F5344CB8AC3E}">
        <p14:creationId xmlns:p14="http://schemas.microsoft.com/office/powerpoint/2010/main" val="221161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4F3850-EA00-49A0-B9FD-94528C0324C7}"/>
              </a:ext>
            </a:extLst>
          </p:cNvPr>
          <p:cNvSpPr>
            <a:spLocks noGrp="1"/>
          </p:cNvSpPr>
          <p:nvPr>
            <p:ph sz="half" idx="1"/>
          </p:nvPr>
        </p:nvSpPr>
        <p:spPr>
          <a:xfrm>
            <a:off x="97639" y="980728"/>
            <a:ext cx="4373530" cy="5112568"/>
          </a:xfrm>
        </p:spPr>
        <p:txBody>
          <a:bodyPr>
            <a:normAutofit/>
          </a:bodyPr>
          <a:lstStyle/>
          <a:p>
            <a:pPr marL="0" indent="0">
              <a:lnSpc>
                <a:spcPct val="90000"/>
              </a:lnSpc>
              <a:buNone/>
            </a:pPr>
            <a:r>
              <a:rPr lang="en-GB" sz="2000" dirty="0"/>
              <a:t>Although customer and market insights are important for building customer value and relationships, these insights can be very difficult to obtain. </a:t>
            </a:r>
          </a:p>
          <a:p>
            <a:pPr marL="0" indent="0">
              <a:lnSpc>
                <a:spcPct val="90000"/>
              </a:lnSpc>
              <a:buNone/>
            </a:pPr>
            <a:endParaRPr lang="en-GB" sz="2000" dirty="0"/>
          </a:p>
          <a:p>
            <a:pPr marL="0" indent="0">
              <a:lnSpc>
                <a:spcPct val="90000"/>
              </a:lnSpc>
              <a:buNone/>
            </a:pPr>
            <a:r>
              <a:rPr lang="en-GB" sz="2000" dirty="0"/>
              <a:t>Customer needs and buying motives are often anything but obvious -</a:t>
            </a:r>
          </a:p>
          <a:p>
            <a:pPr marL="0" indent="0">
              <a:lnSpc>
                <a:spcPct val="90000"/>
              </a:lnSpc>
              <a:buNone/>
            </a:pPr>
            <a:endParaRPr lang="en-GB" sz="2000" dirty="0"/>
          </a:p>
          <a:p>
            <a:pPr marL="0" indent="0">
              <a:lnSpc>
                <a:spcPct val="90000"/>
              </a:lnSpc>
              <a:buNone/>
            </a:pPr>
            <a:r>
              <a:rPr lang="en-GB" sz="2000" dirty="0"/>
              <a:t>Consumers themselves usually cannot tell you exactly what they need and why they buy!</a:t>
            </a:r>
          </a:p>
        </p:txBody>
      </p:sp>
      <p:pic>
        <p:nvPicPr>
          <p:cNvPr id="5" name="Picture 4">
            <a:extLst>
              <a:ext uri="{FF2B5EF4-FFF2-40B4-BE49-F238E27FC236}">
                <a16:creationId xmlns:a16="http://schemas.microsoft.com/office/drawing/2014/main" id="{8658DA7D-B792-4D2C-A531-C002667F1DA8}"/>
              </a:ext>
            </a:extLst>
          </p:cNvPr>
          <p:cNvPicPr>
            <a:picLocks noChangeAspect="1"/>
          </p:cNvPicPr>
          <p:nvPr/>
        </p:nvPicPr>
        <p:blipFill rotWithShape="1">
          <a:blip r:embed="rId2"/>
          <a:srcRect l="6040" r="33214"/>
          <a:stretch/>
        </p:blipFill>
        <p:spPr>
          <a:xfrm>
            <a:off x="4682534" y="908720"/>
            <a:ext cx="4038600" cy="3989040"/>
          </a:xfrm>
          <a:prstGeom prst="rect">
            <a:avLst/>
          </a:prstGeom>
          <a:noFill/>
        </p:spPr>
      </p:pic>
    </p:spTree>
    <p:extLst>
      <p:ext uri="{BB962C8B-B14F-4D97-AF65-F5344CB8AC3E}">
        <p14:creationId xmlns:p14="http://schemas.microsoft.com/office/powerpoint/2010/main" val="362334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6A42EA-1778-4ABE-BBC4-B31C3B59395E}"/>
              </a:ext>
            </a:extLst>
          </p:cNvPr>
          <p:cNvSpPr>
            <a:spLocks noGrp="1"/>
          </p:cNvSpPr>
          <p:nvPr>
            <p:ph sz="half" idx="1"/>
          </p:nvPr>
        </p:nvSpPr>
        <p:spPr>
          <a:xfrm>
            <a:off x="0" y="188640"/>
            <a:ext cx="4572000" cy="5544616"/>
          </a:xfrm>
        </p:spPr>
        <p:txBody>
          <a:bodyPr>
            <a:normAutofit/>
          </a:bodyPr>
          <a:lstStyle/>
          <a:p>
            <a:pPr>
              <a:lnSpc>
                <a:spcPct val="90000"/>
              </a:lnSpc>
            </a:pPr>
            <a:endParaRPr lang="en-GB" sz="1800" dirty="0"/>
          </a:p>
          <a:p>
            <a:pPr>
              <a:lnSpc>
                <a:spcPct val="90000"/>
              </a:lnSpc>
            </a:pPr>
            <a:endParaRPr lang="en-GB" sz="1800" dirty="0"/>
          </a:p>
          <a:p>
            <a:pPr marL="0" indent="0">
              <a:lnSpc>
                <a:spcPct val="90000"/>
              </a:lnSpc>
              <a:buNone/>
            </a:pPr>
            <a:r>
              <a:rPr lang="en-GB" sz="1800" dirty="0"/>
              <a:t>Today's marketers have ready access to plenty of marketing information</a:t>
            </a:r>
          </a:p>
          <a:p>
            <a:pPr marL="0" indent="0">
              <a:lnSpc>
                <a:spcPct val="90000"/>
              </a:lnSpc>
              <a:buNone/>
            </a:pPr>
            <a:endParaRPr lang="en-GB" sz="1800" dirty="0"/>
          </a:p>
          <a:p>
            <a:pPr marL="0" indent="0">
              <a:lnSpc>
                <a:spcPct val="90000"/>
              </a:lnSpc>
              <a:buNone/>
            </a:pPr>
            <a:r>
              <a:rPr lang="en-GB" sz="1800" dirty="0"/>
              <a:t>With the explosion of information technologies, companies can now generate information in great quantities.</a:t>
            </a:r>
          </a:p>
          <a:p>
            <a:pPr marL="0" indent="0">
              <a:lnSpc>
                <a:spcPct val="90000"/>
              </a:lnSpc>
              <a:buNone/>
            </a:pPr>
            <a:endParaRPr lang="en-GB" sz="1800" dirty="0"/>
          </a:p>
          <a:p>
            <a:pPr marL="0" indent="0">
              <a:lnSpc>
                <a:spcPct val="90000"/>
              </a:lnSpc>
              <a:buNone/>
            </a:pPr>
            <a:r>
              <a:rPr lang="en-GB" sz="1800" dirty="0"/>
              <a:t>Consumers themselves are now generating ‘bottom-up’ marketing information</a:t>
            </a:r>
          </a:p>
          <a:p>
            <a:pPr marL="0" indent="0">
              <a:lnSpc>
                <a:spcPct val="90000"/>
              </a:lnSpc>
              <a:buNone/>
            </a:pPr>
            <a:endParaRPr lang="en-GB" sz="1800" dirty="0"/>
          </a:p>
          <a:p>
            <a:pPr marL="0" indent="0">
              <a:lnSpc>
                <a:spcPct val="90000"/>
              </a:lnSpc>
              <a:buNone/>
            </a:pPr>
            <a:r>
              <a:rPr lang="en-GB" sz="1800" b="1" i="1" dirty="0">
                <a:solidFill>
                  <a:schemeClr val="tx2"/>
                </a:solidFill>
              </a:rPr>
              <a:t>What do you think that phrase ‘bottom-up’ means… how are they generating it?</a:t>
            </a:r>
          </a:p>
        </p:txBody>
      </p:sp>
      <p:pic>
        <p:nvPicPr>
          <p:cNvPr id="5" name="Picture 4">
            <a:extLst>
              <a:ext uri="{FF2B5EF4-FFF2-40B4-BE49-F238E27FC236}">
                <a16:creationId xmlns:a16="http://schemas.microsoft.com/office/drawing/2014/main" id="{AB830695-6CFA-4A28-9BBD-006F5DB9D626}"/>
              </a:ext>
            </a:extLst>
          </p:cNvPr>
          <p:cNvPicPr>
            <a:picLocks noChangeAspect="1"/>
          </p:cNvPicPr>
          <p:nvPr/>
        </p:nvPicPr>
        <p:blipFill rotWithShape="1">
          <a:blip r:embed="rId2"/>
          <a:srcRect l="4428" r="21409" b="-3"/>
          <a:stretch/>
        </p:blipFill>
        <p:spPr>
          <a:xfrm>
            <a:off x="4648202" y="836712"/>
            <a:ext cx="4038600" cy="3989040"/>
          </a:xfrm>
          <a:prstGeom prst="rect">
            <a:avLst/>
          </a:prstGeom>
          <a:noFill/>
        </p:spPr>
      </p:pic>
    </p:spTree>
    <p:extLst>
      <p:ext uri="{BB962C8B-B14F-4D97-AF65-F5344CB8AC3E}">
        <p14:creationId xmlns:p14="http://schemas.microsoft.com/office/powerpoint/2010/main" val="82682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ow to Do Market Research!">
            <a:hlinkClick r:id="" action="ppaction://media"/>
            <a:extLst>
              <a:ext uri="{FF2B5EF4-FFF2-40B4-BE49-F238E27FC236}">
                <a16:creationId xmlns:a16="http://schemas.microsoft.com/office/drawing/2014/main" id="{76FABDF2-A47A-49B5-A108-ACEA3024149E}"/>
              </a:ext>
            </a:extLst>
          </p:cNvPr>
          <p:cNvPicPr>
            <a:picLocks noGrp="1" noRot="1" noChangeAspect="1"/>
          </p:cNvPicPr>
          <p:nvPr>
            <p:ph idx="1"/>
            <a:videoFile r:link="rId1"/>
          </p:nvPr>
        </p:nvPicPr>
        <p:blipFill>
          <a:blip r:embed="rId3"/>
          <a:stretch>
            <a:fillRect/>
          </a:stretch>
        </p:blipFill>
        <p:spPr>
          <a:xfrm>
            <a:off x="0" y="0"/>
            <a:ext cx="9144000" cy="6021288"/>
          </a:xfrm>
          <a:prstGeom prst="rect">
            <a:avLst/>
          </a:prstGeom>
        </p:spPr>
      </p:pic>
    </p:spTree>
    <p:extLst>
      <p:ext uri="{BB962C8B-B14F-4D97-AF65-F5344CB8AC3E}">
        <p14:creationId xmlns:p14="http://schemas.microsoft.com/office/powerpoint/2010/main" val="271881722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4AC067-BF73-4465-A948-902E6527688E}"/>
              </a:ext>
            </a:extLst>
          </p:cNvPr>
          <p:cNvSpPr>
            <a:spLocks noGrp="1"/>
          </p:cNvSpPr>
          <p:nvPr>
            <p:ph sz="half" idx="1"/>
          </p:nvPr>
        </p:nvSpPr>
        <p:spPr>
          <a:xfrm>
            <a:off x="0" y="548680"/>
            <a:ext cx="4495800" cy="5040561"/>
          </a:xfrm>
        </p:spPr>
        <p:txBody>
          <a:bodyPr>
            <a:normAutofit/>
          </a:bodyPr>
          <a:lstStyle/>
          <a:p>
            <a:pPr marL="0" indent="0">
              <a:lnSpc>
                <a:spcPct val="90000"/>
              </a:lnSpc>
              <a:buNone/>
            </a:pPr>
            <a:endParaRPr lang="en-GB" sz="1500" dirty="0"/>
          </a:p>
          <a:p>
            <a:pPr marL="0" indent="0">
              <a:lnSpc>
                <a:spcPct val="90000"/>
              </a:lnSpc>
              <a:buNone/>
            </a:pPr>
            <a:endParaRPr lang="en-GB" sz="1500" dirty="0"/>
          </a:p>
          <a:p>
            <a:pPr marL="0" indent="0">
              <a:lnSpc>
                <a:spcPct val="90000"/>
              </a:lnSpc>
              <a:buNone/>
            </a:pPr>
            <a:endParaRPr lang="en-GB" sz="1500" dirty="0"/>
          </a:p>
          <a:p>
            <a:pPr marL="0" indent="0">
              <a:lnSpc>
                <a:spcPct val="90000"/>
              </a:lnSpc>
              <a:buNone/>
            </a:pPr>
            <a:r>
              <a:rPr lang="en-GB" sz="1500" dirty="0"/>
              <a:t>Far from lacking information most marketing, managers are overloaded with data and often overwhelmed by it.</a:t>
            </a:r>
          </a:p>
          <a:p>
            <a:pPr marL="0" indent="0">
              <a:lnSpc>
                <a:spcPct val="90000"/>
              </a:lnSpc>
              <a:buNone/>
            </a:pPr>
            <a:endParaRPr lang="en-GB" sz="1500" dirty="0"/>
          </a:p>
          <a:p>
            <a:pPr marL="0" indent="0">
              <a:lnSpc>
                <a:spcPct val="90000"/>
              </a:lnSpc>
              <a:buNone/>
            </a:pPr>
            <a:r>
              <a:rPr lang="en-GB" sz="1500" dirty="0"/>
              <a:t>When a company such as Carlsberg monitors online discussions about its brands by searching key words in tweets, blogs, posts and other sources, its servers take in a stunning six million public conversations a day… or more than 2 billion a year.</a:t>
            </a:r>
          </a:p>
          <a:p>
            <a:pPr marL="0" indent="0">
              <a:lnSpc>
                <a:spcPct val="90000"/>
              </a:lnSpc>
              <a:buNone/>
            </a:pPr>
            <a:endParaRPr lang="en-GB" sz="1500" dirty="0"/>
          </a:p>
          <a:p>
            <a:pPr marL="0" indent="0">
              <a:lnSpc>
                <a:spcPct val="90000"/>
              </a:lnSpc>
              <a:buNone/>
            </a:pPr>
            <a:endParaRPr lang="en-GB" sz="1500" dirty="0"/>
          </a:p>
          <a:p>
            <a:pPr marL="0" indent="0">
              <a:lnSpc>
                <a:spcPct val="90000"/>
              </a:lnSpc>
              <a:buNone/>
            </a:pPr>
            <a:r>
              <a:rPr lang="en-GB" sz="1500" dirty="0"/>
              <a:t>That is far more information than any one manager can digest.. And find useful.</a:t>
            </a:r>
          </a:p>
        </p:txBody>
      </p:sp>
      <p:pic>
        <p:nvPicPr>
          <p:cNvPr id="5" name="Picture 4">
            <a:extLst>
              <a:ext uri="{FF2B5EF4-FFF2-40B4-BE49-F238E27FC236}">
                <a16:creationId xmlns:a16="http://schemas.microsoft.com/office/drawing/2014/main" id="{FC9AFA9D-6303-4CD7-93B9-BAAF0DCEFC99}"/>
              </a:ext>
            </a:extLst>
          </p:cNvPr>
          <p:cNvPicPr>
            <a:picLocks noChangeAspect="1"/>
          </p:cNvPicPr>
          <p:nvPr/>
        </p:nvPicPr>
        <p:blipFill rotWithShape="1">
          <a:blip r:embed="rId2"/>
          <a:srcRect t="21775" r="1" b="936"/>
          <a:stretch/>
        </p:blipFill>
        <p:spPr>
          <a:xfrm>
            <a:off x="4656651" y="764704"/>
            <a:ext cx="4038600" cy="3989040"/>
          </a:xfrm>
          <a:prstGeom prst="rect">
            <a:avLst/>
          </a:prstGeom>
          <a:noFill/>
        </p:spPr>
      </p:pic>
    </p:spTree>
    <p:extLst>
      <p:ext uri="{BB962C8B-B14F-4D97-AF65-F5344CB8AC3E}">
        <p14:creationId xmlns:p14="http://schemas.microsoft.com/office/powerpoint/2010/main" val="162882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CA5BBD-8079-439E-B8DD-D472E9AF04EA}"/>
              </a:ext>
            </a:extLst>
          </p:cNvPr>
          <p:cNvSpPr>
            <a:spLocks noGrp="1"/>
          </p:cNvSpPr>
          <p:nvPr>
            <p:ph sz="half" idx="1"/>
          </p:nvPr>
        </p:nvSpPr>
        <p:spPr>
          <a:xfrm>
            <a:off x="179512" y="548680"/>
            <a:ext cx="4752528" cy="5112568"/>
          </a:xfrm>
        </p:spPr>
        <p:txBody>
          <a:bodyPr>
            <a:normAutofit/>
          </a:bodyPr>
          <a:lstStyle/>
          <a:p>
            <a:pPr marL="0" indent="0">
              <a:lnSpc>
                <a:spcPct val="90000"/>
              </a:lnSpc>
              <a:buNone/>
            </a:pPr>
            <a:r>
              <a:rPr lang="en-GB" sz="2200" dirty="0"/>
              <a:t>Despite the data glut, marketers frequently complain that they lack enough information of the </a:t>
            </a:r>
            <a:r>
              <a:rPr lang="en-GB" sz="2200" b="1" dirty="0">
                <a:solidFill>
                  <a:schemeClr val="tx2"/>
                </a:solidFill>
              </a:rPr>
              <a:t>right kind.</a:t>
            </a:r>
          </a:p>
          <a:p>
            <a:pPr marL="0" indent="0">
              <a:lnSpc>
                <a:spcPct val="90000"/>
              </a:lnSpc>
              <a:buNone/>
            </a:pPr>
            <a:endParaRPr lang="en-GB" sz="2200" dirty="0"/>
          </a:p>
          <a:p>
            <a:pPr marL="0" indent="0">
              <a:lnSpc>
                <a:spcPct val="90000"/>
              </a:lnSpc>
              <a:buNone/>
            </a:pPr>
            <a:r>
              <a:rPr lang="en-GB" sz="2200" dirty="0"/>
              <a:t>We do </a:t>
            </a:r>
            <a:r>
              <a:rPr lang="en-GB" sz="2200" b="1" dirty="0">
                <a:solidFill>
                  <a:schemeClr val="tx2"/>
                </a:solidFill>
              </a:rPr>
              <a:t>not</a:t>
            </a:r>
            <a:r>
              <a:rPr lang="en-GB" sz="2200" dirty="0"/>
              <a:t> need </a:t>
            </a:r>
            <a:r>
              <a:rPr lang="en-GB" sz="2200" b="1" dirty="0">
                <a:solidFill>
                  <a:schemeClr val="tx2"/>
                </a:solidFill>
              </a:rPr>
              <a:t>More </a:t>
            </a:r>
            <a:r>
              <a:rPr lang="en-GB" sz="2200" dirty="0"/>
              <a:t>information; </a:t>
            </a:r>
          </a:p>
          <a:p>
            <a:pPr marL="0" indent="0">
              <a:lnSpc>
                <a:spcPct val="90000"/>
              </a:lnSpc>
              <a:buNone/>
            </a:pPr>
            <a:r>
              <a:rPr lang="en-GB" sz="2200" dirty="0"/>
              <a:t>We need </a:t>
            </a:r>
            <a:r>
              <a:rPr lang="en-GB" sz="2200" b="1" dirty="0">
                <a:solidFill>
                  <a:schemeClr val="tx2"/>
                </a:solidFill>
              </a:rPr>
              <a:t>Better</a:t>
            </a:r>
            <a:r>
              <a:rPr lang="en-GB" sz="2200" dirty="0"/>
              <a:t> information.</a:t>
            </a:r>
          </a:p>
          <a:p>
            <a:pPr marL="0" indent="0">
              <a:lnSpc>
                <a:spcPct val="90000"/>
              </a:lnSpc>
              <a:buNone/>
            </a:pPr>
            <a:endParaRPr lang="en-GB" sz="2200" dirty="0"/>
          </a:p>
          <a:p>
            <a:pPr marL="0" indent="0">
              <a:lnSpc>
                <a:spcPct val="90000"/>
              </a:lnSpc>
              <a:buNone/>
            </a:pPr>
            <a:r>
              <a:rPr lang="en-GB" sz="2200" dirty="0"/>
              <a:t>And we </a:t>
            </a:r>
            <a:r>
              <a:rPr lang="en-GB" sz="2200" b="1" dirty="0">
                <a:solidFill>
                  <a:schemeClr val="tx2"/>
                </a:solidFill>
              </a:rPr>
              <a:t>need</a:t>
            </a:r>
            <a:r>
              <a:rPr lang="en-GB" sz="2200" dirty="0"/>
              <a:t> to make </a:t>
            </a:r>
            <a:r>
              <a:rPr lang="en-GB" sz="2200" b="1" dirty="0">
                <a:solidFill>
                  <a:schemeClr val="tx2"/>
                </a:solidFill>
              </a:rPr>
              <a:t>better</a:t>
            </a:r>
            <a:r>
              <a:rPr lang="en-GB" sz="2200" dirty="0"/>
              <a:t> use of the information we already have.</a:t>
            </a:r>
          </a:p>
          <a:p>
            <a:pPr>
              <a:lnSpc>
                <a:spcPct val="90000"/>
              </a:lnSpc>
            </a:pPr>
            <a:endParaRPr lang="en-GB" sz="2200" dirty="0"/>
          </a:p>
        </p:txBody>
      </p:sp>
      <p:pic>
        <p:nvPicPr>
          <p:cNvPr id="5" name="Picture 4">
            <a:extLst>
              <a:ext uri="{FF2B5EF4-FFF2-40B4-BE49-F238E27FC236}">
                <a16:creationId xmlns:a16="http://schemas.microsoft.com/office/drawing/2014/main" id="{441D406C-C260-4AD8-9B10-036C84B728DB}"/>
              </a:ext>
            </a:extLst>
          </p:cNvPr>
          <p:cNvPicPr>
            <a:picLocks noChangeAspect="1"/>
          </p:cNvPicPr>
          <p:nvPr/>
        </p:nvPicPr>
        <p:blipFill>
          <a:blip r:embed="rId2"/>
          <a:stretch>
            <a:fillRect/>
          </a:stretch>
        </p:blipFill>
        <p:spPr>
          <a:xfrm>
            <a:off x="4716016" y="1556792"/>
            <a:ext cx="4038600" cy="2635186"/>
          </a:xfrm>
          <a:prstGeom prst="rect">
            <a:avLst/>
          </a:prstGeom>
          <a:noFill/>
        </p:spPr>
      </p:pic>
    </p:spTree>
    <p:extLst>
      <p:ext uri="{BB962C8B-B14F-4D97-AF65-F5344CB8AC3E}">
        <p14:creationId xmlns:p14="http://schemas.microsoft.com/office/powerpoint/2010/main" val="2526303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DD1555D-5D69-4185-BA38-A82D5ECA5443}"/>
              </a:ext>
            </a:extLst>
          </p:cNvPr>
          <p:cNvSpPr>
            <a:spLocks noGrp="1"/>
          </p:cNvSpPr>
          <p:nvPr>
            <p:ph sz="half" idx="1"/>
          </p:nvPr>
        </p:nvSpPr>
        <p:spPr>
          <a:xfrm>
            <a:off x="107504" y="692696"/>
            <a:ext cx="4540758" cy="4968552"/>
          </a:xfrm>
        </p:spPr>
        <p:txBody>
          <a:bodyPr>
            <a:normAutofit/>
          </a:bodyPr>
          <a:lstStyle/>
          <a:p>
            <a:pPr marL="0" indent="0">
              <a:lnSpc>
                <a:spcPct val="90000"/>
              </a:lnSpc>
              <a:buNone/>
            </a:pPr>
            <a:r>
              <a:rPr lang="en-GB" sz="1800" dirty="0"/>
              <a:t>The real value of marketing research and marketing information lies in how it is used.. In the customer insights that it provides.</a:t>
            </a:r>
          </a:p>
          <a:p>
            <a:pPr marL="0" indent="0">
              <a:lnSpc>
                <a:spcPct val="90000"/>
              </a:lnSpc>
              <a:buNone/>
            </a:pPr>
            <a:endParaRPr lang="en-GB" sz="1800" dirty="0"/>
          </a:p>
          <a:p>
            <a:pPr marL="0" indent="0">
              <a:lnSpc>
                <a:spcPct val="90000"/>
              </a:lnSpc>
              <a:buNone/>
            </a:pPr>
            <a:r>
              <a:rPr lang="en-GB" sz="1800" dirty="0"/>
              <a:t>Therefore, many companies are now restructuring their marketing research and information functions.</a:t>
            </a:r>
          </a:p>
          <a:p>
            <a:pPr marL="0" indent="0">
              <a:lnSpc>
                <a:spcPct val="90000"/>
              </a:lnSpc>
              <a:buNone/>
            </a:pPr>
            <a:endParaRPr lang="en-GB" sz="1800" dirty="0"/>
          </a:p>
          <a:p>
            <a:pPr marL="0" indent="0">
              <a:lnSpc>
                <a:spcPct val="90000"/>
              </a:lnSpc>
              <a:buNone/>
            </a:pPr>
            <a:r>
              <a:rPr lang="en-GB" sz="1800" dirty="0"/>
              <a:t>They are creating </a:t>
            </a:r>
            <a:r>
              <a:rPr lang="en-GB" sz="1800" b="1" i="1" dirty="0">
                <a:solidFill>
                  <a:srgbClr val="0070C0"/>
                </a:solidFill>
              </a:rPr>
              <a:t>‘customer insight teams</a:t>
            </a:r>
            <a:r>
              <a:rPr lang="en-GB" sz="1800" dirty="0"/>
              <a:t>’ headed by a manager or team leader of customer insights and composed of representatives from all</a:t>
            </a:r>
          </a:p>
          <a:p>
            <a:pPr marL="0" indent="0">
              <a:lnSpc>
                <a:spcPct val="90000"/>
              </a:lnSpc>
              <a:buNone/>
            </a:pPr>
            <a:r>
              <a:rPr lang="en-GB" sz="1800" dirty="0"/>
              <a:t>the firm's functional areas.</a:t>
            </a:r>
          </a:p>
        </p:txBody>
      </p:sp>
      <p:pic>
        <p:nvPicPr>
          <p:cNvPr id="5" name="Picture 4">
            <a:extLst>
              <a:ext uri="{FF2B5EF4-FFF2-40B4-BE49-F238E27FC236}">
                <a16:creationId xmlns:a16="http://schemas.microsoft.com/office/drawing/2014/main" id="{4002D60B-9B82-4A8A-AFD8-C3091FAA6FEC}"/>
              </a:ext>
            </a:extLst>
          </p:cNvPr>
          <p:cNvPicPr>
            <a:picLocks noChangeAspect="1"/>
          </p:cNvPicPr>
          <p:nvPr/>
        </p:nvPicPr>
        <p:blipFill>
          <a:blip r:embed="rId2"/>
          <a:stretch>
            <a:fillRect/>
          </a:stretch>
        </p:blipFill>
        <p:spPr>
          <a:xfrm>
            <a:off x="4648262" y="836712"/>
            <a:ext cx="4038600" cy="3134282"/>
          </a:xfrm>
          <a:prstGeom prst="rect">
            <a:avLst/>
          </a:prstGeom>
          <a:noFill/>
        </p:spPr>
      </p:pic>
    </p:spTree>
    <p:extLst>
      <p:ext uri="{BB962C8B-B14F-4D97-AF65-F5344CB8AC3E}">
        <p14:creationId xmlns:p14="http://schemas.microsoft.com/office/powerpoint/2010/main" val="3915744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Market Research | The Purpose of Market Research Explained | Lego, Gymshark &amp; Apple Examples">
            <a:hlinkClick r:id="" action="ppaction://media"/>
            <a:extLst>
              <a:ext uri="{FF2B5EF4-FFF2-40B4-BE49-F238E27FC236}">
                <a16:creationId xmlns:a16="http://schemas.microsoft.com/office/drawing/2014/main" id="{498CC818-1736-4521-9E2D-0CF6730F5CD1}"/>
              </a:ext>
            </a:extLst>
          </p:cNvPr>
          <p:cNvPicPr>
            <a:picLocks noGrp="1" noRot="1" noChangeAspect="1"/>
          </p:cNvPicPr>
          <p:nvPr>
            <p:ph idx="1"/>
            <a:videoFile r:link="rId1"/>
          </p:nvPr>
        </p:nvPicPr>
        <p:blipFill>
          <a:blip r:embed="rId3"/>
          <a:stretch>
            <a:fillRect/>
          </a:stretch>
        </p:blipFill>
        <p:spPr>
          <a:xfrm>
            <a:off x="0" y="0"/>
            <a:ext cx="9144000" cy="6021288"/>
          </a:xfrm>
          <a:prstGeom prst="rect">
            <a:avLst/>
          </a:prstGeom>
        </p:spPr>
      </p:pic>
    </p:spTree>
    <p:extLst>
      <p:ext uri="{BB962C8B-B14F-4D97-AF65-F5344CB8AC3E}">
        <p14:creationId xmlns:p14="http://schemas.microsoft.com/office/powerpoint/2010/main" val="219798610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A54618-8047-496A-90EB-6429B2F82CD6}"/>
              </a:ext>
            </a:extLst>
          </p:cNvPr>
          <p:cNvSpPr>
            <a:spLocks noGrp="1"/>
          </p:cNvSpPr>
          <p:nvPr>
            <p:ph sz="half" idx="1"/>
          </p:nvPr>
        </p:nvSpPr>
        <p:spPr>
          <a:xfrm>
            <a:off x="107504" y="548680"/>
            <a:ext cx="4527471" cy="4536503"/>
          </a:xfrm>
        </p:spPr>
        <p:txBody>
          <a:bodyPr>
            <a:normAutofit fontScale="92500" lnSpcReduction="20000"/>
          </a:bodyPr>
          <a:lstStyle/>
          <a:p>
            <a:pPr marL="0" indent="0">
              <a:lnSpc>
                <a:spcPct val="90000"/>
              </a:lnSpc>
              <a:buNone/>
            </a:pPr>
            <a:r>
              <a:rPr lang="en-GB" sz="2200" dirty="0"/>
              <a:t>So, companies must design effective marketing information systems that give managers:</a:t>
            </a:r>
          </a:p>
          <a:p>
            <a:pPr marL="0" indent="0">
              <a:lnSpc>
                <a:spcPct val="90000"/>
              </a:lnSpc>
              <a:buNone/>
            </a:pPr>
            <a:endParaRPr lang="en-GB" sz="2200" dirty="0"/>
          </a:p>
          <a:p>
            <a:pPr marL="0" indent="0">
              <a:lnSpc>
                <a:spcPct val="90000"/>
              </a:lnSpc>
              <a:buNone/>
            </a:pPr>
            <a:r>
              <a:rPr lang="en-GB" sz="2200" dirty="0"/>
              <a:t>The </a:t>
            </a:r>
          </a:p>
          <a:p>
            <a:pPr marL="0" indent="0">
              <a:lnSpc>
                <a:spcPct val="90000"/>
              </a:lnSpc>
              <a:buNone/>
            </a:pPr>
            <a:r>
              <a:rPr lang="en-GB" sz="2200" b="1" dirty="0">
                <a:solidFill>
                  <a:schemeClr val="tx2"/>
                </a:solidFill>
              </a:rPr>
              <a:t>Right information</a:t>
            </a:r>
          </a:p>
          <a:p>
            <a:pPr marL="0" indent="0">
              <a:lnSpc>
                <a:spcPct val="90000"/>
              </a:lnSpc>
              <a:buNone/>
            </a:pPr>
            <a:r>
              <a:rPr lang="en-GB" sz="2200" dirty="0"/>
              <a:t>in the </a:t>
            </a:r>
          </a:p>
          <a:p>
            <a:pPr marL="0" indent="0">
              <a:lnSpc>
                <a:spcPct val="90000"/>
              </a:lnSpc>
              <a:buNone/>
            </a:pPr>
            <a:r>
              <a:rPr lang="en-GB" sz="2200" b="1" dirty="0">
                <a:solidFill>
                  <a:schemeClr val="tx2"/>
                </a:solidFill>
              </a:rPr>
              <a:t>Right form </a:t>
            </a:r>
          </a:p>
          <a:p>
            <a:pPr marL="0" indent="0">
              <a:lnSpc>
                <a:spcPct val="90000"/>
              </a:lnSpc>
              <a:buNone/>
            </a:pPr>
            <a:r>
              <a:rPr lang="en-GB" sz="2200" dirty="0"/>
              <a:t>at the </a:t>
            </a:r>
          </a:p>
          <a:p>
            <a:pPr marL="0" indent="0">
              <a:lnSpc>
                <a:spcPct val="90000"/>
              </a:lnSpc>
              <a:buNone/>
            </a:pPr>
            <a:r>
              <a:rPr lang="en-GB" sz="2200" b="1" dirty="0">
                <a:solidFill>
                  <a:schemeClr val="tx2"/>
                </a:solidFill>
              </a:rPr>
              <a:t>Right time </a:t>
            </a:r>
          </a:p>
          <a:p>
            <a:pPr marL="0" indent="0">
              <a:lnSpc>
                <a:spcPct val="90000"/>
              </a:lnSpc>
              <a:buNone/>
            </a:pPr>
            <a:endParaRPr lang="en-GB" sz="2200" dirty="0"/>
          </a:p>
          <a:p>
            <a:pPr marL="0" indent="0">
              <a:lnSpc>
                <a:spcPct val="90000"/>
              </a:lnSpc>
              <a:buNone/>
            </a:pPr>
            <a:r>
              <a:rPr lang="en-GB" sz="2200" dirty="0"/>
              <a:t>and help them to use this information to create customer value and stronger customer relationships.</a:t>
            </a:r>
          </a:p>
        </p:txBody>
      </p:sp>
      <p:pic>
        <p:nvPicPr>
          <p:cNvPr id="5" name="Picture 4">
            <a:extLst>
              <a:ext uri="{FF2B5EF4-FFF2-40B4-BE49-F238E27FC236}">
                <a16:creationId xmlns:a16="http://schemas.microsoft.com/office/drawing/2014/main" id="{2EB7CBF5-64F8-4448-9D01-0E3DB2F08574}"/>
              </a:ext>
            </a:extLst>
          </p:cNvPr>
          <p:cNvPicPr>
            <a:picLocks noChangeAspect="1"/>
          </p:cNvPicPr>
          <p:nvPr/>
        </p:nvPicPr>
        <p:blipFill>
          <a:blip r:embed="rId2"/>
          <a:stretch>
            <a:fillRect/>
          </a:stretch>
        </p:blipFill>
        <p:spPr>
          <a:xfrm>
            <a:off x="4634975" y="1340768"/>
            <a:ext cx="4038600" cy="3119818"/>
          </a:xfrm>
          <a:prstGeom prst="rect">
            <a:avLst/>
          </a:prstGeom>
          <a:noFill/>
        </p:spPr>
      </p:pic>
    </p:spTree>
    <p:extLst>
      <p:ext uri="{BB962C8B-B14F-4D97-AF65-F5344CB8AC3E}">
        <p14:creationId xmlns:p14="http://schemas.microsoft.com/office/powerpoint/2010/main" val="181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532315-E654-4388-AAFC-814C33B5F1ED}"/>
              </a:ext>
            </a:extLst>
          </p:cNvPr>
          <p:cNvSpPr>
            <a:spLocks noGrp="1"/>
          </p:cNvSpPr>
          <p:nvPr>
            <p:ph sz="half" idx="1"/>
          </p:nvPr>
        </p:nvSpPr>
        <p:spPr>
          <a:xfrm>
            <a:off x="0" y="548680"/>
            <a:ext cx="5148063" cy="5112568"/>
          </a:xfrm>
        </p:spPr>
        <p:txBody>
          <a:bodyPr>
            <a:normAutofit/>
          </a:bodyPr>
          <a:lstStyle/>
          <a:p>
            <a:pPr marL="0" indent="0">
              <a:lnSpc>
                <a:spcPct val="90000"/>
              </a:lnSpc>
              <a:buNone/>
            </a:pPr>
            <a:r>
              <a:rPr lang="en-GB" sz="2400" dirty="0"/>
              <a:t>A marketing Information system (MIS) consists of people and procedures for assessing information </a:t>
            </a:r>
            <a:r>
              <a:rPr lang="en-GB" sz="2400" b="1" dirty="0">
                <a:solidFill>
                  <a:schemeClr val="tx2"/>
                </a:solidFill>
              </a:rPr>
              <a:t>needs</a:t>
            </a:r>
          </a:p>
          <a:p>
            <a:pPr marL="0" indent="0">
              <a:lnSpc>
                <a:spcPct val="90000"/>
              </a:lnSpc>
              <a:buNone/>
            </a:pPr>
            <a:endParaRPr lang="en-GB" sz="2400" dirty="0"/>
          </a:p>
          <a:p>
            <a:pPr marL="0" indent="0">
              <a:lnSpc>
                <a:spcPct val="90000"/>
              </a:lnSpc>
              <a:buNone/>
            </a:pPr>
            <a:r>
              <a:rPr lang="en-GB" sz="2400" dirty="0"/>
              <a:t>Developing the </a:t>
            </a:r>
            <a:r>
              <a:rPr lang="en-GB" sz="2400" b="1" i="1" dirty="0">
                <a:solidFill>
                  <a:schemeClr val="tx2"/>
                </a:solidFill>
              </a:rPr>
              <a:t>needed </a:t>
            </a:r>
            <a:r>
              <a:rPr lang="en-GB" sz="2400" dirty="0"/>
              <a:t>information, </a:t>
            </a:r>
          </a:p>
          <a:p>
            <a:pPr marL="0" indent="0">
              <a:lnSpc>
                <a:spcPct val="90000"/>
              </a:lnSpc>
              <a:buNone/>
            </a:pPr>
            <a:endParaRPr lang="en-GB" sz="2400" dirty="0"/>
          </a:p>
          <a:p>
            <a:pPr marL="0" indent="0">
              <a:lnSpc>
                <a:spcPct val="90000"/>
              </a:lnSpc>
              <a:buNone/>
            </a:pPr>
            <a:r>
              <a:rPr lang="en-GB" sz="2400" dirty="0"/>
              <a:t>and helping decision makers use the information to generate and validate actionable customer and market insights.</a:t>
            </a:r>
          </a:p>
          <a:p>
            <a:pPr>
              <a:lnSpc>
                <a:spcPct val="90000"/>
              </a:lnSpc>
            </a:pPr>
            <a:endParaRPr lang="en-GB" sz="2400" dirty="0"/>
          </a:p>
        </p:txBody>
      </p:sp>
      <p:pic>
        <p:nvPicPr>
          <p:cNvPr id="5" name="Picture 4">
            <a:extLst>
              <a:ext uri="{FF2B5EF4-FFF2-40B4-BE49-F238E27FC236}">
                <a16:creationId xmlns:a16="http://schemas.microsoft.com/office/drawing/2014/main" id="{CC05D14B-B472-426D-BEF7-CF41C0F1B595}"/>
              </a:ext>
            </a:extLst>
          </p:cNvPr>
          <p:cNvPicPr>
            <a:picLocks noChangeAspect="1"/>
          </p:cNvPicPr>
          <p:nvPr/>
        </p:nvPicPr>
        <p:blipFill>
          <a:blip r:embed="rId2"/>
          <a:stretch>
            <a:fillRect/>
          </a:stretch>
        </p:blipFill>
        <p:spPr>
          <a:xfrm>
            <a:off x="5148063" y="1124744"/>
            <a:ext cx="3888433" cy="2746248"/>
          </a:xfrm>
          <a:prstGeom prst="rect">
            <a:avLst/>
          </a:prstGeom>
          <a:noFill/>
        </p:spPr>
      </p:pic>
    </p:spTree>
    <p:extLst>
      <p:ext uri="{BB962C8B-B14F-4D97-AF65-F5344CB8AC3E}">
        <p14:creationId xmlns:p14="http://schemas.microsoft.com/office/powerpoint/2010/main" val="2602211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768BF-0F40-4A85-8984-16F216E7CEB9}"/>
              </a:ext>
            </a:extLst>
          </p:cNvPr>
          <p:cNvSpPr>
            <a:spLocks noGrp="1"/>
          </p:cNvSpPr>
          <p:nvPr>
            <p:ph type="title"/>
          </p:nvPr>
        </p:nvSpPr>
        <p:spPr>
          <a:xfrm>
            <a:off x="457200" y="274638"/>
            <a:ext cx="8229600" cy="778098"/>
          </a:xfrm>
        </p:spPr>
        <p:txBody>
          <a:bodyPr anchor="ctr">
            <a:normAutofit/>
          </a:bodyPr>
          <a:lstStyle/>
          <a:p>
            <a:pPr>
              <a:lnSpc>
                <a:spcPct val="90000"/>
              </a:lnSpc>
            </a:pPr>
            <a:r>
              <a:rPr lang="en-GB" sz="2800" dirty="0">
                <a:solidFill>
                  <a:schemeClr val="tx2"/>
                </a:solidFill>
              </a:rPr>
              <a:t>So, we could describe market research as…</a:t>
            </a:r>
          </a:p>
        </p:txBody>
      </p:sp>
      <p:sp>
        <p:nvSpPr>
          <p:cNvPr id="3" name="Content Placeholder 2">
            <a:extLst>
              <a:ext uri="{FF2B5EF4-FFF2-40B4-BE49-F238E27FC236}">
                <a16:creationId xmlns:a16="http://schemas.microsoft.com/office/drawing/2014/main" id="{9BDFF971-442B-4660-B416-EB002A1CE361}"/>
              </a:ext>
            </a:extLst>
          </p:cNvPr>
          <p:cNvSpPr>
            <a:spLocks noGrp="1"/>
          </p:cNvSpPr>
          <p:nvPr>
            <p:ph sz="half" idx="1"/>
          </p:nvPr>
        </p:nvSpPr>
        <p:spPr>
          <a:xfrm>
            <a:off x="457200" y="1052736"/>
            <a:ext cx="4762872" cy="4536505"/>
          </a:xfrm>
        </p:spPr>
        <p:txBody>
          <a:bodyPr>
            <a:normAutofit/>
          </a:bodyPr>
          <a:lstStyle/>
          <a:p>
            <a:pPr marL="0" indent="0">
              <a:lnSpc>
                <a:spcPct val="90000"/>
              </a:lnSpc>
              <a:buNone/>
            </a:pPr>
            <a:r>
              <a:rPr lang="en-GB" sz="1800" i="1" dirty="0">
                <a:solidFill>
                  <a:schemeClr val="tx2"/>
                </a:solidFill>
              </a:rPr>
              <a:t>At the heart of marketing decision making, and it is important to understand </a:t>
            </a:r>
          </a:p>
          <a:p>
            <a:pPr marL="0" indent="0">
              <a:lnSpc>
                <a:spcPct val="90000"/>
              </a:lnSpc>
              <a:buNone/>
            </a:pPr>
            <a:endParaRPr lang="en-GB" sz="1800" i="1" dirty="0"/>
          </a:p>
          <a:p>
            <a:pPr marL="0" indent="0">
              <a:lnSpc>
                <a:spcPct val="90000"/>
              </a:lnSpc>
              <a:buNone/>
            </a:pPr>
            <a:r>
              <a:rPr lang="en-GB" sz="1800" b="1" dirty="0">
                <a:solidFill>
                  <a:schemeClr val="tx2"/>
                </a:solidFill>
              </a:rPr>
              <a:t>What it involves</a:t>
            </a:r>
          </a:p>
          <a:p>
            <a:pPr marL="0" indent="0">
              <a:lnSpc>
                <a:spcPct val="90000"/>
              </a:lnSpc>
              <a:buNone/>
            </a:pPr>
            <a:r>
              <a:rPr lang="en-GB" sz="1800" b="1" dirty="0">
                <a:solidFill>
                  <a:schemeClr val="tx2"/>
                </a:solidFill>
              </a:rPr>
              <a:t>And its place within an organisation.</a:t>
            </a:r>
          </a:p>
          <a:p>
            <a:pPr>
              <a:lnSpc>
                <a:spcPct val="90000"/>
              </a:lnSpc>
            </a:pPr>
            <a:endParaRPr lang="en-GB" sz="1800" dirty="0"/>
          </a:p>
          <a:p>
            <a:pPr marL="0" indent="0">
              <a:lnSpc>
                <a:spcPct val="90000"/>
              </a:lnSpc>
              <a:buNone/>
            </a:pPr>
            <a:r>
              <a:rPr lang="en-GB" sz="1800" i="1" dirty="0">
                <a:solidFill>
                  <a:schemeClr val="tx2"/>
                </a:solidFill>
              </a:rPr>
              <a:t>Marketing research helps managers to understand new or changing markets </a:t>
            </a:r>
          </a:p>
          <a:p>
            <a:pPr marL="0" indent="0">
              <a:lnSpc>
                <a:spcPct val="90000"/>
              </a:lnSpc>
              <a:buNone/>
            </a:pPr>
            <a:endParaRPr lang="en-GB" sz="1800" i="1" dirty="0"/>
          </a:p>
          <a:p>
            <a:pPr marL="0" indent="0">
              <a:lnSpc>
                <a:spcPct val="90000"/>
              </a:lnSpc>
              <a:buNone/>
            </a:pPr>
            <a:r>
              <a:rPr lang="en-GB" sz="1800" dirty="0">
                <a:solidFill>
                  <a:schemeClr val="tx2"/>
                </a:solidFill>
              </a:rPr>
              <a:t>Competition</a:t>
            </a:r>
          </a:p>
          <a:p>
            <a:pPr marL="0" indent="0">
              <a:lnSpc>
                <a:spcPct val="90000"/>
              </a:lnSpc>
              <a:buNone/>
            </a:pPr>
            <a:r>
              <a:rPr lang="en-GB" sz="1800" dirty="0">
                <a:solidFill>
                  <a:schemeClr val="tx2"/>
                </a:solidFill>
              </a:rPr>
              <a:t>Customers</a:t>
            </a:r>
          </a:p>
          <a:p>
            <a:pPr marL="0" indent="0">
              <a:lnSpc>
                <a:spcPct val="90000"/>
              </a:lnSpc>
              <a:buNone/>
            </a:pPr>
            <a:r>
              <a:rPr lang="en-GB" sz="1800" dirty="0">
                <a:solidFill>
                  <a:schemeClr val="tx2"/>
                </a:solidFill>
              </a:rPr>
              <a:t>And potential customers Needs and Wants</a:t>
            </a:r>
          </a:p>
        </p:txBody>
      </p:sp>
      <p:pic>
        <p:nvPicPr>
          <p:cNvPr id="5" name="Picture 4">
            <a:extLst>
              <a:ext uri="{FF2B5EF4-FFF2-40B4-BE49-F238E27FC236}">
                <a16:creationId xmlns:a16="http://schemas.microsoft.com/office/drawing/2014/main" id="{D858E37E-FD2D-43C8-980E-4B5903F40737}"/>
              </a:ext>
            </a:extLst>
          </p:cNvPr>
          <p:cNvPicPr>
            <a:picLocks noChangeAspect="1"/>
          </p:cNvPicPr>
          <p:nvPr/>
        </p:nvPicPr>
        <p:blipFill>
          <a:blip r:embed="rId2"/>
          <a:stretch>
            <a:fillRect/>
          </a:stretch>
        </p:blipFill>
        <p:spPr>
          <a:xfrm>
            <a:off x="4932039" y="1700808"/>
            <a:ext cx="3761151" cy="3089529"/>
          </a:xfrm>
          <a:prstGeom prst="rect">
            <a:avLst/>
          </a:prstGeom>
          <a:noFill/>
        </p:spPr>
      </p:pic>
    </p:spTree>
    <p:extLst>
      <p:ext uri="{BB962C8B-B14F-4D97-AF65-F5344CB8AC3E}">
        <p14:creationId xmlns:p14="http://schemas.microsoft.com/office/powerpoint/2010/main" val="1600903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D59C60-87E0-4FF5-B32B-3E1405E674D7}"/>
              </a:ext>
            </a:extLst>
          </p:cNvPr>
          <p:cNvSpPr>
            <a:spLocks noGrp="1"/>
          </p:cNvSpPr>
          <p:nvPr>
            <p:ph sz="half" idx="1"/>
          </p:nvPr>
        </p:nvSpPr>
        <p:spPr>
          <a:xfrm>
            <a:off x="0" y="0"/>
            <a:ext cx="5220072" cy="5589240"/>
          </a:xfrm>
        </p:spPr>
        <p:txBody>
          <a:bodyPr>
            <a:normAutofit/>
          </a:bodyPr>
          <a:lstStyle/>
          <a:p>
            <a:pPr marL="0" indent="0">
              <a:lnSpc>
                <a:spcPct val="90000"/>
              </a:lnSpc>
              <a:buNone/>
            </a:pPr>
            <a:endParaRPr lang="en-GB" sz="1400" dirty="0"/>
          </a:p>
          <a:p>
            <a:pPr marL="0" indent="0">
              <a:lnSpc>
                <a:spcPct val="90000"/>
              </a:lnSpc>
              <a:buNone/>
            </a:pPr>
            <a:endParaRPr lang="en-GB" sz="1400" dirty="0"/>
          </a:p>
          <a:p>
            <a:pPr marL="0" indent="0">
              <a:lnSpc>
                <a:spcPct val="90000"/>
              </a:lnSpc>
              <a:buNone/>
            </a:pPr>
            <a:endParaRPr lang="en-GB" sz="1800" dirty="0"/>
          </a:p>
          <a:p>
            <a:pPr marL="0" indent="0">
              <a:lnSpc>
                <a:spcPct val="90000"/>
              </a:lnSpc>
              <a:buNone/>
            </a:pPr>
            <a:r>
              <a:rPr lang="en-GB" sz="1800" i="1" dirty="0">
                <a:solidFill>
                  <a:schemeClr val="tx2"/>
                </a:solidFill>
              </a:rPr>
              <a:t>‘Marketing research is the function which links the consumers, customer, and public to the marketer through information- information used to identify and define marketing opportunities and problems; generate, refine and evaluate marketing actions; monitor marketing performance, and improve understanding of marketing as a process. Marketing research specifies the information required to address the issues; designs the method for collecting information; manages and implements the data collection process; analyses the results; and communicates the findings and their implications’. </a:t>
            </a:r>
          </a:p>
          <a:p>
            <a:pPr marL="0" indent="0">
              <a:lnSpc>
                <a:spcPct val="90000"/>
              </a:lnSpc>
              <a:buNone/>
            </a:pPr>
            <a:endParaRPr lang="en-GB" sz="1800" i="1" dirty="0"/>
          </a:p>
          <a:p>
            <a:pPr marL="0" indent="0" algn="r">
              <a:lnSpc>
                <a:spcPct val="90000"/>
              </a:lnSpc>
              <a:buNone/>
            </a:pPr>
            <a:r>
              <a:rPr lang="en-GB" sz="1200" dirty="0"/>
              <a:t>(AMA definition as quoted by McDonald and Gates 1996)</a:t>
            </a:r>
          </a:p>
          <a:p>
            <a:pPr>
              <a:lnSpc>
                <a:spcPct val="90000"/>
              </a:lnSpc>
            </a:pPr>
            <a:endParaRPr lang="en-GB" sz="1300" dirty="0"/>
          </a:p>
        </p:txBody>
      </p:sp>
      <p:pic>
        <p:nvPicPr>
          <p:cNvPr id="5" name="Picture 4">
            <a:extLst>
              <a:ext uri="{FF2B5EF4-FFF2-40B4-BE49-F238E27FC236}">
                <a16:creationId xmlns:a16="http://schemas.microsoft.com/office/drawing/2014/main" id="{561481FA-C8BD-4E81-938E-8814CD45D59B}"/>
              </a:ext>
            </a:extLst>
          </p:cNvPr>
          <p:cNvPicPr>
            <a:picLocks noChangeAspect="1"/>
          </p:cNvPicPr>
          <p:nvPr/>
        </p:nvPicPr>
        <p:blipFill rotWithShape="1">
          <a:blip r:embed="rId2"/>
          <a:srcRect l="20348" r="3722" b="2"/>
          <a:stretch/>
        </p:blipFill>
        <p:spPr>
          <a:xfrm>
            <a:off x="5316560" y="836712"/>
            <a:ext cx="3353521" cy="3312368"/>
          </a:xfrm>
          <a:prstGeom prst="rect">
            <a:avLst/>
          </a:prstGeom>
          <a:noFill/>
        </p:spPr>
      </p:pic>
    </p:spTree>
    <p:extLst>
      <p:ext uri="{BB962C8B-B14F-4D97-AF65-F5344CB8AC3E}">
        <p14:creationId xmlns:p14="http://schemas.microsoft.com/office/powerpoint/2010/main" val="25655319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Secondary Market Research Explained | Internet Research, External Reports,  &amp; Internal Sources.">
            <a:hlinkClick r:id="" action="ppaction://media"/>
            <a:extLst>
              <a:ext uri="{FF2B5EF4-FFF2-40B4-BE49-F238E27FC236}">
                <a16:creationId xmlns:a16="http://schemas.microsoft.com/office/drawing/2014/main" id="{97A922B6-1247-4890-A46E-31582757FA4F}"/>
              </a:ext>
            </a:extLst>
          </p:cNvPr>
          <p:cNvPicPr>
            <a:picLocks noGrp="1" noRot="1" noChangeAspect="1"/>
          </p:cNvPicPr>
          <p:nvPr>
            <p:ph idx="1"/>
            <a:videoFile r:link="rId1"/>
          </p:nvPr>
        </p:nvPicPr>
        <p:blipFill>
          <a:blip r:embed="rId3"/>
          <a:stretch>
            <a:fillRect/>
          </a:stretch>
        </p:blipFill>
        <p:spPr>
          <a:xfrm>
            <a:off x="0" y="0"/>
            <a:ext cx="9144000" cy="6021288"/>
          </a:xfrm>
          <a:prstGeom prst="rect">
            <a:avLst/>
          </a:prstGeom>
        </p:spPr>
      </p:pic>
    </p:spTree>
    <p:extLst>
      <p:ext uri="{BB962C8B-B14F-4D97-AF65-F5344CB8AC3E}">
        <p14:creationId xmlns:p14="http://schemas.microsoft.com/office/powerpoint/2010/main" val="324668854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E3322-0125-46AD-ABDA-1ACBC1129B6B}"/>
              </a:ext>
            </a:extLst>
          </p:cNvPr>
          <p:cNvSpPr>
            <a:spLocks noGrp="1"/>
          </p:cNvSpPr>
          <p:nvPr>
            <p:ph type="title"/>
          </p:nvPr>
        </p:nvSpPr>
        <p:spPr>
          <a:xfrm>
            <a:off x="457199" y="1628800"/>
            <a:ext cx="4114801" cy="2376264"/>
          </a:xfrm>
        </p:spPr>
        <p:txBody>
          <a:bodyPr>
            <a:noAutofit/>
          </a:bodyPr>
          <a:lstStyle/>
          <a:p>
            <a:pPr marL="0" indent="0">
              <a:lnSpc>
                <a:spcPct val="90000"/>
              </a:lnSpc>
              <a:buNone/>
            </a:pPr>
            <a:r>
              <a:rPr lang="en-GB" sz="2400" b="1" dirty="0">
                <a:solidFill>
                  <a:srgbClr val="0070C0"/>
                </a:solidFill>
              </a:rPr>
              <a:t>Take five minutes to think of examples of a hotel as a  business – </a:t>
            </a:r>
            <a:br>
              <a:rPr lang="en-GB" sz="2400" b="1" dirty="0">
                <a:solidFill>
                  <a:srgbClr val="0070C0"/>
                </a:solidFill>
              </a:rPr>
            </a:br>
            <a:r>
              <a:rPr lang="en-GB" sz="2400" b="1" dirty="0">
                <a:solidFill>
                  <a:srgbClr val="0070C0"/>
                </a:solidFill>
              </a:rPr>
              <a:t>What other businesses will they ‘trade’ with ?</a:t>
            </a:r>
            <a:br>
              <a:rPr lang="en-GB" sz="2400" b="1" dirty="0">
                <a:solidFill>
                  <a:srgbClr val="0070C0"/>
                </a:solidFill>
              </a:rPr>
            </a:br>
            <a:br>
              <a:rPr lang="en-GB" sz="2400" b="1" dirty="0">
                <a:solidFill>
                  <a:schemeClr val="tx2"/>
                </a:solidFill>
              </a:rPr>
            </a:br>
            <a:br>
              <a:rPr lang="en-GB" sz="2400" b="1" dirty="0">
                <a:solidFill>
                  <a:schemeClr val="tx2"/>
                </a:solidFill>
              </a:rPr>
            </a:br>
            <a:br>
              <a:rPr lang="en-GB" sz="2400" b="1" dirty="0">
                <a:solidFill>
                  <a:schemeClr val="tx2"/>
                </a:solidFill>
              </a:rPr>
            </a:br>
            <a:br>
              <a:rPr lang="en-GB" sz="2400" b="1" dirty="0">
                <a:solidFill>
                  <a:schemeClr val="tx2"/>
                </a:solidFill>
              </a:rPr>
            </a:br>
            <a:endParaRPr lang="en-GB" sz="2400" dirty="0"/>
          </a:p>
        </p:txBody>
      </p:sp>
      <p:pic>
        <p:nvPicPr>
          <p:cNvPr id="4" name="Content Placeholder 3">
            <a:extLst>
              <a:ext uri="{FF2B5EF4-FFF2-40B4-BE49-F238E27FC236}">
                <a16:creationId xmlns:a16="http://schemas.microsoft.com/office/drawing/2014/main" id="{6EC36057-ABE4-4692-9B7D-23CB694A41A7}"/>
              </a:ext>
            </a:extLst>
          </p:cNvPr>
          <p:cNvPicPr>
            <a:picLocks noGrp="1" noChangeAspect="1"/>
          </p:cNvPicPr>
          <p:nvPr>
            <p:ph idx="1"/>
          </p:nvPr>
        </p:nvPicPr>
        <p:blipFill>
          <a:blip r:embed="rId2"/>
          <a:stretch>
            <a:fillRect/>
          </a:stretch>
        </p:blipFill>
        <p:spPr>
          <a:xfrm>
            <a:off x="5035438" y="836712"/>
            <a:ext cx="3744416" cy="3384376"/>
          </a:xfrm>
          <a:prstGeom prst="rect">
            <a:avLst/>
          </a:prstGeom>
        </p:spPr>
      </p:pic>
      <p:sp>
        <p:nvSpPr>
          <p:cNvPr id="6" name="TextBox 5">
            <a:extLst>
              <a:ext uri="{FF2B5EF4-FFF2-40B4-BE49-F238E27FC236}">
                <a16:creationId xmlns:a16="http://schemas.microsoft.com/office/drawing/2014/main" id="{3C7620D2-ECAA-4631-9191-0EAF1897F680}"/>
              </a:ext>
            </a:extLst>
          </p:cNvPr>
          <p:cNvSpPr txBox="1"/>
          <p:nvPr/>
        </p:nvSpPr>
        <p:spPr>
          <a:xfrm>
            <a:off x="395536" y="4437112"/>
            <a:ext cx="4572000" cy="646331"/>
          </a:xfrm>
          <a:prstGeom prst="rect">
            <a:avLst/>
          </a:prstGeom>
          <a:noFill/>
        </p:spPr>
        <p:txBody>
          <a:bodyPr wrap="square">
            <a:spAutoFit/>
          </a:bodyPr>
          <a:lstStyle/>
          <a:p>
            <a:r>
              <a:rPr lang="en-GB" dirty="0">
                <a:solidFill>
                  <a:srgbClr val="0070C0"/>
                </a:solidFill>
              </a:rPr>
              <a:t>Here is a video example of one very new consideration….</a:t>
            </a:r>
          </a:p>
        </p:txBody>
      </p:sp>
    </p:spTree>
    <p:extLst>
      <p:ext uri="{BB962C8B-B14F-4D97-AF65-F5344CB8AC3E}">
        <p14:creationId xmlns:p14="http://schemas.microsoft.com/office/powerpoint/2010/main" val="3509385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Room to Breathe - Hotel Suppliers">
            <a:hlinkClick r:id="" action="ppaction://media"/>
            <a:extLst>
              <a:ext uri="{FF2B5EF4-FFF2-40B4-BE49-F238E27FC236}">
                <a16:creationId xmlns:a16="http://schemas.microsoft.com/office/drawing/2014/main" id="{97D1F3F1-16A6-4383-917B-C57FCC479EC5}"/>
              </a:ext>
            </a:extLst>
          </p:cNvPr>
          <p:cNvPicPr>
            <a:picLocks noGrp="1" noRot="1" noChangeAspect="1"/>
          </p:cNvPicPr>
          <p:nvPr>
            <p:ph idx="1"/>
            <a:videoFile r:link="rId1"/>
          </p:nvPr>
        </p:nvPicPr>
        <p:blipFill>
          <a:blip r:embed="rId3"/>
          <a:stretch>
            <a:fillRect/>
          </a:stretch>
        </p:blipFill>
        <p:spPr>
          <a:xfrm>
            <a:off x="0" y="0"/>
            <a:ext cx="9144000" cy="6021288"/>
          </a:xfrm>
          <a:prstGeom prst="rect">
            <a:avLst/>
          </a:prstGeom>
        </p:spPr>
      </p:pic>
    </p:spTree>
    <p:extLst>
      <p:ext uri="{BB962C8B-B14F-4D97-AF65-F5344CB8AC3E}">
        <p14:creationId xmlns:p14="http://schemas.microsoft.com/office/powerpoint/2010/main" val="55008488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1C1F13-228E-49C8-90C7-1DA420D77654}"/>
              </a:ext>
            </a:extLst>
          </p:cNvPr>
          <p:cNvSpPr>
            <a:spLocks noGrp="1"/>
          </p:cNvSpPr>
          <p:nvPr>
            <p:ph sz="half" idx="1"/>
          </p:nvPr>
        </p:nvSpPr>
        <p:spPr>
          <a:xfrm>
            <a:off x="107504" y="188640"/>
            <a:ext cx="5688632" cy="5400601"/>
          </a:xfrm>
        </p:spPr>
        <p:txBody>
          <a:bodyPr>
            <a:normAutofit/>
          </a:bodyPr>
          <a:lstStyle/>
          <a:p>
            <a:pPr>
              <a:lnSpc>
                <a:spcPct val="90000"/>
              </a:lnSpc>
            </a:pPr>
            <a:endParaRPr lang="en-GB" sz="2000" dirty="0"/>
          </a:p>
          <a:p>
            <a:pPr>
              <a:lnSpc>
                <a:spcPct val="90000"/>
              </a:lnSpc>
            </a:pPr>
            <a:endParaRPr lang="en-GB" sz="2000" dirty="0"/>
          </a:p>
          <a:p>
            <a:pPr>
              <a:lnSpc>
                <a:spcPct val="90000"/>
              </a:lnSpc>
            </a:pPr>
            <a:endParaRPr lang="en-GB" sz="2000" dirty="0"/>
          </a:p>
          <a:p>
            <a:pPr>
              <a:lnSpc>
                <a:spcPct val="90000"/>
              </a:lnSpc>
            </a:pPr>
            <a:endParaRPr lang="en-GB" sz="2000" dirty="0"/>
          </a:p>
          <a:p>
            <a:pPr>
              <a:lnSpc>
                <a:spcPct val="90000"/>
              </a:lnSpc>
            </a:pPr>
            <a:endParaRPr lang="en-GB" sz="2000" dirty="0"/>
          </a:p>
          <a:p>
            <a:pPr marL="0" indent="0">
              <a:lnSpc>
                <a:spcPct val="90000"/>
              </a:lnSpc>
              <a:buNone/>
            </a:pPr>
            <a:r>
              <a:rPr lang="en-GB" sz="2000" dirty="0">
                <a:solidFill>
                  <a:srgbClr val="0070C0"/>
                </a:solidFill>
              </a:rPr>
              <a:t>Whereas </a:t>
            </a:r>
            <a:r>
              <a:rPr lang="en-GB" sz="2000" b="1" dirty="0">
                <a:solidFill>
                  <a:srgbClr val="0070C0"/>
                </a:solidFill>
              </a:rPr>
              <a:t>Competitive Marketing Intelligence  </a:t>
            </a:r>
            <a:r>
              <a:rPr lang="en-GB" sz="2000" dirty="0">
                <a:solidFill>
                  <a:srgbClr val="0070C0"/>
                </a:solidFill>
              </a:rPr>
              <a:t>is a systematic collection and analysis of publicly available information about consumers, competitors and developments in the marketing environment,  </a:t>
            </a:r>
          </a:p>
          <a:p>
            <a:pPr marL="0" indent="0">
              <a:lnSpc>
                <a:spcPct val="90000"/>
              </a:lnSpc>
              <a:buNone/>
            </a:pPr>
            <a:endParaRPr lang="en-GB" sz="2000" dirty="0">
              <a:solidFill>
                <a:srgbClr val="0070C0"/>
              </a:solidFill>
            </a:endParaRPr>
          </a:p>
          <a:p>
            <a:pPr marL="0" indent="0">
              <a:lnSpc>
                <a:spcPct val="90000"/>
              </a:lnSpc>
              <a:buNone/>
            </a:pPr>
            <a:r>
              <a:rPr lang="en-GB" sz="2000" b="1" dirty="0">
                <a:solidFill>
                  <a:srgbClr val="0070C0"/>
                </a:solidFill>
              </a:rPr>
              <a:t>Marketing Research </a:t>
            </a:r>
            <a:r>
              <a:rPr lang="en-GB" sz="2000" dirty="0">
                <a:solidFill>
                  <a:srgbClr val="0070C0"/>
                </a:solidFill>
              </a:rPr>
              <a:t>involves more focused studies to gain customer insights relating to specific marketing decisions.</a:t>
            </a:r>
          </a:p>
        </p:txBody>
      </p:sp>
      <p:pic>
        <p:nvPicPr>
          <p:cNvPr id="5" name="Picture 4">
            <a:extLst>
              <a:ext uri="{FF2B5EF4-FFF2-40B4-BE49-F238E27FC236}">
                <a16:creationId xmlns:a16="http://schemas.microsoft.com/office/drawing/2014/main" id="{8ED66802-95D3-4CDF-AB7C-7D18A442993A}"/>
              </a:ext>
            </a:extLst>
          </p:cNvPr>
          <p:cNvPicPr>
            <a:picLocks noChangeAspect="1"/>
          </p:cNvPicPr>
          <p:nvPr/>
        </p:nvPicPr>
        <p:blipFill>
          <a:blip r:embed="rId2"/>
          <a:stretch>
            <a:fillRect/>
          </a:stretch>
        </p:blipFill>
        <p:spPr>
          <a:xfrm>
            <a:off x="5796136" y="404664"/>
            <a:ext cx="3240360" cy="5040560"/>
          </a:xfrm>
          <a:prstGeom prst="rect">
            <a:avLst/>
          </a:prstGeom>
          <a:noFill/>
        </p:spPr>
      </p:pic>
    </p:spTree>
    <p:extLst>
      <p:ext uri="{BB962C8B-B14F-4D97-AF65-F5344CB8AC3E}">
        <p14:creationId xmlns:p14="http://schemas.microsoft.com/office/powerpoint/2010/main" val="4048333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78221-400A-4C69-B5EE-8F06227A5551}"/>
              </a:ext>
            </a:extLst>
          </p:cNvPr>
          <p:cNvSpPr>
            <a:spLocks noGrp="1"/>
          </p:cNvSpPr>
          <p:nvPr>
            <p:ph type="title"/>
          </p:nvPr>
        </p:nvSpPr>
        <p:spPr>
          <a:xfrm>
            <a:off x="0" y="274638"/>
            <a:ext cx="9144000" cy="850106"/>
          </a:xfrm>
        </p:spPr>
        <p:txBody>
          <a:bodyPr anchor="ctr">
            <a:noAutofit/>
          </a:bodyPr>
          <a:lstStyle/>
          <a:p>
            <a:pPr algn="ctr"/>
            <a:r>
              <a:rPr lang="en-GB" sz="2800" b="1" dirty="0">
                <a:solidFill>
                  <a:srgbClr val="0070C0"/>
                </a:solidFill>
              </a:rPr>
              <a:t>Information can help us understand our </a:t>
            </a:r>
            <a:br>
              <a:rPr lang="en-GB" sz="2800" b="1" dirty="0">
                <a:solidFill>
                  <a:srgbClr val="0070C0"/>
                </a:solidFill>
              </a:rPr>
            </a:br>
            <a:r>
              <a:rPr lang="en-GB" sz="2800" b="1" dirty="0">
                <a:solidFill>
                  <a:srgbClr val="0070C0"/>
                </a:solidFill>
              </a:rPr>
              <a:t>customers </a:t>
            </a:r>
            <a:br>
              <a:rPr lang="en-GB" sz="2800" b="1" dirty="0">
                <a:solidFill>
                  <a:srgbClr val="0070C0"/>
                </a:solidFill>
              </a:rPr>
            </a:br>
            <a:r>
              <a:rPr lang="en-GB" sz="2800" b="1" dirty="0">
                <a:solidFill>
                  <a:srgbClr val="0070C0"/>
                </a:solidFill>
              </a:rPr>
              <a:t>&amp; maintain loyalty</a:t>
            </a:r>
          </a:p>
        </p:txBody>
      </p:sp>
      <p:sp>
        <p:nvSpPr>
          <p:cNvPr id="4" name="Content Placeholder 3">
            <a:extLst>
              <a:ext uri="{FF2B5EF4-FFF2-40B4-BE49-F238E27FC236}">
                <a16:creationId xmlns:a16="http://schemas.microsoft.com/office/drawing/2014/main" id="{D8928BBD-59B3-4F33-8FF3-83E6C057BF0E}"/>
              </a:ext>
            </a:extLst>
          </p:cNvPr>
          <p:cNvSpPr>
            <a:spLocks noGrp="1"/>
          </p:cNvSpPr>
          <p:nvPr>
            <p:ph sz="half" idx="1"/>
          </p:nvPr>
        </p:nvSpPr>
        <p:spPr>
          <a:xfrm>
            <a:off x="107504" y="1700808"/>
            <a:ext cx="4279776" cy="4032450"/>
          </a:xfrm>
        </p:spPr>
        <p:txBody>
          <a:bodyPr>
            <a:normAutofit/>
          </a:bodyPr>
          <a:lstStyle/>
          <a:p>
            <a:pPr marL="0" indent="0">
              <a:buNone/>
            </a:pPr>
            <a:r>
              <a:rPr lang="en-GB" sz="2400" dirty="0"/>
              <a:t>To create and sustain long-lived brands, product ranges need to be managed in sympathy with changes in the customer and competitive environment by </a:t>
            </a:r>
            <a:r>
              <a:rPr lang="en-GB" sz="2400" b="1" dirty="0">
                <a:solidFill>
                  <a:srgbClr val="0070C0"/>
                </a:solidFill>
              </a:rPr>
              <a:t>Positioning</a:t>
            </a:r>
          </a:p>
          <a:p>
            <a:pPr marL="0" indent="0">
              <a:buNone/>
            </a:pPr>
            <a:r>
              <a:rPr lang="en-GB" sz="2400" dirty="0"/>
              <a:t>&amp; </a:t>
            </a:r>
            <a:r>
              <a:rPr lang="en-GB" sz="2400" b="1" dirty="0">
                <a:solidFill>
                  <a:srgbClr val="0070C0"/>
                </a:solidFill>
              </a:rPr>
              <a:t>Repositioning</a:t>
            </a:r>
            <a:r>
              <a:rPr lang="en-GB" sz="2400" dirty="0"/>
              <a:t> concepts.</a:t>
            </a:r>
          </a:p>
          <a:p>
            <a:pPr marL="0" indent="0">
              <a:buNone/>
            </a:pPr>
            <a:endParaRPr lang="en-GB" dirty="0"/>
          </a:p>
          <a:p>
            <a:pPr marL="0" indent="0">
              <a:buNone/>
            </a:pPr>
            <a:endParaRPr lang="en-GB" dirty="0"/>
          </a:p>
          <a:p>
            <a:endParaRPr lang="en-GB" dirty="0"/>
          </a:p>
        </p:txBody>
      </p:sp>
      <p:sp>
        <p:nvSpPr>
          <p:cNvPr id="10" name="Content Placeholder 3">
            <a:extLst>
              <a:ext uri="{FF2B5EF4-FFF2-40B4-BE49-F238E27FC236}">
                <a16:creationId xmlns:a16="http://schemas.microsoft.com/office/drawing/2014/main" id="{7435D8B1-4857-4B7F-8706-C0044736EAF8}"/>
              </a:ext>
            </a:extLst>
          </p:cNvPr>
          <p:cNvSpPr>
            <a:spLocks noGrp="1"/>
          </p:cNvSpPr>
          <p:nvPr>
            <p:ph sz="half" idx="2"/>
          </p:nvPr>
        </p:nvSpPr>
        <p:spPr>
          <a:xfrm>
            <a:off x="4860032" y="1268760"/>
            <a:ext cx="3960440" cy="4752529"/>
          </a:xfrm>
        </p:spPr>
        <p:txBody>
          <a:bodyPr>
            <a:normAutofit/>
          </a:bodyPr>
          <a:lstStyle/>
          <a:p>
            <a:pPr marL="0" indent="0">
              <a:buNone/>
            </a:pPr>
            <a:endParaRPr lang="en-US" dirty="0"/>
          </a:p>
          <a:p>
            <a:pPr marL="0" indent="0">
              <a:buNone/>
            </a:pPr>
            <a:r>
              <a:rPr lang="en-GB" sz="2400" dirty="0"/>
              <a:t>This may involve changes to marketing strategies, including promotion, packaging or design even changes in the target market profile.</a:t>
            </a:r>
          </a:p>
          <a:p>
            <a:endParaRPr lang="en-GB" dirty="0"/>
          </a:p>
          <a:p>
            <a:endParaRPr lang="en-GB" dirty="0"/>
          </a:p>
          <a:p>
            <a:endParaRPr lang="en-GB" dirty="0"/>
          </a:p>
          <a:p>
            <a:endParaRPr lang="en-GB" dirty="0"/>
          </a:p>
          <a:p>
            <a:endParaRPr lang="en-GB"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102649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A1E2182-18FF-48CD-A79C-4C830BE073B9}"/>
              </a:ext>
            </a:extLst>
          </p:cNvPr>
          <p:cNvPicPr>
            <a:picLocks noChangeAspect="1"/>
          </p:cNvPicPr>
          <p:nvPr/>
        </p:nvPicPr>
        <p:blipFill>
          <a:blip r:embed="rId2"/>
          <a:stretch>
            <a:fillRect/>
          </a:stretch>
        </p:blipFill>
        <p:spPr>
          <a:xfrm>
            <a:off x="107504" y="3034577"/>
            <a:ext cx="4538262" cy="2020687"/>
          </a:xfrm>
          <a:prstGeom prst="rect">
            <a:avLst/>
          </a:prstGeom>
        </p:spPr>
      </p:pic>
      <p:sp>
        <p:nvSpPr>
          <p:cNvPr id="3" name="Content Placeholder 2">
            <a:extLst>
              <a:ext uri="{FF2B5EF4-FFF2-40B4-BE49-F238E27FC236}">
                <a16:creationId xmlns:a16="http://schemas.microsoft.com/office/drawing/2014/main" id="{F690BBC4-7CBE-41DD-967E-79B0DFC43E96}"/>
              </a:ext>
            </a:extLst>
          </p:cNvPr>
          <p:cNvSpPr>
            <a:spLocks noGrp="1"/>
          </p:cNvSpPr>
          <p:nvPr>
            <p:ph sz="half" idx="1"/>
          </p:nvPr>
        </p:nvSpPr>
        <p:spPr>
          <a:xfrm>
            <a:off x="251520" y="285109"/>
            <a:ext cx="4038600" cy="2749468"/>
          </a:xfrm>
        </p:spPr>
        <p:txBody>
          <a:bodyPr>
            <a:normAutofit lnSpcReduction="10000"/>
          </a:bodyPr>
          <a:lstStyle/>
          <a:p>
            <a:pPr marL="0" indent="0">
              <a:buNone/>
            </a:pPr>
            <a:r>
              <a:rPr lang="en-GB" sz="2600" dirty="0"/>
              <a:t>In the 1960’s for example Coca-Cola introduce the can of coke rather than the traditional bottle… this changed the way in which the product was purchased and consumed and thus its image.</a:t>
            </a:r>
          </a:p>
          <a:p>
            <a:endParaRPr lang="en-GB" dirty="0"/>
          </a:p>
        </p:txBody>
      </p:sp>
      <p:sp>
        <p:nvSpPr>
          <p:cNvPr id="4" name="Content Placeholder 3">
            <a:extLst>
              <a:ext uri="{FF2B5EF4-FFF2-40B4-BE49-F238E27FC236}">
                <a16:creationId xmlns:a16="http://schemas.microsoft.com/office/drawing/2014/main" id="{57039C3B-1E21-47BE-852D-01969A4C2F77}"/>
              </a:ext>
            </a:extLst>
          </p:cNvPr>
          <p:cNvSpPr>
            <a:spLocks noGrp="1"/>
          </p:cNvSpPr>
          <p:nvPr>
            <p:ph sz="half" idx="2"/>
          </p:nvPr>
        </p:nvSpPr>
        <p:spPr>
          <a:xfrm>
            <a:off x="4648200" y="285109"/>
            <a:ext cx="4244280" cy="5304132"/>
          </a:xfrm>
        </p:spPr>
        <p:txBody>
          <a:bodyPr>
            <a:normAutofit lnSpcReduction="10000"/>
          </a:bodyPr>
          <a:lstStyle/>
          <a:p>
            <a:pPr marL="0" indent="0">
              <a:buNone/>
            </a:pPr>
            <a:r>
              <a:rPr lang="en-GB" b="1" dirty="0">
                <a:solidFill>
                  <a:schemeClr val="tx2"/>
                </a:solidFill>
              </a:rPr>
              <a:t>What effects do you think this had on consumers and the company…</a:t>
            </a:r>
          </a:p>
          <a:p>
            <a:pPr marL="0" indent="0">
              <a:buNone/>
            </a:pPr>
            <a:endParaRPr lang="en-GB" sz="1700" b="1" dirty="0">
              <a:solidFill>
                <a:schemeClr val="tx2"/>
              </a:solidFill>
            </a:endParaRPr>
          </a:p>
          <a:p>
            <a:pPr marL="0" indent="0">
              <a:buNone/>
            </a:pPr>
            <a:r>
              <a:rPr lang="en-GB" sz="2600" dirty="0"/>
              <a:t>More accessible </a:t>
            </a:r>
          </a:p>
          <a:p>
            <a:pPr marL="0" indent="0">
              <a:buNone/>
            </a:pPr>
            <a:r>
              <a:rPr lang="en-GB" sz="2600" dirty="0"/>
              <a:t>Cheaper to produce so greater margins.</a:t>
            </a:r>
          </a:p>
          <a:p>
            <a:pPr marL="0" indent="0">
              <a:buNone/>
            </a:pPr>
            <a:r>
              <a:rPr lang="en-GB" sz="2600" dirty="0"/>
              <a:t>Easily stored and shelved</a:t>
            </a:r>
          </a:p>
          <a:p>
            <a:pPr marL="0" indent="0">
              <a:buNone/>
            </a:pPr>
            <a:r>
              <a:rPr lang="en-GB" sz="2600" dirty="0"/>
              <a:t>Convenient for the customer and the producer!</a:t>
            </a:r>
          </a:p>
          <a:p>
            <a:endParaRPr lang="en-GB" dirty="0"/>
          </a:p>
        </p:txBody>
      </p:sp>
      <p:pic>
        <p:nvPicPr>
          <p:cNvPr id="6" name="Picture 5">
            <a:extLst>
              <a:ext uri="{FF2B5EF4-FFF2-40B4-BE49-F238E27FC236}">
                <a16:creationId xmlns:a16="http://schemas.microsoft.com/office/drawing/2014/main" id="{580B4CE3-D09C-4DBE-9D77-6E7033ED91CB}"/>
              </a:ext>
            </a:extLst>
          </p:cNvPr>
          <p:cNvPicPr>
            <a:picLocks noChangeAspect="1"/>
          </p:cNvPicPr>
          <p:nvPr/>
        </p:nvPicPr>
        <p:blipFill>
          <a:blip r:embed="rId3"/>
          <a:stretch>
            <a:fillRect/>
          </a:stretch>
        </p:blipFill>
        <p:spPr>
          <a:xfrm>
            <a:off x="5868144" y="4137938"/>
            <a:ext cx="1639966" cy="1440160"/>
          </a:xfrm>
          <a:prstGeom prst="rect">
            <a:avLst/>
          </a:prstGeom>
        </p:spPr>
      </p:pic>
    </p:spTree>
    <p:extLst>
      <p:ext uri="{BB962C8B-B14F-4D97-AF65-F5344CB8AC3E}">
        <p14:creationId xmlns:p14="http://schemas.microsoft.com/office/powerpoint/2010/main" val="2791824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ED32B-C897-4B65-9938-66CA6C7DF593}"/>
              </a:ext>
            </a:extLst>
          </p:cNvPr>
          <p:cNvSpPr>
            <a:spLocks noGrp="1"/>
          </p:cNvSpPr>
          <p:nvPr>
            <p:ph type="title"/>
          </p:nvPr>
        </p:nvSpPr>
        <p:spPr>
          <a:xfrm>
            <a:off x="457200" y="274638"/>
            <a:ext cx="8229600" cy="778098"/>
          </a:xfrm>
        </p:spPr>
        <p:txBody>
          <a:bodyPr anchor="ctr">
            <a:normAutofit/>
          </a:bodyPr>
          <a:lstStyle/>
          <a:p>
            <a:r>
              <a:rPr lang="en-GB" sz="2800" b="1" dirty="0">
                <a:solidFill>
                  <a:schemeClr val="tx2"/>
                </a:solidFill>
              </a:rPr>
              <a:t>The Product cycle</a:t>
            </a:r>
          </a:p>
        </p:txBody>
      </p:sp>
      <p:sp>
        <p:nvSpPr>
          <p:cNvPr id="3" name="Content Placeholder 2">
            <a:extLst>
              <a:ext uri="{FF2B5EF4-FFF2-40B4-BE49-F238E27FC236}">
                <a16:creationId xmlns:a16="http://schemas.microsoft.com/office/drawing/2014/main" id="{7BA34D23-4C39-4637-AADF-FC7B65F1B64D}"/>
              </a:ext>
            </a:extLst>
          </p:cNvPr>
          <p:cNvSpPr>
            <a:spLocks noGrp="1"/>
          </p:cNvSpPr>
          <p:nvPr>
            <p:ph sz="half" idx="1"/>
          </p:nvPr>
        </p:nvSpPr>
        <p:spPr>
          <a:xfrm>
            <a:off x="0" y="1124744"/>
            <a:ext cx="4495800" cy="4464497"/>
          </a:xfrm>
        </p:spPr>
        <p:txBody>
          <a:bodyPr>
            <a:normAutofit/>
          </a:bodyPr>
          <a:lstStyle/>
          <a:p>
            <a:pPr marL="0" indent="0">
              <a:lnSpc>
                <a:spcPct val="90000"/>
              </a:lnSpc>
              <a:buNone/>
            </a:pPr>
            <a:r>
              <a:rPr lang="en-GB" b="1" dirty="0">
                <a:solidFill>
                  <a:schemeClr val="tx2"/>
                </a:solidFill>
              </a:rPr>
              <a:t>Stage 1 Introduction</a:t>
            </a:r>
          </a:p>
          <a:p>
            <a:pPr marL="0" indent="0">
              <a:lnSpc>
                <a:spcPct val="90000"/>
              </a:lnSpc>
              <a:buNone/>
            </a:pPr>
            <a:r>
              <a:rPr lang="en-GB" sz="1800" dirty="0"/>
              <a:t>At the very start the product enters the market, sales will begin to build slowly, and profit may be small (even negative)</a:t>
            </a:r>
          </a:p>
          <a:p>
            <a:pPr marL="0" indent="0">
              <a:lnSpc>
                <a:spcPct val="90000"/>
              </a:lnSpc>
              <a:buNone/>
            </a:pPr>
            <a:endParaRPr lang="en-GB" sz="1800" dirty="0"/>
          </a:p>
          <a:p>
            <a:pPr marL="0" indent="0">
              <a:lnSpc>
                <a:spcPct val="90000"/>
              </a:lnSpc>
              <a:buNone/>
            </a:pPr>
            <a:r>
              <a:rPr lang="en-GB" sz="1800" dirty="0"/>
              <a:t>A slow build up of sales reflects the lead time required for marketing efforts to take effect and for people to hear about the product and try it.</a:t>
            </a:r>
          </a:p>
          <a:p>
            <a:pPr marL="0" indent="0">
              <a:lnSpc>
                <a:spcPct val="90000"/>
              </a:lnSpc>
              <a:buNone/>
            </a:pPr>
            <a:endParaRPr lang="en-GB" sz="1800" dirty="0"/>
          </a:p>
          <a:p>
            <a:pPr marL="0" indent="0">
              <a:lnSpc>
                <a:spcPct val="90000"/>
              </a:lnSpc>
              <a:buNone/>
            </a:pPr>
            <a:r>
              <a:rPr lang="en-GB" sz="1800" dirty="0"/>
              <a:t>Low profits are partly as an effect of the low initial sales and partly a reflection of the possible need to recover development and start up costs.</a:t>
            </a:r>
          </a:p>
          <a:p>
            <a:pPr marL="0" indent="0">
              <a:lnSpc>
                <a:spcPct val="90000"/>
              </a:lnSpc>
              <a:buNone/>
            </a:pPr>
            <a:endParaRPr lang="en-GB" sz="1800" dirty="0"/>
          </a:p>
        </p:txBody>
      </p:sp>
      <p:pic>
        <p:nvPicPr>
          <p:cNvPr id="5" name="Picture 4">
            <a:extLst>
              <a:ext uri="{FF2B5EF4-FFF2-40B4-BE49-F238E27FC236}">
                <a16:creationId xmlns:a16="http://schemas.microsoft.com/office/drawing/2014/main" id="{51DEFB7A-60D7-43B1-9439-0A0008F0D070}"/>
              </a:ext>
            </a:extLst>
          </p:cNvPr>
          <p:cNvPicPr>
            <a:picLocks noChangeAspect="1"/>
          </p:cNvPicPr>
          <p:nvPr/>
        </p:nvPicPr>
        <p:blipFill>
          <a:blip r:embed="rId2"/>
          <a:stretch>
            <a:fillRect/>
          </a:stretch>
        </p:blipFill>
        <p:spPr>
          <a:xfrm>
            <a:off x="4932040" y="1114258"/>
            <a:ext cx="4038600" cy="3846766"/>
          </a:xfrm>
          <a:prstGeom prst="rect">
            <a:avLst/>
          </a:prstGeom>
          <a:noFill/>
        </p:spPr>
      </p:pic>
    </p:spTree>
    <p:extLst>
      <p:ext uri="{BB962C8B-B14F-4D97-AF65-F5344CB8AC3E}">
        <p14:creationId xmlns:p14="http://schemas.microsoft.com/office/powerpoint/2010/main" val="2618195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25F870A-B84A-4ECB-ABFF-7A5B3C76D233}"/>
              </a:ext>
            </a:extLst>
          </p:cNvPr>
          <p:cNvSpPr>
            <a:spLocks noGrp="1"/>
          </p:cNvSpPr>
          <p:nvPr>
            <p:ph sz="half" idx="1"/>
          </p:nvPr>
        </p:nvSpPr>
        <p:spPr>
          <a:xfrm>
            <a:off x="0" y="620688"/>
            <a:ext cx="4495800" cy="4968553"/>
          </a:xfrm>
        </p:spPr>
        <p:txBody>
          <a:bodyPr>
            <a:normAutofit lnSpcReduction="10000"/>
          </a:bodyPr>
          <a:lstStyle/>
          <a:p>
            <a:pPr marL="0" indent="0">
              <a:lnSpc>
                <a:spcPct val="90000"/>
              </a:lnSpc>
              <a:buNone/>
            </a:pPr>
            <a:r>
              <a:rPr lang="en-GB" b="1" dirty="0">
                <a:solidFill>
                  <a:schemeClr val="tx2"/>
                </a:solidFill>
              </a:rPr>
              <a:t>Stage 2- Growth</a:t>
            </a:r>
          </a:p>
          <a:p>
            <a:pPr marL="0" indent="0">
              <a:lnSpc>
                <a:spcPct val="90000"/>
              </a:lnSpc>
              <a:buNone/>
            </a:pPr>
            <a:endParaRPr lang="en-GB" sz="1400" b="1" dirty="0">
              <a:solidFill>
                <a:schemeClr val="tx2"/>
              </a:solidFill>
            </a:endParaRPr>
          </a:p>
          <a:p>
            <a:pPr marL="0" indent="0">
              <a:lnSpc>
                <a:spcPct val="90000"/>
              </a:lnSpc>
              <a:buNone/>
            </a:pPr>
            <a:r>
              <a:rPr lang="en-GB" sz="1300" dirty="0"/>
              <a:t>In the growth stage there is rapid increase in sales.</a:t>
            </a:r>
          </a:p>
          <a:p>
            <a:pPr marL="0" indent="0">
              <a:lnSpc>
                <a:spcPct val="90000"/>
              </a:lnSpc>
              <a:buNone/>
            </a:pPr>
            <a:r>
              <a:rPr lang="en-GB" sz="1300" dirty="0"/>
              <a:t>One reason for this might be that word is getting around about the product</a:t>
            </a:r>
          </a:p>
          <a:p>
            <a:pPr marL="0" indent="0">
              <a:lnSpc>
                <a:spcPct val="90000"/>
              </a:lnSpc>
              <a:buNone/>
            </a:pPr>
            <a:endParaRPr lang="en-GB" sz="1300" dirty="0"/>
          </a:p>
          <a:p>
            <a:pPr marL="0" indent="0">
              <a:lnSpc>
                <a:spcPct val="90000"/>
              </a:lnSpc>
              <a:buNone/>
            </a:pPr>
            <a:r>
              <a:rPr lang="en-GB" sz="1300" dirty="0"/>
              <a:t>The rate of recruitment of new customers accelerates</a:t>
            </a:r>
          </a:p>
          <a:p>
            <a:pPr marL="0" indent="0">
              <a:lnSpc>
                <a:spcPct val="90000"/>
              </a:lnSpc>
              <a:buNone/>
            </a:pPr>
            <a:r>
              <a:rPr lang="en-GB" sz="1300" dirty="0"/>
              <a:t>Another reason is that the effects of repeat customers is being seen (customer retention).</a:t>
            </a:r>
          </a:p>
          <a:p>
            <a:pPr marL="0" indent="0">
              <a:lnSpc>
                <a:spcPct val="90000"/>
              </a:lnSpc>
              <a:buNone/>
            </a:pPr>
            <a:endParaRPr lang="en-GB" sz="1300" dirty="0"/>
          </a:p>
          <a:p>
            <a:pPr marL="0" indent="0">
              <a:lnSpc>
                <a:spcPct val="90000"/>
              </a:lnSpc>
              <a:buNone/>
            </a:pPr>
            <a:r>
              <a:rPr lang="en-GB" sz="1300" dirty="0"/>
              <a:t>There is urgency at this stage to build brand loyalty (consider loyalty schemes).</a:t>
            </a:r>
          </a:p>
          <a:p>
            <a:pPr marL="0" indent="0">
              <a:lnSpc>
                <a:spcPct val="90000"/>
              </a:lnSpc>
              <a:buNone/>
            </a:pPr>
            <a:endParaRPr lang="en-GB" sz="1300" dirty="0"/>
          </a:p>
          <a:p>
            <a:pPr marL="0" indent="0">
              <a:lnSpc>
                <a:spcPct val="90000"/>
              </a:lnSpc>
              <a:buNone/>
            </a:pPr>
            <a:r>
              <a:rPr lang="en-GB" sz="1300" dirty="0"/>
              <a:t>Competitors will now have had time to assess the product, its potential and its place within the market.</a:t>
            </a:r>
          </a:p>
          <a:p>
            <a:pPr marL="0" indent="0">
              <a:lnSpc>
                <a:spcPct val="90000"/>
              </a:lnSpc>
              <a:buNone/>
            </a:pPr>
            <a:endParaRPr lang="en-GB" sz="1300" dirty="0"/>
          </a:p>
          <a:p>
            <a:pPr marL="0" indent="0">
              <a:lnSpc>
                <a:spcPct val="90000"/>
              </a:lnSpc>
              <a:buNone/>
            </a:pPr>
            <a:r>
              <a:rPr lang="en-GB" sz="1300" dirty="0"/>
              <a:t>Whatever competitors do they will attempt to deflect interest away from your product.</a:t>
            </a:r>
          </a:p>
          <a:p>
            <a:pPr>
              <a:lnSpc>
                <a:spcPct val="90000"/>
              </a:lnSpc>
            </a:pPr>
            <a:endParaRPr lang="en-GB" sz="1300" dirty="0"/>
          </a:p>
        </p:txBody>
      </p:sp>
      <p:pic>
        <p:nvPicPr>
          <p:cNvPr id="7" name="Picture 6">
            <a:extLst>
              <a:ext uri="{FF2B5EF4-FFF2-40B4-BE49-F238E27FC236}">
                <a16:creationId xmlns:a16="http://schemas.microsoft.com/office/drawing/2014/main" id="{214F5803-EE43-4195-9186-6F5BFE6970C0}"/>
              </a:ext>
            </a:extLst>
          </p:cNvPr>
          <p:cNvPicPr>
            <a:picLocks noChangeAspect="1"/>
          </p:cNvPicPr>
          <p:nvPr/>
        </p:nvPicPr>
        <p:blipFill>
          <a:blip r:embed="rId2"/>
          <a:stretch>
            <a:fillRect/>
          </a:stretch>
        </p:blipFill>
        <p:spPr>
          <a:xfrm>
            <a:off x="4788024" y="1864949"/>
            <a:ext cx="4038600" cy="1534667"/>
          </a:xfrm>
          <a:prstGeom prst="rect">
            <a:avLst/>
          </a:prstGeom>
          <a:noFill/>
        </p:spPr>
      </p:pic>
    </p:spTree>
    <p:extLst>
      <p:ext uri="{BB962C8B-B14F-4D97-AF65-F5344CB8AC3E}">
        <p14:creationId xmlns:p14="http://schemas.microsoft.com/office/powerpoint/2010/main" val="3819848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8631E4-F177-4B15-822B-9FCC67CAB352}"/>
              </a:ext>
            </a:extLst>
          </p:cNvPr>
          <p:cNvSpPr>
            <a:spLocks noGrp="1"/>
          </p:cNvSpPr>
          <p:nvPr>
            <p:ph sz="half" idx="1"/>
          </p:nvPr>
        </p:nvSpPr>
        <p:spPr>
          <a:xfrm>
            <a:off x="-2776" y="620688"/>
            <a:ext cx="5510880" cy="4968553"/>
          </a:xfrm>
        </p:spPr>
        <p:txBody>
          <a:bodyPr>
            <a:normAutofit/>
          </a:bodyPr>
          <a:lstStyle/>
          <a:p>
            <a:pPr marL="0" indent="0">
              <a:lnSpc>
                <a:spcPct val="90000"/>
              </a:lnSpc>
              <a:buNone/>
            </a:pPr>
            <a:r>
              <a:rPr lang="en-GB" b="1" dirty="0">
                <a:solidFill>
                  <a:schemeClr val="tx2"/>
                </a:solidFill>
              </a:rPr>
              <a:t>Stage 3 –Maturity</a:t>
            </a:r>
          </a:p>
          <a:p>
            <a:pPr marL="0" indent="0">
              <a:lnSpc>
                <a:spcPct val="90000"/>
              </a:lnSpc>
              <a:buNone/>
            </a:pPr>
            <a:endParaRPr lang="en-GB" sz="1800" b="1" dirty="0">
              <a:solidFill>
                <a:schemeClr val="tx2"/>
              </a:solidFill>
            </a:endParaRPr>
          </a:p>
          <a:p>
            <a:pPr marL="0" indent="0">
              <a:lnSpc>
                <a:spcPct val="90000"/>
              </a:lnSpc>
              <a:buNone/>
            </a:pPr>
            <a:r>
              <a:rPr lang="en-GB" sz="1500" dirty="0"/>
              <a:t>During this stage, the product achieves as much as it ever will.</a:t>
            </a:r>
          </a:p>
          <a:p>
            <a:pPr marL="0" indent="0">
              <a:lnSpc>
                <a:spcPct val="90000"/>
              </a:lnSpc>
              <a:buNone/>
            </a:pPr>
            <a:endParaRPr lang="en-GB" sz="1500" dirty="0"/>
          </a:p>
          <a:p>
            <a:pPr marL="0" indent="0">
              <a:lnSpc>
                <a:spcPct val="90000"/>
              </a:lnSpc>
              <a:buNone/>
            </a:pPr>
            <a:r>
              <a:rPr lang="en-GB" sz="1500" dirty="0"/>
              <a:t>The accelerated growth levels off.</a:t>
            </a:r>
          </a:p>
          <a:p>
            <a:pPr marL="0" indent="0">
              <a:lnSpc>
                <a:spcPct val="90000"/>
              </a:lnSpc>
              <a:buNone/>
            </a:pPr>
            <a:endParaRPr lang="en-GB" sz="1500" dirty="0"/>
          </a:p>
          <a:p>
            <a:pPr marL="0" indent="0">
              <a:lnSpc>
                <a:spcPct val="90000"/>
              </a:lnSpc>
              <a:buNone/>
            </a:pPr>
            <a:r>
              <a:rPr lang="en-GB" sz="1500" dirty="0"/>
              <a:t>Any modifications to the product will have been made during the growth period and so now the product is, as it will remain.</a:t>
            </a:r>
          </a:p>
          <a:p>
            <a:pPr marL="0" indent="0">
              <a:lnSpc>
                <a:spcPct val="90000"/>
              </a:lnSpc>
              <a:buNone/>
            </a:pPr>
            <a:endParaRPr lang="en-GB" sz="1500" dirty="0"/>
          </a:p>
          <a:p>
            <a:pPr marL="0" indent="0">
              <a:lnSpc>
                <a:spcPct val="90000"/>
              </a:lnSpc>
              <a:buNone/>
            </a:pPr>
            <a:r>
              <a:rPr lang="en-GB" sz="1500" dirty="0"/>
              <a:t>There is no upgrade or modification now, and additional customers will be gained by more aggressive marketing of the product and perhaps concentrating efforts on segments of the market that have not purchased in great number previously </a:t>
            </a:r>
            <a:r>
              <a:rPr lang="en-GB" sz="1500" i="1" dirty="0">
                <a:solidFill>
                  <a:schemeClr val="tx2"/>
                </a:solidFill>
              </a:rPr>
              <a:t>(think about segmentation and the difference between generations).</a:t>
            </a:r>
          </a:p>
          <a:p>
            <a:pPr marL="0" indent="0">
              <a:lnSpc>
                <a:spcPct val="90000"/>
              </a:lnSpc>
              <a:buNone/>
            </a:pPr>
            <a:endParaRPr lang="en-GB" sz="1500" dirty="0"/>
          </a:p>
        </p:txBody>
      </p:sp>
      <p:pic>
        <p:nvPicPr>
          <p:cNvPr id="6" name="Picture 5">
            <a:extLst>
              <a:ext uri="{FF2B5EF4-FFF2-40B4-BE49-F238E27FC236}">
                <a16:creationId xmlns:a16="http://schemas.microsoft.com/office/drawing/2014/main" id="{73C69685-4BC2-4A26-AA65-507F0E8EA755}"/>
              </a:ext>
            </a:extLst>
          </p:cNvPr>
          <p:cNvPicPr>
            <a:picLocks noChangeAspect="1"/>
          </p:cNvPicPr>
          <p:nvPr/>
        </p:nvPicPr>
        <p:blipFill>
          <a:blip r:embed="rId2"/>
          <a:stretch>
            <a:fillRect/>
          </a:stretch>
        </p:blipFill>
        <p:spPr>
          <a:xfrm>
            <a:off x="5652120" y="1268760"/>
            <a:ext cx="3111903" cy="3096344"/>
          </a:xfrm>
          <a:prstGeom prst="rect">
            <a:avLst/>
          </a:prstGeom>
          <a:noFill/>
        </p:spPr>
      </p:pic>
    </p:spTree>
    <p:extLst>
      <p:ext uri="{BB962C8B-B14F-4D97-AF65-F5344CB8AC3E}">
        <p14:creationId xmlns:p14="http://schemas.microsoft.com/office/powerpoint/2010/main" val="416908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964BDE-E2EB-4F80-827D-6453FE47A3D5}"/>
              </a:ext>
            </a:extLst>
          </p:cNvPr>
          <p:cNvSpPr>
            <a:spLocks noGrp="1"/>
          </p:cNvSpPr>
          <p:nvPr>
            <p:ph sz="half" idx="1"/>
          </p:nvPr>
        </p:nvSpPr>
        <p:spPr>
          <a:xfrm>
            <a:off x="0" y="476672"/>
            <a:ext cx="4495800" cy="5112569"/>
          </a:xfrm>
        </p:spPr>
        <p:txBody>
          <a:bodyPr>
            <a:normAutofit fontScale="92500"/>
          </a:bodyPr>
          <a:lstStyle/>
          <a:p>
            <a:pPr marL="0" indent="0">
              <a:lnSpc>
                <a:spcPct val="90000"/>
              </a:lnSpc>
              <a:buNone/>
            </a:pPr>
            <a:r>
              <a:rPr lang="en-GB" b="1" dirty="0">
                <a:solidFill>
                  <a:schemeClr val="tx2"/>
                </a:solidFill>
              </a:rPr>
              <a:t>Stage 4 – Decline</a:t>
            </a:r>
          </a:p>
          <a:p>
            <a:pPr marL="0" indent="0">
              <a:lnSpc>
                <a:spcPct val="90000"/>
              </a:lnSpc>
              <a:buNone/>
            </a:pPr>
            <a:endParaRPr lang="en-GB" sz="1800" b="1" dirty="0">
              <a:solidFill>
                <a:schemeClr val="tx2"/>
              </a:solidFill>
            </a:endParaRPr>
          </a:p>
          <a:p>
            <a:pPr marL="0" indent="0">
              <a:lnSpc>
                <a:spcPct val="90000"/>
              </a:lnSpc>
              <a:buNone/>
            </a:pPr>
            <a:r>
              <a:rPr lang="en-GB" sz="1300" dirty="0"/>
              <a:t>Once a product goes into decline for market-based reasons, it is almost impossible to stop it.</a:t>
            </a:r>
          </a:p>
          <a:p>
            <a:pPr marL="0" indent="0">
              <a:lnSpc>
                <a:spcPct val="90000"/>
              </a:lnSpc>
              <a:buNone/>
            </a:pPr>
            <a:endParaRPr lang="en-GB" sz="1300" dirty="0"/>
          </a:p>
          <a:p>
            <a:pPr marL="0" indent="0">
              <a:lnSpc>
                <a:spcPct val="90000"/>
              </a:lnSpc>
              <a:buNone/>
            </a:pPr>
            <a:r>
              <a:rPr lang="en-GB" sz="1300" dirty="0"/>
              <a:t>The rate of decline can be controlled to some extent, but inevitably sales and profits will fall regardless of marketing effort.</a:t>
            </a:r>
          </a:p>
          <a:p>
            <a:pPr marL="0" indent="0">
              <a:lnSpc>
                <a:spcPct val="90000"/>
              </a:lnSpc>
              <a:buNone/>
            </a:pPr>
            <a:endParaRPr lang="en-GB" sz="1300" dirty="0"/>
          </a:p>
          <a:p>
            <a:pPr marL="0" indent="0">
              <a:lnSpc>
                <a:spcPct val="90000"/>
              </a:lnSpc>
              <a:buNone/>
            </a:pPr>
            <a:r>
              <a:rPr lang="en-GB" sz="1300" dirty="0"/>
              <a:t>Decline can be environment related, rather than a result of poor management decisions.</a:t>
            </a:r>
          </a:p>
          <a:p>
            <a:pPr marL="0" indent="0">
              <a:lnSpc>
                <a:spcPct val="90000"/>
              </a:lnSpc>
              <a:buNone/>
            </a:pPr>
            <a:endParaRPr lang="en-GB" sz="1300" dirty="0"/>
          </a:p>
          <a:p>
            <a:pPr marL="0" indent="0">
              <a:lnSpc>
                <a:spcPct val="90000"/>
              </a:lnSpc>
              <a:buNone/>
            </a:pPr>
            <a:r>
              <a:rPr lang="en-GB" sz="1300" dirty="0"/>
              <a:t>Technological development or changes in consumer tastes for example can lead to the demise of the best managed products.</a:t>
            </a:r>
          </a:p>
          <a:p>
            <a:pPr marL="0" indent="0">
              <a:lnSpc>
                <a:spcPct val="90000"/>
              </a:lnSpc>
              <a:buNone/>
            </a:pPr>
            <a:endParaRPr lang="en-GB" sz="1300" dirty="0"/>
          </a:p>
          <a:p>
            <a:pPr marL="0" indent="0">
              <a:lnSpc>
                <a:spcPct val="90000"/>
              </a:lnSpc>
              <a:buNone/>
            </a:pPr>
            <a:r>
              <a:rPr lang="en-GB" sz="1300" dirty="0"/>
              <a:t>New technologies are increasingly becoming a powerful force.</a:t>
            </a:r>
          </a:p>
          <a:p>
            <a:pPr marL="0" indent="0">
              <a:lnSpc>
                <a:spcPct val="90000"/>
              </a:lnSpc>
              <a:buNone/>
            </a:pPr>
            <a:endParaRPr lang="en-GB" sz="1300" dirty="0"/>
          </a:p>
          <a:p>
            <a:pPr marL="0" indent="0">
              <a:lnSpc>
                <a:spcPct val="90000"/>
              </a:lnSpc>
              <a:buNone/>
            </a:pPr>
            <a:r>
              <a:rPr lang="en-GB" sz="1300" i="1" dirty="0"/>
              <a:t>Polaroid built a market around instant photographs…. Think what digital cameras and cameras within phones do now?…… however Polaroid have seen an upsurge again focussing on the retro market.</a:t>
            </a:r>
          </a:p>
          <a:p>
            <a:pPr marL="0" indent="0">
              <a:lnSpc>
                <a:spcPct val="90000"/>
              </a:lnSpc>
              <a:buNone/>
            </a:pPr>
            <a:endParaRPr lang="en-GB" sz="1300" dirty="0"/>
          </a:p>
        </p:txBody>
      </p:sp>
      <p:pic>
        <p:nvPicPr>
          <p:cNvPr id="6" name="Picture 5">
            <a:extLst>
              <a:ext uri="{FF2B5EF4-FFF2-40B4-BE49-F238E27FC236}">
                <a16:creationId xmlns:a16="http://schemas.microsoft.com/office/drawing/2014/main" id="{8BCE88CA-9C52-4967-AA7E-706B9B4F030A}"/>
              </a:ext>
            </a:extLst>
          </p:cNvPr>
          <p:cNvPicPr>
            <a:picLocks noChangeAspect="1"/>
          </p:cNvPicPr>
          <p:nvPr/>
        </p:nvPicPr>
        <p:blipFill>
          <a:blip r:embed="rId2"/>
          <a:stretch>
            <a:fillRect/>
          </a:stretch>
        </p:blipFill>
        <p:spPr>
          <a:xfrm>
            <a:off x="4860032" y="1556792"/>
            <a:ext cx="3667824" cy="2448272"/>
          </a:xfrm>
          <a:prstGeom prst="rect">
            <a:avLst/>
          </a:prstGeom>
          <a:noFill/>
        </p:spPr>
      </p:pic>
    </p:spTree>
    <p:extLst>
      <p:ext uri="{BB962C8B-B14F-4D97-AF65-F5344CB8AC3E}">
        <p14:creationId xmlns:p14="http://schemas.microsoft.com/office/powerpoint/2010/main" val="1640741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8CFA9-36D5-4EE4-9CC8-698644014B5D}"/>
              </a:ext>
            </a:extLst>
          </p:cNvPr>
          <p:cNvSpPr>
            <a:spLocks noGrp="1"/>
          </p:cNvSpPr>
          <p:nvPr>
            <p:ph type="title"/>
          </p:nvPr>
        </p:nvSpPr>
        <p:spPr>
          <a:xfrm>
            <a:off x="107504" y="274638"/>
            <a:ext cx="8579296" cy="706090"/>
          </a:xfrm>
        </p:spPr>
        <p:txBody>
          <a:bodyPr anchor="ctr">
            <a:normAutofit/>
          </a:bodyPr>
          <a:lstStyle/>
          <a:p>
            <a:pPr algn="l"/>
            <a:r>
              <a:rPr lang="en-GB" sz="2800" b="1" dirty="0">
                <a:solidFill>
                  <a:schemeClr val="tx2"/>
                </a:solidFill>
              </a:rPr>
              <a:t>Milking or Harvesting</a:t>
            </a:r>
          </a:p>
        </p:txBody>
      </p:sp>
      <p:sp>
        <p:nvSpPr>
          <p:cNvPr id="3" name="Content Placeholder 2">
            <a:extLst>
              <a:ext uri="{FF2B5EF4-FFF2-40B4-BE49-F238E27FC236}">
                <a16:creationId xmlns:a16="http://schemas.microsoft.com/office/drawing/2014/main" id="{2A231ADF-AF17-4991-A3B1-7EDB8A07BF92}"/>
              </a:ext>
            </a:extLst>
          </p:cNvPr>
          <p:cNvSpPr>
            <a:spLocks noGrp="1"/>
          </p:cNvSpPr>
          <p:nvPr>
            <p:ph sz="half" idx="1"/>
          </p:nvPr>
        </p:nvSpPr>
        <p:spPr>
          <a:xfrm>
            <a:off x="107504" y="980728"/>
            <a:ext cx="5688632" cy="4608513"/>
          </a:xfrm>
        </p:spPr>
        <p:txBody>
          <a:bodyPr>
            <a:normAutofit/>
          </a:bodyPr>
          <a:lstStyle/>
          <a:p>
            <a:pPr marL="0" indent="0">
              <a:lnSpc>
                <a:spcPct val="90000"/>
              </a:lnSpc>
              <a:buNone/>
            </a:pPr>
            <a:r>
              <a:rPr lang="en-GB" sz="1500" dirty="0"/>
              <a:t>The strategy of milking or harvesting centres around the idea of allowing ‘nature to take its course’.</a:t>
            </a:r>
          </a:p>
          <a:p>
            <a:pPr marL="0" indent="0">
              <a:lnSpc>
                <a:spcPct val="90000"/>
              </a:lnSpc>
              <a:buNone/>
            </a:pPr>
            <a:endParaRPr lang="en-GB" sz="1500" dirty="0"/>
          </a:p>
          <a:p>
            <a:pPr marL="0" indent="0">
              <a:lnSpc>
                <a:spcPct val="90000"/>
              </a:lnSpc>
              <a:buNone/>
            </a:pPr>
            <a:r>
              <a:rPr lang="en-GB" sz="1500" dirty="0"/>
              <a:t>There is little or no marketing support at this stage</a:t>
            </a:r>
          </a:p>
          <a:p>
            <a:pPr marL="0" indent="0">
              <a:lnSpc>
                <a:spcPct val="90000"/>
              </a:lnSpc>
              <a:buNone/>
            </a:pPr>
            <a:endParaRPr lang="en-GB" sz="1500" dirty="0"/>
          </a:p>
          <a:p>
            <a:pPr marL="0" indent="0">
              <a:lnSpc>
                <a:spcPct val="90000"/>
              </a:lnSpc>
              <a:buNone/>
            </a:pPr>
            <a:r>
              <a:rPr lang="en-GB" sz="1500" dirty="0"/>
              <a:t>The product is allowed to fade away naturally.</a:t>
            </a:r>
          </a:p>
          <a:p>
            <a:pPr marL="0" indent="0">
              <a:lnSpc>
                <a:spcPct val="90000"/>
              </a:lnSpc>
              <a:buNone/>
            </a:pPr>
            <a:endParaRPr lang="en-GB" sz="1500" dirty="0"/>
          </a:p>
          <a:p>
            <a:pPr marL="0" indent="0">
              <a:lnSpc>
                <a:spcPct val="90000"/>
              </a:lnSpc>
              <a:buNone/>
            </a:pPr>
            <a:r>
              <a:rPr lang="en-GB" sz="1500" dirty="0"/>
              <a:t>The company will extract whatever profit there is left in the product</a:t>
            </a:r>
          </a:p>
          <a:p>
            <a:pPr marL="0" indent="0">
              <a:lnSpc>
                <a:spcPct val="90000"/>
              </a:lnSpc>
              <a:buNone/>
            </a:pPr>
            <a:endParaRPr lang="en-GB" sz="1500" dirty="0"/>
          </a:p>
          <a:p>
            <a:pPr marL="0" indent="0">
              <a:lnSpc>
                <a:spcPct val="90000"/>
              </a:lnSpc>
              <a:buNone/>
            </a:pPr>
            <a:r>
              <a:rPr lang="en-GB" sz="1500" dirty="0"/>
              <a:t>Loyal customers who have used the product over the years will still continue to purchase until trade stops.</a:t>
            </a:r>
          </a:p>
          <a:p>
            <a:pPr marL="0" indent="0">
              <a:lnSpc>
                <a:spcPct val="90000"/>
              </a:lnSpc>
              <a:buNone/>
            </a:pPr>
            <a:endParaRPr lang="en-GB" sz="1500" dirty="0"/>
          </a:p>
          <a:p>
            <a:pPr marL="0" indent="0">
              <a:lnSpc>
                <a:spcPct val="90000"/>
              </a:lnSpc>
              <a:buNone/>
            </a:pPr>
            <a:r>
              <a:rPr lang="en-GB" sz="1500" dirty="0"/>
              <a:t>This strategy maximises the full usefulness of a product… it is also less of a shock to the consumer. </a:t>
            </a:r>
          </a:p>
          <a:p>
            <a:pPr marL="0" indent="0">
              <a:lnSpc>
                <a:spcPct val="90000"/>
              </a:lnSpc>
              <a:buNone/>
            </a:pPr>
            <a:endParaRPr lang="en-GB" sz="1500" dirty="0"/>
          </a:p>
        </p:txBody>
      </p:sp>
      <p:pic>
        <p:nvPicPr>
          <p:cNvPr id="6" name="Picture 5">
            <a:extLst>
              <a:ext uri="{FF2B5EF4-FFF2-40B4-BE49-F238E27FC236}">
                <a16:creationId xmlns:a16="http://schemas.microsoft.com/office/drawing/2014/main" id="{331FAA11-3978-4D76-96B8-773ACA1FFECA}"/>
              </a:ext>
            </a:extLst>
          </p:cNvPr>
          <p:cNvPicPr>
            <a:picLocks noChangeAspect="1"/>
          </p:cNvPicPr>
          <p:nvPr/>
        </p:nvPicPr>
        <p:blipFill rotWithShape="1">
          <a:blip r:embed="rId2"/>
          <a:srcRect l="12687" r="19818" b="-1"/>
          <a:stretch/>
        </p:blipFill>
        <p:spPr>
          <a:xfrm>
            <a:off x="5940152" y="1412776"/>
            <a:ext cx="2916105" cy="2880320"/>
          </a:xfrm>
          <a:prstGeom prst="rect">
            <a:avLst/>
          </a:prstGeom>
          <a:noFill/>
        </p:spPr>
      </p:pic>
    </p:spTree>
    <p:extLst>
      <p:ext uri="{BB962C8B-B14F-4D97-AF65-F5344CB8AC3E}">
        <p14:creationId xmlns:p14="http://schemas.microsoft.com/office/powerpoint/2010/main" val="141577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861CBA9-C0A9-4AED-90F4-DFD82F47DD01}"/>
              </a:ext>
            </a:extLst>
          </p:cNvPr>
          <p:cNvSpPr>
            <a:spLocks noGrp="1"/>
          </p:cNvSpPr>
          <p:nvPr>
            <p:ph idx="1"/>
          </p:nvPr>
        </p:nvSpPr>
        <p:spPr>
          <a:xfrm>
            <a:off x="0" y="476672"/>
            <a:ext cx="9144000" cy="5328592"/>
          </a:xfrm>
        </p:spPr>
        <p:txBody>
          <a:bodyPr>
            <a:normAutofit fontScale="47500" lnSpcReduction="20000"/>
          </a:bodyPr>
          <a:lstStyle/>
          <a:p>
            <a:pPr marL="0" indent="0">
              <a:buNone/>
            </a:pPr>
            <a:r>
              <a:rPr lang="en-GB" sz="5900" b="1" dirty="0">
                <a:solidFill>
                  <a:schemeClr val="tx2"/>
                </a:solidFill>
              </a:rPr>
              <a:t>The important requirement for data collection</a:t>
            </a:r>
          </a:p>
          <a:p>
            <a:pPr>
              <a:buFontTx/>
              <a:buChar char="-"/>
            </a:pPr>
            <a:endParaRPr lang="en-GB" sz="5900" b="1" dirty="0">
              <a:solidFill>
                <a:schemeClr val="tx2"/>
              </a:solidFill>
            </a:endParaRPr>
          </a:p>
          <a:p>
            <a:pPr>
              <a:buFontTx/>
              <a:buChar char="-"/>
            </a:pPr>
            <a:endParaRPr lang="en-GB" sz="5900" b="1" dirty="0">
              <a:solidFill>
                <a:schemeClr val="tx2"/>
              </a:solidFill>
            </a:endParaRPr>
          </a:p>
          <a:p>
            <a:pPr>
              <a:buFontTx/>
              <a:buChar char="-"/>
            </a:pPr>
            <a:endParaRPr lang="en-GB" sz="5900" b="1" dirty="0">
              <a:solidFill>
                <a:schemeClr val="tx2"/>
              </a:solidFill>
            </a:endParaRPr>
          </a:p>
          <a:p>
            <a:pPr marL="0" indent="0">
              <a:buNone/>
            </a:pPr>
            <a:r>
              <a:rPr lang="en-GB" dirty="0"/>
              <a:t>What decisions do you make on a regular basis?</a:t>
            </a:r>
          </a:p>
          <a:p>
            <a:pPr marL="0" indent="0">
              <a:buNone/>
            </a:pPr>
            <a:r>
              <a:rPr lang="en-GB" dirty="0"/>
              <a:t>What types of information do you need to make these decisions?</a:t>
            </a:r>
          </a:p>
          <a:p>
            <a:pPr marL="0" indent="0">
              <a:buNone/>
            </a:pPr>
            <a:r>
              <a:rPr lang="en-GB" dirty="0"/>
              <a:t>What types of information do you regularly receive?</a:t>
            </a:r>
          </a:p>
          <a:p>
            <a:pPr marL="0" indent="0">
              <a:buNone/>
            </a:pPr>
            <a:r>
              <a:rPr lang="en-GB" dirty="0"/>
              <a:t>What types of information do you need but do not currently get?</a:t>
            </a:r>
          </a:p>
          <a:p>
            <a:pPr marL="0" indent="0">
              <a:buNone/>
            </a:pPr>
            <a:r>
              <a:rPr lang="en-GB" dirty="0"/>
              <a:t>What types of specific information are you likely to request?</a:t>
            </a:r>
          </a:p>
          <a:p>
            <a:pPr marL="0" indent="0">
              <a:buNone/>
            </a:pPr>
            <a:r>
              <a:rPr lang="en-GB" dirty="0"/>
              <a:t>What is the time frame in which you would like to receive the information(daily, weekly, fortnightly, monthly half-yearly etc)?</a:t>
            </a:r>
          </a:p>
          <a:p>
            <a:pPr marL="0" indent="0">
              <a:buNone/>
            </a:pPr>
            <a:r>
              <a:rPr lang="en-GB" dirty="0"/>
              <a:t>What are the areas of specific interest?</a:t>
            </a:r>
          </a:p>
          <a:p>
            <a:pPr marL="0" indent="0">
              <a:buNone/>
            </a:pPr>
            <a:r>
              <a:rPr lang="en-GB" dirty="0"/>
              <a:t>What are your likely sources of that information (internal reports, trade magazines, customers etc)?</a:t>
            </a:r>
          </a:p>
          <a:p>
            <a:pPr marL="0" indent="0">
              <a:buNone/>
            </a:pPr>
            <a:r>
              <a:rPr lang="en-GB" dirty="0"/>
              <a:t>What are your data analysis requirements?</a:t>
            </a:r>
          </a:p>
          <a:p>
            <a:pPr marL="0" indent="0">
              <a:buNone/>
            </a:pPr>
            <a:r>
              <a:rPr lang="en-GB" dirty="0"/>
              <a:t>What formats for the information (summary, table, graphs, print, computer file etc) are more appropriate for you?</a:t>
            </a:r>
          </a:p>
          <a:p>
            <a:pPr marL="0" indent="0">
              <a:buNone/>
            </a:pPr>
            <a:endParaRPr lang="en-GB" dirty="0"/>
          </a:p>
          <a:p>
            <a:pPr marL="0" indent="0">
              <a:buNone/>
            </a:pPr>
            <a:r>
              <a:rPr lang="en-GB" i="1" dirty="0">
                <a:solidFill>
                  <a:schemeClr val="tx2"/>
                </a:solidFill>
              </a:rPr>
              <a:t>Once you have answered these questions then you can focus on the task, and plan for the best data collection method.</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5" name="Picture 4">
            <a:extLst>
              <a:ext uri="{FF2B5EF4-FFF2-40B4-BE49-F238E27FC236}">
                <a16:creationId xmlns:a16="http://schemas.microsoft.com/office/drawing/2014/main" id="{B20D18DA-57F7-422B-90ED-39B62AE75D32}"/>
              </a:ext>
            </a:extLst>
          </p:cNvPr>
          <p:cNvPicPr>
            <a:picLocks noChangeAspect="1"/>
          </p:cNvPicPr>
          <p:nvPr/>
        </p:nvPicPr>
        <p:blipFill>
          <a:blip r:embed="rId2"/>
          <a:stretch>
            <a:fillRect/>
          </a:stretch>
        </p:blipFill>
        <p:spPr>
          <a:xfrm>
            <a:off x="6012160" y="1035204"/>
            <a:ext cx="2592288" cy="2154061"/>
          </a:xfrm>
          <a:prstGeom prst="rect">
            <a:avLst/>
          </a:prstGeom>
        </p:spPr>
      </p:pic>
    </p:spTree>
    <p:extLst>
      <p:ext uri="{BB962C8B-B14F-4D97-AF65-F5344CB8AC3E}">
        <p14:creationId xmlns:p14="http://schemas.microsoft.com/office/powerpoint/2010/main" val="1928020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A3074FE-0B02-47AF-9BFB-005D766C02CA}"/>
              </a:ext>
            </a:extLst>
          </p:cNvPr>
          <p:cNvPicPr>
            <a:picLocks noGrp="1" noChangeAspect="1"/>
          </p:cNvPicPr>
          <p:nvPr>
            <p:ph sz="half" idx="1"/>
          </p:nvPr>
        </p:nvPicPr>
        <p:blipFill rotWithShape="1">
          <a:blip r:embed="rId2"/>
          <a:srcRect t="7938" b="10831"/>
          <a:stretch/>
        </p:blipFill>
        <p:spPr>
          <a:xfrm>
            <a:off x="109564" y="188641"/>
            <a:ext cx="5110508" cy="5400600"/>
          </a:xfrm>
          <a:noFill/>
        </p:spPr>
      </p:pic>
      <p:sp>
        <p:nvSpPr>
          <p:cNvPr id="12" name="Content Placeholder 3">
            <a:extLst>
              <a:ext uri="{FF2B5EF4-FFF2-40B4-BE49-F238E27FC236}">
                <a16:creationId xmlns:a16="http://schemas.microsoft.com/office/drawing/2014/main" id="{11A5AB50-1552-4871-B8EF-9CB5933342C6}"/>
              </a:ext>
            </a:extLst>
          </p:cNvPr>
          <p:cNvSpPr>
            <a:spLocks noGrp="1"/>
          </p:cNvSpPr>
          <p:nvPr>
            <p:ph sz="half" idx="2"/>
          </p:nvPr>
        </p:nvSpPr>
        <p:spPr>
          <a:xfrm>
            <a:off x="5220072" y="0"/>
            <a:ext cx="3923928" cy="5805264"/>
          </a:xfrm>
        </p:spPr>
        <p:txBody>
          <a:bodyPr>
            <a:normAutofit fontScale="55000" lnSpcReduction="20000"/>
          </a:bodyPr>
          <a:lstStyle/>
          <a:p>
            <a:pPr marL="0" indent="0">
              <a:buNone/>
            </a:pPr>
            <a:r>
              <a:rPr lang="en-US" sz="5100" b="1" dirty="0">
                <a:solidFill>
                  <a:schemeClr val="tx2"/>
                </a:solidFill>
              </a:rPr>
              <a:t>Accept cookies… what does that phrase mean?</a:t>
            </a:r>
          </a:p>
          <a:p>
            <a:pPr marL="0" indent="0">
              <a:buNone/>
            </a:pPr>
            <a:endParaRPr lang="en-US" dirty="0"/>
          </a:p>
          <a:p>
            <a:pPr marL="0" indent="0">
              <a:buNone/>
            </a:pPr>
            <a:endParaRPr lang="en-US" dirty="0"/>
          </a:p>
          <a:p>
            <a:pPr marL="0" indent="0">
              <a:buNone/>
            </a:pPr>
            <a:r>
              <a:rPr lang="en-US" dirty="0"/>
              <a:t>Closed Loop Reporting CLR brings data from two main sources together.</a:t>
            </a:r>
          </a:p>
          <a:p>
            <a:pPr marL="0" indent="0">
              <a:buNone/>
            </a:pPr>
            <a:endParaRPr lang="en-US" dirty="0"/>
          </a:p>
          <a:p>
            <a:pPr marL="0" indent="0">
              <a:buNone/>
            </a:pPr>
            <a:r>
              <a:rPr lang="en-US" dirty="0"/>
              <a:t>Integrating data that the marketing team collect via marketing automation with the information that the sales and customers service team collected via the Customer relationship management system (CRM).</a:t>
            </a:r>
          </a:p>
          <a:p>
            <a:pPr marL="0" indent="0">
              <a:buNone/>
            </a:pPr>
            <a:endParaRPr lang="en-US" dirty="0"/>
          </a:p>
          <a:p>
            <a:pPr marL="0" indent="0">
              <a:buNone/>
            </a:pPr>
            <a:r>
              <a:rPr lang="en-US" dirty="0"/>
              <a:t>This CLR process helps to generate 360-degree views of the sales cycle… so you can see a users first visit to the website, browsing through their activities and then identifying their last conversion event ( so if you think of a hotel.. When they </a:t>
            </a:r>
            <a:r>
              <a:rPr lang="en-US" u="sng" dirty="0"/>
              <a:t>actually </a:t>
            </a:r>
            <a:r>
              <a:rPr lang="en-US" dirty="0"/>
              <a:t>booked that room)</a:t>
            </a:r>
          </a:p>
          <a:p>
            <a:pPr marL="0" indent="0">
              <a:buNone/>
            </a:pPr>
            <a:endParaRPr lang="en-US" dirty="0"/>
          </a:p>
          <a:p>
            <a:pPr marL="0" indent="0">
              <a:buNone/>
            </a:pPr>
            <a:r>
              <a:rPr lang="en-US" dirty="0"/>
              <a:t>You can also view what marketing content they downloaded..  this is a very powerful tool.</a:t>
            </a:r>
          </a:p>
        </p:txBody>
      </p:sp>
    </p:spTree>
    <p:extLst>
      <p:ext uri="{BB962C8B-B14F-4D97-AF65-F5344CB8AC3E}">
        <p14:creationId xmlns:p14="http://schemas.microsoft.com/office/powerpoint/2010/main" val="1640176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F94346-4E55-4E95-A237-4F4601F37C50}"/>
              </a:ext>
            </a:extLst>
          </p:cNvPr>
          <p:cNvSpPr>
            <a:spLocks noGrp="1"/>
          </p:cNvSpPr>
          <p:nvPr>
            <p:ph sz="half" idx="1"/>
          </p:nvPr>
        </p:nvSpPr>
        <p:spPr>
          <a:xfrm>
            <a:off x="-36512" y="188640"/>
            <a:ext cx="5040560" cy="5400601"/>
          </a:xfrm>
        </p:spPr>
        <p:txBody>
          <a:bodyPr>
            <a:normAutofit fontScale="85000" lnSpcReduction="20000"/>
          </a:bodyPr>
          <a:lstStyle/>
          <a:p>
            <a:pPr marL="0" indent="0">
              <a:buNone/>
            </a:pPr>
            <a:r>
              <a:rPr lang="en-GB" dirty="0"/>
              <a:t>Further to the use of CLR, </a:t>
            </a:r>
            <a:r>
              <a:rPr lang="en-GB" b="1" dirty="0">
                <a:solidFill>
                  <a:schemeClr val="tx2"/>
                </a:solidFill>
              </a:rPr>
              <a:t>Data Mining &amp; Segmentation</a:t>
            </a:r>
            <a:r>
              <a:rPr lang="en-GB" dirty="0"/>
              <a:t> can identify potential long-term customers.</a:t>
            </a:r>
          </a:p>
          <a:p>
            <a:pPr marL="0" indent="0">
              <a:buNone/>
            </a:pPr>
            <a:endParaRPr lang="en-GB" dirty="0"/>
          </a:p>
          <a:p>
            <a:pPr marL="0" indent="0" algn="ctr">
              <a:buNone/>
            </a:pPr>
            <a:r>
              <a:rPr lang="en-GB" b="1" dirty="0">
                <a:solidFill>
                  <a:srgbClr val="0070C0"/>
                </a:solidFill>
              </a:rPr>
              <a:t>As opposed to those who are </a:t>
            </a:r>
          </a:p>
          <a:p>
            <a:pPr marL="0" indent="0" algn="ctr">
              <a:buNone/>
            </a:pPr>
            <a:r>
              <a:rPr lang="en-GB" b="1" dirty="0">
                <a:solidFill>
                  <a:srgbClr val="0070C0"/>
                </a:solidFill>
              </a:rPr>
              <a:t>’bonus-seekers’ </a:t>
            </a:r>
          </a:p>
          <a:p>
            <a:pPr marL="0" indent="0">
              <a:buNone/>
            </a:pPr>
            <a:r>
              <a:rPr lang="en-GB" sz="2600" i="1" dirty="0"/>
              <a:t>(short term shoppers/ bargain hunters only, can be costly to  marketing efforts as they are not brand loyal and increase the ‘churn rate’)</a:t>
            </a:r>
          </a:p>
          <a:p>
            <a:pPr marL="0" indent="0">
              <a:buNone/>
            </a:pPr>
            <a:endParaRPr lang="en-GB" dirty="0"/>
          </a:p>
          <a:p>
            <a:pPr marL="0" indent="0">
              <a:buNone/>
            </a:pPr>
            <a:r>
              <a:rPr lang="en-GB" b="1" dirty="0">
                <a:solidFill>
                  <a:srgbClr val="0070C0"/>
                </a:solidFill>
              </a:rPr>
              <a:t>We want to gain and retain loyal customers.. </a:t>
            </a:r>
            <a:r>
              <a:rPr lang="en-GB" dirty="0"/>
              <a:t>by data mining and really getting to know the accurate information about our customers this can help us focus on successful retention through our marketing efforts.</a:t>
            </a:r>
          </a:p>
        </p:txBody>
      </p:sp>
      <p:pic>
        <p:nvPicPr>
          <p:cNvPr id="6" name="Content Placeholder 5">
            <a:extLst>
              <a:ext uri="{FF2B5EF4-FFF2-40B4-BE49-F238E27FC236}">
                <a16:creationId xmlns:a16="http://schemas.microsoft.com/office/drawing/2014/main" id="{74C226AB-8CC1-48E2-9CCD-BC295B55F2D7}"/>
              </a:ext>
            </a:extLst>
          </p:cNvPr>
          <p:cNvPicPr>
            <a:picLocks noGrp="1" noChangeAspect="1"/>
          </p:cNvPicPr>
          <p:nvPr>
            <p:ph sz="half" idx="2"/>
          </p:nvPr>
        </p:nvPicPr>
        <p:blipFill>
          <a:blip r:embed="rId2"/>
          <a:stretch>
            <a:fillRect/>
          </a:stretch>
        </p:blipFill>
        <p:spPr>
          <a:xfrm>
            <a:off x="5076056" y="1412776"/>
            <a:ext cx="3894584" cy="3168352"/>
          </a:xfrm>
        </p:spPr>
      </p:pic>
    </p:spTree>
    <p:extLst>
      <p:ext uri="{BB962C8B-B14F-4D97-AF65-F5344CB8AC3E}">
        <p14:creationId xmlns:p14="http://schemas.microsoft.com/office/powerpoint/2010/main" val="921096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6ECF1FF-B77B-433B-895F-C89F12A7144E}"/>
              </a:ext>
            </a:extLst>
          </p:cNvPr>
          <p:cNvPicPr>
            <a:picLocks noGrp="1" noChangeAspect="1"/>
          </p:cNvPicPr>
          <p:nvPr>
            <p:ph sz="half" idx="1"/>
          </p:nvPr>
        </p:nvPicPr>
        <p:blipFill>
          <a:blip r:embed="rId2"/>
          <a:stretch>
            <a:fillRect/>
          </a:stretch>
        </p:blipFill>
        <p:spPr>
          <a:xfrm>
            <a:off x="427077" y="1844824"/>
            <a:ext cx="4038600" cy="2592288"/>
          </a:xfrm>
          <a:noFill/>
        </p:spPr>
      </p:pic>
      <p:sp>
        <p:nvSpPr>
          <p:cNvPr id="12" name="Content Placeholder 3">
            <a:extLst>
              <a:ext uri="{FF2B5EF4-FFF2-40B4-BE49-F238E27FC236}">
                <a16:creationId xmlns:a16="http://schemas.microsoft.com/office/drawing/2014/main" id="{0FA5BE7E-E4B9-4604-BC32-A200564C3B66}"/>
              </a:ext>
            </a:extLst>
          </p:cNvPr>
          <p:cNvSpPr>
            <a:spLocks noGrp="1"/>
          </p:cNvSpPr>
          <p:nvPr>
            <p:ph sz="half" idx="2"/>
          </p:nvPr>
        </p:nvSpPr>
        <p:spPr>
          <a:xfrm>
            <a:off x="4648200" y="188640"/>
            <a:ext cx="4495800" cy="5544616"/>
          </a:xfrm>
        </p:spPr>
        <p:txBody>
          <a:bodyPr>
            <a:normAutofit fontScale="55000" lnSpcReduction="20000"/>
          </a:bodyPr>
          <a:lstStyle/>
          <a:p>
            <a:pPr marL="0" indent="0">
              <a:buNone/>
            </a:pPr>
            <a:r>
              <a:rPr lang="en-US" sz="4000" b="1" dirty="0">
                <a:solidFill>
                  <a:schemeClr val="tx2"/>
                </a:solidFill>
              </a:rPr>
              <a:t>The data base has many functions that must be followed to allow information to be accessed efficiently</a:t>
            </a:r>
          </a:p>
          <a:p>
            <a:pPr marL="0" indent="0">
              <a:buNone/>
            </a:pPr>
            <a:endParaRPr lang="en-US" sz="4000" b="1" dirty="0">
              <a:solidFill>
                <a:schemeClr val="tx2"/>
              </a:solidFill>
            </a:endParaRPr>
          </a:p>
          <a:p>
            <a:pPr marL="0" indent="0">
              <a:buNone/>
            </a:pPr>
            <a:r>
              <a:rPr lang="en-US" b="1" dirty="0">
                <a:solidFill>
                  <a:schemeClr val="tx2"/>
                </a:solidFill>
              </a:rPr>
              <a:t>Data Quality: E</a:t>
            </a:r>
            <a:r>
              <a:rPr lang="en-US" dirty="0"/>
              <a:t>nsuring data is accurate, relevant and kept up to date. Data like any other asset needs to be maintained ( cleaned and updated continuously)</a:t>
            </a:r>
          </a:p>
          <a:p>
            <a:pPr marL="0" indent="0">
              <a:buNone/>
            </a:pPr>
            <a:endParaRPr lang="en-US" dirty="0"/>
          </a:p>
          <a:p>
            <a:pPr marL="0" indent="0">
              <a:buNone/>
            </a:pPr>
            <a:r>
              <a:rPr lang="en-US" b="1" dirty="0">
                <a:solidFill>
                  <a:schemeClr val="tx2"/>
                </a:solidFill>
              </a:rPr>
              <a:t>Data Security </a:t>
            </a:r>
            <a:r>
              <a:rPr lang="en-US" dirty="0"/>
              <a:t>: Ensuring data cannot be compromised by attacks from inside or outside the organisation.</a:t>
            </a:r>
          </a:p>
          <a:p>
            <a:pPr marL="0" indent="0">
              <a:buNone/>
            </a:pPr>
            <a:endParaRPr lang="en-US" dirty="0"/>
          </a:p>
          <a:p>
            <a:pPr marL="0" indent="0">
              <a:buNone/>
            </a:pPr>
            <a:r>
              <a:rPr lang="en-US" b="1" dirty="0">
                <a:solidFill>
                  <a:schemeClr val="tx2"/>
                </a:solidFill>
              </a:rPr>
              <a:t>Data Coordination</a:t>
            </a:r>
            <a:r>
              <a:rPr lang="en-US"/>
              <a:t>: Specifying </a:t>
            </a:r>
            <a:r>
              <a:rPr lang="en-US" dirty="0"/>
              <a:t>exactly who has access to data retrieval and </a:t>
            </a:r>
            <a:r>
              <a:rPr lang="en-US"/>
              <a:t>who has </a:t>
            </a:r>
            <a:r>
              <a:rPr lang="en-US" dirty="0"/>
              <a:t>access to data input. Too many uncontrolled inputs may result in files being deleted or changes and the database spins out of control.</a:t>
            </a:r>
          </a:p>
          <a:p>
            <a:pPr marL="0" indent="0">
              <a:buNone/>
            </a:pPr>
            <a:endParaRPr lang="en-US" dirty="0"/>
          </a:p>
          <a:p>
            <a:pPr marL="0" indent="0">
              <a:buNone/>
            </a:pPr>
            <a:r>
              <a:rPr lang="en-US" b="1" dirty="0">
                <a:solidFill>
                  <a:schemeClr val="tx2"/>
                </a:solidFill>
              </a:rPr>
              <a:t>Data Back up: A</a:t>
            </a:r>
            <a:r>
              <a:rPr lang="en-US" dirty="0"/>
              <a:t>nd recovery ensuring that data can be restored when there are the almost inevitable system failures or attacks.</a:t>
            </a:r>
          </a:p>
          <a:p>
            <a:endParaRPr lang="en-US" dirty="0"/>
          </a:p>
        </p:txBody>
      </p:sp>
    </p:spTree>
    <p:extLst>
      <p:ext uri="{BB962C8B-B14F-4D97-AF65-F5344CB8AC3E}">
        <p14:creationId xmlns:p14="http://schemas.microsoft.com/office/powerpoint/2010/main" val="788576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6FFCD3-D89A-4447-A3CE-0860DDD2E187}"/>
              </a:ext>
            </a:extLst>
          </p:cNvPr>
          <p:cNvSpPr>
            <a:spLocks noGrp="1"/>
          </p:cNvSpPr>
          <p:nvPr>
            <p:ph sz="half" idx="1"/>
          </p:nvPr>
        </p:nvSpPr>
        <p:spPr>
          <a:xfrm>
            <a:off x="-15435" y="1124744"/>
            <a:ext cx="5148064" cy="4896544"/>
          </a:xfrm>
        </p:spPr>
        <p:txBody>
          <a:bodyPr>
            <a:normAutofit/>
          </a:bodyPr>
          <a:lstStyle/>
          <a:p>
            <a:pPr marL="0" indent="0" algn="ctr">
              <a:lnSpc>
                <a:spcPct val="90000"/>
              </a:lnSpc>
              <a:buNone/>
            </a:pPr>
            <a:r>
              <a:rPr lang="en-GB" b="1" dirty="0">
                <a:solidFill>
                  <a:srgbClr val="0070C0"/>
                </a:solidFill>
              </a:rPr>
              <a:t>Although it does not appear on the balance sheet</a:t>
            </a:r>
          </a:p>
          <a:p>
            <a:pPr marL="0" indent="0" algn="ctr">
              <a:lnSpc>
                <a:spcPct val="90000"/>
              </a:lnSpc>
              <a:buNone/>
            </a:pPr>
            <a:r>
              <a:rPr lang="en-GB" b="1" dirty="0">
                <a:solidFill>
                  <a:srgbClr val="0070C0"/>
                </a:solidFill>
              </a:rPr>
              <a:t>Data is an ASSET</a:t>
            </a:r>
          </a:p>
          <a:p>
            <a:pPr marL="0" indent="0">
              <a:lnSpc>
                <a:spcPct val="90000"/>
              </a:lnSpc>
              <a:buNone/>
            </a:pPr>
            <a:endParaRPr lang="en-GB" b="1" dirty="0">
              <a:solidFill>
                <a:schemeClr val="tx2"/>
              </a:solidFill>
            </a:endParaRPr>
          </a:p>
          <a:p>
            <a:pPr marL="0" indent="0">
              <a:lnSpc>
                <a:spcPct val="90000"/>
              </a:lnSpc>
              <a:buNone/>
            </a:pPr>
            <a:r>
              <a:rPr lang="en-GB" sz="1600" dirty="0"/>
              <a:t>Like any asset it deteriorates or depreciates over time if is it not properly maintained.</a:t>
            </a:r>
          </a:p>
          <a:p>
            <a:pPr marL="0" indent="0">
              <a:lnSpc>
                <a:spcPct val="90000"/>
              </a:lnSpc>
              <a:buNone/>
            </a:pPr>
            <a:r>
              <a:rPr lang="en-GB" sz="1600" dirty="0"/>
              <a:t>In the same way that a physical asset like a building needs to be maintained</a:t>
            </a:r>
          </a:p>
          <a:p>
            <a:pPr marL="0" indent="0">
              <a:lnSpc>
                <a:spcPct val="90000"/>
              </a:lnSpc>
              <a:buNone/>
            </a:pPr>
            <a:r>
              <a:rPr lang="en-GB" sz="1600" dirty="0"/>
              <a:t>For example, sending a message to people who have died upsets their relative and shows a lack of customer insight, similarly, contacting an enquirer who has opted out within the Register Email Preference service can incur a large fine for an organisation. These are aspects that are protected under GDPR.</a:t>
            </a:r>
          </a:p>
          <a:p>
            <a:pPr marL="0" indent="0">
              <a:lnSpc>
                <a:spcPct val="90000"/>
              </a:lnSpc>
              <a:buNone/>
            </a:pPr>
            <a:endParaRPr lang="en-GB" sz="1300" dirty="0"/>
          </a:p>
        </p:txBody>
      </p:sp>
      <p:pic>
        <p:nvPicPr>
          <p:cNvPr id="5" name="Picture 4">
            <a:extLst>
              <a:ext uri="{FF2B5EF4-FFF2-40B4-BE49-F238E27FC236}">
                <a16:creationId xmlns:a16="http://schemas.microsoft.com/office/drawing/2014/main" id="{B24229AC-FBDC-4BB8-B635-BDD52BC6DCDE}"/>
              </a:ext>
            </a:extLst>
          </p:cNvPr>
          <p:cNvPicPr>
            <a:picLocks noChangeAspect="1"/>
          </p:cNvPicPr>
          <p:nvPr/>
        </p:nvPicPr>
        <p:blipFill>
          <a:blip r:embed="rId2"/>
          <a:stretch>
            <a:fillRect/>
          </a:stretch>
        </p:blipFill>
        <p:spPr>
          <a:xfrm>
            <a:off x="5004048" y="1556792"/>
            <a:ext cx="3966592" cy="2685669"/>
          </a:xfrm>
          <a:prstGeom prst="rect">
            <a:avLst/>
          </a:prstGeom>
          <a:noFill/>
        </p:spPr>
      </p:pic>
    </p:spTree>
    <p:extLst>
      <p:ext uri="{BB962C8B-B14F-4D97-AF65-F5344CB8AC3E}">
        <p14:creationId xmlns:p14="http://schemas.microsoft.com/office/powerpoint/2010/main" val="187509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C9E44-4B1C-402F-85AC-F2D1CEF9E25D}"/>
              </a:ext>
            </a:extLst>
          </p:cNvPr>
          <p:cNvSpPr>
            <a:spLocks noGrp="1"/>
          </p:cNvSpPr>
          <p:nvPr>
            <p:ph type="title"/>
          </p:nvPr>
        </p:nvSpPr>
        <p:spPr>
          <a:xfrm>
            <a:off x="457200" y="341784"/>
            <a:ext cx="8229600" cy="1143000"/>
          </a:xfrm>
        </p:spPr>
        <p:txBody>
          <a:bodyPr>
            <a:noAutofit/>
          </a:bodyPr>
          <a:lstStyle/>
          <a:p>
            <a:r>
              <a:rPr lang="en-GB" sz="2400" b="1" dirty="0">
                <a:solidFill>
                  <a:schemeClr val="tx2"/>
                </a:solidFill>
              </a:rPr>
              <a:t>Take five minutes to find out what GDPR is… </a:t>
            </a:r>
            <a:br>
              <a:rPr lang="en-GB" sz="2400" b="1" dirty="0">
                <a:solidFill>
                  <a:schemeClr val="tx2"/>
                </a:solidFill>
              </a:rPr>
            </a:br>
            <a:r>
              <a:rPr lang="en-GB" sz="2400" b="1" dirty="0">
                <a:solidFill>
                  <a:schemeClr val="tx2"/>
                </a:solidFill>
              </a:rPr>
              <a:t>we will then discuss.</a:t>
            </a:r>
            <a:br>
              <a:rPr lang="en-GB" sz="2400" b="1" dirty="0">
                <a:solidFill>
                  <a:schemeClr val="tx2"/>
                </a:solidFill>
              </a:rPr>
            </a:br>
            <a:endParaRPr lang="en-GB" sz="2400" dirty="0"/>
          </a:p>
        </p:txBody>
      </p:sp>
      <p:pic>
        <p:nvPicPr>
          <p:cNvPr id="4" name="Content Placeholder 3">
            <a:extLst>
              <a:ext uri="{FF2B5EF4-FFF2-40B4-BE49-F238E27FC236}">
                <a16:creationId xmlns:a16="http://schemas.microsoft.com/office/drawing/2014/main" id="{80740BD8-ED76-4FFB-BB27-AE45FF67EB93}"/>
              </a:ext>
            </a:extLst>
          </p:cNvPr>
          <p:cNvPicPr>
            <a:picLocks noGrp="1" noChangeAspect="1"/>
          </p:cNvPicPr>
          <p:nvPr>
            <p:ph idx="1"/>
          </p:nvPr>
        </p:nvPicPr>
        <p:blipFill>
          <a:blip r:embed="rId2"/>
          <a:stretch>
            <a:fillRect/>
          </a:stretch>
        </p:blipFill>
        <p:spPr>
          <a:xfrm>
            <a:off x="298986" y="1484784"/>
            <a:ext cx="4249280" cy="3383573"/>
          </a:xfrm>
          <a:prstGeom prst="rect">
            <a:avLst/>
          </a:prstGeom>
        </p:spPr>
      </p:pic>
      <p:pic>
        <p:nvPicPr>
          <p:cNvPr id="5" name="Picture 4">
            <a:extLst>
              <a:ext uri="{FF2B5EF4-FFF2-40B4-BE49-F238E27FC236}">
                <a16:creationId xmlns:a16="http://schemas.microsoft.com/office/drawing/2014/main" id="{71BDFE3B-7B53-4B66-9DF9-88A004F0BD3D}"/>
              </a:ext>
            </a:extLst>
          </p:cNvPr>
          <p:cNvPicPr>
            <a:picLocks noChangeAspect="1"/>
          </p:cNvPicPr>
          <p:nvPr/>
        </p:nvPicPr>
        <p:blipFill>
          <a:blip r:embed="rId3"/>
          <a:stretch>
            <a:fillRect/>
          </a:stretch>
        </p:blipFill>
        <p:spPr>
          <a:xfrm>
            <a:off x="4969416" y="1481284"/>
            <a:ext cx="3743268" cy="3383573"/>
          </a:xfrm>
          <a:prstGeom prst="rect">
            <a:avLst/>
          </a:prstGeom>
        </p:spPr>
      </p:pic>
    </p:spTree>
    <p:extLst>
      <p:ext uri="{BB962C8B-B14F-4D97-AF65-F5344CB8AC3E}">
        <p14:creationId xmlns:p14="http://schemas.microsoft.com/office/powerpoint/2010/main" val="35116636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C0BF83-1F37-46BE-B3A3-41D395061DF5}"/>
              </a:ext>
            </a:extLst>
          </p:cNvPr>
          <p:cNvSpPr>
            <a:spLocks noGrp="1"/>
          </p:cNvSpPr>
          <p:nvPr>
            <p:ph sz="half" idx="1"/>
          </p:nvPr>
        </p:nvSpPr>
        <p:spPr>
          <a:xfrm>
            <a:off x="57093" y="1027569"/>
            <a:ext cx="4532312" cy="4289014"/>
          </a:xfrm>
        </p:spPr>
        <p:txBody>
          <a:bodyPr>
            <a:noAutofit/>
          </a:bodyPr>
          <a:lstStyle/>
          <a:p>
            <a:pPr marL="0" indent="0">
              <a:lnSpc>
                <a:spcPct val="90000"/>
              </a:lnSpc>
              <a:buNone/>
            </a:pPr>
            <a:r>
              <a:rPr lang="en-GB" sz="1600" dirty="0"/>
              <a:t>The General Data Protection Regulation (GDPR) protects customers from misuse of their data and the customer –sensitive culture that it demands.</a:t>
            </a:r>
          </a:p>
          <a:p>
            <a:pPr marL="0" indent="0">
              <a:lnSpc>
                <a:spcPct val="90000"/>
              </a:lnSpc>
              <a:buNone/>
            </a:pPr>
            <a:endParaRPr lang="en-GB" sz="1600" dirty="0"/>
          </a:p>
          <a:p>
            <a:pPr marL="0" indent="0">
              <a:lnSpc>
                <a:spcPct val="90000"/>
              </a:lnSpc>
              <a:buNone/>
            </a:pPr>
            <a:r>
              <a:rPr lang="en-GB" sz="1600" dirty="0"/>
              <a:t>GDPR subsequently introduced the ethical demands as an absolute necessity when it became law in 2018.</a:t>
            </a:r>
          </a:p>
          <a:p>
            <a:pPr marL="0" indent="0">
              <a:lnSpc>
                <a:spcPct val="90000"/>
              </a:lnSpc>
              <a:buNone/>
            </a:pPr>
            <a:endParaRPr lang="en-GB" sz="1600" dirty="0"/>
          </a:p>
          <a:p>
            <a:pPr marL="0" indent="0">
              <a:lnSpc>
                <a:spcPct val="90000"/>
              </a:lnSpc>
              <a:buNone/>
            </a:pPr>
            <a:r>
              <a:rPr lang="en-GB" sz="1600" dirty="0"/>
              <a:t>GDPR insists that marketers gain permission and provide proof that 'permission’ has been granted by customers (is it recorded anywhere)?</a:t>
            </a:r>
          </a:p>
          <a:p>
            <a:pPr marL="0" indent="0">
              <a:lnSpc>
                <a:spcPct val="90000"/>
              </a:lnSpc>
              <a:buNone/>
            </a:pPr>
            <a:endParaRPr lang="en-GB" sz="1600" dirty="0"/>
          </a:p>
          <a:p>
            <a:pPr marL="0" indent="0">
              <a:lnSpc>
                <a:spcPct val="90000"/>
              </a:lnSpc>
              <a:buNone/>
            </a:pPr>
            <a:r>
              <a:rPr lang="en-GB" sz="1600" dirty="0"/>
              <a:t>Furthermore, proof of secure storage, data maintenance, data access and easy deletion (if the customer opts out at any time) must be ensured.</a:t>
            </a:r>
          </a:p>
        </p:txBody>
      </p:sp>
      <p:pic>
        <p:nvPicPr>
          <p:cNvPr id="5" name="Picture 4">
            <a:extLst>
              <a:ext uri="{FF2B5EF4-FFF2-40B4-BE49-F238E27FC236}">
                <a16:creationId xmlns:a16="http://schemas.microsoft.com/office/drawing/2014/main" id="{E1F16637-2AC8-4466-9215-2C21B3A9C567}"/>
              </a:ext>
            </a:extLst>
          </p:cNvPr>
          <p:cNvPicPr>
            <a:picLocks noChangeAspect="1"/>
          </p:cNvPicPr>
          <p:nvPr/>
        </p:nvPicPr>
        <p:blipFill>
          <a:blip r:embed="rId2"/>
          <a:stretch>
            <a:fillRect/>
          </a:stretch>
        </p:blipFill>
        <p:spPr>
          <a:xfrm>
            <a:off x="4716016" y="1412776"/>
            <a:ext cx="4248472" cy="3384376"/>
          </a:xfrm>
          <a:prstGeom prst="rect">
            <a:avLst/>
          </a:prstGeom>
          <a:noFill/>
        </p:spPr>
      </p:pic>
    </p:spTree>
    <p:extLst>
      <p:ext uri="{BB962C8B-B14F-4D97-AF65-F5344CB8AC3E}">
        <p14:creationId xmlns:p14="http://schemas.microsoft.com/office/powerpoint/2010/main" val="2840310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404823-C0EB-491B-A7AC-E0A5918C2117}"/>
              </a:ext>
            </a:extLst>
          </p:cNvPr>
          <p:cNvSpPr>
            <a:spLocks noGrp="1"/>
          </p:cNvSpPr>
          <p:nvPr>
            <p:ph sz="half" idx="1"/>
          </p:nvPr>
        </p:nvSpPr>
        <p:spPr>
          <a:xfrm>
            <a:off x="0" y="188640"/>
            <a:ext cx="9144000" cy="2808312"/>
          </a:xfrm>
        </p:spPr>
        <p:txBody>
          <a:bodyPr>
            <a:noAutofit/>
          </a:bodyPr>
          <a:lstStyle/>
          <a:p>
            <a:pPr marL="0" indent="0" algn="ctr">
              <a:buNone/>
            </a:pPr>
            <a:endParaRPr lang="en-GB" sz="1600" b="1" dirty="0">
              <a:solidFill>
                <a:schemeClr val="tx2"/>
              </a:solidFill>
            </a:endParaRPr>
          </a:p>
          <a:p>
            <a:pPr marL="0" indent="0" algn="ctr">
              <a:buNone/>
            </a:pPr>
            <a:r>
              <a:rPr lang="en-GB" b="1" dirty="0">
                <a:solidFill>
                  <a:schemeClr val="tx2"/>
                </a:solidFill>
              </a:rPr>
              <a:t>Profiling Can Combine </a:t>
            </a:r>
          </a:p>
          <a:p>
            <a:pPr marL="0" indent="0" algn="ctr">
              <a:buNone/>
            </a:pPr>
            <a:r>
              <a:rPr lang="en-GB" b="1" dirty="0">
                <a:solidFill>
                  <a:schemeClr val="tx2"/>
                </a:solidFill>
              </a:rPr>
              <a:t>Explicit data </a:t>
            </a:r>
          </a:p>
          <a:p>
            <a:pPr marL="0" indent="0" algn="ctr">
              <a:buNone/>
            </a:pPr>
            <a:r>
              <a:rPr lang="en-GB" sz="1400" b="1" dirty="0">
                <a:solidFill>
                  <a:schemeClr val="tx2"/>
                </a:solidFill>
              </a:rPr>
              <a:t>(customer information collected from registrations and surveys) </a:t>
            </a:r>
          </a:p>
          <a:p>
            <a:pPr marL="0" indent="0" algn="ctr">
              <a:buNone/>
            </a:pPr>
            <a:r>
              <a:rPr lang="en-GB" sz="1600" b="1" dirty="0">
                <a:solidFill>
                  <a:schemeClr val="tx2"/>
                </a:solidFill>
              </a:rPr>
              <a:t>&amp;</a:t>
            </a:r>
          </a:p>
          <a:p>
            <a:pPr marL="0" indent="0" algn="ctr">
              <a:buNone/>
            </a:pPr>
            <a:r>
              <a:rPr lang="en-GB" b="1" dirty="0">
                <a:solidFill>
                  <a:schemeClr val="tx2"/>
                </a:solidFill>
              </a:rPr>
              <a:t>Implicit data </a:t>
            </a:r>
          </a:p>
          <a:p>
            <a:pPr marL="0" indent="0" algn="ctr">
              <a:buNone/>
            </a:pPr>
            <a:r>
              <a:rPr lang="en-GB" sz="1400" b="1" dirty="0">
                <a:solidFill>
                  <a:schemeClr val="tx2"/>
                </a:solidFill>
              </a:rPr>
              <a:t>(Behavioural information gained from recorded actions of customers on a website).</a:t>
            </a:r>
          </a:p>
          <a:p>
            <a:pPr marL="0" indent="0">
              <a:buNone/>
            </a:pPr>
            <a:endParaRPr lang="en-GB" sz="1200" dirty="0"/>
          </a:p>
          <a:p>
            <a:pPr marL="0" indent="0">
              <a:buNone/>
            </a:pPr>
            <a:endParaRPr lang="en-GB" sz="1200" dirty="0"/>
          </a:p>
        </p:txBody>
      </p:sp>
      <p:pic>
        <p:nvPicPr>
          <p:cNvPr id="5" name="Picture 4">
            <a:extLst>
              <a:ext uri="{FF2B5EF4-FFF2-40B4-BE49-F238E27FC236}">
                <a16:creationId xmlns:a16="http://schemas.microsoft.com/office/drawing/2014/main" id="{54899A78-5292-4EB2-BB6C-97BDD25EF6FF}"/>
              </a:ext>
            </a:extLst>
          </p:cNvPr>
          <p:cNvPicPr>
            <a:picLocks noChangeAspect="1"/>
          </p:cNvPicPr>
          <p:nvPr/>
        </p:nvPicPr>
        <p:blipFill>
          <a:blip r:embed="rId2"/>
          <a:stretch>
            <a:fillRect/>
          </a:stretch>
        </p:blipFill>
        <p:spPr>
          <a:xfrm>
            <a:off x="2538028" y="3068960"/>
            <a:ext cx="4067944" cy="2652493"/>
          </a:xfrm>
          <a:prstGeom prst="rect">
            <a:avLst/>
          </a:prstGeom>
          <a:noFill/>
        </p:spPr>
      </p:pic>
    </p:spTree>
    <p:extLst>
      <p:ext uri="{BB962C8B-B14F-4D97-AF65-F5344CB8AC3E}">
        <p14:creationId xmlns:p14="http://schemas.microsoft.com/office/powerpoint/2010/main" val="3725613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B06E4A-92D6-4651-B53D-D71626AA1B12}"/>
              </a:ext>
            </a:extLst>
          </p:cNvPr>
          <p:cNvSpPr>
            <a:spLocks noGrp="1"/>
          </p:cNvSpPr>
          <p:nvPr>
            <p:ph sz="half" idx="1"/>
          </p:nvPr>
        </p:nvSpPr>
        <p:spPr>
          <a:xfrm>
            <a:off x="251520" y="1124744"/>
            <a:ext cx="4320480" cy="3568008"/>
          </a:xfrm>
        </p:spPr>
        <p:txBody>
          <a:bodyPr>
            <a:normAutofit/>
          </a:bodyPr>
          <a:lstStyle/>
          <a:p>
            <a:pPr marL="0" indent="0">
              <a:buNone/>
            </a:pPr>
            <a:r>
              <a:rPr lang="en-GB" sz="2800" dirty="0"/>
              <a:t>Valuable profiles combine both </a:t>
            </a:r>
            <a:r>
              <a:rPr lang="en-GB" sz="2800" b="1" i="1" dirty="0">
                <a:solidFill>
                  <a:srgbClr val="0070C0"/>
                </a:solidFill>
              </a:rPr>
              <a:t>implicit</a:t>
            </a:r>
            <a:r>
              <a:rPr lang="en-GB" sz="2800" dirty="0"/>
              <a:t> and </a:t>
            </a:r>
            <a:r>
              <a:rPr lang="en-GB" sz="2800" b="1" i="1" dirty="0">
                <a:solidFill>
                  <a:srgbClr val="0070C0"/>
                </a:solidFill>
              </a:rPr>
              <a:t>explicit</a:t>
            </a:r>
            <a:r>
              <a:rPr lang="en-GB" sz="2800" dirty="0"/>
              <a:t> data continually ,this provides a real picture or profile of the target, the characteristics that define each segment and how to serve them. </a:t>
            </a:r>
          </a:p>
          <a:p>
            <a:endParaRPr lang="en-GB" dirty="0"/>
          </a:p>
        </p:txBody>
      </p:sp>
      <p:pic>
        <p:nvPicPr>
          <p:cNvPr id="6" name="Content Placeholder 5">
            <a:extLst>
              <a:ext uri="{FF2B5EF4-FFF2-40B4-BE49-F238E27FC236}">
                <a16:creationId xmlns:a16="http://schemas.microsoft.com/office/drawing/2014/main" id="{E59C3B7C-4B81-41CB-AFA7-E1DE3102D438}"/>
              </a:ext>
            </a:extLst>
          </p:cNvPr>
          <p:cNvPicPr>
            <a:picLocks noGrp="1" noChangeAspect="1"/>
          </p:cNvPicPr>
          <p:nvPr>
            <p:ph sz="half" idx="2"/>
          </p:nvPr>
        </p:nvPicPr>
        <p:blipFill>
          <a:blip r:embed="rId2"/>
          <a:stretch>
            <a:fillRect/>
          </a:stretch>
        </p:blipFill>
        <p:spPr>
          <a:xfrm>
            <a:off x="4716016" y="1412776"/>
            <a:ext cx="4038600" cy="2423160"/>
          </a:xfrm>
        </p:spPr>
      </p:pic>
    </p:spTree>
    <p:extLst>
      <p:ext uri="{BB962C8B-B14F-4D97-AF65-F5344CB8AC3E}">
        <p14:creationId xmlns:p14="http://schemas.microsoft.com/office/powerpoint/2010/main" val="14263743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91ABD2-A101-47D9-931D-0E8119B49C16}"/>
              </a:ext>
            </a:extLst>
          </p:cNvPr>
          <p:cNvSpPr>
            <a:spLocks noGrp="1"/>
          </p:cNvSpPr>
          <p:nvPr>
            <p:ph sz="half" idx="1"/>
          </p:nvPr>
        </p:nvSpPr>
        <p:spPr>
          <a:xfrm>
            <a:off x="107504" y="980728"/>
            <a:ext cx="4536504" cy="3989040"/>
          </a:xfrm>
        </p:spPr>
        <p:txBody>
          <a:bodyPr>
            <a:normAutofit fontScale="85000" lnSpcReduction="20000"/>
          </a:bodyPr>
          <a:lstStyle/>
          <a:p>
            <a:pPr marL="0" indent="0">
              <a:buNone/>
            </a:pPr>
            <a:r>
              <a:rPr lang="en-GB" sz="2800" dirty="0"/>
              <a:t>Certain Hotel guests with a different </a:t>
            </a:r>
            <a:r>
              <a:rPr lang="en-GB" sz="2800" b="1" i="1" dirty="0">
                <a:solidFill>
                  <a:srgbClr val="0070C0"/>
                </a:solidFill>
              </a:rPr>
              <a:t>demographic profile </a:t>
            </a:r>
            <a:r>
              <a:rPr lang="en-GB" sz="2800" dirty="0"/>
              <a:t>who show particular interest in features (Spa, pool, concierge services) and request more information… if the customer </a:t>
            </a:r>
            <a:r>
              <a:rPr lang="en-GB" sz="2800" b="1" i="1" dirty="0">
                <a:solidFill>
                  <a:srgbClr val="0070C0"/>
                </a:solidFill>
              </a:rPr>
              <a:t>(segment) </a:t>
            </a:r>
            <a:r>
              <a:rPr lang="en-GB" sz="2800" dirty="0"/>
              <a:t>fits the ideal customer profile of the hotel brand they may have an instant incentive to purchase. </a:t>
            </a:r>
          </a:p>
          <a:p>
            <a:pPr marL="0" indent="0">
              <a:buNone/>
            </a:pPr>
            <a:endParaRPr lang="en-GB" dirty="0"/>
          </a:p>
          <a:p>
            <a:pPr marL="0" indent="0">
              <a:buNone/>
            </a:pPr>
            <a:r>
              <a:rPr lang="en-GB" sz="2800" dirty="0"/>
              <a:t>Or others who do not fit the profile may only get an e-newsletter every month.</a:t>
            </a:r>
          </a:p>
          <a:p>
            <a:endParaRPr lang="en-GB" dirty="0"/>
          </a:p>
        </p:txBody>
      </p:sp>
      <p:pic>
        <p:nvPicPr>
          <p:cNvPr id="6" name="Content Placeholder 5">
            <a:extLst>
              <a:ext uri="{FF2B5EF4-FFF2-40B4-BE49-F238E27FC236}">
                <a16:creationId xmlns:a16="http://schemas.microsoft.com/office/drawing/2014/main" id="{4AD06D25-5814-4F15-8421-520931AF482A}"/>
              </a:ext>
            </a:extLst>
          </p:cNvPr>
          <p:cNvPicPr>
            <a:picLocks noGrp="1" noChangeAspect="1"/>
          </p:cNvPicPr>
          <p:nvPr>
            <p:ph sz="half" idx="2"/>
          </p:nvPr>
        </p:nvPicPr>
        <p:blipFill>
          <a:blip r:embed="rId2"/>
          <a:stretch>
            <a:fillRect/>
          </a:stretch>
        </p:blipFill>
        <p:spPr>
          <a:xfrm>
            <a:off x="4860032" y="1484784"/>
            <a:ext cx="4038600" cy="2692400"/>
          </a:xfrm>
        </p:spPr>
      </p:pic>
    </p:spTree>
    <p:extLst>
      <p:ext uri="{BB962C8B-B14F-4D97-AF65-F5344CB8AC3E}">
        <p14:creationId xmlns:p14="http://schemas.microsoft.com/office/powerpoint/2010/main" val="25570895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9DBF1B-2003-47D3-88D0-C9AC2F3A2213}"/>
              </a:ext>
            </a:extLst>
          </p:cNvPr>
          <p:cNvSpPr>
            <a:spLocks noGrp="1"/>
          </p:cNvSpPr>
          <p:nvPr>
            <p:ph sz="half" idx="1"/>
          </p:nvPr>
        </p:nvSpPr>
        <p:spPr>
          <a:xfrm>
            <a:off x="179512" y="980728"/>
            <a:ext cx="4254624" cy="3989040"/>
          </a:xfrm>
        </p:spPr>
        <p:txBody>
          <a:bodyPr>
            <a:normAutofit fontScale="77500" lnSpcReduction="20000"/>
          </a:bodyPr>
          <a:lstStyle/>
          <a:p>
            <a:pPr marL="0" indent="0">
              <a:buNone/>
            </a:pPr>
            <a:r>
              <a:rPr lang="en-GB" sz="2800" dirty="0"/>
              <a:t>Website visitors leave an </a:t>
            </a:r>
            <a:r>
              <a:rPr lang="en-GB" sz="2800" b="1" i="1" dirty="0">
                <a:solidFill>
                  <a:srgbClr val="0070C0"/>
                </a:solidFill>
              </a:rPr>
              <a:t>audit trail </a:t>
            </a:r>
            <a:r>
              <a:rPr lang="en-GB" sz="2800" dirty="0"/>
              <a:t>of what they did, what they looked at and for how long. </a:t>
            </a:r>
          </a:p>
          <a:p>
            <a:pPr marL="0" indent="0">
              <a:buNone/>
            </a:pPr>
            <a:endParaRPr lang="en-GB" sz="2800" dirty="0"/>
          </a:p>
          <a:p>
            <a:pPr marL="0" indent="0">
              <a:buNone/>
            </a:pPr>
            <a:r>
              <a:rPr lang="en-GB" sz="2800" dirty="0"/>
              <a:t>Cookies enable marketers to track pages they access, their interests, pages visited, times, duration spent there and what they buy. </a:t>
            </a:r>
          </a:p>
          <a:p>
            <a:pPr marL="0" indent="0">
              <a:buNone/>
            </a:pPr>
            <a:endParaRPr lang="en-GB" sz="2800" dirty="0"/>
          </a:p>
          <a:p>
            <a:pPr marL="0" indent="0">
              <a:buNone/>
            </a:pPr>
            <a:r>
              <a:rPr lang="en-GB" sz="2800" dirty="0"/>
              <a:t>We can drill down deeper to see how well different segments respond to different offers or features in an e- newsletter.</a:t>
            </a:r>
          </a:p>
          <a:p>
            <a:endParaRPr lang="en-GB" dirty="0"/>
          </a:p>
        </p:txBody>
      </p:sp>
      <p:pic>
        <p:nvPicPr>
          <p:cNvPr id="6" name="Content Placeholder 5">
            <a:extLst>
              <a:ext uri="{FF2B5EF4-FFF2-40B4-BE49-F238E27FC236}">
                <a16:creationId xmlns:a16="http://schemas.microsoft.com/office/drawing/2014/main" id="{4DBDDA0A-E3D3-414D-8B6F-F893FAE5C983}"/>
              </a:ext>
            </a:extLst>
          </p:cNvPr>
          <p:cNvPicPr>
            <a:picLocks noGrp="1" noChangeAspect="1"/>
          </p:cNvPicPr>
          <p:nvPr>
            <p:ph sz="half" idx="2"/>
          </p:nvPr>
        </p:nvPicPr>
        <p:blipFill>
          <a:blip r:embed="rId2"/>
          <a:stretch>
            <a:fillRect/>
          </a:stretch>
        </p:blipFill>
        <p:spPr>
          <a:xfrm>
            <a:off x="4702175" y="1052736"/>
            <a:ext cx="4038600" cy="3600400"/>
          </a:xfrm>
        </p:spPr>
      </p:pic>
    </p:spTree>
    <p:extLst>
      <p:ext uri="{BB962C8B-B14F-4D97-AF65-F5344CB8AC3E}">
        <p14:creationId xmlns:p14="http://schemas.microsoft.com/office/powerpoint/2010/main" val="21151675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F72A3D-A40B-46BC-8317-E6104A9A6340}"/>
              </a:ext>
            </a:extLst>
          </p:cNvPr>
          <p:cNvSpPr>
            <a:spLocks noGrp="1"/>
          </p:cNvSpPr>
          <p:nvPr>
            <p:ph sz="half" idx="1"/>
          </p:nvPr>
        </p:nvSpPr>
        <p:spPr>
          <a:xfrm>
            <a:off x="107504" y="476672"/>
            <a:ext cx="4674839" cy="4682707"/>
          </a:xfrm>
        </p:spPr>
        <p:txBody>
          <a:bodyPr>
            <a:normAutofit fontScale="47500" lnSpcReduction="20000"/>
          </a:bodyPr>
          <a:lstStyle/>
          <a:p>
            <a:pPr marL="0" indent="0">
              <a:buNone/>
            </a:pPr>
            <a:r>
              <a:rPr lang="en-GB" sz="3300" dirty="0"/>
              <a:t>Profiling helps us identify the most profitable customers and whether they respond to certain mailshots:</a:t>
            </a:r>
          </a:p>
          <a:p>
            <a:pPr marL="0" indent="0">
              <a:buNone/>
            </a:pPr>
            <a:endParaRPr lang="en-GB" sz="3300" dirty="0"/>
          </a:p>
          <a:p>
            <a:pPr marL="0" indent="0">
              <a:buNone/>
            </a:pPr>
            <a:r>
              <a:rPr lang="en-GB" sz="3300" b="1" i="1" dirty="0">
                <a:solidFill>
                  <a:srgbClr val="0070C0"/>
                </a:solidFill>
              </a:rPr>
              <a:t>From their preferred search engine</a:t>
            </a:r>
          </a:p>
          <a:p>
            <a:pPr marL="0" indent="0">
              <a:buNone/>
            </a:pPr>
            <a:r>
              <a:rPr lang="en-GB" sz="3300" b="1" i="1" dirty="0">
                <a:solidFill>
                  <a:srgbClr val="0070C0"/>
                </a:solidFill>
              </a:rPr>
              <a:t>Particular key phrase</a:t>
            </a:r>
          </a:p>
          <a:p>
            <a:pPr marL="0" indent="0">
              <a:buNone/>
            </a:pPr>
            <a:r>
              <a:rPr lang="en-GB" sz="3300" b="1" i="1" dirty="0">
                <a:solidFill>
                  <a:srgbClr val="0070C0"/>
                </a:solidFill>
              </a:rPr>
              <a:t>Amount of time on a particular page</a:t>
            </a:r>
          </a:p>
          <a:p>
            <a:pPr marL="0" indent="0">
              <a:buNone/>
            </a:pPr>
            <a:endParaRPr lang="en-GB" sz="3300" dirty="0"/>
          </a:p>
          <a:p>
            <a:pPr marL="0" indent="0">
              <a:buNone/>
            </a:pPr>
            <a:r>
              <a:rPr lang="en-GB" sz="3300" dirty="0"/>
              <a:t>&amp;</a:t>
            </a:r>
          </a:p>
          <a:p>
            <a:pPr marL="0" indent="0">
              <a:buNone/>
            </a:pPr>
            <a:r>
              <a:rPr lang="en-GB" sz="3300" dirty="0"/>
              <a:t>Consumer hierarchy such as</a:t>
            </a:r>
            <a:endParaRPr lang="en-GB" sz="3300" b="1" i="1" dirty="0">
              <a:solidFill>
                <a:srgbClr val="0070C0"/>
              </a:solidFill>
            </a:endParaRPr>
          </a:p>
          <a:p>
            <a:pPr marL="0" indent="0">
              <a:buNone/>
            </a:pPr>
            <a:endParaRPr lang="en-GB" sz="3300" b="1" i="1" dirty="0">
              <a:solidFill>
                <a:srgbClr val="0070C0"/>
              </a:solidFill>
            </a:endParaRPr>
          </a:p>
          <a:p>
            <a:pPr marL="0" indent="0">
              <a:buNone/>
            </a:pPr>
            <a:r>
              <a:rPr lang="en-GB" sz="3300" b="1" i="1" dirty="0">
                <a:solidFill>
                  <a:srgbClr val="0070C0"/>
                </a:solidFill>
              </a:rPr>
              <a:t>Speed of service</a:t>
            </a:r>
          </a:p>
          <a:p>
            <a:pPr marL="0" indent="0">
              <a:buNone/>
            </a:pPr>
            <a:r>
              <a:rPr lang="en-GB" sz="3300" b="1" i="1" dirty="0">
                <a:solidFill>
                  <a:srgbClr val="0070C0"/>
                </a:solidFill>
              </a:rPr>
              <a:t>Quality</a:t>
            </a:r>
          </a:p>
          <a:p>
            <a:pPr marL="0" indent="0">
              <a:buNone/>
            </a:pPr>
            <a:r>
              <a:rPr lang="en-GB" sz="3300" b="1" i="1" dirty="0">
                <a:solidFill>
                  <a:srgbClr val="0070C0"/>
                </a:solidFill>
              </a:rPr>
              <a:t>Reputation</a:t>
            </a:r>
          </a:p>
          <a:p>
            <a:pPr marL="0" indent="0">
              <a:buNone/>
            </a:pPr>
            <a:endParaRPr lang="en-GB" sz="3300" dirty="0"/>
          </a:p>
          <a:p>
            <a:pPr marL="0" indent="0">
              <a:buNone/>
            </a:pPr>
            <a:r>
              <a:rPr lang="en-GB" sz="3300" dirty="0"/>
              <a:t>Enabling highly targeted marketing approaches.</a:t>
            </a:r>
          </a:p>
          <a:p>
            <a:endParaRPr lang="en-GB" dirty="0"/>
          </a:p>
        </p:txBody>
      </p:sp>
      <p:pic>
        <p:nvPicPr>
          <p:cNvPr id="6" name="Content Placeholder 5">
            <a:extLst>
              <a:ext uri="{FF2B5EF4-FFF2-40B4-BE49-F238E27FC236}">
                <a16:creationId xmlns:a16="http://schemas.microsoft.com/office/drawing/2014/main" id="{A136563F-3C08-42DE-B32D-B78C993D966A}"/>
              </a:ext>
            </a:extLst>
          </p:cNvPr>
          <p:cNvPicPr>
            <a:picLocks noGrp="1" noChangeAspect="1"/>
          </p:cNvPicPr>
          <p:nvPr>
            <p:ph sz="half" idx="2"/>
          </p:nvPr>
        </p:nvPicPr>
        <p:blipFill>
          <a:blip r:embed="rId2"/>
          <a:stretch>
            <a:fillRect/>
          </a:stretch>
        </p:blipFill>
        <p:spPr>
          <a:xfrm>
            <a:off x="5017135" y="823331"/>
            <a:ext cx="3989388" cy="3989388"/>
          </a:xfrm>
        </p:spPr>
      </p:pic>
    </p:spTree>
    <p:extLst>
      <p:ext uri="{BB962C8B-B14F-4D97-AF65-F5344CB8AC3E}">
        <p14:creationId xmlns:p14="http://schemas.microsoft.com/office/powerpoint/2010/main" val="39154902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72D3F3-36E9-4E91-AD16-54D9946888B3}"/>
              </a:ext>
            </a:extLst>
          </p:cNvPr>
          <p:cNvSpPr>
            <a:spLocks noGrp="1"/>
          </p:cNvSpPr>
          <p:nvPr>
            <p:ph sz="half" idx="1"/>
          </p:nvPr>
        </p:nvSpPr>
        <p:spPr>
          <a:xfrm>
            <a:off x="35496" y="836712"/>
            <a:ext cx="4460304" cy="4464496"/>
          </a:xfrm>
        </p:spPr>
        <p:txBody>
          <a:bodyPr>
            <a:normAutofit/>
          </a:bodyPr>
          <a:lstStyle/>
          <a:p>
            <a:pPr marL="0" indent="0">
              <a:lnSpc>
                <a:spcPct val="90000"/>
              </a:lnSpc>
              <a:buNone/>
            </a:pPr>
            <a:r>
              <a:rPr lang="en-GB" b="1" dirty="0">
                <a:solidFill>
                  <a:schemeClr val="tx2"/>
                </a:solidFill>
              </a:rPr>
              <a:t>Progressive profiling</a:t>
            </a:r>
          </a:p>
          <a:p>
            <a:pPr marL="0" indent="0">
              <a:lnSpc>
                <a:spcPct val="90000"/>
              </a:lnSpc>
              <a:buNone/>
            </a:pPr>
            <a:endParaRPr lang="en-GB" b="1" dirty="0">
              <a:solidFill>
                <a:schemeClr val="tx2"/>
              </a:solidFill>
            </a:endParaRPr>
          </a:p>
          <a:p>
            <a:pPr marL="0" indent="0">
              <a:lnSpc>
                <a:spcPct val="90000"/>
              </a:lnSpc>
              <a:buNone/>
            </a:pPr>
            <a:r>
              <a:rPr lang="en-GB" sz="1600" dirty="0"/>
              <a:t>Asking for information is a delicate affair, marketers can be too greedy. This can create an area of “form friction” by presenting a customer with 20 questions to answer.</a:t>
            </a:r>
          </a:p>
          <a:p>
            <a:pPr marL="0" indent="0">
              <a:lnSpc>
                <a:spcPct val="90000"/>
              </a:lnSpc>
              <a:buNone/>
            </a:pPr>
            <a:endParaRPr lang="en-GB" sz="1600" dirty="0"/>
          </a:p>
          <a:p>
            <a:pPr marL="0" indent="0">
              <a:lnSpc>
                <a:spcPct val="90000"/>
              </a:lnSpc>
              <a:buNone/>
            </a:pPr>
            <a:r>
              <a:rPr lang="en-GB" sz="1600" dirty="0"/>
              <a:t>Beyond the basic information you may need to offer incentives for more information or simply wait for the relationship to develop and gain permission to ask for more.</a:t>
            </a:r>
          </a:p>
          <a:p>
            <a:pPr marL="0" indent="0">
              <a:lnSpc>
                <a:spcPct val="90000"/>
              </a:lnSpc>
              <a:buNone/>
            </a:pPr>
            <a:endParaRPr lang="en-GB" sz="1600" dirty="0"/>
          </a:p>
          <a:p>
            <a:pPr marL="0" indent="0">
              <a:lnSpc>
                <a:spcPct val="90000"/>
              </a:lnSpc>
              <a:buNone/>
            </a:pPr>
            <a:r>
              <a:rPr lang="en-GB" sz="1600" dirty="0"/>
              <a:t>Progressive profiling means asking for a little bit of extra information with each visit or purchase.</a:t>
            </a:r>
          </a:p>
          <a:p>
            <a:pPr marL="0" indent="0">
              <a:lnSpc>
                <a:spcPct val="90000"/>
              </a:lnSpc>
              <a:buNone/>
            </a:pPr>
            <a:endParaRPr lang="en-GB" sz="1300" dirty="0"/>
          </a:p>
        </p:txBody>
      </p:sp>
      <p:pic>
        <p:nvPicPr>
          <p:cNvPr id="5" name="Picture 4">
            <a:extLst>
              <a:ext uri="{FF2B5EF4-FFF2-40B4-BE49-F238E27FC236}">
                <a16:creationId xmlns:a16="http://schemas.microsoft.com/office/drawing/2014/main" id="{89AAF546-B956-4B61-A197-95146C8794C9}"/>
              </a:ext>
            </a:extLst>
          </p:cNvPr>
          <p:cNvPicPr>
            <a:picLocks noChangeAspect="1"/>
          </p:cNvPicPr>
          <p:nvPr/>
        </p:nvPicPr>
        <p:blipFill>
          <a:blip r:embed="rId2"/>
          <a:stretch>
            <a:fillRect/>
          </a:stretch>
        </p:blipFill>
        <p:spPr>
          <a:xfrm>
            <a:off x="4683696" y="72006"/>
            <a:ext cx="4460304" cy="5589241"/>
          </a:xfrm>
          <a:prstGeom prst="rect">
            <a:avLst/>
          </a:prstGeom>
          <a:noFill/>
        </p:spPr>
      </p:pic>
    </p:spTree>
    <p:extLst>
      <p:ext uri="{BB962C8B-B14F-4D97-AF65-F5344CB8AC3E}">
        <p14:creationId xmlns:p14="http://schemas.microsoft.com/office/powerpoint/2010/main" val="2594919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55FDB4-601D-4421-9DB2-0267061758FF}"/>
              </a:ext>
            </a:extLst>
          </p:cNvPr>
          <p:cNvSpPr>
            <a:spLocks noGrp="1"/>
          </p:cNvSpPr>
          <p:nvPr>
            <p:ph sz="half" idx="1"/>
          </p:nvPr>
        </p:nvSpPr>
        <p:spPr>
          <a:xfrm>
            <a:off x="395536" y="1196752"/>
            <a:ext cx="4253442" cy="3989040"/>
          </a:xfrm>
        </p:spPr>
        <p:txBody>
          <a:bodyPr>
            <a:normAutofit/>
          </a:bodyPr>
          <a:lstStyle/>
          <a:p>
            <a:pPr marL="0" indent="0">
              <a:lnSpc>
                <a:spcPct val="90000"/>
              </a:lnSpc>
              <a:buNone/>
            </a:pPr>
            <a:r>
              <a:rPr lang="en-GB" sz="2400" dirty="0"/>
              <a:t>But remember that customers value their privacy.</a:t>
            </a:r>
          </a:p>
          <a:p>
            <a:pPr marL="0" indent="0">
              <a:lnSpc>
                <a:spcPct val="90000"/>
              </a:lnSpc>
              <a:buNone/>
            </a:pPr>
            <a:endParaRPr lang="en-GB" sz="2400" dirty="0"/>
          </a:p>
          <a:p>
            <a:pPr marL="0" indent="0">
              <a:lnSpc>
                <a:spcPct val="90000"/>
              </a:lnSpc>
              <a:buNone/>
            </a:pPr>
            <a:r>
              <a:rPr lang="en-GB" sz="2400" dirty="0"/>
              <a:t>All organisations privacy policies should be clearly posted on the website and any other access points customers may have with you.</a:t>
            </a:r>
          </a:p>
          <a:p>
            <a:endParaRPr lang="en-GB" dirty="0"/>
          </a:p>
        </p:txBody>
      </p:sp>
      <p:pic>
        <p:nvPicPr>
          <p:cNvPr id="6" name="Content Placeholder 5">
            <a:extLst>
              <a:ext uri="{FF2B5EF4-FFF2-40B4-BE49-F238E27FC236}">
                <a16:creationId xmlns:a16="http://schemas.microsoft.com/office/drawing/2014/main" id="{93E50417-C63F-45E1-8CFF-47F5392601CC}"/>
              </a:ext>
            </a:extLst>
          </p:cNvPr>
          <p:cNvPicPr>
            <a:picLocks noGrp="1" noChangeAspect="1"/>
          </p:cNvPicPr>
          <p:nvPr>
            <p:ph sz="half" idx="2"/>
          </p:nvPr>
        </p:nvPicPr>
        <p:blipFill>
          <a:blip r:embed="rId2"/>
          <a:stretch>
            <a:fillRect/>
          </a:stretch>
        </p:blipFill>
        <p:spPr>
          <a:xfrm>
            <a:off x="4648978" y="1412776"/>
            <a:ext cx="4038600" cy="2360220"/>
          </a:xfrm>
        </p:spPr>
      </p:pic>
    </p:spTree>
    <p:extLst>
      <p:ext uri="{BB962C8B-B14F-4D97-AF65-F5344CB8AC3E}">
        <p14:creationId xmlns:p14="http://schemas.microsoft.com/office/powerpoint/2010/main" val="16612482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A3904B-55AD-4ED9-937E-8B2F6FA9B7C8}"/>
              </a:ext>
            </a:extLst>
          </p:cNvPr>
          <p:cNvSpPr>
            <a:spLocks noGrp="1"/>
          </p:cNvSpPr>
          <p:nvPr>
            <p:ph sz="half" idx="1"/>
          </p:nvPr>
        </p:nvSpPr>
        <p:spPr>
          <a:xfrm>
            <a:off x="0" y="836712"/>
            <a:ext cx="4495800" cy="4752529"/>
          </a:xfrm>
        </p:spPr>
        <p:txBody>
          <a:bodyPr>
            <a:normAutofit/>
          </a:bodyPr>
          <a:lstStyle/>
          <a:p>
            <a:pPr marL="0" indent="0">
              <a:lnSpc>
                <a:spcPct val="90000"/>
              </a:lnSpc>
              <a:buNone/>
            </a:pPr>
            <a:r>
              <a:rPr lang="en-GB" sz="2000" dirty="0"/>
              <a:t>The better the profiling the better the results, because the more accurate the targeting the less resources are wasted.</a:t>
            </a:r>
          </a:p>
          <a:p>
            <a:pPr marL="0" indent="0">
              <a:lnSpc>
                <a:spcPct val="90000"/>
              </a:lnSpc>
              <a:buNone/>
            </a:pPr>
            <a:endParaRPr lang="en-GB" sz="2000" dirty="0"/>
          </a:p>
          <a:p>
            <a:pPr marL="0" indent="0">
              <a:lnSpc>
                <a:spcPct val="90000"/>
              </a:lnSpc>
              <a:buNone/>
            </a:pPr>
            <a:r>
              <a:rPr lang="en-GB" sz="2000" dirty="0"/>
              <a:t>Different customers have different needs.</a:t>
            </a:r>
          </a:p>
          <a:p>
            <a:pPr marL="0" indent="0">
              <a:lnSpc>
                <a:spcPct val="90000"/>
              </a:lnSpc>
              <a:buNone/>
            </a:pPr>
            <a:endParaRPr lang="en-GB" sz="2000" dirty="0"/>
          </a:p>
          <a:p>
            <a:pPr marL="0" indent="0">
              <a:lnSpc>
                <a:spcPct val="90000"/>
              </a:lnSpc>
              <a:buNone/>
            </a:pPr>
            <a:r>
              <a:rPr lang="en-GB" sz="2000" dirty="0"/>
              <a:t>It is easier to satisfy them by dividing them into groups sharing similar needs </a:t>
            </a:r>
            <a:r>
              <a:rPr lang="en-GB" sz="2000" dirty="0">
                <a:solidFill>
                  <a:srgbClr val="0070C0"/>
                </a:solidFill>
              </a:rPr>
              <a:t>(segments) </a:t>
            </a:r>
          </a:p>
          <a:p>
            <a:pPr marL="0" indent="0">
              <a:lnSpc>
                <a:spcPct val="90000"/>
              </a:lnSpc>
              <a:buNone/>
            </a:pPr>
            <a:r>
              <a:rPr lang="en-GB" sz="2000" dirty="0"/>
              <a:t>and the treating each segment differently </a:t>
            </a:r>
          </a:p>
          <a:p>
            <a:pPr marL="0" indent="0">
              <a:lnSpc>
                <a:spcPct val="90000"/>
              </a:lnSpc>
              <a:buNone/>
            </a:pPr>
            <a:r>
              <a:rPr lang="en-GB" sz="2000" dirty="0">
                <a:solidFill>
                  <a:srgbClr val="0070C0"/>
                </a:solidFill>
              </a:rPr>
              <a:t>(different contact stages for each).</a:t>
            </a:r>
          </a:p>
        </p:txBody>
      </p:sp>
      <p:pic>
        <p:nvPicPr>
          <p:cNvPr id="5" name="Picture 4">
            <a:extLst>
              <a:ext uri="{FF2B5EF4-FFF2-40B4-BE49-F238E27FC236}">
                <a16:creationId xmlns:a16="http://schemas.microsoft.com/office/drawing/2014/main" id="{0A65FA59-6B28-463D-9EE2-065F10164FA3}"/>
              </a:ext>
            </a:extLst>
          </p:cNvPr>
          <p:cNvPicPr>
            <a:picLocks noChangeAspect="1"/>
          </p:cNvPicPr>
          <p:nvPr/>
        </p:nvPicPr>
        <p:blipFill>
          <a:blip r:embed="rId2"/>
          <a:stretch>
            <a:fillRect/>
          </a:stretch>
        </p:blipFill>
        <p:spPr>
          <a:xfrm>
            <a:off x="4588151" y="1412776"/>
            <a:ext cx="4038600" cy="3024336"/>
          </a:xfrm>
          <a:prstGeom prst="rect">
            <a:avLst/>
          </a:prstGeom>
          <a:noFill/>
        </p:spPr>
      </p:pic>
    </p:spTree>
    <p:extLst>
      <p:ext uri="{BB962C8B-B14F-4D97-AF65-F5344CB8AC3E}">
        <p14:creationId xmlns:p14="http://schemas.microsoft.com/office/powerpoint/2010/main" val="3160029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975737-48F9-4CF2-B5CD-61E01F5ADDE0}"/>
              </a:ext>
            </a:extLst>
          </p:cNvPr>
          <p:cNvSpPr>
            <a:spLocks noGrp="1"/>
          </p:cNvSpPr>
          <p:nvPr>
            <p:ph sz="half" idx="1"/>
          </p:nvPr>
        </p:nvSpPr>
        <p:spPr>
          <a:xfrm>
            <a:off x="179512" y="332656"/>
            <a:ext cx="5112568" cy="5256585"/>
          </a:xfrm>
        </p:spPr>
        <p:txBody>
          <a:bodyPr>
            <a:normAutofit lnSpcReduction="10000"/>
          </a:bodyPr>
          <a:lstStyle/>
          <a:p>
            <a:pPr marL="0" indent="0">
              <a:lnSpc>
                <a:spcPct val="90000"/>
              </a:lnSpc>
              <a:buNone/>
            </a:pPr>
            <a:r>
              <a:rPr lang="en-GB" b="1" dirty="0">
                <a:solidFill>
                  <a:schemeClr val="tx2"/>
                </a:solidFill>
              </a:rPr>
              <a:t>Non-scientific profiling</a:t>
            </a:r>
          </a:p>
          <a:p>
            <a:pPr marL="0" indent="0">
              <a:lnSpc>
                <a:spcPct val="90000"/>
              </a:lnSpc>
              <a:buNone/>
            </a:pPr>
            <a:endParaRPr lang="en-GB" sz="1800" dirty="0"/>
          </a:p>
          <a:p>
            <a:pPr marL="0" indent="0">
              <a:lnSpc>
                <a:spcPct val="90000"/>
              </a:lnSpc>
              <a:buNone/>
            </a:pPr>
            <a:r>
              <a:rPr lang="en-GB" sz="1800" dirty="0"/>
              <a:t>In the absence of completely reliable data a less scientific analysis is sometimes used to separate or take-out names that do not fit the target profile.</a:t>
            </a:r>
          </a:p>
          <a:p>
            <a:pPr marL="0" indent="0">
              <a:lnSpc>
                <a:spcPct val="90000"/>
              </a:lnSpc>
              <a:buNone/>
            </a:pPr>
            <a:endParaRPr lang="en-GB" sz="1800" dirty="0"/>
          </a:p>
          <a:p>
            <a:pPr marL="0" indent="0">
              <a:lnSpc>
                <a:spcPct val="90000"/>
              </a:lnSpc>
              <a:buNone/>
            </a:pPr>
            <a:r>
              <a:rPr lang="en-GB" sz="1800" dirty="0"/>
              <a:t>For example, a hotel brand that is focussed on a younger market (something like Moxy, Marriott International Group) may decide to not target those with first names such as –</a:t>
            </a:r>
          </a:p>
          <a:p>
            <a:pPr marL="0" indent="0">
              <a:lnSpc>
                <a:spcPct val="90000"/>
              </a:lnSpc>
              <a:buNone/>
            </a:pPr>
            <a:endParaRPr lang="en-GB" sz="1800" dirty="0"/>
          </a:p>
          <a:p>
            <a:pPr marL="0" indent="0">
              <a:lnSpc>
                <a:spcPct val="90000"/>
              </a:lnSpc>
              <a:buNone/>
            </a:pPr>
            <a:r>
              <a:rPr lang="en-GB" sz="1800" dirty="0"/>
              <a:t>Albert, Alfred, Alice, Arthur, Bertram, Constance, Grace, Harold, May, Mildred, Victor, Violet and Winifred, </a:t>
            </a:r>
          </a:p>
          <a:p>
            <a:pPr marL="0" indent="0">
              <a:lnSpc>
                <a:spcPct val="90000"/>
              </a:lnSpc>
              <a:buNone/>
            </a:pPr>
            <a:endParaRPr lang="en-GB" sz="1800" dirty="0"/>
          </a:p>
          <a:p>
            <a:pPr marL="0" indent="0">
              <a:lnSpc>
                <a:spcPct val="90000"/>
              </a:lnSpc>
              <a:buNone/>
            </a:pPr>
            <a:r>
              <a:rPr lang="en-GB" sz="1800" i="1" dirty="0">
                <a:solidFill>
                  <a:schemeClr val="tx2"/>
                </a:solidFill>
              </a:rPr>
              <a:t>Why do you think this may be? </a:t>
            </a:r>
          </a:p>
          <a:p>
            <a:pPr marL="0" indent="0">
              <a:lnSpc>
                <a:spcPct val="90000"/>
              </a:lnSpc>
              <a:buNone/>
            </a:pPr>
            <a:r>
              <a:rPr lang="en-GB" sz="1800" i="1" dirty="0">
                <a:solidFill>
                  <a:schemeClr val="tx2"/>
                </a:solidFill>
              </a:rPr>
              <a:t>Do you think they fit into the target segment?</a:t>
            </a:r>
          </a:p>
          <a:p>
            <a:pPr marL="0" indent="0">
              <a:lnSpc>
                <a:spcPct val="90000"/>
              </a:lnSpc>
              <a:buNone/>
            </a:pPr>
            <a:endParaRPr lang="en-GB" sz="1800" dirty="0"/>
          </a:p>
          <a:p>
            <a:pPr marL="0" indent="0">
              <a:lnSpc>
                <a:spcPct val="90000"/>
              </a:lnSpc>
              <a:buNone/>
            </a:pPr>
            <a:endParaRPr lang="en-GB" sz="1800" dirty="0"/>
          </a:p>
        </p:txBody>
      </p:sp>
      <p:pic>
        <p:nvPicPr>
          <p:cNvPr id="5" name="Picture 4">
            <a:extLst>
              <a:ext uri="{FF2B5EF4-FFF2-40B4-BE49-F238E27FC236}">
                <a16:creationId xmlns:a16="http://schemas.microsoft.com/office/drawing/2014/main" id="{517A47E8-DDA0-439E-A1A9-AA29848781D5}"/>
              </a:ext>
            </a:extLst>
          </p:cNvPr>
          <p:cNvPicPr>
            <a:picLocks noChangeAspect="1"/>
          </p:cNvPicPr>
          <p:nvPr/>
        </p:nvPicPr>
        <p:blipFill rotWithShape="1">
          <a:blip r:embed="rId2"/>
          <a:srcRect l="34284" r="11299" b="2"/>
          <a:stretch/>
        </p:blipFill>
        <p:spPr>
          <a:xfrm>
            <a:off x="5292080" y="1196752"/>
            <a:ext cx="3280618" cy="3240360"/>
          </a:xfrm>
          <a:prstGeom prst="rect">
            <a:avLst/>
          </a:prstGeom>
          <a:noFill/>
        </p:spPr>
      </p:pic>
    </p:spTree>
    <p:extLst>
      <p:ext uri="{BB962C8B-B14F-4D97-AF65-F5344CB8AC3E}">
        <p14:creationId xmlns:p14="http://schemas.microsoft.com/office/powerpoint/2010/main" val="2206868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3069DD-8798-4A40-8A59-579F24929316}"/>
              </a:ext>
            </a:extLst>
          </p:cNvPr>
          <p:cNvSpPr>
            <a:spLocks noGrp="1"/>
          </p:cNvSpPr>
          <p:nvPr>
            <p:ph sz="half" idx="1"/>
          </p:nvPr>
        </p:nvSpPr>
        <p:spPr>
          <a:xfrm>
            <a:off x="107504" y="260648"/>
            <a:ext cx="5040560" cy="5328593"/>
          </a:xfrm>
        </p:spPr>
        <p:txBody>
          <a:bodyPr>
            <a:normAutofit/>
          </a:bodyPr>
          <a:lstStyle/>
          <a:p>
            <a:pPr marL="0" indent="0">
              <a:lnSpc>
                <a:spcPct val="90000"/>
              </a:lnSpc>
              <a:buNone/>
            </a:pPr>
            <a:r>
              <a:rPr lang="en-GB" b="1" dirty="0">
                <a:solidFill>
                  <a:schemeClr val="tx2"/>
                </a:solidFill>
              </a:rPr>
              <a:t>We can build a profile with fields of data, but what should be captured?</a:t>
            </a:r>
          </a:p>
          <a:p>
            <a:pPr marL="0" indent="0">
              <a:lnSpc>
                <a:spcPct val="90000"/>
              </a:lnSpc>
              <a:buNone/>
            </a:pPr>
            <a:endParaRPr lang="en-GB" sz="1500" dirty="0"/>
          </a:p>
          <a:p>
            <a:pPr marL="0" indent="0">
              <a:lnSpc>
                <a:spcPct val="90000"/>
              </a:lnSpc>
              <a:buNone/>
            </a:pPr>
            <a:r>
              <a:rPr lang="en-GB" sz="1500" dirty="0"/>
              <a:t>In addition to a customer's name and address, there are obviously other fields of data worth capturing for either B2C or B2B.</a:t>
            </a:r>
          </a:p>
          <a:p>
            <a:pPr marL="0" indent="0">
              <a:lnSpc>
                <a:spcPct val="90000"/>
              </a:lnSpc>
              <a:buNone/>
            </a:pPr>
            <a:endParaRPr lang="en-GB" sz="1500" dirty="0"/>
          </a:p>
          <a:p>
            <a:pPr marL="0" indent="0">
              <a:lnSpc>
                <a:spcPct val="90000"/>
              </a:lnSpc>
              <a:buNone/>
            </a:pPr>
            <a:r>
              <a:rPr lang="en-GB" sz="1500" dirty="0"/>
              <a:t>Today marketers can collect a wide range of customer data.</a:t>
            </a:r>
          </a:p>
          <a:p>
            <a:pPr marL="0" indent="0">
              <a:lnSpc>
                <a:spcPct val="90000"/>
              </a:lnSpc>
              <a:buNone/>
            </a:pPr>
            <a:endParaRPr lang="en-GB" sz="1500" dirty="0"/>
          </a:p>
          <a:p>
            <a:pPr marL="0" indent="0">
              <a:lnSpc>
                <a:spcPct val="90000"/>
              </a:lnSpc>
              <a:buNone/>
            </a:pPr>
            <a:r>
              <a:rPr lang="en-GB" sz="1500" dirty="0"/>
              <a:t>There are many fields of data and many ways to collect it.</a:t>
            </a:r>
          </a:p>
          <a:p>
            <a:pPr marL="0" indent="0">
              <a:lnSpc>
                <a:spcPct val="90000"/>
              </a:lnSpc>
              <a:buNone/>
            </a:pPr>
            <a:endParaRPr lang="en-GB" sz="1500" dirty="0"/>
          </a:p>
          <a:p>
            <a:pPr marL="0" indent="0">
              <a:lnSpc>
                <a:spcPct val="90000"/>
              </a:lnSpc>
              <a:buNone/>
            </a:pPr>
            <a:r>
              <a:rPr lang="en-GB" sz="1500" dirty="0"/>
              <a:t>A single universal customer record can be used to link all the data together.</a:t>
            </a:r>
          </a:p>
        </p:txBody>
      </p:sp>
      <p:pic>
        <p:nvPicPr>
          <p:cNvPr id="5" name="Picture 4">
            <a:extLst>
              <a:ext uri="{FF2B5EF4-FFF2-40B4-BE49-F238E27FC236}">
                <a16:creationId xmlns:a16="http://schemas.microsoft.com/office/drawing/2014/main" id="{B95612FA-3D81-4B7D-8F9C-62513BF88553}"/>
              </a:ext>
            </a:extLst>
          </p:cNvPr>
          <p:cNvPicPr>
            <a:picLocks noChangeAspect="1"/>
          </p:cNvPicPr>
          <p:nvPr/>
        </p:nvPicPr>
        <p:blipFill rotWithShape="1">
          <a:blip r:embed="rId2"/>
          <a:srcRect l="18866" r="23171" b="-2"/>
          <a:stretch/>
        </p:blipFill>
        <p:spPr>
          <a:xfrm>
            <a:off x="5254394" y="1052736"/>
            <a:ext cx="3572229" cy="3528392"/>
          </a:xfrm>
          <a:prstGeom prst="rect">
            <a:avLst/>
          </a:prstGeom>
          <a:noFill/>
        </p:spPr>
      </p:pic>
    </p:spTree>
    <p:extLst>
      <p:ext uri="{BB962C8B-B14F-4D97-AF65-F5344CB8AC3E}">
        <p14:creationId xmlns:p14="http://schemas.microsoft.com/office/powerpoint/2010/main" val="2800516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FE1517-6C1E-49DA-8E82-4EB3526D5753}"/>
              </a:ext>
            </a:extLst>
          </p:cNvPr>
          <p:cNvSpPr>
            <a:spLocks noGrp="1"/>
          </p:cNvSpPr>
          <p:nvPr>
            <p:ph sz="half" idx="1"/>
          </p:nvPr>
        </p:nvSpPr>
        <p:spPr>
          <a:xfrm>
            <a:off x="0" y="476672"/>
            <a:ext cx="5220072" cy="5112569"/>
          </a:xfrm>
        </p:spPr>
        <p:txBody>
          <a:bodyPr>
            <a:normAutofit fontScale="85000" lnSpcReduction="20000"/>
          </a:bodyPr>
          <a:lstStyle/>
          <a:p>
            <a:pPr marL="0" indent="0">
              <a:lnSpc>
                <a:spcPct val="90000"/>
              </a:lnSpc>
              <a:buNone/>
            </a:pPr>
            <a:r>
              <a:rPr lang="en-GB" b="1" dirty="0">
                <a:solidFill>
                  <a:schemeClr val="tx2"/>
                </a:solidFill>
              </a:rPr>
              <a:t>FRAC</a:t>
            </a:r>
          </a:p>
          <a:p>
            <a:pPr marL="0" indent="0">
              <a:lnSpc>
                <a:spcPct val="90000"/>
              </a:lnSpc>
              <a:buNone/>
            </a:pPr>
            <a:endParaRPr lang="en-GB" sz="1500" dirty="0"/>
          </a:p>
          <a:p>
            <a:pPr marL="0" indent="0">
              <a:lnSpc>
                <a:spcPct val="90000"/>
              </a:lnSpc>
              <a:buNone/>
            </a:pPr>
            <a:r>
              <a:rPr lang="en-GB" sz="1500" dirty="0"/>
              <a:t>Another useful approach to building immediately useable profiles relates to their likelihood to buy based on four common sense actions collectively known as  FRAC</a:t>
            </a:r>
          </a:p>
          <a:p>
            <a:pPr marL="0" indent="0">
              <a:lnSpc>
                <a:spcPct val="90000"/>
              </a:lnSpc>
              <a:buNone/>
            </a:pPr>
            <a:r>
              <a:rPr lang="en-GB" sz="1500" dirty="0"/>
              <a:t>It stands for:</a:t>
            </a:r>
          </a:p>
          <a:p>
            <a:pPr marL="0" indent="0">
              <a:lnSpc>
                <a:spcPct val="90000"/>
              </a:lnSpc>
              <a:buNone/>
            </a:pPr>
            <a:endParaRPr lang="en-GB" sz="1500" dirty="0"/>
          </a:p>
          <a:p>
            <a:pPr marL="0" indent="0">
              <a:lnSpc>
                <a:spcPct val="90000"/>
              </a:lnSpc>
              <a:buNone/>
            </a:pPr>
            <a:r>
              <a:rPr lang="en-GB" sz="1500" b="1" i="1" dirty="0">
                <a:solidFill>
                  <a:schemeClr val="tx2"/>
                </a:solidFill>
              </a:rPr>
              <a:t>Frequency ( of purchase/visit)</a:t>
            </a:r>
          </a:p>
          <a:p>
            <a:pPr marL="0" indent="0">
              <a:lnSpc>
                <a:spcPct val="90000"/>
              </a:lnSpc>
              <a:buNone/>
            </a:pPr>
            <a:endParaRPr lang="en-GB" sz="1500" b="1" i="1" dirty="0">
              <a:solidFill>
                <a:schemeClr val="tx2"/>
              </a:solidFill>
            </a:endParaRPr>
          </a:p>
          <a:p>
            <a:pPr marL="0" indent="0">
              <a:lnSpc>
                <a:spcPct val="90000"/>
              </a:lnSpc>
              <a:buNone/>
            </a:pPr>
            <a:r>
              <a:rPr lang="en-GB" sz="1500" b="1" i="1" dirty="0">
                <a:solidFill>
                  <a:schemeClr val="tx2"/>
                </a:solidFill>
              </a:rPr>
              <a:t>Recency (of purchase /visit)</a:t>
            </a:r>
          </a:p>
          <a:p>
            <a:pPr marL="0" indent="0">
              <a:lnSpc>
                <a:spcPct val="90000"/>
              </a:lnSpc>
              <a:buNone/>
            </a:pPr>
            <a:endParaRPr lang="en-GB" sz="1500" b="1" i="1" dirty="0">
              <a:solidFill>
                <a:schemeClr val="tx2"/>
              </a:solidFill>
            </a:endParaRPr>
          </a:p>
          <a:p>
            <a:pPr marL="0" indent="0">
              <a:lnSpc>
                <a:spcPct val="90000"/>
              </a:lnSpc>
              <a:buNone/>
            </a:pPr>
            <a:r>
              <a:rPr lang="en-GB" sz="1500" b="1" i="1" dirty="0">
                <a:solidFill>
                  <a:schemeClr val="tx2"/>
                </a:solidFill>
              </a:rPr>
              <a:t>Amount (of money spent or purchases)</a:t>
            </a:r>
          </a:p>
          <a:p>
            <a:pPr marL="0" indent="0">
              <a:lnSpc>
                <a:spcPct val="90000"/>
              </a:lnSpc>
              <a:buNone/>
            </a:pPr>
            <a:endParaRPr lang="en-GB" sz="1500" b="1" i="1" dirty="0">
              <a:solidFill>
                <a:schemeClr val="tx2"/>
              </a:solidFill>
            </a:endParaRPr>
          </a:p>
          <a:p>
            <a:pPr marL="0" indent="0">
              <a:lnSpc>
                <a:spcPct val="90000"/>
              </a:lnSpc>
              <a:buNone/>
            </a:pPr>
            <a:r>
              <a:rPr lang="en-GB" sz="1500" b="1" i="1" dirty="0">
                <a:solidFill>
                  <a:schemeClr val="tx2"/>
                </a:solidFill>
              </a:rPr>
              <a:t>&amp;</a:t>
            </a:r>
          </a:p>
          <a:p>
            <a:pPr marL="0" indent="0">
              <a:lnSpc>
                <a:spcPct val="90000"/>
              </a:lnSpc>
              <a:buNone/>
            </a:pPr>
            <a:endParaRPr lang="en-GB" sz="1500" b="1" i="1" dirty="0">
              <a:solidFill>
                <a:schemeClr val="tx2"/>
              </a:solidFill>
            </a:endParaRPr>
          </a:p>
          <a:p>
            <a:pPr marL="0" indent="0">
              <a:lnSpc>
                <a:spcPct val="90000"/>
              </a:lnSpc>
              <a:buNone/>
            </a:pPr>
            <a:r>
              <a:rPr lang="en-GB" sz="1500" b="1" i="1" dirty="0">
                <a:solidFill>
                  <a:schemeClr val="tx2"/>
                </a:solidFill>
              </a:rPr>
              <a:t>Category of purchase</a:t>
            </a:r>
          </a:p>
          <a:p>
            <a:pPr marL="0" indent="0">
              <a:lnSpc>
                <a:spcPct val="90000"/>
              </a:lnSpc>
              <a:buNone/>
            </a:pPr>
            <a:endParaRPr lang="en-GB" sz="1500" dirty="0"/>
          </a:p>
          <a:p>
            <a:pPr marL="0" indent="0">
              <a:lnSpc>
                <a:spcPct val="90000"/>
              </a:lnSpc>
              <a:buNone/>
            </a:pPr>
            <a:r>
              <a:rPr lang="en-GB" sz="1500" dirty="0"/>
              <a:t>They were in use a long time before the internet emerged and we tended to rely heavily on our online marketing data collection techniques.</a:t>
            </a:r>
          </a:p>
        </p:txBody>
      </p:sp>
      <p:pic>
        <p:nvPicPr>
          <p:cNvPr id="5" name="Picture 4">
            <a:extLst>
              <a:ext uri="{FF2B5EF4-FFF2-40B4-BE49-F238E27FC236}">
                <a16:creationId xmlns:a16="http://schemas.microsoft.com/office/drawing/2014/main" id="{2D23523E-FA40-412B-B5CA-94808A2C0044}"/>
              </a:ext>
            </a:extLst>
          </p:cNvPr>
          <p:cNvPicPr>
            <a:picLocks noChangeAspect="1"/>
          </p:cNvPicPr>
          <p:nvPr/>
        </p:nvPicPr>
        <p:blipFill>
          <a:blip r:embed="rId2"/>
          <a:stretch>
            <a:fillRect/>
          </a:stretch>
        </p:blipFill>
        <p:spPr>
          <a:xfrm>
            <a:off x="4932040" y="1124744"/>
            <a:ext cx="4211960" cy="3528392"/>
          </a:xfrm>
          <a:prstGeom prst="rect">
            <a:avLst/>
          </a:prstGeom>
          <a:noFill/>
        </p:spPr>
      </p:pic>
    </p:spTree>
    <p:extLst>
      <p:ext uri="{BB962C8B-B14F-4D97-AF65-F5344CB8AC3E}">
        <p14:creationId xmlns:p14="http://schemas.microsoft.com/office/powerpoint/2010/main" val="55237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B91337-7CA9-4C17-801E-582CDB6EF14C}"/>
              </a:ext>
            </a:extLst>
          </p:cNvPr>
          <p:cNvSpPr>
            <a:spLocks noGrp="1"/>
          </p:cNvSpPr>
          <p:nvPr>
            <p:ph sz="half" idx="1"/>
          </p:nvPr>
        </p:nvSpPr>
        <p:spPr>
          <a:xfrm>
            <a:off x="0" y="0"/>
            <a:ext cx="5004048" cy="5589241"/>
          </a:xfrm>
        </p:spPr>
        <p:txBody>
          <a:bodyPr>
            <a:normAutofit fontScale="92500" lnSpcReduction="20000"/>
          </a:bodyPr>
          <a:lstStyle/>
          <a:p>
            <a:pPr marL="0" indent="0" algn="ctr">
              <a:lnSpc>
                <a:spcPct val="90000"/>
              </a:lnSpc>
              <a:buNone/>
            </a:pPr>
            <a:r>
              <a:rPr lang="en-GB" b="1" dirty="0">
                <a:solidFill>
                  <a:srgbClr val="0070C0"/>
                </a:solidFill>
              </a:rPr>
              <a:t>Customer Relationship management (CRM)</a:t>
            </a:r>
          </a:p>
          <a:p>
            <a:pPr marL="0" indent="0">
              <a:lnSpc>
                <a:spcPct val="90000"/>
              </a:lnSpc>
              <a:buNone/>
            </a:pPr>
            <a:endParaRPr lang="en-GB" sz="1300" dirty="0"/>
          </a:p>
          <a:p>
            <a:pPr marL="0" indent="0">
              <a:lnSpc>
                <a:spcPct val="90000"/>
              </a:lnSpc>
              <a:buNone/>
            </a:pPr>
            <a:r>
              <a:rPr lang="en-GB" sz="1300" dirty="0"/>
              <a:t>Some Customer Relationship management (CRM) systems use</a:t>
            </a:r>
          </a:p>
          <a:p>
            <a:pPr marL="0" indent="0">
              <a:lnSpc>
                <a:spcPct val="90000"/>
              </a:lnSpc>
              <a:buNone/>
            </a:pPr>
            <a:endParaRPr lang="en-GB" sz="1300" dirty="0"/>
          </a:p>
          <a:p>
            <a:pPr marL="0" indent="0">
              <a:lnSpc>
                <a:spcPct val="90000"/>
              </a:lnSpc>
              <a:buNone/>
            </a:pPr>
            <a:r>
              <a:rPr lang="en-GB" sz="1600" b="1" i="1" dirty="0">
                <a:solidFill>
                  <a:schemeClr val="tx2"/>
                </a:solidFill>
              </a:rPr>
              <a:t>Recency</a:t>
            </a:r>
          </a:p>
          <a:p>
            <a:pPr marL="0" indent="0">
              <a:lnSpc>
                <a:spcPct val="90000"/>
              </a:lnSpc>
              <a:buNone/>
            </a:pPr>
            <a:endParaRPr lang="en-GB" sz="1600" b="1" i="1" dirty="0">
              <a:solidFill>
                <a:schemeClr val="tx2"/>
              </a:solidFill>
            </a:endParaRPr>
          </a:p>
          <a:p>
            <a:pPr marL="0" indent="0">
              <a:lnSpc>
                <a:spcPct val="90000"/>
              </a:lnSpc>
              <a:buNone/>
            </a:pPr>
            <a:r>
              <a:rPr lang="en-GB" sz="1600" b="1" i="1" dirty="0">
                <a:solidFill>
                  <a:schemeClr val="tx2"/>
                </a:solidFill>
              </a:rPr>
              <a:t>Frequency</a:t>
            </a:r>
          </a:p>
          <a:p>
            <a:pPr marL="0" indent="0">
              <a:lnSpc>
                <a:spcPct val="90000"/>
              </a:lnSpc>
              <a:buNone/>
            </a:pPr>
            <a:endParaRPr lang="en-GB" sz="1600" b="1" i="1" dirty="0">
              <a:solidFill>
                <a:schemeClr val="tx2"/>
              </a:solidFill>
            </a:endParaRPr>
          </a:p>
          <a:p>
            <a:pPr marL="0" indent="0">
              <a:lnSpc>
                <a:spcPct val="90000"/>
              </a:lnSpc>
              <a:buNone/>
            </a:pPr>
            <a:r>
              <a:rPr lang="en-GB" sz="1600" b="1" i="1" dirty="0">
                <a:solidFill>
                  <a:schemeClr val="tx2"/>
                </a:solidFill>
              </a:rPr>
              <a:t>Monetary Value </a:t>
            </a:r>
          </a:p>
          <a:p>
            <a:pPr marL="0" indent="0">
              <a:lnSpc>
                <a:spcPct val="90000"/>
              </a:lnSpc>
              <a:buNone/>
            </a:pPr>
            <a:endParaRPr lang="en-GB" sz="1300" dirty="0"/>
          </a:p>
          <a:p>
            <a:pPr marL="0" indent="0">
              <a:lnSpc>
                <a:spcPct val="90000"/>
              </a:lnSpc>
              <a:buNone/>
            </a:pPr>
            <a:r>
              <a:rPr lang="en-GB" sz="1600" b="1" dirty="0">
                <a:solidFill>
                  <a:schemeClr val="tx2"/>
                </a:solidFill>
              </a:rPr>
              <a:t>RFM</a:t>
            </a:r>
          </a:p>
          <a:p>
            <a:pPr marL="0" indent="0">
              <a:lnSpc>
                <a:spcPct val="90000"/>
              </a:lnSpc>
              <a:buNone/>
            </a:pPr>
            <a:r>
              <a:rPr lang="en-GB" sz="1300" dirty="0"/>
              <a:t>Analysis for targeting email according to how a customer interacts with a website can be undertaken by adding a value to each customer</a:t>
            </a:r>
          </a:p>
          <a:p>
            <a:pPr marL="0" indent="0">
              <a:lnSpc>
                <a:spcPct val="90000"/>
              </a:lnSpc>
              <a:buNone/>
            </a:pPr>
            <a:endParaRPr lang="en-GB" sz="1300" dirty="0"/>
          </a:p>
          <a:p>
            <a:pPr marL="0" indent="0">
              <a:lnSpc>
                <a:spcPct val="90000"/>
              </a:lnSpc>
              <a:buNone/>
            </a:pPr>
            <a:r>
              <a:rPr lang="en-GB" sz="1300" dirty="0"/>
              <a:t>Customers can be combined in different categories and then appropriate message treatments sent to encourage purchase.</a:t>
            </a:r>
          </a:p>
          <a:p>
            <a:pPr marL="0" indent="0">
              <a:lnSpc>
                <a:spcPct val="90000"/>
              </a:lnSpc>
              <a:buNone/>
            </a:pPr>
            <a:endParaRPr lang="en-GB" sz="1300" dirty="0"/>
          </a:p>
          <a:p>
            <a:pPr marL="0" indent="0">
              <a:lnSpc>
                <a:spcPct val="90000"/>
              </a:lnSpc>
              <a:buNone/>
            </a:pPr>
            <a:r>
              <a:rPr lang="en-GB" sz="1300" dirty="0"/>
              <a:t>There are many approaches here... A hotel group could use many different categories to tailor its direct marketing to customers… attend once last year, twice or more, previous year, last ten years and so on.</a:t>
            </a:r>
          </a:p>
        </p:txBody>
      </p:sp>
      <p:pic>
        <p:nvPicPr>
          <p:cNvPr id="5" name="Picture 4">
            <a:extLst>
              <a:ext uri="{FF2B5EF4-FFF2-40B4-BE49-F238E27FC236}">
                <a16:creationId xmlns:a16="http://schemas.microsoft.com/office/drawing/2014/main" id="{28516EAC-6A00-4722-B09B-9889DEEAC183}"/>
              </a:ext>
            </a:extLst>
          </p:cNvPr>
          <p:cNvPicPr>
            <a:picLocks noChangeAspect="1"/>
          </p:cNvPicPr>
          <p:nvPr/>
        </p:nvPicPr>
        <p:blipFill>
          <a:blip r:embed="rId2"/>
          <a:stretch>
            <a:fillRect/>
          </a:stretch>
        </p:blipFill>
        <p:spPr>
          <a:xfrm>
            <a:off x="5105400" y="1196752"/>
            <a:ext cx="4038600" cy="3744416"/>
          </a:xfrm>
          <a:prstGeom prst="rect">
            <a:avLst/>
          </a:prstGeom>
          <a:noFill/>
        </p:spPr>
      </p:pic>
    </p:spTree>
    <p:extLst>
      <p:ext uri="{BB962C8B-B14F-4D97-AF65-F5344CB8AC3E}">
        <p14:creationId xmlns:p14="http://schemas.microsoft.com/office/powerpoint/2010/main" val="1470683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3E860-0DBC-412C-A884-F0CBA70DF3E7}"/>
              </a:ext>
            </a:extLst>
          </p:cNvPr>
          <p:cNvSpPr>
            <a:spLocks noGrp="1"/>
          </p:cNvSpPr>
          <p:nvPr>
            <p:ph type="title"/>
          </p:nvPr>
        </p:nvSpPr>
        <p:spPr>
          <a:xfrm>
            <a:off x="457200" y="188640"/>
            <a:ext cx="8229600" cy="922114"/>
          </a:xfrm>
        </p:spPr>
        <p:txBody>
          <a:bodyPr anchor="ctr">
            <a:normAutofit/>
          </a:bodyPr>
          <a:lstStyle/>
          <a:p>
            <a:pPr>
              <a:lnSpc>
                <a:spcPct val="90000"/>
              </a:lnSpc>
            </a:pPr>
            <a:r>
              <a:rPr lang="en-GB" sz="2800" b="1" dirty="0">
                <a:solidFill>
                  <a:srgbClr val="0070C0"/>
                </a:solidFill>
              </a:rPr>
              <a:t>Assessment 2  10</a:t>
            </a:r>
            <a:r>
              <a:rPr lang="en-GB" sz="2800" b="1" baseline="30000" dirty="0">
                <a:solidFill>
                  <a:srgbClr val="0070C0"/>
                </a:solidFill>
              </a:rPr>
              <a:t>th</a:t>
            </a:r>
            <a:r>
              <a:rPr lang="en-GB" sz="2800" b="1" dirty="0">
                <a:solidFill>
                  <a:srgbClr val="0070C0"/>
                </a:solidFill>
              </a:rPr>
              <a:t> December 2021</a:t>
            </a:r>
          </a:p>
        </p:txBody>
      </p:sp>
      <p:sp>
        <p:nvSpPr>
          <p:cNvPr id="3" name="Content Placeholder 2">
            <a:extLst>
              <a:ext uri="{FF2B5EF4-FFF2-40B4-BE49-F238E27FC236}">
                <a16:creationId xmlns:a16="http://schemas.microsoft.com/office/drawing/2014/main" id="{4554CB90-BFA1-4739-B0D3-DB06D809D381}"/>
              </a:ext>
            </a:extLst>
          </p:cNvPr>
          <p:cNvSpPr>
            <a:spLocks noGrp="1"/>
          </p:cNvSpPr>
          <p:nvPr>
            <p:ph sz="half" idx="1"/>
          </p:nvPr>
        </p:nvSpPr>
        <p:spPr>
          <a:xfrm>
            <a:off x="4143380" y="1667450"/>
            <a:ext cx="4781872" cy="3384376"/>
          </a:xfrm>
        </p:spPr>
        <p:txBody>
          <a:bodyPr>
            <a:normAutofit/>
          </a:bodyPr>
          <a:lstStyle/>
          <a:p>
            <a:pPr marL="0" indent="0">
              <a:buNone/>
            </a:pPr>
            <a:r>
              <a:rPr lang="en-GB" sz="2600" dirty="0"/>
              <a:t>What stage are you at ?</a:t>
            </a:r>
          </a:p>
          <a:p>
            <a:pPr marL="0" indent="0">
              <a:buNone/>
            </a:pPr>
            <a:endParaRPr lang="en-GB" sz="1300" dirty="0"/>
          </a:p>
          <a:p>
            <a:pPr marL="0" indent="0">
              <a:buNone/>
            </a:pPr>
            <a:r>
              <a:rPr lang="en-GB" sz="2600" dirty="0"/>
              <a:t>Have you chosen your hotel?</a:t>
            </a:r>
          </a:p>
          <a:p>
            <a:pPr marL="0" indent="0">
              <a:buNone/>
            </a:pPr>
            <a:endParaRPr lang="en-GB" sz="1200" dirty="0"/>
          </a:p>
          <a:p>
            <a:pPr marL="0" indent="0">
              <a:buNone/>
            </a:pPr>
            <a:r>
              <a:rPr lang="en-GB" sz="2600" dirty="0"/>
              <a:t>Have you sent Draft work?</a:t>
            </a:r>
          </a:p>
          <a:p>
            <a:pPr marL="0" indent="0">
              <a:buNone/>
            </a:pPr>
            <a:endParaRPr lang="en-GB" sz="1200" dirty="0"/>
          </a:p>
          <a:p>
            <a:pPr marL="0" indent="0">
              <a:buNone/>
            </a:pPr>
            <a:r>
              <a:rPr lang="en-GB" sz="2600" dirty="0"/>
              <a:t>Have you checked your similarity score?</a:t>
            </a:r>
          </a:p>
          <a:p>
            <a:pPr marL="0" indent="0">
              <a:buNone/>
            </a:pPr>
            <a:endParaRPr lang="en-GB" sz="2600" dirty="0"/>
          </a:p>
        </p:txBody>
      </p:sp>
      <p:pic>
        <p:nvPicPr>
          <p:cNvPr id="6" name="Picture 5">
            <a:extLst>
              <a:ext uri="{FF2B5EF4-FFF2-40B4-BE49-F238E27FC236}">
                <a16:creationId xmlns:a16="http://schemas.microsoft.com/office/drawing/2014/main" id="{4499CA8C-1B27-4877-9551-476E5F5BC031}"/>
              </a:ext>
            </a:extLst>
          </p:cNvPr>
          <p:cNvPicPr>
            <a:picLocks noChangeAspect="1"/>
          </p:cNvPicPr>
          <p:nvPr/>
        </p:nvPicPr>
        <p:blipFill>
          <a:blip r:embed="rId2"/>
          <a:stretch>
            <a:fillRect/>
          </a:stretch>
        </p:blipFill>
        <p:spPr>
          <a:xfrm>
            <a:off x="323528" y="1241826"/>
            <a:ext cx="3810000" cy="3810000"/>
          </a:xfrm>
          <a:prstGeom prst="rect">
            <a:avLst/>
          </a:prstGeom>
        </p:spPr>
      </p:pic>
    </p:spTree>
    <p:extLst>
      <p:ext uri="{BB962C8B-B14F-4D97-AF65-F5344CB8AC3E}">
        <p14:creationId xmlns:p14="http://schemas.microsoft.com/office/powerpoint/2010/main" val="15849757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8356B-6E2C-4B7B-B224-7F66C762A821}"/>
              </a:ext>
            </a:extLst>
          </p:cNvPr>
          <p:cNvSpPr>
            <a:spLocks noGrp="1"/>
          </p:cNvSpPr>
          <p:nvPr>
            <p:ph type="title"/>
          </p:nvPr>
        </p:nvSpPr>
        <p:spPr>
          <a:xfrm>
            <a:off x="457200" y="44624"/>
            <a:ext cx="8229600" cy="490066"/>
          </a:xfrm>
        </p:spPr>
        <p:txBody>
          <a:bodyPr>
            <a:normAutofit/>
          </a:bodyPr>
          <a:lstStyle/>
          <a:p>
            <a:r>
              <a:rPr lang="en-GB" sz="2000" b="1" i="1" dirty="0">
                <a:solidFill>
                  <a:schemeClr val="tx2"/>
                </a:solidFill>
              </a:rPr>
              <a:t>References</a:t>
            </a:r>
          </a:p>
        </p:txBody>
      </p:sp>
      <p:sp>
        <p:nvSpPr>
          <p:cNvPr id="3" name="Content Placeholder 2">
            <a:extLst>
              <a:ext uri="{FF2B5EF4-FFF2-40B4-BE49-F238E27FC236}">
                <a16:creationId xmlns:a16="http://schemas.microsoft.com/office/drawing/2014/main" id="{E1510AA9-7A9A-421A-A426-8EB179739F06}"/>
              </a:ext>
            </a:extLst>
          </p:cNvPr>
          <p:cNvSpPr>
            <a:spLocks noGrp="1"/>
          </p:cNvSpPr>
          <p:nvPr>
            <p:ph idx="1"/>
          </p:nvPr>
        </p:nvSpPr>
        <p:spPr>
          <a:xfrm>
            <a:off x="107504" y="404664"/>
            <a:ext cx="8928992" cy="5328592"/>
          </a:xfrm>
        </p:spPr>
        <p:txBody>
          <a:bodyPr>
            <a:noAutofit/>
          </a:bodyPr>
          <a:lstStyle/>
          <a:p>
            <a:pPr marL="0" indent="0">
              <a:buNone/>
            </a:pPr>
            <a:r>
              <a:rPr lang="en-GB" sz="1400" dirty="0"/>
              <a:t>Bowie D et al. Hospitality Marketing.3</a:t>
            </a:r>
            <a:r>
              <a:rPr lang="en-GB" sz="1400" baseline="30000" dirty="0"/>
              <a:t>rd</a:t>
            </a:r>
            <a:r>
              <a:rPr lang="en-GB" sz="1400" dirty="0"/>
              <a:t> </a:t>
            </a:r>
            <a:r>
              <a:rPr lang="en-GB" sz="1400" dirty="0" err="1"/>
              <a:t>Edn</a:t>
            </a:r>
            <a:r>
              <a:rPr lang="en-GB" sz="1400" dirty="0"/>
              <a:t>. (2017) Routledge. London.</a:t>
            </a:r>
          </a:p>
          <a:p>
            <a:pPr marL="0" indent="0">
              <a:buNone/>
            </a:pPr>
            <a:endParaRPr lang="en-GB" sz="1400" dirty="0"/>
          </a:p>
          <a:p>
            <a:pPr marL="0" indent="0">
              <a:buNone/>
            </a:pPr>
            <a:r>
              <a:rPr lang="en-GB" sz="1400" dirty="0"/>
              <a:t>Brassington. F, </a:t>
            </a:r>
            <a:r>
              <a:rPr lang="en-GB" sz="1400" dirty="0" err="1"/>
              <a:t>Petitt</a:t>
            </a:r>
            <a:r>
              <a:rPr lang="en-GB" sz="1400" dirty="0"/>
              <a:t>. S, Principles of Marketing 4</a:t>
            </a:r>
            <a:r>
              <a:rPr lang="en-GB" sz="1400" baseline="30000" dirty="0"/>
              <a:t>th</a:t>
            </a:r>
            <a:r>
              <a:rPr lang="en-GB" sz="1400" dirty="0"/>
              <a:t> </a:t>
            </a:r>
            <a:r>
              <a:rPr lang="en-GB" sz="1400" dirty="0" err="1"/>
              <a:t>Edn</a:t>
            </a:r>
            <a:r>
              <a:rPr lang="en-GB" sz="1400" dirty="0"/>
              <a:t>. (2006) Prentice Hall, Harlow ,England</a:t>
            </a:r>
          </a:p>
          <a:p>
            <a:pPr marL="0" indent="0">
              <a:buNone/>
            </a:pPr>
            <a:endParaRPr lang="en-GB" sz="1400" dirty="0"/>
          </a:p>
          <a:p>
            <a:pPr marL="0" indent="0">
              <a:buNone/>
            </a:pPr>
            <a:r>
              <a:rPr lang="en-GB" sz="1400" dirty="0" err="1"/>
              <a:t>Burgess,C</a:t>
            </a:r>
            <a:r>
              <a:rPr lang="en-GB" sz="1400" dirty="0"/>
              <a:t>. Burgess, M. (2020) The New Marketing. Sage. London</a:t>
            </a:r>
          </a:p>
          <a:p>
            <a:pPr marL="0" indent="0">
              <a:buNone/>
            </a:pPr>
            <a:endParaRPr lang="en-GB" sz="1400" dirty="0"/>
          </a:p>
          <a:p>
            <a:pPr marL="0" indent="0">
              <a:buNone/>
            </a:pPr>
            <a:r>
              <a:rPr lang="en-GB" sz="1400" dirty="0" err="1"/>
              <a:t>Hudson,S</a:t>
            </a:r>
            <a:r>
              <a:rPr lang="en-GB" sz="1400" dirty="0"/>
              <a:t>. </a:t>
            </a:r>
            <a:r>
              <a:rPr lang="en-GB" sz="1400" dirty="0" err="1"/>
              <a:t>Hudson,L</a:t>
            </a:r>
            <a:r>
              <a:rPr lang="en-GB" sz="1400" dirty="0"/>
              <a:t> (2017) Marketing for Tourism, Hospitality &amp; Events. Sage. London</a:t>
            </a:r>
          </a:p>
          <a:p>
            <a:pPr marL="0" indent="0">
              <a:buNone/>
            </a:pPr>
            <a:endParaRPr lang="en-GB" sz="1400" dirty="0"/>
          </a:p>
          <a:p>
            <a:pPr marL="0" indent="0">
              <a:buNone/>
            </a:pPr>
            <a:r>
              <a:rPr lang="en-GB" sz="1400" dirty="0"/>
              <a:t>Jacobs. R, ‘Value demand helps boost sales at Whitbread’. Financial times(15 December 2010) p.20</a:t>
            </a:r>
          </a:p>
          <a:p>
            <a:pPr marL="0" indent="0">
              <a:buNone/>
            </a:pPr>
            <a:endParaRPr lang="en-GB" sz="1400" dirty="0"/>
          </a:p>
          <a:p>
            <a:pPr marL="0" indent="0">
              <a:buNone/>
            </a:pPr>
            <a:r>
              <a:rPr lang="en-GB" sz="1400" dirty="0"/>
              <a:t>Kotler, P Armstrong, G. Harris, LC &amp; Piercy. N. Principles of Marketing.6</a:t>
            </a:r>
            <a:r>
              <a:rPr lang="en-GB" sz="1400" baseline="30000" dirty="0"/>
              <a:t>th</a:t>
            </a:r>
            <a:r>
              <a:rPr lang="en-GB" sz="1400" dirty="0"/>
              <a:t> European </a:t>
            </a:r>
            <a:r>
              <a:rPr lang="en-GB" sz="1400" dirty="0" err="1"/>
              <a:t>Edn</a:t>
            </a:r>
            <a:r>
              <a:rPr lang="en-GB" sz="1400" dirty="0"/>
              <a:t>.(2014) </a:t>
            </a:r>
            <a:r>
              <a:rPr lang="en-GB" sz="1400" dirty="0" err="1"/>
              <a:t>Pearson,London</a:t>
            </a:r>
            <a:r>
              <a:rPr lang="en-GB" sz="1400" dirty="0"/>
              <a:t>.</a:t>
            </a:r>
          </a:p>
          <a:p>
            <a:pPr marL="0" indent="0">
              <a:buNone/>
            </a:pPr>
            <a:endParaRPr lang="en-GB" sz="1400" dirty="0"/>
          </a:p>
          <a:p>
            <a:pPr marL="0" indent="0">
              <a:buNone/>
            </a:pPr>
            <a:r>
              <a:rPr lang="en-GB" sz="1400" dirty="0" err="1"/>
              <a:t>Kotler.P</a:t>
            </a:r>
            <a:r>
              <a:rPr lang="en-GB" sz="1400" dirty="0"/>
              <a:t>, Keller. KL, Marketing management,13</a:t>
            </a:r>
            <a:r>
              <a:rPr lang="en-GB" sz="1400" baseline="30000" dirty="0"/>
              <a:t>th</a:t>
            </a:r>
            <a:r>
              <a:rPr lang="en-GB" sz="1400" dirty="0"/>
              <a:t> </a:t>
            </a:r>
            <a:r>
              <a:rPr lang="en-GB" sz="1400" dirty="0" err="1"/>
              <a:t>Edn</a:t>
            </a:r>
            <a:r>
              <a:rPr lang="en-GB" sz="1400" dirty="0"/>
              <a:t>.(2009) (Upper Saddle River, NJ.)Prentice Hall</a:t>
            </a:r>
          </a:p>
          <a:p>
            <a:pPr marL="0" indent="0">
              <a:buNone/>
            </a:pPr>
            <a:endParaRPr lang="en-GB" sz="1400" dirty="0"/>
          </a:p>
          <a:p>
            <a:pPr marL="0" indent="0">
              <a:buNone/>
            </a:pPr>
            <a:r>
              <a:rPr lang="en-GB" sz="1400" dirty="0"/>
              <a:t>Smith PR &amp; Zook ZE (2020) Marketing communications. Kogan Page, London</a:t>
            </a:r>
          </a:p>
          <a:p>
            <a:pPr marL="0" indent="0">
              <a:buNone/>
            </a:pPr>
            <a:endParaRPr lang="en-GB" sz="1400" dirty="0"/>
          </a:p>
          <a:p>
            <a:pPr marL="0" indent="0">
              <a:buNone/>
            </a:pPr>
            <a:r>
              <a:rPr lang="en-GB" sz="1400" dirty="0"/>
              <a:t>Williams, K.C  (1981)Behavioural Aspects of Marketing, Heinemann Professional Publishing. New York</a:t>
            </a:r>
            <a:endParaRPr lang="en-GB" sz="1800" dirty="0"/>
          </a:p>
        </p:txBody>
      </p:sp>
    </p:spTree>
    <p:extLst>
      <p:ext uri="{BB962C8B-B14F-4D97-AF65-F5344CB8AC3E}">
        <p14:creationId xmlns:p14="http://schemas.microsoft.com/office/powerpoint/2010/main" val="2246740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074913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openxmlformats.org/package/2006/metadata/core-properties"/>
    <ds:schemaRef ds:uri="http://purl.org/dc/dcmitype/"/>
    <ds:schemaRef ds:uri="http://schemas.microsoft.com/office/2006/documentManagement/types"/>
    <ds:schemaRef ds:uri="http://schemas.microsoft.com/office/2006/metadata/properties"/>
    <ds:schemaRef ds:uri="http://schemas.microsoft.com/office/infopath/2007/PartnerControls"/>
    <ds:schemaRef ds:uri="http://purl.org/dc/elements/1.1/"/>
    <ds:schemaRef ds:uri="211f9404-bca0-4bcf-9c1d-965ccb6f8d2d"/>
    <ds:schemaRef ds:uri="303dbf9b-b85b-46a0-94f1-894078c07ecd"/>
    <ds:schemaRef ds:uri="http://www.w3.org/XML/1998/namespace"/>
    <ds:schemaRef ds:uri="http://purl.org/dc/terms/"/>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UWTSD 200_Powerpoint Template Standard 4x3</Template>
  <TotalTime>882</TotalTime>
  <Words>3064</Words>
  <Application>Microsoft Office PowerPoint</Application>
  <PresentationFormat>On-screen Show (4:3)</PresentationFormat>
  <Paragraphs>352</Paragraphs>
  <Slides>49</Slides>
  <Notes>0</Notes>
  <HiddenSlides>0</HiddenSlides>
  <MMClips>4</MMClips>
  <ScaleCrop>false</ScaleCrop>
  <HeadingPairs>
    <vt:vector size="6" baseType="variant">
      <vt:variant>
        <vt:lpstr>Fonts Used</vt:lpstr>
      </vt:variant>
      <vt:variant>
        <vt:i4>3</vt:i4>
      </vt:variant>
      <vt:variant>
        <vt:lpstr>Theme</vt:lpstr>
      </vt:variant>
      <vt:variant>
        <vt:i4>16</vt:i4>
      </vt:variant>
      <vt:variant>
        <vt:lpstr>Slide Titles</vt:lpstr>
      </vt:variant>
      <vt:variant>
        <vt:i4>49</vt:i4>
      </vt:variant>
    </vt:vector>
  </HeadingPairs>
  <TitlesOfParts>
    <vt:vector size="68" baseType="lpstr">
      <vt:lpstr>Arial</vt:lpstr>
      <vt:lpstr>Calibri</vt:lpstr>
      <vt:lpstr>Calibri Light</vt: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PowerPoint Presentation</vt:lpstr>
      <vt:lpstr>Marketing Essentials BMIH4005</vt:lpstr>
      <vt:lpstr>Aims For Today</vt:lpstr>
      <vt:lpstr>Marketing information systems (MIS)?</vt:lpstr>
      <vt:lpstr>They are used 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 we could describe market research as…</vt:lpstr>
      <vt:lpstr>PowerPoint Presentation</vt:lpstr>
      <vt:lpstr>PowerPoint Presentation</vt:lpstr>
      <vt:lpstr>Take five minutes to think of examples of a hotel as a  business –  What other businesses will they ‘trade’ with ?     </vt:lpstr>
      <vt:lpstr>PowerPoint Presentation</vt:lpstr>
      <vt:lpstr>PowerPoint Presentation</vt:lpstr>
      <vt:lpstr>Information can help us understand our  customers  &amp; maintain loyalty</vt:lpstr>
      <vt:lpstr>PowerPoint Presentation</vt:lpstr>
      <vt:lpstr>The Product cycle</vt:lpstr>
      <vt:lpstr>PowerPoint Presentation</vt:lpstr>
      <vt:lpstr>PowerPoint Presentation</vt:lpstr>
      <vt:lpstr>PowerPoint Presentation</vt:lpstr>
      <vt:lpstr>Milking or Harvesting</vt:lpstr>
      <vt:lpstr>PowerPoint Presentation</vt:lpstr>
      <vt:lpstr>PowerPoint Presentation</vt:lpstr>
      <vt:lpstr>PowerPoint Presentation</vt:lpstr>
      <vt:lpstr>PowerPoint Presentation</vt:lpstr>
      <vt:lpstr>PowerPoint Presentation</vt:lpstr>
      <vt:lpstr>Take five minutes to find out what GDPR is…  we will then discuss.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Assessment 2  10th December 2021</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HOTEL MANAGEMENT   Marketing Essentials BMIH4005</dc:title>
  <dc:creator>Jayne Griffith Parry</dc:creator>
  <cp:lastModifiedBy>Deborah Jenkins</cp:lastModifiedBy>
  <cp:revision>12</cp:revision>
  <dcterms:created xsi:type="dcterms:W3CDTF">2020-10-29T13:18:29Z</dcterms:created>
  <dcterms:modified xsi:type="dcterms:W3CDTF">2022-02-01T21:16:24Z</dcterms:modified>
</cp:coreProperties>
</file>