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03" autoAdjust="0"/>
    <p:restoredTop sz="76202" autoAdjust="0"/>
  </p:normalViewPr>
  <p:slideViewPr>
    <p:cSldViewPr snapToGrid="0">
      <p:cViewPr varScale="1">
        <p:scale>
          <a:sx n="85" d="100"/>
          <a:sy n="85" d="100"/>
        </p:scale>
        <p:origin x="12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7F019C-ACF0-4415-B84E-CEF1F8BCAFF7}" type="datetimeFigureOut">
              <a:rPr lang="en-GB" smtClean="0"/>
              <a:t>09/01/2022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BA4D16-DFBE-4652-AFD5-FD059A60A5A3}" type="slidenum">
              <a:rPr lang="en-GB" smtClean="0"/>
              <a:t>‹#›</a:t>
            </a:fld>
            <a:endParaRPr lang="en-GB"/>
          </a:p>
        </p:txBody>
      </p:sp>
    </p:spTree>
    <p:extLst>
      <p:ext uri="{BB962C8B-B14F-4D97-AF65-F5344CB8AC3E}">
        <p14:creationId xmlns:p14="http://schemas.microsoft.com/office/powerpoint/2010/main" val="204933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timetable allows the opportunity for skills and techniques to be developed in all three of the curriculums ‘Adventurous Activities’ areas: Outdoor and Adventurous activities, Problem Solving or Initiative challenges and Journeys. </a:t>
            </a:r>
          </a:p>
          <a:p>
            <a:endParaRPr lang="en-GB" dirty="0"/>
          </a:p>
          <a:p>
            <a:r>
              <a:rPr lang="en-GB" dirty="0"/>
              <a:t>I’ve put Team Building as an introduction to establish positive working relationships within the group. There is also a focus on clear communication, planning and trust which are essential throughout life, the rest of this unit and the residential trip. </a:t>
            </a:r>
          </a:p>
          <a:p>
            <a:endParaRPr lang="en-GB" dirty="0"/>
          </a:p>
        </p:txBody>
      </p:sp>
      <p:sp>
        <p:nvSpPr>
          <p:cNvPr id="4" name="Slide Number Placeholder 3"/>
          <p:cNvSpPr>
            <a:spLocks noGrp="1"/>
          </p:cNvSpPr>
          <p:nvPr>
            <p:ph type="sldNum" sz="quarter" idx="5"/>
          </p:nvPr>
        </p:nvSpPr>
        <p:spPr/>
        <p:txBody>
          <a:bodyPr/>
          <a:lstStyle/>
          <a:p>
            <a:fld id="{05BA4D16-DFBE-4652-AFD5-FD059A60A5A3}" type="slidenum">
              <a:rPr lang="en-GB" smtClean="0"/>
              <a:t>2</a:t>
            </a:fld>
            <a:endParaRPr lang="en-GB"/>
          </a:p>
        </p:txBody>
      </p:sp>
    </p:spTree>
    <p:extLst>
      <p:ext uri="{BB962C8B-B14F-4D97-AF65-F5344CB8AC3E}">
        <p14:creationId xmlns:p14="http://schemas.microsoft.com/office/powerpoint/2010/main" val="325152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aboard and human knot are used because everyone must be involved, there’s no sneaking to the back, this will force participants to include everyone and hopefully allow everyone's voice to be heard. They’re also quite fun and engaging making it a good starting place.</a:t>
            </a:r>
          </a:p>
          <a:p>
            <a:endParaRPr lang="en-GB" dirty="0"/>
          </a:p>
          <a:p>
            <a:r>
              <a:rPr lang="en-GB" dirty="0"/>
              <a:t>Questioning – depending on number of children, asking each one to answer a question would take up too much time. Target setting could be done as “think to yourself now…” and select a random learner each time.</a:t>
            </a:r>
          </a:p>
        </p:txBody>
      </p:sp>
      <p:sp>
        <p:nvSpPr>
          <p:cNvPr id="4" name="Slide Number Placeholder 3"/>
          <p:cNvSpPr>
            <a:spLocks noGrp="1"/>
          </p:cNvSpPr>
          <p:nvPr>
            <p:ph type="sldNum" sz="quarter" idx="5"/>
          </p:nvPr>
        </p:nvSpPr>
        <p:spPr/>
        <p:txBody>
          <a:bodyPr/>
          <a:lstStyle/>
          <a:p>
            <a:fld id="{05BA4D16-DFBE-4652-AFD5-FD059A60A5A3}" type="slidenum">
              <a:rPr lang="en-GB" smtClean="0"/>
              <a:t>6</a:t>
            </a:fld>
            <a:endParaRPr lang="en-GB"/>
          </a:p>
        </p:txBody>
      </p:sp>
    </p:spTree>
    <p:extLst>
      <p:ext uri="{BB962C8B-B14F-4D97-AF65-F5344CB8AC3E}">
        <p14:creationId xmlns:p14="http://schemas.microsoft.com/office/powerpoint/2010/main" val="4273336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lesson is to build trust throughout the group.</a:t>
            </a:r>
          </a:p>
          <a:p>
            <a:endParaRPr lang="en-GB" dirty="0"/>
          </a:p>
          <a:p>
            <a:r>
              <a:rPr lang="en-GB" dirty="0"/>
              <a:t>By starting and ending with trust falls hopefully students will see some progress through the other activities that they completed in the lesson. </a:t>
            </a:r>
          </a:p>
          <a:p>
            <a:endParaRPr lang="en-GB" dirty="0"/>
          </a:p>
          <a:p>
            <a:r>
              <a:rPr lang="en-GB" dirty="0"/>
              <a:t>By practicing motivating each other and building trust throughout the other activities hopefully students will push themselves to do the higher trust fall.</a:t>
            </a:r>
          </a:p>
        </p:txBody>
      </p:sp>
      <p:sp>
        <p:nvSpPr>
          <p:cNvPr id="4" name="Slide Number Placeholder 3"/>
          <p:cNvSpPr>
            <a:spLocks noGrp="1"/>
          </p:cNvSpPr>
          <p:nvPr>
            <p:ph type="sldNum" sz="quarter" idx="5"/>
          </p:nvPr>
        </p:nvSpPr>
        <p:spPr/>
        <p:txBody>
          <a:bodyPr/>
          <a:lstStyle/>
          <a:p>
            <a:fld id="{05BA4D16-DFBE-4652-AFD5-FD059A60A5A3}" type="slidenum">
              <a:rPr lang="en-GB" smtClean="0"/>
              <a:t>8</a:t>
            </a:fld>
            <a:endParaRPr lang="en-GB"/>
          </a:p>
        </p:txBody>
      </p:sp>
    </p:spTree>
    <p:extLst>
      <p:ext uri="{BB962C8B-B14F-4D97-AF65-F5344CB8AC3E}">
        <p14:creationId xmlns:p14="http://schemas.microsoft.com/office/powerpoint/2010/main" val="415264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Complete Simon says game – everyone gets on the wall and one person shouts out challenges, if you come off the wall you’re out </a:t>
            </a:r>
          </a:p>
          <a:p>
            <a:r>
              <a:rPr lang="en-GB" dirty="0"/>
              <a:t>Simon says game allows students to experiment with using different holds, moving their weight around, and using their strength to hang on to the wall for as long as possible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Complete Simon says game again – hopefully with some of the theory in the B2 OLC the students will perform better</a:t>
            </a:r>
          </a:p>
          <a:p>
            <a:endParaRPr lang="en-GB" dirty="0"/>
          </a:p>
          <a:p>
            <a:endParaRPr lang="en-GB" dirty="0"/>
          </a:p>
          <a:p>
            <a:r>
              <a:rPr lang="en-GB" dirty="0"/>
              <a:t>Mars bar challenge offers some competition and a reward for pushing themselves</a:t>
            </a:r>
          </a:p>
        </p:txBody>
      </p:sp>
      <p:sp>
        <p:nvSpPr>
          <p:cNvPr id="4" name="Slide Number Placeholder 3"/>
          <p:cNvSpPr>
            <a:spLocks noGrp="1"/>
          </p:cNvSpPr>
          <p:nvPr>
            <p:ph type="sldNum" sz="quarter" idx="5"/>
          </p:nvPr>
        </p:nvSpPr>
        <p:spPr/>
        <p:txBody>
          <a:bodyPr/>
          <a:lstStyle/>
          <a:p>
            <a:fld id="{05BA4D16-DFBE-4652-AFD5-FD059A60A5A3}" type="slidenum">
              <a:rPr lang="en-GB" smtClean="0"/>
              <a:t>16</a:t>
            </a:fld>
            <a:endParaRPr lang="en-GB"/>
          </a:p>
        </p:txBody>
      </p:sp>
    </p:spTree>
    <p:extLst>
      <p:ext uri="{BB962C8B-B14F-4D97-AF65-F5344CB8AC3E}">
        <p14:creationId xmlns:p14="http://schemas.microsoft.com/office/powerpoint/2010/main" val="2934281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squish game is where all students line up a few metres away from the wall – the leader and assistant stand at the wall – when the leaders shout squish the students must run and get on the wall within 10 seconds between the leader and the assistant. Anyone with a foot on the floor is out. Keep going until there are only 2 people left who compete in a hang off to see who wins.</a:t>
            </a:r>
          </a:p>
        </p:txBody>
      </p:sp>
      <p:sp>
        <p:nvSpPr>
          <p:cNvPr id="4" name="Slide Number Placeholder 3"/>
          <p:cNvSpPr>
            <a:spLocks noGrp="1"/>
          </p:cNvSpPr>
          <p:nvPr>
            <p:ph type="sldNum" sz="quarter" idx="5"/>
          </p:nvPr>
        </p:nvSpPr>
        <p:spPr/>
        <p:txBody>
          <a:bodyPr/>
          <a:lstStyle/>
          <a:p>
            <a:fld id="{05BA4D16-DFBE-4652-AFD5-FD059A60A5A3}" type="slidenum">
              <a:rPr lang="en-GB" smtClean="0"/>
              <a:t>18</a:t>
            </a:fld>
            <a:endParaRPr lang="en-GB"/>
          </a:p>
        </p:txBody>
      </p:sp>
    </p:spTree>
    <p:extLst>
      <p:ext uri="{BB962C8B-B14F-4D97-AF65-F5344CB8AC3E}">
        <p14:creationId xmlns:p14="http://schemas.microsoft.com/office/powerpoint/2010/main" val="2545565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lesson should aim to start at 5pm this should give plenty of time to set up the campfire to cook and tents. This will also allow time for campfire songs and games. </a:t>
            </a:r>
          </a:p>
          <a:p>
            <a:endParaRPr lang="en-GB" dirty="0"/>
          </a:p>
          <a:p>
            <a:r>
              <a:rPr lang="en-GB" dirty="0"/>
              <a:t>Gratitude game – with a stick in hand say one person you are proud of – one thing that you are surprised you accomplished  </a:t>
            </a:r>
          </a:p>
        </p:txBody>
      </p:sp>
      <p:sp>
        <p:nvSpPr>
          <p:cNvPr id="4" name="Slide Number Placeholder 3"/>
          <p:cNvSpPr>
            <a:spLocks noGrp="1"/>
          </p:cNvSpPr>
          <p:nvPr>
            <p:ph type="sldNum" sz="quarter" idx="5"/>
          </p:nvPr>
        </p:nvSpPr>
        <p:spPr/>
        <p:txBody>
          <a:bodyPr/>
          <a:lstStyle/>
          <a:p>
            <a:fld id="{05BA4D16-DFBE-4652-AFD5-FD059A60A5A3}" type="slidenum">
              <a:rPr lang="en-GB" smtClean="0"/>
              <a:t>21</a:t>
            </a:fld>
            <a:endParaRPr lang="en-GB"/>
          </a:p>
        </p:txBody>
      </p:sp>
    </p:spTree>
    <p:extLst>
      <p:ext uri="{BB962C8B-B14F-4D97-AF65-F5344CB8AC3E}">
        <p14:creationId xmlns:p14="http://schemas.microsoft.com/office/powerpoint/2010/main" val="2715166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D2614-305F-4BDF-844A-9032EDF2F4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FB3B92-CEE4-423A-893A-EE8EDEB16D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B89C75-5A7F-4538-B05B-085969104FF2}"/>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28888D7C-ADB4-4223-A3A8-122A3DEFA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F165F-DDB2-4F0B-80AC-D3971F4F97FA}"/>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3009191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4DED-DB4F-4047-9E1A-8C108EE1F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DEFEDB-F59A-4D6C-A466-9AAD92F824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40645-2BD3-4E3C-89C6-B573E791D74F}"/>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92440F5F-652F-428C-B58C-AEDE650DE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958A1-89F0-43CC-9706-C2A041DF6802}"/>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133085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6419B-65A0-4322-8F9B-4D9DE88B9F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629967-51AD-4DC3-AF50-C074AE2419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B65D7C-30A8-464B-8227-E90DE78ABD4A}"/>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9880371D-D386-45C2-9D8A-03056D4260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6E2423-9534-4DDF-85F3-99CA55939C44}"/>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725338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67214-D65A-4D54-BF21-80F89B74F8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D1B894-7124-4E9F-8DB8-7BA505D7FC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2D1747-3F9C-47AD-BB89-741B3536AD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FEF7EC-BC71-4554-8467-936900B8D151}"/>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6" name="Footer Placeholder 5">
            <a:extLst>
              <a:ext uri="{FF2B5EF4-FFF2-40B4-BE49-F238E27FC236}">
                <a16:creationId xmlns:a16="http://schemas.microsoft.com/office/drawing/2014/main" id="{AE6C8BB9-76E5-4417-9873-504EB95CDA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BDE2F3-5006-49AC-9E63-EBAC0680E83B}"/>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889648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1A979-EB67-4587-9C6A-049C6B4386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CCDCB6-16A3-4DEB-96F0-94C1CDA384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4620CB-E6AB-4915-B906-4D451237C3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5B72C7-576C-47CC-A72A-15864EC3B5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B1542F-6B2C-4EA7-B84B-DD0D1F3674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8AF515-5D8D-4046-BB43-BA61ECC8F8FE}"/>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8" name="Footer Placeholder 7">
            <a:extLst>
              <a:ext uri="{FF2B5EF4-FFF2-40B4-BE49-F238E27FC236}">
                <a16:creationId xmlns:a16="http://schemas.microsoft.com/office/drawing/2014/main" id="{BC254A90-8422-481F-B614-CB6688B772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35582F-A533-41C8-8967-2311065D996D}"/>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1222905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1FA5-A00A-48B2-870F-A878CED55C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B51660-0B52-4849-87F0-57FB51CAEACF}"/>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4" name="Footer Placeholder 3">
            <a:extLst>
              <a:ext uri="{FF2B5EF4-FFF2-40B4-BE49-F238E27FC236}">
                <a16:creationId xmlns:a16="http://schemas.microsoft.com/office/drawing/2014/main" id="{09585159-BD81-461A-92D6-0A54D76561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30931F-EB86-452F-A9C9-417652EE1B26}"/>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361822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C2BB1C-4300-46AF-9603-6BD20F5F80AC}"/>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3" name="Footer Placeholder 2">
            <a:extLst>
              <a:ext uri="{FF2B5EF4-FFF2-40B4-BE49-F238E27FC236}">
                <a16:creationId xmlns:a16="http://schemas.microsoft.com/office/drawing/2014/main" id="{2729C5F9-E583-47DC-B7C8-479FF22532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A6F73A-3290-4A30-8A98-CA775514D494}"/>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3174482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3E178-E765-4201-B813-B0208537F0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CD7538-892F-4F05-8176-8FDE491FEF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863591-3C58-414D-829D-87D29D20C6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741AE1-DC71-4790-8C82-C62F624F0ECD}"/>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6" name="Footer Placeholder 5">
            <a:extLst>
              <a:ext uri="{FF2B5EF4-FFF2-40B4-BE49-F238E27FC236}">
                <a16:creationId xmlns:a16="http://schemas.microsoft.com/office/drawing/2014/main" id="{AE052009-7C7C-4294-8592-65E2CF65E1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5D5C44-05B5-4984-84E5-D2CC40BC7263}"/>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408784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F9CF-E0FB-4D2F-8936-16BF96BD4A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ABE754-FAFE-446E-A922-D5FDFCC6D4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042AC-EC1D-44BB-BCD8-2E32BD7A2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612C7-744B-4FB4-AEC2-02F8A61AE2A5}"/>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6" name="Footer Placeholder 5">
            <a:extLst>
              <a:ext uri="{FF2B5EF4-FFF2-40B4-BE49-F238E27FC236}">
                <a16:creationId xmlns:a16="http://schemas.microsoft.com/office/drawing/2014/main" id="{5721FB92-9FBE-4AFA-9E39-0F8002DC25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DCB822-5F80-4A9A-A379-2F07198A7A13}"/>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2204438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0E98-B6BD-46FA-8BE2-98E483335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6A0E1A-30A5-451B-A04D-CBB46BC6ED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7126A-E6C0-49BE-8FE9-C381308D1F06}"/>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0DC7A7FC-7E16-4739-8821-A08677FDA7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A9F8F-A0E8-4C49-823C-7F0C7865AE58}"/>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2241536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0D9B4E-105D-4A53-862B-B9306BD34E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1EA1D8-FE2B-4E04-B896-20B6694F74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0BB7BF-3BDF-4155-8F49-8B038F3075F2}"/>
              </a:ext>
            </a:extLst>
          </p:cNvPr>
          <p:cNvSpPr>
            <a:spLocks noGrp="1"/>
          </p:cNvSpPr>
          <p:nvPr>
            <p:ph type="dt" sz="half" idx="10"/>
          </p:nvPr>
        </p:nvSpPr>
        <p:spPr/>
        <p:txBody>
          <a:body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4833A4EC-5910-41FB-B0CA-EF329F9A7E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9FACD-E3B3-4E9D-A83B-E1C26E6DE30F}"/>
              </a:ext>
            </a:extLst>
          </p:cNvPr>
          <p:cNvSpPr>
            <a:spLocks noGrp="1"/>
          </p:cNvSpPr>
          <p:nvPr>
            <p:ph type="sldNum" sz="quarter" idx="12"/>
          </p:nvPr>
        </p:nvSpPr>
        <p:spPr/>
        <p:txBody>
          <a:bodyPr/>
          <a:lstStyle/>
          <a:p>
            <a:fld id="{7BC0BE05-4CCE-4134-8701-A34DA7C9A5DA}" type="slidenum">
              <a:rPr lang="en-GB" smtClean="0"/>
              <a:t>‹#›</a:t>
            </a:fld>
            <a:endParaRPr lang="en-GB"/>
          </a:p>
        </p:txBody>
      </p:sp>
    </p:spTree>
    <p:extLst>
      <p:ext uri="{BB962C8B-B14F-4D97-AF65-F5344CB8AC3E}">
        <p14:creationId xmlns:p14="http://schemas.microsoft.com/office/powerpoint/2010/main" val="379813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2391A8-A991-409C-8928-37956EBE5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FD7893-1049-41F2-884A-F026D26751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71AC3-231B-42F7-8840-8155D172A0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AB68C5-291E-4DF9-AB0B-85439125C147}" type="datetimeFigureOut">
              <a:rPr lang="en-GB" smtClean="0"/>
              <a:t>09/01/2022</a:t>
            </a:fld>
            <a:endParaRPr lang="en-GB"/>
          </a:p>
        </p:txBody>
      </p:sp>
      <p:sp>
        <p:nvSpPr>
          <p:cNvPr id="5" name="Footer Placeholder 4">
            <a:extLst>
              <a:ext uri="{FF2B5EF4-FFF2-40B4-BE49-F238E27FC236}">
                <a16:creationId xmlns:a16="http://schemas.microsoft.com/office/drawing/2014/main" id="{874F1546-805E-4668-8CA9-1FB2F61414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9C14BC-F441-4D0D-8F05-6F48406BAC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C0BE05-4CCE-4134-8701-A34DA7C9A5DA}" type="slidenum">
              <a:rPr lang="en-GB" smtClean="0"/>
              <a:t>‹#›</a:t>
            </a:fld>
            <a:endParaRPr lang="en-GB"/>
          </a:p>
        </p:txBody>
      </p:sp>
    </p:spTree>
    <p:extLst>
      <p:ext uri="{BB962C8B-B14F-4D97-AF65-F5344CB8AC3E}">
        <p14:creationId xmlns:p14="http://schemas.microsoft.com/office/powerpoint/2010/main" val="2813463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CB5B-8AA7-4C6D-9DA9-98F70841673B}"/>
              </a:ext>
            </a:extLst>
          </p:cNvPr>
          <p:cNvSpPr>
            <a:spLocks noGrp="1"/>
          </p:cNvSpPr>
          <p:nvPr>
            <p:ph type="ctrTitle"/>
          </p:nvPr>
        </p:nvSpPr>
        <p:spPr/>
        <p:txBody>
          <a:bodyPr/>
          <a:lstStyle/>
          <a:p>
            <a:r>
              <a:rPr lang="en-GB" dirty="0"/>
              <a:t>Adventure in the Curriculum</a:t>
            </a:r>
          </a:p>
        </p:txBody>
      </p:sp>
      <p:sp>
        <p:nvSpPr>
          <p:cNvPr id="3" name="Subtitle 2">
            <a:extLst>
              <a:ext uri="{FF2B5EF4-FFF2-40B4-BE49-F238E27FC236}">
                <a16:creationId xmlns:a16="http://schemas.microsoft.com/office/drawing/2014/main" id="{0F3BCFC4-4100-4835-B65E-8763F0A3FA3B}"/>
              </a:ext>
            </a:extLst>
          </p:cNvPr>
          <p:cNvSpPr>
            <a:spLocks noGrp="1"/>
          </p:cNvSpPr>
          <p:nvPr>
            <p:ph type="subTitle" idx="1"/>
          </p:nvPr>
        </p:nvSpPr>
        <p:spPr/>
        <p:txBody>
          <a:bodyPr/>
          <a:lstStyle/>
          <a:p>
            <a:r>
              <a:rPr lang="en-GB" dirty="0"/>
              <a:t>An Outdoor Learning Unit of Work for Key Stage 3 </a:t>
            </a:r>
          </a:p>
        </p:txBody>
      </p:sp>
    </p:spTree>
    <p:extLst>
      <p:ext uri="{BB962C8B-B14F-4D97-AF65-F5344CB8AC3E}">
        <p14:creationId xmlns:p14="http://schemas.microsoft.com/office/powerpoint/2010/main" val="1555105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02833-E66B-4EA9-A5CE-BCD1E302D62C}"/>
              </a:ext>
            </a:extLst>
          </p:cNvPr>
          <p:cNvSpPr>
            <a:spLocks noGrp="1"/>
          </p:cNvSpPr>
          <p:nvPr>
            <p:ph type="title"/>
          </p:nvPr>
        </p:nvSpPr>
        <p:spPr>
          <a:xfrm>
            <a:off x="0" y="0"/>
            <a:ext cx="11835062" cy="1325563"/>
          </a:xfrm>
        </p:spPr>
        <p:txBody>
          <a:bodyPr/>
          <a:lstStyle/>
          <a:p>
            <a:r>
              <a:rPr lang="en-GB" dirty="0"/>
              <a:t>Unit of Work Overview: </a:t>
            </a:r>
          </a:p>
        </p:txBody>
      </p:sp>
      <p:sp>
        <p:nvSpPr>
          <p:cNvPr id="3" name="Content Placeholder 2">
            <a:extLst>
              <a:ext uri="{FF2B5EF4-FFF2-40B4-BE49-F238E27FC236}">
                <a16:creationId xmlns:a16="http://schemas.microsoft.com/office/drawing/2014/main" id="{75220896-207D-4282-8758-3087F55781AF}"/>
              </a:ext>
            </a:extLst>
          </p:cNvPr>
          <p:cNvSpPr>
            <a:spLocks noGrp="1"/>
          </p:cNvSpPr>
          <p:nvPr>
            <p:ph idx="1"/>
          </p:nvPr>
        </p:nvSpPr>
        <p:spPr>
          <a:xfrm>
            <a:off x="0" y="1325563"/>
            <a:ext cx="11835063" cy="4351338"/>
          </a:xfrm>
        </p:spPr>
        <p:txBody>
          <a:bodyPr/>
          <a:lstStyle/>
          <a:p>
            <a:r>
              <a:rPr lang="en-GB" dirty="0"/>
              <a:t>2 Lessons of Team Building </a:t>
            </a:r>
          </a:p>
          <a:p>
            <a:endParaRPr lang="en-GB" dirty="0"/>
          </a:p>
          <a:p>
            <a:r>
              <a:rPr lang="en-GB" dirty="0"/>
              <a:t>2 Lessons of Bouldering/climbing </a:t>
            </a:r>
          </a:p>
          <a:p>
            <a:endParaRPr lang="en-GB" dirty="0"/>
          </a:p>
          <a:p>
            <a:r>
              <a:rPr lang="en-GB" dirty="0"/>
              <a:t>2 Lessons of Orienteering </a:t>
            </a:r>
          </a:p>
          <a:p>
            <a:endParaRPr lang="en-GB" dirty="0"/>
          </a:p>
          <a:p>
            <a:r>
              <a:rPr lang="en-GB" dirty="0"/>
              <a:t>Last session of an overnight camp on the school grounds </a:t>
            </a:r>
          </a:p>
          <a:p>
            <a:endParaRPr lang="en-GB" dirty="0"/>
          </a:p>
        </p:txBody>
      </p:sp>
    </p:spTree>
    <p:extLst>
      <p:ext uri="{BB962C8B-B14F-4D97-AF65-F5344CB8AC3E}">
        <p14:creationId xmlns:p14="http://schemas.microsoft.com/office/powerpoint/2010/main" val="3418262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BCC7-7483-4577-9016-C19C2F04B71D}"/>
              </a:ext>
            </a:extLst>
          </p:cNvPr>
          <p:cNvSpPr>
            <a:spLocks noGrp="1"/>
          </p:cNvSpPr>
          <p:nvPr>
            <p:ph type="title"/>
          </p:nvPr>
        </p:nvSpPr>
        <p:spPr>
          <a:xfrm>
            <a:off x="0" y="0"/>
            <a:ext cx="10515600" cy="1325563"/>
          </a:xfrm>
        </p:spPr>
        <p:txBody>
          <a:bodyPr/>
          <a:lstStyle/>
          <a:p>
            <a:r>
              <a:rPr lang="en-GB" dirty="0"/>
              <a:t>Overarching Learning Objectives of the Unit</a:t>
            </a:r>
          </a:p>
        </p:txBody>
      </p:sp>
      <p:sp>
        <p:nvSpPr>
          <p:cNvPr id="3" name="Content Placeholder 2">
            <a:extLst>
              <a:ext uri="{FF2B5EF4-FFF2-40B4-BE49-F238E27FC236}">
                <a16:creationId xmlns:a16="http://schemas.microsoft.com/office/drawing/2014/main" id="{A7C525A8-3F3B-4BC6-B71E-025C4160F045}"/>
              </a:ext>
            </a:extLst>
          </p:cNvPr>
          <p:cNvSpPr>
            <a:spLocks noGrp="1"/>
          </p:cNvSpPr>
          <p:nvPr>
            <p:ph idx="1"/>
          </p:nvPr>
        </p:nvSpPr>
        <p:spPr>
          <a:xfrm>
            <a:off x="0" y="1253331"/>
            <a:ext cx="10515600" cy="4351338"/>
          </a:xfrm>
          <a:solidFill>
            <a:schemeClr val="accent1">
              <a:lumMod val="20000"/>
              <a:lumOff val="80000"/>
            </a:schemeClr>
          </a:solidFill>
        </p:spPr>
        <p:txBody>
          <a:bodyPr/>
          <a:lstStyle/>
          <a:p>
            <a:r>
              <a:rPr lang="en-GB" dirty="0"/>
              <a:t>Construct an effective response to challenging and changing conditions and situations </a:t>
            </a:r>
          </a:p>
          <a:p>
            <a:r>
              <a:rPr lang="en-GB" dirty="0"/>
              <a:t>Develop a sense of autonomy and take ownership for their own learning </a:t>
            </a:r>
          </a:p>
          <a:p>
            <a:r>
              <a:rPr lang="en-GB" dirty="0"/>
              <a:t>Express and then implement the importance of planning and to contribute to the success for all members of the group across activities</a:t>
            </a:r>
          </a:p>
          <a:p>
            <a:r>
              <a:rPr lang="en-GB" dirty="0"/>
              <a:t>Identify the roles and responsibilities of individuals within a group when planning strategies </a:t>
            </a:r>
          </a:p>
        </p:txBody>
      </p:sp>
    </p:spTree>
    <p:extLst>
      <p:ext uri="{BB962C8B-B14F-4D97-AF65-F5344CB8AC3E}">
        <p14:creationId xmlns:p14="http://schemas.microsoft.com/office/powerpoint/2010/main" val="3713182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C509-C295-4871-B985-3E7BFC3CE397}"/>
              </a:ext>
            </a:extLst>
          </p:cNvPr>
          <p:cNvSpPr>
            <a:spLocks noGrp="1"/>
          </p:cNvSpPr>
          <p:nvPr>
            <p:ph type="title"/>
          </p:nvPr>
        </p:nvSpPr>
        <p:spPr>
          <a:xfrm>
            <a:off x="-97376" y="0"/>
            <a:ext cx="10515600" cy="1325563"/>
          </a:xfrm>
        </p:spPr>
        <p:txBody>
          <a:bodyPr/>
          <a:lstStyle/>
          <a:p>
            <a:r>
              <a:rPr lang="en-GB" dirty="0"/>
              <a:t>Learning Objectives Continued… </a:t>
            </a:r>
          </a:p>
        </p:txBody>
      </p:sp>
      <p:sp>
        <p:nvSpPr>
          <p:cNvPr id="3" name="Content Placeholder 2">
            <a:extLst>
              <a:ext uri="{FF2B5EF4-FFF2-40B4-BE49-F238E27FC236}">
                <a16:creationId xmlns:a16="http://schemas.microsoft.com/office/drawing/2014/main" id="{86855DE1-4C8A-4696-807C-185ACF15D083}"/>
              </a:ext>
            </a:extLst>
          </p:cNvPr>
          <p:cNvSpPr>
            <a:spLocks noGrp="1"/>
          </p:cNvSpPr>
          <p:nvPr>
            <p:ph idx="1"/>
          </p:nvPr>
        </p:nvSpPr>
        <p:spPr>
          <a:xfrm>
            <a:off x="0" y="1325563"/>
            <a:ext cx="10515600" cy="4351338"/>
          </a:xfrm>
          <a:solidFill>
            <a:schemeClr val="accent1">
              <a:lumMod val="20000"/>
              <a:lumOff val="80000"/>
            </a:schemeClr>
          </a:solidFill>
        </p:spPr>
        <p:txBody>
          <a:bodyPr/>
          <a:lstStyle/>
          <a:p>
            <a:r>
              <a:rPr lang="en-GB" dirty="0"/>
              <a:t>Apply the specific skills needed for activities undertaken e.g., </a:t>
            </a:r>
            <a:r>
              <a:rPr lang="en-GB" i="1" dirty="0"/>
              <a:t>Map skills, Climbing/belaying, Creative Problem Solving </a:t>
            </a:r>
          </a:p>
          <a:p>
            <a:r>
              <a:rPr lang="en-GB" dirty="0"/>
              <a:t>Demonstrate cooperation and inclusion of all members of the group </a:t>
            </a:r>
          </a:p>
          <a:p>
            <a:r>
              <a:rPr lang="en-GB" dirty="0"/>
              <a:t>Distinguish and demonstrate the ability to identify risk within varied environments and implement strategies to minimise potential risk </a:t>
            </a:r>
          </a:p>
          <a:p>
            <a:r>
              <a:rPr lang="en-GB" dirty="0"/>
              <a:t>Develop an understanding of the environment and climate change by using outdoor learning </a:t>
            </a:r>
          </a:p>
        </p:txBody>
      </p:sp>
    </p:spTree>
    <p:extLst>
      <p:ext uri="{BB962C8B-B14F-4D97-AF65-F5344CB8AC3E}">
        <p14:creationId xmlns:p14="http://schemas.microsoft.com/office/powerpoint/2010/main" val="3455023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8BEB1-4604-4069-BCE2-A951E84918F0}"/>
              </a:ext>
            </a:extLst>
          </p:cNvPr>
          <p:cNvSpPr>
            <a:spLocks noGrp="1"/>
          </p:cNvSpPr>
          <p:nvPr>
            <p:ph type="title"/>
          </p:nvPr>
        </p:nvSpPr>
        <p:spPr>
          <a:xfrm>
            <a:off x="0" y="0"/>
            <a:ext cx="10515600" cy="1325563"/>
          </a:xfrm>
        </p:spPr>
        <p:txBody>
          <a:bodyPr/>
          <a:lstStyle/>
          <a:p>
            <a:r>
              <a:rPr lang="en-GB" dirty="0"/>
              <a:t>Lesson 1 – Learning Objectives: </a:t>
            </a:r>
          </a:p>
        </p:txBody>
      </p:sp>
      <p:sp>
        <p:nvSpPr>
          <p:cNvPr id="3" name="Content Placeholder 2">
            <a:extLst>
              <a:ext uri="{FF2B5EF4-FFF2-40B4-BE49-F238E27FC236}">
                <a16:creationId xmlns:a16="http://schemas.microsoft.com/office/drawing/2014/main" id="{E0D4CBC9-B3D1-4821-A5B7-C63736EAFD4C}"/>
              </a:ext>
            </a:extLst>
          </p:cNvPr>
          <p:cNvSpPr>
            <a:spLocks noGrp="1"/>
          </p:cNvSpPr>
          <p:nvPr>
            <p:ph idx="1"/>
          </p:nvPr>
        </p:nvSpPr>
        <p:spPr>
          <a:xfrm>
            <a:off x="0" y="1325563"/>
            <a:ext cx="5693434" cy="4351338"/>
          </a:xfrm>
          <a:solidFill>
            <a:schemeClr val="accent6">
              <a:lumMod val="20000"/>
              <a:lumOff val="80000"/>
            </a:schemeClr>
          </a:solidFill>
        </p:spPr>
        <p:txBody>
          <a:bodyPr>
            <a:normAutofit/>
          </a:bodyPr>
          <a:lstStyle/>
          <a:p>
            <a:r>
              <a:rPr lang="en-GB" dirty="0"/>
              <a:t>Demonstrate effective team building and problem-solving skills such as; communication leadership, inclusion and motivation </a:t>
            </a:r>
          </a:p>
          <a:p>
            <a:r>
              <a:rPr lang="en-GB" dirty="0"/>
              <a:t>Recognise the importance of planning and be able to construct an effective plan before a task</a:t>
            </a:r>
          </a:p>
          <a:p>
            <a:r>
              <a:rPr lang="en-GB" dirty="0"/>
              <a:t>Recognise the importance of reviewing an activity in order to do better next time </a:t>
            </a:r>
          </a:p>
        </p:txBody>
      </p:sp>
      <p:sp>
        <p:nvSpPr>
          <p:cNvPr id="4" name="TextBox 3">
            <a:extLst>
              <a:ext uri="{FF2B5EF4-FFF2-40B4-BE49-F238E27FC236}">
                <a16:creationId xmlns:a16="http://schemas.microsoft.com/office/drawing/2014/main" id="{FF7F2BEF-1DE3-41A4-817E-C4627C6B96B1}"/>
              </a:ext>
            </a:extLst>
          </p:cNvPr>
          <p:cNvSpPr txBox="1"/>
          <p:nvPr/>
        </p:nvSpPr>
        <p:spPr>
          <a:xfrm>
            <a:off x="9002356" y="5103674"/>
            <a:ext cx="3189644" cy="1754326"/>
          </a:xfrm>
          <a:prstGeom prst="rect">
            <a:avLst/>
          </a:prstGeom>
          <a:solidFill>
            <a:schemeClr val="accent6">
              <a:lumMod val="40000"/>
              <a:lumOff val="60000"/>
            </a:schemeClr>
          </a:solidFill>
        </p:spPr>
        <p:txBody>
          <a:bodyPr wrap="square" rtlCol="0">
            <a:spAutoFit/>
          </a:bodyPr>
          <a:lstStyle/>
          <a:p>
            <a:r>
              <a:rPr lang="en-GB" dirty="0"/>
              <a:t>Key skills:</a:t>
            </a:r>
          </a:p>
          <a:p>
            <a:pPr marL="285750" indent="-285750">
              <a:buFont typeface="Arial" panose="020B0604020202020204" pitchFamily="34" charset="0"/>
              <a:buChar char="•"/>
            </a:pPr>
            <a:r>
              <a:rPr lang="en-GB" dirty="0"/>
              <a:t>Planning and preparation </a:t>
            </a:r>
          </a:p>
          <a:p>
            <a:pPr marL="285750" indent="-285750">
              <a:buFont typeface="Arial" panose="020B0604020202020204" pitchFamily="34" charset="0"/>
              <a:buChar char="•"/>
            </a:pPr>
            <a:r>
              <a:rPr lang="en-GB" dirty="0"/>
              <a:t>Communication</a:t>
            </a:r>
          </a:p>
          <a:p>
            <a:pPr marL="285750" indent="-285750">
              <a:buFont typeface="Arial" panose="020B0604020202020204" pitchFamily="34" charset="0"/>
              <a:buChar char="•"/>
            </a:pPr>
            <a:r>
              <a:rPr lang="en-GB" dirty="0"/>
              <a:t>Reflection</a:t>
            </a:r>
          </a:p>
          <a:p>
            <a:pPr marL="285750" indent="-285750">
              <a:buFont typeface="Arial" panose="020B0604020202020204" pitchFamily="34" charset="0"/>
              <a:buChar char="•"/>
            </a:pPr>
            <a:r>
              <a:rPr lang="en-GB" dirty="0"/>
              <a:t>Evaluation</a:t>
            </a:r>
          </a:p>
          <a:p>
            <a:endParaRPr lang="en-GB" dirty="0"/>
          </a:p>
        </p:txBody>
      </p:sp>
    </p:spTree>
    <p:extLst>
      <p:ext uri="{BB962C8B-B14F-4D97-AF65-F5344CB8AC3E}">
        <p14:creationId xmlns:p14="http://schemas.microsoft.com/office/powerpoint/2010/main" val="3383519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A3D8C-0634-46EC-A7EB-03B9573E2888}"/>
              </a:ext>
            </a:extLst>
          </p:cNvPr>
          <p:cNvSpPr>
            <a:spLocks noGrp="1"/>
          </p:cNvSpPr>
          <p:nvPr>
            <p:ph type="title"/>
          </p:nvPr>
        </p:nvSpPr>
        <p:spPr>
          <a:xfrm>
            <a:off x="0" y="0"/>
            <a:ext cx="10515600" cy="1325563"/>
          </a:xfrm>
        </p:spPr>
        <p:txBody>
          <a:bodyPr/>
          <a:lstStyle/>
          <a:p>
            <a:r>
              <a:rPr lang="en-GB" dirty="0"/>
              <a:t>Lesson 1: Activities 	</a:t>
            </a:r>
          </a:p>
        </p:txBody>
      </p:sp>
      <p:sp>
        <p:nvSpPr>
          <p:cNvPr id="4" name="TextBox 3">
            <a:extLst>
              <a:ext uri="{FF2B5EF4-FFF2-40B4-BE49-F238E27FC236}">
                <a16:creationId xmlns:a16="http://schemas.microsoft.com/office/drawing/2014/main" id="{9409AF96-3C01-49F7-A79C-026CE41BD350}"/>
              </a:ext>
            </a:extLst>
          </p:cNvPr>
          <p:cNvSpPr txBox="1"/>
          <p:nvPr/>
        </p:nvSpPr>
        <p:spPr>
          <a:xfrm>
            <a:off x="225778" y="1325563"/>
            <a:ext cx="5350933" cy="2308324"/>
          </a:xfrm>
          <a:prstGeom prst="rect">
            <a:avLst/>
          </a:prstGeom>
          <a:solidFill>
            <a:schemeClr val="accent6">
              <a:lumMod val="40000"/>
              <a:lumOff val="60000"/>
            </a:schemeClr>
          </a:solidFill>
        </p:spPr>
        <p:txBody>
          <a:bodyPr wrap="square" rtlCol="0">
            <a:spAutoFit/>
          </a:bodyPr>
          <a:lstStyle/>
          <a:p>
            <a:r>
              <a:rPr lang="en-GB" dirty="0"/>
              <a:t>Welcome and brief introduction of unit.</a:t>
            </a:r>
          </a:p>
          <a:p>
            <a:endParaRPr lang="en-GB" dirty="0"/>
          </a:p>
          <a:p>
            <a:r>
              <a:rPr lang="en-GB" dirty="0"/>
              <a:t>Starter:</a:t>
            </a:r>
          </a:p>
          <a:p>
            <a:r>
              <a:rPr lang="en-GB" dirty="0"/>
              <a:t>Create class charter.</a:t>
            </a:r>
          </a:p>
          <a:p>
            <a:endParaRPr lang="en-GB" dirty="0"/>
          </a:p>
          <a:p>
            <a:r>
              <a:rPr lang="en-GB" dirty="0"/>
              <a:t>Brain dump of beneficial team building/problem solving skills. </a:t>
            </a:r>
            <a:r>
              <a:rPr lang="en-GB" sz="1600" i="1" dirty="0"/>
              <a:t>This can become success criteria for main activity.</a:t>
            </a:r>
            <a:endParaRPr lang="en-GB" i="1" dirty="0"/>
          </a:p>
        </p:txBody>
      </p:sp>
      <p:sp>
        <p:nvSpPr>
          <p:cNvPr id="5" name="TextBox 4">
            <a:extLst>
              <a:ext uri="{FF2B5EF4-FFF2-40B4-BE49-F238E27FC236}">
                <a16:creationId xmlns:a16="http://schemas.microsoft.com/office/drawing/2014/main" id="{4F9CDD01-BFF7-4225-8A8F-4199CF547FF5}"/>
              </a:ext>
            </a:extLst>
          </p:cNvPr>
          <p:cNvSpPr txBox="1"/>
          <p:nvPr/>
        </p:nvSpPr>
        <p:spPr>
          <a:xfrm>
            <a:off x="6096000" y="1325563"/>
            <a:ext cx="5350933" cy="4524315"/>
          </a:xfrm>
          <a:prstGeom prst="rect">
            <a:avLst/>
          </a:prstGeom>
          <a:solidFill>
            <a:schemeClr val="accent6">
              <a:lumMod val="60000"/>
              <a:lumOff val="40000"/>
            </a:schemeClr>
          </a:solidFill>
        </p:spPr>
        <p:txBody>
          <a:bodyPr wrap="square" rtlCol="0">
            <a:spAutoFit/>
          </a:bodyPr>
          <a:lstStyle/>
          <a:p>
            <a:r>
              <a:rPr lang="en-GB" dirty="0"/>
              <a:t>Main activity:</a:t>
            </a:r>
          </a:p>
          <a:p>
            <a:r>
              <a:rPr lang="en-GB" dirty="0"/>
              <a:t>Human Knot activity (TB6 OLC)</a:t>
            </a:r>
          </a:p>
          <a:p>
            <a:pPr marL="285750" indent="-285750">
              <a:buFont typeface="Arial" panose="020B0604020202020204" pitchFamily="34" charset="0"/>
              <a:buChar char="•"/>
            </a:pPr>
            <a:r>
              <a:rPr lang="en-GB" dirty="0"/>
              <a:t>Complete once with no preplanning and timing.</a:t>
            </a:r>
          </a:p>
          <a:p>
            <a:pPr marL="285750" indent="-285750">
              <a:buFont typeface="Arial" panose="020B0604020202020204" pitchFamily="34" charset="0"/>
              <a:buChar char="•"/>
            </a:pPr>
            <a:r>
              <a:rPr lang="en-GB" dirty="0"/>
              <a:t>Use questioning to enable learners to evaluate the activity and create a plan of action for a more effective second try. Use WWW, EBI.</a:t>
            </a:r>
          </a:p>
          <a:p>
            <a:pPr marL="285750" indent="-285750">
              <a:buFont typeface="Arial" panose="020B0604020202020204" pitchFamily="34" charset="0"/>
              <a:buChar char="•"/>
            </a:pPr>
            <a:r>
              <a:rPr lang="en-GB" dirty="0"/>
              <a:t>Complete second attempt of Human Knot.</a:t>
            </a:r>
          </a:p>
          <a:p>
            <a:pPr marL="285750" indent="-285750">
              <a:buFont typeface="Arial" panose="020B0604020202020204" pitchFamily="34" charset="0"/>
              <a:buChar char="•"/>
            </a:pPr>
            <a:r>
              <a:rPr lang="en-GB" dirty="0"/>
              <a:t>Brief group evaluation of second attempt;</a:t>
            </a:r>
          </a:p>
          <a:p>
            <a:pPr marL="742950" lvl="1" indent="-285750">
              <a:buFont typeface="Arial" panose="020B0604020202020204" pitchFamily="34" charset="0"/>
              <a:buChar char="•"/>
            </a:pPr>
            <a:r>
              <a:rPr lang="en-GB" dirty="0"/>
              <a:t>Was this attempt better than our first?</a:t>
            </a:r>
          </a:p>
          <a:p>
            <a:pPr marL="742950" lvl="1" indent="-285750">
              <a:buFont typeface="Arial" panose="020B0604020202020204" pitchFamily="34" charset="0"/>
              <a:buChar char="•"/>
            </a:pPr>
            <a:r>
              <a:rPr lang="en-GB" dirty="0"/>
              <a:t>What skills from earlier brain dump did we use?</a:t>
            </a:r>
          </a:p>
          <a:p>
            <a:pPr marL="742950" lvl="1" indent="-285750">
              <a:buFont typeface="Arial" panose="020B0604020202020204" pitchFamily="34" charset="0"/>
              <a:buChar char="•"/>
            </a:pPr>
            <a:r>
              <a:rPr lang="en-GB" dirty="0"/>
              <a:t>Create a personal target of skill to improve on for next activity. </a:t>
            </a:r>
          </a:p>
          <a:p>
            <a:pPr marL="285750" indent="-285750">
              <a:buFont typeface="Arial" panose="020B0604020202020204" pitchFamily="34" charset="0"/>
              <a:buChar char="•"/>
            </a:pPr>
            <a:r>
              <a:rPr lang="en-GB" dirty="0"/>
              <a:t>Complete All Aboard (TB3 OLC)</a:t>
            </a:r>
          </a:p>
          <a:p>
            <a:pPr marL="742950" lvl="1" indent="-285750">
              <a:buFont typeface="Arial" panose="020B0604020202020204" pitchFamily="34" charset="0"/>
              <a:buChar char="•"/>
            </a:pPr>
            <a:r>
              <a:rPr lang="en-GB" dirty="0"/>
              <a:t>Did you feel you improved on your target skill and why/why not?</a:t>
            </a:r>
          </a:p>
        </p:txBody>
      </p:sp>
      <p:sp>
        <p:nvSpPr>
          <p:cNvPr id="8" name="TextBox 7">
            <a:extLst>
              <a:ext uri="{FF2B5EF4-FFF2-40B4-BE49-F238E27FC236}">
                <a16:creationId xmlns:a16="http://schemas.microsoft.com/office/drawing/2014/main" id="{085BD998-BEB3-4298-BCFF-7509F7BE7FA8}"/>
              </a:ext>
            </a:extLst>
          </p:cNvPr>
          <p:cNvSpPr txBox="1"/>
          <p:nvPr/>
        </p:nvSpPr>
        <p:spPr>
          <a:xfrm>
            <a:off x="225778" y="4233333"/>
            <a:ext cx="5350933" cy="1200329"/>
          </a:xfrm>
          <a:prstGeom prst="rect">
            <a:avLst/>
          </a:prstGeom>
          <a:solidFill>
            <a:schemeClr val="accent6">
              <a:lumMod val="75000"/>
            </a:schemeClr>
          </a:solidFill>
        </p:spPr>
        <p:txBody>
          <a:bodyPr wrap="square" rtlCol="0">
            <a:spAutoFit/>
          </a:bodyPr>
          <a:lstStyle/>
          <a:p>
            <a:r>
              <a:rPr lang="en-GB" dirty="0"/>
              <a:t>Plenary:</a:t>
            </a:r>
          </a:p>
          <a:p>
            <a:pPr marL="285750" indent="-285750">
              <a:buFont typeface="Arial" panose="020B0604020202020204" pitchFamily="34" charset="0"/>
              <a:buChar char="•"/>
            </a:pPr>
            <a:r>
              <a:rPr lang="en-GB" dirty="0"/>
              <a:t>Debrief:</a:t>
            </a:r>
          </a:p>
          <a:p>
            <a:pPr marL="742950" lvl="1" indent="-285750">
              <a:buFont typeface="Arial" panose="020B0604020202020204" pitchFamily="34" charset="0"/>
              <a:buChar char="•"/>
            </a:pPr>
            <a:r>
              <a:rPr lang="en-GB" dirty="0"/>
              <a:t>What was the best part of today?</a:t>
            </a:r>
          </a:p>
          <a:p>
            <a:pPr marL="742950" lvl="1" indent="-285750">
              <a:buFont typeface="Arial" panose="020B0604020202020204" pitchFamily="34" charset="0"/>
              <a:buChar char="•"/>
            </a:pPr>
            <a:r>
              <a:rPr lang="en-GB" dirty="0"/>
              <a:t>Goodbyes.</a:t>
            </a:r>
          </a:p>
        </p:txBody>
      </p:sp>
    </p:spTree>
    <p:extLst>
      <p:ext uri="{BB962C8B-B14F-4D97-AF65-F5344CB8AC3E}">
        <p14:creationId xmlns:p14="http://schemas.microsoft.com/office/powerpoint/2010/main" val="1973243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12F0-F700-4397-84B7-8F6092B6FE1F}"/>
              </a:ext>
            </a:extLst>
          </p:cNvPr>
          <p:cNvSpPr>
            <a:spLocks noGrp="1"/>
          </p:cNvSpPr>
          <p:nvPr>
            <p:ph type="title"/>
          </p:nvPr>
        </p:nvSpPr>
        <p:spPr>
          <a:xfrm>
            <a:off x="0" y="0"/>
            <a:ext cx="12192000" cy="1325563"/>
          </a:xfrm>
        </p:spPr>
        <p:txBody>
          <a:bodyPr/>
          <a:lstStyle/>
          <a:p>
            <a:r>
              <a:rPr lang="en-GB" dirty="0"/>
              <a:t>Lesson 2 – Learning Objectives 	</a:t>
            </a:r>
          </a:p>
        </p:txBody>
      </p:sp>
      <p:sp>
        <p:nvSpPr>
          <p:cNvPr id="3" name="Content Placeholder 2">
            <a:extLst>
              <a:ext uri="{FF2B5EF4-FFF2-40B4-BE49-F238E27FC236}">
                <a16:creationId xmlns:a16="http://schemas.microsoft.com/office/drawing/2014/main" id="{F4193C62-6B9E-475C-B1B1-8B68376C3A8C}"/>
              </a:ext>
            </a:extLst>
          </p:cNvPr>
          <p:cNvSpPr>
            <a:spLocks noGrp="1"/>
          </p:cNvSpPr>
          <p:nvPr>
            <p:ph idx="1"/>
          </p:nvPr>
        </p:nvSpPr>
        <p:spPr>
          <a:xfrm>
            <a:off x="0" y="1325562"/>
            <a:ext cx="6513689" cy="4043821"/>
          </a:xfrm>
          <a:solidFill>
            <a:schemeClr val="accent6">
              <a:lumMod val="20000"/>
              <a:lumOff val="80000"/>
            </a:schemeClr>
          </a:solidFill>
        </p:spPr>
        <p:txBody>
          <a:bodyPr>
            <a:normAutofit/>
          </a:bodyPr>
          <a:lstStyle/>
          <a:p>
            <a:r>
              <a:rPr lang="en-GB" dirty="0"/>
              <a:t>Navigate and assist other members by understanding effective communication.</a:t>
            </a:r>
          </a:p>
          <a:p>
            <a:r>
              <a:rPr lang="en-GB" dirty="0"/>
              <a:t>Establish trust with other group members and fulfil a pre-negotiated role within a team </a:t>
            </a:r>
          </a:p>
          <a:p>
            <a:r>
              <a:rPr lang="en-GB" dirty="0"/>
              <a:t>Demonstrate consideration of the safety for you partner and how this would affect trust in the relationship.</a:t>
            </a:r>
          </a:p>
        </p:txBody>
      </p:sp>
      <p:sp>
        <p:nvSpPr>
          <p:cNvPr id="4" name="TextBox 3">
            <a:extLst>
              <a:ext uri="{FF2B5EF4-FFF2-40B4-BE49-F238E27FC236}">
                <a16:creationId xmlns:a16="http://schemas.microsoft.com/office/drawing/2014/main" id="{67BD6BB1-2A25-4ED6-98DE-95704B2A52A3}"/>
              </a:ext>
            </a:extLst>
          </p:cNvPr>
          <p:cNvSpPr txBox="1"/>
          <p:nvPr/>
        </p:nvSpPr>
        <p:spPr>
          <a:xfrm>
            <a:off x="9697155" y="5103674"/>
            <a:ext cx="2494845" cy="1754326"/>
          </a:xfrm>
          <a:prstGeom prst="rect">
            <a:avLst/>
          </a:prstGeom>
          <a:solidFill>
            <a:schemeClr val="accent6">
              <a:lumMod val="40000"/>
              <a:lumOff val="60000"/>
            </a:schemeClr>
          </a:solidFill>
        </p:spPr>
        <p:txBody>
          <a:bodyPr wrap="square" rtlCol="0">
            <a:spAutoFit/>
          </a:bodyPr>
          <a:lstStyle/>
          <a:p>
            <a:r>
              <a:rPr lang="en-GB" dirty="0"/>
              <a:t>Key skills:</a:t>
            </a:r>
          </a:p>
          <a:p>
            <a:r>
              <a:rPr lang="en-GB" dirty="0"/>
              <a:t>Communication</a:t>
            </a:r>
          </a:p>
          <a:p>
            <a:r>
              <a:rPr lang="en-GB" dirty="0"/>
              <a:t>Awareness </a:t>
            </a:r>
          </a:p>
          <a:p>
            <a:r>
              <a:rPr lang="en-GB" dirty="0"/>
              <a:t>Relationship building</a:t>
            </a:r>
          </a:p>
          <a:p>
            <a:r>
              <a:rPr lang="en-GB" dirty="0"/>
              <a:t>Trust</a:t>
            </a:r>
          </a:p>
          <a:p>
            <a:endParaRPr lang="en-GB" dirty="0"/>
          </a:p>
        </p:txBody>
      </p:sp>
    </p:spTree>
    <p:extLst>
      <p:ext uri="{BB962C8B-B14F-4D97-AF65-F5344CB8AC3E}">
        <p14:creationId xmlns:p14="http://schemas.microsoft.com/office/powerpoint/2010/main" val="246158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D515D-45A5-49EB-B04F-372C3406973D}"/>
              </a:ext>
            </a:extLst>
          </p:cNvPr>
          <p:cNvSpPr>
            <a:spLocks noGrp="1"/>
          </p:cNvSpPr>
          <p:nvPr>
            <p:ph type="title"/>
          </p:nvPr>
        </p:nvSpPr>
        <p:spPr>
          <a:xfrm>
            <a:off x="0" y="18255"/>
            <a:ext cx="10515600" cy="1325563"/>
          </a:xfrm>
        </p:spPr>
        <p:txBody>
          <a:bodyPr/>
          <a:lstStyle/>
          <a:p>
            <a:r>
              <a:rPr lang="en-GB" dirty="0"/>
              <a:t>Lesson 2: Activities</a:t>
            </a:r>
          </a:p>
        </p:txBody>
      </p:sp>
      <p:sp>
        <p:nvSpPr>
          <p:cNvPr id="4" name="TextBox 3">
            <a:extLst>
              <a:ext uri="{FF2B5EF4-FFF2-40B4-BE49-F238E27FC236}">
                <a16:creationId xmlns:a16="http://schemas.microsoft.com/office/drawing/2014/main" id="{AD33153E-0E59-4704-AADB-9E5D2E546E01}"/>
              </a:ext>
            </a:extLst>
          </p:cNvPr>
          <p:cNvSpPr txBox="1"/>
          <p:nvPr/>
        </p:nvSpPr>
        <p:spPr>
          <a:xfrm>
            <a:off x="146756" y="1343818"/>
            <a:ext cx="5125155" cy="1754326"/>
          </a:xfrm>
          <a:prstGeom prst="rect">
            <a:avLst/>
          </a:prstGeom>
          <a:solidFill>
            <a:schemeClr val="accent6">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Using planning skill from last lesson,  create a brain dump of what ‘effective communication’ looks like.</a:t>
            </a:r>
          </a:p>
          <a:p>
            <a:pPr marL="285750" indent="-285750">
              <a:buFont typeface="Arial" panose="020B0604020202020204" pitchFamily="34" charset="0"/>
              <a:buChar char="•"/>
            </a:pPr>
            <a:r>
              <a:rPr lang="en-GB" dirty="0"/>
              <a:t>Introduce challenge by choice.</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88EF8269-C50C-45B6-AC97-B656C300215B}"/>
              </a:ext>
            </a:extLst>
          </p:cNvPr>
          <p:cNvSpPr txBox="1"/>
          <p:nvPr/>
        </p:nvSpPr>
        <p:spPr>
          <a:xfrm>
            <a:off x="6637866" y="1343818"/>
            <a:ext cx="4707467" cy="2277547"/>
          </a:xfrm>
          <a:prstGeom prst="rect">
            <a:avLst/>
          </a:prstGeom>
          <a:solidFill>
            <a:schemeClr val="accent6">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Trust fall exercise with partner. </a:t>
            </a:r>
            <a:r>
              <a:rPr lang="en-GB" sz="1600" i="1" dirty="0"/>
              <a:t>Focus on encouraging each other.</a:t>
            </a:r>
          </a:p>
          <a:p>
            <a:pPr marL="285750" indent="-285750">
              <a:buFont typeface="Arial" panose="020B0604020202020204" pitchFamily="34" charset="0"/>
              <a:buChar char="•"/>
            </a:pPr>
            <a:r>
              <a:rPr lang="en-GB" dirty="0"/>
              <a:t>Brief evaluation of activity.</a:t>
            </a:r>
          </a:p>
          <a:p>
            <a:pPr marL="285750" indent="-285750">
              <a:buFont typeface="Arial" panose="020B0604020202020204" pitchFamily="34" charset="0"/>
              <a:buChar char="•"/>
            </a:pPr>
            <a:r>
              <a:rPr lang="en-GB" dirty="0"/>
              <a:t>Complete Blindfold Exercise (TB5OLC)</a:t>
            </a:r>
          </a:p>
          <a:p>
            <a:pPr marL="285750" indent="-285750">
              <a:buFont typeface="Arial" panose="020B0604020202020204" pitchFamily="34" charset="0"/>
              <a:buChar char="•"/>
            </a:pPr>
            <a:r>
              <a:rPr lang="en-GB" dirty="0"/>
              <a:t>Evaluate this activity. WWW,EBI</a:t>
            </a:r>
          </a:p>
          <a:p>
            <a:pPr marL="285750" indent="-285750">
              <a:buFont typeface="Arial" panose="020B0604020202020204" pitchFamily="34" charset="0"/>
              <a:buChar char="•"/>
            </a:pPr>
            <a:r>
              <a:rPr lang="en-GB" dirty="0"/>
              <a:t>Complete Square Dance (TB10OLC)</a:t>
            </a:r>
          </a:p>
          <a:p>
            <a:pPr marL="285750" indent="-285750">
              <a:buFont typeface="Arial" panose="020B0604020202020204" pitchFamily="34" charset="0"/>
              <a:buChar char="•"/>
            </a:pPr>
            <a:r>
              <a:rPr lang="en-GB" dirty="0"/>
              <a:t>Return to trust fall activity more advanced.</a:t>
            </a:r>
          </a:p>
        </p:txBody>
      </p:sp>
      <p:sp>
        <p:nvSpPr>
          <p:cNvPr id="6" name="TextBox 5">
            <a:extLst>
              <a:ext uri="{FF2B5EF4-FFF2-40B4-BE49-F238E27FC236}">
                <a16:creationId xmlns:a16="http://schemas.microsoft.com/office/drawing/2014/main" id="{083C7AF8-4783-4528-A6B5-A4E2AAD3352C}"/>
              </a:ext>
            </a:extLst>
          </p:cNvPr>
          <p:cNvSpPr txBox="1"/>
          <p:nvPr/>
        </p:nvSpPr>
        <p:spPr>
          <a:xfrm>
            <a:off x="146756" y="4423707"/>
            <a:ext cx="5125155" cy="1200329"/>
          </a:xfrm>
          <a:prstGeom prst="rect">
            <a:avLst/>
          </a:prstGeom>
          <a:solidFill>
            <a:schemeClr val="accent6">
              <a:lumMod val="75000"/>
            </a:schemeClr>
          </a:solidFill>
        </p:spPr>
        <p:txBody>
          <a:bodyPr wrap="square" rtlCol="0">
            <a:spAutoFit/>
          </a:bodyPr>
          <a:lstStyle/>
          <a:p>
            <a:r>
              <a:rPr lang="en-GB" dirty="0"/>
              <a:t>Plenary:</a:t>
            </a:r>
          </a:p>
          <a:p>
            <a:pPr marL="285750" indent="-285750">
              <a:buFont typeface="Arial" panose="020B0604020202020204" pitchFamily="34" charset="0"/>
              <a:buChar char="•"/>
            </a:pPr>
            <a:r>
              <a:rPr lang="en-GB" dirty="0"/>
              <a:t>Debrief</a:t>
            </a:r>
          </a:p>
          <a:p>
            <a:pPr marL="742950" lvl="1" indent="-285750">
              <a:buFont typeface="Arial" panose="020B0604020202020204" pitchFamily="34" charset="0"/>
              <a:buChar char="•"/>
            </a:pPr>
            <a:r>
              <a:rPr lang="en-GB" dirty="0"/>
              <a:t>What was the best part of today?</a:t>
            </a:r>
          </a:p>
          <a:p>
            <a:pPr marL="742950" lvl="1" indent="-285750">
              <a:buFont typeface="Arial" panose="020B0604020202020204" pitchFamily="34" charset="0"/>
              <a:buChar char="•"/>
            </a:pPr>
            <a:r>
              <a:rPr lang="en-GB" dirty="0"/>
              <a:t>How did we communicate effectively?</a:t>
            </a:r>
          </a:p>
        </p:txBody>
      </p:sp>
    </p:spTree>
    <p:extLst>
      <p:ext uri="{BB962C8B-B14F-4D97-AF65-F5344CB8AC3E}">
        <p14:creationId xmlns:p14="http://schemas.microsoft.com/office/powerpoint/2010/main" val="1586431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DE792-D28A-4D7D-82D8-FF38F9BF3B90}"/>
              </a:ext>
            </a:extLst>
          </p:cNvPr>
          <p:cNvSpPr>
            <a:spLocks noGrp="1"/>
          </p:cNvSpPr>
          <p:nvPr>
            <p:ph type="title"/>
          </p:nvPr>
        </p:nvSpPr>
        <p:spPr>
          <a:xfrm>
            <a:off x="0" y="18255"/>
            <a:ext cx="10515600" cy="1325563"/>
          </a:xfrm>
        </p:spPr>
        <p:txBody>
          <a:bodyPr/>
          <a:lstStyle/>
          <a:p>
            <a:r>
              <a:rPr lang="en-GB" dirty="0"/>
              <a:t>Lesson 2 – Assessments </a:t>
            </a:r>
          </a:p>
        </p:txBody>
      </p:sp>
      <p:sp>
        <p:nvSpPr>
          <p:cNvPr id="3" name="Content Placeholder 2">
            <a:extLst>
              <a:ext uri="{FF2B5EF4-FFF2-40B4-BE49-F238E27FC236}">
                <a16:creationId xmlns:a16="http://schemas.microsoft.com/office/drawing/2014/main" id="{6B68430D-A00E-4030-8C7C-32336116B739}"/>
              </a:ext>
            </a:extLst>
          </p:cNvPr>
          <p:cNvSpPr>
            <a:spLocks noGrp="1"/>
          </p:cNvSpPr>
          <p:nvPr>
            <p:ph idx="1"/>
          </p:nvPr>
        </p:nvSpPr>
        <p:spPr>
          <a:xfrm>
            <a:off x="0" y="1343818"/>
            <a:ext cx="10515600" cy="4987971"/>
          </a:xfrm>
          <a:solidFill>
            <a:schemeClr val="accent6">
              <a:lumMod val="75000"/>
            </a:schemeClr>
          </a:solidFill>
        </p:spPr>
        <p:txBody>
          <a:bodyPr>
            <a:normAutofit/>
          </a:bodyPr>
          <a:lstStyle/>
          <a:p>
            <a:r>
              <a:rPr lang="en-GB" sz="3500" dirty="0"/>
              <a:t>Assess learners during the planning session in L2. – meeting  Adventurous Activities subsection 2 in the Welsh PE curriculum.</a:t>
            </a:r>
          </a:p>
          <a:p>
            <a:pPr marL="0" indent="0">
              <a:buNone/>
            </a:pPr>
            <a:endParaRPr lang="en-GB" sz="3500" dirty="0"/>
          </a:p>
          <a:p>
            <a:r>
              <a:rPr lang="en-GB" sz="3500" dirty="0"/>
              <a:t>Note learners’ ability to involve themselves in group discussions effectively – meeting subsection 5.</a:t>
            </a:r>
          </a:p>
          <a:p>
            <a:endParaRPr lang="en-GB" dirty="0"/>
          </a:p>
        </p:txBody>
      </p:sp>
    </p:spTree>
    <p:extLst>
      <p:ext uri="{BB962C8B-B14F-4D97-AF65-F5344CB8AC3E}">
        <p14:creationId xmlns:p14="http://schemas.microsoft.com/office/powerpoint/2010/main" val="236008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3D4-15CD-4E17-9552-8819787A6E44}"/>
              </a:ext>
            </a:extLst>
          </p:cNvPr>
          <p:cNvSpPr>
            <a:spLocks noGrp="1"/>
          </p:cNvSpPr>
          <p:nvPr>
            <p:ph type="title"/>
          </p:nvPr>
        </p:nvSpPr>
        <p:spPr>
          <a:xfrm>
            <a:off x="0" y="18255"/>
            <a:ext cx="12192000" cy="1325563"/>
          </a:xfrm>
        </p:spPr>
        <p:txBody>
          <a:bodyPr/>
          <a:lstStyle/>
          <a:p>
            <a:r>
              <a:rPr lang="en-GB" dirty="0"/>
              <a:t>Lesson 3 – Learning Objectives </a:t>
            </a:r>
          </a:p>
        </p:txBody>
      </p:sp>
      <p:sp>
        <p:nvSpPr>
          <p:cNvPr id="3" name="Content Placeholder 2">
            <a:extLst>
              <a:ext uri="{FF2B5EF4-FFF2-40B4-BE49-F238E27FC236}">
                <a16:creationId xmlns:a16="http://schemas.microsoft.com/office/drawing/2014/main" id="{CD859725-4023-4946-B76E-FA52008FDC1B}"/>
              </a:ext>
            </a:extLst>
          </p:cNvPr>
          <p:cNvSpPr>
            <a:spLocks noGrp="1"/>
          </p:cNvSpPr>
          <p:nvPr>
            <p:ph idx="1"/>
          </p:nvPr>
        </p:nvSpPr>
        <p:spPr>
          <a:xfrm>
            <a:off x="0" y="1343818"/>
            <a:ext cx="5900468" cy="3973249"/>
          </a:xfrm>
          <a:solidFill>
            <a:schemeClr val="accent5">
              <a:lumMod val="20000"/>
              <a:lumOff val="80000"/>
            </a:schemeClr>
          </a:solidFill>
        </p:spPr>
        <p:txBody>
          <a:bodyPr/>
          <a:lstStyle/>
          <a:p>
            <a:pPr>
              <a:lnSpc>
                <a:spcPct val="150000"/>
              </a:lnSpc>
            </a:pPr>
            <a:r>
              <a:rPr lang="en-GB" dirty="0">
                <a:effectLst/>
                <a:latin typeface="Calibri" panose="020F0502020204030204" pitchFamily="34" charset="0"/>
                <a:ea typeface="Calibri" panose="020F0502020204030204" pitchFamily="34" charset="0"/>
                <a:cs typeface="Calibri" panose="020F0502020204030204" pitchFamily="34" charset="0"/>
              </a:rPr>
              <a:t>Demonstrate basic map skills, e.g., Orientation, scale, 2d representation, </a:t>
            </a:r>
          </a:p>
          <a:p>
            <a:pPr>
              <a:lnSpc>
                <a:spcPct val="150000"/>
              </a:lnSpc>
            </a:pPr>
            <a:r>
              <a:rPr lang="en-GB" dirty="0">
                <a:effectLst/>
                <a:latin typeface="Calibri" panose="020F0502020204030204" pitchFamily="34" charset="0"/>
                <a:ea typeface="Calibri" panose="020F0502020204030204" pitchFamily="34" charset="0"/>
                <a:cs typeface="Calibri" panose="020F0502020204030204" pitchFamily="34" charset="0"/>
              </a:rPr>
              <a:t>Ability to determine what their own pacing is for a given distance </a:t>
            </a:r>
          </a:p>
          <a:p>
            <a:pPr>
              <a:lnSpc>
                <a:spcPct val="150000"/>
              </a:lnSpc>
            </a:pPr>
            <a:r>
              <a:rPr lang="en-GB" dirty="0">
                <a:effectLst/>
                <a:latin typeface="Calibri" panose="020F0502020204030204" pitchFamily="34" charset="0"/>
                <a:ea typeface="Calibri" panose="020F0502020204030204" pitchFamily="34" charset="0"/>
                <a:cs typeface="Calibri" panose="020F0502020204030204" pitchFamily="34" charset="0"/>
              </a:rPr>
              <a:t>Develop map memory as a skill </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TextBox 3">
            <a:extLst>
              <a:ext uri="{FF2B5EF4-FFF2-40B4-BE49-F238E27FC236}">
                <a16:creationId xmlns:a16="http://schemas.microsoft.com/office/drawing/2014/main" id="{F078B91B-DE03-4380-89BE-817BA607D63D}"/>
              </a:ext>
            </a:extLst>
          </p:cNvPr>
          <p:cNvSpPr txBox="1"/>
          <p:nvPr/>
        </p:nvSpPr>
        <p:spPr>
          <a:xfrm>
            <a:off x="9697156" y="5380672"/>
            <a:ext cx="2494844" cy="1477328"/>
          </a:xfrm>
          <a:prstGeom prst="rect">
            <a:avLst/>
          </a:prstGeom>
          <a:solidFill>
            <a:schemeClr val="accent5">
              <a:lumMod val="40000"/>
              <a:lumOff val="60000"/>
            </a:schemeClr>
          </a:solidFill>
        </p:spPr>
        <p:txBody>
          <a:bodyPr wrap="square" rtlCol="0">
            <a:spAutoFit/>
          </a:bodyPr>
          <a:lstStyle/>
          <a:p>
            <a:r>
              <a:rPr lang="en-GB" dirty="0"/>
              <a:t>Key skills:</a:t>
            </a:r>
          </a:p>
          <a:p>
            <a:r>
              <a:rPr lang="en-GB" dirty="0"/>
              <a:t>Communication in pairs</a:t>
            </a:r>
          </a:p>
          <a:p>
            <a:r>
              <a:rPr lang="en-GB" dirty="0"/>
              <a:t>Map reading</a:t>
            </a:r>
          </a:p>
          <a:p>
            <a:r>
              <a:rPr lang="en-GB" dirty="0"/>
              <a:t>Perseverance</a:t>
            </a:r>
          </a:p>
          <a:p>
            <a:r>
              <a:rPr lang="en-GB" dirty="0"/>
              <a:t> </a:t>
            </a:r>
          </a:p>
        </p:txBody>
      </p:sp>
    </p:spTree>
    <p:extLst>
      <p:ext uri="{BB962C8B-B14F-4D97-AF65-F5344CB8AC3E}">
        <p14:creationId xmlns:p14="http://schemas.microsoft.com/office/powerpoint/2010/main" val="3360049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F3C2-E34C-4F22-AB60-3D56BBCA2598}"/>
              </a:ext>
            </a:extLst>
          </p:cNvPr>
          <p:cNvSpPr>
            <a:spLocks noGrp="1"/>
          </p:cNvSpPr>
          <p:nvPr>
            <p:ph type="title"/>
          </p:nvPr>
        </p:nvSpPr>
        <p:spPr>
          <a:xfrm>
            <a:off x="0" y="18255"/>
            <a:ext cx="12192000" cy="1325563"/>
          </a:xfrm>
        </p:spPr>
        <p:txBody>
          <a:bodyPr/>
          <a:lstStyle/>
          <a:p>
            <a:r>
              <a:rPr lang="en-GB" dirty="0"/>
              <a:t>Lesson 3 – Activity </a:t>
            </a:r>
          </a:p>
        </p:txBody>
      </p:sp>
      <p:sp>
        <p:nvSpPr>
          <p:cNvPr id="4" name="TextBox 3">
            <a:extLst>
              <a:ext uri="{FF2B5EF4-FFF2-40B4-BE49-F238E27FC236}">
                <a16:creationId xmlns:a16="http://schemas.microsoft.com/office/drawing/2014/main" id="{48236D61-A527-4AD2-ADC5-309FA40C0436}"/>
              </a:ext>
            </a:extLst>
          </p:cNvPr>
          <p:cNvSpPr txBox="1"/>
          <p:nvPr/>
        </p:nvSpPr>
        <p:spPr>
          <a:xfrm>
            <a:off x="282222" y="1535289"/>
            <a:ext cx="4346222" cy="1477328"/>
          </a:xfrm>
          <a:prstGeom prst="rect">
            <a:avLst/>
          </a:prstGeom>
          <a:solidFill>
            <a:schemeClr val="accent5">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What does a map represent.</a:t>
            </a:r>
          </a:p>
          <a:p>
            <a:pPr marL="285750" indent="-285750">
              <a:buFont typeface="Arial" panose="020B0604020202020204" pitchFamily="34" charset="0"/>
              <a:buChar char="•"/>
            </a:pPr>
            <a:r>
              <a:rPr lang="en-GB" dirty="0"/>
              <a:t>How to orientate a map.</a:t>
            </a:r>
          </a:p>
          <a:p>
            <a:pPr marL="285750" indent="-285750">
              <a:buFont typeface="Arial" panose="020B0604020202020204" pitchFamily="34" charset="0"/>
              <a:buChar char="•"/>
            </a:pPr>
            <a:r>
              <a:rPr lang="en-GB" dirty="0"/>
              <a:t>Treasure Island (O2OLC)</a:t>
            </a:r>
          </a:p>
          <a:p>
            <a:pPr marL="285750" indent="-285750">
              <a:buFont typeface="Arial" panose="020B0604020202020204" pitchFamily="34" charset="0"/>
              <a:buChar char="•"/>
            </a:pPr>
            <a:r>
              <a:rPr lang="en-GB" dirty="0"/>
              <a:t>WWW, EBI</a:t>
            </a:r>
          </a:p>
        </p:txBody>
      </p:sp>
      <p:sp>
        <p:nvSpPr>
          <p:cNvPr id="5" name="TextBox 4">
            <a:extLst>
              <a:ext uri="{FF2B5EF4-FFF2-40B4-BE49-F238E27FC236}">
                <a16:creationId xmlns:a16="http://schemas.microsoft.com/office/drawing/2014/main" id="{F5C37BF5-404D-4E28-AAEA-B642C35645A8}"/>
              </a:ext>
            </a:extLst>
          </p:cNvPr>
          <p:cNvSpPr txBox="1"/>
          <p:nvPr/>
        </p:nvSpPr>
        <p:spPr>
          <a:xfrm>
            <a:off x="5791200" y="1535289"/>
            <a:ext cx="5463822" cy="3139321"/>
          </a:xfrm>
          <a:prstGeom prst="rect">
            <a:avLst/>
          </a:prstGeom>
          <a:solidFill>
            <a:schemeClr val="accent5">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Each learner to pace themselves and find out what their pacing is for a given distance. When can this be used?</a:t>
            </a:r>
          </a:p>
          <a:p>
            <a:pPr marL="285750" indent="-285750">
              <a:buFont typeface="Arial" panose="020B0604020202020204" pitchFamily="34" charset="0"/>
              <a:buChar char="•"/>
            </a:pPr>
            <a:r>
              <a:rPr lang="en-GB" dirty="0"/>
              <a:t>Complete the map memory (O14 OLC)</a:t>
            </a:r>
          </a:p>
          <a:p>
            <a:pPr marL="285750" indent="-285750">
              <a:buFont typeface="Arial" panose="020B0604020202020204" pitchFamily="34" charset="0"/>
              <a:buChar char="•"/>
            </a:pPr>
            <a:r>
              <a:rPr lang="en-GB" dirty="0"/>
              <a:t>Evaluate activity. WWW, EBI</a:t>
            </a:r>
          </a:p>
          <a:p>
            <a:pPr marL="285750" indent="-285750">
              <a:buFont typeface="Arial" panose="020B0604020202020204" pitchFamily="34" charset="0"/>
              <a:buChar char="•"/>
            </a:pPr>
            <a:r>
              <a:rPr lang="en-GB" dirty="0"/>
              <a:t>Introduce controls and what they mean</a:t>
            </a:r>
          </a:p>
          <a:p>
            <a:pPr marL="285750" indent="-285750">
              <a:buFont typeface="Arial" panose="020B0604020202020204" pitchFamily="34" charset="0"/>
              <a:buChar char="•"/>
            </a:pPr>
            <a:r>
              <a:rPr lang="en-GB" dirty="0"/>
              <a:t>Complete O9 OLC Score Event to reinforce map orientation, control and pacing in  practice.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22C32891-7C14-4E01-B874-E083E63BDB36}"/>
              </a:ext>
            </a:extLst>
          </p:cNvPr>
          <p:cNvSpPr txBox="1"/>
          <p:nvPr/>
        </p:nvSpPr>
        <p:spPr>
          <a:xfrm>
            <a:off x="282222" y="3759200"/>
            <a:ext cx="4346222" cy="1200329"/>
          </a:xfrm>
          <a:prstGeom prst="rect">
            <a:avLst/>
          </a:prstGeom>
          <a:solidFill>
            <a:schemeClr val="accent5">
              <a:lumMod val="75000"/>
            </a:schemeClr>
          </a:solidFill>
        </p:spPr>
        <p:txBody>
          <a:bodyPr wrap="square" rtlCol="0">
            <a:spAutoFit/>
          </a:bodyPr>
          <a:lstStyle/>
          <a:p>
            <a:r>
              <a:rPr lang="en-GB" dirty="0"/>
              <a:t>Plenary:</a:t>
            </a:r>
          </a:p>
          <a:p>
            <a:pPr marL="285750" indent="-285750">
              <a:buFont typeface="Arial" panose="020B0604020202020204" pitchFamily="34" charset="0"/>
              <a:buChar char="•"/>
            </a:pPr>
            <a:r>
              <a:rPr lang="en-GB" dirty="0"/>
              <a:t>What new skills did you learn today?</a:t>
            </a:r>
          </a:p>
          <a:p>
            <a:pPr marL="285750" indent="-285750">
              <a:buFont typeface="Arial" panose="020B0604020202020204" pitchFamily="34" charset="0"/>
              <a:buChar char="•"/>
            </a:pPr>
            <a:r>
              <a:rPr lang="en-GB" dirty="0"/>
              <a:t>What skills from last lesson did you use?</a:t>
            </a:r>
          </a:p>
          <a:p>
            <a:pPr marL="285750" indent="-285750">
              <a:buFont typeface="Arial" panose="020B0604020202020204" pitchFamily="34" charset="0"/>
              <a:buChar char="•"/>
            </a:pPr>
            <a:r>
              <a:rPr lang="en-GB" dirty="0"/>
              <a:t>What was the best part of today?</a:t>
            </a:r>
          </a:p>
        </p:txBody>
      </p:sp>
    </p:spTree>
    <p:extLst>
      <p:ext uri="{BB962C8B-B14F-4D97-AF65-F5344CB8AC3E}">
        <p14:creationId xmlns:p14="http://schemas.microsoft.com/office/powerpoint/2010/main" val="173587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33840-94D7-4C40-86F0-2DA83407595B}"/>
              </a:ext>
            </a:extLst>
          </p:cNvPr>
          <p:cNvSpPr>
            <a:spLocks noGrp="1"/>
          </p:cNvSpPr>
          <p:nvPr>
            <p:ph type="title"/>
          </p:nvPr>
        </p:nvSpPr>
        <p:spPr>
          <a:xfrm>
            <a:off x="0" y="18255"/>
            <a:ext cx="10515600" cy="1325563"/>
          </a:xfrm>
        </p:spPr>
        <p:txBody>
          <a:bodyPr/>
          <a:lstStyle/>
          <a:p>
            <a:r>
              <a:rPr lang="en-GB" dirty="0"/>
              <a:t>Lesson 4: Learning Objectives </a:t>
            </a:r>
          </a:p>
        </p:txBody>
      </p:sp>
      <p:sp>
        <p:nvSpPr>
          <p:cNvPr id="3" name="Content Placeholder 2">
            <a:extLst>
              <a:ext uri="{FF2B5EF4-FFF2-40B4-BE49-F238E27FC236}">
                <a16:creationId xmlns:a16="http://schemas.microsoft.com/office/drawing/2014/main" id="{F25BAABF-5E65-485F-AAAD-B64F5CCAE0EB}"/>
              </a:ext>
            </a:extLst>
          </p:cNvPr>
          <p:cNvSpPr>
            <a:spLocks noGrp="1"/>
          </p:cNvSpPr>
          <p:nvPr>
            <p:ph idx="1"/>
          </p:nvPr>
        </p:nvSpPr>
        <p:spPr>
          <a:xfrm>
            <a:off x="0" y="1343819"/>
            <a:ext cx="5700889" cy="3916804"/>
          </a:xfrm>
          <a:solidFill>
            <a:schemeClr val="accent5">
              <a:lumMod val="20000"/>
              <a:lumOff val="80000"/>
            </a:schemeClr>
          </a:solidFill>
        </p:spPr>
        <p:txBody>
          <a:bodyPr/>
          <a:lstStyle/>
          <a:p>
            <a:pPr>
              <a:lnSpc>
                <a:spcPct val="150000"/>
              </a:lnSpc>
            </a:pPr>
            <a:r>
              <a:rPr lang="en-GB" dirty="0"/>
              <a:t>Ability to independently find multiple Orienteering controls</a:t>
            </a:r>
          </a:p>
          <a:p>
            <a:r>
              <a:rPr lang="en-GB" dirty="0"/>
              <a:t>Demonstrate the ability to work effectively within a team with little outside input </a:t>
            </a:r>
          </a:p>
          <a:p>
            <a:r>
              <a:rPr lang="en-GB" dirty="0"/>
              <a:t>Evaluate a competitive game to make improvements for next time </a:t>
            </a:r>
          </a:p>
        </p:txBody>
      </p:sp>
      <p:sp>
        <p:nvSpPr>
          <p:cNvPr id="4" name="TextBox 3">
            <a:extLst>
              <a:ext uri="{FF2B5EF4-FFF2-40B4-BE49-F238E27FC236}">
                <a16:creationId xmlns:a16="http://schemas.microsoft.com/office/drawing/2014/main" id="{A1FAB55B-B6DC-4EE5-A96F-63D050987912}"/>
              </a:ext>
            </a:extLst>
          </p:cNvPr>
          <p:cNvSpPr txBox="1"/>
          <p:nvPr/>
        </p:nvSpPr>
        <p:spPr>
          <a:xfrm>
            <a:off x="9595555" y="5373706"/>
            <a:ext cx="2596445" cy="1477328"/>
          </a:xfrm>
          <a:prstGeom prst="rect">
            <a:avLst/>
          </a:prstGeom>
          <a:solidFill>
            <a:schemeClr val="accent5">
              <a:lumMod val="60000"/>
              <a:lumOff val="40000"/>
            </a:schemeClr>
          </a:solidFill>
        </p:spPr>
        <p:txBody>
          <a:bodyPr wrap="square" rtlCol="0">
            <a:spAutoFit/>
          </a:bodyPr>
          <a:lstStyle/>
          <a:p>
            <a:r>
              <a:rPr lang="en-GB" dirty="0"/>
              <a:t>Key skills:</a:t>
            </a:r>
          </a:p>
          <a:p>
            <a:r>
              <a:rPr lang="en-GB" dirty="0"/>
              <a:t>Independence</a:t>
            </a:r>
          </a:p>
          <a:p>
            <a:r>
              <a:rPr lang="en-GB" dirty="0"/>
              <a:t>Communication</a:t>
            </a:r>
          </a:p>
          <a:p>
            <a:r>
              <a:rPr lang="en-GB" dirty="0"/>
              <a:t>Evaluation</a:t>
            </a:r>
          </a:p>
          <a:p>
            <a:endParaRPr lang="en-GB" dirty="0"/>
          </a:p>
        </p:txBody>
      </p:sp>
    </p:spTree>
    <p:extLst>
      <p:ext uri="{BB962C8B-B14F-4D97-AF65-F5344CB8AC3E}">
        <p14:creationId xmlns:p14="http://schemas.microsoft.com/office/powerpoint/2010/main" val="4051171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CE93D-54E0-462B-BDAD-8E0950EEC05B}"/>
              </a:ext>
            </a:extLst>
          </p:cNvPr>
          <p:cNvSpPr>
            <a:spLocks noGrp="1"/>
          </p:cNvSpPr>
          <p:nvPr>
            <p:ph type="title"/>
          </p:nvPr>
        </p:nvSpPr>
        <p:spPr>
          <a:xfrm>
            <a:off x="-1" y="28241"/>
            <a:ext cx="12191999" cy="1325563"/>
          </a:xfrm>
        </p:spPr>
        <p:txBody>
          <a:bodyPr/>
          <a:lstStyle/>
          <a:p>
            <a:r>
              <a:rPr lang="en-GB" dirty="0"/>
              <a:t>Lesson 4: Activity </a:t>
            </a:r>
          </a:p>
        </p:txBody>
      </p:sp>
      <p:sp>
        <p:nvSpPr>
          <p:cNvPr id="4" name="TextBox 3">
            <a:extLst>
              <a:ext uri="{FF2B5EF4-FFF2-40B4-BE49-F238E27FC236}">
                <a16:creationId xmlns:a16="http://schemas.microsoft.com/office/drawing/2014/main" id="{38CD6A33-88A7-4E45-8C84-E23BBC50C45E}"/>
              </a:ext>
            </a:extLst>
          </p:cNvPr>
          <p:cNvSpPr txBox="1"/>
          <p:nvPr/>
        </p:nvSpPr>
        <p:spPr>
          <a:xfrm>
            <a:off x="214489" y="1353804"/>
            <a:ext cx="6491111" cy="923330"/>
          </a:xfrm>
          <a:prstGeom prst="rect">
            <a:avLst/>
          </a:prstGeom>
          <a:solidFill>
            <a:schemeClr val="accent5">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Recap last lesson going through main points of map orientation.</a:t>
            </a:r>
          </a:p>
          <a:p>
            <a:pPr marL="285750" indent="-285750">
              <a:buFont typeface="Arial" panose="020B0604020202020204" pitchFamily="34" charset="0"/>
              <a:buChar char="•"/>
            </a:pPr>
            <a:r>
              <a:rPr lang="en-GB" dirty="0"/>
              <a:t>Quiz on map controls</a:t>
            </a:r>
          </a:p>
        </p:txBody>
      </p:sp>
      <p:sp>
        <p:nvSpPr>
          <p:cNvPr id="5" name="TextBox 4">
            <a:extLst>
              <a:ext uri="{FF2B5EF4-FFF2-40B4-BE49-F238E27FC236}">
                <a16:creationId xmlns:a16="http://schemas.microsoft.com/office/drawing/2014/main" id="{D2F6136D-9076-4A6B-8D04-4A8CC99F1485}"/>
              </a:ext>
            </a:extLst>
          </p:cNvPr>
          <p:cNvSpPr txBox="1"/>
          <p:nvPr/>
        </p:nvSpPr>
        <p:spPr>
          <a:xfrm>
            <a:off x="7360356" y="1353804"/>
            <a:ext cx="4380089" cy="3416320"/>
          </a:xfrm>
          <a:prstGeom prst="rect">
            <a:avLst/>
          </a:prstGeom>
          <a:solidFill>
            <a:schemeClr val="accent5">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Use 010 OLC- Cross Country exercise card to reinforce map orientation and marking a control card.</a:t>
            </a:r>
          </a:p>
          <a:p>
            <a:pPr marL="285750" indent="-285750">
              <a:buFont typeface="Arial" panose="020B0604020202020204" pitchFamily="34" charset="0"/>
              <a:buChar char="•"/>
            </a:pPr>
            <a:r>
              <a:rPr lang="en-GB" dirty="0"/>
              <a:t>Evaluate exercise with WWW, EBI</a:t>
            </a:r>
          </a:p>
          <a:p>
            <a:pPr marL="285750" indent="-285750">
              <a:buFont typeface="Arial" panose="020B0604020202020204" pitchFamily="34" charset="0"/>
              <a:buChar char="•"/>
            </a:pPr>
            <a:r>
              <a:rPr lang="en-GB" dirty="0"/>
              <a:t>Consolidation of skills through Star Course (08 OLC)</a:t>
            </a:r>
          </a:p>
          <a:p>
            <a:pPr marL="285750" indent="-285750">
              <a:buFont typeface="Arial" panose="020B0604020202020204" pitchFamily="34" charset="0"/>
              <a:buChar char="•"/>
            </a:pPr>
            <a:r>
              <a:rPr lang="en-GB" dirty="0"/>
              <a:t>Allow learners to choose independently how they complete it after the first control. Allow them to complete multiple controls at a time after the first one.</a:t>
            </a:r>
          </a:p>
          <a:p>
            <a:pPr marL="285750" indent="-285750">
              <a:buFont typeface="Arial" panose="020B0604020202020204" pitchFamily="34" charset="0"/>
              <a:buChar char="•"/>
            </a:pPr>
            <a:r>
              <a:rPr lang="en-GB" dirty="0"/>
              <a:t>WWW, EBI</a:t>
            </a:r>
          </a:p>
        </p:txBody>
      </p:sp>
      <p:sp>
        <p:nvSpPr>
          <p:cNvPr id="6" name="TextBox 5">
            <a:extLst>
              <a:ext uri="{FF2B5EF4-FFF2-40B4-BE49-F238E27FC236}">
                <a16:creationId xmlns:a16="http://schemas.microsoft.com/office/drawing/2014/main" id="{B9DF5A3C-D7E5-446F-BAE7-24085DCFF038}"/>
              </a:ext>
            </a:extLst>
          </p:cNvPr>
          <p:cNvSpPr txBox="1"/>
          <p:nvPr/>
        </p:nvSpPr>
        <p:spPr>
          <a:xfrm>
            <a:off x="214489" y="3657600"/>
            <a:ext cx="6254044" cy="923330"/>
          </a:xfrm>
          <a:prstGeom prst="rect">
            <a:avLst/>
          </a:prstGeom>
          <a:solidFill>
            <a:schemeClr val="accent5">
              <a:lumMod val="75000"/>
            </a:schemeClr>
          </a:solidFill>
        </p:spPr>
        <p:txBody>
          <a:bodyPr wrap="square" rtlCol="0">
            <a:spAutoFit/>
          </a:bodyPr>
          <a:lstStyle/>
          <a:p>
            <a:r>
              <a:rPr lang="en-GB" dirty="0"/>
              <a:t>Plenary:</a:t>
            </a:r>
          </a:p>
          <a:p>
            <a:pPr marL="285750" indent="-285750">
              <a:buFont typeface="Arial" panose="020B0604020202020204" pitchFamily="34" charset="0"/>
              <a:buChar char="•"/>
            </a:pPr>
            <a:r>
              <a:rPr lang="en-GB" dirty="0"/>
              <a:t>What was the best part of today?</a:t>
            </a:r>
          </a:p>
          <a:p>
            <a:pPr marL="285750" indent="-285750">
              <a:buFont typeface="Arial" panose="020B0604020202020204" pitchFamily="34" charset="0"/>
              <a:buChar char="•"/>
            </a:pPr>
            <a:r>
              <a:rPr lang="en-GB" dirty="0"/>
              <a:t>Prepare students for bouldering next lesson.</a:t>
            </a:r>
          </a:p>
        </p:txBody>
      </p:sp>
    </p:spTree>
    <p:extLst>
      <p:ext uri="{BB962C8B-B14F-4D97-AF65-F5344CB8AC3E}">
        <p14:creationId xmlns:p14="http://schemas.microsoft.com/office/powerpoint/2010/main" val="1631576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89A0-15CB-4826-8D63-B750FF647BE1}"/>
              </a:ext>
            </a:extLst>
          </p:cNvPr>
          <p:cNvSpPr>
            <a:spLocks noGrp="1"/>
          </p:cNvSpPr>
          <p:nvPr>
            <p:ph type="title"/>
          </p:nvPr>
        </p:nvSpPr>
        <p:spPr/>
        <p:txBody>
          <a:bodyPr/>
          <a:lstStyle/>
          <a:p>
            <a:r>
              <a:rPr lang="en-GB" dirty="0"/>
              <a:t>Lesson 4: Assessments </a:t>
            </a:r>
          </a:p>
        </p:txBody>
      </p:sp>
      <p:sp>
        <p:nvSpPr>
          <p:cNvPr id="3" name="Content Placeholder 2">
            <a:extLst>
              <a:ext uri="{FF2B5EF4-FFF2-40B4-BE49-F238E27FC236}">
                <a16:creationId xmlns:a16="http://schemas.microsoft.com/office/drawing/2014/main" id="{06511966-EABE-42D5-97B6-5A4BF50BA018}"/>
              </a:ext>
            </a:extLst>
          </p:cNvPr>
          <p:cNvSpPr>
            <a:spLocks noGrp="1"/>
          </p:cNvSpPr>
          <p:nvPr>
            <p:ph idx="1"/>
          </p:nvPr>
        </p:nvSpPr>
        <p:spPr>
          <a:solidFill>
            <a:schemeClr val="accent5">
              <a:lumMod val="75000"/>
            </a:schemeClr>
          </a:solidFill>
        </p:spPr>
        <p:txBody>
          <a:bodyPr/>
          <a:lstStyle/>
          <a:p>
            <a:r>
              <a:rPr lang="en-GB" dirty="0"/>
              <a:t>Can the learners correctly orientate a map?</a:t>
            </a:r>
          </a:p>
          <a:p>
            <a:r>
              <a:rPr lang="en-GB" dirty="0"/>
              <a:t>Can the learners correctly identify map controls independently?</a:t>
            </a:r>
          </a:p>
          <a:p>
            <a:endParaRPr lang="en-GB" dirty="0"/>
          </a:p>
        </p:txBody>
      </p:sp>
    </p:spTree>
    <p:extLst>
      <p:ext uri="{BB962C8B-B14F-4D97-AF65-F5344CB8AC3E}">
        <p14:creationId xmlns:p14="http://schemas.microsoft.com/office/powerpoint/2010/main" val="348924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FA77-98AA-49B3-9EF0-E694267B10AD}"/>
              </a:ext>
            </a:extLst>
          </p:cNvPr>
          <p:cNvSpPr>
            <a:spLocks noGrp="1"/>
          </p:cNvSpPr>
          <p:nvPr>
            <p:ph type="title"/>
          </p:nvPr>
        </p:nvSpPr>
        <p:spPr>
          <a:xfrm>
            <a:off x="-1" y="18255"/>
            <a:ext cx="12191999" cy="1325563"/>
          </a:xfrm>
        </p:spPr>
        <p:txBody>
          <a:bodyPr/>
          <a:lstStyle/>
          <a:p>
            <a:r>
              <a:rPr lang="en-GB" dirty="0"/>
              <a:t>Lesson 5: Learning objectives </a:t>
            </a:r>
          </a:p>
        </p:txBody>
      </p:sp>
      <p:sp>
        <p:nvSpPr>
          <p:cNvPr id="3" name="Content Placeholder 2">
            <a:extLst>
              <a:ext uri="{FF2B5EF4-FFF2-40B4-BE49-F238E27FC236}">
                <a16:creationId xmlns:a16="http://schemas.microsoft.com/office/drawing/2014/main" id="{7E132B46-1318-44C8-864F-8CE88BDEB449}"/>
              </a:ext>
            </a:extLst>
          </p:cNvPr>
          <p:cNvSpPr>
            <a:spLocks noGrp="1"/>
          </p:cNvSpPr>
          <p:nvPr>
            <p:ph idx="1"/>
          </p:nvPr>
        </p:nvSpPr>
        <p:spPr>
          <a:xfrm>
            <a:off x="79022" y="993863"/>
            <a:ext cx="4842933" cy="5514182"/>
          </a:xfrm>
          <a:solidFill>
            <a:schemeClr val="accent4">
              <a:lumMod val="20000"/>
              <a:lumOff val="80000"/>
            </a:schemeClr>
          </a:solidFill>
        </p:spPr>
        <p:txBody>
          <a:bodyPr/>
          <a:lstStyle/>
          <a:p>
            <a:pPr>
              <a:lnSpc>
                <a:spcPct val="100000"/>
              </a:lnSpc>
            </a:pPr>
            <a:r>
              <a:rPr lang="en-GB" dirty="0"/>
              <a:t>Demonstrate an understanding of the risks associated with bouldering and display safety precautions such as spotting </a:t>
            </a:r>
          </a:p>
          <a:p>
            <a:pPr>
              <a:lnSpc>
                <a:spcPct val="100000"/>
              </a:lnSpc>
            </a:pPr>
            <a:r>
              <a:rPr lang="en-GB" dirty="0"/>
              <a:t>Be able to motivate and encourage members of the group </a:t>
            </a:r>
          </a:p>
        </p:txBody>
      </p:sp>
      <p:sp>
        <p:nvSpPr>
          <p:cNvPr id="4" name="TextBox 3">
            <a:extLst>
              <a:ext uri="{FF2B5EF4-FFF2-40B4-BE49-F238E27FC236}">
                <a16:creationId xmlns:a16="http://schemas.microsoft.com/office/drawing/2014/main" id="{4777F282-B8D6-418E-BB2A-84F1F914764D}"/>
              </a:ext>
            </a:extLst>
          </p:cNvPr>
          <p:cNvSpPr txBox="1"/>
          <p:nvPr/>
        </p:nvSpPr>
        <p:spPr>
          <a:xfrm>
            <a:off x="9832622" y="5657671"/>
            <a:ext cx="2359378" cy="1200329"/>
          </a:xfrm>
          <a:prstGeom prst="rect">
            <a:avLst/>
          </a:prstGeom>
          <a:solidFill>
            <a:schemeClr val="accent4">
              <a:lumMod val="40000"/>
              <a:lumOff val="60000"/>
            </a:schemeClr>
          </a:solidFill>
        </p:spPr>
        <p:txBody>
          <a:bodyPr wrap="square" rtlCol="0">
            <a:spAutoFit/>
          </a:bodyPr>
          <a:lstStyle/>
          <a:p>
            <a:r>
              <a:rPr lang="en-GB" dirty="0"/>
              <a:t>Key skills:</a:t>
            </a:r>
          </a:p>
          <a:p>
            <a:r>
              <a:rPr lang="en-GB" dirty="0"/>
              <a:t>Awareness</a:t>
            </a:r>
          </a:p>
          <a:p>
            <a:r>
              <a:rPr lang="en-GB" dirty="0"/>
              <a:t>Communication</a:t>
            </a:r>
          </a:p>
          <a:p>
            <a:r>
              <a:rPr lang="en-GB" dirty="0"/>
              <a:t>Physical competence </a:t>
            </a:r>
          </a:p>
        </p:txBody>
      </p:sp>
    </p:spTree>
    <p:extLst>
      <p:ext uri="{BB962C8B-B14F-4D97-AF65-F5344CB8AC3E}">
        <p14:creationId xmlns:p14="http://schemas.microsoft.com/office/powerpoint/2010/main" val="1017271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3EE0-81EB-49C8-8EBF-311BD99D0AF0}"/>
              </a:ext>
            </a:extLst>
          </p:cNvPr>
          <p:cNvSpPr>
            <a:spLocks noGrp="1"/>
          </p:cNvSpPr>
          <p:nvPr>
            <p:ph type="title"/>
          </p:nvPr>
        </p:nvSpPr>
        <p:spPr>
          <a:xfrm>
            <a:off x="0" y="0"/>
            <a:ext cx="12192000" cy="1325563"/>
          </a:xfrm>
        </p:spPr>
        <p:txBody>
          <a:bodyPr/>
          <a:lstStyle/>
          <a:p>
            <a:r>
              <a:rPr lang="en-GB" dirty="0"/>
              <a:t>Lesson 5: Activity </a:t>
            </a:r>
          </a:p>
        </p:txBody>
      </p:sp>
      <p:sp>
        <p:nvSpPr>
          <p:cNvPr id="4" name="TextBox 3">
            <a:extLst>
              <a:ext uri="{FF2B5EF4-FFF2-40B4-BE49-F238E27FC236}">
                <a16:creationId xmlns:a16="http://schemas.microsoft.com/office/drawing/2014/main" id="{0AB7C469-B0D7-41AA-B041-D11BCB17E3E7}"/>
              </a:ext>
            </a:extLst>
          </p:cNvPr>
          <p:cNvSpPr txBox="1"/>
          <p:nvPr/>
        </p:nvSpPr>
        <p:spPr>
          <a:xfrm>
            <a:off x="248356" y="1490133"/>
            <a:ext cx="5746044" cy="1200329"/>
          </a:xfrm>
          <a:prstGeom prst="rect">
            <a:avLst/>
          </a:prstGeom>
          <a:solidFill>
            <a:schemeClr val="accent4">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Introduce Bouldering and set objectives.</a:t>
            </a:r>
          </a:p>
          <a:p>
            <a:pPr marL="285750" indent="-285750">
              <a:buFont typeface="Arial" panose="020B0604020202020204" pitchFamily="34" charset="0"/>
              <a:buChar char="•"/>
            </a:pPr>
            <a:r>
              <a:rPr lang="en-GB" dirty="0"/>
              <a:t>What do learners want to achieve from the lesson?</a:t>
            </a:r>
          </a:p>
          <a:p>
            <a:pPr marL="285750" indent="-285750">
              <a:buFont typeface="Arial" panose="020B0604020202020204" pitchFamily="34" charset="0"/>
              <a:buChar char="•"/>
            </a:pPr>
            <a:r>
              <a:rPr lang="en-GB" dirty="0"/>
              <a:t>Discuss the importance of spotting.</a:t>
            </a:r>
          </a:p>
        </p:txBody>
      </p:sp>
      <p:sp>
        <p:nvSpPr>
          <p:cNvPr id="5" name="TextBox 4">
            <a:extLst>
              <a:ext uri="{FF2B5EF4-FFF2-40B4-BE49-F238E27FC236}">
                <a16:creationId xmlns:a16="http://schemas.microsoft.com/office/drawing/2014/main" id="{E51BFFB2-6E63-4622-A8FF-376688986229}"/>
              </a:ext>
            </a:extLst>
          </p:cNvPr>
          <p:cNvSpPr txBox="1"/>
          <p:nvPr/>
        </p:nvSpPr>
        <p:spPr>
          <a:xfrm>
            <a:off x="6999111" y="1490133"/>
            <a:ext cx="2506133" cy="3693319"/>
          </a:xfrm>
          <a:prstGeom prst="rect">
            <a:avLst/>
          </a:prstGeom>
          <a:solidFill>
            <a:schemeClr val="accent4">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Complete Spotting and Climb on Demand (B1 OLC)</a:t>
            </a:r>
          </a:p>
          <a:p>
            <a:pPr marL="285750" indent="-285750">
              <a:buFont typeface="Arial" panose="020B0604020202020204" pitchFamily="34" charset="0"/>
              <a:buChar char="•"/>
            </a:pPr>
            <a:r>
              <a:rPr lang="en-GB" dirty="0"/>
              <a:t>Talk about similarities with the trust fall exercises from L2</a:t>
            </a:r>
          </a:p>
          <a:p>
            <a:pPr marL="285750" indent="-285750">
              <a:buFont typeface="Arial" panose="020B0604020202020204" pitchFamily="34" charset="0"/>
              <a:buChar char="•"/>
            </a:pPr>
            <a:r>
              <a:rPr lang="en-GB" dirty="0"/>
              <a:t>Simon Says game</a:t>
            </a:r>
          </a:p>
          <a:p>
            <a:pPr marL="285750" indent="-285750">
              <a:buFont typeface="Arial" panose="020B0604020202020204" pitchFamily="34" charset="0"/>
              <a:buChar char="•"/>
            </a:pPr>
            <a:r>
              <a:rPr lang="en-GB" dirty="0"/>
              <a:t>First Steps (B2 OLC)</a:t>
            </a:r>
          </a:p>
          <a:p>
            <a:pPr marL="285750" indent="-285750">
              <a:buFont typeface="Arial" panose="020B0604020202020204" pitchFamily="34" charset="0"/>
              <a:buChar char="•"/>
            </a:pPr>
            <a:r>
              <a:rPr lang="en-GB" dirty="0"/>
              <a:t>Simon Says game again.</a:t>
            </a:r>
          </a:p>
          <a:p>
            <a:pPr marL="285750" indent="-285750">
              <a:buFont typeface="Arial" panose="020B0604020202020204" pitchFamily="34" charset="0"/>
              <a:buChar char="•"/>
            </a:pPr>
            <a:r>
              <a:rPr lang="en-GB" dirty="0"/>
              <a:t>Mars Bar challenge</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22269BBA-0980-4D5F-BFF2-DB2B2372EDEF}"/>
              </a:ext>
            </a:extLst>
          </p:cNvPr>
          <p:cNvSpPr txBox="1"/>
          <p:nvPr/>
        </p:nvSpPr>
        <p:spPr>
          <a:xfrm>
            <a:off x="248356" y="4075289"/>
            <a:ext cx="5746044" cy="1200329"/>
          </a:xfrm>
          <a:prstGeom prst="rect">
            <a:avLst/>
          </a:prstGeom>
          <a:solidFill>
            <a:schemeClr val="accent4"/>
          </a:solidFill>
        </p:spPr>
        <p:txBody>
          <a:bodyPr wrap="square" rtlCol="0">
            <a:spAutoFit/>
          </a:bodyPr>
          <a:lstStyle/>
          <a:p>
            <a:r>
              <a:rPr lang="en-GB" dirty="0"/>
              <a:t>Plenary:</a:t>
            </a:r>
          </a:p>
          <a:p>
            <a:pPr marL="285750" indent="-285750">
              <a:buFont typeface="Arial" panose="020B0604020202020204" pitchFamily="34" charset="0"/>
              <a:buChar char="•"/>
            </a:pPr>
            <a:r>
              <a:rPr lang="en-GB" dirty="0"/>
              <a:t>Why is spotting important?</a:t>
            </a:r>
          </a:p>
          <a:p>
            <a:pPr marL="285750" indent="-285750">
              <a:buFont typeface="Arial" panose="020B0604020202020204" pitchFamily="34" charset="0"/>
              <a:buChar char="•"/>
            </a:pPr>
            <a:r>
              <a:rPr lang="en-GB" dirty="0"/>
              <a:t>Were we encouraging?</a:t>
            </a:r>
          </a:p>
          <a:p>
            <a:pPr marL="285750" indent="-285750">
              <a:buFont typeface="Arial" panose="020B0604020202020204" pitchFamily="34" charset="0"/>
              <a:buChar char="•"/>
            </a:pPr>
            <a:r>
              <a:rPr lang="en-GB" dirty="0"/>
              <a:t>What was the best part of the day?</a:t>
            </a:r>
          </a:p>
        </p:txBody>
      </p:sp>
    </p:spTree>
    <p:extLst>
      <p:ext uri="{BB962C8B-B14F-4D97-AF65-F5344CB8AC3E}">
        <p14:creationId xmlns:p14="http://schemas.microsoft.com/office/powerpoint/2010/main" val="4100200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D239-45B2-4861-AC58-D002A1BCEAF8}"/>
              </a:ext>
            </a:extLst>
          </p:cNvPr>
          <p:cNvSpPr>
            <a:spLocks noGrp="1"/>
          </p:cNvSpPr>
          <p:nvPr>
            <p:ph type="title"/>
          </p:nvPr>
        </p:nvSpPr>
        <p:spPr>
          <a:xfrm>
            <a:off x="0" y="0"/>
            <a:ext cx="12192000" cy="1325563"/>
          </a:xfrm>
        </p:spPr>
        <p:txBody>
          <a:bodyPr/>
          <a:lstStyle/>
          <a:p>
            <a:r>
              <a:rPr lang="en-GB" dirty="0"/>
              <a:t>Lesson 6: Lesson Objectives </a:t>
            </a:r>
          </a:p>
        </p:txBody>
      </p:sp>
      <p:sp>
        <p:nvSpPr>
          <p:cNvPr id="3" name="Content Placeholder 2">
            <a:extLst>
              <a:ext uri="{FF2B5EF4-FFF2-40B4-BE49-F238E27FC236}">
                <a16:creationId xmlns:a16="http://schemas.microsoft.com/office/drawing/2014/main" id="{B8A68213-119C-4089-AC67-B426EFC1C038}"/>
              </a:ext>
            </a:extLst>
          </p:cNvPr>
          <p:cNvSpPr>
            <a:spLocks noGrp="1"/>
          </p:cNvSpPr>
          <p:nvPr>
            <p:ph idx="1"/>
          </p:nvPr>
        </p:nvSpPr>
        <p:spPr>
          <a:xfrm>
            <a:off x="0" y="1325562"/>
            <a:ext cx="4752622" cy="2851327"/>
          </a:xfrm>
          <a:solidFill>
            <a:schemeClr val="accent4">
              <a:lumMod val="20000"/>
              <a:lumOff val="80000"/>
            </a:schemeClr>
          </a:solidFill>
        </p:spPr>
        <p:txBody>
          <a:bodyPr/>
          <a:lstStyle/>
          <a:p>
            <a:r>
              <a:rPr lang="en-GB" dirty="0"/>
              <a:t>Display specific movement patterns to complete climbs</a:t>
            </a:r>
          </a:p>
          <a:p>
            <a:pPr marL="0" indent="0">
              <a:buNone/>
            </a:pPr>
            <a:r>
              <a:rPr lang="en-GB" dirty="0"/>
              <a:t> </a:t>
            </a:r>
          </a:p>
          <a:p>
            <a:r>
              <a:rPr lang="en-GB" dirty="0"/>
              <a:t>Demonstrate the ability to give constructive and useful advice to a partner </a:t>
            </a:r>
          </a:p>
          <a:p>
            <a:endParaRPr lang="en-GB" dirty="0"/>
          </a:p>
          <a:p>
            <a:endParaRPr lang="en-GB" dirty="0"/>
          </a:p>
        </p:txBody>
      </p:sp>
      <p:sp>
        <p:nvSpPr>
          <p:cNvPr id="5" name="TextBox 4">
            <a:extLst>
              <a:ext uri="{FF2B5EF4-FFF2-40B4-BE49-F238E27FC236}">
                <a16:creationId xmlns:a16="http://schemas.microsoft.com/office/drawing/2014/main" id="{789FB358-3F70-47A5-BB3C-6C3B2E280E84}"/>
              </a:ext>
            </a:extLst>
          </p:cNvPr>
          <p:cNvSpPr txBox="1"/>
          <p:nvPr/>
        </p:nvSpPr>
        <p:spPr>
          <a:xfrm>
            <a:off x="9256889" y="5621867"/>
            <a:ext cx="2935111" cy="1200329"/>
          </a:xfrm>
          <a:prstGeom prst="rect">
            <a:avLst/>
          </a:prstGeom>
          <a:solidFill>
            <a:schemeClr val="accent4">
              <a:lumMod val="40000"/>
              <a:lumOff val="60000"/>
            </a:schemeClr>
          </a:solidFill>
        </p:spPr>
        <p:txBody>
          <a:bodyPr wrap="square" rtlCol="0">
            <a:spAutoFit/>
          </a:bodyPr>
          <a:lstStyle/>
          <a:p>
            <a:r>
              <a:rPr lang="en-GB" dirty="0"/>
              <a:t>Key skills:</a:t>
            </a:r>
          </a:p>
          <a:p>
            <a:r>
              <a:rPr lang="en-GB" dirty="0"/>
              <a:t>Physical competence </a:t>
            </a:r>
          </a:p>
          <a:p>
            <a:r>
              <a:rPr lang="en-GB" dirty="0"/>
              <a:t>Risk assessment</a:t>
            </a:r>
          </a:p>
          <a:p>
            <a:r>
              <a:rPr lang="en-GB" dirty="0"/>
              <a:t>Spotting</a:t>
            </a:r>
          </a:p>
        </p:txBody>
      </p:sp>
    </p:spTree>
    <p:extLst>
      <p:ext uri="{BB962C8B-B14F-4D97-AF65-F5344CB8AC3E}">
        <p14:creationId xmlns:p14="http://schemas.microsoft.com/office/powerpoint/2010/main" val="1609099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5B77-C25C-4A91-BC5B-E361D6FE349C}"/>
              </a:ext>
            </a:extLst>
          </p:cNvPr>
          <p:cNvSpPr>
            <a:spLocks noGrp="1"/>
          </p:cNvSpPr>
          <p:nvPr>
            <p:ph type="title"/>
          </p:nvPr>
        </p:nvSpPr>
        <p:spPr>
          <a:xfrm>
            <a:off x="0" y="18255"/>
            <a:ext cx="12192000" cy="1325563"/>
          </a:xfrm>
        </p:spPr>
        <p:txBody>
          <a:bodyPr/>
          <a:lstStyle/>
          <a:p>
            <a:r>
              <a:rPr lang="en-GB" dirty="0"/>
              <a:t>Lesson 6: Activity </a:t>
            </a:r>
          </a:p>
        </p:txBody>
      </p:sp>
      <p:sp>
        <p:nvSpPr>
          <p:cNvPr id="4" name="TextBox 3">
            <a:extLst>
              <a:ext uri="{FF2B5EF4-FFF2-40B4-BE49-F238E27FC236}">
                <a16:creationId xmlns:a16="http://schemas.microsoft.com/office/drawing/2014/main" id="{E4A97B87-FFDC-418A-8224-0A2B16EE6CC5}"/>
              </a:ext>
            </a:extLst>
          </p:cNvPr>
          <p:cNvSpPr txBox="1"/>
          <p:nvPr/>
        </p:nvSpPr>
        <p:spPr>
          <a:xfrm>
            <a:off x="248356" y="1569156"/>
            <a:ext cx="5249333" cy="923330"/>
          </a:xfrm>
          <a:prstGeom prst="rect">
            <a:avLst/>
          </a:prstGeom>
          <a:solidFill>
            <a:schemeClr val="accent4">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Quiz on bouldering skills learnt last lesson.</a:t>
            </a:r>
          </a:p>
          <a:p>
            <a:pPr marL="285750" indent="-285750">
              <a:buFont typeface="Arial" panose="020B0604020202020204" pitchFamily="34" charset="0"/>
              <a:buChar char="•"/>
            </a:pPr>
            <a:r>
              <a:rPr lang="en-GB" dirty="0"/>
              <a:t>Squish Game</a:t>
            </a:r>
          </a:p>
        </p:txBody>
      </p:sp>
      <p:sp>
        <p:nvSpPr>
          <p:cNvPr id="5" name="TextBox 4">
            <a:extLst>
              <a:ext uri="{FF2B5EF4-FFF2-40B4-BE49-F238E27FC236}">
                <a16:creationId xmlns:a16="http://schemas.microsoft.com/office/drawing/2014/main" id="{7914386E-9956-4E7B-AEAC-0FB0EA02BDED}"/>
              </a:ext>
            </a:extLst>
          </p:cNvPr>
          <p:cNvSpPr txBox="1"/>
          <p:nvPr/>
        </p:nvSpPr>
        <p:spPr>
          <a:xfrm>
            <a:off x="7484532" y="1569156"/>
            <a:ext cx="3781778" cy="5078313"/>
          </a:xfrm>
          <a:prstGeom prst="rect">
            <a:avLst/>
          </a:prstGeom>
          <a:solidFill>
            <a:schemeClr val="accent4">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Complete B5 OLC –Making the most of Footholds</a:t>
            </a:r>
          </a:p>
          <a:p>
            <a:pPr marL="285750" indent="-285750">
              <a:buFont typeface="Arial" panose="020B0604020202020204" pitchFamily="34" charset="0"/>
              <a:buChar char="•"/>
            </a:pPr>
            <a:r>
              <a:rPr lang="en-GB" dirty="0"/>
              <a:t>Evaluate activity judging how useful each of the B5 techniques are.</a:t>
            </a:r>
          </a:p>
          <a:p>
            <a:pPr marL="285750" indent="-285750">
              <a:buFont typeface="Arial" panose="020B0604020202020204" pitchFamily="34" charset="0"/>
              <a:buChar char="•"/>
            </a:pPr>
            <a:r>
              <a:rPr lang="en-GB" dirty="0"/>
              <a:t> In pairs, travers the wall swapping between spotter and climber.</a:t>
            </a:r>
          </a:p>
          <a:p>
            <a:pPr marL="742950" lvl="1" indent="-285750">
              <a:buFont typeface="Arial" panose="020B0604020202020204" pitchFamily="34" charset="0"/>
              <a:buChar char="•"/>
            </a:pPr>
            <a:r>
              <a:rPr lang="en-GB" dirty="0"/>
              <a:t>Assess if learners are spotting correctly and using moves covered in last lesson and B5 foothold techniques.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Peer assess the traverse;</a:t>
            </a:r>
          </a:p>
          <a:p>
            <a:pPr marL="742950" lvl="1" indent="-285750">
              <a:buFont typeface="Arial" panose="020B0604020202020204" pitchFamily="34" charset="0"/>
              <a:buChar char="•"/>
            </a:pPr>
            <a:r>
              <a:rPr lang="en-GB" dirty="0"/>
              <a:t>Has their traversing improved from last lesson? </a:t>
            </a:r>
          </a:p>
          <a:p>
            <a:pPr lvl="1"/>
            <a:endParaRPr lang="en-GB" dirty="0"/>
          </a:p>
          <a:p>
            <a:pPr marL="285750" indent="-285750">
              <a:buFont typeface="Arial" panose="020B0604020202020204" pitchFamily="34" charset="0"/>
              <a:buChar char="•"/>
            </a:pPr>
            <a:r>
              <a:rPr lang="en-GB" dirty="0"/>
              <a:t>Students choose a game to end on.</a:t>
            </a:r>
          </a:p>
        </p:txBody>
      </p:sp>
      <p:sp>
        <p:nvSpPr>
          <p:cNvPr id="7" name="TextBox 6">
            <a:extLst>
              <a:ext uri="{FF2B5EF4-FFF2-40B4-BE49-F238E27FC236}">
                <a16:creationId xmlns:a16="http://schemas.microsoft.com/office/drawing/2014/main" id="{8DCEE346-5756-4D36-94FB-164A4429ADF1}"/>
              </a:ext>
            </a:extLst>
          </p:cNvPr>
          <p:cNvSpPr txBox="1"/>
          <p:nvPr/>
        </p:nvSpPr>
        <p:spPr>
          <a:xfrm>
            <a:off x="248355" y="3811516"/>
            <a:ext cx="5249333" cy="1477328"/>
          </a:xfrm>
          <a:prstGeom prst="rect">
            <a:avLst/>
          </a:prstGeom>
          <a:solidFill>
            <a:schemeClr val="accent4"/>
          </a:solidFill>
        </p:spPr>
        <p:txBody>
          <a:bodyPr wrap="square" rtlCol="0">
            <a:spAutoFit/>
          </a:bodyPr>
          <a:lstStyle/>
          <a:p>
            <a:r>
              <a:rPr lang="en-GB" dirty="0"/>
              <a:t>Plenary:</a:t>
            </a:r>
          </a:p>
          <a:p>
            <a:pPr marL="285750" indent="-285750">
              <a:buFont typeface="Arial" panose="020B0604020202020204" pitchFamily="34" charset="0"/>
              <a:buChar char="•"/>
            </a:pPr>
            <a:r>
              <a:rPr lang="en-GB" dirty="0"/>
              <a:t>Prepare for overnight session</a:t>
            </a:r>
          </a:p>
          <a:p>
            <a:pPr marL="742950" lvl="1" indent="-285750">
              <a:buFont typeface="Arial" panose="020B0604020202020204" pitchFamily="34" charset="0"/>
              <a:buChar char="•"/>
            </a:pPr>
            <a:r>
              <a:rPr lang="en-GB" dirty="0"/>
              <a:t>Hand out kit list</a:t>
            </a:r>
          </a:p>
          <a:p>
            <a:pPr marL="742950" lvl="1" indent="-285750">
              <a:buFont typeface="Arial" panose="020B0604020202020204" pitchFamily="34" charset="0"/>
              <a:buChar char="•"/>
            </a:pPr>
            <a:r>
              <a:rPr lang="en-GB" dirty="0"/>
              <a:t>Outline what the camping session will look like.</a:t>
            </a:r>
          </a:p>
        </p:txBody>
      </p:sp>
    </p:spTree>
    <p:extLst>
      <p:ext uri="{BB962C8B-B14F-4D97-AF65-F5344CB8AC3E}">
        <p14:creationId xmlns:p14="http://schemas.microsoft.com/office/powerpoint/2010/main" val="2676008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4493-01FF-4749-A4B3-7E40101AA551}"/>
              </a:ext>
            </a:extLst>
          </p:cNvPr>
          <p:cNvSpPr>
            <a:spLocks noGrp="1"/>
          </p:cNvSpPr>
          <p:nvPr>
            <p:ph type="title"/>
          </p:nvPr>
        </p:nvSpPr>
        <p:spPr>
          <a:xfrm>
            <a:off x="0" y="18255"/>
            <a:ext cx="12192000" cy="1325563"/>
          </a:xfrm>
        </p:spPr>
        <p:txBody>
          <a:bodyPr/>
          <a:lstStyle/>
          <a:p>
            <a:r>
              <a:rPr lang="en-GB" dirty="0"/>
              <a:t>Lesson 6: Assessments </a:t>
            </a:r>
          </a:p>
        </p:txBody>
      </p:sp>
      <p:sp>
        <p:nvSpPr>
          <p:cNvPr id="3" name="Content Placeholder 2">
            <a:extLst>
              <a:ext uri="{FF2B5EF4-FFF2-40B4-BE49-F238E27FC236}">
                <a16:creationId xmlns:a16="http://schemas.microsoft.com/office/drawing/2014/main" id="{43318DB1-9D22-42A5-865C-FD07C4BC7CE7}"/>
              </a:ext>
            </a:extLst>
          </p:cNvPr>
          <p:cNvSpPr>
            <a:spLocks noGrp="1"/>
          </p:cNvSpPr>
          <p:nvPr>
            <p:ph idx="1"/>
          </p:nvPr>
        </p:nvSpPr>
        <p:spPr>
          <a:xfrm>
            <a:off x="632178" y="1343818"/>
            <a:ext cx="10442222" cy="3205604"/>
          </a:xfrm>
          <a:solidFill>
            <a:schemeClr val="accent4"/>
          </a:solidFill>
        </p:spPr>
        <p:txBody>
          <a:bodyPr/>
          <a:lstStyle/>
          <a:p>
            <a:r>
              <a:rPr lang="en-GB" dirty="0"/>
              <a:t>Assess spotting and climbing technique during traverse.</a:t>
            </a:r>
          </a:p>
          <a:p>
            <a:r>
              <a:rPr lang="en-GB" dirty="0"/>
              <a:t>Note how learners responded to constructive criticism from their partner.</a:t>
            </a:r>
          </a:p>
          <a:p>
            <a:endParaRPr lang="en-GB" dirty="0"/>
          </a:p>
        </p:txBody>
      </p:sp>
    </p:spTree>
    <p:extLst>
      <p:ext uri="{BB962C8B-B14F-4D97-AF65-F5344CB8AC3E}">
        <p14:creationId xmlns:p14="http://schemas.microsoft.com/office/powerpoint/2010/main" val="4161509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11FCC-4989-4433-9AA5-B6CB89D3BC35}"/>
              </a:ext>
            </a:extLst>
          </p:cNvPr>
          <p:cNvSpPr>
            <a:spLocks noGrp="1"/>
          </p:cNvSpPr>
          <p:nvPr>
            <p:ph type="title"/>
          </p:nvPr>
        </p:nvSpPr>
        <p:spPr>
          <a:xfrm>
            <a:off x="0" y="18255"/>
            <a:ext cx="12192000" cy="1325563"/>
          </a:xfrm>
        </p:spPr>
        <p:txBody>
          <a:bodyPr/>
          <a:lstStyle/>
          <a:p>
            <a:r>
              <a:rPr lang="en-GB" dirty="0"/>
              <a:t>Lesson 7: Learning Objectives</a:t>
            </a:r>
          </a:p>
        </p:txBody>
      </p:sp>
      <p:sp>
        <p:nvSpPr>
          <p:cNvPr id="3" name="Content Placeholder 2">
            <a:extLst>
              <a:ext uri="{FF2B5EF4-FFF2-40B4-BE49-F238E27FC236}">
                <a16:creationId xmlns:a16="http://schemas.microsoft.com/office/drawing/2014/main" id="{00483A3C-7214-4C31-8B5F-F3299C0E74B2}"/>
              </a:ext>
            </a:extLst>
          </p:cNvPr>
          <p:cNvSpPr>
            <a:spLocks noGrp="1"/>
          </p:cNvSpPr>
          <p:nvPr>
            <p:ph idx="1"/>
          </p:nvPr>
        </p:nvSpPr>
        <p:spPr>
          <a:xfrm>
            <a:off x="0" y="1343818"/>
            <a:ext cx="4741333" cy="4266760"/>
          </a:xfrm>
          <a:solidFill>
            <a:schemeClr val="accent2">
              <a:lumMod val="20000"/>
              <a:lumOff val="80000"/>
            </a:schemeClr>
          </a:solidFill>
        </p:spPr>
        <p:txBody>
          <a:bodyPr/>
          <a:lstStyle/>
          <a:p>
            <a:r>
              <a:rPr lang="en-GB" dirty="0"/>
              <a:t>To regulate yourself away from home comforts.</a:t>
            </a:r>
          </a:p>
          <a:p>
            <a:endParaRPr lang="en-GB" dirty="0"/>
          </a:p>
          <a:p>
            <a:r>
              <a:rPr lang="en-GB" dirty="0"/>
              <a:t>To cooperatively set up and take down a camp.</a:t>
            </a:r>
          </a:p>
          <a:p>
            <a:endParaRPr lang="en-GB" dirty="0"/>
          </a:p>
          <a:p>
            <a:r>
              <a:rPr lang="en-GB" dirty="0"/>
              <a:t>To reflect on experience of this unit.</a:t>
            </a:r>
          </a:p>
          <a:p>
            <a:endParaRPr lang="en-GB" dirty="0"/>
          </a:p>
        </p:txBody>
      </p:sp>
      <p:sp>
        <p:nvSpPr>
          <p:cNvPr id="4" name="TextBox 3">
            <a:extLst>
              <a:ext uri="{FF2B5EF4-FFF2-40B4-BE49-F238E27FC236}">
                <a16:creationId xmlns:a16="http://schemas.microsoft.com/office/drawing/2014/main" id="{03AFA94F-0CE3-4A1D-8F8E-6147C7C3EC1D}"/>
              </a:ext>
            </a:extLst>
          </p:cNvPr>
          <p:cNvSpPr txBox="1"/>
          <p:nvPr/>
        </p:nvSpPr>
        <p:spPr>
          <a:xfrm>
            <a:off x="10216444" y="5362417"/>
            <a:ext cx="1975556" cy="1477328"/>
          </a:xfrm>
          <a:prstGeom prst="rect">
            <a:avLst/>
          </a:prstGeom>
          <a:solidFill>
            <a:schemeClr val="accent2">
              <a:lumMod val="40000"/>
              <a:lumOff val="60000"/>
            </a:schemeClr>
          </a:solidFill>
        </p:spPr>
        <p:txBody>
          <a:bodyPr wrap="square" rtlCol="0">
            <a:spAutoFit/>
          </a:bodyPr>
          <a:lstStyle/>
          <a:p>
            <a:r>
              <a:rPr lang="en-GB" dirty="0"/>
              <a:t>Key skills:</a:t>
            </a:r>
          </a:p>
          <a:p>
            <a:r>
              <a:rPr lang="en-GB" dirty="0"/>
              <a:t>Cooperation</a:t>
            </a:r>
          </a:p>
          <a:p>
            <a:r>
              <a:rPr lang="en-GB" dirty="0"/>
              <a:t>Self regulation</a:t>
            </a:r>
          </a:p>
          <a:p>
            <a:r>
              <a:rPr lang="en-GB" dirty="0"/>
              <a:t>Reflection</a:t>
            </a:r>
          </a:p>
          <a:p>
            <a:r>
              <a:rPr lang="en-GB" dirty="0"/>
              <a:t>Resilience</a:t>
            </a:r>
          </a:p>
        </p:txBody>
      </p:sp>
    </p:spTree>
    <p:extLst>
      <p:ext uri="{BB962C8B-B14F-4D97-AF65-F5344CB8AC3E}">
        <p14:creationId xmlns:p14="http://schemas.microsoft.com/office/powerpoint/2010/main" val="4002121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67DF6-34DA-462B-BF3B-0826882341FD}"/>
              </a:ext>
            </a:extLst>
          </p:cNvPr>
          <p:cNvSpPr>
            <a:spLocks noGrp="1"/>
          </p:cNvSpPr>
          <p:nvPr>
            <p:ph type="title"/>
          </p:nvPr>
        </p:nvSpPr>
        <p:spPr>
          <a:xfrm>
            <a:off x="0" y="0"/>
            <a:ext cx="12192000" cy="1325563"/>
          </a:xfrm>
        </p:spPr>
        <p:txBody>
          <a:bodyPr/>
          <a:lstStyle/>
          <a:p>
            <a:r>
              <a:rPr lang="en-GB" dirty="0"/>
              <a:t>Lesson 7: Activity – Overnight Camp </a:t>
            </a:r>
          </a:p>
        </p:txBody>
      </p:sp>
      <p:sp>
        <p:nvSpPr>
          <p:cNvPr id="4" name="TextBox 3">
            <a:extLst>
              <a:ext uri="{FF2B5EF4-FFF2-40B4-BE49-F238E27FC236}">
                <a16:creationId xmlns:a16="http://schemas.microsoft.com/office/drawing/2014/main" id="{D264AE61-2E22-40A6-B3DF-8CECDAC7899E}"/>
              </a:ext>
            </a:extLst>
          </p:cNvPr>
          <p:cNvSpPr txBox="1"/>
          <p:nvPr/>
        </p:nvSpPr>
        <p:spPr>
          <a:xfrm>
            <a:off x="327378" y="1411111"/>
            <a:ext cx="5768622" cy="923330"/>
          </a:xfrm>
          <a:prstGeom prst="rect">
            <a:avLst/>
          </a:prstGeom>
          <a:solidFill>
            <a:schemeClr val="accent2">
              <a:lumMod val="40000"/>
              <a:lumOff val="60000"/>
            </a:schemeClr>
          </a:solidFill>
        </p:spPr>
        <p:txBody>
          <a:bodyPr wrap="square" rtlCol="0">
            <a:spAutoFit/>
          </a:bodyPr>
          <a:lstStyle/>
          <a:p>
            <a:r>
              <a:rPr lang="en-GB" dirty="0"/>
              <a:t>Starter:</a:t>
            </a:r>
          </a:p>
          <a:p>
            <a:pPr marL="285750" indent="-285750">
              <a:buFont typeface="Arial" panose="020B0604020202020204" pitchFamily="34" charset="0"/>
              <a:buChar char="•"/>
            </a:pPr>
            <a:r>
              <a:rPr lang="en-GB" dirty="0"/>
              <a:t>Brain dump of what is needed for overnight camping.</a:t>
            </a:r>
          </a:p>
          <a:p>
            <a:pPr marL="285750" indent="-285750">
              <a:buFont typeface="Arial" panose="020B0604020202020204" pitchFamily="34" charset="0"/>
              <a:buChar char="•"/>
            </a:pPr>
            <a:r>
              <a:rPr lang="en-GB" dirty="0"/>
              <a:t>Check through kit to ensure we have everything.</a:t>
            </a:r>
          </a:p>
        </p:txBody>
      </p:sp>
      <p:sp>
        <p:nvSpPr>
          <p:cNvPr id="5" name="TextBox 4">
            <a:extLst>
              <a:ext uri="{FF2B5EF4-FFF2-40B4-BE49-F238E27FC236}">
                <a16:creationId xmlns:a16="http://schemas.microsoft.com/office/drawing/2014/main" id="{1DBDA3B8-AFC4-4DD0-B454-03DEBE2C6289}"/>
              </a:ext>
            </a:extLst>
          </p:cNvPr>
          <p:cNvSpPr txBox="1"/>
          <p:nvPr/>
        </p:nvSpPr>
        <p:spPr>
          <a:xfrm>
            <a:off x="7066844" y="1524000"/>
            <a:ext cx="4605867" cy="2585323"/>
          </a:xfrm>
          <a:prstGeom prst="rect">
            <a:avLst/>
          </a:prstGeom>
          <a:solidFill>
            <a:schemeClr val="accent2">
              <a:lumMod val="60000"/>
              <a:lumOff val="40000"/>
            </a:schemeClr>
          </a:solidFill>
        </p:spPr>
        <p:txBody>
          <a:bodyPr wrap="square" rtlCol="0">
            <a:spAutoFit/>
          </a:bodyPr>
          <a:lstStyle/>
          <a:p>
            <a:r>
              <a:rPr lang="en-GB" dirty="0"/>
              <a:t>Main:</a:t>
            </a:r>
          </a:p>
          <a:p>
            <a:pPr marL="285750" indent="-285750">
              <a:buFont typeface="Arial" panose="020B0604020202020204" pitchFamily="34" charset="0"/>
              <a:buChar char="•"/>
            </a:pPr>
            <a:r>
              <a:rPr lang="en-GB" dirty="0"/>
              <a:t>Work in groups to set up tents</a:t>
            </a:r>
          </a:p>
          <a:p>
            <a:pPr marL="285750" indent="-285750">
              <a:buFont typeface="Arial" panose="020B0604020202020204" pitchFamily="34" charset="0"/>
              <a:buChar char="•"/>
            </a:pPr>
            <a:r>
              <a:rPr lang="en-GB" dirty="0"/>
              <a:t>Start the fire</a:t>
            </a:r>
          </a:p>
          <a:p>
            <a:pPr marL="285750" indent="-285750">
              <a:buFont typeface="Arial" panose="020B0604020202020204" pitchFamily="34" charset="0"/>
              <a:buChar char="•"/>
            </a:pPr>
            <a:r>
              <a:rPr lang="en-GB" dirty="0"/>
              <a:t>Team building games of student choice</a:t>
            </a:r>
          </a:p>
          <a:p>
            <a:pPr marL="285750" indent="-285750">
              <a:buFont typeface="Arial" panose="020B0604020202020204" pitchFamily="34" charset="0"/>
              <a:buChar char="•"/>
            </a:pPr>
            <a:r>
              <a:rPr lang="en-GB" dirty="0"/>
              <a:t>Cook and eat dinner</a:t>
            </a:r>
          </a:p>
          <a:p>
            <a:pPr marL="285750" indent="-285750">
              <a:buFont typeface="Arial" panose="020B0604020202020204" pitchFamily="34" charset="0"/>
              <a:buChar char="•"/>
            </a:pPr>
            <a:r>
              <a:rPr lang="en-GB" dirty="0"/>
              <a:t>Gratitude game and marshmallows</a:t>
            </a:r>
          </a:p>
          <a:p>
            <a:pPr marL="285750" indent="-285750">
              <a:buFont typeface="Arial" panose="020B0604020202020204" pitchFamily="34" charset="0"/>
              <a:buChar char="•"/>
            </a:pPr>
            <a:r>
              <a:rPr lang="en-GB" dirty="0"/>
              <a:t>Team building game</a:t>
            </a:r>
          </a:p>
          <a:p>
            <a:pPr marL="285750" indent="-285750">
              <a:buFont typeface="Arial" panose="020B0604020202020204" pitchFamily="34" charset="0"/>
              <a:buChar char="•"/>
            </a:pPr>
            <a:r>
              <a:rPr lang="en-GB" dirty="0"/>
              <a:t>Settle for bed</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55DE0C75-1937-4B42-B0CC-0C0918116F68}"/>
              </a:ext>
            </a:extLst>
          </p:cNvPr>
          <p:cNvSpPr txBox="1"/>
          <p:nvPr/>
        </p:nvSpPr>
        <p:spPr>
          <a:xfrm>
            <a:off x="327378" y="3668889"/>
            <a:ext cx="5892800" cy="923330"/>
          </a:xfrm>
          <a:prstGeom prst="rect">
            <a:avLst/>
          </a:prstGeom>
          <a:solidFill>
            <a:schemeClr val="accent2"/>
          </a:solidFill>
        </p:spPr>
        <p:txBody>
          <a:bodyPr wrap="square" rtlCol="0">
            <a:spAutoFit/>
          </a:bodyPr>
          <a:lstStyle/>
          <a:p>
            <a:r>
              <a:rPr lang="en-GB" dirty="0"/>
              <a:t>Plenary:</a:t>
            </a:r>
          </a:p>
          <a:p>
            <a:pPr marL="285750" indent="-285750">
              <a:buFont typeface="Arial" panose="020B0604020202020204" pitchFamily="34" charset="0"/>
              <a:buChar char="•"/>
            </a:pPr>
            <a:r>
              <a:rPr lang="en-GB" dirty="0"/>
              <a:t>De camp</a:t>
            </a:r>
          </a:p>
          <a:p>
            <a:pPr marL="285750" indent="-285750">
              <a:buFont typeface="Arial" panose="020B0604020202020204" pitchFamily="34" charset="0"/>
              <a:buChar char="•"/>
            </a:pPr>
            <a:r>
              <a:rPr lang="en-GB" dirty="0"/>
              <a:t>Favourite thing about this unit.</a:t>
            </a:r>
          </a:p>
        </p:txBody>
      </p:sp>
    </p:spTree>
    <p:extLst>
      <p:ext uri="{BB962C8B-B14F-4D97-AF65-F5344CB8AC3E}">
        <p14:creationId xmlns:p14="http://schemas.microsoft.com/office/powerpoint/2010/main" val="1083206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9B33-3541-4A9B-A07E-B7828D075D1E}"/>
              </a:ext>
            </a:extLst>
          </p:cNvPr>
          <p:cNvSpPr>
            <a:spLocks noGrp="1"/>
          </p:cNvSpPr>
          <p:nvPr>
            <p:ph type="title"/>
          </p:nvPr>
        </p:nvSpPr>
        <p:spPr>
          <a:xfrm>
            <a:off x="-1" y="0"/>
            <a:ext cx="12191999" cy="1325563"/>
          </a:xfrm>
        </p:spPr>
        <p:txBody>
          <a:bodyPr/>
          <a:lstStyle/>
          <a:p>
            <a:r>
              <a:rPr lang="en-GB" dirty="0"/>
              <a:t>Lesson 7: Assessments </a:t>
            </a:r>
          </a:p>
        </p:txBody>
      </p:sp>
      <p:sp>
        <p:nvSpPr>
          <p:cNvPr id="3" name="Content Placeholder 2">
            <a:extLst>
              <a:ext uri="{FF2B5EF4-FFF2-40B4-BE49-F238E27FC236}">
                <a16:creationId xmlns:a16="http://schemas.microsoft.com/office/drawing/2014/main" id="{72908D27-A900-4134-94B4-DE49CBEE1F23}"/>
              </a:ext>
            </a:extLst>
          </p:cNvPr>
          <p:cNvSpPr>
            <a:spLocks noGrp="1"/>
          </p:cNvSpPr>
          <p:nvPr>
            <p:ph idx="1"/>
          </p:nvPr>
        </p:nvSpPr>
        <p:spPr>
          <a:xfrm>
            <a:off x="575733" y="1416314"/>
            <a:ext cx="5667022" cy="4025371"/>
          </a:xfrm>
          <a:solidFill>
            <a:schemeClr val="accent2"/>
          </a:solidFill>
        </p:spPr>
        <p:txBody>
          <a:bodyPr/>
          <a:lstStyle/>
          <a:p>
            <a:r>
              <a:rPr lang="en-GB" dirty="0"/>
              <a:t>Completing the camping trip – meeting subsection 1 on the curriculum.</a:t>
            </a:r>
          </a:p>
          <a:p>
            <a:endParaRPr lang="en-GB" dirty="0"/>
          </a:p>
          <a:p>
            <a:r>
              <a:rPr lang="en-GB" dirty="0"/>
              <a:t>Monitor groups as they put up the tent to meet subsection 5 making group decisions.</a:t>
            </a:r>
          </a:p>
        </p:txBody>
      </p:sp>
    </p:spTree>
    <p:extLst>
      <p:ext uri="{BB962C8B-B14F-4D97-AF65-F5344CB8AC3E}">
        <p14:creationId xmlns:p14="http://schemas.microsoft.com/office/powerpoint/2010/main" val="3103066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DFE22-77CD-4BAE-BBE4-3615B0396736}"/>
              </a:ext>
            </a:extLst>
          </p:cNvPr>
          <p:cNvSpPr>
            <a:spLocks noGrp="1"/>
          </p:cNvSpPr>
          <p:nvPr>
            <p:ph type="title"/>
          </p:nvPr>
        </p:nvSpPr>
        <p:spPr>
          <a:xfrm>
            <a:off x="838200" y="2766218"/>
            <a:ext cx="10515600" cy="1325563"/>
          </a:xfrm>
        </p:spPr>
        <p:txBody>
          <a:bodyPr/>
          <a:lstStyle/>
          <a:p>
            <a:pPr algn="ctr"/>
            <a:r>
              <a:rPr lang="en-GB" dirty="0"/>
              <a:t>QUESTIONS! </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2783556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1009</TotalTime>
  <Words>1823</Words>
  <Application>Microsoft Office PowerPoint</Application>
  <PresentationFormat>Widescreen</PresentationFormat>
  <Paragraphs>238</Paragraphs>
  <Slides>23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Adventure in the Curriculum</vt:lpstr>
      <vt:lpstr>Unit of Work Overview: </vt:lpstr>
      <vt:lpstr>Overarching Learning Objectives of the Unit</vt:lpstr>
      <vt:lpstr>Learning Objectives Continued… </vt:lpstr>
      <vt:lpstr>Lesson 1 – Learning Objectives: </vt:lpstr>
      <vt:lpstr>Lesson 1: Activities  </vt:lpstr>
      <vt:lpstr>Lesson 2 – Learning Objectives  </vt:lpstr>
      <vt:lpstr>Lesson 2: Activities</vt:lpstr>
      <vt:lpstr>Lesson 2 – Assessments </vt:lpstr>
      <vt:lpstr>Lesson 3 – Learning Objectives </vt:lpstr>
      <vt:lpstr>Lesson 3 – Activity </vt:lpstr>
      <vt:lpstr>Lesson 4: Learning Objectives </vt:lpstr>
      <vt:lpstr>Lesson 4: Activity </vt:lpstr>
      <vt:lpstr>Lesson 4: Assessments </vt:lpstr>
      <vt:lpstr>Lesson 5: Learning objectives </vt:lpstr>
      <vt:lpstr>Lesson 5: Activity </vt:lpstr>
      <vt:lpstr>Lesson 6: Lesson Objectives </vt:lpstr>
      <vt:lpstr>Lesson 6: Activity </vt:lpstr>
      <vt:lpstr>Lesson 6: Assessments </vt:lpstr>
      <vt:lpstr>Lesson 7: Learning Objectives</vt:lpstr>
      <vt:lpstr>Lesson 7: Activity – Overnight Camp </vt:lpstr>
      <vt:lpstr>Lesson 7: Assessments </vt:lpstr>
      <vt:lpstr>QUESTIONS!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Adventure in the Curriculum</dc:title>
  <dc:creator>Sam Buckley (1902556)</dc:creator>
  <cp:lastModifiedBy>Sam Buckley (1902556)</cp:lastModifiedBy>
  <cp:revision>4</cp:revision>
  <dcterms:created xsi:type="dcterms:W3CDTF">2022-01-07T14:45:52Z</dcterms:created>
  <dcterms:modified xsi:type="dcterms:W3CDTF">2022-01-09T12:53:38Z</dcterms:modified>
</cp:coreProperties>
</file>