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8" r:id="rId6"/>
    <p:sldId id="261" r:id="rId7"/>
    <p:sldId id="269"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89B05C-A6DA-475E-A2D7-DFFDFB20BE30}" v="26" dt="2026-02-16T18:59:57.4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8" d="100"/>
          <a:sy n="78" d="100"/>
        </p:scale>
        <p:origin x="83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F36027-66A7-475B-8544-3F51F7A82E1A}"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8CF3C7-8A30-4EA4-B6EC-D6FB6F881281}" type="slidenum">
              <a:rPr lang="en-GB" smtClean="0"/>
              <a:t>‹#›</a:t>
            </a:fld>
            <a:endParaRPr lang="en-GB"/>
          </a:p>
        </p:txBody>
      </p:sp>
    </p:spTree>
    <p:extLst>
      <p:ext uri="{BB962C8B-B14F-4D97-AF65-F5344CB8AC3E}">
        <p14:creationId xmlns:p14="http://schemas.microsoft.com/office/powerpoint/2010/main" val="2107349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8CF3C7-8A30-4EA4-B6EC-D6FB6F881281}" type="slidenum">
              <a:rPr lang="en-GB" smtClean="0"/>
              <a:t>1</a:t>
            </a:fld>
            <a:endParaRPr lang="en-GB"/>
          </a:p>
        </p:txBody>
      </p:sp>
    </p:spTree>
    <p:extLst>
      <p:ext uri="{BB962C8B-B14F-4D97-AF65-F5344CB8AC3E}">
        <p14:creationId xmlns:p14="http://schemas.microsoft.com/office/powerpoint/2010/main" val="1318958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8CF3C7-8A30-4EA4-B6EC-D6FB6F881281}" type="slidenum">
              <a:rPr lang="en-GB" smtClean="0"/>
              <a:t>2</a:t>
            </a:fld>
            <a:endParaRPr lang="en-GB"/>
          </a:p>
        </p:txBody>
      </p:sp>
    </p:spTree>
    <p:extLst>
      <p:ext uri="{BB962C8B-B14F-4D97-AF65-F5344CB8AC3E}">
        <p14:creationId xmlns:p14="http://schemas.microsoft.com/office/powerpoint/2010/main" val="2564901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5AAE7B-B625-A6F6-9408-BD5EF1F8CF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1E7C0F-DEF8-A3DA-4A18-36D0996302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38DC11-DA0F-D593-992A-6B54098A571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E95F42D-B264-F488-2BCF-98CD0A5AAABA}"/>
              </a:ext>
            </a:extLst>
          </p:cNvPr>
          <p:cNvSpPr>
            <a:spLocks noGrp="1"/>
          </p:cNvSpPr>
          <p:nvPr>
            <p:ph type="sldNum" sz="quarter" idx="5"/>
          </p:nvPr>
        </p:nvSpPr>
        <p:spPr/>
        <p:txBody>
          <a:bodyPr/>
          <a:lstStyle/>
          <a:p>
            <a:fld id="{EC8CF3C7-8A30-4EA4-B6EC-D6FB6F881281}" type="slidenum">
              <a:rPr lang="en-GB" smtClean="0"/>
              <a:t>3</a:t>
            </a:fld>
            <a:endParaRPr lang="en-GB"/>
          </a:p>
        </p:txBody>
      </p:sp>
    </p:spTree>
    <p:extLst>
      <p:ext uri="{BB962C8B-B14F-4D97-AF65-F5344CB8AC3E}">
        <p14:creationId xmlns:p14="http://schemas.microsoft.com/office/powerpoint/2010/main" val="637607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AF0D27-CC0B-A5A7-4914-166E2D22F2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BAABC0-2E35-5F86-D82A-431BE4B0C8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338CBB-7DF7-EE0E-D2AE-0719EFCCBA6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30DC9CA-C287-ED70-77A9-4EE29C04417C}"/>
              </a:ext>
            </a:extLst>
          </p:cNvPr>
          <p:cNvSpPr>
            <a:spLocks noGrp="1"/>
          </p:cNvSpPr>
          <p:nvPr>
            <p:ph type="sldNum" sz="quarter" idx="5"/>
          </p:nvPr>
        </p:nvSpPr>
        <p:spPr/>
        <p:txBody>
          <a:bodyPr/>
          <a:lstStyle/>
          <a:p>
            <a:fld id="{EC8CF3C7-8A30-4EA4-B6EC-D6FB6F881281}" type="slidenum">
              <a:rPr lang="en-GB" smtClean="0"/>
              <a:t>4</a:t>
            </a:fld>
            <a:endParaRPr lang="en-GB"/>
          </a:p>
        </p:txBody>
      </p:sp>
    </p:spTree>
    <p:extLst>
      <p:ext uri="{BB962C8B-B14F-4D97-AF65-F5344CB8AC3E}">
        <p14:creationId xmlns:p14="http://schemas.microsoft.com/office/powerpoint/2010/main" val="29196868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84090-A92F-E7B6-8CF8-EC8AD51CC7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D31417-C3AC-279F-9B5C-43E2940E01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E966D0-9EE6-46DF-6203-670501D6D9D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C73C1BF-91A2-DC3E-7354-F6BCFA0AF87B}"/>
              </a:ext>
            </a:extLst>
          </p:cNvPr>
          <p:cNvSpPr>
            <a:spLocks noGrp="1"/>
          </p:cNvSpPr>
          <p:nvPr>
            <p:ph type="sldNum" sz="quarter" idx="5"/>
          </p:nvPr>
        </p:nvSpPr>
        <p:spPr/>
        <p:txBody>
          <a:bodyPr/>
          <a:lstStyle/>
          <a:p>
            <a:fld id="{EC8CF3C7-8A30-4EA4-B6EC-D6FB6F881281}" type="slidenum">
              <a:rPr lang="en-GB" smtClean="0"/>
              <a:t>6</a:t>
            </a:fld>
            <a:endParaRPr lang="en-GB"/>
          </a:p>
        </p:txBody>
      </p:sp>
    </p:spTree>
    <p:extLst>
      <p:ext uri="{BB962C8B-B14F-4D97-AF65-F5344CB8AC3E}">
        <p14:creationId xmlns:p14="http://schemas.microsoft.com/office/powerpoint/2010/main" val="4212654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6EA31D-55C1-5F46-3AA1-D52BE331A4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5F7333-95FE-6597-D90A-2E98E7B3CA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9F905C-B666-B21E-8428-E51DD840133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EF8060-1B5B-EACE-5FD4-6D1AB027F41E}"/>
              </a:ext>
            </a:extLst>
          </p:cNvPr>
          <p:cNvSpPr>
            <a:spLocks noGrp="1"/>
          </p:cNvSpPr>
          <p:nvPr>
            <p:ph type="sldNum" sz="quarter" idx="5"/>
          </p:nvPr>
        </p:nvSpPr>
        <p:spPr/>
        <p:txBody>
          <a:bodyPr/>
          <a:lstStyle/>
          <a:p>
            <a:fld id="{EC8CF3C7-8A30-4EA4-B6EC-D6FB6F881281}" type="slidenum">
              <a:rPr lang="en-GB" smtClean="0"/>
              <a:t>8</a:t>
            </a:fld>
            <a:endParaRPr lang="en-GB"/>
          </a:p>
        </p:txBody>
      </p:sp>
    </p:spTree>
    <p:extLst>
      <p:ext uri="{BB962C8B-B14F-4D97-AF65-F5344CB8AC3E}">
        <p14:creationId xmlns:p14="http://schemas.microsoft.com/office/powerpoint/2010/main" val="2177412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5CDCA7-0430-F44B-BE2D-54BB8D6460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2968DD-51CB-ADBF-EC89-232861DB71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2E6D8D-A4E0-C7CE-EAE0-6CC29E8CED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5472186-ACD7-0088-329E-4612C01A222E}"/>
              </a:ext>
            </a:extLst>
          </p:cNvPr>
          <p:cNvSpPr>
            <a:spLocks noGrp="1"/>
          </p:cNvSpPr>
          <p:nvPr>
            <p:ph type="sldNum" sz="quarter" idx="5"/>
          </p:nvPr>
        </p:nvSpPr>
        <p:spPr/>
        <p:txBody>
          <a:bodyPr/>
          <a:lstStyle/>
          <a:p>
            <a:fld id="{EC8CF3C7-8A30-4EA4-B6EC-D6FB6F881281}" type="slidenum">
              <a:rPr lang="en-GB" smtClean="0"/>
              <a:t>9</a:t>
            </a:fld>
            <a:endParaRPr lang="en-GB"/>
          </a:p>
        </p:txBody>
      </p:sp>
    </p:spTree>
    <p:extLst>
      <p:ext uri="{BB962C8B-B14F-4D97-AF65-F5344CB8AC3E}">
        <p14:creationId xmlns:p14="http://schemas.microsoft.com/office/powerpoint/2010/main" val="2386677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A4728C-5ECF-B9C8-7558-C4964449CA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FD414B-8F3F-CB5C-C542-4C7ADBE786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0862EF-6446-3140-FDDE-872EE5501A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1C0F51F-9F11-809D-D2FD-CA43697C7653}"/>
              </a:ext>
            </a:extLst>
          </p:cNvPr>
          <p:cNvSpPr>
            <a:spLocks noGrp="1"/>
          </p:cNvSpPr>
          <p:nvPr>
            <p:ph type="sldNum" sz="quarter" idx="5"/>
          </p:nvPr>
        </p:nvSpPr>
        <p:spPr/>
        <p:txBody>
          <a:bodyPr/>
          <a:lstStyle/>
          <a:p>
            <a:fld id="{EC8CF3C7-8A30-4EA4-B6EC-D6FB6F881281}" type="slidenum">
              <a:rPr lang="en-GB" smtClean="0"/>
              <a:t>10</a:t>
            </a:fld>
            <a:endParaRPr lang="en-GB"/>
          </a:p>
        </p:txBody>
      </p:sp>
    </p:spTree>
    <p:extLst>
      <p:ext uri="{BB962C8B-B14F-4D97-AF65-F5344CB8AC3E}">
        <p14:creationId xmlns:p14="http://schemas.microsoft.com/office/powerpoint/2010/main" val="3638247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4E8736-A6FE-7740-C4CC-62745A82D7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7A0B36-5625-E64B-7BA3-CABED51023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12D510-5755-0259-60A7-66DE117FFEF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D525F52-8D5B-2ACE-18FD-B191B33D22BF}"/>
              </a:ext>
            </a:extLst>
          </p:cNvPr>
          <p:cNvSpPr>
            <a:spLocks noGrp="1"/>
          </p:cNvSpPr>
          <p:nvPr>
            <p:ph type="sldNum" sz="quarter" idx="5"/>
          </p:nvPr>
        </p:nvSpPr>
        <p:spPr/>
        <p:txBody>
          <a:bodyPr/>
          <a:lstStyle/>
          <a:p>
            <a:fld id="{EC8CF3C7-8A30-4EA4-B6EC-D6FB6F881281}" type="slidenum">
              <a:rPr lang="en-GB" smtClean="0"/>
              <a:t>11</a:t>
            </a:fld>
            <a:endParaRPr lang="en-GB"/>
          </a:p>
        </p:txBody>
      </p:sp>
    </p:spTree>
    <p:extLst>
      <p:ext uri="{BB962C8B-B14F-4D97-AF65-F5344CB8AC3E}">
        <p14:creationId xmlns:p14="http://schemas.microsoft.com/office/powerpoint/2010/main" val="20206690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3B1EF8-F471-88A6-4013-D6765E11F5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5A298B-C7DB-F1F4-DF56-B413B304A0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1BFEF5-4E19-3FE2-3E3B-5975142DBB7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E828269-2F78-AB71-318C-F9370B3B305F}"/>
              </a:ext>
            </a:extLst>
          </p:cNvPr>
          <p:cNvSpPr>
            <a:spLocks noGrp="1"/>
          </p:cNvSpPr>
          <p:nvPr>
            <p:ph type="sldNum" sz="quarter" idx="5"/>
          </p:nvPr>
        </p:nvSpPr>
        <p:spPr/>
        <p:txBody>
          <a:bodyPr/>
          <a:lstStyle/>
          <a:p>
            <a:fld id="{EC8CF3C7-8A30-4EA4-B6EC-D6FB6F881281}" type="slidenum">
              <a:rPr lang="en-GB" smtClean="0"/>
              <a:t>12</a:t>
            </a:fld>
            <a:endParaRPr lang="en-GB"/>
          </a:p>
        </p:txBody>
      </p:sp>
    </p:spTree>
    <p:extLst>
      <p:ext uri="{BB962C8B-B14F-4D97-AF65-F5344CB8AC3E}">
        <p14:creationId xmlns:p14="http://schemas.microsoft.com/office/powerpoint/2010/main" val="30439537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9262C-AA71-3057-58DE-3698A37C315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E66AABD-D69D-DEC2-DC40-AF11B7963E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DF62859-962D-36E2-FE2E-C13D82F45F59}"/>
              </a:ext>
            </a:extLst>
          </p:cNvPr>
          <p:cNvSpPr>
            <a:spLocks noGrp="1"/>
          </p:cNvSpPr>
          <p:nvPr>
            <p:ph type="dt" sz="half" idx="10"/>
          </p:nvPr>
        </p:nvSpPr>
        <p:spPr/>
        <p:txBody>
          <a:bodyPr/>
          <a:lstStyle/>
          <a:p>
            <a:fld id="{DB8820E5-68C8-4EAA-A40E-A777CA11F2CF}" type="datetimeFigureOut">
              <a:rPr lang="en-GB" smtClean="0"/>
              <a:t>16/02/2026</a:t>
            </a:fld>
            <a:endParaRPr lang="en-GB"/>
          </a:p>
        </p:txBody>
      </p:sp>
      <p:sp>
        <p:nvSpPr>
          <p:cNvPr id="5" name="Footer Placeholder 4">
            <a:extLst>
              <a:ext uri="{FF2B5EF4-FFF2-40B4-BE49-F238E27FC236}">
                <a16:creationId xmlns:a16="http://schemas.microsoft.com/office/drawing/2014/main" id="{ED1FDB1F-5404-DD28-E18B-B30A2651E0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6B50B9-FCB4-6685-FB89-44BC9F32BA0A}"/>
              </a:ext>
            </a:extLst>
          </p:cNvPr>
          <p:cNvSpPr>
            <a:spLocks noGrp="1"/>
          </p:cNvSpPr>
          <p:nvPr>
            <p:ph type="sldNum" sz="quarter" idx="12"/>
          </p:nvPr>
        </p:nvSpPr>
        <p:spPr/>
        <p:txBody>
          <a:bodyPr/>
          <a:lstStyle/>
          <a:p>
            <a:fld id="{151414F4-F70E-42DB-9292-A1C038984567}" type="slidenum">
              <a:rPr lang="en-GB" smtClean="0"/>
              <a:t>‹#›</a:t>
            </a:fld>
            <a:endParaRPr lang="en-GB"/>
          </a:p>
        </p:txBody>
      </p:sp>
    </p:spTree>
    <p:extLst>
      <p:ext uri="{BB962C8B-B14F-4D97-AF65-F5344CB8AC3E}">
        <p14:creationId xmlns:p14="http://schemas.microsoft.com/office/powerpoint/2010/main" val="3247706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3CA53-4753-C347-8698-25945C48B9A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7BC5668-5B01-5500-8BA0-2C81006FF0C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125E53-1A28-54C6-361F-DA9F97F2AB05}"/>
              </a:ext>
            </a:extLst>
          </p:cNvPr>
          <p:cNvSpPr>
            <a:spLocks noGrp="1"/>
          </p:cNvSpPr>
          <p:nvPr>
            <p:ph type="dt" sz="half" idx="10"/>
          </p:nvPr>
        </p:nvSpPr>
        <p:spPr/>
        <p:txBody>
          <a:bodyPr/>
          <a:lstStyle/>
          <a:p>
            <a:fld id="{DB8820E5-68C8-4EAA-A40E-A777CA11F2CF}" type="datetimeFigureOut">
              <a:rPr lang="en-GB" smtClean="0"/>
              <a:t>16/02/2026</a:t>
            </a:fld>
            <a:endParaRPr lang="en-GB"/>
          </a:p>
        </p:txBody>
      </p:sp>
      <p:sp>
        <p:nvSpPr>
          <p:cNvPr id="5" name="Footer Placeholder 4">
            <a:extLst>
              <a:ext uri="{FF2B5EF4-FFF2-40B4-BE49-F238E27FC236}">
                <a16:creationId xmlns:a16="http://schemas.microsoft.com/office/drawing/2014/main" id="{63329078-9DDD-9E67-4812-5CCF1E40F5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F3FE8D-A66A-59B5-D329-710E99C246FC}"/>
              </a:ext>
            </a:extLst>
          </p:cNvPr>
          <p:cNvSpPr>
            <a:spLocks noGrp="1"/>
          </p:cNvSpPr>
          <p:nvPr>
            <p:ph type="sldNum" sz="quarter" idx="12"/>
          </p:nvPr>
        </p:nvSpPr>
        <p:spPr/>
        <p:txBody>
          <a:bodyPr/>
          <a:lstStyle/>
          <a:p>
            <a:fld id="{151414F4-F70E-42DB-9292-A1C038984567}" type="slidenum">
              <a:rPr lang="en-GB" smtClean="0"/>
              <a:t>‹#›</a:t>
            </a:fld>
            <a:endParaRPr lang="en-GB"/>
          </a:p>
        </p:txBody>
      </p:sp>
    </p:spTree>
    <p:extLst>
      <p:ext uri="{BB962C8B-B14F-4D97-AF65-F5344CB8AC3E}">
        <p14:creationId xmlns:p14="http://schemas.microsoft.com/office/powerpoint/2010/main" val="294098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97145-4814-3974-DC2C-76A390358F5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CDD69AB-0E1D-8309-6760-60F5C366334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F522A3-9350-05C5-E812-C5D7A4704258}"/>
              </a:ext>
            </a:extLst>
          </p:cNvPr>
          <p:cNvSpPr>
            <a:spLocks noGrp="1"/>
          </p:cNvSpPr>
          <p:nvPr>
            <p:ph type="dt" sz="half" idx="10"/>
          </p:nvPr>
        </p:nvSpPr>
        <p:spPr/>
        <p:txBody>
          <a:bodyPr/>
          <a:lstStyle/>
          <a:p>
            <a:fld id="{DB8820E5-68C8-4EAA-A40E-A777CA11F2CF}" type="datetimeFigureOut">
              <a:rPr lang="en-GB" smtClean="0"/>
              <a:t>16/02/2026</a:t>
            </a:fld>
            <a:endParaRPr lang="en-GB"/>
          </a:p>
        </p:txBody>
      </p:sp>
      <p:sp>
        <p:nvSpPr>
          <p:cNvPr id="5" name="Footer Placeholder 4">
            <a:extLst>
              <a:ext uri="{FF2B5EF4-FFF2-40B4-BE49-F238E27FC236}">
                <a16:creationId xmlns:a16="http://schemas.microsoft.com/office/drawing/2014/main" id="{175C6751-3C99-AB24-DC23-689EBAF186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67C70C-B351-82E7-031C-3C95D6B78D84}"/>
              </a:ext>
            </a:extLst>
          </p:cNvPr>
          <p:cNvSpPr>
            <a:spLocks noGrp="1"/>
          </p:cNvSpPr>
          <p:nvPr>
            <p:ph type="sldNum" sz="quarter" idx="12"/>
          </p:nvPr>
        </p:nvSpPr>
        <p:spPr/>
        <p:txBody>
          <a:bodyPr/>
          <a:lstStyle/>
          <a:p>
            <a:fld id="{151414F4-F70E-42DB-9292-A1C038984567}" type="slidenum">
              <a:rPr lang="en-GB" smtClean="0"/>
              <a:t>‹#›</a:t>
            </a:fld>
            <a:endParaRPr lang="en-GB"/>
          </a:p>
        </p:txBody>
      </p:sp>
    </p:spTree>
    <p:extLst>
      <p:ext uri="{BB962C8B-B14F-4D97-AF65-F5344CB8AC3E}">
        <p14:creationId xmlns:p14="http://schemas.microsoft.com/office/powerpoint/2010/main" val="770185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09F3B-7D9C-BAC7-CF21-C92A54727CA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57D7741-3C9E-71FD-548C-890B19F925A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8A07BA2-E118-84A8-89E3-23BD1177050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52B69F3-1968-4EE8-E4A5-833DFA056438}"/>
              </a:ext>
            </a:extLst>
          </p:cNvPr>
          <p:cNvSpPr>
            <a:spLocks noGrp="1"/>
          </p:cNvSpPr>
          <p:nvPr>
            <p:ph type="dt" sz="half" idx="10"/>
          </p:nvPr>
        </p:nvSpPr>
        <p:spPr/>
        <p:txBody>
          <a:bodyPr/>
          <a:lstStyle/>
          <a:p>
            <a:fld id="{DB8820E5-68C8-4EAA-A40E-A777CA11F2CF}" type="datetimeFigureOut">
              <a:rPr lang="en-GB" smtClean="0"/>
              <a:t>16/02/2026</a:t>
            </a:fld>
            <a:endParaRPr lang="en-GB"/>
          </a:p>
        </p:txBody>
      </p:sp>
      <p:sp>
        <p:nvSpPr>
          <p:cNvPr id="6" name="Footer Placeholder 5">
            <a:extLst>
              <a:ext uri="{FF2B5EF4-FFF2-40B4-BE49-F238E27FC236}">
                <a16:creationId xmlns:a16="http://schemas.microsoft.com/office/drawing/2014/main" id="{5FA2BA3C-7C1C-774D-FD13-29F895CEC1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D1B9F4-5FE4-FA68-1A9B-064B07965BCB}"/>
              </a:ext>
            </a:extLst>
          </p:cNvPr>
          <p:cNvSpPr>
            <a:spLocks noGrp="1"/>
          </p:cNvSpPr>
          <p:nvPr>
            <p:ph type="sldNum" sz="quarter" idx="12"/>
          </p:nvPr>
        </p:nvSpPr>
        <p:spPr/>
        <p:txBody>
          <a:bodyPr/>
          <a:lstStyle/>
          <a:p>
            <a:fld id="{151414F4-F70E-42DB-9292-A1C038984567}" type="slidenum">
              <a:rPr lang="en-GB" smtClean="0"/>
              <a:t>‹#›</a:t>
            </a:fld>
            <a:endParaRPr lang="en-GB"/>
          </a:p>
        </p:txBody>
      </p:sp>
    </p:spTree>
    <p:extLst>
      <p:ext uri="{BB962C8B-B14F-4D97-AF65-F5344CB8AC3E}">
        <p14:creationId xmlns:p14="http://schemas.microsoft.com/office/powerpoint/2010/main" val="2485388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E05A6-1724-A8C7-5CAD-10F5112468D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980D317-18CC-9459-0275-B0A1FDA557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80827D9-9B9B-BACE-C735-82E6901EF60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DA44504-C02A-305B-F055-D4945A1BEB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8550022-2843-BEAC-65B1-952BC76C4FC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099AA73-62E2-025A-937B-EF7770B9EE2B}"/>
              </a:ext>
            </a:extLst>
          </p:cNvPr>
          <p:cNvSpPr>
            <a:spLocks noGrp="1"/>
          </p:cNvSpPr>
          <p:nvPr>
            <p:ph type="dt" sz="half" idx="10"/>
          </p:nvPr>
        </p:nvSpPr>
        <p:spPr/>
        <p:txBody>
          <a:bodyPr/>
          <a:lstStyle/>
          <a:p>
            <a:fld id="{DB8820E5-68C8-4EAA-A40E-A777CA11F2CF}" type="datetimeFigureOut">
              <a:rPr lang="en-GB" smtClean="0"/>
              <a:t>16/02/2026</a:t>
            </a:fld>
            <a:endParaRPr lang="en-GB"/>
          </a:p>
        </p:txBody>
      </p:sp>
      <p:sp>
        <p:nvSpPr>
          <p:cNvPr id="8" name="Footer Placeholder 7">
            <a:extLst>
              <a:ext uri="{FF2B5EF4-FFF2-40B4-BE49-F238E27FC236}">
                <a16:creationId xmlns:a16="http://schemas.microsoft.com/office/drawing/2014/main" id="{58EF36A0-08C5-80C9-56E2-94F7CCDC82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26871E-F57F-3467-7698-88D3440748A2}"/>
              </a:ext>
            </a:extLst>
          </p:cNvPr>
          <p:cNvSpPr>
            <a:spLocks noGrp="1"/>
          </p:cNvSpPr>
          <p:nvPr>
            <p:ph type="sldNum" sz="quarter" idx="12"/>
          </p:nvPr>
        </p:nvSpPr>
        <p:spPr/>
        <p:txBody>
          <a:bodyPr/>
          <a:lstStyle/>
          <a:p>
            <a:fld id="{151414F4-F70E-42DB-9292-A1C038984567}" type="slidenum">
              <a:rPr lang="en-GB" smtClean="0"/>
              <a:t>‹#›</a:t>
            </a:fld>
            <a:endParaRPr lang="en-GB"/>
          </a:p>
        </p:txBody>
      </p:sp>
    </p:spTree>
    <p:extLst>
      <p:ext uri="{BB962C8B-B14F-4D97-AF65-F5344CB8AC3E}">
        <p14:creationId xmlns:p14="http://schemas.microsoft.com/office/powerpoint/2010/main" val="2275026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8BFB2-3B75-2987-BAB8-244FB8DB81D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2ADF1FD-F116-AFE3-5274-BD79F4E35E0F}"/>
              </a:ext>
            </a:extLst>
          </p:cNvPr>
          <p:cNvSpPr>
            <a:spLocks noGrp="1"/>
          </p:cNvSpPr>
          <p:nvPr>
            <p:ph type="dt" sz="half" idx="10"/>
          </p:nvPr>
        </p:nvSpPr>
        <p:spPr/>
        <p:txBody>
          <a:bodyPr/>
          <a:lstStyle/>
          <a:p>
            <a:fld id="{DB8820E5-68C8-4EAA-A40E-A777CA11F2CF}" type="datetimeFigureOut">
              <a:rPr lang="en-GB" smtClean="0"/>
              <a:t>16/02/2026</a:t>
            </a:fld>
            <a:endParaRPr lang="en-GB"/>
          </a:p>
        </p:txBody>
      </p:sp>
      <p:sp>
        <p:nvSpPr>
          <p:cNvPr id="4" name="Footer Placeholder 3">
            <a:extLst>
              <a:ext uri="{FF2B5EF4-FFF2-40B4-BE49-F238E27FC236}">
                <a16:creationId xmlns:a16="http://schemas.microsoft.com/office/drawing/2014/main" id="{9FB0C9FC-A468-D102-3F85-254B39DD54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04E94F-41F7-961A-C2B5-117BAE1011A6}"/>
              </a:ext>
            </a:extLst>
          </p:cNvPr>
          <p:cNvSpPr>
            <a:spLocks noGrp="1"/>
          </p:cNvSpPr>
          <p:nvPr>
            <p:ph type="sldNum" sz="quarter" idx="12"/>
          </p:nvPr>
        </p:nvSpPr>
        <p:spPr/>
        <p:txBody>
          <a:bodyPr/>
          <a:lstStyle/>
          <a:p>
            <a:fld id="{151414F4-F70E-42DB-9292-A1C038984567}" type="slidenum">
              <a:rPr lang="en-GB" smtClean="0"/>
              <a:t>‹#›</a:t>
            </a:fld>
            <a:endParaRPr lang="en-GB"/>
          </a:p>
        </p:txBody>
      </p:sp>
    </p:spTree>
    <p:extLst>
      <p:ext uri="{BB962C8B-B14F-4D97-AF65-F5344CB8AC3E}">
        <p14:creationId xmlns:p14="http://schemas.microsoft.com/office/powerpoint/2010/main" val="2407327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4B93C5-0559-4224-E827-DD00529AB468}"/>
              </a:ext>
            </a:extLst>
          </p:cNvPr>
          <p:cNvSpPr>
            <a:spLocks noGrp="1"/>
          </p:cNvSpPr>
          <p:nvPr>
            <p:ph type="dt" sz="half" idx="10"/>
          </p:nvPr>
        </p:nvSpPr>
        <p:spPr/>
        <p:txBody>
          <a:bodyPr/>
          <a:lstStyle/>
          <a:p>
            <a:fld id="{DB8820E5-68C8-4EAA-A40E-A777CA11F2CF}" type="datetimeFigureOut">
              <a:rPr lang="en-GB" smtClean="0"/>
              <a:t>16/02/2026</a:t>
            </a:fld>
            <a:endParaRPr lang="en-GB"/>
          </a:p>
        </p:txBody>
      </p:sp>
      <p:sp>
        <p:nvSpPr>
          <p:cNvPr id="3" name="Footer Placeholder 2">
            <a:extLst>
              <a:ext uri="{FF2B5EF4-FFF2-40B4-BE49-F238E27FC236}">
                <a16:creationId xmlns:a16="http://schemas.microsoft.com/office/drawing/2014/main" id="{EF1EF8D5-9678-9B9E-B920-6FB6A609D1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C81AF8-A4E5-52E6-B00D-7C9297DA02C6}"/>
              </a:ext>
            </a:extLst>
          </p:cNvPr>
          <p:cNvSpPr>
            <a:spLocks noGrp="1"/>
          </p:cNvSpPr>
          <p:nvPr>
            <p:ph type="sldNum" sz="quarter" idx="12"/>
          </p:nvPr>
        </p:nvSpPr>
        <p:spPr/>
        <p:txBody>
          <a:bodyPr/>
          <a:lstStyle/>
          <a:p>
            <a:fld id="{151414F4-F70E-42DB-9292-A1C038984567}" type="slidenum">
              <a:rPr lang="en-GB" smtClean="0"/>
              <a:t>‹#›</a:t>
            </a:fld>
            <a:endParaRPr lang="en-GB"/>
          </a:p>
        </p:txBody>
      </p:sp>
    </p:spTree>
    <p:extLst>
      <p:ext uri="{BB962C8B-B14F-4D97-AF65-F5344CB8AC3E}">
        <p14:creationId xmlns:p14="http://schemas.microsoft.com/office/powerpoint/2010/main" val="1336761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5A962-B704-604B-BE48-65C30C2B10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FAD4901-3E7F-09E5-935D-27D9F3FCF7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0EA1E4C-3ECA-6FE0-B1BE-2BA1CE553D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691188-2285-4EBB-1817-95040D38D624}"/>
              </a:ext>
            </a:extLst>
          </p:cNvPr>
          <p:cNvSpPr>
            <a:spLocks noGrp="1"/>
          </p:cNvSpPr>
          <p:nvPr>
            <p:ph type="dt" sz="half" idx="10"/>
          </p:nvPr>
        </p:nvSpPr>
        <p:spPr/>
        <p:txBody>
          <a:bodyPr/>
          <a:lstStyle/>
          <a:p>
            <a:fld id="{DB8820E5-68C8-4EAA-A40E-A777CA11F2CF}" type="datetimeFigureOut">
              <a:rPr lang="en-GB" smtClean="0"/>
              <a:t>16/02/2026</a:t>
            </a:fld>
            <a:endParaRPr lang="en-GB"/>
          </a:p>
        </p:txBody>
      </p:sp>
      <p:sp>
        <p:nvSpPr>
          <p:cNvPr id="6" name="Footer Placeholder 5">
            <a:extLst>
              <a:ext uri="{FF2B5EF4-FFF2-40B4-BE49-F238E27FC236}">
                <a16:creationId xmlns:a16="http://schemas.microsoft.com/office/drawing/2014/main" id="{A0D019D1-9973-4AD7-27F0-8732514537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7A31C7-2742-656E-ED34-6210389BDFA3}"/>
              </a:ext>
            </a:extLst>
          </p:cNvPr>
          <p:cNvSpPr>
            <a:spLocks noGrp="1"/>
          </p:cNvSpPr>
          <p:nvPr>
            <p:ph type="sldNum" sz="quarter" idx="12"/>
          </p:nvPr>
        </p:nvSpPr>
        <p:spPr/>
        <p:txBody>
          <a:bodyPr/>
          <a:lstStyle/>
          <a:p>
            <a:fld id="{151414F4-F70E-42DB-9292-A1C038984567}" type="slidenum">
              <a:rPr lang="en-GB" smtClean="0"/>
              <a:t>‹#›</a:t>
            </a:fld>
            <a:endParaRPr lang="en-GB"/>
          </a:p>
        </p:txBody>
      </p:sp>
    </p:spTree>
    <p:extLst>
      <p:ext uri="{BB962C8B-B14F-4D97-AF65-F5344CB8AC3E}">
        <p14:creationId xmlns:p14="http://schemas.microsoft.com/office/powerpoint/2010/main" val="673701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D2308-5608-686D-3827-04BE0B0C2E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3001EA0-D890-FEA8-632E-31645C507C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31D5D9-A4E7-2675-0940-C3BC206A3B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CBBA70-6E63-6119-6159-BDEA3F104093}"/>
              </a:ext>
            </a:extLst>
          </p:cNvPr>
          <p:cNvSpPr>
            <a:spLocks noGrp="1"/>
          </p:cNvSpPr>
          <p:nvPr>
            <p:ph type="dt" sz="half" idx="10"/>
          </p:nvPr>
        </p:nvSpPr>
        <p:spPr/>
        <p:txBody>
          <a:bodyPr/>
          <a:lstStyle/>
          <a:p>
            <a:fld id="{DB8820E5-68C8-4EAA-A40E-A777CA11F2CF}" type="datetimeFigureOut">
              <a:rPr lang="en-GB" smtClean="0"/>
              <a:t>16/02/2026</a:t>
            </a:fld>
            <a:endParaRPr lang="en-GB"/>
          </a:p>
        </p:txBody>
      </p:sp>
      <p:sp>
        <p:nvSpPr>
          <p:cNvPr id="6" name="Footer Placeholder 5">
            <a:extLst>
              <a:ext uri="{FF2B5EF4-FFF2-40B4-BE49-F238E27FC236}">
                <a16:creationId xmlns:a16="http://schemas.microsoft.com/office/drawing/2014/main" id="{86A4B232-03AD-5531-248C-1E305A5343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91256C-3553-4B17-6FFF-CA25FE1709EA}"/>
              </a:ext>
            </a:extLst>
          </p:cNvPr>
          <p:cNvSpPr>
            <a:spLocks noGrp="1"/>
          </p:cNvSpPr>
          <p:nvPr>
            <p:ph type="sldNum" sz="quarter" idx="12"/>
          </p:nvPr>
        </p:nvSpPr>
        <p:spPr/>
        <p:txBody>
          <a:bodyPr/>
          <a:lstStyle/>
          <a:p>
            <a:fld id="{151414F4-F70E-42DB-9292-A1C038984567}" type="slidenum">
              <a:rPr lang="en-GB" smtClean="0"/>
              <a:t>‹#›</a:t>
            </a:fld>
            <a:endParaRPr lang="en-GB"/>
          </a:p>
        </p:txBody>
      </p:sp>
    </p:spTree>
    <p:extLst>
      <p:ext uri="{BB962C8B-B14F-4D97-AF65-F5344CB8AC3E}">
        <p14:creationId xmlns:p14="http://schemas.microsoft.com/office/powerpoint/2010/main" val="2529309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3F9D4-15BF-C829-2B31-D9B4BBF80AD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7089572-F3DD-B1EA-02C4-509FC6AF19D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78683AC-75C8-DC7B-2958-45E5DB53E95E}"/>
              </a:ext>
            </a:extLst>
          </p:cNvPr>
          <p:cNvSpPr>
            <a:spLocks noGrp="1"/>
          </p:cNvSpPr>
          <p:nvPr>
            <p:ph type="dt" sz="half" idx="10"/>
          </p:nvPr>
        </p:nvSpPr>
        <p:spPr/>
        <p:txBody>
          <a:bodyPr/>
          <a:lstStyle/>
          <a:p>
            <a:fld id="{DB8820E5-68C8-4EAA-A40E-A777CA11F2CF}" type="datetimeFigureOut">
              <a:rPr lang="en-GB" smtClean="0"/>
              <a:t>16/02/2026</a:t>
            </a:fld>
            <a:endParaRPr lang="en-GB"/>
          </a:p>
        </p:txBody>
      </p:sp>
      <p:sp>
        <p:nvSpPr>
          <p:cNvPr id="5" name="Footer Placeholder 4">
            <a:extLst>
              <a:ext uri="{FF2B5EF4-FFF2-40B4-BE49-F238E27FC236}">
                <a16:creationId xmlns:a16="http://schemas.microsoft.com/office/drawing/2014/main" id="{02EDA5C9-EF53-3E32-650B-743D1730BD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20FD72-C8B0-B05D-C51B-D4BEBD0C7984}"/>
              </a:ext>
            </a:extLst>
          </p:cNvPr>
          <p:cNvSpPr>
            <a:spLocks noGrp="1"/>
          </p:cNvSpPr>
          <p:nvPr>
            <p:ph type="sldNum" sz="quarter" idx="12"/>
          </p:nvPr>
        </p:nvSpPr>
        <p:spPr/>
        <p:txBody>
          <a:bodyPr/>
          <a:lstStyle/>
          <a:p>
            <a:fld id="{151414F4-F70E-42DB-9292-A1C038984567}" type="slidenum">
              <a:rPr lang="en-GB" smtClean="0"/>
              <a:t>‹#›</a:t>
            </a:fld>
            <a:endParaRPr lang="en-GB"/>
          </a:p>
        </p:txBody>
      </p:sp>
    </p:spTree>
    <p:extLst>
      <p:ext uri="{BB962C8B-B14F-4D97-AF65-F5344CB8AC3E}">
        <p14:creationId xmlns:p14="http://schemas.microsoft.com/office/powerpoint/2010/main" val="4102414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959925-DA78-7907-2907-228D9F00809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078BB04-A383-879B-BF30-42DD4C2D480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15588D-6FC8-B422-5D59-529E3D93D14A}"/>
              </a:ext>
            </a:extLst>
          </p:cNvPr>
          <p:cNvSpPr>
            <a:spLocks noGrp="1"/>
          </p:cNvSpPr>
          <p:nvPr>
            <p:ph type="dt" sz="half" idx="10"/>
          </p:nvPr>
        </p:nvSpPr>
        <p:spPr/>
        <p:txBody>
          <a:bodyPr/>
          <a:lstStyle/>
          <a:p>
            <a:fld id="{DB8820E5-68C8-4EAA-A40E-A777CA11F2CF}" type="datetimeFigureOut">
              <a:rPr lang="en-GB" smtClean="0"/>
              <a:t>16/02/2026</a:t>
            </a:fld>
            <a:endParaRPr lang="en-GB"/>
          </a:p>
        </p:txBody>
      </p:sp>
      <p:sp>
        <p:nvSpPr>
          <p:cNvPr id="5" name="Footer Placeholder 4">
            <a:extLst>
              <a:ext uri="{FF2B5EF4-FFF2-40B4-BE49-F238E27FC236}">
                <a16:creationId xmlns:a16="http://schemas.microsoft.com/office/drawing/2014/main" id="{6C09124F-882E-1933-6C61-FB4C4B5AC7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5672F-BDDD-862B-955A-F1F217068BFA}"/>
              </a:ext>
            </a:extLst>
          </p:cNvPr>
          <p:cNvSpPr>
            <a:spLocks noGrp="1"/>
          </p:cNvSpPr>
          <p:nvPr>
            <p:ph type="sldNum" sz="quarter" idx="12"/>
          </p:nvPr>
        </p:nvSpPr>
        <p:spPr/>
        <p:txBody>
          <a:bodyPr/>
          <a:lstStyle/>
          <a:p>
            <a:fld id="{151414F4-F70E-42DB-9292-A1C038984567}" type="slidenum">
              <a:rPr lang="en-GB" smtClean="0"/>
              <a:t>‹#›</a:t>
            </a:fld>
            <a:endParaRPr lang="en-GB"/>
          </a:p>
        </p:txBody>
      </p:sp>
    </p:spTree>
    <p:extLst>
      <p:ext uri="{BB962C8B-B14F-4D97-AF65-F5344CB8AC3E}">
        <p14:creationId xmlns:p14="http://schemas.microsoft.com/office/powerpoint/2010/main" val="3383869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26421F-0D76-98FC-26A1-E993F0DFFF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465E78E-F919-06F1-F278-524D0275E8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478B0C-E7A1-F4C4-BF8F-CEB8AABD1E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8820E5-68C8-4EAA-A40E-A777CA11F2CF}" type="datetimeFigureOut">
              <a:rPr lang="en-GB" smtClean="0"/>
              <a:t>16/02/2026</a:t>
            </a:fld>
            <a:endParaRPr lang="en-GB"/>
          </a:p>
        </p:txBody>
      </p:sp>
      <p:sp>
        <p:nvSpPr>
          <p:cNvPr id="5" name="Footer Placeholder 4">
            <a:extLst>
              <a:ext uri="{FF2B5EF4-FFF2-40B4-BE49-F238E27FC236}">
                <a16:creationId xmlns:a16="http://schemas.microsoft.com/office/drawing/2014/main" id="{5AE5AE3C-79B1-BE52-7014-6792FC3655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8FA6E90-9585-CC4D-9B2A-5072F2F228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51414F4-F70E-42DB-9292-A1C038984567}" type="slidenum">
              <a:rPr lang="en-GB" smtClean="0"/>
              <a:t>‹#›</a:t>
            </a:fld>
            <a:endParaRPr lang="en-GB"/>
          </a:p>
        </p:txBody>
      </p:sp>
    </p:spTree>
    <p:extLst>
      <p:ext uri="{BB962C8B-B14F-4D97-AF65-F5344CB8AC3E}">
        <p14:creationId xmlns:p14="http://schemas.microsoft.com/office/powerpoint/2010/main" val="26610587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r4-vlebooks-com.uwtsd.idm.oclc.org/Reader?ean=9780273725671"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doi.org/10.4324/9781351116268" TargetMode="External"/><Relationship Id="rId5" Type="http://schemas.openxmlformats.org/officeDocument/2006/relationships/image" Target="../media/image4.pn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doi.org/10.4324/9781351116268" TargetMode="Externa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4324/9781351116268" TargetMode="External"/><Relationship Id="rId7"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hyperlink" Target="https://r4-vlebooks-com.uwtsd.idm.oclc.org/Reader?ean=9780273725671"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680F8EE3-E4A0-E341-A8EB-E69090A295A9}"/>
              </a:ext>
            </a:extLst>
          </p:cNvPr>
          <p:cNvPicPr>
            <a:picLocks noChangeAspect="1"/>
          </p:cNvPicPr>
          <p:nvPr/>
        </p:nvPicPr>
        <p:blipFill>
          <a:blip r:embed="rId3"/>
          <a:stretch>
            <a:fillRect/>
          </a:stretch>
        </p:blipFill>
        <p:spPr>
          <a:xfrm>
            <a:off x="9938841" y="159391"/>
            <a:ext cx="2062232" cy="2428851"/>
          </a:xfrm>
          <a:prstGeom prst="rect">
            <a:avLst/>
          </a:prstGeom>
        </p:spPr>
      </p:pic>
      <p:sp>
        <p:nvSpPr>
          <p:cNvPr id="9" name="TextBox 8">
            <a:extLst>
              <a:ext uri="{FF2B5EF4-FFF2-40B4-BE49-F238E27FC236}">
                <a16:creationId xmlns:a16="http://schemas.microsoft.com/office/drawing/2014/main" id="{1118BE16-AB91-B651-C749-752261F1BAB5}"/>
              </a:ext>
            </a:extLst>
          </p:cNvPr>
          <p:cNvSpPr txBox="1"/>
          <p:nvPr/>
        </p:nvSpPr>
        <p:spPr>
          <a:xfrm>
            <a:off x="752213" y="3227664"/>
            <a:ext cx="7178180" cy="2677656"/>
          </a:xfrm>
          <a:prstGeom prst="rect">
            <a:avLst/>
          </a:prstGeom>
          <a:noFill/>
          <a:ln>
            <a:solidFill>
              <a:schemeClr val="tx1"/>
            </a:solidFill>
          </a:ln>
        </p:spPr>
        <p:txBody>
          <a:bodyPr wrap="square" rtlCol="0">
            <a:spAutoFit/>
          </a:bodyPr>
          <a:lstStyle/>
          <a:p>
            <a:r>
              <a:rPr lang="en-GB" sz="2400" b="1" dirty="0">
                <a:latin typeface="Abadi" panose="020B0604020104020204" pitchFamily="34" charset="0"/>
              </a:rPr>
              <a:t>Student Name: Faiza Arshad</a:t>
            </a:r>
          </a:p>
          <a:p>
            <a:r>
              <a:rPr lang="en-GB" sz="2400" b="1" dirty="0">
                <a:latin typeface="Abadi" panose="020B0604020104020204" pitchFamily="34" charset="0"/>
              </a:rPr>
              <a:t>Student ID Number: 2434892 </a:t>
            </a:r>
          </a:p>
          <a:p>
            <a:r>
              <a:rPr lang="en-GB" sz="2400" b="1" dirty="0">
                <a:latin typeface="Abadi" panose="020B0604020104020204" pitchFamily="34" charset="0"/>
              </a:rPr>
              <a:t>Lecturer’s Name: Annamarie Dufficy</a:t>
            </a:r>
          </a:p>
          <a:p>
            <a:r>
              <a:rPr lang="en-GB" sz="2400" b="1" dirty="0">
                <a:latin typeface="Abadi" panose="020B0604020104020204" pitchFamily="34" charset="0"/>
              </a:rPr>
              <a:t>Module Code: LCLM4004 </a:t>
            </a:r>
          </a:p>
          <a:p>
            <a:r>
              <a:rPr lang="en-GB" sz="2400" b="1" dirty="0">
                <a:latin typeface="Abadi" panose="020B0604020104020204" pitchFamily="34" charset="0"/>
              </a:rPr>
              <a:t>Module Name: Problem-Solving and Decision-Making</a:t>
            </a:r>
          </a:p>
          <a:p>
            <a:r>
              <a:rPr lang="en-GB" sz="2400" b="1" dirty="0">
                <a:latin typeface="Abadi" panose="020B0604020104020204" pitchFamily="34" charset="0"/>
              </a:rPr>
              <a:t>Component 1: Green Haven Florists</a:t>
            </a:r>
          </a:p>
        </p:txBody>
      </p:sp>
      <p:pic>
        <p:nvPicPr>
          <p:cNvPr id="12" name="Picture 11">
            <a:extLst>
              <a:ext uri="{FF2B5EF4-FFF2-40B4-BE49-F238E27FC236}">
                <a16:creationId xmlns:a16="http://schemas.microsoft.com/office/drawing/2014/main" id="{0EA8A04D-AAA7-95A1-DA95-652F87BCD851}"/>
              </a:ext>
            </a:extLst>
          </p:cNvPr>
          <p:cNvPicPr>
            <a:picLocks noChangeAspect="1"/>
          </p:cNvPicPr>
          <p:nvPr/>
        </p:nvPicPr>
        <p:blipFill>
          <a:blip r:embed="rId4"/>
          <a:stretch>
            <a:fillRect/>
          </a:stretch>
        </p:blipFill>
        <p:spPr>
          <a:xfrm>
            <a:off x="103901" y="95425"/>
            <a:ext cx="2062232" cy="2749643"/>
          </a:xfrm>
          <a:prstGeom prst="rect">
            <a:avLst/>
          </a:prstGeom>
        </p:spPr>
      </p:pic>
      <p:pic>
        <p:nvPicPr>
          <p:cNvPr id="48" name="Picture 47">
            <a:extLst>
              <a:ext uri="{FF2B5EF4-FFF2-40B4-BE49-F238E27FC236}">
                <a16:creationId xmlns:a16="http://schemas.microsoft.com/office/drawing/2014/main" id="{44B15704-C45F-B567-17AC-22A9499F4173}"/>
              </a:ext>
            </a:extLst>
          </p:cNvPr>
          <p:cNvPicPr>
            <a:picLocks noChangeAspect="1"/>
          </p:cNvPicPr>
          <p:nvPr/>
        </p:nvPicPr>
        <p:blipFill>
          <a:blip r:embed="rId5"/>
          <a:stretch>
            <a:fillRect/>
          </a:stretch>
        </p:blipFill>
        <p:spPr>
          <a:xfrm>
            <a:off x="8682606" y="3612237"/>
            <a:ext cx="1736084" cy="3086372"/>
          </a:xfrm>
          <a:prstGeom prst="rect">
            <a:avLst/>
          </a:prstGeom>
        </p:spPr>
      </p:pic>
      <p:sp>
        <p:nvSpPr>
          <p:cNvPr id="49" name="TextBox 48">
            <a:extLst>
              <a:ext uri="{FF2B5EF4-FFF2-40B4-BE49-F238E27FC236}">
                <a16:creationId xmlns:a16="http://schemas.microsoft.com/office/drawing/2014/main" id="{C182DC4B-7022-1FC4-04DF-90C9BB8C07F8}"/>
              </a:ext>
            </a:extLst>
          </p:cNvPr>
          <p:cNvSpPr txBox="1"/>
          <p:nvPr/>
        </p:nvSpPr>
        <p:spPr>
          <a:xfrm>
            <a:off x="3704969" y="1905652"/>
            <a:ext cx="4667074" cy="461665"/>
          </a:xfrm>
          <a:prstGeom prst="rect">
            <a:avLst/>
          </a:prstGeom>
          <a:noFill/>
          <a:ln>
            <a:solidFill>
              <a:schemeClr val="tx1"/>
            </a:solidFill>
          </a:ln>
        </p:spPr>
        <p:txBody>
          <a:bodyPr wrap="square" rtlCol="0">
            <a:spAutoFit/>
          </a:bodyPr>
          <a:lstStyle/>
          <a:p>
            <a:r>
              <a:rPr lang="en-GB" sz="2400" b="1" u="sng" dirty="0">
                <a:latin typeface="Alasassy Caps" pitchFamily="2" charset="0"/>
              </a:rPr>
              <a:t>Green Haven Florists Presentation </a:t>
            </a:r>
            <a:r>
              <a:rPr lang="en-GB" dirty="0"/>
              <a:t>🌸 </a:t>
            </a:r>
            <a:endParaRPr lang="en-GB" sz="2400" b="1" u="sng" dirty="0">
              <a:latin typeface="Alasassy Caps" pitchFamily="2" charset="0"/>
            </a:endParaRPr>
          </a:p>
        </p:txBody>
      </p:sp>
    </p:spTree>
    <p:extLst>
      <p:ext uri="{BB962C8B-B14F-4D97-AF65-F5344CB8AC3E}">
        <p14:creationId xmlns:p14="http://schemas.microsoft.com/office/powerpoint/2010/main" val="2359156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EEAA926D-38AC-4440-4D9E-1A347ABEFA1E}"/>
              </a:ext>
            </a:extLst>
          </p:cNvPr>
          <p:cNvPicPr>
            <a:picLocks noChangeAspect="1"/>
          </p:cNvPicPr>
          <p:nvPr/>
        </p:nvPicPr>
        <p:blipFill>
          <a:blip r:embed="rId3"/>
          <a:stretch>
            <a:fillRect/>
          </a:stretch>
        </p:blipFill>
        <p:spPr>
          <a:xfrm>
            <a:off x="10133151" y="78111"/>
            <a:ext cx="1978140" cy="2329809"/>
          </a:xfrm>
          <a:prstGeom prst="rect">
            <a:avLst/>
          </a:prstGeom>
        </p:spPr>
      </p:pic>
      <p:sp>
        <p:nvSpPr>
          <p:cNvPr id="8" name="TextBox 7">
            <a:extLst>
              <a:ext uri="{FF2B5EF4-FFF2-40B4-BE49-F238E27FC236}">
                <a16:creationId xmlns:a16="http://schemas.microsoft.com/office/drawing/2014/main" id="{882B1FA7-DCC9-F4AC-11B4-CE42D69A2868}"/>
              </a:ext>
            </a:extLst>
          </p:cNvPr>
          <p:cNvSpPr txBox="1"/>
          <p:nvPr/>
        </p:nvSpPr>
        <p:spPr>
          <a:xfrm>
            <a:off x="917895" y="420051"/>
            <a:ext cx="7566870" cy="5847755"/>
          </a:xfrm>
          <a:prstGeom prst="rect">
            <a:avLst/>
          </a:prstGeom>
          <a:noFill/>
          <a:ln>
            <a:solidFill>
              <a:schemeClr val="tx1"/>
            </a:solidFill>
          </a:ln>
        </p:spPr>
        <p:txBody>
          <a:bodyPr wrap="square" rtlCol="0">
            <a:spAutoFit/>
          </a:bodyPr>
          <a:lstStyle/>
          <a:p>
            <a:r>
              <a:rPr lang="en-GB" sz="2200" b="1" dirty="0">
                <a:latin typeface="Abadi" panose="020B0604020104020204" pitchFamily="34" charset="0"/>
              </a:rPr>
              <a:t>Good morning, My name is Faiza Arshad  </a:t>
            </a:r>
          </a:p>
          <a:p>
            <a:endParaRPr lang="en-GB" sz="2200" b="1" dirty="0">
              <a:latin typeface="Abadi" panose="020B0604020104020204" pitchFamily="34" charset="0"/>
            </a:endParaRPr>
          </a:p>
          <a:p>
            <a:r>
              <a:rPr lang="en-GB" sz="2200" b="1" dirty="0">
                <a:latin typeface="Abadi" panose="020B0604020104020204" pitchFamily="34" charset="0"/>
              </a:rPr>
              <a:t>I will be doing a short presentation on Green Haven Florists, and this presentation will consist of a fact finding around issues faced by this company. </a:t>
            </a:r>
          </a:p>
          <a:p>
            <a:endParaRPr lang="en-GB" sz="2200" b="1" dirty="0">
              <a:latin typeface="Abadi" panose="020B0604020104020204" pitchFamily="34" charset="0"/>
            </a:endParaRPr>
          </a:p>
          <a:p>
            <a:r>
              <a:rPr lang="en-GB" sz="2200" b="1" dirty="0">
                <a:latin typeface="Abadi" panose="020B0604020104020204" pitchFamily="34" charset="0"/>
              </a:rPr>
              <a:t>The key areas of discussion will be around its reduction of revenue, and it’s decline in in-store sales.</a:t>
            </a:r>
          </a:p>
          <a:p>
            <a:endParaRPr lang="en-GB" sz="2200" b="1" dirty="0">
              <a:latin typeface="Abadi" panose="020B0604020104020204" pitchFamily="34" charset="0"/>
            </a:endParaRPr>
          </a:p>
          <a:p>
            <a:r>
              <a:rPr lang="en-GB" sz="2200" b="1" dirty="0">
                <a:latin typeface="Abadi" panose="020B0604020104020204" pitchFamily="34" charset="0"/>
              </a:rPr>
              <a:t>I will aim to use the 5W2H Model</a:t>
            </a:r>
          </a:p>
          <a:p>
            <a:r>
              <a:rPr lang="en-GB" sz="2200" b="1" dirty="0">
                <a:latin typeface="Abadi" panose="020B0604020104020204" pitchFamily="34" charset="0"/>
              </a:rPr>
              <a:t>The PESTEL Analysis</a:t>
            </a:r>
          </a:p>
          <a:p>
            <a:r>
              <a:rPr lang="en-GB" sz="2200" b="1" dirty="0">
                <a:latin typeface="Abadi" panose="020B0604020104020204" pitchFamily="34" charset="0"/>
              </a:rPr>
              <a:t>Fishbone Diagram</a:t>
            </a:r>
          </a:p>
          <a:p>
            <a:r>
              <a:rPr lang="en-GB" sz="2200" b="1" dirty="0">
                <a:latin typeface="Abadi" panose="020B0604020104020204" pitchFamily="34" charset="0"/>
              </a:rPr>
              <a:t>to assess the reason behind the struggles it faces as a business. </a:t>
            </a:r>
          </a:p>
          <a:p>
            <a:endParaRPr lang="en-GB" sz="2200" b="1" dirty="0">
              <a:latin typeface="Abadi" panose="020B0604020104020204" pitchFamily="34" charset="0"/>
            </a:endParaRPr>
          </a:p>
          <a:p>
            <a:r>
              <a:rPr lang="en-GB" sz="2200" b="1" dirty="0">
                <a:latin typeface="Abadi" panose="020B0604020104020204" pitchFamily="34" charset="0"/>
              </a:rPr>
              <a:t>Finally, I will indicate the reasons behind the downfall of Green Haven Florists.</a:t>
            </a:r>
          </a:p>
        </p:txBody>
      </p:sp>
      <p:pic>
        <p:nvPicPr>
          <p:cNvPr id="9" name="Picture 8">
            <a:extLst>
              <a:ext uri="{FF2B5EF4-FFF2-40B4-BE49-F238E27FC236}">
                <a16:creationId xmlns:a16="http://schemas.microsoft.com/office/drawing/2014/main" id="{D1F627E8-1243-BABE-6522-F8E7B42FEC0B}"/>
              </a:ext>
            </a:extLst>
          </p:cNvPr>
          <p:cNvPicPr>
            <a:picLocks noChangeAspect="1"/>
          </p:cNvPicPr>
          <p:nvPr/>
        </p:nvPicPr>
        <p:blipFill>
          <a:blip r:embed="rId4"/>
          <a:stretch>
            <a:fillRect/>
          </a:stretch>
        </p:blipFill>
        <p:spPr>
          <a:xfrm>
            <a:off x="8637840" y="2618111"/>
            <a:ext cx="1978140" cy="2637520"/>
          </a:xfrm>
          <a:prstGeom prst="rect">
            <a:avLst/>
          </a:prstGeom>
        </p:spPr>
      </p:pic>
      <p:pic>
        <p:nvPicPr>
          <p:cNvPr id="10" name="Picture 9">
            <a:extLst>
              <a:ext uri="{FF2B5EF4-FFF2-40B4-BE49-F238E27FC236}">
                <a16:creationId xmlns:a16="http://schemas.microsoft.com/office/drawing/2014/main" id="{1F66D9B4-787D-7468-75A4-D46216E868D6}"/>
              </a:ext>
            </a:extLst>
          </p:cNvPr>
          <p:cNvPicPr>
            <a:picLocks noChangeAspect="1"/>
          </p:cNvPicPr>
          <p:nvPr/>
        </p:nvPicPr>
        <p:blipFill>
          <a:blip r:embed="rId5"/>
          <a:stretch>
            <a:fillRect/>
          </a:stretch>
        </p:blipFill>
        <p:spPr>
          <a:xfrm>
            <a:off x="10850880" y="4539157"/>
            <a:ext cx="1260411" cy="2240732"/>
          </a:xfrm>
          <a:prstGeom prst="rect">
            <a:avLst/>
          </a:prstGeom>
        </p:spPr>
      </p:pic>
    </p:spTree>
    <p:extLst>
      <p:ext uri="{BB962C8B-B14F-4D97-AF65-F5344CB8AC3E}">
        <p14:creationId xmlns:p14="http://schemas.microsoft.com/office/powerpoint/2010/main" val="1546597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FD003A-3089-893C-D470-83944664741B}"/>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2CC06B0-FDAC-2C24-D90D-F5BC10C98E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3E251EE-9CB6-9F3E-DF10-FA868627F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F871D884-0BA5-A766-89DB-EE7D16D6593C}"/>
              </a:ext>
            </a:extLst>
          </p:cNvPr>
          <p:cNvPicPr>
            <a:picLocks noChangeAspect="1"/>
          </p:cNvPicPr>
          <p:nvPr/>
        </p:nvPicPr>
        <p:blipFill>
          <a:blip r:embed="rId3"/>
          <a:stretch>
            <a:fillRect/>
          </a:stretch>
        </p:blipFill>
        <p:spPr>
          <a:xfrm>
            <a:off x="10427641" y="199645"/>
            <a:ext cx="1583107" cy="1864548"/>
          </a:xfrm>
          <a:prstGeom prst="rect">
            <a:avLst/>
          </a:prstGeom>
        </p:spPr>
      </p:pic>
      <p:sp>
        <p:nvSpPr>
          <p:cNvPr id="3" name="TextBox 2">
            <a:extLst>
              <a:ext uri="{FF2B5EF4-FFF2-40B4-BE49-F238E27FC236}">
                <a16:creationId xmlns:a16="http://schemas.microsoft.com/office/drawing/2014/main" id="{86DAB4AC-A04A-112B-9C09-BF52E8B68390}"/>
              </a:ext>
            </a:extLst>
          </p:cNvPr>
          <p:cNvSpPr txBox="1"/>
          <p:nvPr/>
        </p:nvSpPr>
        <p:spPr>
          <a:xfrm>
            <a:off x="1110158" y="1590354"/>
            <a:ext cx="7264866" cy="4401205"/>
          </a:xfrm>
          <a:prstGeom prst="rect">
            <a:avLst/>
          </a:prstGeom>
          <a:noFill/>
          <a:ln>
            <a:solidFill>
              <a:schemeClr val="tx1"/>
            </a:solidFill>
          </a:ln>
        </p:spPr>
        <p:txBody>
          <a:bodyPr wrap="square" rtlCol="0">
            <a:spAutoFit/>
          </a:bodyPr>
          <a:lstStyle/>
          <a:p>
            <a:r>
              <a:rPr lang="en-GB" sz="2800" b="1" dirty="0">
                <a:effectLst/>
                <a:latin typeface="Abadi" panose="020B0604020104020204" pitchFamily="34" charset="0"/>
              </a:rPr>
              <a:t>Green Haven Florists is an independent flower shop.</a:t>
            </a:r>
          </a:p>
          <a:p>
            <a:r>
              <a:rPr lang="en-GB" sz="2800" b="1" dirty="0">
                <a:effectLst/>
                <a:latin typeface="Abadi" panose="020B0604020104020204" pitchFamily="34" charset="0"/>
              </a:rPr>
              <a:t>The shop </a:t>
            </a:r>
            <a:r>
              <a:rPr lang="en-GB" sz="2800" b="1" dirty="0">
                <a:latin typeface="Abadi" panose="020B0604020104020204" pitchFamily="34" charset="0"/>
              </a:rPr>
              <a:t>is famous</a:t>
            </a:r>
            <a:r>
              <a:rPr lang="en-GB" sz="2800" b="1" dirty="0">
                <a:effectLst/>
                <a:latin typeface="Abadi" panose="020B0604020104020204" pitchFamily="34" charset="0"/>
              </a:rPr>
              <a:t> for its floral designs, its eco‑friendly packaging and strong community presence. </a:t>
            </a:r>
          </a:p>
          <a:p>
            <a:r>
              <a:rPr lang="en-GB" sz="2800" b="1" dirty="0">
                <a:effectLst/>
                <a:latin typeface="Abadi" panose="020B0604020104020204" pitchFamily="34" charset="0"/>
              </a:rPr>
              <a:t>Over the past year, this business has faced a decline in foot traffic. </a:t>
            </a:r>
          </a:p>
          <a:p>
            <a:r>
              <a:rPr lang="en-GB" sz="2800" b="1" dirty="0">
                <a:effectLst/>
                <a:latin typeface="Abadi" panose="020B0604020104020204" pitchFamily="34" charset="0"/>
              </a:rPr>
              <a:t>Rising costs and growing competition from online flower delivery services have put pressure on the business. </a:t>
            </a:r>
          </a:p>
        </p:txBody>
      </p:sp>
      <p:pic>
        <p:nvPicPr>
          <p:cNvPr id="4" name="Picture 3">
            <a:extLst>
              <a:ext uri="{FF2B5EF4-FFF2-40B4-BE49-F238E27FC236}">
                <a16:creationId xmlns:a16="http://schemas.microsoft.com/office/drawing/2014/main" id="{11B271E5-0E52-73D0-9BF6-1B90CE128CE3}"/>
              </a:ext>
            </a:extLst>
          </p:cNvPr>
          <p:cNvPicPr>
            <a:picLocks noChangeAspect="1"/>
          </p:cNvPicPr>
          <p:nvPr/>
        </p:nvPicPr>
        <p:blipFill>
          <a:blip r:embed="rId4"/>
          <a:stretch>
            <a:fillRect/>
          </a:stretch>
        </p:blipFill>
        <p:spPr>
          <a:xfrm>
            <a:off x="8603608" y="1590354"/>
            <a:ext cx="1746045" cy="2328060"/>
          </a:xfrm>
          <a:prstGeom prst="rect">
            <a:avLst/>
          </a:prstGeom>
        </p:spPr>
      </p:pic>
      <p:pic>
        <p:nvPicPr>
          <p:cNvPr id="5" name="Picture 4">
            <a:extLst>
              <a:ext uri="{FF2B5EF4-FFF2-40B4-BE49-F238E27FC236}">
                <a16:creationId xmlns:a16="http://schemas.microsoft.com/office/drawing/2014/main" id="{939F5498-4BE5-E8DF-1A52-C86037BE80EC}"/>
              </a:ext>
            </a:extLst>
          </p:cNvPr>
          <p:cNvPicPr>
            <a:picLocks noChangeAspect="1"/>
          </p:cNvPicPr>
          <p:nvPr/>
        </p:nvPicPr>
        <p:blipFill>
          <a:blip r:embed="rId5"/>
          <a:stretch>
            <a:fillRect/>
          </a:stretch>
        </p:blipFill>
        <p:spPr>
          <a:xfrm>
            <a:off x="61350" y="67174"/>
            <a:ext cx="1048808" cy="1864548"/>
          </a:xfrm>
          <a:prstGeom prst="rect">
            <a:avLst/>
          </a:prstGeom>
        </p:spPr>
      </p:pic>
      <p:pic>
        <p:nvPicPr>
          <p:cNvPr id="12" name="Picture 11">
            <a:extLst>
              <a:ext uri="{FF2B5EF4-FFF2-40B4-BE49-F238E27FC236}">
                <a16:creationId xmlns:a16="http://schemas.microsoft.com/office/drawing/2014/main" id="{96C62048-EEAC-ECEC-BD8D-C8B0450645EA}"/>
              </a:ext>
            </a:extLst>
          </p:cNvPr>
          <p:cNvPicPr>
            <a:picLocks noChangeAspect="1"/>
          </p:cNvPicPr>
          <p:nvPr/>
        </p:nvPicPr>
        <p:blipFill>
          <a:blip r:embed="rId6"/>
          <a:stretch>
            <a:fillRect/>
          </a:stretch>
        </p:blipFill>
        <p:spPr>
          <a:xfrm>
            <a:off x="10392919" y="3720483"/>
            <a:ext cx="1652553" cy="2937872"/>
          </a:xfrm>
          <a:prstGeom prst="rect">
            <a:avLst/>
          </a:prstGeom>
        </p:spPr>
      </p:pic>
    </p:spTree>
    <p:extLst>
      <p:ext uri="{BB962C8B-B14F-4D97-AF65-F5344CB8AC3E}">
        <p14:creationId xmlns:p14="http://schemas.microsoft.com/office/powerpoint/2010/main" val="1381927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EF38F5-E7B1-1CB5-8162-5733AEB4745B}"/>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BD3D9B-30A5-B4C8-318A-CF2852D39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98397373-D53A-DF34-7154-FC0AD4ADD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5F5F495C-FABB-A4DA-1E9E-3AB581DA74EF}"/>
              </a:ext>
            </a:extLst>
          </p:cNvPr>
          <p:cNvSpPr txBox="1"/>
          <p:nvPr/>
        </p:nvSpPr>
        <p:spPr>
          <a:xfrm>
            <a:off x="377621" y="591583"/>
            <a:ext cx="7509915" cy="5647700"/>
          </a:xfrm>
          <a:prstGeom prst="rect">
            <a:avLst/>
          </a:prstGeom>
          <a:noFill/>
          <a:ln>
            <a:solidFill>
              <a:schemeClr val="tx1"/>
            </a:solidFill>
          </a:ln>
        </p:spPr>
        <p:txBody>
          <a:bodyPr wrap="square" rtlCol="0">
            <a:spAutoFit/>
          </a:bodyPr>
          <a:lstStyle/>
          <a:p>
            <a:r>
              <a:rPr lang="en-GB" sz="1900" b="1" dirty="0">
                <a:effectLst/>
                <a:latin typeface="Abadi" panose="020B0604020104020204" pitchFamily="34" charset="0"/>
              </a:rPr>
              <a:t>Green Haven’s main problem is its 30% drop in sales.</a:t>
            </a:r>
          </a:p>
          <a:p>
            <a:endParaRPr lang="en-GB" sz="1900" b="1" dirty="0">
              <a:latin typeface="Abadi" panose="020B0604020104020204" pitchFamily="34" charset="0"/>
            </a:endParaRPr>
          </a:p>
          <a:p>
            <a:r>
              <a:rPr lang="en-GB" sz="1900" b="1" dirty="0">
                <a:latin typeface="Abadi" panose="020B0604020104020204" pitchFamily="34" charset="0"/>
              </a:rPr>
              <a:t>Other factors </a:t>
            </a:r>
            <a:r>
              <a:rPr lang="en-GB" sz="1900" b="1" dirty="0">
                <a:effectLst/>
                <a:latin typeface="Abadi" panose="020B0604020104020204" pitchFamily="34" charset="0"/>
              </a:rPr>
              <a:t>contributing to this decline</a:t>
            </a:r>
            <a:r>
              <a:rPr lang="en-GB" sz="1900" b="1" dirty="0">
                <a:latin typeface="Abadi" panose="020B0604020104020204" pitchFamily="34" charset="0"/>
              </a:rPr>
              <a:t>,</a:t>
            </a:r>
            <a:r>
              <a:rPr lang="en-GB" sz="1900" b="1" dirty="0">
                <a:effectLst/>
                <a:latin typeface="Abadi" panose="020B0604020104020204" pitchFamily="34" charset="0"/>
              </a:rPr>
              <a:t> </a:t>
            </a:r>
          </a:p>
          <a:p>
            <a:r>
              <a:rPr lang="en-GB" sz="1900" b="1" dirty="0">
                <a:effectLst/>
                <a:latin typeface="Abadi" panose="020B0604020104020204" pitchFamily="34" charset="0"/>
              </a:rPr>
              <a:t>1.nearby businesses have closed.</a:t>
            </a:r>
          </a:p>
          <a:p>
            <a:r>
              <a:rPr lang="en-GB" sz="1900" b="1" dirty="0">
                <a:effectLst/>
                <a:latin typeface="Abadi" panose="020B0604020104020204" pitchFamily="34" charset="0"/>
              </a:rPr>
              <a:t>2. customers have shifted towards online flower retailers, drawn by lower prices and same‑day deliveries. </a:t>
            </a:r>
          </a:p>
          <a:p>
            <a:endParaRPr lang="en-GB" sz="1900" b="1" dirty="0">
              <a:effectLst/>
              <a:latin typeface="Abadi" panose="020B0604020104020204" pitchFamily="34" charset="0"/>
            </a:endParaRPr>
          </a:p>
          <a:p>
            <a:r>
              <a:rPr lang="en-GB" sz="1900" b="1" dirty="0">
                <a:latin typeface="Abadi" panose="020B0604020104020204" pitchFamily="34" charset="0"/>
              </a:rPr>
              <a:t>T</a:t>
            </a:r>
            <a:r>
              <a:rPr lang="en-GB" sz="1900" b="1" dirty="0">
                <a:effectLst/>
                <a:latin typeface="Abadi" panose="020B0604020104020204" pitchFamily="34" charset="0"/>
              </a:rPr>
              <a:t>o make matters </a:t>
            </a:r>
            <a:r>
              <a:rPr lang="en-GB" sz="1900" b="1" dirty="0">
                <a:latin typeface="Abadi" panose="020B0604020104020204" pitchFamily="34" charset="0"/>
              </a:rPr>
              <a:t>worse </a:t>
            </a:r>
            <a:r>
              <a:rPr lang="en-GB" sz="1900" b="1" dirty="0">
                <a:effectLst/>
                <a:latin typeface="Abadi" panose="020B0604020104020204" pitchFamily="34" charset="0"/>
              </a:rPr>
              <a:t>two new businesses have entered the local market.</a:t>
            </a:r>
          </a:p>
          <a:p>
            <a:endParaRPr lang="en-GB" sz="1900" b="1" dirty="0">
              <a:effectLst/>
              <a:latin typeface="Abadi" panose="020B0604020104020204" pitchFamily="34" charset="0"/>
            </a:endParaRPr>
          </a:p>
          <a:p>
            <a:r>
              <a:rPr lang="en-GB" sz="1900" b="1" dirty="0">
                <a:effectLst/>
                <a:latin typeface="Abadi" panose="020B0604020104020204" pitchFamily="34" charset="0"/>
              </a:rPr>
              <a:t>1 a stylish boutique florist with a strong Instagram presence,                   2 national chain offering aggressive pricing.</a:t>
            </a:r>
          </a:p>
          <a:p>
            <a:r>
              <a:rPr lang="en-GB" sz="1900" b="1" dirty="0">
                <a:effectLst/>
                <a:latin typeface="Abadi" panose="020B0604020104020204" pitchFamily="34" charset="0"/>
              </a:rPr>
              <a:t> </a:t>
            </a:r>
          </a:p>
          <a:p>
            <a:r>
              <a:rPr lang="en-GB" sz="1900" b="1" dirty="0">
                <a:effectLst/>
                <a:latin typeface="Abadi" panose="020B0604020104020204" pitchFamily="34" charset="0"/>
              </a:rPr>
              <a:t>The external issues</a:t>
            </a:r>
            <a:r>
              <a:rPr lang="en-GB" sz="1900" b="1" dirty="0">
                <a:latin typeface="Abadi" panose="020B0604020104020204" pitchFamily="34" charset="0"/>
              </a:rPr>
              <a:t> </a:t>
            </a:r>
            <a:r>
              <a:rPr lang="en-GB" sz="1900" b="1" dirty="0">
                <a:effectLst/>
                <a:latin typeface="Abadi" panose="020B0604020104020204" pitchFamily="34" charset="0"/>
              </a:rPr>
              <a:t>not in Green Haven’s control are; </a:t>
            </a:r>
          </a:p>
          <a:p>
            <a:r>
              <a:rPr lang="en-GB" sz="1900" b="1" dirty="0">
                <a:effectLst/>
                <a:latin typeface="Abadi" panose="020B0604020104020204" pitchFamily="34" charset="0"/>
              </a:rPr>
              <a:t>decline of the high street traffic, and new competitors. </a:t>
            </a:r>
          </a:p>
          <a:p>
            <a:endParaRPr lang="en-GB" sz="1900" b="1" dirty="0">
              <a:effectLst/>
              <a:latin typeface="Abadi" panose="020B0604020104020204" pitchFamily="34" charset="0"/>
            </a:endParaRPr>
          </a:p>
          <a:p>
            <a:r>
              <a:rPr lang="en-GB" sz="1900" b="1" dirty="0">
                <a:effectLst/>
                <a:latin typeface="Abadi" panose="020B0604020104020204" pitchFamily="34" charset="0"/>
              </a:rPr>
              <a:t>But internal issues are around the store’s marketing approach and pricing strategy where the business </a:t>
            </a:r>
            <a:r>
              <a:rPr lang="en-GB" sz="1900" b="1" dirty="0">
                <a:latin typeface="Abadi" panose="020B0604020104020204" pitchFamily="34" charset="0"/>
              </a:rPr>
              <a:t>needs to improve and adapt on.</a:t>
            </a:r>
            <a:endParaRPr lang="en-GB" sz="1900" b="1" dirty="0">
              <a:effectLst/>
              <a:latin typeface="Abadi" panose="020B0604020104020204" pitchFamily="34" charset="0"/>
            </a:endParaRPr>
          </a:p>
        </p:txBody>
      </p:sp>
      <p:pic>
        <p:nvPicPr>
          <p:cNvPr id="7" name="Picture 6">
            <a:extLst>
              <a:ext uri="{FF2B5EF4-FFF2-40B4-BE49-F238E27FC236}">
                <a16:creationId xmlns:a16="http://schemas.microsoft.com/office/drawing/2014/main" id="{6201140A-3175-FA9C-2B88-A5535F288E92}"/>
              </a:ext>
            </a:extLst>
          </p:cNvPr>
          <p:cNvPicPr>
            <a:picLocks noChangeAspect="1"/>
          </p:cNvPicPr>
          <p:nvPr/>
        </p:nvPicPr>
        <p:blipFill>
          <a:blip r:embed="rId3"/>
          <a:stretch>
            <a:fillRect/>
          </a:stretch>
        </p:blipFill>
        <p:spPr>
          <a:xfrm>
            <a:off x="8265156" y="58707"/>
            <a:ext cx="1978140" cy="2637520"/>
          </a:xfrm>
          <a:prstGeom prst="rect">
            <a:avLst/>
          </a:prstGeom>
        </p:spPr>
      </p:pic>
      <p:pic>
        <p:nvPicPr>
          <p:cNvPr id="8" name="Picture 7">
            <a:extLst>
              <a:ext uri="{FF2B5EF4-FFF2-40B4-BE49-F238E27FC236}">
                <a16:creationId xmlns:a16="http://schemas.microsoft.com/office/drawing/2014/main" id="{C5F8789E-69BD-A123-2022-6B68476F749A}"/>
              </a:ext>
            </a:extLst>
          </p:cNvPr>
          <p:cNvPicPr>
            <a:picLocks noChangeAspect="1"/>
          </p:cNvPicPr>
          <p:nvPr/>
        </p:nvPicPr>
        <p:blipFill>
          <a:blip r:embed="rId4"/>
          <a:stretch>
            <a:fillRect/>
          </a:stretch>
        </p:blipFill>
        <p:spPr>
          <a:xfrm>
            <a:off x="10479143" y="109802"/>
            <a:ext cx="1583107" cy="1864548"/>
          </a:xfrm>
          <a:prstGeom prst="rect">
            <a:avLst/>
          </a:prstGeom>
        </p:spPr>
      </p:pic>
      <p:pic>
        <p:nvPicPr>
          <p:cNvPr id="9" name="Picture 8">
            <a:extLst>
              <a:ext uri="{FF2B5EF4-FFF2-40B4-BE49-F238E27FC236}">
                <a16:creationId xmlns:a16="http://schemas.microsoft.com/office/drawing/2014/main" id="{47767214-64DD-50E5-577C-FDB4EA74683D}"/>
              </a:ext>
            </a:extLst>
          </p:cNvPr>
          <p:cNvPicPr>
            <a:picLocks noChangeAspect="1"/>
          </p:cNvPicPr>
          <p:nvPr/>
        </p:nvPicPr>
        <p:blipFill>
          <a:blip r:embed="rId5"/>
          <a:stretch>
            <a:fillRect/>
          </a:stretch>
        </p:blipFill>
        <p:spPr>
          <a:xfrm>
            <a:off x="9209528" y="2964850"/>
            <a:ext cx="2067536" cy="3675622"/>
          </a:xfrm>
          <a:prstGeom prst="rect">
            <a:avLst/>
          </a:prstGeom>
        </p:spPr>
      </p:pic>
    </p:spTree>
    <p:extLst>
      <p:ext uri="{BB962C8B-B14F-4D97-AF65-F5344CB8AC3E}">
        <p14:creationId xmlns:p14="http://schemas.microsoft.com/office/powerpoint/2010/main" val="2657178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588208-B58A-288F-E60E-0EF1CB00EF70}"/>
              </a:ext>
            </a:extLst>
          </p:cNvPr>
          <p:cNvSpPr txBox="1"/>
          <p:nvPr/>
        </p:nvSpPr>
        <p:spPr>
          <a:xfrm>
            <a:off x="668593" y="5626198"/>
            <a:ext cx="7285703" cy="369332"/>
          </a:xfrm>
          <a:prstGeom prst="rect">
            <a:avLst/>
          </a:prstGeom>
          <a:noFill/>
          <a:ln>
            <a:solidFill>
              <a:schemeClr val="tx1"/>
            </a:solidFill>
          </a:ln>
        </p:spPr>
        <p:txBody>
          <a:bodyPr wrap="square" rtlCol="0">
            <a:spAutoFit/>
          </a:bodyPr>
          <a:lstStyle/>
          <a:p>
            <a:r>
              <a:rPr lang="en-GB" dirty="0">
                <a:highlight>
                  <a:srgbClr val="FFFF00"/>
                </a:highlight>
              </a:rPr>
              <a:t>Reference</a:t>
            </a:r>
            <a:r>
              <a:rPr lang="en-GB" dirty="0"/>
              <a:t>: (information provided from the case study/task description)</a:t>
            </a:r>
          </a:p>
        </p:txBody>
      </p:sp>
      <p:pic>
        <p:nvPicPr>
          <p:cNvPr id="6" name="Picture 5" descr="A white rectangular box with black text&#10;&#10;AI-generated content may be incorrect.">
            <a:extLst>
              <a:ext uri="{FF2B5EF4-FFF2-40B4-BE49-F238E27FC236}">
                <a16:creationId xmlns:a16="http://schemas.microsoft.com/office/drawing/2014/main" id="{2A4E23E8-C1BE-E8B6-F174-77D304C1B7E4}"/>
              </a:ext>
            </a:extLst>
          </p:cNvPr>
          <p:cNvPicPr>
            <a:picLocks noChangeAspect="1"/>
          </p:cNvPicPr>
          <p:nvPr/>
        </p:nvPicPr>
        <p:blipFill>
          <a:blip r:embed="rId2"/>
          <a:stretch>
            <a:fillRect/>
          </a:stretch>
        </p:blipFill>
        <p:spPr>
          <a:xfrm>
            <a:off x="304800" y="595090"/>
            <a:ext cx="9081998" cy="4769632"/>
          </a:xfrm>
          <a:prstGeom prst="rect">
            <a:avLst/>
          </a:prstGeom>
        </p:spPr>
      </p:pic>
    </p:spTree>
    <p:extLst>
      <p:ext uri="{BB962C8B-B14F-4D97-AF65-F5344CB8AC3E}">
        <p14:creationId xmlns:p14="http://schemas.microsoft.com/office/powerpoint/2010/main" val="2572821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BD7AFE-1689-11AB-E6FA-645B800C8830}"/>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14C6E17-2D51-50C4-398F-34BD74659D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C79A4EB-5C1D-A948-31AC-60D2983F1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E4AEE32B-6691-1F75-27B9-E8203267C7F8}"/>
              </a:ext>
            </a:extLst>
          </p:cNvPr>
          <p:cNvSpPr txBox="1"/>
          <p:nvPr/>
        </p:nvSpPr>
        <p:spPr>
          <a:xfrm>
            <a:off x="104250" y="98896"/>
            <a:ext cx="7640465" cy="5509200"/>
          </a:xfrm>
          <a:prstGeom prst="rect">
            <a:avLst/>
          </a:prstGeom>
          <a:noFill/>
          <a:ln>
            <a:solidFill>
              <a:schemeClr val="tx1"/>
            </a:solidFill>
          </a:ln>
        </p:spPr>
        <p:txBody>
          <a:bodyPr wrap="square" rtlCol="0">
            <a:spAutoFit/>
          </a:bodyPr>
          <a:lstStyle/>
          <a:p>
            <a:pPr algn="ctr"/>
            <a:r>
              <a:rPr lang="en-GB" sz="2200" b="1" dirty="0">
                <a:latin typeface="Abadi" panose="020B0604020104020204" pitchFamily="34" charset="0"/>
              </a:rPr>
              <a:t>PESTEL</a:t>
            </a:r>
          </a:p>
          <a:p>
            <a:r>
              <a:rPr lang="en-GB" sz="2200" b="1" dirty="0">
                <a:latin typeface="Abadi" panose="020B0604020104020204" pitchFamily="34" charset="0"/>
              </a:rPr>
              <a:t>The PESTEL is a tool that organisations use to understand external problems that might affect them and helps ‘collect a logical and broad picture of any businesses environment’</a:t>
            </a:r>
          </a:p>
          <a:p>
            <a:r>
              <a:rPr lang="en-GB" sz="2200" b="1" dirty="0">
                <a:latin typeface="Abadi" panose="020B0604020104020204" pitchFamily="34" charset="0"/>
              </a:rPr>
              <a:t> </a:t>
            </a:r>
          </a:p>
          <a:p>
            <a:r>
              <a:rPr lang="en-GB" sz="2200" b="1" dirty="0">
                <a:latin typeface="Abadi" panose="020B0604020104020204" pitchFamily="34" charset="0"/>
              </a:rPr>
              <a:t>PESTEL is helpful as it encourages a complete view of external influences, supporting more informed decisions.</a:t>
            </a:r>
          </a:p>
          <a:p>
            <a:r>
              <a:rPr lang="en-GB" sz="2200" b="1" dirty="0">
                <a:latin typeface="Abadi" panose="020B0604020104020204" pitchFamily="34" charset="0"/>
              </a:rPr>
              <a:t>It also makes it easier to compete in the market and helps show that “the solution to your problem will demand” imagination and cleverness “so you must be inventive.”</a:t>
            </a:r>
          </a:p>
          <a:p>
            <a:endParaRPr lang="en-GB" sz="2200" b="1" dirty="0">
              <a:latin typeface="Abadi" panose="020B0604020104020204" pitchFamily="34" charset="0"/>
            </a:endParaRPr>
          </a:p>
          <a:p>
            <a:pPr lvl="0" eaLnBrk="0" fontAlgn="base" hangingPunct="0">
              <a:spcBef>
                <a:spcPct val="0"/>
              </a:spcBef>
              <a:spcAft>
                <a:spcPct val="0"/>
              </a:spcAft>
            </a:pPr>
            <a:r>
              <a:rPr lang="en-GB" sz="2200" b="1" dirty="0">
                <a:latin typeface="Abadi" panose="020B0604020104020204" pitchFamily="34" charset="0"/>
              </a:rPr>
              <a:t>However, </a:t>
            </a:r>
            <a:r>
              <a:rPr lang="en-US" sz="2200" b="1" dirty="0">
                <a:latin typeface="Abadi" panose="020B0604020104020204" pitchFamily="34" charset="0"/>
              </a:rPr>
              <a:t>i</a:t>
            </a:r>
            <a:r>
              <a:rPr lang="en-US" altLang="en-US" sz="2200" b="1" dirty="0">
                <a:latin typeface="Abadi" panose="020B0604020104020204" pitchFamily="34" charset="0"/>
              </a:rPr>
              <a:t>t doesn’t explain exactly how each factor affects a business and it can quickly become outdated. It’s also based on opinion so many people may choose different factors or interpret them differently.</a:t>
            </a:r>
          </a:p>
        </p:txBody>
      </p:sp>
      <p:pic>
        <p:nvPicPr>
          <p:cNvPr id="6" name="Picture 5">
            <a:extLst>
              <a:ext uri="{FF2B5EF4-FFF2-40B4-BE49-F238E27FC236}">
                <a16:creationId xmlns:a16="http://schemas.microsoft.com/office/drawing/2014/main" id="{030EF86F-C726-D9F8-7E36-107AB271A0A1}"/>
              </a:ext>
            </a:extLst>
          </p:cNvPr>
          <p:cNvPicPr>
            <a:picLocks noChangeAspect="1"/>
          </p:cNvPicPr>
          <p:nvPr/>
        </p:nvPicPr>
        <p:blipFill>
          <a:blip r:embed="rId3"/>
          <a:stretch>
            <a:fillRect/>
          </a:stretch>
        </p:blipFill>
        <p:spPr>
          <a:xfrm>
            <a:off x="9981162" y="2679088"/>
            <a:ext cx="1978140" cy="2637520"/>
          </a:xfrm>
          <a:prstGeom prst="rect">
            <a:avLst/>
          </a:prstGeom>
        </p:spPr>
      </p:pic>
      <p:pic>
        <p:nvPicPr>
          <p:cNvPr id="10" name="Picture 9">
            <a:extLst>
              <a:ext uri="{FF2B5EF4-FFF2-40B4-BE49-F238E27FC236}">
                <a16:creationId xmlns:a16="http://schemas.microsoft.com/office/drawing/2014/main" id="{A42860E8-3677-6985-A5AC-0F6CE9EB4DC4}"/>
              </a:ext>
            </a:extLst>
          </p:cNvPr>
          <p:cNvPicPr>
            <a:picLocks noChangeAspect="1"/>
          </p:cNvPicPr>
          <p:nvPr/>
        </p:nvPicPr>
        <p:blipFill>
          <a:blip r:embed="rId4"/>
          <a:stretch>
            <a:fillRect/>
          </a:stretch>
        </p:blipFill>
        <p:spPr>
          <a:xfrm>
            <a:off x="10479143" y="109802"/>
            <a:ext cx="1583107" cy="1864548"/>
          </a:xfrm>
          <a:prstGeom prst="rect">
            <a:avLst/>
          </a:prstGeom>
        </p:spPr>
      </p:pic>
      <p:pic>
        <p:nvPicPr>
          <p:cNvPr id="14" name="Picture 13">
            <a:extLst>
              <a:ext uri="{FF2B5EF4-FFF2-40B4-BE49-F238E27FC236}">
                <a16:creationId xmlns:a16="http://schemas.microsoft.com/office/drawing/2014/main" id="{38F00C18-5799-BFA7-DA78-D5EFCFCC58A9}"/>
              </a:ext>
            </a:extLst>
          </p:cNvPr>
          <p:cNvPicPr>
            <a:picLocks noChangeAspect="1"/>
          </p:cNvPicPr>
          <p:nvPr/>
        </p:nvPicPr>
        <p:blipFill>
          <a:blip r:embed="rId5"/>
          <a:stretch>
            <a:fillRect/>
          </a:stretch>
        </p:blipFill>
        <p:spPr>
          <a:xfrm>
            <a:off x="7874466" y="1694542"/>
            <a:ext cx="1652553" cy="2937872"/>
          </a:xfrm>
          <a:prstGeom prst="rect">
            <a:avLst/>
          </a:prstGeom>
        </p:spPr>
      </p:pic>
      <p:sp>
        <p:nvSpPr>
          <p:cNvPr id="2" name="TextBox 1">
            <a:extLst>
              <a:ext uri="{FF2B5EF4-FFF2-40B4-BE49-F238E27FC236}">
                <a16:creationId xmlns:a16="http://schemas.microsoft.com/office/drawing/2014/main" id="{1E5B2A95-AA84-8AE6-DA09-81251A98A307}"/>
              </a:ext>
            </a:extLst>
          </p:cNvPr>
          <p:cNvSpPr txBox="1"/>
          <p:nvPr/>
        </p:nvSpPr>
        <p:spPr>
          <a:xfrm>
            <a:off x="104250" y="5771383"/>
            <a:ext cx="11661185" cy="923330"/>
          </a:xfrm>
          <a:prstGeom prst="rect">
            <a:avLst/>
          </a:prstGeom>
          <a:noFill/>
          <a:ln>
            <a:solidFill>
              <a:schemeClr val="tx1"/>
            </a:solidFill>
          </a:ln>
        </p:spPr>
        <p:txBody>
          <a:bodyPr wrap="square" rtlCol="0">
            <a:spAutoFit/>
          </a:bodyPr>
          <a:lstStyle/>
          <a:p>
            <a:r>
              <a:rPr lang="en-GB" dirty="0">
                <a:highlight>
                  <a:srgbClr val="FFFF00"/>
                </a:highlight>
              </a:rPr>
              <a:t>Reference</a:t>
            </a:r>
            <a:r>
              <a:rPr lang="en-GB" dirty="0"/>
              <a:t>: Sproull, B. (2018). The Problem-Solving, Problem-Prevention, and Decision-Making Guide: Organized and Systematic Roadmaps for Managers (1st ed.). Productivity Press. </a:t>
            </a:r>
            <a:r>
              <a:rPr lang="en-GB" u="sng" dirty="0">
                <a:hlinkClick r:id="rId6"/>
              </a:rPr>
              <a:t>https://doi.org/10.4324/9781351116268</a:t>
            </a:r>
            <a:r>
              <a:rPr lang="en-GB" dirty="0"/>
              <a:t> </a:t>
            </a:r>
          </a:p>
          <a:p>
            <a:r>
              <a:rPr lang="en-GB" dirty="0">
                <a:hlinkClick r:id="rId7"/>
              </a:rPr>
              <a:t>- </a:t>
            </a:r>
            <a:r>
              <a:rPr lang="en-GB" dirty="0" err="1">
                <a:hlinkClick r:id="rId7"/>
              </a:rPr>
              <a:t>VleReader</a:t>
            </a:r>
            <a:r>
              <a:rPr lang="en-GB" dirty="0"/>
              <a:t> 5(32 out of 375)</a:t>
            </a:r>
          </a:p>
        </p:txBody>
      </p:sp>
    </p:spTree>
    <p:extLst>
      <p:ext uri="{BB962C8B-B14F-4D97-AF65-F5344CB8AC3E}">
        <p14:creationId xmlns:p14="http://schemas.microsoft.com/office/powerpoint/2010/main" val="3843719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AF1132AD-5BBB-852C-497F-DBE6E0CE8582}"/>
              </a:ext>
            </a:extLst>
          </p:cNvPr>
          <p:cNvPicPr>
            <a:picLocks noChangeAspect="1"/>
          </p:cNvPicPr>
          <p:nvPr/>
        </p:nvPicPr>
        <p:blipFill>
          <a:blip r:embed="rId2"/>
          <a:srcRect l="17084" t="22519" r="18917" b="13333"/>
          <a:stretch>
            <a:fillRect/>
          </a:stretch>
        </p:blipFill>
        <p:spPr>
          <a:xfrm>
            <a:off x="1036376" y="265471"/>
            <a:ext cx="9916760" cy="5255342"/>
          </a:xfrm>
          <a:prstGeom prst="rect">
            <a:avLst/>
          </a:prstGeom>
        </p:spPr>
      </p:pic>
      <p:sp>
        <p:nvSpPr>
          <p:cNvPr id="4" name="TextBox 3">
            <a:extLst>
              <a:ext uri="{FF2B5EF4-FFF2-40B4-BE49-F238E27FC236}">
                <a16:creationId xmlns:a16="http://schemas.microsoft.com/office/drawing/2014/main" id="{8AA109E9-EB00-1250-8D9D-D6582360E97F}"/>
              </a:ext>
            </a:extLst>
          </p:cNvPr>
          <p:cNvSpPr txBox="1"/>
          <p:nvPr/>
        </p:nvSpPr>
        <p:spPr>
          <a:xfrm>
            <a:off x="304800" y="5567205"/>
            <a:ext cx="7914968" cy="369332"/>
          </a:xfrm>
          <a:prstGeom prst="rect">
            <a:avLst/>
          </a:prstGeom>
          <a:noFill/>
          <a:ln>
            <a:solidFill>
              <a:schemeClr val="tx1"/>
            </a:solidFill>
          </a:ln>
        </p:spPr>
        <p:txBody>
          <a:bodyPr wrap="square" rtlCol="0">
            <a:spAutoFit/>
          </a:bodyPr>
          <a:lstStyle/>
          <a:p>
            <a:r>
              <a:rPr lang="en-GB" dirty="0">
                <a:highlight>
                  <a:srgbClr val="FFFF00"/>
                </a:highlight>
              </a:rPr>
              <a:t>Reference</a:t>
            </a:r>
            <a:r>
              <a:rPr lang="en-GB" dirty="0"/>
              <a:t>: (information provided from the case study/task description)</a:t>
            </a:r>
          </a:p>
        </p:txBody>
      </p:sp>
    </p:spTree>
    <p:extLst>
      <p:ext uri="{BB962C8B-B14F-4D97-AF65-F5344CB8AC3E}">
        <p14:creationId xmlns:p14="http://schemas.microsoft.com/office/powerpoint/2010/main" val="1518056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A2A935-7849-1A46-D4E8-AD386FA96F0A}"/>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97D4EA1-4DE0-1529-F341-F5F400391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2F8599D-168B-32F1-1F0C-6AFDE33D3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C1EF805F-8E22-D461-AE86-537344AF33C4}"/>
              </a:ext>
            </a:extLst>
          </p:cNvPr>
          <p:cNvSpPr txBox="1"/>
          <p:nvPr/>
        </p:nvSpPr>
        <p:spPr>
          <a:xfrm>
            <a:off x="394771" y="587502"/>
            <a:ext cx="7264866" cy="5632311"/>
          </a:xfrm>
          <a:prstGeom prst="rect">
            <a:avLst/>
          </a:prstGeom>
          <a:noFill/>
          <a:ln>
            <a:solidFill>
              <a:schemeClr val="tx1"/>
            </a:solidFill>
          </a:ln>
        </p:spPr>
        <p:txBody>
          <a:bodyPr wrap="square" rtlCol="0">
            <a:spAutoFit/>
          </a:bodyPr>
          <a:lstStyle/>
          <a:p>
            <a:pPr algn="ctr"/>
            <a:r>
              <a:rPr lang="en-GB" sz="2000" b="1" u="sng" dirty="0">
                <a:latin typeface="Abadi" panose="020B0604020104020204" pitchFamily="34" charset="0"/>
              </a:rPr>
              <a:t>Cause and Effect Model</a:t>
            </a:r>
          </a:p>
          <a:p>
            <a:pPr algn="ctr"/>
            <a:endParaRPr lang="en-GB" sz="2000" b="1" u="sng" dirty="0">
              <a:latin typeface="Abadi" panose="020B0604020104020204" pitchFamily="34" charset="0"/>
            </a:endParaRPr>
          </a:p>
          <a:p>
            <a:r>
              <a:rPr lang="en-GB" sz="2000" b="1" dirty="0">
                <a:latin typeface="Abadi" panose="020B0604020104020204" pitchFamily="34" charset="0"/>
              </a:rPr>
              <a:t>The Cause‑and‑Effect model </a:t>
            </a:r>
            <a:r>
              <a:rPr lang="en-GB" sz="2000" b="1" dirty="0">
                <a:highlight>
                  <a:srgbClr val="FFFF00"/>
                </a:highlight>
                <a:latin typeface="Abadi" panose="020B0604020104020204" pitchFamily="34" charset="0"/>
              </a:rPr>
              <a:t>(often shown as a fishbone diagram) </a:t>
            </a:r>
            <a:r>
              <a:rPr lang="en-GB" sz="2000" b="1" dirty="0">
                <a:latin typeface="Abadi" panose="020B0604020104020204" pitchFamily="34" charset="0"/>
              </a:rPr>
              <a:t>“helps identify, organize, and display possible causes of the problem” (1)</a:t>
            </a:r>
          </a:p>
          <a:p>
            <a:r>
              <a:rPr lang="en-GB" sz="2000" b="1" u="sng" dirty="0">
                <a:latin typeface="Abadi" panose="020B0604020104020204" pitchFamily="34" charset="0"/>
              </a:rPr>
              <a:t>Benefits</a:t>
            </a:r>
          </a:p>
          <a:p>
            <a:r>
              <a:rPr lang="en-GB" sz="2000" b="1" dirty="0">
                <a:latin typeface="Abadi" panose="020B0604020104020204" pitchFamily="34" charset="0"/>
              </a:rPr>
              <a:t>It encourages people to think and is “a very useful tool when attempting to identify potential causes of the problem at hand” (2)</a:t>
            </a:r>
          </a:p>
          <a:p>
            <a:r>
              <a:rPr lang="en-GB" sz="2000" b="1" dirty="0">
                <a:latin typeface="Abadi" panose="020B0604020104020204" pitchFamily="34" charset="0"/>
              </a:rPr>
              <a:t>It works well in group.</a:t>
            </a:r>
          </a:p>
          <a:p>
            <a:r>
              <a:rPr lang="en-GB" sz="2000" b="1" dirty="0">
                <a:latin typeface="Abadi" panose="020B0604020104020204" pitchFamily="34" charset="0"/>
              </a:rPr>
              <a:t>It’s simple to use and doesn’t require technical tools.</a:t>
            </a:r>
          </a:p>
          <a:p>
            <a:endParaRPr lang="en-GB" sz="2000" b="1" dirty="0">
              <a:latin typeface="Abadi" panose="020B0604020104020204" pitchFamily="34" charset="0"/>
            </a:endParaRPr>
          </a:p>
          <a:p>
            <a:r>
              <a:rPr lang="en-GB" sz="2000" b="1" u="sng" dirty="0">
                <a:latin typeface="Abadi" panose="020B0604020104020204" pitchFamily="34" charset="0"/>
              </a:rPr>
              <a:t>Limitations</a:t>
            </a:r>
          </a:p>
          <a:p>
            <a:r>
              <a:rPr lang="en-GB" sz="2000" b="1" dirty="0">
                <a:latin typeface="Abadi" panose="020B0604020104020204" pitchFamily="34" charset="0"/>
              </a:rPr>
              <a:t>Real problems are often messy, but the model can make them looks easier than they really are.</a:t>
            </a:r>
          </a:p>
          <a:p>
            <a:r>
              <a:rPr lang="en-GB" sz="2000" b="1" dirty="0">
                <a:latin typeface="Abadi" panose="020B0604020104020204" pitchFamily="34" charset="0"/>
              </a:rPr>
              <a:t>Causes that are thought on the spot can be based on guess unless backed up with data.</a:t>
            </a:r>
          </a:p>
          <a:p>
            <a:r>
              <a:rPr lang="en-GB" sz="2000" b="1" dirty="0">
                <a:latin typeface="Abadi" panose="020B0604020104020204" pitchFamily="34" charset="0"/>
              </a:rPr>
              <a:t>It’s less effective for complex systems.</a:t>
            </a:r>
            <a:endParaRPr lang="en-GB" sz="1600" b="1" dirty="0">
              <a:latin typeface="Abadi" panose="020B0604020104020204" pitchFamily="34" charset="0"/>
            </a:endParaRPr>
          </a:p>
        </p:txBody>
      </p:sp>
      <p:pic>
        <p:nvPicPr>
          <p:cNvPr id="6" name="Picture 5">
            <a:extLst>
              <a:ext uri="{FF2B5EF4-FFF2-40B4-BE49-F238E27FC236}">
                <a16:creationId xmlns:a16="http://schemas.microsoft.com/office/drawing/2014/main" id="{AD2A50DF-9B24-DB1F-FE40-ED5F68AA79AF}"/>
              </a:ext>
            </a:extLst>
          </p:cNvPr>
          <p:cNvPicPr>
            <a:picLocks noChangeAspect="1"/>
          </p:cNvPicPr>
          <p:nvPr/>
        </p:nvPicPr>
        <p:blipFill>
          <a:blip r:embed="rId3"/>
          <a:stretch>
            <a:fillRect/>
          </a:stretch>
        </p:blipFill>
        <p:spPr>
          <a:xfrm>
            <a:off x="7907873" y="587502"/>
            <a:ext cx="1978140" cy="2637520"/>
          </a:xfrm>
          <a:prstGeom prst="rect">
            <a:avLst/>
          </a:prstGeom>
        </p:spPr>
      </p:pic>
      <p:pic>
        <p:nvPicPr>
          <p:cNvPr id="10" name="Picture 9">
            <a:extLst>
              <a:ext uri="{FF2B5EF4-FFF2-40B4-BE49-F238E27FC236}">
                <a16:creationId xmlns:a16="http://schemas.microsoft.com/office/drawing/2014/main" id="{42696DA8-77E1-B141-538F-2F5679DE3C7C}"/>
              </a:ext>
            </a:extLst>
          </p:cNvPr>
          <p:cNvPicPr>
            <a:picLocks noChangeAspect="1"/>
          </p:cNvPicPr>
          <p:nvPr/>
        </p:nvPicPr>
        <p:blipFill>
          <a:blip r:embed="rId4"/>
          <a:stretch>
            <a:fillRect/>
          </a:stretch>
        </p:blipFill>
        <p:spPr>
          <a:xfrm>
            <a:off x="10382486" y="281409"/>
            <a:ext cx="1583107" cy="1864548"/>
          </a:xfrm>
          <a:prstGeom prst="rect">
            <a:avLst/>
          </a:prstGeom>
        </p:spPr>
      </p:pic>
      <p:sp>
        <p:nvSpPr>
          <p:cNvPr id="2" name="TextBox 1">
            <a:extLst>
              <a:ext uri="{FF2B5EF4-FFF2-40B4-BE49-F238E27FC236}">
                <a16:creationId xmlns:a16="http://schemas.microsoft.com/office/drawing/2014/main" id="{56879182-6C68-306A-4CEC-77CAAACF1DF1}"/>
              </a:ext>
            </a:extLst>
          </p:cNvPr>
          <p:cNvSpPr txBox="1"/>
          <p:nvPr/>
        </p:nvSpPr>
        <p:spPr>
          <a:xfrm>
            <a:off x="7812674" y="3535206"/>
            <a:ext cx="4146677" cy="1754326"/>
          </a:xfrm>
          <a:prstGeom prst="rect">
            <a:avLst/>
          </a:prstGeom>
          <a:noFill/>
          <a:ln>
            <a:solidFill>
              <a:schemeClr val="tx1"/>
            </a:solidFill>
          </a:ln>
        </p:spPr>
        <p:txBody>
          <a:bodyPr wrap="square" rtlCol="0">
            <a:spAutoFit/>
          </a:bodyPr>
          <a:lstStyle/>
          <a:p>
            <a:r>
              <a:rPr lang="en-GB" dirty="0">
                <a:highlight>
                  <a:srgbClr val="FFFF00"/>
                </a:highlight>
              </a:rPr>
              <a:t>Reference</a:t>
            </a:r>
            <a:r>
              <a:rPr lang="en-GB" dirty="0"/>
              <a:t>: Sproull, B. (2018). The Problem-Solving, Problem-Prevention, and Decision-Making Guide: Organized and Systematic Roadmaps for Managers (1st ed.). Productivity Press. </a:t>
            </a:r>
            <a:r>
              <a:rPr lang="en-GB" u="sng" dirty="0">
                <a:hlinkClick r:id="rId5"/>
              </a:rPr>
              <a:t>https://doi.org/10.4324/9781351116268</a:t>
            </a:r>
            <a:r>
              <a:rPr lang="en-GB" dirty="0"/>
              <a:t>  </a:t>
            </a:r>
          </a:p>
        </p:txBody>
      </p:sp>
    </p:spTree>
    <p:extLst>
      <p:ext uri="{BB962C8B-B14F-4D97-AF65-F5344CB8AC3E}">
        <p14:creationId xmlns:p14="http://schemas.microsoft.com/office/powerpoint/2010/main" val="2303050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D9FEE5-3F07-73CF-569E-C2414C9AA64D}"/>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0CD1B3-A865-D469-62F1-E41B560FD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E7161036-846E-737E-7F1F-601724464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12" name="TextBox 11">
            <a:extLst>
              <a:ext uri="{FF2B5EF4-FFF2-40B4-BE49-F238E27FC236}">
                <a16:creationId xmlns:a16="http://schemas.microsoft.com/office/drawing/2014/main" id="{B806AEB6-F7A2-81B6-DE81-D9748CB0BDB4}"/>
              </a:ext>
            </a:extLst>
          </p:cNvPr>
          <p:cNvSpPr txBox="1"/>
          <p:nvPr/>
        </p:nvSpPr>
        <p:spPr>
          <a:xfrm>
            <a:off x="1297858" y="5733215"/>
            <a:ext cx="8229600" cy="369332"/>
          </a:xfrm>
          <a:prstGeom prst="rect">
            <a:avLst/>
          </a:prstGeom>
          <a:noFill/>
          <a:ln>
            <a:solidFill>
              <a:schemeClr val="tx1"/>
            </a:solidFill>
          </a:ln>
        </p:spPr>
        <p:txBody>
          <a:bodyPr wrap="square" rtlCol="0">
            <a:spAutoFit/>
          </a:bodyPr>
          <a:lstStyle/>
          <a:p>
            <a:r>
              <a:rPr lang="en-GB" dirty="0">
                <a:highlight>
                  <a:srgbClr val="FFFF00"/>
                </a:highlight>
              </a:rPr>
              <a:t>Reference</a:t>
            </a:r>
            <a:r>
              <a:rPr lang="en-GB" dirty="0"/>
              <a:t>: (information provided from the case study/task description)</a:t>
            </a:r>
          </a:p>
        </p:txBody>
      </p:sp>
      <p:pic>
        <p:nvPicPr>
          <p:cNvPr id="4" name="Picture 3" descr="A diagram of exercise with different colored squares">
            <a:extLst>
              <a:ext uri="{FF2B5EF4-FFF2-40B4-BE49-F238E27FC236}">
                <a16:creationId xmlns:a16="http://schemas.microsoft.com/office/drawing/2014/main" id="{27640405-7E9C-8FA6-47C9-84F1B9238148}"/>
              </a:ext>
            </a:extLst>
          </p:cNvPr>
          <p:cNvPicPr>
            <a:picLocks noChangeAspect="1"/>
          </p:cNvPicPr>
          <p:nvPr/>
        </p:nvPicPr>
        <p:blipFill>
          <a:blip r:embed="rId3"/>
          <a:stretch>
            <a:fillRect/>
          </a:stretch>
        </p:blipFill>
        <p:spPr>
          <a:xfrm>
            <a:off x="157316" y="162122"/>
            <a:ext cx="9615948" cy="5408971"/>
          </a:xfrm>
          <a:prstGeom prst="rect">
            <a:avLst/>
          </a:prstGeom>
        </p:spPr>
      </p:pic>
    </p:spTree>
    <p:extLst>
      <p:ext uri="{BB962C8B-B14F-4D97-AF65-F5344CB8AC3E}">
        <p14:creationId xmlns:p14="http://schemas.microsoft.com/office/powerpoint/2010/main" val="3229245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BAD5E9-3251-169D-69BA-03B5E17A5AC6}"/>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778ABB3-C35D-2B9C-12A5-E224C05F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28D857A-640F-74AA-A937-6DAFB093E8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AFDD84D6-0AE1-8FB6-E835-F1861FE6DD29}"/>
              </a:ext>
            </a:extLst>
          </p:cNvPr>
          <p:cNvSpPr txBox="1"/>
          <p:nvPr/>
        </p:nvSpPr>
        <p:spPr>
          <a:xfrm>
            <a:off x="115915" y="176135"/>
            <a:ext cx="7732058" cy="5847755"/>
          </a:xfrm>
          <a:prstGeom prst="rect">
            <a:avLst/>
          </a:prstGeom>
          <a:noFill/>
          <a:ln>
            <a:solidFill>
              <a:schemeClr val="tx1"/>
            </a:solidFill>
          </a:ln>
        </p:spPr>
        <p:txBody>
          <a:bodyPr wrap="square" rtlCol="0">
            <a:spAutoFit/>
          </a:bodyPr>
          <a:lstStyle/>
          <a:p>
            <a:pPr algn="ctr"/>
            <a:r>
              <a:rPr lang="en-GB" sz="2200" b="1" u="sng" dirty="0">
                <a:latin typeface="Abadi" panose="020B0604020104020204" pitchFamily="34" charset="0"/>
              </a:rPr>
              <a:t>Key findings</a:t>
            </a:r>
          </a:p>
          <a:p>
            <a:pPr marL="285750" indent="-285750">
              <a:buFont typeface="Arial" panose="020B0604020202020204" pitchFamily="34" charset="0"/>
              <a:buChar char="•"/>
            </a:pPr>
            <a:r>
              <a:rPr lang="en-GB" sz="2200" b="1" dirty="0">
                <a:latin typeface="Abadi" panose="020B0604020104020204" pitchFamily="34" charset="0"/>
              </a:rPr>
              <a:t>The business experiencing a 30% reduction in in‑store sales.</a:t>
            </a:r>
          </a:p>
          <a:p>
            <a:pPr marL="285750" indent="-285750">
              <a:buFont typeface="Arial" panose="020B0604020202020204" pitchFamily="34" charset="0"/>
              <a:buChar char="•"/>
            </a:pPr>
            <a:endParaRPr lang="en-GB" sz="2200" b="1" dirty="0">
              <a:latin typeface="Abadi" panose="020B0604020104020204" pitchFamily="34" charset="0"/>
            </a:endParaRPr>
          </a:p>
          <a:p>
            <a:pPr marL="285750" indent="-285750">
              <a:buFont typeface="Arial" panose="020B0604020202020204" pitchFamily="34" charset="0"/>
              <a:buChar char="•"/>
            </a:pPr>
            <a:r>
              <a:rPr lang="en-GB" sz="2200" b="1" dirty="0">
                <a:latin typeface="Abadi" panose="020B0604020104020204" pitchFamily="34" charset="0"/>
              </a:rPr>
              <a:t>Green Haven’s main problem is its sharp drop in in‑store customer traffic, which has had a direct impact on sales.</a:t>
            </a:r>
          </a:p>
          <a:p>
            <a:pPr marL="285750" indent="-285750">
              <a:buFont typeface="Arial" panose="020B0604020202020204" pitchFamily="34" charset="0"/>
              <a:buChar char="•"/>
            </a:pPr>
            <a:endParaRPr lang="en-GB" sz="2200" b="1" dirty="0">
              <a:latin typeface="Abadi" panose="020B0604020104020204" pitchFamily="34" charset="0"/>
            </a:endParaRPr>
          </a:p>
          <a:p>
            <a:pPr marL="285750" indent="-285750">
              <a:buFont typeface="Arial" panose="020B0604020202020204" pitchFamily="34" charset="0"/>
              <a:buChar char="•"/>
            </a:pPr>
            <a:r>
              <a:rPr lang="en-GB" sz="2200" b="1" dirty="0">
                <a:latin typeface="Abadi" panose="020B0604020104020204" pitchFamily="34" charset="0"/>
              </a:rPr>
              <a:t>Customers have shifted towards large online flower retailers and away from Green Haven as they are drawn by lower prices and same‑day deliveries.</a:t>
            </a:r>
          </a:p>
          <a:p>
            <a:pPr marL="285750" indent="-285750">
              <a:buFont typeface="Arial" panose="020B0604020202020204" pitchFamily="34" charset="0"/>
              <a:buChar char="•"/>
            </a:pPr>
            <a:endParaRPr lang="en-GB" sz="2200" b="1" dirty="0">
              <a:latin typeface="Abadi" panose="020B0604020104020204" pitchFamily="34" charset="0"/>
            </a:endParaRPr>
          </a:p>
          <a:p>
            <a:pPr marL="285750" indent="-285750">
              <a:buFont typeface="Arial" panose="020B0604020202020204" pitchFamily="34" charset="0"/>
              <a:buChar char="•"/>
            </a:pPr>
            <a:r>
              <a:rPr lang="en-GB" sz="2200" b="1" dirty="0">
                <a:latin typeface="Abadi" panose="020B0604020104020204" pitchFamily="34" charset="0"/>
              </a:rPr>
              <a:t>There are internal and external problems. External problems like the decline of the high street, the rising wholesale costs and new competitors. And internal ones, like the store’s marketing approach and online marketing which are areas where the business can control and respond to in an effective way.</a:t>
            </a:r>
          </a:p>
        </p:txBody>
      </p:sp>
      <p:pic>
        <p:nvPicPr>
          <p:cNvPr id="6" name="Picture 5">
            <a:extLst>
              <a:ext uri="{FF2B5EF4-FFF2-40B4-BE49-F238E27FC236}">
                <a16:creationId xmlns:a16="http://schemas.microsoft.com/office/drawing/2014/main" id="{326FC2C0-C21C-7B9C-DE0D-4F27A9BF5F0A}"/>
              </a:ext>
            </a:extLst>
          </p:cNvPr>
          <p:cNvPicPr>
            <a:picLocks noChangeAspect="1"/>
          </p:cNvPicPr>
          <p:nvPr/>
        </p:nvPicPr>
        <p:blipFill>
          <a:blip r:embed="rId3"/>
          <a:stretch>
            <a:fillRect/>
          </a:stretch>
        </p:blipFill>
        <p:spPr>
          <a:xfrm>
            <a:off x="7964982" y="3382216"/>
            <a:ext cx="1978140" cy="2637520"/>
          </a:xfrm>
          <a:prstGeom prst="rect">
            <a:avLst/>
          </a:prstGeom>
        </p:spPr>
      </p:pic>
      <p:pic>
        <p:nvPicPr>
          <p:cNvPr id="10" name="Picture 9">
            <a:extLst>
              <a:ext uri="{FF2B5EF4-FFF2-40B4-BE49-F238E27FC236}">
                <a16:creationId xmlns:a16="http://schemas.microsoft.com/office/drawing/2014/main" id="{E6F72172-E90A-F0B2-A0D8-C634E504BEA5}"/>
              </a:ext>
            </a:extLst>
          </p:cNvPr>
          <p:cNvPicPr>
            <a:picLocks noChangeAspect="1"/>
          </p:cNvPicPr>
          <p:nvPr/>
        </p:nvPicPr>
        <p:blipFill>
          <a:blip r:embed="rId4"/>
          <a:stretch>
            <a:fillRect/>
          </a:stretch>
        </p:blipFill>
        <p:spPr>
          <a:xfrm>
            <a:off x="10377934" y="176135"/>
            <a:ext cx="1583107" cy="1864548"/>
          </a:xfrm>
          <a:prstGeom prst="rect">
            <a:avLst/>
          </a:prstGeom>
        </p:spPr>
      </p:pic>
      <p:pic>
        <p:nvPicPr>
          <p:cNvPr id="14" name="Picture 13">
            <a:extLst>
              <a:ext uri="{FF2B5EF4-FFF2-40B4-BE49-F238E27FC236}">
                <a16:creationId xmlns:a16="http://schemas.microsoft.com/office/drawing/2014/main" id="{BB88AD60-0524-0500-A303-E8E06319FF2F}"/>
              </a:ext>
            </a:extLst>
          </p:cNvPr>
          <p:cNvPicPr>
            <a:picLocks noChangeAspect="1"/>
          </p:cNvPicPr>
          <p:nvPr/>
        </p:nvPicPr>
        <p:blipFill>
          <a:blip r:embed="rId5"/>
          <a:stretch>
            <a:fillRect/>
          </a:stretch>
        </p:blipFill>
        <p:spPr>
          <a:xfrm>
            <a:off x="8491363" y="208072"/>
            <a:ext cx="1652553" cy="2937872"/>
          </a:xfrm>
          <a:prstGeom prst="rect">
            <a:avLst/>
          </a:prstGeom>
        </p:spPr>
      </p:pic>
      <p:pic>
        <p:nvPicPr>
          <p:cNvPr id="2" name="Picture 1">
            <a:extLst>
              <a:ext uri="{FF2B5EF4-FFF2-40B4-BE49-F238E27FC236}">
                <a16:creationId xmlns:a16="http://schemas.microsoft.com/office/drawing/2014/main" id="{8201F727-F9B6-2CA6-9A9B-354D6B984D91}"/>
              </a:ext>
            </a:extLst>
          </p:cNvPr>
          <p:cNvPicPr>
            <a:picLocks noChangeAspect="1"/>
          </p:cNvPicPr>
          <p:nvPr/>
        </p:nvPicPr>
        <p:blipFill>
          <a:blip r:embed="rId6"/>
          <a:stretch>
            <a:fillRect/>
          </a:stretch>
        </p:blipFill>
        <p:spPr>
          <a:xfrm>
            <a:off x="10143916" y="3145944"/>
            <a:ext cx="1721327" cy="3060139"/>
          </a:xfrm>
          <a:prstGeom prst="rect">
            <a:avLst/>
          </a:prstGeom>
        </p:spPr>
      </p:pic>
    </p:spTree>
    <p:extLst>
      <p:ext uri="{BB962C8B-B14F-4D97-AF65-F5344CB8AC3E}">
        <p14:creationId xmlns:p14="http://schemas.microsoft.com/office/powerpoint/2010/main" val="2293142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D9CA0F-AA18-0449-777C-7BD7F5180820}"/>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FECD04C-A90D-6FE7-8AFB-FA738F9E5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3E71499-ADE1-9445-CCFD-5C76F7EEF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C33BBFA1-174B-C08E-80D6-FCCBA7BFA114}"/>
              </a:ext>
            </a:extLst>
          </p:cNvPr>
          <p:cNvSpPr txBox="1"/>
          <p:nvPr/>
        </p:nvSpPr>
        <p:spPr>
          <a:xfrm>
            <a:off x="373626" y="537048"/>
            <a:ext cx="6263148" cy="2277547"/>
          </a:xfrm>
          <a:prstGeom prst="rect">
            <a:avLst/>
          </a:prstGeom>
          <a:noFill/>
          <a:ln>
            <a:solidFill>
              <a:schemeClr val="tx1"/>
            </a:solidFill>
          </a:ln>
        </p:spPr>
        <p:txBody>
          <a:bodyPr wrap="square" rtlCol="0">
            <a:spAutoFit/>
          </a:bodyPr>
          <a:lstStyle/>
          <a:p>
            <a:pPr algn="ctr"/>
            <a:r>
              <a:rPr lang="en-GB" sz="1600" b="1" u="sng" dirty="0">
                <a:latin typeface="Abadi" panose="020B0604020104020204" pitchFamily="34" charset="0"/>
              </a:rPr>
              <a:t>Reference list</a:t>
            </a:r>
          </a:p>
          <a:p>
            <a:r>
              <a:rPr lang="en-GB" dirty="0">
                <a:highlight>
                  <a:srgbClr val="FFFF00"/>
                </a:highlight>
              </a:rPr>
              <a:t>Reference</a:t>
            </a:r>
            <a:r>
              <a:rPr lang="en-GB" dirty="0"/>
              <a:t>: Sproull, B. (2018). The Problem-Solving, Problem-Prevention, and Decision-Making Guide: Organized and Systematic Roadmaps for Managers (1st ed.). Productivity Press. </a:t>
            </a:r>
            <a:r>
              <a:rPr lang="en-GB" u="sng" dirty="0">
                <a:hlinkClick r:id="rId3"/>
              </a:rPr>
              <a:t>https://doi.org/10.4324/9781351116268</a:t>
            </a:r>
            <a:r>
              <a:rPr lang="en-GB" dirty="0"/>
              <a:t> </a:t>
            </a:r>
          </a:p>
          <a:p>
            <a:r>
              <a:rPr lang="en-GB" dirty="0">
                <a:highlight>
                  <a:srgbClr val="FFFF00"/>
                </a:highlight>
              </a:rPr>
              <a:t>Reference</a:t>
            </a:r>
            <a:r>
              <a:rPr lang="en-GB" dirty="0"/>
              <a:t>: (information provided from the case study/task description)</a:t>
            </a:r>
          </a:p>
          <a:p>
            <a:r>
              <a:rPr lang="en-GB" dirty="0">
                <a:highlight>
                  <a:srgbClr val="FFFF00"/>
                </a:highlight>
              </a:rPr>
              <a:t>Reference : </a:t>
            </a:r>
            <a:r>
              <a:rPr lang="en-GB" dirty="0">
                <a:hlinkClick r:id="rId4"/>
              </a:rPr>
              <a:t>- </a:t>
            </a:r>
            <a:r>
              <a:rPr lang="en-GB" dirty="0" err="1">
                <a:hlinkClick r:id="rId4"/>
              </a:rPr>
              <a:t>VleReader</a:t>
            </a:r>
            <a:r>
              <a:rPr lang="en-GB" dirty="0"/>
              <a:t> 5(32 out of 375)</a:t>
            </a:r>
          </a:p>
        </p:txBody>
      </p:sp>
      <p:pic>
        <p:nvPicPr>
          <p:cNvPr id="6" name="Picture 5">
            <a:extLst>
              <a:ext uri="{FF2B5EF4-FFF2-40B4-BE49-F238E27FC236}">
                <a16:creationId xmlns:a16="http://schemas.microsoft.com/office/drawing/2014/main" id="{998939AF-1022-BFAE-400D-F6FE1822B0F7}"/>
              </a:ext>
            </a:extLst>
          </p:cNvPr>
          <p:cNvPicPr>
            <a:picLocks noChangeAspect="1"/>
          </p:cNvPicPr>
          <p:nvPr/>
        </p:nvPicPr>
        <p:blipFill>
          <a:blip r:embed="rId5"/>
          <a:stretch>
            <a:fillRect/>
          </a:stretch>
        </p:blipFill>
        <p:spPr>
          <a:xfrm>
            <a:off x="8519074" y="3290142"/>
            <a:ext cx="1978140" cy="2637520"/>
          </a:xfrm>
          <a:prstGeom prst="rect">
            <a:avLst/>
          </a:prstGeom>
        </p:spPr>
      </p:pic>
      <p:pic>
        <p:nvPicPr>
          <p:cNvPr id="10" name="Picture 9">
            <a:extLst>
              <a:ext uri="{FF2B5EF4-FFF2-40B4-BE49-F238E27FC236}">
                <a16:creationId xmlns:a16="http://schemas.microsoft.com/office/drawing/2014/main" id="{85200A0F-FDCC-0617-46EC-40D938E1B31E}"/>
              </a:ext>
            </a:extLst>
          </p:cNvPr>
          <p:cNvPicPr>
            <a:picLocks noChangeAspect="1"/>
          </p:cNvPicPr>
          <p:nvPr/>
        </p:nvPicPr>
        <p:blipFill>
          <a:blip r:embed="rId6"/>
          <a:stretch>
            <a:fillRect/>
          </a:stretch>
        </p:blipFill>
        <p:spPr>
          <a:xfrm>
            <a:off x="9581521" y="930338"/>
            <a:ext cx="1583107" cy="1864548"/>
          </a:xfrm>
          <a:prstGeom prst="rect">
            <a:avLst/>
          </a:prstGeom>
        </p:spPr>
      </p:pic>
      <p:pic>
        <p:nvPicPr>
          <p:cNvPr id="14" name="Picture 13">
            <a:extLst>
              <a:ext uri="{FF2B5EF4-FFF2-40B4-BE49-F238E27FC236}">
                <a16:creationId xmlns:a16="http://schemas.microsoft.com/office/drawing/2014/main" id="{50A66E45-E97E-987E-92BA-750DE45ED64B}"/>
              </a:ext>
            </a:extLst>
          </p:cNvPr>
          <p:cNvPicPr>
            <a:picLocks noChangeAspect="1"/>
          </p:cNvPicPr>
          <p:nvPr/>
        </p:nvPicPr>
        <p:blipFill>
          <a:blip r:embed="rId7"/>
          <a:stretch>
            <a:fillRect/>
          </a:stretch>
        </p:blipFill>
        <p:spPr>
          <a:xfrm>
            <a:off x="7512698" y="176135"/>
            <a:ext cx="1652553" cy="2937872"/>
          </a:xfrm>
          <a:prstGeom prst="rect">
            <a:avLst/>
          </a:prstGeom>
        </p:spPr>
      </p:pic>
    </p:spTree>
    <p:extLst>
      <p:ext uri="{BB962C8B-B14F-4D97-AF65-F5344CB8AC3E}">
        <p14:creationId xmlns:p14="http://schemas.microsoft.com/office/powerpoint/2010/main" val="3055784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F58510-159D-AE97-0D96-BC7D1F8AEC31}"/>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8EB119D-2439-2627-8557-6D65AB50F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51967-165E-17D8-2C30-441D5B785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1026" name="Picture 2" descr="Hình ảnh Thank You For Listening đẹp">
            <a:extLst>
              <a:ext uri="{FF2B5EF4-FFF2-40B4-BE49-F238E27FC236}">
                <a16:creationId xmlns:a16="http://schemas.microsoft.com/office/drawing/2014/main" id="{765B932C-63D6-9377-BDF1-C6B60CA809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622" y="138968"/>
            <a:ext cx="10474960" cy="589216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BE0B08F-28E0-66EF-C7E8-5AA036032219}"/>
              </a:ext>
            </a:extLst>
          </p:cNvPr>
          <p:cNvSpPr txBox="1"/>
          <p:nvPr/>
        </p:nvSpPr>
        <p:spPr>
          <a:xfrm>
            <a:off x="3982064" y="6259900"/>
            <a:ext cx="3952568" cy="369332"/>
          </a:xfrm>
          <a:prstGeom prst="rect">
            <a:avLst/>
          </a:prstGeom>
          <a:noFill/>
          <a:ln>
            <a:solidFill>
              <a:schemeClr val="tx1"/>
            </a:solidFill>
          </a:ln>
        </p:spPr>
        <p:txBody>
          <a:bodyPr wrap="square" rtlCol="0">
            <a:spAutoFit/>
          </a:bodyPr>
          <a:lstStyle/>
          <a:p>
            <a:pPr algn="ctr"/>
            <a:r>
              <a:rPr lang="en-GB" b="1" u="sng" dirty="0">
                <a:latin typeface="Abadi" panose="020B0604020104020204" pitchFamily="34" charset="0"/>
              </a:rPr>
              <a:t>ANY QUESTIONS??</a:t>
            </a:r>
          </a:p>
        </p:txBody>
      </p:sp>
    </p:spTree>
    <p:extLst>
      <p:ext uri="{BB962C8B-B14F-4D97-AF65-F5344CB8AC3E}">
        <p14:creationId xmlns:p14="http://schemas.microsoft.com/office/powerpoint/2010/main" val="12951541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873</Words>
  <Application>Microsoft Office PowerPoint</Application>
  <PresentationFormat>Widescreen</PresentationFormat>
  <Paragraphs>85</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Abadi</vt:lpstr>
      <vt:lpstr>Alasassy Caps</vt: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Faiza Arshad</dc:creator>
  <cp:lastModifiedBy>Faiza Arshad</cp:lastModifiedBy>
  <cp:revision>2</cp:revision>
  <dcterms:created xsi:type="dcterms:W3CDTF">2026-02-03T20:12:05Z</dcterms:created>
  <dcterms:modified xsi:type="dcterms:W3CDTF">2026-02-16T19:30:50Z</dcterms:modified>
</cp:coreProperties>
</file>