
<file path=[Content_Types].xml><?xml version="1.0" encoding="utf-8"?>
<Types xmlns="http://schemas.openxmlformats.org/package/2006/content-types">
  <Default Extension="jpe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66" r:id="rId2"/>
    <p:sldId id="270" r:id="rId3"/>
    <p:sldId id="265" r:id="rId4"/>
    <p:sldId id="273" r:id="rId5"/>
    <p:sldId id="269" r:id="rId6"/>
    <p:sldId id="257" r:id="rId7"/>
    <p:sldId id="260" r:id="rId8"/>
    <p:sldId id="259" r:id="rId9"/>
    <p:sldId id="275" r:id="rId10"/>
    <p:sldId id="267" r:id="rId11"/>
    <p:sldId id="276" r:id="rId12"/>
    <p:sldId id="261" r:id="rId13"/>
    <p:sldId id="262" r:id="rId14"/>
    <p:sldId id="271" r:id="rId15"/>
    <p:sldId id="277" r:id="rId16"/>
    <p:sldId id="272" r:id="rId17"/>
    <p:sldId id="283" r:id="rId18"/>
    <p:sldId id="281" r:id="rId19"/>
    <p:sldId id="278" r:id="rId20"/>
    <p:sldId id="279" r:id="rId21"/>
    <p:sldId id="280" r:id="rId22"/>
    <p:sldId id="282" r:id="rId2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42"/>
    <p:restoredTop sz="94703"/>
  </p:normalViewPr>
  <p:slideViewPr>
    <p:cSldViewPr snapToGrid="0">
      <p:cViewPr varScale="1">
        <p:scale>
          <a:sx n="96" d="100"/>
          <a:sy n="96" d="100"/>
        </p:scale>
        <p:origin x="176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13/12/2021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13/12/2021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61726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rtlCol="0" anchor="b">
            <a:normAutofit/>
          </a:bodyPr>
          <a:lstStyle>
            <a:lvl1pPr algn="l">
              <a:defRPr sz="6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90987D-47D0-402B-96DE-E0A32AD146E1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A3F2DC-9CE6-45BB-9AC5-30D691C62390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rtlCol="0" anchor="b">
            <a:normAutofit/>
          </a:bodyPr>
          <a:lstStyle>
            <a:lvl1pPr algn="l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 rtlCol="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407FBD-926E-4B82-9753-B2AD707AA8ED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3BE98E-D2F1-46E8-89C1-2BB0E688BA5E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3CE2EB-862E-41BC-802E-5F3949C067FC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352E18-C2BE-4273-99D2-FF7AA1B877AB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760473D-06DF-4867-85F6-D662C30DFA13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rtlCol="0" anchor="b">
            <a:normAutofit/>
          </a:bodyPr>
          <a:lstStyle>
            <a:lvl1pPr algn="l"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B9F554-D3AC-491F-8843-7DE46496AEF3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BE449E18-83F2-4430-AFCD-43CA933C8070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2FF86A-4C07-466A-9036-3E493E72145F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421C4C-E19D-4219-A804-0FB628A9D745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955BE79-A457-4079-B8A4-ED2BED4AAC17}" type="datetime1">
              <a:rPr lang="en-GB" noProof="0" smtClean="0"/>
              <a:t>13/12/2021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https://www.ibtimes.com/mcrib-back-mcdonalds-confirms-2020-release-date-3073552" TargetMode="External"/><Relationship Id="rId7" Type="http://schemas.openxmlformats.org/officeDocument/2006/relationships/hyperlink" Target="https://www.playpennies.com/restaurant-offers-for-families/save-up-to-gbp-5-at-mcdonalds-this-week-with-the-my-mcdonalds-app-18429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hyperlink" Target="http://bismancheapskate.blogspot.com/2016/08/mcdonalds-app-free-deals.html" TargetMode="External"/><Relationship Id="rId5" Type="http://schemas.openxmlformats.org/officeDocument/2006/relationships/hyperlink" Target="https://mobilesyrup.com/2020/03/11/mcdonalds-ios-app-apple-pay-mobile-orders-canada/" TargetMode="External"/><Relationship Id="rId10" Type="http://schemas.openxmlformats.org/officeDocument/2006/relationships/image" Target="../media/image6.jpg"/><Relationship Id="rId4" Type="http://schemas.openxmlformats.org/officeDocument/2006/relationships/image" Target="../media/image3.jpg"/><Relationship Id="rId9" Type="http://schemas.openxmlformats.org/officeDocument/2006/relationships/hyperlink" Target="https://www.youtube.com/watch?v=7GnzTa0DpsU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times.com/mcrib-back-mcdonalds-confirms-2020-release-date-3073552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e.mashable.com/mcdonalds/11602/here-is-how-you-win-tasty-rewards-at-mcdonalds" TargetMode="External"/><Relationship Id="rId3" Type="http://schemas.openxmlformats.org/officeDocument/2006/relationships/image" Target="../media/image6.jp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oleh2batikindo.blogspot.com/2021/04/mcdonalds-content-and-policies.html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://bismancheapskate.blogspot.com/2016/08/mcdonalds-app-free-deals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hyperlink" Target="https://www.qsrmagazine.com/reports/drive-thru-2017-mcdonalds" TargetMode="External"/><Relationship Id="rId3" Type="http://schemas.openxmlformats.org/officeDocument/2006/relationships/hyperlink" Target="https://www.pymnts.com/restaurant-technology/2018/mcdonalds-kiosk-strategy/" TargetMode="External"/><Relationship Id="rId7" Type="http://schemas.openxmlformats.org/officeDocument/2006/relationships/hyperlink" Target="http://gizmos.republica.com/programas-y-aplicaciones/mcdonalds-esta-probando-su-aplicacion-para-pedir-comida.html" TargetMode="External"/><Relationship Id="rId12" Type="http://schemas.openxmlformats.org/officeDocument/2006/relationships/image" Target="../media/image14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g"/><Relationship Id="rId11" Type="http://schemas.openxmlformats.org/officeDocument/2006/relationships/hyperlink" Target="https://www.foodiggity.com/theres-a-mcdonalds-drive-thru-window-that-will-drive-up-to-you/" TargetMode="External"/><Relationship Id="rId5" Type="http://schemas.openxmlformats.org/officeDocument/2006/relationships/hyperlink" Target="https://pembrokeshire-herald.com/39175/pembroke-dock-new-technology-creates-7-jobs-at-mcdonalds/" TargetMode="External"/><Relationship Id="rId15" Type="http://schemas.openxmlformats.org/officeDocument/2006/relationships/hyperlink" Target="https://www.applause.com/blog/qsr-customer-experience-mobile-ordering/" TargetMode="External"/><Relationship Id="rId10" Type="http://schemas.openxmlformats.org/officeDocument/2006/relationships/image" Target="../media/image13.jpg"/><Relationship Id="rId4" Type="http://schemas.openxmlformats.org/officeDocument/2006/relationships/image" Target="../media/image10.jpg"/><Relationship Id="rId9" Type="http://schemas.openxmlformats.org/officeDocument/2006/relationships/hyperlink" Target="https://play.google.com/store/apps/details?id=com.mcdo.mcdonalds" TargetMode="External"/><Relationship Id="rId1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hillnews.org/news/brendawinn/downtown-mcdonalds-is-de-arched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oleh2batikindo.blogspot.com/2021/04/mcdonalds-content-and-policies.html" TargetMode="Externa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ewstalkzb.co.nz/news/national/queue-at-auckland-mcdonalds-store-cause-traffic-jams/" TargetMode="External"/><Relationship Id="rId3" Type="http://schemas.openxmlformats.org/officeDocument/2006/relationships/image" Target="../media/image20.JPG"/><Relationship Id="rId7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ternewscast.com/fast-food-fans-queue-at-mcdonalds-drive-thrus-for-a-final-meal-before-burger-giant-closes/" TargetMode="External"/><Relationship Id="rId5" Type="http://schemas.openxmlformats.org/officeDocument/2006/relationships/image" Target="../media/image21.jpg"/><Relationship Id="rId10" Type="http://schemas.openxmlformats.org/officeDocument/2006/relationships/hyperlink" Target="https://www.lifephoto.it/2013/12/22/2-dicembre-2013-riapre-mcdonalds-in-galleria-galleria-2/" TargetMode="External"/><Relationship Id="rId4" Type="http://schemas.openxmlformats.org/officeDocument/2006/relationships/hyperlink" Target="https://turningboholano.blogspot.com/2012/01/mcdonalds.html" TargetMode="External"/><Relationship Id="rId9" Type="http://schemas.openxmlformats.org/officeDocument/2006/relationships/image" Target="../media/image2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meoutabudhabi.com/restaurants/455434-mcdonalds-uae-has-launched-the-new-mcdonalds-rewards-program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avbca.com/walls/mcdonalds-wallpapers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spoon.tech/mcdonalds-partners-with-adyen-to-launch-mobile-payments-tech-worldwide/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GnzTa0DpsU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finsmes.com/2019/03/mcdonalds-to-acquire-dynamic-yield.html" TargetMode="External"/><Relationship Id="rId4" Type="http://schemas.openxmlformats.org/officeDocument/2006/relationships/image" Target="../media/image29.jpe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pngall.com/mcdonalds-png/download/36033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sj.com/articles/mcdonalds-starts-making-self-service-easier-for-blind-diners-11631900280" TargetMode="External"/><Relationship Id="rId2" Type="http://schemas.openxmlformats.org/officeDocument/2006/relationships/hyperlink" Target="https://digital.hbs.edu/platform-digit/submission/committing-to-the-core-how-mcdonalds-innovated-to-survive-and-thrive-during-the-covid-19-pandemic/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nbc.com/2021/10/27/mcdonalds-mcd-q3-2021-earnings.html" TargetMode="External"/><Relationship Id="rId2" Type="http://schemas.openxmlformats.org/officeDocument/2006/relationships/hyperlink" Target="https://www.takeawayexpo.co.uk/news/blog.asp?blog_id=10035#:~:text=Tablet%20Technology%20is%20starting%20to,McDonald's%20restaurants%20across%20the%20UK.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orporate.mcdonalds.com/corpmcd/home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donalds.com/gb/en-gb.html" TargetMode="External"/><Relationship Id="rId2" Type="http://schemas.openxmlformats.org/officeDocument/2006/relationships/hyperlink" Target="https://www.retaildive.com/ex/mobilecommercedaily/mcdonalds-7m-app-downloads-highlights-effectiveness-of-welcome-incentive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cdonalds.com/gb/en-gb/help/faq/18507-what-are-the-business-aims-and-objectives-for-mcdonalds-in-the-uk.html" TargetMode="External"/><Relationship Id="rId4" Type="http://schemas.openxmlformats.org/officeDocument/2006/relationships/hyperlink" Target="https://www.mcdonalds.com/gb/en-gb/good-to-know/in-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ttabemobile.com/mcdonalds-app-5-things-to-know-about-free-food/" TargetMode="External"/><Relationship Id="rId2" Type="http://schemas.openxmlformats.org/officeDocument/2006/relationships/hyperlink" Target="https://www.retaildive.com/ex/mobilecommercedaily/mcdonalds-7m-app-downloads-highlights-effectiveness-of-welcome-incentive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usiness2community.com/digital-marketing/digital-technology-changing-mcdonalds-structure-offer-customer-relationships-0851153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A2128-719F-2E4C-A2DC-A77BC22AB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077218"/>
            <a:ext cx="12192000" cy="1815549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4800" b="1" cap="none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lkboard SE" panose="03050602040202020205" pitchFamily="66" charset="77"/>
              </a:rPr>
              <a:t>PRESENTATION ABOUT How McDonald's uses modern technology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EDF794-F448-6A45-94F1-8238887C7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262" y="3719013"/>
            <a:ext cx="8097078" cy="1133901"/>
          </a:xfr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en-US" sz="2400" cap="non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Lecturer- Soban sadiq</a:t>
            </a:r>
          </a:p>
          <a:p>
            <a:pPr algn="ctr"/>
            <a:r>
              <a:rPr lang="en-US" sz="2400" cap="non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15 December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E72F3F-C217-EF4A-B362-24898BCBDBF4}"/>
              </a:ext>
            </a:extLst>
          </p:cNvPr>
          <p:cNvSpPr txBox="1"/>
          <p:nvPr/>
        </p:nvSpPr>
        <p:spPr>
          <a:xfrm>
            <a:off x="66262" y="2888016"/>
            <a:ext cx="809707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Presented by  Tharsiny RAVI                     2112265</a:t>
            </a:r>
          </a:p>
          <a:p>
            <a:r>
              <a:rPr lang="en-US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             Chanay Jordina Golding     2112583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5D2A15-C23F-474C-A6ED-5D26E6C0B111}"/>
              </a:ext>
            </a:extLst>
          </p:cNvPr>
          <p:cNvSpPr txBox="1"/>
          <p:nvPr/>
        </p:nvSpPr>
        <p:spPr>
          <a:xfrm>
            <a:off x="0" y="0"/>
            <a:ext cx="12192000" cy="107721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Certificate of higher education skills for the workplace BMSW4001-LON</a:t>
            </a:r>
          </a:p>
        </p:txBody>
      </p:sp>
      <p:pic>
        <p:nvPicPr>
          <p:cNvPr id="23" name="Picture 22" descr="A picture containing text, outdoor, sky, sign&#10;&#10;Description automatically generated">
            <a:extLst>
              <a:ext uri="{FF2B5EF4-FFF2-40B4-BE49-F238E27FC236}">
                <a16:creationId xmlns:a16="http://schemas.microsoft.com/office/drawing/2014/main" id="{2ACC082A-812D-404F-B90B-8843B084FA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63340" y="2897429"/>
            <a:ext cx="4028660" cy="3238328"/>
          </a:xfrm>
          <a:prstGeom prst="rect">
            <a:avLst/>
          </a:prstGeom>
        </p:spPr>
      </p:pic>
      <p:pic>
        <p:nvPicPr>
          <p:cNvPr id="25" name="Picture 2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35FD9F4-0546-494B-9999-1A39363A71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11686" y="4873612"/>
            <a:ext cx="2451653" cy="1262146"/>
          </a:xfrm>
          <a:prstGeom prst="rect">
            <a:avLst/>
          </a:prstGeom>
        </p:spPr>
      </p:pic>
      <p:pic>
        <p:nvPicPr>
          <p:cNvPr id="27" name="Picture 26" descr="A person holding a phone&#10;&#10;Description automatically generated with low confidence">
            <a:extLst>
              <a:ext uri="{FF2B5EF4-FFF2-40B4-BE49-F238E27FC236}">
                <a16:creationId xmlns:a16="http://schemas.microsoft.com/office/drawing/2014/main" id="{BCCACEDE-3244-2048-8F7F-293522261BA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6262" y="4863123"/>
            <a:ext cx="2451653" cy="1268508"/>
          </a:xfrm>
          <a:prstGeom prst="rect">
            <a:avLst/>
          </a:prstGeom>
        </p:spPr>
      </p:pic>
      <p:pic>
        <p:nvPicPr>
          <p:cNvPr id="29" name="Picture 28" descr="Application, icon&#10;&#10;Description automatically generated">
            <a:extLst>
              <a:ext uri="{FF2B5EF4-FFF2-40B4-BE49-F238E27FC236}">
                <a16:creationId xmlns:a16="http://schemas.microsoft.com/office/drawing/2014/main" id="{6750D185-770C-924C-A169-871A54CA797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32065" t="8623" r="32880" b="8768"/>
          <a:stretch/>
        </p:blipFill>
        <p:spPr>
          <a:xfrm>
            <a:off x="7710361" y="2897429"/>
            <a:ext cx="2493013" cy="3238328"/>
          </a:xfrm>
          <a:prstGeom prst="rect">
            <a:avLst/>
          </a:prstGeom>
        </p:spPr>
      </p:pic>
      <p:pic>
        <p:nvPicPr>
          <p:cNvPr id="31" name="Picture 3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4128139-CD02-8E40-8BBC-0E95EA5FB7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531165" y="4852914"/>
            <a:ext cx="3180520" cy="126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1581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4BF5135-7C68-6649-BCBF-73041421D5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6504"/>
            <a:ext cx="12192000" cy="607612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8F3F0D-FC94-A046-853C-E4670534A702}"/>
              </a:ext>
            </a:extLst>
          </p:cNvPr>
          <p:cNvSpPr txBox="1"/>
          <p:nvPr/>
        </p:nvSpPr>
        <p:spPr>
          <a:xfrm>
            <a:off x="861392" y="1551319"/>
            <a:ext cx="5486399" cy="445325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Introduction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Background of MCDONAL’S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Challenges before introducing modern Technology in MCDONAL’S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Insights of modern Technology introduced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Impacts of modern Technology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Lessons drawn from the case study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Conclusions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References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300" b="1" dirty="0"/>
              <a:t>Q&amp;A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A9A86-FA35-7348-A892-1728D8450258}"/>
              </a:ext>
            </a:extLst>
          </p:cNvPr>
          <p:cNvSpPr txBox="1"/>
          <p:nvPr/>
        </p:nvSpPr>
        <p:spPr>
          <a:xfrm>
            <a:off x="861393" y="781878"/>
            <a:ext cx="5486398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4800" u="sng" dirty="0">
                <a:latin typeface="Britannic Bold" panose="020B0903060703020204" pitchFamily="34" charset="77"/>
              </a:rPr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21581599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A0C57-996E-F343-96A4-85986D134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0073" y="145774"/>
            <a:ext cx="5003944" cy="993913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r>
              <a:rPr lang="en-US" sz="4600" b="1" u="sng" dirty="0">
                <a:latin typeface="Chalkduster" panose="03050602040202020205" pitchFamily="66" charset="77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1244E4-EBDE-DA4B-B910-CC4642ABFA04}"/>
              </a:ext>
            </a:extLst>
          </p:cNvPr>
          <p:cNvSpPr txBox="1"/>
          <p:nvPr/>
        </p:nvSpPr>
        <p:spPr>
          <a:xfrm>
            <a:off x="3922644" y="1881808"/>
            <a:ext cx="8262728" cy="4308872"/>
          </a:xfrm>
          <a:prstGeom prst="rect">
            <a:avLst/>
          </a:prstGeom>
          <a:solidFill>
            <a:srgbClr val="FFC000"/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2000" b="1" dirty="0"/>
              <a:t>How using Technology in MCDONALD’S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  My McDonald’s app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Self ordering kiosks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Self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Drive thru</a:t>
            </a:r>
          </a:p>
          <a:p>
            <a:endParaRPr lang="en-US" b="1" dirty="0"/>
          </a:p>
          <a:p>
            <a:pPr marL="342900" indent="-342900">
              <a:buAutoNum type="arabicPeriod" startAt="2"/>
            </a:pPr>
            <a:r>
              <a:rPr lang="en-US" sz="2000" b="1" dirty="0"/>
              <a:t>Purpose of using Technology in MCDONALD’S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To reduce waiting 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Average order value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Lower staff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Increased order accuracy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   Make more accessible to blind people by self ordering kiosks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endParaRPr lang="en-US" b="1" dirty="0"/>
          </a:p>
        </p:txBody>
      </p:sp>
      <p:pic>
        <p:nvPicPr>
          <p:cNvPr id="12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9DECAAC-8F4D-E343-918E-6B99F275AB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28" y="4036245"/>
            <a:ext cx="3916016" cy="2099512"/>
          </a:xfrm>
          <a:prstGeom prst="rect">
            <a:avLst/>
          </a:prstGeom>
        </p:spPr>
      </p:pic>
      <p:pic>
        <p:nvPicPr>
          <p:cNvPr id="16" name="Picture 1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B495C8F-7F9C-E44D-ABFF-CDAAA573B2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28" y="0"/>
            <a:ext cx="3916016" cy="18818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6D44DF6-C0DF-A649-907A-BC4DB373F4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628" y="1799462"/>
            <a:ext cx="3916016" cy="2319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561627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83DE9-2601-BE48-A020-339D5E8BD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39" y="1"/>
            <a:ext cx="12065321" cy="10071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3600" b="1" dirty="0">
                <a:latin typeface="Chalkboard SE" panose="03050602040202020205" pitchFamily="66" charset="77"/>
              </a:rPr>
              <a:t>digital technology uses in McDonald's</a:t>
            </a:r>
            <a:br>
              <a:rPr lang="en-US" sz="3600" dirty="0"/>
            </a:br>
            <a:endParaRPr lang="en-US" sz="3600" dirty="0"/>
          </a:p>
        </p:txBody>
      </p:sp>
      <p:pic>
        <p:nvPicPr>
          <p:cNvPr id="4" name="Picture 3" descr="A picture containing text, floor, indoor, ceiling&#10;&#10;Description automatically generated">
            <a:extLst>
              <a:ext uri="{FF2B5EF4-FFF2-40B4-BE49-F238E27FC236}">
                <a16:creationId xmlns:a16="http://schemas.microsoft.com/office/drawing/2014/main" id="{68A20EBC-1ED4-B541-8CF1-79A87128E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90083" y="3699987"/>
            <a:ext cx="2597482" cy="2353493"/>
          </a:xfrm>
          <a:prstGeom prst="rect">
            <a:avLst/>
          </a:prstGeom>
        </p:spPr>
      </p:pic>
      <p:pic>
        <p:nvPicPr>
          <p:cNvPr id="6" name="Picture 5" descr="A picture containing text, indoor, table&#10;&#10;Description automatically generated">
            <a:extLst>
              <a:ext uri="{FF2B5EF4-FFF2-40B4-BE49-F238E27FC236}">
                <a16:creationId xmlns:a16="http://schemas.microsoft.com/office/drawing/2014/main" id="{EC4C963E-2E52-664E-BC79-CC6465B6F0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32393" y="1030630"/>
            <a:ext cx="3904668" cy="271051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80BAA90-A619-1C4C-A62E-2E6C2A034F7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5218" t="1076" r="7392" b="1553"/>
          <a:stretch/>
        </p:blipFill>
        <p:spPr>
          <a:xfrm>
            <a:off x="71740" y="3690765"/>
            <a:ext cx="2923253" cy="2362716"/>
          </a:xfrm>
          <a:prstGeom prst="rect">
            <a:avLst/>
          </a:prstGeom>
        </p:spPr>
      </p:pic>
      <p:pic>
        <p:nvPicPr>
          <p:cNvPr id="20" name="Picture 1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7683BED-AAF1-414E-8AD2-8FD9556BE7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3043" y="1030628"/>
            <a:ext cx="3335834" cy="2660137"/>
          </a:xfrm>
          <a:prstGeom prst="rect">
            <a:avLst/>
          </a:prstGeom>
        </p:spPr>
      </p:pic>
      <p:pic>
        <p:nvPicPr>
          <p:cNvPr id="26" name="Picture 25" descr="A picture containing text, outdoor, tree, road&#10;&#10;Description automatically generated">
            <a:extLst>
              <a:ext uri="{FF2B5EF4-FFF2-40B4-BE49-F238E27FC236}">
                <a16:creationId xmlns:a16="http://schemas.microsoft.com/office/drawing/2014/main" id="{8BE4AE2F-71A0-AE45-9DFF-75D0C8DAC391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8252" t="8406" r="8505" b="10403"/>
          <a:stretch/>
        </p:blipFill>
        <p:spPr>
          <a:xfrm>
            <a:off x="3408877" y="1021406"/>
            <a:ext cx="4823516" cy="2660137"/>
          </a:xfrm>
          <a:prstGeom prst="rect">
            <a:avLst/>
          </a:prstGeom>
        </p:spPr>
      </p:pic>
      <p:pic>
        <p:nvPicPr>
          <p:cNvPr id="32" name="Picture 31" descr="A car parked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AED035F1-0F5E-C444-825F-BFE49CD1F4D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587565" y="3681544"/>
            <a:ext cx="3212631" cy="23954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02D93FC-45F5-9442-8212-EFB8DD1B5B1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800196" y="3741143"/>
            <a:ext cx="3391804" cy="233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31070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81DF6E0B-FEB1-F041-A36A-8B306E9C9B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1" cy="609931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2D46EC96-43F5-5145-87EF-7F7A91AD34FE}"/>
              </a:ext>
            </a:extLst>
          </p:cNvPr>
          <p:cNvSpPr txBox="1">
            <a:spLocks/>
          </p:cNvSpPr>
          <p:nvPr/>
        </p:nvSpPr>
        <p:spPr>
          <a:xfrm>
            <a:off x="6467061" y="156920"/>
            <a:ext cx="5499652" cy="704471"/>
          </a:xfrm>
          <a:prstGeom prst="rect">
            <a:avLst/>
          </a:prstGeom>
          <a:solidFill>
            <a:schemeClr val="tx1"/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u="sng" dirty="0">
                <a:solidFill>
                  <a:schemeClr val="bg1"/>
                </a:solidFill>
              </a:rPr>
              <a:t>My McDonald’s App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8CF54B-16A7-7147-AFC8-9D1E27C6E40C}"/>
              </a:ext>
            </a:extLst>
          </p:cNvPr>
          <p:cNvSpPr txBox="1"/>
          <p:nvPr/>
        </p:nvSpPr>
        <p:spPr>
          <a:xfrm>
            <a:off x="7063408" y="861391"/>
            <a:ext cx="5128591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Important of MY McDonald’s app in McDonald’s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By using digital technology &amp; this app, during pandemic McDonald’s emerged as the winner in fast casual through digital innovations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According to crunch time sales dropped to 56% of pre-pandemic levels by April 2020</a:t>
            </a:r>
          </a:p>
          <a:p>
            <a:endParaRPr lang="en-US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Recent advancements in the tech space mobile app </a:t>
            </a:r>
          </a:p>
        </p:txBody>
      </p:sp>
      <p:pic>
        <p:nvPicPr>
          <p:cNvPr id="18" name="Picture 1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9AF8622-9523-5540-ABE7-9BCC1465AE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3101009" cy="1490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39255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5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3CEA3CE4-066F-48B2-981A-41B8E1C26C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6669"/>
          <a:stretch/>
        </p:blipFill>
        <p:spPr>
          <a:xfrm>
            <a:off x="305" y="13262"/>
            <a:ext cx="12191695" cy="6857990"/>
          </a:xfrm>
          <a:prstGeom prst="rect">
            <a:avLst/>
          </a:prstGeom>
        </p:spPr>
      </p:pic>
      <p:sp>
        <p:nvSpPr>
          <p:cNvPr id="35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37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3A792-7658-424D-8C4D-F39673E3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Background of McDonald's 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E11BF-E800-4BFA-8056-BD489B4DB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697412" cy="5324928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2400" b="1" dirty="0"/>
              <a:t>History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- McDonalds first emerged in 1940 by brothers Dick and Mac McDonald.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- In 1948 the restaurant reopened after 3 months of closure due to alterations.  They relaunched with 9 items. The signature is the 15cent Hamburger.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- In 1955 first franchise with Kroc &amp; famous Golden M sign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- McDonalds first came to the UK in 1974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- As the years progressed, they continued to grow and develop, introducing more items and opening franchises/restaurants all over the globe.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- On the 26th July 2017 they launched the Mc Delivery in partnership with Uber Eats.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sp>
        <p:nvSpPr>
          <p:cNvPr id="43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93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7EAA20E-6CFE-4A1A-B860-969C94B85E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8025" r="-1" b="11660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FD7F2-6AAA-4949-A500-D76BE3889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6" y="1193800"/>
            <a:ext cx="4153485" cy="3245678"/>
          </a:xfrm>
        </p:spPr>
        <p:txBody>
          <a:bodyPr anchor="ctr">
            <a:normAutofit/>
          </a:bodyPr>
          <a:lstStyle/>
          <a:p>
            <a:r>
              <a:rPr lang="en-GB" sz="3400" b="1" dirty="0"/>
              <a:t>Background of McDonald's </a:t>
            </a:r>
            <a:endParaRPr lang="en-US" sz="3400" b="1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F7B58-5DFB-4C55-AC8E-F5FEC21DD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1096613"/>
            <a:ext cx="7325665" cy="4911264"/>
          </a:xfrm>
          <a:solidFill>
            <a:schemeClr val="bg2">
              <a:lumMod val="75000"/>
            </a:schemeClr>
          </a:solidFill>
        </p:spPr>
        <p:txBody>
          <a:bodyPr anchor="ctr">
            <a:normAutofit/>
          </a:bodyPr>
          <a:lstStyle/>
          <a:p>
            <a:r>
              <a:rPr lang="en-GB" sz="2800" b="1" dirty="0"/>
              <a:t>McDonald's Mission Statement</a:t>
            </a:r>
            <a:r>
              <a:rPr lang="en-GB" sz="2800" dirty="0"/>
              <a:t>  </a:t>
            </a:r>
            <a:r>
              <a:rPr lang="en-GB" dirty="0"/>
              <a:t>- </a:t>
            </a:r>
            <a:r>
              <a:rPr lang="en-GB" sz="2400" i="1" dirty="0">
                <a:ea typeface="+mn-lt"/>
                <a:cs typeface="+mn-lt"/>
              </a:rPr>
              <a:t>Our aim is to provide a fun and safe environment where our customers can enjoy good food made with quality ingredients at affordable prices.</a:t>
            </a:r>
          </a:p>
          <a:p>
            <a:r>
              <a:rPr lang="en-GB" sz="2800" dirty="0"/>
              <a:t>McDonald's Current status and services </a:t>
            </a:r>
          </a:p>
          <a:p>
            <a:pPr marL="0" indent="0">
              <a:buNone/>
            </a:pPr>
            <a:r>
              <a:rPr lang="en-GB" i="1" dirty="0"/>
              <a:t>- </a:t>
            </a:r>
            <a:r>
              <a:rPr lang="en-GB" sz="2400" i="1" dirty="0">
                <a:ea typeface="+mn-lt"/>
                <a:cs typeface="+mn-lt"/>
              </a:rPr>
              <a:t>The company reported fiscal third-quarter net income of </a:t>
            </a:r>
            <a:r>
              <a:rPr lang="en-GB" sz="2400" b="1" i="1" dirty="0">
                <a:ea typeface="+mn-lt"/>
                <a:cs typeface="+mn-lt"/>
              </a:rPr>
              <a:t>$2.15 billion. </a:t>
            </a:r>
            <a:endParaRPr lang="en-GB" sz="2400" i="1" dirty="0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532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268C6A1-41BB-4B6A-A6D4-BD5BF7AEA2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3" b="909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6A284-0057-4F29-BB56-D8F4064AF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1"/>
            <a:ext cx="6620783" cy="7530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Background of McDonald's </a:t>
            </a:r>
            <a:endParaRPr lang="en-US" dirty="0">
              <a:solidFill>
                <a:srgbClr val="FFFFFE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E0E62D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7C9D3-CBCC-4C2D-A6B2-61B124C53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620783" cy="4193829"/>
          </a:xfrm>
        </p:spPr>
        <p:txBody>
          <a:bodyPr>
            <a:noAutofit/>
          </a:bodyPr>
          <a:lstStyle/>
          <a:p>
            <a:pPr>
              <a:buClr>
                <a:srgbClr val="E0E62D"/>
              </a:buClr>
            </a:pPr>
            <a:r>
              <a:rPr lang="en-GB" sz="2400" b="1" dirty="0">
                <a:solidFill>
                  <a:srgbClr val="FFFFFE"/>
                </a:solidFill>
              </a:rPr>
              <a:t>Aims and Objectives </a:t>
            </a:r>
          </a:p>
          <a:p>
            <a:pPr marL="0" indent="0">
              <a:buClr>
                <a:srgbClr val="E0E62D"/>
              </a:buClr>
              <a:buNone/>
            </a:pPr>
            <a:r>
              <a:rPr lang="en-GB" sz="2400" b="1" dirty="0">
                <a:solidFill>
                  <a:srgbClr val="FFFFFE"/>
                </a:solidFill>
              </a:rPr>
              <a:t>- Offer friendly, fun environment for everyone</a:t>
            </a:r>
          </a:p>
          <a:p>
            <a:pPr marL="0" indent="0">
              <a:buClr>
                <a:srgbClr val="E0E62D"/>
              </a:buClr>
              <a:buNone/>
            </a:pPr>
            <a:r>
              <a:rPr lang="en-GB" sz="2400" b="1" dirty="0">
                <a:solidFill>
                  <a:srgbClr val="FFFFFE"/>
                </a:solidFill>
              </a:rPr>
              <a:t>- serve good for great value </a:t>
            </a:r>
          </a:p>
          <a:p>
            <a:pPr marL="0" indent="0">
              <a:buClr>
                <a:srgbClr val="E0E62D"/>
              </a:buClr>
              <a:buNone/>
            </a:pPr>
            <a:r>
              <a:rPr lang="en-GB" sz="2400" b="1" dirty="0">
                <a:solidFill>
                  <a:srgbClr val="FFFFFE"/>
                </a:solidFill>
              </a:rPr>
              <a:t>- offering the employees clear career progression.</a:t>
            </a:r>
          </a:p>
          <a:p>
            <a:pPr>
              <a:buClr>
                <a:srgbClr val="E0E62D"/>
              </a:buClr>
            </a:pPr>
            <a:r>
              <a:rPr lang="en-GB" sz="2400" b="1" dirty="0">
                <a:solidFill>
                  <a:srgbClr val="FFFFFE"/>
                </a:solidFill>
              </a:rPr>
              <a:t>Purpose of Organisation </a:t>
            </a:r>
          </a:p>
          <a:p>
            <a:pPr marL="0" indent="0">
              <a:buClr>
                <a:srgbClr val="E0E62D"/>
              </a:buClr>
              <a:buNone/>
            </a:pPr>
            <a:r>
              <a:rPr lang="en-GB" sz="2400" b="1" dirty="0">
                <a:solidFill>
                  <a:srgbClr val="FFFFFE"/>
                </a:solidFill>
              </a:rPr>
              <a:t>- McDonalds main purpose is to feed and foster Communities </a:t>
            </a:r>
          </a:p>
        </p:txBody>
      </p:sp>
    </p:spTree>
    <p:extLst>
      <p:ext uri="{BB962C8B-B14F-4D97-AF65-F5344CB8AC3E}">
        <p14:creationId xmlns:p14="http://schemas.microsoft.com/office/powerpoint/2010/main" val="120983004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83FC2C54-7B45-404D-A519-1BF7DD18D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id="{A75017EA-9B66-4D89-A855-823DFCDE9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2F41A41A-D714-4F7E-A8AF-D83C6CF07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6CBE46D-48EF-44FC-B9DA-C9F3FD4FF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group of people standing in front of a counter with food on it&#10;&#10;Description automatically generated with medium confidence">
            <a:extLst>
              <a:ext uri="{FF2B5EF4-FFF2-40B4-BE49-F238E27FC236}">
                <a16:creationId xmlns:a16="http://schemas.microsoft.com/office/drawing/2014/main" id="{3172E6EC-EBD5-C34B-8225-5240D61CAE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107" r="3" b="4114"/>
          <a:stretch/>
        </p:blipFill>
        <p:spPr>
          <a:xfrm>
            <a:off x="20" y="1"/>
            <a:ext cx="4067476" cy="2258568"/>
          </a:xfrm>
          <a:prstGeom prst="rect">
            <a:avLst/>
          </a:prstGeom>
        </p:spPr>
      </p:pic>
      <p:pic>
        <p:nvPicPr>
          <p:cNvPr id="12" name="Picture 11" descr="A group of cars parked on the side of a road&#10;&#10;Description automatically generated with medium confidence">
            <a:extLst>
              <a:ext uri="{FF2B5EF4-FFF2-40B4-BE49-F238E27FC236}">
                <a16:creationId xmlns:a16="http://schemas.microsoft.com/office/drawing/2014/main" id="{DF02FD75-95FF-A941-A5A2-3E07B715F6D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4811" r="3" b="2005"/>
          <a:stretch/>
        </p:blipFill>
        <p:spPr>
          <a:xfrm>
            <a:off x="20" y="2299716"/>
            <a:ext cx="4067476" cy="2258568"/>
          </a:xfrm>
          <a:prstGeom prst="rect">
            <a:avLst/>
          </a:prstGeom>
        </p:spPr>
      </p:pic>
      <p:pic>
        <p:nvPicPr>
          <p:cNvPr id="8" name="Picture 7" descr="A parking lot full of cars&#10;&#10;Description automatically generated with medium confidence">
            <a:extLst>
              <a:ext uri="{FF2B5EF4-FFF2-40B4-BE49-F238E27FC236}">
                <a16:creationId xmlns:a16="http://schemas.microsoft.com/office/drawing/2014/main" id="{66C1D2B4-A6B0-8544-862F-512817CAE77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3" b="1287"/>
          <a:stretch/>
        </p:blipFill>
        <p:spPr>
          <a:xfrm>
            <a:off x="20" y="4599432"/>
            <a:ext cx="4067476" cy="2258568"/>
          </a:xfrm>
          <a:prstGeom prst="rect">
            <a:avLst/>
          </a:prstGeom>
        </p:spPr>
      </p:pic>
      <p:pic>
        <p:nvPicPr>
          <p:cNvPr id="3" name="Picture 2" descr="A picture containing person, people, group, crowd&#10;&#10;Description automatically generated">
            <a:extLst>
              <a:ext uri="{FF2B5EF4-FFF2-40B4-BE49-F238E27FC236}">
                <a16:creationId xmlns:a16="http://schemas.microsoft.com/office/drawing/2014/main" id="{36C49FE1-7FB6-ED46-A7C7-05937D2E3489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0204" r="687" b="-1"/>
          <a:stretch/>
        </p:blipFill>
        <p:spPr>
          <a:xfrm>
            <a:off x="4067954" y="-12110"/>
            <a:ext cx="8127681" cy="6857990"/>
          </a:xfrm>
          <a:prstGeom prst="rect">
            <a:avLst/>
          </a:prstGeom>
          <a:ln>
            <a:solidFill>
              <a:schemeClr val="bg1"/>
            </a:solidFill>
          </a:ln>
        </p:spPr>
      </p:pic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D6A12E40-AB81-4D51-A179-8B6DF9ED7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AE55241F-1946-4ADE-8BED-CC8EAB9BD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272143"/>
            <a:ext cx="4064320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80BD2DC4-9386-4F2A-A5ED-B50705573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575075"/>
            <a:ext cx="4064320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Rectangle 113">
            <a:extLst>
              <a:ext uri="{FF2B5EF4-FFF2-40B4-BE49-F238E27FC236}">
                <a16:creationId xmlns:a16="http://schemas.microsoft.com/office/drawing/2014/main" id="{8085F293-4588-43D9-8C44-70258A4B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0604" y="639571"/>
            <a:ext cx="6291396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616F658B-4EEA-4B10-9E79-D51CC02F0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67506" y="1847088"/>
            <a:ext cx="48116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BA28AC3-B333-9741-B306-9BB929E20820}"/>
              </a:ext>
            </a:extLst>
          </p:cNvPr>
          <p:cNvSpPr txBox="1"/>
          <p:nvPr/>
        </p:nvSpPr>
        <p:spPr>
          <a:xfrm>
            <a:off x="6067507" y="2015733"/>
            <a:ext cx="4811646" cy="40212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4000" u="sng" dirty="0">
                <a:solidFill>
                  <a:srgbClr val="FFFFFE"/>
                </a:solidFill>
              </a:rPr>
              <a:t>Challenges before introducing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4000" u="sng" dirty="0">
                <a:solidFill>
                  <a:srgbClr val="FFFFFE"/>
                </a:solidFill>
              </a:rPr>
              <a:t>modern Technology in MCDONAL’S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2D4BB7-D0B7-BA43-A6BF-991F95987612}"/>
              </a:ext>
            </a:extLst>
          </p:cNvPr>
          <p:cNvSpPr txBox="1"/>
          <p:nvPr/>
        </p:nvSpPr>
        <p:spPr>
          <a:xfrm>
            <a:off x="656624" y="2015732"/>
            <a:ext cx="2828026" cy="32875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2370537344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AF462-7A6A-5243-B9F0-A8E302337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807997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b="1" dirty="0">
                <a:latin typeface="Chalkboard SE" panose="03050602040202020205" pitchFamily="66" charset="77"/>
              </a:rPr>
              <a:t>Challenges before introducing modern Technology in MCDONAL’S</a:t>
            </a:r>
            <a:br>
              <a:rPr lang="en-US" b="1" dirty="0">
                <a:solidFill>
                  <a:schemeClr val="bg1"/>
                </a:solidFill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5387E-1B22-4743-8B17-F986CA315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28800"/>
            <a:ext cx="12191998" cy="4320209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sz="2400" b="1" dirty="0">
                <a:latin typeface="Chalkboard SE" panose="03050602040202020205" pitchFamily="66" charset="77"/>
              </a:rPr>
              <a:t>Long waiting time 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Stressful while ordering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Mis order taken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Communication issues 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Awareness of allergies 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Health and safety issues while waiting in queue 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Staff cost </a:t>
            </a:r>
          </a:p>
          <a:p>
            <a:r>
              <a:rPr lang="en-US" sz="2400" b="1" dirty="0">
                <a:latin typeface="Chalkboard SE" panose="03050602040202020205" pitchFamily="66" charset="77"/>
              </a:rPr>
              <a:t>Lack of customer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5A66CC-34BE-F441-8FEC-BEAA96BF2A49}"/>
              </a:ext>
            </a:extLst>
          </p:cNvPr>
          <p:cNvSpPr txBox="1"/>
          <p:nvPr/>
        </p:nvSpPr>
        <p:spPr>
          <a:xfrm>
            <a:off x="6983897" y="1934817"/>
            <a:ext cx="52081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Chalkboard SE" panose="03050602040202020205" pitchFamily="66" charset="77"/>
              </a:rPr>
              <a:t>Unable to get customer feedback , reviews and experiences with hospitality.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latin typeface="Chalkboard SE" panose="03050602040202020205" pitchFamily="66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Chalkboard SE" panose="03050602040202020205" pitchFamily="66" charset="77"/>
              </a:rPr>
              <a:t>Unable to order away from restaurant</a:t>
            </a:r>
          </a:p>
        </p:txBody>
      </p:sp>
      <p:pic>
        <p:nvPicPr>
          <p:cNvPr id="13" name="Picture 12" descr="A person holding a phone&#10;&#10;Description automatically generated with low confidence">
            <a:extLst>
              <a:ext uri="{FF2B5EF4-FFF2-40B4-BE49-F238E27FC236}">
                <a16:creationId xmlns:a16="http://schemas.microsoft.com/office/drawing/2014/main" id="{E31A38CB-5417-8442-888A-EA67E43A3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38052" y="4349158"/>
            <a:ext cx="4253947" cy="1799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81335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5A3693-5456-0E47-81F8-459F35FA0E92}"/>
              </a:ext>
            </a:extLst>
          </p:cNvPr>
          <p:cNvSpPr txBox="1"/>
          <p:nvPr/>
        </p:nvSpPr>
        <p:spPr>
          <a:xfrm>
            <a:off x="1" y="132522"/>
            <a:ext cx="11873946" cy="107721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3200" b="1" u="sng" dirty="0"/>
              <a:t>How over come this organization by using digital technology</a:t>
            </a:r>
          </a:p>
          <a:p>
            <a:r>
              <a:rPr lang="en-US" sz="3200" b="1" u="sng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888EBB-7576-524A-B6FA-CE7A642B1CA5}"/>
              </a:ext>
            </a:extLst>
          </p:cNvPr>
          <p:cNvSpPr txBox="1"/>
          <p:nvPr/>
        </p:nvSpPr>
        <p:spPr>
          <a:xfrm>
            <a:off x="0" y="1219151"/>
            <a:ext cx="11873948" cy="48320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Recovered rapidly from pandemic- Dropped by social distancing and restrictions etc.….in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They recover sales more quickly than anticipated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They used the strategy to give loyalty to core customers via app and expanded delivery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Interact customers by increase loyalty through a new rewards program on mobile app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By operating more offers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Mostly not require management by self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Learn more about customers by reviews and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Less staff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Better price meals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dirty="0"/>
              <a:t>Changing human relationship in the store</a:t>
            </a:r>
          </a:p>
          <a:p>
            <a:endParaRPr lang="en-US" sz="2200" b="1" dirty="0"/>
          </a:p>
        </p:txBody>
      </p:sp>
      <p:pic>
        <p:nvPicPr>
          <p:cNvPr id="10" name="Picture 9" descr="A picture containing table&#10;&#10;Description automatically generated">
            <a:extLst>
              <a:ext uri="{FF2B5EF4-FFF2-40B4-BE49-F238E27FC236}">
                <a16:creationId xmlns:a16="http://schemas.microsoft.com/office/drawing/2014/main" id="{9F524298-755F-1D46-9F36-2CB38B339B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82610" y="3878574"/>
            <a:ext cx="3313042" cy="220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28555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A81856E-2DFA-41D9-964E-04036BB586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7273" r="6062" b="-1"/>
          <a:stretch/>
        </p:blipFill>
        <p:spPr>
          <a:xfrm>
            <a:off x="305" y="251792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ECA08-7CF7-4D61-847F-C9EF61FB5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271" y="443732"/>
            <a:ext cx="4383150" cy="5029416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Insight of modern technology introduced 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4A016-4B99-46A8-8B3B-2A953C354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1096612"/>
            <a:ext cx="7312417" cy="5396954"/>
          </a:xfrm>
        </p:spPr>
        <p:txBody>
          <a:bodyPr anchor="ctr">
            <a:normAutofit lnSpcReduction="10000"/>
          </a:bodyPr>
          <a:lstStyle/>
          <a:p>
            <a:endParaRPr lang="en-GB" sz="2400" b="1" dirty="0">
              <a:latin typeface="Chalkboard SE" panose="03050602040202020205" pitchFamily="66" charset="77"/>
            </a:endParaRPr>
          </a:p>
          <a:p>
            <a:r>
              <a:rPr lang="en-GB" sz="2400" b="1" dirty="0">
                <a:latin typeface="Chalkboard SE" panose="03050602040202020205" pitchFamily="66" charset="77"/>
              </a:rPr>
              <a:t>The McDonald's app </a:t>
            </a:r>
            <a:r>
              <a:rPr lang="en-GB" b="1" dirty="0">
                <a:latin typeface="Chalkboard SE" panose="03050602040202020205" pitchFamily="66" charset="77"/>
              </a:rPr>
              <a:t>is a way for customers to order online in advance on their mobile device, which also allows them to have fast contact-free service </a:t>
            </a:r>
          </a:p>
          <a:p>
            <a:endParaRPr lang="en-GB" b="1" dirty="0">
              <a:latin typeface="Chalkboard SE" panose="03050602040202020205" pitchFamily="66" charset="77"/>
            </a:endParaRPr>
          </a:p>
          <a:p>
            <a:r>
              <a:rPr lang="en-GB" sz="2400" b="1" dirty="0">
                <a:latin typeface="Chalkboard SE" panose="03050602040202020205" pitchFamily="66" charset="77"/>
              </a:rPr>
              <a:t>The McDonald's app </a:t>
            </a:r>
            <a:r>
              <a:rPr lang="en-GB" b="1" dirty="0">
                <a:latin typeface="Chalkboard SE" panose="03050602040202020205" pitchFamily="66" charset="77"/>
              </a:rPr>
              <a:t>first launched in the Autumn of 2015 and since that date, they have had over 7 million downloads. </a:t>
            </a:r>
          </a:p>
          <a:p>
            <a:pPr marL="0" indent="0">
              <a:buNone/>
            </a:pPr>
            <a:endParaRPr lang="en-GB" b="1" dirty="0">
              <a:latin typeface="Chalkboard SE" panose="03050602040202020205" pitchFamily="66" charset="77"/>
            </a:endParaRPr>
          </a:p>
          <a:p>
            <a:r>
              <a:rPr lang="en-GB" sz="2400" b="1" dirty="0">
                <a:latin typeface="Chalkboard SE" panose="03050602040202020205" pitchFamily="66" charset="77"/>
              </a:rPr>
              <a:t>How To Use -</a:t>
            </a:r>
            <a:r>
              <a:rPr lang="en-GB" b="1" dirty="0">
                <a:latin typeface="Chalkboard SE" panose="03050602040202020205" pitchFamily="66" charset="77"/>
              </a:rPr>
              <a:t> </a:t>
            </a:r>
            <a:r>
              <a:rPr lang="en-GB" b="1" dirty="0">
                <a:solidFill>
                  <a:srgbClr val="FFFF00"/>
                </a:solidFill>
                <a:latin typeface="Chalkboard SE" panose="03050602040202020205" pitchFamily="66" charset="77"/>
              </a:rPr>
              <a:t>#1 </a:t>
            </a:r>
            <a:r>
              <a:rPr lang="en-GB" b="1" dirty="0">
                <a:latin typeface="Chalkboard SE" panose="03050602040202020205" pitchFamily="66" charset="77"/>
              </a:rPr>
              <a:t>Order ahead wherever you are - </a:t>
            </a:r>
            <a:r>
              <a:rPr lang="en-GB" b="1" dirty="0">
                <a:solidFill>
                  <a:srgbClr val="FFFF00"/>
                </a:solidFill>
                <a:latin typeface="Chalkboard SE" panose="03050602040202020205" pitchFamily="66" charset="77"/>
              </a:rPr>
              <a:t>#2 </a:t>
            </a:r>
            <a:r>
              <a:rPr lang="en-GB" b="1" dirty="0">
                <a:latin typeface="Chalkboard SE" panose="03050602040202020205" pitchFamily="66" charset="77"/>
              </a:rPr>
              <a:t>Pay for your food through the app - </a:t>
            </a:r>
            <a:r>
              <a:rPr lang="en-GB" b="1" dirty="0">
                <a:solidFill>
                  <a:srgbClr val="FFFF00"/>
                </a:solidFill>
                <a:latin typeface="Chalkboard SE" panose="03050602040202020205" pitchFamily="66" charset="77"/>
              </a:rPr>
              <a:t>#3 </a:t>
            </a:r>
            <a:r>
              <a:rPr lang="en-GB" b="1" dirty="0">
                <a:latin typeface="Chalkboard SE" panose="03050602040202020205" pitchFamily="66" charset="77"/>
              </a:rPr>
              <a:t>once arrived at the restaurant let it be known through the app and they will let you know once it is ready.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1455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5129750-E700-48A6-A0DF-0081B275D2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7" r="12729" b="7964"/>
          <a:stretch/>
        </p:blipFill>
        <p:spPr>
          <a:xfrm>
            <a:off x="287" y="0"/>
            <a:ext cx="12191713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72" name="Rectangle 47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B4D1A-33A3-4207-9611-2CD27C1B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8" y="804520"/>
            <a:ext cx="6528018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E"/>
                </a:solidFill>
              </a:rPr>
              <a:t>Insights of Modern Technology Introduced </a:t>
            </a:r>
          </a:p>
        </p:txBody>
      </p:sp>
      <p:cxnSp>
        <p:nvCxnSpPr>
          <p:cNvPr id="73" name="Straight Connector 49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FF9F05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EC729-30B7-4F5D-B013-C4D16D92D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53756"/>
            <a:ext cx="8296257" cy="4992558"/>
          </a:xfrm>
          <a:solidFill>
            <a:schemeClr val="bg2">
              <a:lumMod val="1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  <a:buClr>
                <a:srgbClr val="FF9F05"/>
              </a:buClr>
            </a:pPr>
            <a:r>
              <a:rPr lang="en-GB" sz="2400" b="1" u="sng" dirty="0">
                <a:solidFill>
                  <a:srgbClr val="FFFFFE"/>
                </a:solidFill>
                <a:latin typeface="Chalkboard SE" panose="03050602040202020205" pitchFamily="66" charset="77"/>
              </a:rPr>
              <a:t>Advantages </a:t>
            </a:r>
            <a:endParaRPr lang="en-US" sz="2400" b="1" u="sng" dirty="0">
              <a:solidFill>
                <a:srgbClr val="FFFFFE"/>
              </a:solidFill>
              <a:latin typeface="Chalkboard SE" panose="03050602040202020205" pitchFamily="66" charset="77"/>
            </a:endParaRP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Free app for Android and apple users/ Contact free service</a:t>
            </a: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Free food, deals and rewards</a:t>
            </a: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Order in advance/ Restaurants close by</a:t>
            </a:r>
          </a:p>
          <a:p>
            <a:pPr marL="342900" indent="-342900">
              <a:lnSpc>
                <a:spcPct val="110000"/>
              </a:lnSpc>
              <a:buClr>
                <a:srgbClr val="FF9F05"/>
              </a:buClr>
            </a:pPr>
            <a:r>
              <a:rPr lang="en-GB" sz="2400" b="1" u="sng" dirty="0">
                <a:solidFill>
                  <a:srgbClr val="FFFFFE"/>
                </a:solidFill>
                <a:latin typeface="Chalkboard SE" panose="03050602040202020205" pitchFamily="66" charset="77"/>
              </a:rPr>
              <a:t>Disadvantages </a:t>
            </a: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Limited to certain locations</a:t>
            </a:r>
          </a:p>
          <a:p>
            <a:pPr>
              <a:lnSpc>
                <a:spcPct val="110000"/>
              </a:lnSpc>
              <a:buClr>
                <a:srgbClr val="FF9F05"/>
              </a:buClr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Importance of the McDonald's app </a:t>
            </a: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Allows the company to have another means to generate sales</a:t>
            </a: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Allows customers to have another way to order</a:t>
            </a:r>
          </a:p>
          <a:p>
            <a:pPr marL="0" indent="0">
              <a:lnSpc>
                <a:spcPct val="110000"/>
              </a:lnSpc>
              <a:buClr>
                <a:srgbClr val="FF9F05"/>
              </a:buClr>
              <a:buNone/>
            </a:pPr>
            <a:r>
              <a:rPr lang="en-GB" sz="1800" b="1" dirty="0">
                <a:solidFill>
                  <a:srgbClr val="FFFFFE"/>
                </a:solidFill>
                <a:latin typeface="Chalkboard SE" panose="03050602040202020205" pitchFamily="66" charset="77"/>
              </a:rPr>
              <a:t>- Company used common technology Mobile phone to keep sales high and generate new sales</a:t>
            </a:r>
          </a:p>
        </p:txBody>
      </p:sp>
    </p:spTree>
    <p:extLst>
      <p:ext uri="{BB962C8B-B14F-4D97-AF65-F5344CB8AC3E}">
        <p14:creationId xmlns:p14="http://schemas.microsoft.com/office/powerpoint/2010/main" val="63943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D62E700-8B5E-F941-A8CF-EE26BD7D4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12192001" cy="6149009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07DCAA0F-E83C-D745-81D1-D32AC5CB9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748" y="172279"/>
            <a:ext cx="7964556" cy="536712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Impacts of modern technology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7F55F2-6536-524E-9263-C9E905D29286}"/>
              </a:ext>
            </a:extLst>
          </p:cNvPr>
          <p:cNvSpPr txBox="1"/>
          <p:nvPr/>
        </p:nvSpPr>
        <p:spPr>
          <a:xfrm>
            <a:off x="1" y="596348"/>
            <a:ext cx="3988904" cy="553997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u="sng" dirty="0">
                <a:latin typeface="Chalkboard SE" panose="03050602040202020205" pitchFamily="66" charset="77"/>
              </a:rPr>
              <a:t>Positive impacts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By mobile ordering, great flexibility and choice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Quick service or ready when you 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Less waiting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Secure payment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Easier for blind diners (self service by using  head phone)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Get loyalty points &amp; rewards for the core customers.  Get offers and free meals.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Chance to giving good or bad reviews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Quick customer service( questions or email)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936035-1ABE-3C41-AA79-277F18828356}"/>
              </a:ext>
            </a:extLst>
          </p:cNvPr>
          <p:cNvSpPr txBox="1"/>
          <p:nvPr/>
        </p:nvSpPr>
        <p:spPr>
          <a:xfrm>
            <a:off x="8348870" y="762001"/>
            <a:ext cx="3313043" cy="510909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Chalkboard SE" panose="03050602040202020205" pitchFamily="66" charset="77"/>
              </a:rPr>
              <a:t>Negative impacts</a:t>
            </a:r>
          </a:p>
          <a:p>
            <a:endParaRPr lang="en-US" sz="2800" b="1" u="sng" dirty="0">
              <a:latin typeface="Chalkboard SE" panose="03050602040202020205" pitchFamily="66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Health issues(if eat regularly)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Spending more money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 Use app while driving diversion ( chance to have an accident)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Technical issues or always need connection.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40169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6E7F0-13A7-5241-B0D0-248E2D237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185531"/>
            <a:ext cx="8991134" cy="1116204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/>
              <a:t>Integrated technology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7BA14-EC44-E240-B7D2-FA3009F9A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67" y="1342065"/>
            <a:ext cx="12182633" cy="47114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87EF09-B90E-8045-9CE4-C3F806B25004}"/>
              </a:ext>
            </a:extLst>
          </p:cNvPr>
          <p:cNvSpPr txBox="1"/>
          <p:nvPr/>
        </p:nvSpPr>
        <p:spPr>
          <a:xfrm>
            <a:off x="556592" y="1485514"/>
            <a:ext cx="3803374" cy="34778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 Recently this app has   developed    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Technology provider</a:t>
            </a:r>
          </a:p>
          <a:p>
            <a:r>
              <a:rPr lang="en-US" sz="2000" b="1" dirty="0"/>
              <a:t>     Dynamic Yield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It is working with Dynamic Yield (based in New York)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Has stuck to buy this technology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Most important of using it for customer experiences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E5B76A46-69BF-8643-8C7E-11ECACBBD6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9166" t="16931" r="9940" b="14280"/>
          <a:stretch/>
        </p:blipFill>
        <p:spPr>
          <a:xfrm>
            <a:off x="7474227" y="1342065"/>
            <a:ext cx="4708406" cy="127507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A469D7F-47EF-464A-95F2-5B03D7B1BA3B}"/>
              </a:ext>
            </a:extLst>
          </p:cNvPr>
          <p:cNvSpPr txBox="1"/>
          <p:nvPr/>
        </p:nvSpPr>
        <p:spPr>
          <a:xfrm>
            <a:off x="7726020" y="2822714"/>
            <a:ext cx="4055163" cy="304698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How is working </a:t>
            </a:r>
          </a:p>
          <a:p>
            <a:endParaRPr lang="en-US" sz="2400" b="1" dirty="0"/>
          </a:p>
          <a:p>
            <a:r>
              <a:rPr lang="en-GB" sz="2400" b="1" dirty="0"/>
              <a:t>Mobile Order,  Pay  and self-order kiosks- together have transformed customer experiences in and around their restaurants,</a:t>
            </a:r>
          </a:p>
        </p:txBody>
      </p:sp>
    </p:spTree>
    <p:extLst>
      <p:ext uri="{BB962C8B-B14F-4D97-AF65-F5344CB8AC3E}">
        <p14:creationId xmlns:p14="http://schemas.microsoft.com/office/powerpoint/2010/main" val="1655648466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4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9" name="Picture 5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1" name="Straight Connector 5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55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3" name="Rectangle 57">
            <a:extLst>
              <a:ext uri="{FF2B5EF4-FFF2-40B4-BE49-F238E27FC236}">
                <a16:creationId xmlns:a16="http://schemas.microsoft.com/office/drawing/2014/main" id="{856F0283-88F7-4156-A9F2-05A8C088C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59">
            <a:extLst>
              <a:ext uri="{FF2B5EF4-FFF2-40B4-BE49-F238E27FC236}">
                <a16:creationId xmlns:a16="http://schemas.microsoft.com/office/drawing/2014/main" id="{0532B2B2-6094-43C4-9F8C-62F8CCB6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20631-CD2E-7046-BD11-408EECECE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6" y="729585"/>
            <a:ext cx="5772927" cy="963329"/>
          </a:xfrm>
          <a:solidFill>
            <a:schemeClr val="bg1"/>
          </a:solidFill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5400" u="sng" dirty="0"/>
              <a:t>Case study </a:t>
            </a:r>
          </a:p>
        </p:txBody>
      </p:sp>
      <p:cxnSp>
        <p:nvCxnSpPr>
          <p:cNvPr id="75" name="Straight Connector 61">
            <a:extLst>
              <a:ext uri="{FF2B5EF4-FFF2-40B4-BE49-F238E27FC236}">
                <a16:creationId xmlns:a16="http://schemas.microsoft.com/office/drawing/2014/main" id="{C67059AD-6209-40DC-A746-1390D850F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96038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64" name="Group 63">
            <a:extLst>
              <a:ext uri="{FF2B5EF4-FFF2-40B4-BE49-F238E27FC236}">
                <a16:creationId xmlns:a16="http://schemas.microsoft.com/office/drawing/2014/main" id="{9875FB44-3446-426C-AA71-B6228AFFD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99254" y="482171"/>
            <a:ext cx="4652668" cy="5149101"/>
            <a:chOff x="6885125" y="583365"/>
            <a:chExt cx="4652668" cy="5181928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CE9FCCDC-43BA-4086-8A5E-83A77A40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85125" y="583365"/>
              <a:ext cx="4652668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2D4D4223-F2FD-44C5-B8B3-C58FB41853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25358" y="915807"/>
              <a:ext cx="400124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73F023DC-8D47-1748-81AC-4C09E420E4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522" r="19126" b="-1"/>
          <a:stretch/>
        </p:blipFill>
        <p:spPr>
          <a:xfrm>
            <a:off x="7555450" y="1116345"/>
            <a:ext cx="3360025" cy="3866172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C5A25AE9-BB09-4E49-9702-B01FB2F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97B655F3-9B93-4D27-982D-1145D7144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2E58DE2-8F5D-874D-B968-BDAFA79375D9}"/>
              </a:ext>
            </a:extLst>
          </p:cNvPr>
          <p:cNvSpPr txBox="1"/>
          <p:nvPr/>
        </p:nvSpPr>
        <p:spPr>
          <a:xfrm>
            <a:off x="318052" y="2008046"/>
            <a:ext cx="4830893" cy="34583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80E87-D5EB-134D-9508-A4EFA70CEFBF}"/>
              </a:ext>
            </a:extLst>
          </p:cNvPr>
          <p:cNvSpPr txBox="1"/>
          <p:nvPr/>
        </p:nvSpPr>
        <p:spPr>
          <a:xfrm>
            <a:off x="640077" y="1704345"/>
            <a:ext cx="5772927" cy="415498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pPr marL="685800" indent="-457200" defTabSz="914400">
              <a:spcAft>
                <a:spcPts val="600"/>
              </a:spcAft>
              <a:buClr>
                <a:schemeClr val="accent1"/>
              </a:buClr>
              <a:buSzPct val="100000"/>
              <a:buFont typeface="+mj-lt"/>
              <a:buAutoNum type="arabicPeriod"/>
            </a:pPr>
            <a:r>
              <a:rPr lang="en-US" sz="2400" b="1" dirty="0"/>
              <a:t>Customer service(before difficulties and now facilities</a:t>
            </a:r>
          </a:p>
          <a:p>
            <a:pPr defTabSz="914400"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400" b="1" dirty="0"/>
          </a:p>
          <a:p>
            <a:pPr defTabSz="914400"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400" b="1" dirty="0"/>
              <a:t> </a:t>
            </a:r>
            <a:r>
              <a:rPr lang="en-US" sz="2400" b="1" dirty="0">
                <a:solidFill>
                  <a:schemeClr val="accent1"/>
                </a:solidFill>
              </a:rPr>
              <a:t> 2</a:t>
            </a:r>
            <a:r>
              <a:rPr lang="en-US" sz="2400" b="1" dirty="0"/>
              <a:t>.  Future sales with my Macdonald’s  </a:t>
            </a:r>
          </a:p>
          <a:p>
            <a:pPr defTabSz="914400"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400" b="1" dirty="0"/>
              <a:t>       app and digital introduced</a:t>
            </a:r>
          </a:p>
          <a:p>
            <a:pPr defTabSz="914400"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400" b="1" dirty="0"/>
          </a:p>
          <a:p>
            <a:pPr marL="342900" indent="-342900" defTabSz="914400"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1" dirty="0">
                <a:latin typeface="Chalkboard SE" panose="03050602040202020205" pitchFamily="66" charset="77"/>
              </a:rPr>
              <a:t>They could analyses customers         experiences or satisfaction of  levels.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83453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E61FED-77FA-124C-87F5-A15E2B4F2744}"/>
              </a:ext>
            </a:extLst>
          </p:cNvPr>
          <p:cNvSpPr txBox="1"/>
          <p:nvPr/>
        </p:nvSpPr>
        <p:spPr>
          <a:xfrm>
            <a:off x="1577009" y="1046922"/>
            <a:ext cx="33714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u="sng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56B239-0F03-9A40-85E8-A8950DCF5B48}"/>
              </a:ext>
            </a:extLst>
          </p:cNvPr>
          <p:cNvSpPr txBox="1"/>
          <p:nvPr/>
        </p:nvSpPr>
        <p:spPr>
          <a:xfrm>
            <a:off x="755372" y="2905780"/>
            <a:ext cx="93295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Advantages and  disadvantages of using digital technology in McDonald's </a:t>
            </a:r>
          </a:p>
          <a:p>
            <a:endParaRPr lang="en-US" sz="2800" b="1" dirty="0"/>
          </a:p>
          <a:p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Changes before and now </a:t>
            </a:r>
          </a:p>
        </p:txBody>
      </p:sp>
    </p:spTree>
    <p:extLst>
      <p:ext uri="{BB962C8B-B14F-4D97-AF65-F5344CB8AC3E}">
        <p14:creationId xmlns:p14="http://schemas.microsoft.com/office/powerpoint/2010/main" val="18984306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2635CA-6212-144F-B3BF-906994550140}"/>
              </a:ext>
            </a:extLst>
          </p:cNvPr>
          <p:cNvSpPr txBox="1"/>
          <p:nvPr/>
        </p:nvSpPr>
        <p:spPr>
          <a:xfrm>
            <a:off x="3220278" y="530087"/>
            <a:ext cx="202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DC275A-A5A0-7D4F-A374-B6DF767A9A91}"/>
              </a:ext>
            </a:extLst>
          </p:cNvPr>
          <p:cNvSpPr txBox="1"/>
          <p:nvPr/>
        </p:nvSpPr>
        <p:spPr>
          <a:xfrm>
            <a:off x="331304" y="1709530"/>
            <a:ext cx="11860695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Campos Daniel(2021)</a:t>
            </a:r>
            <a:r>
              <a:rPr lang="en-GB" sz="2000" dirty="0"/>
              <a:t>Committing to the Core: How McDonald’s Innovated to Survive (and Thrive) During the COVID-19 Pandemic . Available at:</a:t>
            </a:r>
            <a:endParaRPr lang="en-GB" sz="2000" u="sng" dirty="0"/>
          </a:p>
          <a:p>
            <a:r>
              <a:rPr lang="en-GB" sz="2000" u="sng" dirty="0">
                <a:hlinkClick r:id="rId2"/>
              </a:rPr>
              <a:t>https://digital.hbs.edu/platform-digit/submission/committing-to-the-core-how-mcdonalds-innovated-to-survive-and-thrive-during-the-covid-19-pandemic/</a:t>
            </a:r>
            <a:r>
              <a:rPr lang="en-GB" sz="2000" u="sng" dirty="0"/>
              <a:t>  </a:t>
            </a:r>
            <a:r>
              <a:rPr lang="en-GB" sz="2000" dirty="0"/>
              <a:t>(Accessed:14/12/2021)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7C134-CEAB-744B-9715-D949D0D90168}"/>
              </a:ext>
            </a:extLst>
          </p:cNvPr>
          <p:cNvSpPr txBox="1"/>
          <p:nvPr/>
        </p:nvSpPr>
        <p:spPr>
          <a:xfrm>
            <a:off x="331304" y="3816626"/>
            <a:ext cx="110788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ea typeface="+mn-lt"/>
                <a:cs typeface="+mn-lt"/>
              </a:rPr>
              <a:t>Deighton Katie (2021)</a:t>
            </a:r>
            <a:r>
              <a:rPr lang="en-GB" sz="2000" b="1" dirty="0"/>
              <a:t> </a:t>
            </a:r>
            <a:r>
              <a:rPr lang="en-GB" sz="2000" dirty="0"/>
              <a:t>McDonald’s Starts Making Self-Service Easier for Blind Diners. Available at:</a:t>
            </a:r>
            <a:br>
              <a:rPr lang="en-GB" sz="2000" dirty="0"/>
            </a:br>
            <a:r>
              <a:rPr lang="en-GB" sz="2000" u="sng" dirty="0">
                <a:hlinkClick r:id="rId3"/>
              </a:rPr>
              <a:t>https://www.wsj.com/articles/mcdonalds-starts-making-self-service-easier-for-blind-diners-11631900280</a:t>
            </a:r>
            <a:r>
              <a:rPr lang="en-GB" sz="2000" u="sng" dirty="0"/>
              <a:t>  </a:t>
            </a:r>
          </a:p>
          <a:p>
            <a:r>
              <a:rPr lang="en-GB" sz="2000" dirty="0"/>
              <a:t>(Accessed:14/12/2021)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030409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5A088B-3CFB-0043-A59A-DFE1FE1C7E54}"/>
              </a:ext>
            </a:extLst>
          </p:cNvPr>
          <p:cNvSpPr txBox="1"/>
          <p:nvPr/>
        </p:nvSpPr>
        <p:spPr>
          <a:xfrm>
            <a:off x="198783" y="940903"/>
            <a:ext cx="11993217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References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/>
              <a:t>F</a:t>
            </a:r>
            <a:r>
              <a:rPr lang="en-GB" sz="2000" dirty="0"/>
              <a:t>ortem international ltd (2021) How Has Technology Increased McDonald's' Bottom Line? Available at: </a:t>
            </a:r>
            <a:r>
              <a:rPr lang="en-GB" sz="2000" u="sng" dirty="0">
                <a:hlinkClick r:id="rId2"/>
              </a:rPr>
              <a:t>https://www.takeawayexpo.co.uk/news/blog.asp?blog_id=10035#:~:text=</a:t>
            </a:r>
          </a:p>
          <a:p>
            <a:r>
              <a:rPr lang="en-GB" sz="2000" u="sng" dirty="0">
                <a:hlinkClick r:id="rId2"/>
              </a:rPr>
              <a:t>Tablet%20Technology%20is%20starting%20to,McDonald's%20restaurants%20across%20the%20UK.</a:t>
            </a:r>
            <a:endParaRPr lang="en-GB" sz="2000" dirty="0"/>
          </a:p>
          <a:p>
            <a:r>
              <a:rPr lang="en-GB" sz="2000" dirty="0"/>
              <a:t>(Accessed :14/12/2021)</a:t>
            </a:r>
          </a:p>
          <a:p>
            <a:endParaRPr lang="en-US" sz="2000" u="sng" dirty="0"/>
          </a:p>
          <a:p>
            <a:r>
              <a:rPr lang="en-US" sz="2000" dirty="0"/>
              <a:t>Lucas Amelia(2021)</a:t>
            </a:r>
            <a:r>
              <a:rPr lang="en-GB" sz="2000" b="1" dirty="0"/>
              <a:t> </a:t>
            </a:r>
            <a:r>
              <a:rPr lang="en-GB" sz="2000" dirty="0"/>
              <a:t>McDonald’s higher U.S. menu prices fuel earnings beat: chain raises sales forecast. Available at: </a:t>
            </a:r>
            <a:r>
              <a:rPr lang="en-GB" sz="2000" dirty="0">
                <a:ea typeface="+mn-lt"/>
                <a:cs typeface="+mn-lt"/>
                <a:hlinkClick r:id="rId3"/>
              </a:rPr>
              <a:t>https://www.cnbc.com/2021/10/27/mcdonalds-mcd-q3-2021-earnings.html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 (Accessed:14/12/2021)</a:t>
            </a:r>
          </a:p>
          <a:p>
            <a:endParaRPr lang="en-US" sz="2000" u="sng" dirty="0"/>
          </a:p>
          <a:p>
            <a:r>
              <a:rPr lang="en-US" sz="2000" dirty="0"/>
              <a:t>Mcdonald’s.com (2019)we’re here to feed and foster communities. Available at:</a:t>
            </a:r>
          </a:p>
          <a:p>
            <a:r>
              <a:rPr lang="en-GB" sz="2000" dirty="0">
                <a:ea typeface="+mn-lt"/>
                <a:cs typeface="+mn-lt"/>
                <a:hlinkClick r:id="rId4"/>
              </a:rPr>
              <a:t>https://corporate.mcdonalds.com/corpmcd/home.html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 ( Accessed :14/12/2021)</a:t>
            </a:r>
            <a:endParaRPr lang="en-GB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005890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55963F-3032-0F4B-B90D-385E1EB0D551}"/>
              </a:ext>
            </a:extLst>
          </p:cNvPr>
          <p:cNvSpPr txBox="1"/>
          <p:nvPr/>
        </p:nvSpPr>
        <p:spPr>
          <a:xfrm>
            <a:off x="490330" y="3803373"/>
            <a:ext cx="117016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Samuely Alex (2021) </a:t>
            </a:r>
            <a:r>
              <a:rPr lang="en-GB" dirty="0"/>
              <a:t>McDonald’s 7M app downloads highlights effectiveness of relevant incentives.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https://www.retaildive.com/ex/mobilecommercedaily/mcdonalds-7m-app-downloads-highlights-effectiveness-of-welcome-incentives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(Accessed :14/12/2021)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E12E78-DF07-0247-A9A9-790A5C09A967}"/>
              </a:ext>
            </a:extLst>
          </p:cNvPr>
          <p:cNvSpPr txBox="1"/>
          <p:nvPr/>
        </p:nvSpPr>
        <p:spPr>
          <a:xfrm>
            <a:off x="251790" y="1018690"/>
            <a:ext cx="111715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Mcdonald’s.com(2021)order mc delivery. 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https://www.mcdonalds.com/gb/en-gb.html </a:t>
            </a:r>
            <a:r>
              <a:rPr lang="en-GB" dirty="0">
                <a:ea typeface="+mn-lt"/>
                <a:cs typeface="+mn-lt"/>
              </a:rPr>
              <a:t> </a:t>
            </a:r>
          </a:p>
          <a:p>
            <a:r>
              <a:rPr lang="en-US" dirty="0"/>
              <a:t> ( Accessed :14/12/2021)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D3BDAE-0EC0-1A4F-ABB8-60DAE2A3D3C0}"/>
              </a:ext>
            </a:extLst>
          </p:cNvPr>
          <p:cNvSpPr txBox="1"/>
          <p:nvPr/>
        </p:nvSpPr>
        <p:spPr>
          <a:xfrm>
            <a:off x="371060" y="1881809"/>
            <a:ext cx="11820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Mcdonald’s.com (2021) </a:t>
            </a:r>
            <a:r>
              <a:rPr lang="en-GB" dirty="0"/>
              <a:t>Change a little, change a lot. 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https://www.mcdonalds.com/gb/en-gb/good-to-know/in-</a:t>
            </a:r>
            <a:r>
              <a:rPr lang="en-GB" dirty="0">
                <a:ea typeface="+mn-lt"/>
                <a:cs typeface="+mn-lt"/>
              </a:rPr>
              <a:t> </a:t>
            </a:r>
          </a:p>
          <a:p>
            <a:r>
              <a:rPr lang="en-GB" dirty="0">
                <a:ea typeface="+mn-lt"/>
                <a:cs typeface="+mn-lt"/>
              </a:rPr>
              <a:t> ( Accessed:14/12/2021)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5918AF-43AA-0748-A2A1-7FEE351A3BD8}"/>
              </a:ext>
            </a:extLst>
          </p:cNvPr>
          <p:cNvSpPr txBox="1"/>
          <p:nvPr/>
        </p:nvSpPr>
        <p:spPr>
          <a:xfrm>
            <a:off x="371060" y="2744928"/>
            <a:ext cx="117016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Mcdonald’s.com (2021) your right to know.  Available at:</a:t>
            </a:r>
          </a:p>
          <a:p>
            <a:r>
              <a:rPr lang="en-GB" dirty="0"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  <a:hlinkClick r:id="rId5"/>
              </a:rPr>
              <a:t>https://www.mcdonalds.com/gb/en-gb/help/faq/18507-what-are-the-business-aims-and-objectives-for-mcdonalds-in-the-uk.html</a:t>
            </a:r>
            <a:r>
              <a:rPr lang="en-GB" dirty="0">
                <a:ea typeface="+mn-lt"/>
                <a:cs typeface="+mn-lt"/>
              </a:rPr>
              <a:t> </a:t>
            </a:r>
          </a:p>
          <a:p>
            <a:r>
              <a:rPr lang="en-GB" dirty="0">
                <a:ea typeface="+mn-lt"/>
                <a:cs typeface="+mn-lt"/>
              </a:rPr>
              <a:t>(Accessed : 14/12/2021)</a:t>
            </a:r>
          </a:p>
        </p:txBody>
      </p:sp>
    </p:spTree>
    <p:extLst>
      <p:ext uri="{BB962C8B-B14F-4D97-AF65-F5344CB8AC3E}">
        <p14:creationId xmlns:p14="http://schemas.microsoft.com/office/powerpoint/2010/main" val="642856738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73EEB3-EB21-BD4A-A04F-AFA90EF3FE76}"/>
              </a:ext>
            </a:extLst>
          </p:cNvPr>
          <p:cNvSpPr txBox="1"/>
          <p:nvPr/>
        </p:nvSpPr>
        <p:spPr>
          <a:xfrm>
            <a:off x="3511826" y="993913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FE31C1-C45F-A946-8FD2-4DABA61162AA}"/>
              </a:ext>
            </a:extLst>
          </p:cNvPr>
          <p:cNvSpPr txBox="1"/>
          <p:nvPr/>
        </p:nvSpPr>
        <p:spPr>
          <a:xfrm>
            <a:off x="662609" y="689113"/>
            <a:ext cx="102174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Samuely Alex (2021) </a:t>
            </a:r>
            <a:r>
              <a:rPr lang="en-GB" dirty="0"/>
              <a:t>McDonald’s 7M app downloads highlights effectiveness of relevant incentives.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https://www.retaildive.com/ex/mobilecommercedaily/mcdonalds-7m-app-downloads-highlights-effectiveness-of-welcome-incentives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(Accessed :14/12/2021)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8EB0A2-459E-1C4E-800F-D72A43D59E91}"/>
              </a:ext>
            </a:extLst>
          </p:cNvPr>
          <p:cNvSpPr txBox="1"/>
          <p:nvPr/>
        </p:nvSpPr>
        <p:spPr>
          <a:xfrm>
            <a:off x="662609" y="2345635"/>
            <a:ext cx="11065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Smith Josh(2015) McDonald’s App: 5 Things to Know About Free Food. Available at : </a:t>
            </a:r>
            <a:r>
              <a:rPr lang="en-GB" dirty="0">
                <a:solidFill>
                  <a:srgbClr val="FA2B5C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https://www.gottabemobile.com/mcdonalds-app-5-things-to-know-about-free-food/ 9</a:t>
            </a:r>
          </a:p>
          <a:p>
            <a:r>
              <a:rPr lang="en-GB" dirty="0"/>
              <a:t>( Accessed : 14/12/2021)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EF63B7-5DD6-F14D-89F2-4939020946AB}"/>
              </a:ext>
            </a:extLst>
          </p:cNvPr>
          <p:cNvSpPr txBox="1"/>
          <p:nvPr/>
        </p:nvSpPr>
        <p:spPr>
          <a:xfrm>
            <a:off x="662608" y="3882887"/>
            <a:ext cx="115293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Thomas Rachell (2014)</a:t>
            </a:r>
            <a:r>
              <a:rPr lang="en-GB" b="1" dirty="0"/>
              <a:t> </a:t>
            </a:r>
            <a:r>
              <a:rPr lang="en-GB" dirty="0"/>
              <a:t>How Digital Technology is Changing McDonald’s Structure, Offer and Customer Relationships . Available at:</a:t>
            </a:r>
            <a:endParaRPr lang="en-GB" u="sng" dirty="0"/>
          </a:p>
          <a:p>
            <a:r>
              <a:rPr lang="en-GB" u="sng" dirty="0">
                <a:hlinkClick r:id="rId4"/>
              </a:rPr>
              <a:t>https://www.business2community.com/digital-marketing/digital-technology-changing-mcdonalds-structure-offer-customer-relationships-0851153</a:t>
            </a:r>
            <a:r>
              <a:rPr lang="en-GB" u="sng" dirty="0"/>
              <a:t> </a:t>
            </a:r>
            <a:r>
              <a:rPr lang="en-GB" dirty="0"/>
              <a:t>( accessed: 14/12/2021)</a:t>
            </a:r>
          </a:p>
        </p:txBody>
      </p:sp>
    </p:spTree>
    <p:extLst>
      <p:ext uri="{BB962C8B-B14F-4D97-AF65-F5344CB8AC3E}">
        <p14:creationId xmlns:p14="http://schemas.microsoft.com/office/powerpoint/2010/main" val="3116309752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6C4B28-79FB-964E-B357-EE0447AAB01B}"/>
              </a:ext>
            </a:extLst>
          </p:cNvPr>
          <p:cNvSpPr txBox="1"/>
          <p:nvPr/>
        </p:nvSpPr>
        <p:spPr>
          <a:xfrm>
            <a:off x="2292626" y="874643"/>
            <a:ext cx="8033738" cy="92333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5400" b="1" dirty="0">
                <a:latin typeface="Chalkboard SE" panose="03050602040202020205" pitchFamily="66" charset="77"/>
              </a:rPr>
              <a:t>Thank you for listening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8DA60C-1948-8141-B93B-F6F027F6EF50}"/>
              </a:ext>
            </a:extLst>
          </p:cNvPr>
          <p:cNvSpPr txBox="1"/>
          <p:nvPr/>
        </p:nvSpPr>
        <p:spPr>
          <a:xfrm>
            <a:off x="4267201" y="3154017"/>
            <a:ext cx="36529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6999243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{27805534-377C-4C46-90F4-8653E28EC663}tf16401378</Template>
  <TotalTime>1970</TotalTime>
  <Words>1410</Words>
  <Application>Microsoft Macintosh PowerPoint</Application>
  <PresentationFormat>Widescreen</PresentationFormat>
  <Paragraphs>184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Britannic Bold</vt:lpstr>
      <vt:lpstr>Calibri</vt:lpstr>
      <vt:lpstr>Chalkboard SE</vt:lpstr>
      <vt:lpstr>Chalkduster</vt:lpstr>
      <vt:lpstr>Gill Sans MT</vt:lpstr>
      <vt:lpstr>Gallery</vt:lpstr>
      <vt:lpstr>PRESENTATION ABOUT How McDonald's uses modern technology</vt:lpstr>
      <vt:lpstr>PowerPoint Presentation</vt:lpstr>
      <vt:lpstr>Introduction</vt:lpstr>
      <vt:lpstr>digital technology uses in McDonald's </vt:lpstr>
      <vt:lpstr>PowerPoint Presentation</vt:lpstr>
      <vt:lpstr>Background of McDonald's </vt:lpstr>
      <vt:lpstr>Background of McDonald's </vt:lpstr>
      <vt:lpstr>Background of McDonald's </vt:lpstr>
      <vt:lpstr>PowerPoint Presentation</vt:lpstr>
      <vt:lpstr>Challenges before introducing modern Technology in MCDONAL’S </vt:lpstr>
      <vt:lpstr>PowerPoint Presentation</vt:lpstr>
      <vt:lpstr>Insight of modern technology introduced </vt:lpstr>
      <vt:lpstr>Insights of Modern Technology Introduced </vt:lpstr>
      <vt:lpstr>Impacts of modern technology</vt:lpstr>
      <vt:lpstr>Integrated technology </vt:lpstr>
      <vt:lpstr>Case study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Tharsiny Ravi (2112265)</cp:lastModifiedBy>
  <cp:revision>77</cp:revision>
  <dcterms:created xsi:type="dcterms:W3CDTF">2021-11-17T15:45:55Z</dcterms:created>
  <dcterms:modified xsi:type="dcterms:W3CDTF">2021-12-14T23:40:41Z</dcterms:modified>
</cp:coreProperties>
</file>