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4"/>
  </p:sldMasterIdLst>
  <p:sldIdLst>
    <p:sldId id="256" r:id="rId5"/>
    <p:sldId id="258" r:id="rId6"/>
    <p:sldId id="259" r:id="rId7"/>
    <p:sldId id="257"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6CDC82-ED19-46E9-8F8F-3513DF0F4C78}" v="25" dt="2021-10-08T14:13:12.8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3" autoAdjust="0"/>
    <p:restoredTop sz="94660"/>
  </p:normalViewPr>
  <p:slideViewPr>
    <p:cSldViewPr snapToGrid="0">
      <p:cViewPr varScale="1">
        <p:scale>
          <a:sx n="114" d="100"/>
          <a:sy n="114" d="100"/>
        </p:scale>
        <p:origin x="468"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BA4ECB87-671A-4160-98AA-19B8871C6F37}" type="datetimeFigureOut">
              <a:rPr lang="en-GB" smtClean="0"/>
              <a:t>22/10/2021</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B133F44B-A1F2-4E18-B20A-EAD0E6DE3B66}"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35246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4ECB87-671A-4160-98AA-19B8871C6F37}" type="datetimeFigureOut">
              <a:rPr lang="en-GB" smtClean="0"/>
              <a:t>22/10/2021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33F44B-A1F2-4E18-B20A-EAD0E6DE3B66}" type="slidenum">
              <a:rPr lang="en-GB" smtClean="0"/>
              <a:t>‹#›</a:t>
            </a:fld>
            <a:endParaRPr lang="en-GB"/>
          </a:p>
        </p:txBody>
      </p:sp>
    </p:spTree>
    <p:extLst>
      <p:ext uri="{BB962C8B-B14F-4D97-AF65-F5344CB8AC3E}">
        <p14:creationId xmlns:p14="http://schemas.microsoft.com/office/powerpoint/2010/main" val="2267216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BA4ECB87-671A-4160-98AA-19B8871C6F37}" type="datetimeFigureOut">
              <a:rPr lang="en-GB" smtClean="0"/>
              <a:t>22/10/2021</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B133F44B-A1F2-4E18-B20A-EAD0E6DE3B66}"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66577201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4ECB87-671A-4160-98AA-19B8871C6F37}" type="datetimeFigureOut">
              <a:rPr lang="en-GB" smtClean="0"/>
              <a:t>22/10/2021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33F44B-A1F2-4E18-B20A-EAD0E6DE3B66}" type="slidenum">
              <a:rPr lang="en-GB" smtClean="0"/>
              <a:t>‹#›</a:t>
            </a:fld>
            <a:endParaRPr lang="en-GB"/>
          </a:p>
        </p:txBody>
      </p:sp>
    </p:spTree>
    <p:extLst>
      <p:ext uri="{BB962C8B-B14F-4D97-AF65-F5344CB8AC3E}">
        <p14:creationId xmlns:p14="http://schemas.microsoft.com/office/powerpoint/2010/main" val="4230595406"/>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4ECB87-671A-4160-98AA-19B8871C6F37}" type="datetimeFigureOut">
              <a:rPr lang="en-GB" smtClean="0"/>
              <a:t>22/10/2021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33F44B-A1F2-4E18-B20A-EAD0E6DE3B66}" type="slidenum">
              <a:rPr lang="en-GB" smtClean="0"/>
              <a:t>‹#›</a:t>
            </a:fld>
            <a:endParaRPr lang="en-GB"/>
          </a:p>
        </p:txBody>
      </p:sp>
    </p:spTree>
    <p:extLst>
      <p:ext uri="{BB962C8B-B14F-4D97-AF65-F5344CB8AC3E}">
        <p14:creationId xmlns:p14="http://schemas.microsoft.com/office/powerpoint/2010/main" val="2030819228"/>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4ECB87-671A-4160-98AA-19B8871C6F37}" type="datetimeFigureOut">
              <a:rPr lang="en-GB" smtClean="0"/>
              <a:t>22/10/2021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33F44B-A1F2-4E18-B20A-EAD0E6DE3B66}" type="slidenum">
              <a:rPr lang="en-GB" smtClean="0"/>
              <a:t>‹#›</a:t>
            </a:fld>
            <a:endParaRPr lang="en-GB"/>
          </a:p>
        </p:txBody>
      </p:sp>
    </p:spTree>
    <p:extLst>
      <p:ext uri="{BB962C8B-B14F-4D97-AF65-F5344CB8AC3E}">
        <p14:creationId xmlns:p14="http://schemas.microsoft.com/office/powerpoint/2010/main" val="2939729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4ECB87-671A-4160-98AA-19B8871C6F37}" type="datetimeFigureOut">
              <a:rPr lang="en-GB" smtClean="0"/>
              <a:t>22/10/2021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33F44B-A1F2-4E18-B20A-EAD0E6DE3B66}" type="slidenum">
              <a:rPr lang="en-GB" smtClean="0"/>
              <a:t>‹#›</a:t>
            </a:fld>
            <a:endParaRPr lang="en-GB"/>
          </a:p>
        </p:txBody>
      </p:sp>
    </p:spTree>
    <p:extLst>
      <p:ext uri="{BB962C8B-B14F-4D97-AF65-F5344CB8AC3E}">
        <p14:creationId xmlns:p14="http://schemas.microsoft.com/office/powerpoint/2010/main" val="400230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BA4ECB87-671A-4160-98AA-19B8871C6F37}" type="datetimeFigureOut">
              <a:rPr lang="en-GB" smtClean="0"/>
              <a:t>22/10/2021</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B133F44B-A1F2-4E18-B20A-EAD0E6DE3B66}"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59530496"/>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BA4ECB87-671A-4160-98AA-19B8871C6F37}" type="datetimeFigureOut">
              <a:rPr lang="en-GB" smtClean="0"/>
              <a:t>22/10/2021</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B133F44B-A1F2-4E18-B20A-EAD0E6DE3B66}" type="slidenum">
              <a:rPr lang="en-GB" smtClean="0"/>
              <a:t>‹#›</a:t>
            </a:fld>
            <a:endParaRPr lang="en-GB"/>
          </a:p>
        </p:txBody>
      </p:sp>
    </p:spTree>
    <p:extLst>
      <p:ext uri="{BB962C8B-B14F-4D97-AF65-F5344CB8AC3E}">
        <p14:creationId xmlns:p14="http://schemas.microsoft.com/office/powerpoint/2010/main" val="68450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4ECB87-671A-4160-98AA-19B8871C6F37}" type="datetimeFigureOut">
              <a:rPr lang="en-GB" smtClean="0"/>
              <a:t>22/10/2021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33F44B-A1F2-4E18-B20A-EAD0E6DE3B66}" type="slidenum">
              <a:rPr lang="en-GB" smtClean="0"/>
              <a:t>‹#›</a:t>
            </a:fld>
            <a:endParaRPr lang="en-GB"/>
          </a:p>
        </p:txBody>
      </p:sp>
    </p:spTree>
    <p:extLst>
      <p:ext uri="{BB962C8B-B14F-4D97-AF65-F5344CB8AC3E}">
        <p14:creationId xmlns:p14="http://schemas.microsoft.com/office/powerpoint/2010/main" val="23078015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4ECB87-671A-4160-98AA-19B8871C6F37}" type="datetimeFigureOut">
              <a:rPr lang="en-GB" smtClean="0"/>
              <a:t>22/10/2021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33F44B-A1F2-4E18-B20A-EAD0E6DE3B66}" type="slidenum">
              <a:rPr lang="en-GB" smtClean="0"/>
              <a:t>‹#›</a:t>
            </a:fld>
            <a:endParaRPr lang="en-GB"/>
          </a:p>
        </p:txBody>
      </p:sp>
    </p:spTree>
    <p:extLst>
      <p:ext uri="{BB962C8B-B14F-4D97-AF65-F5344CB8AC3E}">
        <p14:creationId xmlns:p14="http://schemas.microsoft.com/office/powerpoint/2010/main" val="3197771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BA4ECB87-671A-4160-98AA-19B8871C6F37}" type="datetimeFigureOut">
              <a:rPr lang="en-GB" smtClean="0"/>
              <a:t>22/10/2021</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B133F44B-A1F2-4E18-B20A-EAD0E6DE3B66}"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12462618"/>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linkedin.com/pulse/authentic-leadership-critical-now-more-than-ever-ensure-fiona-buckley" TargetMode="External"/><Relationship Id="rId2" Type="http://schemas.openxmlformats.org/officeDocument/2006/relationships/hyperlink" Target="https://www.theleadershipinstitute.com.au/2020/01/5-steps-to-defining-your-authentic-leadership/" TargetMode="External"/><Relationship Id="rId1" Type="http://schemas.openxmlformats.org/officeDocument/2006/relationships/slideLayout" Target="../slideLayouts/slideLayout2.xml"/><Relationship Id="rId5" Type="http://schemas.openxmlformats.org/officeDocument/2006/relationships/hyperlink" Target="https://www.forbes.com/sites/forbestechcouncil/2020/07/17/management-in-crisis-the-best-leadership-style-to-adopt-in-times-of-crisis/?sh=22e899f37cb4" TargetMode="External"/><Relationship Id="rId4" Type="http://schemas.openxmlformats.org/officeDocument/2006/relationships/hyperlink" Target="https://hbr.org/2011/02/authentic-leadership-can-be-b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0E7E3-CAB5-4C92-BBEA-638868E83309}"/>
              </a:ext>
            </a:extLst>
          </p:cNvPr>
          <p:cNvSpPr>
            <a:spLocks noGrp="1"/>
          </p:cNvSpPr>
          <p:nvPr>
            <p:ph type="ctrTitle"/>
          </p:nvPr>
        </p:nvSpPr>
        <p:spPr>
          <a:xfrm>
            <a:off x="1665731" y="1153885"/>
            <a:ext cx="9144000" cy="1071563"/>
          </a:xfrm>
        </p:spPr>
        <p:txBody>
          <a:bodyPr/>
          <a:lstStyle/>
          <a:p>
            <a:r>
              <a:rPr lang="en-GB" dirty="0"/>
              <a:t>Authentic leadership</a:t>
            </a:r>
          </a:p>
        </p:txBody>
      </p:sp>
      <p:sp>
        <p:nvSpPr>
          <p:cNvPr id="5" name="Subtitle 4">
            <a:extLst>
              <a:ext uri="{FF2B5EF4-FFF2-40B4-BE49-F238E27FC236}">
                <a16:creationId xmlns:a16="http://schemas.microsoft.com/office/drawing/2014/main" id="{88CBAC9C-03C1-498A-833C-38C0630F83DA}"/>
              </a:ext>
            </a:extLst>
          </p:cNvPr>
          <p:cNvSpPr>
            <a:spLocks noGrp="1"/>
          </p:cNvSpPr>
          <p:nvPr>
            <p:ph type="subTitle" idx="1"/>
          </p:nvPr>
        </p:nvSpPr>
        <p:spPr/>
        <p:txBody>
          <a:bodyPr/>
          <a:lstStyle/>
          <a:p>
            <a:r>
              <a:rPr lang="en-GB" dirty="0"/>
              <a:t>Elena </a:t>
            </a:r>
            <a:r>
              <a:rPr lang="en-GB" dirty="0" err="1"/>
              <a:t>holmes</a:t>
            </a:r>
            <a:r>
              <a:rPr lang="en-GB" dirty="0"/>
              <a:t>, Katherine </a:t>
            </a:r>
            <a:r>
              <a:rPr lang="en-GB" dirty="0" err="1"/>
              <a:t>hobbs</a:t>
            </a:r>
            <a:r>
              <a:rPr lang="en-GB" dirty="0"/>
              <a:t>, katy </a:t>
            </a:r>
            <a:r>
              <a:rPr lang="en-GB" dirty="0" err="1"/>
              <a:t>barron</a:t>
            </a:r>
            <a:r>
              <a:rPr lang="en-GB" dirty="0"/>
              <a:t> and </a:t>
            </a:r>
            <a:r>
              <a:rPr lang="en-GB" dirty="0" err="1"/>
              <a:t>nia</a:t>
            </a:r>
            <a:r>
              <a:rPr lang="en-GB" dirty="0"/>
              <a:t> </a:t>
            </a:r>
            <a:r>
              <a:rPr lang="en-GB" dirty="0" err="1"/>
              <a:t>williams</a:t>
            </a:r>
            <a:endParaRPr lang="en-GB" dirty="0"/>
          </a:p>
        </p:txBody>
      </p:sp>
      <p:sp>
        <p:nvSpPr>
          <p:cNvPr id="8" name="TextBox 7">
            <a:extLst>
              <a:ext uri="{FF2B5EF4-FFF2-40B4-BE49-F238E27FC236}">
                <a16:creationId xmlns:a16="http://schemas.microsoft.com/office/drawing/2014/main" id="{9072FC0E-B07D-4201-B9BF-FF39D98C5FEE}"/>
              </a:ext>
            </a:extLst>
          </p:cNvPr>
          <p:cNvSpPr txBox="1"/>
          <p:nvPr/>
        </p:nvSpPr>
        <p:spPr>
          <a:xfrm>
            <a:off x="3048740" y="3429000"/>
            <a:ext cx="6094520" cy="1292662"/>
          </a:xfrm>
          <a:prstGeom prst="rect">
            <a:avLst/>
          </a:prstGeom>
          <a:noFill/>
        </p:spPr>
        <p:txBody>
          <a:bodyPr wrap="square">
            <a:spAutoFit/>
          </a:bodyPr>
          <a:lstStyle/>
          <a:p>
            <a:pPr algn="ctr"/>
            <a:r>
              <a:rPr lang="en-GB" sz="2400" dirty="0"/>
              <a:t>What is ‘Authentic Leadership’?</a:t>
            </a:r>
          </a:p>
          <a:p>
            <a:pPr algn="ctr"/>
            <a:endParaRPr lang="en-GB" dirty="0"/>
          </a:p>
          <a:p>
            <a:pPr algn="ctr"/>
            <a:r>
              <a:rPr lang="en-GB" i="1" dirty="0"/>
              <a:t>‘An expression of the leader’s true self.’ </a:t>
            </a:r>
          </a:p>
          <a:p>
            <a:pPr algn="ctr"/>
            <a:r>
              <a:rPr lang="en-GB" dirty="0"/>
              <a:t>(</a:t>
            </a:r>
            <a:r>
              <a:rPr lang="en-GB" dirty="0" err="1"/>
              <a:t>Wenjin</a:t>
            </a:r>
            <a:r>
              <a:rPr lang="en-GB" dirty="0"/>
              <a:t> and Tymon, 2016)</a:t>
            </a:r>
          </a:p>
        </p:txBody>
      </p:sp>
    </p:spTree>
    <p:extLst>
      <p:ext uri="{BB962C8B-B14F-4D97-AF65-F5344CB8AC3E}">
        <p14:creationId xmlns:p14="http://schemas.microsoft.com/office/powerpoint/2010/main" val="1350068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C0165CE2-9669-447B-AFA3-14976E2A4D63}"/>
              </a:ext>
            </a:extLst>
          </p:cNvPr>
          <p:cNvGraphicFramePr>
            <a:graphicFrameLocks noGrp="1"/>
          </p:cNvGraphicFramePr>
          <p:nvPr>
            <p:extLst>
              <p:ext uri="{D42A27DB-BD31-4B8C-83A1-F6EECF244321}">
                <p14:modId xmlns:p14="http://schemas.microsoft.com/office/powerpoint/2010/main" val="1332362659"/>
              </p:ext>
            </p:extLst>
          </p:nvPr>
        </p:nvGraphicFramePr>
        <p:xfrm>
          <a:off x="1216240" y="1661453"/>
          <a:ext cx="9703294" cy="4450080"/>
        </p:xfrm>
        <a:graphic>
          <a:graphicData uri="http://schemas.openxmlformats.org/drawingml/2006/table">
            <a:tbl>
              <a:tblPr firstRow="1" bandRow="1">
                <a:tableStyleId>{5C22544A-7EE6-4342-B048-85BDC9FD1C3A}</a:tableStyleId>
              </a:tblPr>
              <a:tblGrid>
                <a:gridCol w="4851647">
                  <a:extLst>
                    <a:ext uri="{9D8B030D-6E8A-4147-A177-3AD203B41FA5}">
                      <a16:colId xmlns:a16="http://schemas.microsoft.com/office/drawing/2014/main" val="3475472475"/>
                    </a:ext>
                  </a:extLst>
                </a:gridCol>
                <a:gridCol w="4851647">
                  <a:extLst>
                    <a:ext uri="{9D8B030D-6E8A-4147-A177-3AD203B41FA5}">
                      <a16:colId xmlns:a16="http://schemas.microsoft.com/office/drawing/2014/main" val="320798746"/>
                    </a:ext>
                  </a:extLst>
                </a:gridCol>
              </a:tblGrid>
              <a:tr h="370840">
                <a:tc>
                  <a:txBody>
                    <a:bodyPr/>
                    <a:lstStyle/>
                    <a:p>
                      <a:pPr algn="ctr"/>
                      <a:r>
                        <a:rPr lang="en-GB" sz="2800" dirty="0">
                          <a:solidFill>
                            <a:schemeClr val="tx1"/>
                          </a:solidFill>
                        </a:rPr>
                        <a:t>Strengths</a:t>
                      </a:r>
                    </a:p>
                  </a:txBody>
                  <a:tcPr/>
                </a:tc>
                <a:tc>
                  <a:txBody>
                    <a:bodyPr/>
                    <a:lstStyle/>
                    <a:p>
                      <a:pPr algn="ctr"/>
                      <a:r>
                        <a:rPr lang="en-GB" sz="2800" dirty="0">
                          <a:solidFill>
                            <a:schemeClr val="tx1"/>
                          </a:solidFill>
                        </a:rPr>
                        <a:t>Weaknesses</a:t>
                      </a:r>
                    </a:p>
                  </a:txBody>
                  <a:tcPr/>
                </a:tc>
                <a:extLst>
                  <a:ext uri="{0D108BD9-81ED-4DB2-BD59-A6C34878D82A}">
                    <a16:rowId xmlns:a16="http://schemas.microsoft.com/office/drawing/2014/main" val="100796703"/>
                  </a:ext>
                </a:extLst>
              </a:tr>
              <a:tr h="370840">
                <a:tc>
                  <a:txBody>
                    <a:bodyPr/>
                    <a:lstStyle/>
                    <a:p>
                      <a:r>
                        <a:rPr lang="en-GB" dirty="0"/>
                        <a:t>Authentic leaders are usually sympathetic, understanding and compassionate (Leroy, 2015). </a:t>
                      </a:r>
                    </a:p>
                  </a:txBody>
                  <a:tcPr/>
                </a:tc>
                <a:tc>
                  <a:txBody>
                    <a:bodyPr/>
                    <a:lstStyle/>
                    <a:p>
                      <a:r>
                        <a:rPr lang="en-GB" dirty="0"/>
                        <a:t>Authenticity can be problematic if you flaws in your personality traits; e.g. overly critical and non-communicative (Harvard Business Review, 2011).</a:t>
                      </a:r>
                    </a:p>
                  </a:txBody>
                  <a:tcPr/>
                </a:tc>
                <a:extLst>
                  <a:ext uri="{0D108BD9-81ED-4DB2-BD59-A6C34878D82A}">
                    <a16:rowId xmlns:a16="http://schemas.microsoft.com/office/drawing/2014/main" val="460518481"/>
                  </a:ext>
                </a:extLst>
              </a:tr>
              <a:tr h="370840">
                <a:tc>
                  <a:txBody>
                    <a:bodyPr/>
                    <a:lstStyle/>
                    <a:p>
                      <a:r>
                        <a:rPr lang="en-GB" dirty="0"/>
                        <a:t>They lead with their hearts, whereas traditional leaders arguably lead with their ego (Leadership Institute, 2020).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Followers can </a:t>
                      </a:r>
                      <a:r>
                        <a:rPr lang="en-GB"/>
                        <a:t>never know </a:t>
                      </a:r>
                      <a:r>
                        <a:rPr lang="en-GB" dirty="0"/>
                        <a:t>if the version of their leaders true self is anything more than an illusion (</a:t>
                      </a:r>
                      <a:r>
                        <a:rPr lang="en-GB" dirty="0" err="1"/>
                        <a:t>Wenjin</a:t>
                      </a:r>
                      <a:r>
                        <a:rPr lang="en-GB" dirty="0"/>
                        <a:t> and Tymon, 2016).</a:t>
                      </a:r>
                    </a:p>
                  </a:txBody>
                  <a:tcPr/>
                </a:tc>
                <a:extLst>
                  <a:ext uri="{0D108BD9-81ED-4DB2-BD59-A6C34878D82A}">
                    <a16:rowId xmlns:a16="http://schemas.microsoft.com/office/drawing/2014/main" val="750834928"/>
                  </a:ext>
                </a:extLst>
              </a:tr>
              <a:tr h="370840">
                <a:tc>
                  <a:txBody>
                    <a:bodyPr/>
                    <a:lstStyle/>
                    <a:p>
                      <a:r>
                        <a:rPr lang="en-GB" dirty="0"/>
                        <a:t>Adopting an authentic leadership style can contribute to maintaining positive working relationships (Leroy, 2015). </a:t>
                      </a:r>
                    </a:p>
                  </a:txBody>
                  <a:tcPr/>
                </a:tc>
                <a:tc>
                  <a:txBody>
                    <a:bodyPr/>
                    <a:lstStyle/>
                    <a:p>
                      <a:endParaRPr lang="en-GB"/>
                    </a:p>
                  </a:txBody>
                  <a:tcPr/>
                </a:tc>
                <a:extLst>
                  <a:ext uri="{0D108BD9-81ED-4DB2-BD59-A6C34878D82A}">
                    <a16:rowId xmlns:a16="http://schemas.microsoft.com/office/drawing/2014/main" val="1251879582"/>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Authentic leadership can enhance trust, job satisfaction and job performance (Walumbwa, 2008).</a:t>
                      </a:r>
                    </a:p>
                    <a:p>
                      <a:endParaRPr lang="en-GB" dirty="0"/>
                    </a:p>
                  </a:txBody>
                  <a:tcPr/>
                </a:tc>
                <a:tc>
                  <a:txBody>
                    <a:bodyPr/>
                    <a:lstStyle/>
                    <a:p>
                      <a:endParaRPr lang="en-GB" dirty="0"/>
                    </a:p>
                  </a:txBody>
                  <a:tcPr/>
                </a:tc>
                <a:extLst>
                  <a:ext uri="{0D108BD9-81ED-4DB2-BD59-A6C34878D82A}">
                    <a16:rowId xmlns:a16="http://schemas.microsoft.com/office/drawing/2014/main" val="524125976"/>
                  </a:ext>
                </a:extLst>
              </a:tr>
            </a:tbl>
          </a:graphicData>
        </a:graphic>
      </p:graphicFrame>
      <p:sp>
        <p:nvSpPr>
          <p:cNvPr id="7" name="Title 1">
            <a:extLst>
              <a:ext uri="{FF2B5EF4-FFF2-40B4-BE49-F238E27FC236}">
                <a16:creationId xmlns:a16="http://schemas.microsoft.com/office/drawing/2014/main" id="{CF0334E6-A2B6-4238-B170-BE4200CA872E}"/>
              </a:ext>
            </a:extLst>
          </p:cNvPr>
          <p:cNvSpPr>
            <a:spLocks noGrp="1"/>
          </p:cNvSpPr>
          <p:nvPr>
            <p:ph type="title"/>
          </p:nvPr>
        </p:nvSpPr>
        <p:spPr>
          <a:xfrm>
            <a:off x="1122247" y="169321"/>
            <a:ext cx="11004649" cy="1492132"/>
          </a:xfrm>
        </p:spPr>
        <p:txBody>
          <a:bodyPr>
            <a:normAutofit/>
          </a:bodyPr>
          <a:lstStyle/>
          <a:p>
            <a:r>
              <a:rPr lang="en-GB" dirty="0"/>
              <a:t>How effective is authentic leadership?</a:t>
            </a:r>
          </a:p>
        </p:txBody>
      </p:sp>
    </p:spTree>
    <p:extLst>
      <p:ext uri="{BB962C8B-B14F-4D97-AF65-F5344CB8AC3E}">
        <p14:creationId xmlns:p14="http://schemas.microsoft.com/office/powerpoint/2010/main" val="2818972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FCB2C-14F6-4183-BEE2-900A50E78AC9}"/>
              </a:ext>
            </a:extLst>
          </p:cNvPr>
          <p:cNvSpPr>
            <a:spLocks noGrp="1"/>
          </p:cNvSpPr>
          <p:nvPr>
            <p:ph type="title"/>
          </p:nvPr>
        </p:nvSpPr>
        <p:spPr/>
        <p:txBody>
          <a:bodyPr>
            <a:normAutofit fontScale="90000"/>
          </a:bodyPr>
          <a:lstStyle/>
          <a:p>
            <a:r>
              <a:rPr lang="en-GB" dirty="0"/>
              <a:t>So, is authentic leadership an appropriate style during periods of complexity?</a:t>
            </a:r>
          </a:p>
        </p:txBody>
      </p:sp>
      <p:sp>
        <p:nvSpPr>
          <p:cNvPr id="4" name="Subtitle 2">
            <a:extLst>
              <a:ext uri="{FF2B5EF4-FFF2-40B4-BE49-F238E27FC236}">
                <a16:creationId xmlns:a16="http://schemas.microsoft.com/office/drawing/2014/main" id="{6BA68FB5-144C-4D03-BE14-8086C3959B28}"/>
              </a:ext>
            </a:extLst>
          </p:cNvPr>
          <p:cNvSpPr txBox="1">
            <a:spLocks/>
          </p:cNvSpPr>
          <p:nvPr/>
        </p:nvSpPr>
        <p:spPr>
          <a:xfrm>
            <a:off x="1251678" y="2522746"/>
            <a:ext cx="10484602" cy="4921475"/>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pPr marL="0" indent="0">
              <a:buNone/>
            </a:pPr>
            <a:r>
              <a:rPr lang="en-GB" b="1" dirty="0"/>
              <a:t>YES</a:t>
            </a:r>
            <a:r>
              <a:rPr lang="en-GB" dirty="0"/>
              <a:t>, but perhaps with other leadership styles also considered. </a:t>
            </a:r>
          </a:p>
          <a:p>
            <a:pPr marL="0" indent="0">
              <a:buNone/>
            </a:pPr>
            <a:endParaRPr lang="en-GB" dirty="0"/>
          </a:p>
          <a:p>
            <a:pPr marL="0" indent="0">
              <a:buNone/>
            </a:pPr>
            <a:r>
              <a:rPr lang="en-GB" b="1" dirty="0"/>
              <a:t>WHY?</a:t>
            </a:r>
          </a:p>
          <a:p>
            <a:pPr marL="0" indent="0">
              <a:buNone/>
            </a:pPr>
            <a:r>
              <a:rPr lang="en-GB" dirty="0"/>
              <a:t>In the current climate, compassion, authenticity and understanding are desired leadership traits. However,  adopting traits from other leadership styles, such as transformation leadership, could be beneficial during times of external crisis (Forbes, 2020). </a:t>
            </a:r>
          </a:p>
          <a:p>
            <a:pPr marL="0" indent="0">
              <a:buNone/>
            </a:pPr>
            <a:endParaRPr lang="en-GB" dirty="0"/>
          </a:p>
          <a:p>
            <a:pPr marL="0" indent="0">
              <a:buNone/>
            </a:pPr>
            <a:r>
              <a:rPr lang="en-GB" dirty="0"/>
              <a:t>During a crisis, it is recognised that authentic leaders ability to be compassionate and understanding, has its benefits. However, when combined with transformational leaders ability to be motivating and act on the interests of the organisation, the leadership is arguably strengthened.</a:t>
            </a:r>
          </a:p>
        </p:txBody>
      </p:sp>
    </p:spTree>
    <p:extLst>
      <p:ext uri="{BB962C8B-B14F-4D97-AF65-F5344CB8AC3E}">
        <p14:creationId xmlns:p14="http://schemas.microsoft.com/office/powerpoint/2010/main" val="435612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ED86A8A-3CE2-4016-8E4C-348E9FBB3297}"/>
              </a:ext>
            </a:extLst>
          </p:cNvPr>
          <p:cNvSpPr txBox="1"/>
          <p:nvPr/>
        </p:nvSpPr>
        <p:spPr>
          <a:xfrm>
            <a:off x="971100" y="714169"/>
            <a:ext cx="11092542" cy="923330"/>
          </a:xfrm>
          <a:prstGeom prst="rect">
            <a:avLst/>
          </a:prstGeom>
          <a:noFill/>
        </p:spPr>
        <p:txBody>
          <a:bodyPr wrap="square">
            <a:spAutoFit/>
          </a:bodyPr>
          <a:lstStyle/>
          <a:p>
            <a:r>
              <a:rPr lang="en-GB" dirty="0"/>
              <a:t>The Leadership Institute (2020) </a:t>
            </a:r>
            <a:r>
              <a:rPr lang="en-GB" i="1" dirty="0"/>
              <a:t>The 5-step process of defining authentic leadership</a:t>
            </a:r>
            <a:r>
              <a:rPr lang="en-GB" dirty="0"/>
              <a:t>. Available at: </a:t>
            </a:r>
            <a:r>
              <a:rPr lang="en-GB" dirty="0">
                <a:hlinkClick r:id="rId2"/>
              </a:rPr>
              <a:t>https://www.theleadershipinstitute.com.au/2020/01/5-steps-to-defining-your-authentic-leadership/</a:t>
            </a:r>
            <a:r>
              <a:rPr lang="en-GB" dirty="0"/>
              <a:t> (Accessed: 8 October 2021).</a:t>
            </a:r>
          </a:p>
        </p:txBody>
      </p:sp>
      <p:sp>
        <p:nvSpPr>
          <p:cNvPr id="7" name="TextBox 6">
            <a:extLst>
              <a:ext uri="{FF2B5EF4-FFF2-40B4-BE49-F238E27FC236}">
                <a16:creationId xmlns:a16="http://schemas.microsoft.com/office/drawing/2014/main" id="{8A34755D-123C-4009-A826-08BD91D9A306}"/>
              </a:ext>
            </a:extLst>
          </p:cNvPr>
          <p:cNvSpPr txBox="1"/>
          <p:nvPr/>
        </p:nvSpPr>
        <p:spPr>
          <a:xfrm>
            <a:off x="3048000" y="3244334"/>
            <a:ext cx="6096000" cy="369332"/>
          </a:xfrm>
          <a:prstGeom prst="rect">
            <a:avLst/>
          </a:prstGeom>
          <a:noFill/>
        </p:spPr>
        <p:txBody>
          <a:bodyPr wrap="square">
            <a:spAutoFit/>
          </a:bodyPr>
          <a:lstStyle/>
          <a:p>
            <a:endParaRPr lang="en-GB" dirty="0"/>
          </a:p>
        </p:txBody>
      </p:sp>
      <p:sp>
        <p:nvSpPr>
          <p:cNvPr id="9" name="TextBox 8">
            <a:extLst>
              <a:ext uri="{FF2B5EF4-FFF2-40B4-BE49-F238E27FC236}">
                <a16:creationId xmlns:a16="http://schemas.microsoft.com/office/drawing/2014/main" id="{E143647C-ACB0-48B1-B1D5-8E654F32FBE6}"/>
              </a:ext>
            </a:extLst>
          </p:cNvPr>
          <p:cNvSpPr txBox="1"/>
          <p:nvPr/>
        </p:nvSpPr>
        <p:spPr>
          <a:xfrm>
            <a:off x="971100" y="5934670"/>
            <a:ext cx="11288485" cy="923330"/>
          </a:xfrm>
          <a:prstGeom prst="rect">
            <a:avLst/>
          </a:prstGeom>
          <a:noFill/>
        </p:spPr>
        <p:txBody>
          <a:bodyPr wrap="square">
            <a:spAutoFit/>
          </a:bodyPr>
          <a:lstStyle/>
          <a:p>
            <a:r>
              <a:rPr lang="en-GB" dirty="0"/>
              <a:t>Buckley, F., (2020) Authentic Leadership is critical now more than ever to ensure true followship. Available at: </a:t>
            </a:r>
            <a:r>
              <a:rPr lang="en-GB" dirty="0">
                <a:hlinkClick r:id="rId3"/>
              </a:rPr>
              <a:t>https://www.linkedin.com/pulse/authentic-leadership-critical-now-more-than-ever-ensure-fiona-buckley</a:t>
            </a:r>
            <a:r>
              <a:rPr lang="en-GB" dirty="0"/>
              <a:t> (Accessed: 8 October 2021).</a:t>
            </a:r>
          </a:p>
        </p:txBody>
      </p:sp>
      <p:sp>
        <p:nvSpPr>
          <p:cNvPr id="11" name="TextBox 10">
            <a:extLst>
              <a:ext uri="{FF2B5EF4-FFF2-40B4-BE49-F238E27FC236}">
                <a16:creationId xmlns:a16="http://schemas.microsoft.com/office/drawing/2014/main" id="{A033FEA3-952C-4B75-93DA-17DD8967D42C}"/>
              </a:ext>
            </a:extLst>
          </p:cNvPr>
          <p:cNvSpPr txBox="1"/>
          <p:nvPr/>
        </p:nvSpPr>
        <p:spPr>
          <a:xfrm>
            <a:off x="971100" y="1668102"/>
            <a:ext cx="10025744" cy="923330"/>
          </a:xfrm>
          <a:prstGeom prst="rect">
            <a:avLst/>
          </a:prstGeom>
          <a:noFill/>
        </p:spPr>
        <p:txBody>
          <a:bodyPr wrap="square">
            <a:spAutoFit/>
          </a:bodyPr>
          <a:lstStyle/>
          <a:p>
            <a:pPr algn="l"/>
            <a:r>
              <a:rPr lang="en-GB" b="0" i="0" dirty="0">
                <a:effectLst/>
                <a:latin typeface="Segoe UI" panose="020B0502040204020203" pitchFamily="34" charset="0"/>
              </a:rPr>
              <a:t>WALUMBWA, F., AVOLIO, B.J., GARDNER, W.L, WERNSING, T. and PETERSON, S. (2008) Authentic leadership: development and validation of a theory-based measure. </a:t>
            </a:r>
            <a:r>
              <a:rPr lang="en-GB" b="0" i="1" dirty="0">
                <a:effectLst/>
                <a:latin typeface="Segoe UI" panose="020B0502040204020203" pitchFamily="34" charset="0"/>
              </a:rPr>
              <a:t>Journal of Management</a:t>
            </a:r>
            <a:r>
              <a:rPr lang="en-GB" b="0" i="0" dirty="0">
                <a:effectLst/>
                <a:latin typeface="Segoe UI" panose="020B0502040204020203" pitchFamily="34" charset="0"/>
              </a:rPr>
              <a:t>. Vol 34, No 1. pp89–126.</a:t>
            </a:r>
          </a:p>
        </p:txBody>
      </p:sp>
      <p:sp>
        <p:nvSpPr>
          <p:cNvPr id="12" name="TextBox 11">
            <a:extLst>
              <a:ext uri="{FF2B5EF4-FFF2-40B4-BE49-F238E27FC236}">
                <a16:creationId xmlns:a16="http://schemas.microsoft.com/office/drawing/2014/main" id="{37379316-729B-404A-915B-A276302D930A}"/>
              </a:ext>
            </a:extLst>
          </p:cNvPr>
          <p:cNvSpPr txBox="1"/>
          <p:nvPr/>
        </p:nvSpPr>
        <p:spPr>
          <a:xfrm>
            <a:off x="971100" y="2696908"/>
            <a:ext cx="10025744" cy="646331"/>
          </a:xfrm>
          <a:prstGeom prst="rect">
            <a:avLst/>
          </a:prstGeom>
          <a:noFill/>
        </p:spPr>
        <p:txBody>
          <a:bodyPr wrap="square">
            <a:spAutoFit/>
          </a:bodyPr>
          <a:lstStyle/>
          <a:p>
            <a:pPr algn="l"/>
            <a:r>
              <a:rPr lang="en-GB" b="0" i="0" dirty="0" err="1">
                <a:effectLst/>
                <a:latin typeface="Segoe UI" panose="020B0502040204020203" pitchFamily="34" charset="0"/>
              </a:rPr>
              <a:t>Wenjin</a:t>
            </a:r>
            <a:r>
              <a:rPr lang="en-GB" b="0" i="0" dirty="0">
                <a:effectLst/>
                <a:latin typeface="Segoe UI" panose="020B0502040204020203" pitchFamily="34" charset="0"/>
              </a:rPr>
              <a:t>, D. and Tymon, A (2016) ‘Leadership and Leader Development’ </a:t>
            </a:r>
            <a:r>
              <a:rPr lang="en-GB" dirty="0">
                <a:latin typeface="Segoe UI" panose="020B0502040204020203" pitchFamily="34" charset="0"/>
              </a:rPr>
              <a:t>in </a:t>
            </a:r>
            <a:r>
              <a:rPr lang="en-GB" b="0" i="0" dirty="0">
                <a:effectLst/>
                <a:latin typeface="Segoe UI" panose="020B0502040204020203" pitchFamily="34" charset="0"/>
              </a:rPr>
              <a:t>French, R., and Rees, G., </a:t>
            </a:r>
            <a:r>
              <a:rPr lang="en-GB" b="0" i="1" dirty="0">
                <a:effectLst/>
                <a:latin typeface="Segoe UI" panose="020B0502040204020203" pitchFamily="34" charset="0"/>
              </a:rPr>
              <a:t>Leading, Managing and Developing People. </a:t>
            </a:r>
            <a:r>
              <a:rPr lang="en-GB" b="0" i="0" dirty="0">
                <a:effectLst/>
                <a:latin typeface="Segoe UI" panose="020B0502040204020203" pitchFamily="34" charset="0"/>
              </a:rPr>
              <a:t>Fifth edition. London: CIPD.</a:t>
            </a:r>
          </a:p>
        </p:txBody>
      </p:sp>
      <p:sp>
        <p:nvSpPr>
          <p:cNvPr id="14" name="TextBox 13">
            <a:extLst>
              <a:ext uri="{FF2B5EF4-FFF2-40B4-BE49-F238E27FC236}">
                <a16:creationId xmlns:a16="http://schemas.microsoft.com/office/drawing/2014/main" id="{DF45064F-4CEC-40BE-9301-305AC664A81A}"/>
              </a:ext>
            </a:extLst>
          </p:cNvPr>
          <p:cNvSpPr txBox="1"/>
          <p:nvPr/>
        </p:nvSpPr>
        <p:spPr>
          <a:xfrm>
            <a:off x="971100" y="3459603"/>
            <a:ext cx="10025744" cy="646331"/>
          </a:xfrm>
          <a:prstGeom prst="rect">
            <a:avLst/>
          </a:prstGeom>
          <a:noFill/>
        </p:spPr>
        <p:txBody>
          <a:bodyPr wrap="square">
            <a:spAutoFit/>
          </a:bodyPr>
          <a:lstStyle/>
          <a:p>
            <a:pPr algn="l"/>
            <a:r>
              <a:rPr lang="en-GB" b="0" i="0" dirty="0">
                <a:effectLst/>
                <a:latin typeface="Segoe UI" panose="020B0502040204020203" pitchFamily="34" charset="0"/>
              </a:rPr>
              <a:t>Leroy, H., </a:t>
            </a:r>
            <a:r>
              <a:rPr lang="en-GB" b="0" i="0" dirty="0" err="1">
                <a:effectLst/>
                <a:latin typeface="Segoe UI" panose="020B0502040204020203" pitchFamily="34" charset="0"/>
              </a:rPr>
              <a:t>Anseel</a:t>
            </a:r>
            <a:r>
              <a:rPr lang="en-GB" b="0" i="0" dirty="0">
                <a:effectLst/>
                <a:latin typeface="Segoe UI" panose="020B0502040204020203" pitchFamily="34" charset="0"/>
              </a:rPr>
              <a:t>, F., Gardner, W. (2015) </a:t>
            </a:r>
            <a:r>
              <a:rPr lang="en-GB" b="0" i="1" dirty="0">
                <a:effectLst/>
                <a:latin typeface="Segoe UI" panose="020B0502040204020203" pitchFamily="34" charset="0"/>
              </a:rPr>
              <a:t>Authentic leadership, authentic followership, basic need satisfaction, and work role performance. </a:t>
            </a:r>
            <a:r>
              <a:rPr lang="en-GB" b="0" i="0" dirty="0">
                <a:effectLst/>
                <a:latin typeface="Segoe UI" panose="020B0502040204020203" pitchFamily="34" charset="0"/>
              </a:rPr>
              <a:t>Sage journal. Vol 6. pp1677-1697</a:t>
            </a:r>
          </a:p>
        </p:txBody>
      </p:sp>
      <p:sp>
        <p:nvSpPr>
          <p:cNvPr id="16" name="TextBox 15">
            <a:extLst>
              <a:ext uri="{FF2B5EF4-FFF2-40B4-BE49-F238E27FC236}">
                <a16:creationId xmlns:a16="http://schemas.microsoft.com/office/drawing/2014/main" id="{17A4E547-65E2-4F24-A16E-35FBD3939426}"/>
              </a:ext>
            </a:extLst>
          </p:cNvPr>
          <p:cNvSpPr txBox="1"/>
          <p:nvPr/>
        </p:nvSpPr>
        <p:spPr>
          <a:xfrm>
            <a:off x="971100" y="4211410"/>
            <a:ext cx="10148816" cy="646331"/>
          </a:xfrm>
          <a:prstGeom prst="rect">
            <a:avLst/>
          </a:prstGeom>
          <a:noFill/>
        </p:spPr>
        <p:txBody>
          <a:bodyPr wrap="square">
            <a:spAutoFit/>
          </a:bodyPr>
          <a:lstStyle/>
          <a:p>
            <a:r>
              <a:rPr lang="en-GB" dirty="0"/>
              <a:t>Harvard Business Review, (2011) </a:t>
            </a:r>
            <a:r>
              <a:rPr lang="en-GB" i="1" dirty="0"/>
              <a:t>Authentic Leadership Can Be Bad Leadership.  </a:t>
            </a:r>
            <a:r>
              <a:rPr lang="en-GB" dirty="0"/>
              <a:t>Available at: </a:t>
            </a:r>
            <a:r>
              <a:rPr lang="en-GB" dirty="0">
                <a:hlinkClick r:id="rId4"/>
              </a:rPr>
              <a:t>https://hbr.org/2011/02/authentic-leadership-can-be-ba</a:t>
            </a:r>
            <a:r>
              <a:rPr lang="en-GB" dirty="0"/>
              <a:t> (Accessed: 8 October 2021).</a:t>
            </a:r>
          </a:p>
        </p:txBody>
      </p:sp>
      <p:sp>
        <p:nvSpPr>
          <p:cNvPr id="18" name="TextBox 17">
            <a:extLst>
              <a:ext uri="{FF2B5EF4-FFF2-40B4-BE49-F238E27FC236}">
                <a16:creationId xmlns:a16="http://schemas.microsoft.com/office/drawing/2014/main" id="{5F3FB9D9-8FA6-43DB-8969-E5AF29AE7B1D}"/>
              </a:ext>
            </a:extLst>
          </p:cNvPr>
          <p:cNvSpPr txBox="1"/>
          <p:nvPr/>
        </p:nvSpPr>
        <p:spPr>
          <a:xfrm>
            <a:off x="971100" y="4963217"/>
            <a:ext cx="10249799" cy="923330"/>
          </a:xfrm>
          <a:prstGeom prst="rect">
            <a:avLst/>
          </a:prstGeom>
          <a:noFill/>
        </p:spPr>
        <p:txBody>
          <a:bodyPr wrap="square">
            <a:spAutoFit/>
          </a:bodyPr>
          <a:lstStyle/>
          <a:p>
            <a:r>
              <a:rPr lang="en-GB" i="1" dirty="0"/>
              <a:t>Forbes (2020) Management in crisis.  The best leadership styles to adopt in times of crisis.’ </a:t>
            </a:r>
            <a:r>
              <a:rPr lang="en-GB" dirty="0"/>
              <a:t>Available at: </a:t>
            </a:r>
            <a:r>
              <a:rPr lang="en-GB" dirty="0">
                <a:solidFill>
                  <a:schemeClr val="accent3"/>
                </a:solidFill>
                <a:hlinkClick r:id="rId5">
                  <a:extLst>
                    <a:ext uri="{A12FA001-AC4F-418D-AE19-62706E023703}">
                      <ahyp:hlinkClr xmlns:ahyp="http://schemas.microsoft.com/office/drawing/2018/hyperlinkcolor" val="tx"/>
                    </a:ext>
                  </a:extLst>
                </a:hlinkClick>
              </a:rPr>
              <a:t>Management In Crisis: The Best Leadership Style To Adopt In Times Of Crisis (forbes.com)</a:t>
            </a:r>
            <a:r>
              <a:rPr lang="en-GB" dirty="0">
                <a:solidFill>
                  <a:schemeClr val="accent3"/>
                </a:solidFill>
              </a:rPr>
              <a:t> </a:t>
            </a:r>
            <a:r>
              <a:rPr lang="en-GB" dirty="0"/>
              <a:t>(Accessed: 8 October 2021).</a:t>
            </a:r>
            <a:endParaRPr lang="en-GB" i="1" dirty="0"/>
          </a:p>
        </p:txBody>
      </p:sp>
      <p:sp>
        <p:nvSpPr>
          <p:cNvPr id="10" name="Title 1">
            <a:extLst>
              <a:ext uri="{FF2B5EF4-FFF2-40B4-BE49-F238E27FC236}">
                <a16:creationId xmlns:a16="http://schemas.microsoft.com/office/drawing/2014/main" id="{41F709AD-0CAC-4A99-B12C-90A339AC5A63}"/>
              </a:ext>
            </a:extLst>
          </p:cNvPr>
          <p:cNvSpPr>
            <a:spLocks noGrp="1"/>
          </p:cNvSpPr>
          <p:nvPr>
            <p:ph type="title"/>
          </p:nvPr>
        </p:nvSpPr>
        <p:spPr>
          <a:xfrm>
            <a:off x="971100" y="59606"/>
            <a:ext cx="10178322" cy="1492132"/>
          </a:xfrm>
        </p:spPr>
        <p:txBody>
          <a:bodyPr>
            <a:normAutofit/>
          </a:bodyPr>
          <a:lstStyle/>
          <a:p>
            <a:r>
              <a:rPr lang="en-GB" dirty="0"/>
              <a:t>Reference list</a:t>
            </a:r>
          </a:p>
        </p:txBody>
      </p:sp>
    </p:spTree>
    <p:extLst>
      <p:ext uri="{BB962C8B-B14F-4D97-AF65-F5344CB8AC3E}">
        <p14:creationId xmlns:p14="http://schemas.microsoft.com/office/powerpoint/2010/main" val="1837894367"/>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9" ma:contentTypeDescription="Create a new document." ma:contentTypeScope="" ma:versionID="008f53ccc33a0b7e06fd73243743ba1a">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69c096cbbdcc75e2973648be4f3e75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EE739AD-13EB-43EF-B9C7-F67C2D4CBF67}">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9608DB8E-1D6A-4071-8FF9-CF67F2518F89}">
  <ds:schemaRefs>
    <ds:schemaRef ds:uri="http://schemas.microsoft.com/sharepoint/v3/contenttype/forms"/>
  </ds:schemaRefs>
</ds:datastoreItem>
</file>

<file path=customXml/itemProps3.xml><?xml version="1.0" encoding="utf-8"?>
<ds:datastoreItem xmlns:ds="http://schemas.openxmlformats.org/officeDocument/2006/customXml" ds:itemID="{41A8BD42-6C04-49D5-B581-97586DE1F0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Badge</Template>
  <TotalTime>239</TotalTime>
  <Words>566</Words>
  <Application>Microsoft Office PowerPoint</Application>
  <PresentationFormat>Widescreen</PresentationFormat>
  <Paragraphs>30</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Gill Sans MT</vt:lpstr>
      <vt:lpstr>Impact</vt:lpstr>
      <vt:lpstr>Segoe UI</vt:lpstr>
      <vt:lpstr>Badge</vt:lpstr>
      <vt:lpstr>Authentic leadership</vt:lpstr>
      <vt:lpstr>How effective is authentic leadership?</vt:lpstr>
      <vt:lpstr>So, is authentic leadership an appropriate style during periods of complexity?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Authentic leadership</dc:title>
  <dc:creator>Elena Grace Holmes (NWSSP)</dc:creator>
  <cp:lastModifiedBy>Maggie Inman</cp:lastModifiedBy>
  <cp:revision>6</cp:revision>
  <dcterms:created xsi:type="dcterms:W3CDTF">2021-10-08T11:21:14Z</dcterms:created>
  <dcterms:modified xsi:type="dcterms:W3CDTF">2021-10-22T18:58:27Z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