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7" r:id="rId40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86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gs" Target="tags/tag1.xml"/><Relationship Id="rId48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Jenkins" userId="6e983f3e0f6a59ed" providerId="LiveId" clId="{4B59D761-1688-416F-AAB7-F41CF2289C82}"/>
    <pc:docChg chg="custSel delSld modSld">
      <pc:chgData name="Paul Jenkins" userId="6e983f3e0f6a59ed" providerId="LiveId" clId="{4B59D761-1688-416F-AAB7-F41CF2289C82}" dt="2020-07-21T11:16:59.651" v="117" actId="207"/>
      <pc:docMkLst>
        <pc:docMk/>
      </pc:docMkLst>
      <pc:sldChg chg="modSp mod">
        <pc:chgData name="Paul Jenkins" userId="6e983f3e0f6a59ed" providerId="LiveId" clId="{4B59D761-1688-416F-AAB7-F41CF2289C82}" dt="2020-07-21T10:33:07.793" v="1" actId="20577"/>
        <pc:sldMkLst>
          <pc:docMk/>
          <pc:sldMk cId="3676239726" sldId="261"/>
        </pc:sldMkLst>
        <pc:spChg chg="mod">
          <ac:chgData name="Paul Jenkins" userId="6e983f3e0f6a59ed" providerId="LiveId" clId="{4B59D761-1688-416F-AAB7-F41CF2289C82}" dt="2020-07-21T10:33:07.793" v="1" actId="20577"/>
          <ac:spMkLst>
            <pc:docMk/>
            <pc:sldMk cId="3676239726" sldId="261"/>
            <ac:spMk id="429059" creationId="{00000000-0000-0000-0000-000000000000}"/>
          </ac:spMkLst>
        </pc:spChg>
      </pc:sldChg>
      <pc:sldChg chg="modSp">
        <pc:chgData name="Paul Jenkins" userId="6e983f3e0f6a59ed" providerId="LiveId" clId="{4B59D761-1688-416F-AAB7-F41CF2289C82}" dt="2020-07-21T10:33:38.442" v="13" actId="20577"/>
        <pc:sldMkLst>
          <pc:docMk/>
          <pc:sldMk cId="3223759599" sldId="268"/>
        </pc:sldMkLst>
        <pc:spChg chg="mod">
          <ac:chgData name="Paul Jenkins" userId="6e983f3e0f6a59ed" providerId="LiveId" clId="{4B59D761-1688-416F-AAB7-F41CF2289C82}" dt="2020-07-21T10:33:38.442" v="13" actId="20577"/>
          <ac:spMkLst>
            <pc:docMk/>
            <pc:sldMk cId="3223759599" sldId="268"/>
            <ac:spMk id="367619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1:16:14.217" v="85" actId="20577"/>
        <pc:sldMkLst>
          <pc:docMk/>
          <pc:sldMk cId="62280011" sldId="274"/>
        </pc:sldMkLst>
        <pc:spChg chg="mod">
          <ac:chgData name="Paul Jenkins" userId="6e983f3e0f6a59ed" providerId="LiveId" clId="{4B59D761-1688-416F-AAB7-F41CF2289C82}" dt="2020-07-21T11:16:14.217" v="85" actId="20577"/>
          <ac:spMkLst>
            <pc:docMk/>
            <pc:sldMk cId="62280011" sldId="274"/>
            <ac:spMk id="392195" creationId="{00000000-0000-0000-0000-000000000000}"/>
          </ac:spMkLst>
        </pc:spChg>
        <pc:spChg chg="mod">
          <ac:chgData name="Paul Jenkins" userId="6e983f3e0f6a59ed" providerId="LiveId" clId="{4B59D761-1688-416F-AAB7-F41CF2289C82}" dt="2020-07-21T11:15:46.312" v="50" actId="20577"/>
          <ac:spMkLst>
            <pc:docMk/>
            <pc:sldMk cId="62280011" sldId="274"/>
            <ac:spMk id="392196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1:16:59.651" v="117" actId="207"/>
        <pc:sldMkLst>
          <pc:docMk/>
          <pc:sldMk cId="148586191" sldId="275"/>
        </pc:sldMkLst>
        <pc:spChg chg="mod">
          <ac:chgData name="Paul Jenkins" userId="6e983f3e0f6a59ed" providerId="LiveId" clId="{4B59D761-1688-416F-AAB7-F41CF2289C82}" dt="2020-07-21T11:16:28.515" v="105" actId="20577"/>
          <ac:spMkLst>
            <pc:docMk/>
            <pc:sldMk cId="148586191" sldId="275"/>
            <ac:spMk id="393219" creationId="{00000000-0000-0000-0000-000000000000}"/>
          </ac:spMkLst>
        </pc:spChg>
        <pc:spChg chg="mod">
          <ac:chgData name="Paul Jenkins" userId="6e983f3e0f6a59ed" providerId="LiveId" clId="{4B59D761-1688-416F-AAB7-F41CF2289C82}" dt="2020-07-21T11:16:38.233" v="115" actId="20577"/>
          <ac:spMkLst>
            <pc:docMk/>
            <pc:sldMk cId="148586191" sldId="275"/>
            <ac:spMk id="393221" creationId="{00000000-0000-0000-0000-000000000000}"/>
          </ac:spMkLst>
        </pc:spChg>
        <pc:spChg chg="mod">
          <ac:chgData name="Paul Jenkins" userId="6e983f3e0f6a59ed" providerId="LiveId" clId="{4B59D761-1688-416F-AAB7-F41CF2289C82}" dt="2020-07-21T11:16:59.651" v="117" actId="207"/>
          <ac:spMkLst>
            <pc:docMk/>
            <pc:sldMk cId="148586191" sldId="275"/>
            <ac:spMk id="393223" creationId="{00000000-0000-0000-0000-000000000000}"/>
          </ac:spMkLst>
        </pc:spChg>
        <pc:spChg chg="mod">
          <ac:chgData name="Paul Jenkins" userId="6e983f3e0f6a59ed" providerId="LiveId" clId="{4B59D761-1688-416F-AAB7-F41CF2289C82}" dt="2020-07-21T11:16:52.827" v="116" actId="207"/>
          <ac:spMkLst>
            <pc:docMk/>
            <pc:sldMk cId="148586191" sldId="275"/>
            <ac:spMk id="393225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0:33:35.901" v="3" actId="27636"/>
        <pc:sldMkLst>
          <pc:docMk/>
          <pc:sldMk cId="1823353694" sldId="280"/>
        </pc:sldMkLst>
        <pc:spChg chg="mod">
          <ac:chgData name="Paul Jenkins" userId="6e983f3e0f6a59ed" providerId="LiveId" clId="{4B59D761-1688-416F-AAB7-F41CF2289C82}" dt="2020-07-21T10:33:35.901" v="3" actId="27636"/>
          <ac:spMkLst>
            <pc:docMk/>
            <pc:sldMk cId="1823353694" sldId="280"/>
            <ac:spMk id="396291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0:33:35.917" v="4" actId="27636"/>
        <pc:sldMkLst>
          <pc:docMk/>
          <pc:sldMk cId="3922432388" sldId="281"/>
        </pc:sldMkLst>
        <pc:spChg chg="mod">
          <ac:chgData name="Paul Jenkins" userId="6e983f3e0f6a59ed" providerId="LiveId" clId="{4B59D761-1688-416F-AAB7-F41CF2289C82}" dt="2020-07-21T10:33:35.917" v="4" actId="27636"/>
          <ac:spMkLst>
            <pc:docMk/>
            <pc:sldMk cId="3922432388" sldId="281"/>
            <ac:spMk id="397315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1:14:21.843" v="39" actId="20577"/>
        <pc:sldMkLst>
          <pc:docMk/>
          <pc:sldMk cId="3518782264" sldId="283"/>
        </pc:sldMkLst>
        <pc:spChg chg="mod">
          <ac:chgData name="Paul Jenkins" userId="6e983f3e0f6a59ed" providerId="LiveId" clId="{4B59D761-1688-416F-AAB7-F41CF2289C82}" dt="2020-07-21T11:14:21.843" v="39" actId="20577"/>
          <ac:spMkLst>
            <pc:docMk/>
            <pc:sldMk cId="3518782264" sldId="283"/>
            <ac:spMk id="401410" creationId="{00000000-0000-0000-0000-000000000000}"/>
          </ac:spMkLst>
        </pc:spChg>
      </pc:sldChg>
      <pc:sldChg chg="modSp mod">
        <pc:chgData name="Paul Jenkins" userId="6e983f3e0f6a59ed" providerId="LiveId" clId="{4B59D761-1688-416F-AAB7-F41CF2289C82}" dt="2020-07-21T10:35:10.496" v="14" actId="108"/>
        <pc:sldMkLst>
          <pc:docMk/>
          <pc:sldMk cId="757694683" sldId="287"/>
        </pc:sldMkLst>
        <pc:spChg chg="mod">
          <ac:chgData name="Paul Jenkins" userId="6e983f3e0f6a59ed" providerId="LiveId" clId="{4B59D761-1688-416F-AAB7-F41CF2289C82}" dt="2020-07-21T10:35:10.496" v="14" actId="108"/>
          <ac:spMkLst>
            <pc:docMk/>
            <pc:sldMk cId="757694683" sldId="287"/>
            <ac:spMk id="403467" creationId="{00000000-0000-0000-0000-000000000000}"/>
          </ac:spMkLst>
        </pc:spChg>
      </pc:sldChg>
      <pc:sldChg chg="modSp del mod">
        <pc:chgData name="Paul Jenkins" userId="6e983f3e0f6a59ed" providerId="LiveId" clId="{4B59D761-1688-416F-AAB7-F41CF2289C82}" dt="2020-07-21T10:35:28.905" v="16" actId="47"/>
        <pc:sldMkLst>
          <pc:docMk/>
          <pc:sldMk cId="4091360347" sldId="288"/>
        </pc:sldMkLst>
        <pc:spChg chg="mod">
          <ac:chgData name="Paul Jenkins" userId="6e983f3e0f6a59ed" providerId="LiveId" clId="{4B59D761-1688-416F-AAB7-F41CF2289C82}" dt="2020-07-21T10:35:22.624" v="15" actId="108"/>
          <ac:spMkLst>
            <pc:docMk/>
            <pc:sldMk cId="4091360347" sldId="288"/>
            <ac:spMk id="403467" creationId="{00000000-0000-0000-0000-000000000000}"/>
          </ac:spMkLst>
        </pc:spChg>
      </pc:sldChg>
      <pc:sldChg chg="modSp">
        <pc:chgData name="Paul Jenkins" userId="6e983f3e0f6a59ed" providerId="LiveId" clId="{4B59D761-1688-416F-AAB7-F41CF2289C82}" dt="2020-07-21T10:36:09.309" v="19" actId="207"/>
        <pc:sldMkLst>
          <pc:docMk/>
          <pc:sldMk cId="2568363282" sldId="293"/>
        </pc:sldMkLst>
        <pc:spChg chg="mod">
          <ac:chgData name="Paul Jenkins" userId="6e983f3e0f6a59ed" providerId="LiveId" clId="{4B59D761-1688-416F-AAB7-F41CF2289C82}" dt="2020-07-21T10:36:09.309" v="19" actId="207"/>
          <ac:spMkLst>
            <pc:docMk/>
            <pc:sldMk cId="2568363282" sldId="293"/>
            <ac:spMk id="390148" creationId="{00000000-0000-0000-0000-000000000000}"/>
          </ac:spMkLst>
        </pc:spChg>
        <pc:spChg chg="mod">
          <ac:chgData name="Paul Jenkins" userId="6e983f3e0f6a59ed" providerId="LiveId" clId="{4B59D761-1688-416F-AAB7-F41CF2289C82}" dt="2020-07-21T10:35:57.046" v="18" actId="207"/>
          <ac:spMkLst>
            <pc:docMk/>
            <pc:sldMk cId="2568363282" sldId="293"/>
            <ac:spMk id="390149" creationId="{00000000-0000-0000-0000-000000000000}"/>
          </ac:spMkLst>
        </pc:spChg>
      </pc:sldChg>
      <pc:sldChg chg="modSp">
        <pc:chgData name="Paul Jenkins" userId="6e983f3e0f6a59ed" providerId="LiveId" clId="{4B59D761-1688-416F-AAB7-F41CF2289C82}" dt="2020-07-21T10:36:52.996" v="24" actId="207"/>
        <pc:sldMkLst>
          <pc:docMk/>
          <pc:sldMk cId="174948534" sldId="294"/>
        </pc:sldMkLst>
        <pc:spChg chg="mod">
          <ac:chgData name="Paul Jenkins" userId="6e983f3e0f6a59ed" providerId="LiveId" clId="{4B59D761-1688-416F-AAB7-F41CF2289C82}" dt="2020-07-21T10:36:52.996" v="24" actId="207"/>
          <ac:spMkLst>
            <pc:docMk/>
            <pc:sldMk cId="174948534" sldId="294"/>
            <ac:spMk id="391173" creationId="{00000000-0000-0000-0000-000000000000}"/>
          </ac:spMkLst>
        </pc:spChg>
      </pc:sldChg>
    </pc:docChg>
  </pc:docChgLst>
  <pc:docChgLst>
    <pc:chgData name="Paul Jenkins" userId="6e983f3e0f6a59ed" providerId="LiveId" clId="{2DB3EEC7-4CD7-40B2-B55C-545101227DA2}"/>
    <pc:docChg chg="modSld modMainMaster">
      <pc:chgData name="Paul Jenkins" userId="6e983f3e0f6a59ed" providerId="LiveId" clId="{2DB3EEC7-4CD7-40B2-B55C-545101227DA2}" dt="2020-07-06T08:15:34.537" v="0"/>
      <pc:docMkLst>
        <pc:docMk/>
      </pc:docMkLst>
      <pc:sldChg chg="modSp">
        <pc:chgData name="Paul Jenkins" userId="6e983f3e0f6a59ed" providerId="LiveId" clId="{2DB3EEC7-4CD7-40B2-B55C-545101227DA2}" dt="2020-07-06T08:15:34.537" v="0"/>
        <pc:sldMkLst>
          <pc:docMk/>
          <pc:sldMk cId="3408955283" sldId="256"/>
        </pc:sldMkLst>
        <pc:spChg chg="mod">
          <ac:chgData name="Paul Jenkins" userId="6e983f3e0f6a59ed" providerId="LiveId" clId="{2DB3EEC7-4CD7-40B2-B55C-545101227DA2}" dt="2020-07-06T08:15:34.537" v="0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Paul Jenkins" userId="6e983f3e0f6a59ed" providerId="LiveId" clId="{2DB3EEC7-4CD7-40B2-B55C-545101227DA2}" dt="2020-07-06T08:15:34.537" v="0"/>
        <pc:sldMkLst>
          <pc:docMk/>
          <pc:sldMk cId="1947463288" sldId="257"/>
        </pc:sldMkLst>
        <pc:spChg chg="mod">
          <ac:chgData name="Paul Jenkins" userId="6e983f3e0f6a59ed" providerId="LiveId" clId="{2DB3EEC7-4CD7-40B2-B55C-545101227DA2}" dt="2020-07-06T08:15:34.537" v="0"/>
          <ac:spMkLst>
            <pc:docMk/>
            <pc:sldMk cId="1947463288" sldId="257"/>
            <ac:spMk id="3" creationId="{00000000-0000-0000-0000-000000000000}"/>
          </ac:spMkLst>
        </pc:spChg>
      </pc:sldChg>
      <pc:sldMasterChg chg="modSp modSldLayout">
        <pc:chgData name="Paul Jenkins" userId="6e983f3e0f6a59ed" providerId="LiveId" clId="{2DB3EEC7-4CD7-40B2-B55C-545101227DA2}" dt="2020-07-06T08:15:34.537" v="0"/>
        <pc:sldMasterMkLst>
          <pc:docMk/>
          <pc:sldMasterMk cId="637017333" sldId="2147483648"/>
        </pc:sldMasterMkLst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2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3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4" creationId="{00000000-0000-0000-0000-000000000000}"/>
          </ac:spMkLst>
        </pc:spChg>
        <pc:spChg chg="mod">
          <ac:chgData name="Paul Jenkins" userId="6e983f3e0f6a59ed" providerId="LiveId" clId="{2DB3EEC7-4CD7-40B2-B55C-545101227DA2}" dt="2020-07-06T08:15:34.537" v="0"/>
          <ac:spMkLst>
            <pc:docMk/>
            <pc:sldMasterMk cId="637017333" sldId="2147483648"/>
            <ac:spMk id="6" creationId="{00000000-0000-0000-0000-000000000000}"/>
          </ac:spMkLst>
        </pc:sp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75880645" sldId="2147483649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4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75880645" sldId="2147483649"/>
              <ac:spMk id="5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1861903015" sldId="2147483650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1861903015" sldId="2147483650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1861903015" sldId="2147483650"/>
              <ac:spMk id="5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181350662" sldId="2147483651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181350662" sldId="2147483651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181350662" sldId="2147483651"/>
              <ac:spMk id="3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408740811" sldId="2147483652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8740811" sldId="2147483652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8740811" sldId="2147483652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3044404830" sldId="2147483653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4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5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3044404830" sldId="2147483653"/>
              <ac:spMk id="6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403223369" sldId="2147483656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403223369" sldId="2147483656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536763344" sldId="2147483657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3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536763344" sldId="2147483657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2DB3EEC7-4CD7-40B2-B55C-545101227DA2}" dt="2020-07-06T08:15:34.537" v="0"/>
          <pc:sldLayoutMkLst>
            <pc:docMk/>
            <pc:sldMasterMk cId="637017333" sldId="2147483648"/>
            <pc:sldLayoutMk cId="2691687140" sldId="2147483659"/>
          </pc:sldLayoutMkLst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691687140" sldId="2147483659"/>
              <ac:spMk id="2" creationId="{00000000-0000-0000-0000-000000000000}"/>
            </ac:spMkLst>
          </pc:spChg>
          <pc:spChg chg="mod">
            <ac:chgData name="Paul Jenkins" userId="6e983f3e0f6a59ed" providerId="LiveId" clId="{2DB3EEC7-4CD7-40B2-B55C-545101227DA2}" dt="2020-07-06T08:15:34.537" v="0"/>
            <ac:spMkLst>
              <pc:docMk/>
              <pc:sldMasterMk cId="637017333" sldId="2147483648"/>
              <pc:sldLayoutMk cId="2691687140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16BF0-691D-495E-828E-21C8D30431BF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FB98E-8ABF-42C0-8087-647AB0904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08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FB98E-8ABF-42C0-8087-647AB09040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3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10A930-880C-4BA3-9B84-606362B01C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7737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248" y="228600"/>
            <a:ext cx="11151917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519248" y="1447800"/>
            <a:ext cx="11151917" cy="19735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63442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4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2.bin"/><Relationship Id="rId5" Type="http://schemas.openxmlformats.org/officeDocument/2006/relationships/image" Target="../media/image7.wmf"/><Relationship Id="rId10" Type="http://schemas.openxmlformats.org/officeDocument/2006/relationships/image" Target="../media/image3.wmf"/><Relationship Id="rId4" Type="http://schemas.openxmlformats.org/officeDocument/2006/relationships/image" Target="../media/image6.wmf"/><Relationship Id="rId9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Objects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buClr>
                <a:schemeClr val="accent1"/>
              </a:buClr>
            </a:pPr>
            <a:r>
              <a:rPr lang="en-US" altLang="en-US" sz="4400" dirty="0"/>
              <a:t>Classes</a:t>
            </a:r>
          </a:p>
        </p:txBody>
      </p:sp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6FFB08-41F5-4F9A-AEE2-4E78D320A25D}" type="slidenum">
              <a:rPr lang="en-US" altLang="en-US">
                <a:solidFill>
                  <a:srgbClr val="898989"/>
                </a:solidFill>
              </a:rPr>
              <a:pPr/>
              <a:t>1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63752" y="332656"/>
            <a:ext cx="47525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sz="5400" dirty="0">
                <a:latin typeface="+mj-lt"/>
              </a:rPr>
              <a:t>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453845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938F05CC-0191-4189-8CE9-7B4AD5450D44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1C0B8D09-49F7-4C01-93EE-80D8AC43F638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429058" name="Rectangle 3074"/>
          <p:cNvSpPr>
            <a:spLocks noGrp="1" noChangeArrowheads="1"/>
          </p:cNvSpPr>
          <p:nvPr>
            <p:ph type="title"/>
          </p:nvPr>
        </p:nvSpPr>
        <p:spPr bwMode="auto">
          <a:xfrm>
            <a:off x="407883" y="381000"/>
            <a:ext cx="1178253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Before We Start  Objects...</a:t>
            </a:r>
            <a:endParaRPr lang="en-GB" altLang="en-US" dirty="0"/>
          </a:p>
        </p:txBody>
      </p:sp>
      <p:sp>
        <p:nvSpPr>
          <p:cNvPr id="429059" name="Text Box 3075"/>
          <p:cNvSpPr txBox="1">
            <a:spLocks noChangeArrowheads="1"/>
          </p:cNvSpPr>
          <p:nvPr/>
        </p:nvSpPr>
        <p:spPr bwMode="auto">
          <a:xfrm>
            <a:off x="103161" y="1447800"/>
            <a:ext cx="12493546" cy="4191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344488" indent="12700" algn="l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682625" algn="l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602038" algn="l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3716338" algn="l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41735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46307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5087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55451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600" dirty="0">
                <a:latin typeface="Arial" charset="0"/>
              </a:rPr>
              <a:t>You now need a </a:t>
            </a:r>
            <a:r>
              <a:rPr lang="en-GB" altLang="en-US" sz="3600" b="1" dirty="0">
                <a:latin typeface="Arial" charset="0"/>
              </a:rPr>
              <a:t>full </a:t>
            </a:r>
            <a:r>
              <a:rPr lang="en-GB" altLang="en-US" sz="3600" dirty="0">
                <a:latin typeface="Arial" charset="0"/>
              </a:rPr>
              <a:t>understanding of:</a:t>
            </a:r>
          </a:p>
          <a:p>
            <a:pPr lvl="2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3600" dirty="0">
                <a:latin typeface="Arial" charset="0"/>
              </a:rPr>
              <a:t> variables </a:t>
            </a:r>
            <a:r>
              <a:rPr lang="en-GB" altLang="en-US" sz="2800" dirty="0">
                <a:latin typeface="Arial" charset="0"/>
              </a:rPr>
              <a:t>(types, declaration, initialisation)</a:t>
            </a:r>
          </a:p>
          <a:p>
            <a:pPr lvl="2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3600" dirty="0">
                <a:latin typeface="Arial" charset="0"/>
              </a:rPr>
              <a:t> loops </a:t>
            </a:r>
            <a:r>
              <a:rPr lang="en-GB" altLang="en-US" sz="2800" dirty="0">
                <a:latin typeface="Arial" charset="0"/>
              </a:rPr>
              <a:t>(while, for)</a:t>
            </a:r>
          </a:p>
          <a:p>
            <a:pPr lvl="2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3600" dirty="0">
                <a:latin typeface="Arial" charset="0"/>
              </a:rPr>
              <a:t> conditionals </a:t>
            </a:r>
            <a:r>
              <a:rPr lang="en-GB" altLang="en-US" sz="2800" dirty="0">
                <a:latin typeface="Arial" charset="0"/>
              </a:rPr>
              <a:t>(if)</a:t>
            </a:r>
            <a:endParaRPr lang="en-GB" altLang="en-US" sz="3600" dirty="0">
              <a:latin typeface="Arial" charset="0"/>
            </a:endParaRPr>
          </a:p>
          <a:p>
            <a:pPr lvl="2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3600" dirty="0">
                <a:latin typeface="Arial" charset="0"/>
              </a:rPr>
              <a:t> methods </a:t>
            </a:r>
            <a:r>
              <a:rPr lang="en-GB" altLang="en-US" sz="2800" dirty="0">
                <a:latin typeface="Arial" charset="0"/>
              </a:rPr>
              <a:t>(parameter lists, return types, scope)</a:t>
            </a:r>
          </a:p>
          <a:p>
            <a:pPr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lvl="1">
              <a:lnSpc>
                <a:spcPct val="100000"/>
              </a:lnSpc>
            </a:pPr>
            <a:endParaRPr lang="en-GB" altLang="en-US" sz="3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239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E99730A-24A9-4047-BA84-E1DB257E907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410F793-DD37-48EC-B64D-A0E526AF4B23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3440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Why Objects ?</a:t>
            </a:r>
            <a:endParaRPr lang="en-GB" altLang="en-US" dirty="0"/>
          </a:p>
        </p:txBody>
      </p:sp>
      <p:sp>
        <p:nvSpPr>
          <p:cNvPr id="344067" name="Text Box 3"/>
          <p:cNvSpPr txBox="1">
            <a:spLocks noChangeArrowheads="1"/>
          </p:cNvSpPr>
          <p:nvPr/>
        </p:nvSpPr>
        <p:spPr bwMode="auto">
          <a:xfrm>
            <a:off x="712604" y="1981200"/>
            <a:ext cx="10969943" cy="39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3600" dirty="0">
                <a:latin typeface="Arial" charset="0"/>
              </a:rPr>
              <a:t> </a:t>
            </a:r>
            <a:r>
              <a:rPr lang="en-GB" altLang="en-US" sz="3600" b="1" dirty="0">
                <a:solidFill>
                  <a:srgbClr val="009900"/>
                </a:solidFill>
                <a:latin typeface="Arial" charset="0"/>
              </a:rPr>
              <a:t>History of Programming </a:t>
            </a:r>
            <a:r>
              <a:rPr lang="en-GB" altLang="en-US" sz="3600" dirty="0">
                <a:solidFill>
                  <a:srgbClr val="009900"/>
                </a:solidFill>
                <a:latin typeface="Arial" charset="0"/>
              </a:rPr>
              <a:t>(abridged):</a:t>
            </a:r>
            <a:endParaRPr lang="en-GB" altLang="en-US" sz="3600" dirty="0">
              <a:latin typeface="Arial" charset="0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3200" dirty="0">
                <a:latin typeface="Arial" charset="0"/>
              </a:rPr>
              <a:t> </a:t>
            </a:r>
            <a:r>
              <a:rPr lang="en-GB" altLang="en-US" sz="3200" b="1" dirty="0">
                <a:latin typeface="Arial" charset="0"/>
              </a:rPr>
              <a:t>In the beginning…….</a:t>
            </a:r>
            <a:endParaRPr lang="en-GB" altLang="en-US" sz="2400" dirty="0">
              <a:latin typeface="Arial" charset="0"/>
            </a:endParaRPr>
          </a:p>
          <a:p>
            <a:pPr lvl="1" algn="l">
              <a:lnSpc>
                <a:spcPct val="100000"/>
              </a:lnSpc>
            </a:pPr>
            <a:r>
              <a:rPr lang="en-GB" altLang="en-US" sz="2400" dirty="0">
                <a:latin typeface="Arial" charset="0"/>
              </a:rPr>
              <a:t>BASIC:    the "</a:t>
            </a:r>
            <a:r>
              <a:rPr lang="en-GB" altLang="en-US" sz="2400" dirty="0" err="1">
                <a:latin typeface="Arial" charset="0"/>
              </a:rPr>
              <a:t>Goto</a:t>
            </a:r>
            <a:r>
              <a:rPr lang="en-GB" altLang="en-US" sz="2400" dirty="0">
                <a:latin typeface="Arial" charset="0"/>
              </a:rPr>
              <a:t> crisis"	           PROCEDURES</a:t>
            </a:r>
          </a:p>
          <a:p>
            <a:pPr lvl="1" algn="l">
              <a:lnSpc>
                <a:spcPct val="100000"/>
              </a:lnSpc>
            </a:pPr>
            <a:r>
              <a:rPr lang="en-GB" altLang="en-US" sz="2400" dirty="0">
                <a:latin typeface="Arial" charset="0"/>
              </a:rPr>
              <a:t>				                    (’Methods’ in </a:t>
            </a:r>
            <a:r>
              <a:rPr lang="en-GB" altLang="en-US" sz="2400" dirty="0" err="1">
                <a:latin typeface="Arial" charset="0"/>
              </a:rPr>
              <a:t>c#</a:t>
            </a:r>
            <a:r>
              <a:rPr lang="en-GB" altLang="en-US" sz="2400" dirty="0">
                <a:latin typeface="Arial" charset="0"/>
              </a:rPr>
              <a:t>)</a:t>
            </a: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  <a:buFontTx/>
              <a:buChar char="•"/>
            </a:pPr>
            <a:r>
              <a:rPr lang="en-GB" altLang="en-US" sz="3200" dirty="0">
                <a:latin typeface="Arial" charset="0"/>
              </a:rPr>
              <a:t> </a:t>
            </a:r>
            <a:r>
              <a:rPr lang="en-GB" altLang="en-US" sz="3200" b="1" dirty="0">
                <a:latin typeface="Arial" charset="0"/>
              </a:rPr>
              <a:t>A little later…...</a:t>
            </a:r>
            <a:endParaRPr lang="en-GB" altLang="en-US" sz="2400" dirty="0">
              <a:latin typeface="Arial" charset="0"/>
            </a:endParaRPr>
          </a:p>
          <a:p>
            <a:pPr lvl="1" algn="l">
              <a:lnSpc>
                <a:spcPct val="100000"/>
              </a:lnSpc>
            </a:pPr>
            <a:r>
              <a:rPr lang="en-GB" altLang="en-US" sz="2400" dirty="0">
                <a:latin typeface="Arial" charset="0"/>
              </a:rPr>
              <a:t>Pascal, C, et al.: the "Software crisis“                           OBJECTS</a:t>
            </a:r>
          </a:p>
          <a:p>
            <a:pPr lvl="1" algn="l">
              <a:lnSpc>
                <a:spcPct val="100000"/>
              </a:lnSpc>
            </a:pPr>
            <a:endParaRPr lang="en-GB" altLang="en-US" sz="3600" dirty="0">
              <a:latin typeface="Arial" charset="0"/>
            </a:endParaRPr>
          </a:p>
        </p:txBody>
      </p:sp>
      <p:sp>
        <p:nvSpPr>
          <p:cNvPr id="344070" name="Line 6"/>
          <p:cNvSpPr>
            <a:spLocks noChangeShapeType="1"/>
          </p:cNvSpPr>
          <p:nvPr/>
        </p:nvSpPr>
        <p:spPr bwMode="auto">
          <a:xfrm>
            <a:off x="4876800" y="3436883"/>
            <a:ext cx="1320774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4071" name="Line 7"/>
          <p:cNvSpPr>
            <a:spLocks noChangeShapeType="1"/>
          </p:cNvSpPr>
          <p:nvPr/>
        </p:nvSpPr>
        <p:spPr bwMode="auto">
          <a:xfrm>
            <a:off x="6629400" y="5085184"/>
            <a:ext cx="9141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4072" name="Line 8"/>
          <p:cNvSpPr>
            <a:spLocks noChangeShapeType="1"/>
          </p:cNvSpPr>
          <p:nvPr/>
        </p:nvSpPr>
        <p:spPr bwMode="auto">
          <a:xfrm>
            <a:off x="7543562" y="5082556"/>
            <a:ext cx="496654" cy="262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306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4995276-8721-4137-B1E0-735408BF6F0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949C9C82-F32A-429D-A40D-B4E8D3A806D3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93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88" y="457200"/>
            <a:ext cx="12190412" cy="9233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6000" b="1" dirty="0"/>
              <a:t>Objects in the Real World</a:t>
            </a:r>
          </a:p>
        </p:txBody>
      </p:sp>
      <p:sp>
        <p:nvSpPr>
          <p:cNvPr id="293900" name="Text Box 12"/>
          <p:cNvSpPr txBox="1">
            <a:spLocks noChangeArrowheads="1"/>
          </p:cNvSpPr>
          <p:nvPr/>
        </p:nvSpPr>
        <p:spPr bwMode="auto">
          <a:xfrm>
            <a:off x="1931485" y="3505200"/>
            <a:ext cx="792273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We are surrounded by Objects</a:t>
            </a:r>
            <a:endParaRPr lang="en-GB" altLang="en-US" sz="2400" dirty="0">
              <a:latin typeface="Arial" charset="0"/>
            </a:endParaRPr>
          </a:p>
        </p:txBody>
      </p:sp>
      <p:grpSp>
        <p:nvGrpSpPr>
          <p:cNvPr id="293902" name="Group 14"/>
          <p:cNvGrpSpPr>
            <a:grpSpLocks/>
          </p:cNvGrpSpPr>
          <p:nvPr/>
        </p:nvGrpSpPr>
        <p:grpSpPr bwMode="auto">
          <a:xfrm>
            <a:off x="915751" y="1828801"/>
            <a:ext cx="10423985" cy="4359275"/>
            <a:chOff x="432" y="1152"/>
            <a:chExt cx="4926" cy="2746"/>
          </a:xfrm>
        </p:grpSpPr>
        <p:pic>
          <p:nvPicPr>
            <p:cNvPr id="293903" name="Picture 15" descr="H:\CLIPART\TOOLS\TOTEM\BRUSH.CDR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" y="1248"/>
              <a:ext cx="720" cy="6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3904" name="Picture 16" descr="H:\CLIPART\SHIP\TOTEM\SUPERT.CD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0" y="2544"/>
              <a:ext cx="1392" cy="13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3905" name="Picture 17" descr="H:\CLIPART\BUSINESS\TOTEM\PENCIL.CD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2" y="3024"/>
              <a:ext cx="1090" cy="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3906" name="Picture 18" descr="H:\CLIPART\COMMUNIC\COREL\PHONE08.CDR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8" y="1728"/>
              <a:ext cx="990" cy="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3907" name="Picture 19" descr="H:\CLIPART\COMPUTER\COREL\KMC03.CDR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" y="2208"/>
              <a:ext cx="1116" cy="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3908" name="Picture 20" descr="H:\CLIPART\FOOD\COREL\DRINKS\CAN.CDR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6" y="1152"/>
              <a:ext cx="473" cy="7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aphicFrame>
          <p:nvGraphicFramePr>
            <p:cNvPr id="293909" name="Object 21"/>
            <p:cNvGraphicFramePr>
              <a:graphicFrameLocks noChangeAspect="1"/>
            </p:cNvGraphicFramePr>
            <p:nvPr/>
          </p:nvGraphicFramePr>
          <p:xfrm>
            <a:off x="1632" y="2544"/>
            <a:ext cx="594" cy="106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6" name="Clip" r:id="rId9" imgW="2478240" imgH="4461120" progId="MS_ClipArt_Gallery.2">
                    <p:embed/>
                  </p:oleObj>
                </mc:Choice>
                <mc:Fallback>
                  <p:oleObj name="Clip" r:id="rId9" imgW="2478240" imgH="4461120" progId="MS_ClipArt_Gallery.2">
                    <p:embed/>
                    <p:pic>
                      <p:nvPicPr>
                        <p:cNvPr id="293909" name="Object 2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32" y="2544"/>
                          <a:ext cx="594" cy="106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93910" name="Object 22"/>
            <p:cNvGraphicFramePr>
              <a:graphicFrameLocks noChangeAspect="1"/>
            </p:cNvGraphicFramePr>
            <p:nvPr/>
          </p:nvGraphicFramePr>
          <p:xfrm>
            <a:off x="4032" y="1152"/>
            <a:ext cx="440" cy="8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7" name="Clip" r:id="rId11" imgW="1395360" imgH="2658600" progId="MS_ClipArt_Gallery.2">
                    <p:embed/>
                  </p:oleObj>
                </mc:Choice>
                <mc:Fallback>
                  <p:oleObj name="Clip" r:id="rId11" imgW="1395360" imgH="2658600" progId="MS_ClipArt_Gallery.2">
                    <p:embed/>
                    <p:pic>
                      <p:nvPicPr>
                        <p:cNvPr id="293910" name="Object 2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32" y="1152"/>
                          <a:ext cx="440" cy="83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293911" name="Picture 23" descr="H:\CLIPART\VEHICLE\COREL\CARS\LEMANS01.CDR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0" y="1584"/>
              <a:ext cx="1693" cy="4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9168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3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206457D8-82D8-4AA8-AC7A-9913D290EB7B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B964FAF-CCD9-4564-8680-54E45B73B62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362499" name="Rectangle 3"/>
          <p:cNvSpPr>
            <a:spLocks noChangeArrowheads="1"/>
          </p:cNvSpPr>
          <p:nvPr/>
        </p:nvSpPr>
        <p:spPr bwMode="auto">
          <a:xfrm>
            <a:off x="3048795" y="3200400"/>
            <a:ext cx="5992839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3600" b="1">
                <a:solidFill>
                  <a:srgbClr val="009900"/>
                </a:solidFill>
              </a:rPr>
              <a:t>Some are simple</a:t>
            </a:r>
            <a:endParaRPr lang="en-GB" altLang="en-US"/>
          </a:p>
        </p:txBody>
      </p:sp>
      <p:grpSp>
        <p:nvGrpSpPr>
          <p:cNvPr id="362500" name="Group 4"/>
          <p:cNvGrpSpPr>
            <a:grpSpLocks/>
          </p:cNvGrpSpPr>
          <p:nvPr/>
        </p:nvGrpSpPr>
        <p:grpSpPr bwMode="auto">
          <a:xfrm>
            <a:off x="915750" y="1828800"/>
            <a:ext cx="8549106" cy="3906838"/>
            <a:chOff x="432" y="1152"/>
            <a:chExt cx="4040" cy="2461"/>
          </a:xfrm>
        </p:grpSpPr>
        <p:pic>
          <p:nvPicPr>
            <p:cNvPr id="362501" name="Picture 5" descr="H:\CLIPART\TOOLS\TOTEM\BRUSH.CDR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" y="1248"/>
              <a:ext cx="720" cy="6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2502" name="Picture 6" descr="H:\CLIPART\BUSINESS\TOTEM\PENCIL.CD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2" y="3024"/>
              <a:ext cx="1090" cy="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2503" name="Picture 7" descr="H:\CLIPART\FOOD\COREL\DRINKS\CAN.CD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6" y="1152"/>
              <a:ext cx="473" cy="7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aphicFrame>
          <p:nvGraphicFramePr>
            <p:cNvPr id="362504" name="Object 8"/>
            <p:cNvGraphicFramePr>
              <a:graphicFrameLocks noChangeAspect="1"/>
            </p:cNvGraphicFramePr>
            <p:nvPr/>
          </p:nvGraphicFramePr>
          <p:xfrm>
            <a:off x="1632" y="2544"/>
            <a:ext cx="594" cy="106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0" name="Clip" r:id="rId6" imgW="2478240" imgH="4461120" progId="MS_ClipArt_Gallery.2">
                    <p:embed/>
                  </p:oleObj>
                </mc:Choice>
                <mc:Fallback>
                  <p:oleObj name="Clip" r:id="rId6" imgW="2478240" imgH="4461120" progId="MS_ClipArt_Gallery.2">
                    <p:embed/>
                    <p:pic>
                      <p:nvPicPr>
                        <p:cNvPr id="362504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32" y="2544"/>
                          <a:ext cx="594" cy="106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62505" name="Object 9"/>
            <p:cNvGraphicFramePr>
              <a:graphicFrameLocks noChangeAspect="1"/>
            </p:cNvGraphicFramePr>
            <p:nvPr/>
          </p:nvGraphicFramePr>
          <p:xfrm>
            <a:off x="4032" y="1152"/>
            <a:ext cx="440" cy="8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1" name="Clip" r:id="rId8" imgW="1395360" imgH="2658600" progId="MS_ClipArt_Gallery.2">
                    <p:embed/>
                  </p:oleObj>
                </mc:Choice>
                <mc:Fallback>
                  <p:oleObj name="Clip" r:id="rId8" imgW="1395360" imgH="2658600" progId="MS_ClipArt_Gallery.2">
                    <p:embed/>
                    <p:pic>
                      <p:nvPicPr>
                        <p:cNvPr id="362505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32" y="1152"/>
                          <a:ext cx="440" cy="83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6165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2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2CE8756D-7301-49D9-B304-3B239C248AF4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3DBE7679-D2CB-435A-8CA9-50ABB9095A91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3048795" y="3200400"/>
            <a:ext cx="5992839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3200" b="1">
                <a:solidFill>
                  <a:srgbClr val="009900"/>
                </a:solidFill>
              </a:rPr>
              <a:t>Some are more complex</a:t>
            </a:r>
            <a:endParaRPr lang="en-GB" altLang="en-US"/>
          </a:p>
        </p:txBody>
      </p:sp>
      <p:grpSp>
        <p:nvGrpSpPr>
          <p:cNvPr id="363524" name="Group 4"/>
          <p:cNvGrpSpPr>
            <a:grpSpLocks/>
          </p:cNvGrpSpPr>
          <p:nvPr/>
        </p:nvGrpSpPr>
        <p:grpSpPr bwMode="auto">
          <a:xfrm>
            <a:off x="915751" y="2743200"/>
            <a:ext cx="10423985" cy="2667000"/>
            <a:chOff x="432" y="1728"/>
            <a:chExt cx="4926" cy="1680"/>
          </a:xfrm>
        </p:grpSpPr>
        <p:pic>
          <p:nvPicPr>
            <p:cNvPr id="363525" name="Picture 5" descr="H:\CLIPART\COMMUNIC\COREL\PHONE08.CDR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8" y="1728"/>
              <a:ext cx="990" cy="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3526" name="Picture 6" descr="H:\CLIPART\COMPUTER\COREL\KMC03.CDR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" y="2208"/>
              <a:ext cx="1116" cy="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1225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3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091B9A52-A614-4914-A43F-4B5FF0293B9E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C022F686-6333-437E-A238-CC90046BFB2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364547" name="Rectangle 3"/>
          <p:cNvSpPr>
            <a:spLocks noChangeArrowheads="1"/>
          </p:cNvSpPr>
          <p:nvPr/>
        </p:nvSpPr>
        <p:spPr bwMode="auto">
          <a:xfrm>
            <a:off x="3048795" y="3581400"/>
            <a:ext cx="5992839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3600" b="1">
                <a:solidFill>
                  <a:srgbClr val="009900"/>
                </a:solidFill>
              </a:rPr>
              <a:t>Some are very complex</a:t>
            </a:r>
            <a:endParaRPr lang="en-GB" altLang="en-US"/>
          </a:p>
        </p:txBody>
      </p:sp>
      <p:grpSp>
        <p:nvGrpSpPr>
          <p:cNvPr id="364548" name="Group 4"/>
          <p:cNvGrpSpPr>
            <a:grpSpLocks/>
          </p:cNvGrpSpPr>
          <p:nvPr/>
        </p:nvGrpSpPr>
        <p:grpSpPr bwMode="auto">
          <a:xfrm>
            <a:off x="5080266" y="2514602"/>
            <a:ext cx="5484971" cy="3673475"/>
            <a:chOff x="2400" y="1584"/>
            <a:chExt cx="2592" cy="2314"/>
          </a:xfrm>
        </p:grpSpPr>
        <p:pic>
          <p:nvPicPr>
            <p:cNvPr id="364549" name="Picture 5" descr="H:\CLIPART\SHIP\TOTEM\SUPERT.CDR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0" y="2544"/>
              <a:ext cx="1392" cy="13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4550" name="Picture 6" descr="H:\CLIPART\VEHICLE\COREL\CARS\LEMANS01.CDR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0" y="1584"/>
              <a:ext cx="1693" cy="4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0008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4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65DD165-89C2-45FC-AB8C-295B8D831D07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5497DA4A-0329-49C0-BAFC-7A564EC06E1B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36659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Sounds Logical - eh?</a:t>
            </a:r>
            <a:endParaRPr lang="en-GB" altLang="en-US" dirty="0"/>
          </a:p>
        </p:txBody>
      </p:sp>
      <p:sp>
        <p:nvSpPr>
          <p:cNvPr id="366595" name="Text Box 1027"/>
          <p:cNvSpPr txBox="1">
            <a:spLocks noChangeArrowheads="1"/>
          </p:cNvSpPr>
          <p:nvPr/>
        </p:nvSpPr>
        <p:spPr bwMode="auto">
          <a:xfrm>
            <a:off x="1626765" y="2590801"/>
            <a:ext cx="8938472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3600">
                <a:latin typeface="Arial" charset="0"/>
              </a:rPr>
              <a:t>Usually the more complex objects are constructed as a </a:t>
            </a:r>
            <a:r>
              <a:rPr lang="en-GB" altLang="en-US" sz="3600">
                <a:solidFill>
                  <a:srgbClr val="009900"/>
                </a:solidFill>
                <a:latin typeface="Arial" charset="0"/>
              </a:rPr>
              <a:t>collection of less complex objects.</a:t>
            </a:r>
            <a:endParaRPr lang="en-GB" altLang="en-US" sz="3200">
              <a:solidFill>
                <a:srgbClr val="0099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535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4C73D33-01D6-4415-8B61-870FF4486E93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E9A5303-F06D-4C4A-8105-AFF4AB6AD7CB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3676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An Example:</a:t>
            </a:r>
            <a:endParaRPr lang="en-GB" altLang="en-US" dirty="0"/>
          </a:p>
        </p:txBody>
      </p:sp>
      <p:sp>
        <p:nvSpPr>
          <p:cNvPr id="367619" name="Rectangle 3"/>
          <p:cNvSpPr>
            <a:spLocks noChangeArrowheads="1"/>
          </p:cNvSpPr>
          <p:nvPr/>
        </p:nvSpPr>
        <p:spPr bwMode="auto">
          <a:xfrm>
            <a:off x="306310" y="2286000"/>
            <a:ext cx="10360501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A ship manufacturer may use a component across a range of models e.g. engines and rudders on ships; 		</a:t>
            </a:r>
          </a:p>
          <a:p>
            <a:pPr>
              <a:lnSpc>
                <a:spcPct val="100000"/>
              </a:lnSpc>
            </a:pPr>
            <a:r>
              <a:rPr lang="en-GB" altLang="en-US" sz="2800" dirty="0"/>
              <a:t>Different Ship manufacturers may use the same component supplied by a single manufacturer e.g. engines and propeller.</a:t>
            </a:r>
          </a:p>
        </p:txBody>
      </p:sp>
      <p:sp>
        <p:nvSpPr>
          <p:cNvPr id="367620" name="Text Box 4"/>
          <p:cNvSpPr txBox="1">
            <a:spLocks noChangeArrowheads="1"/>
          </p:cNvSpPr>
          <p:nvPr/>
        </p:nvSpPr>
        <p:spPr bwMode="auto">
          <a:xfrm>
            <a:off x="407883" y="1447800"/>
            <a:ext cx="10360501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3600" b="1" dirty="0">
                <a:solidFill>
                  <a:srgbClr val="009900"/>
                </a:solidFill>
                <a:latin typeface="Arial" charset="0"/>
              </a:rPr>
              <a:t>Consider a Ship:-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</p:txBody>
      </p:sp>
      <p:grpSp>
        <p:nvGrpSpPr>
          <p:cNvPr id="367625" name="Group 9"/>
          <p:cNvGrpSpPr>
            <a:grpSpLocks/>
          </p:cNvGrpSpPr>
          <p:nvPr/>
        </p:nvGrpSpPr>
        <p:grpSpPr bwMode="auto">
          <a:xfrm>
            <a:off x="7663904" y="2895600"/>
            <a:ext cx="4687082" cy="2765425"/>
            <a:chOff x="2640" y="2112"/>
            <a:chExt cx="3472" cy="1742"/>
          </a:xfrm>
        </p:grpSpPr>
        <p:sp>
          <p:nvSpPr>
            <p:cNvPr id="367621" name="Text Box 5"/>
            <p:cNvSpPr txBox="1">
              <a:spLocks noChangeArrowheads="1"/>
            </p:cNvSpPr>
            <p:nvPr/>
          </p:nvSpPr>
          <p:spPr bwMode="auto">
            <a:xfrm>
              <a:off x="3616" y="2865"/>
              <a:ext cx="2496" cy="9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4800" b="1" dirty="0">
                  <a:solidFill>
                    <a:srgbClr val="FF0000"/>
                  </a:solidFill>
                  <a:latin typeface="Arial" charset="0"/>
                </a:rPr>
                <a:t>Re-Usability</a:t>
              </a:r>
              <a:endParaRPr lang="en-GB" altLang="en-US" dirty="0"/>
            </a:p>
          </p:txBody>
        </p:sp>
        <p:sp>
          <p:nvSpPr>
            <p:cNvPr id="367622" name="Line 6"/>
            <p:cNvSpPr>
              <a:spLocks noChangeShapeType="1"/>
            </p:cNvSpPr>
            <p:nvPr/>
          </p:nvSpPr>
          <p:spPr bwMode="auto">
            <a:xfrm>
              <a:off x="2640" y="2112"/>
              <a:ext cx="2448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23" name="Line 7"/>
            <p:cNvSpPr>
              <a:spLocks noChangeShapeType="1"/>
            </p:cNvSpPr>
            <p:nvPr/>
          </p:nvSpPr>
          <p:spPr bwMode="auto">
            <a:xfrm>
              <a:off x="5088" y="2112"/>
              <a:ext cx="0" cy="1248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24" name="Line 8"/>
            <p:cNvSpPr>
              <a:spLocks noChangeShapeType="1"/>
            </p:cNvSpPr>
            <p:nvPr/>
          </p:nvSpPr>
          <p:spPr bwMode="auto">
            <a:xfrm>
              <a:off x="4608" y="3024"/>
              <a:ext cx="480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2375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7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7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7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76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85C10C5F-6A57-42BD-BA03-BF5126DD96CF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1A70E86-9B59-4C8D-B651-862A1F0D4977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3686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0"/>
            <a:ext cx="1147781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Similarities </a:t>
            </a:r>
            <a:br>
              <a:rPr lang="en-GB" altLang="en-US" b="1" dirty="0"/>
            </a:br>
            <a:r>
              <a:rPr lang="en-GB" altLang="en-US" b="1" dirty="0"/>
              <a:t>Real Objects - Program Objects</a:t>
            </a:r>
          </a:p>
        </p:txBody>
      </p:sp>
      <p:sp>
        <p:nvSpPr>
          <p:cNvPr id="368643" name="Text Box 3"/>
          <p:cNvSpPr txBox="1">
            <a:spLocks noChangeArrowheads="1"/>
          </p:cNvSpPr>
          <p:nvPr/>
        </p:nvSpPr>
        <p:spPr bwMode="auto">
          <a:xfrm>
            <a:off x="1931486" y="2057402"/>
            <a:ext cx="9446339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However the components must still be : </a:t>
            </a:r>
          </a:p>
        </p:txBody>
      </p:sp>
      <p:sp>
        <p:nvSpPr>
          <p:cNvPr id="368644" name="Rectangle 4"/>
          <p:cNvSpPr>
            <a:spLocks noChangeArrowheads="1"/>
          </p:cNvSpPr>
          <p:nvPr/>
        </p:nvSpPr>
        <p:spPr bwMode="auto">
          <a:xfrm>
            <a:off x="1823223" y="2864692"/>
            <a:ext cx="9446339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b="1" dirty="0"/>
              <a:t>Designed                     	</a:t>
            </a:r>
            <a:r>
              <a:rPr lang="en-GB" altLang="en-US" sz="2800" b="1" dirty="0">
                <a:solidFill>
                  <a:srgbClr val="009900"/>
                </a:solidFill>
              </a:rPr>
              <a:t>Once only</a:t>
            </a:r>
          </a:p>
          <a:p>
            <a:pPr>
              <a:lnSpc>
                <a:spcPct val="150000"/>
              </a:lnSpc>
            </a:pPr>
            <a:r>
              <a:rPr lang="en-GB" altLang="en-US" sz="2800" b="1" dirty="0"/>
              <a:t>Engineered / Built.	    	</a:t>
            </a:r>
            <a:r>
              <a:rPr lang="en-GB" altLang="en-US" sz="2800" b="1" dirty="0">
                <a:solidFill>
                  <a:srgbClr val="009900"/>
                </a:solidFill>
              </a:rPr>
              <a:t>Repeatedly</a:t>
            </a:r>
          </a:p>
        </p:txBody>
      </p:sp>
      <p:sp>
        <p:nvSpPr>
          <p:cNvPr id="368645" name="Text Box 5"/>
          <p:cNvSpPr txBox="1">
            <a:spLocks noChangeArrowheads="1"/>
          </p:cNvSpPr>
          <p:nvPr/>
        </p:nvSpPr>
        <p:spPr bwMode="auto">
          <a:xfrm>
            <a:off x="1846681" y="4594172"/>
            <a:ext cx="8633751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So too must software components and the programs which manipulate them. </a:t>
            </a:r>
          </a:p>
        </p:txBody>
      </p:sp>
      <p:sp>
        <p:nvSpPr>
          <p:cNvPr id="368646" name="Line 6"/>
          <p:cNvSpPr>
            <a:spLocks noChangeShapeType="1"/>
          </p:cNvSpPr>
          <p:nvPr/>
        </p:nvSpPr>
        <p:spPr bwMode="auto">
          <a:xfrm>
            <a:off x="4572400" y="3140968"/>
            <a:ext cx="16759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47" name="Line 7"/>
          <p:cNvSpPr>
            <a:spLocks noChangeShapeType="1"/>
          </p:cNvSpPr>
          <p:nvPr/>
        </p:nvSpPr>
        <p:spPr bwMode="auto">
          <a:xfrm>
            <a:off x="5486560" y="3789040"/>
            <a:ext cx="76180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25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96104C0C-A3DA-4246-8B41-4BB9C82F8D6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664B3E29-9545-4249-905F-8CA9C8EBF02C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430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0"/>
            <a:ext cx="1147781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Similarities </a:t>
            </a:r>
            <a:br>
              <a:rPr lang="en-GB" altLang="en-US" b="1" dirty="0"/>
            </a:br>
            <a:r>
              <a:rPr lang="en-GB" altLang="en-US" b="1" dirty="0"/>
              <a:t>Real Objects - Program Objects</a:t>
            </a:r>
          </a:p>
        </p:txBody>
      </p:sp>
      <p:sp>
        <p:nvSpPr>
          <p:cNvPr id="430084" name="Rectangle 4"/>
          <p:cNvSpPr>
            <a:spLocks noChangeArrowheads="1"/>
          </p:cNvSpPr>
          <p:nvPr/>
        </p:nvSpPr>
        <p:spPr bwMode="auto">
          <a:xfrm>
            <a:off x="1829913" y="3200400"/>
            <a:ext cx="9446339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b="1"/>
              <a:t>Designed                     	</a:t>
            </a:r>
            <a:r>
              <a:rPr lang="en-GB" altLang="en-US" sz="2800" b="1">
                <a:solidFill>
                  <a:srgbClr val="009900"/>
                </a:solidFill>
              </a:rPr>
              <a:t>Once only</a:t>
            </a:r>
          </a:p>
          <a:p>
            <a:pPr>
              <a:lnSpc>
                <a:spcPct val="150000"/>
              </a:lnSpc>
            </a:pPr>
            <a:r>
              <a:rPr lang="en-GB" altLang="en-US" sz="2800" b="1"/>
              <a:t>Engineered / Built.	    	</a:t>
            </a:r>
            <a:r>
              <a:rPr lang="en-GB" altLang="en-US" sz="2800" b="1">
                <a:solidFill>
                  <a:srgbClr val="009900"/>
                </a:solidFill>
              </a:rPr>
              <a:t>Repeatedly</a:t>
            </a:r>
          </a:p>
        </p:txBody>
      </p:sp>
      <p:sp>
        <p:nvSpPr>
          <p:cNvPr id="430086" name="Line 6"/>
          <p:cNvSpPr>
            <a:spLocks noChangeShapeType="1"/>
          </p:cNvSpPr>
          <p:nvPr/>
        </p:nvSpPr>
        <p:spPr bwMode="auto">
          <a:xfrm>
            <a:off x="4572399" y="3505200"/>
            <a:ext cx="1625176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087" name="Line 7"/>
          <p:cNvSpPr>
            <a:spLocks noChangeShapeType="1"/>
          </p:cNvSpPr>
          <p:nvPr/>
        </p:nvSpPr>
        <p:spPr bwMode="auto">
          <a:xfrm>
            <a:off x="5638921" y="4114800"/>
            <a:ext cx="55865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088" name="Text Box 8"/>
          <p:cNvSpPr txBox="1">
            <a:spLocks noChangeArrowheads="1"/>
          </p:cNvSpPr>
          <p:nvPr/>
        </p:nvSpPr>
        <p:spPr bwMode="auto">
          <a:xfrm>
            <a:off x="6603868" y="2362202"/>
            <a:ext cx="487553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Blueprint or Plan = </a:t>
            </a:r>
            <a:r>
              <a:rPr lang="en-US" altLang="en-US" b="1" dirty="0" err="1">
                <a:solidFill>
                  <a:srgbClr val="FF0000"/>
                </a:solidFill>
                <a:latin typeface="Arial" charset="0"/>
              </a:rPr>
              <a:t>c#</a:t>
            </a:r>
            <a:r>
              <a:rPr lang="en-US" altLang="en-US" b="1" dirty="0">
                <a:solidFill>
                  <a:srgbClr val="FF0000"/>
                </a:solidFill>
                <a:latin typeface="Arial" charset="0"/>
              </a:rPr>
              <a:t> class</a:t>
            </a:r>
          </a:p>
        </p:txBody>
      </p:sp>
      <p:sp>
        <p:nvSpPr>
          <p:cNvPr id="430089" name="Text Box 9"/>
          <p:cNvSpPr txBox="1">
            <a:spLocks noChangeArrowheads="1"/>
          </p:cNvSpPr>
          <p:nvPr/>
        </p:nvSpPr>
        <p:spPr bwMode="auto">
          <a:xfrm>
            <a:off x="4369250" y="5093494"/>
            <a:ext cx="751644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 Manufacturing Line = </a:t>
            </a:r>
            <a:r>
              <a:rPr lang="en-US" altLang="en-US" b="1" dirty="0" err="1">
                <a:solidFill>
                  <a:srgbClr val="FF0000"/>
                </a:solidFill>
                <a:latin typeface="Arial" charset="0"/>
              </a:rPr>
              <a:t>c#</a:t>
            </a:r>
            <a:r>
              <a:rPr lang="en-US" altLang="en-US" b="1" dirty="0">
                <a:solidFill>
                  <a:srgbClr val="FF0000"/>
                </a:solidFill>
                <a:latin typeface="Arial" charset="0"/>
              </a:rPr>
              <a:t> object instances</a:t>
            </a:r>
          </a:p>
        </p:txBody>
      </p:sp>
      <p:sp>
        <p:nvSpPr>
          <p:cNvPr id="430090" name="Line 10"/>
          <p:cNvSpPr>
            <a:spLocks noChangeShapeType="1"/>
          </p:cNvSpPr>
          <p:nvPr/>
        </p:nvSpPr>
        <p:spPr bwMode="auto">
          <a:xfrm flipV="1">
            <a:off x="9447927" y="2667000"/>
            <a:ext cx="0" cy="609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091" name="Line 11"/>
          <p:cNvSpPr>
            <a:spLocks noChangeShapeType="1"/>
          </p:cNvSpPr>
          <p:nvPr/>
        </p:nvSpPr>
        <p:spPr bwMode="auto">
          <a:xfrm>
            <a:off x="9447927" y="4343400"/>
            <a:ext cx="0" cy="609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413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EBB8E1E-7D4B-44B8-B7B0-5A00F8297E9A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B1CCEF0E-EA1C-41CE-9CE7-82E72C3CD19B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69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Object Orientated Basics</a:t>
            </a:r>
          </a:p>
        </p:txBody>
      </p:sp>
      <p:sp>
        <p:nvSpPr>
          <p:cNvPr id="369667" name="Rectangle 3"/>
          <p:cNvSpPr>
            <a:spLocks noChangeArrowheads="1"/>
          </p:cNvSpPr>
          <p:nvPr/>
        </p:nvSpPr>
        <p:spPr bwMode="auto">
          <a:xfrm>
            <a:off x="1423618" y="1447800"/>
            <a:ext cx="975106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Almost anything/everything can be an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object</a:t>
            </a:r>
            <a:r>
              <a:rPr lang="en-GB" altLang="en-US" sz="2800" dirty="0"/>
              <a:t>.</a:t>
            </a:r>
          </a:p>
          <a:p>
            <a:pPr>
              <a:lnSpc>
                <a:spcPct val="100000"/>
              </a:lnSpc>
              <a:spcBef>
                <a:spcPct val="50000"/>
              </a:spcBef>
              <a:buClr>
                <a:schemeClr val="tx1"/>
              </a:buClr>
            </a:pP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Abstraction</a:t>
            </a:r>
            <a:r>
              <a:rPr lang="en-GB" altLang="en-US" sz="2800" dirty="0"/>
              <a:t> allows us to ignore non-essential object detail and concentrate on those important to us.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We are interested in</a:t>
            </a:r>
            <a:r>
              <a:rPr lang="en-GB" altLang="en-US" sz="2800" b="1" dirty="0"/>
              <a:t> </a:t>
            </a:r>
            <a:r>
              <a:rPr lang="en-GB" altLang="en-US" b="1" u="sng" dirty="0">
                <a:solidFill>
                  <a:schemeClr val="accent1">
                    <a:lumMod val="50000"/>
                  </a:schemeClr>
                </a:solidFill>
              </a:rPr>
              <a:t>w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hat</a:t>
            </a:r>
            <a:r>
              <a:rPr lang="en-GB" altLang="en-US" sz="2800" b="1" dirty="0"/>
              <a:t> </a:t>
            </a:r>
            <a:r>
              <a:rPr lang="en-GB" altLang="en-US" sz="2800" dirty="0"/>
              <a:t>the object can do but not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how</a:t>
            </a:r>
            <a:r>
              <a:rPr lang="en-GB" altLang="en-US" sz="2800" dirty="0"/>
              <a:t> it does it.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An object can be manipulated through its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interface</a:t>
            </a:r>
            <a:r>
              <a:rPr lang="en-GB" altLang="en-US" sz="2800" dirty="0">
                <a:solidFill>
                  <a:srgbClr val="CC3399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087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6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D2F8C27-D30B-447F-BE04-615D2DAA93BA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B46A99A4-2143-471C-9E89-D2BD4309C3D9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706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Object Orientated Basics</a:t>
            </a:r>
          </a:p>
        </p:txBody>
      </p:sp>
      <p:sp>
        <p:nvSpPr>
          <p:cNvPr id="370692" name="Rectangle 4"/>
          <p:cNvSpPr>
            <a:spLocks noChangeArrowheads="1"/>
          </p:cNvSpPr>
          <p:nvPr/>
        </p:nvSpPr>
        <p:spPr bwMode="auto">
          <a:xfrm>
            <a:off x="1220472" y="2209800"/>
            <a:ext cx="10360501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An object has a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state</a:t>
            </a:r>
            <a:r>
              <a:rPr lang="en-GB" altLang="en-US" sz="2800" dirty="0"/>
              <a:t>.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is represented by the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attributes</a:t>
            </a:r>
            <a:r>
              <a:rPr lang="en-GB" altLang="en-US" sz="2800" dirty="0"/>
              <a:t> of the object.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can be changed or interrogated via the </a:t>
            </a:r>
            <a:r>
              <a:rPr lang="en-GB" altLang="en-US" sz="2800" b="1" u="sng" dirty="0">
                <a:solidFill>
                  <a:schemeClr val="accent1">
                    <a:lumMod val="50000"/>
                  </a:schemeClr>
                </a:solidFill>
              </a:rPr>
              <a:t>methods</a:t>
            </a:r>
            <a:r>
              <a:rPr lang="en-GB" altLang="en-US" sz="2800" dirty="0"/>
              <a:t> ( operations ) that can be performed upon the object.</a:t>
            </a:r>
          </a:p>
          <a:p>
            <a:pPr>
              <a:lnSpc>
                <a:spcPct val="120000"/>
              </a:lnSpc>
              <a:spcBef>
                <a:spcPct val="5000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6187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0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06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06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0692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8738149-B43A-46DF-AE6C-77C883A0B17B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62CAF6A5-86A5-4B1C-9232-5C635C53FE4C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717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100642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6600" b="1" dirty="0"/>
              <a:t>Enough Theory</a:t>
            </a:r>
          </a:p>
        </p:txBody>
      </p:sp>
      <p:sp>
        <p:nvSpPr>
          <p:cNvPr id="371715" name="Oval 3"/>
          <p:cNvSpPr>
            <a:spLocks noChangeArrowheads="1"/>
          </p:cNvSpPr>
          <p:nvPr/>
        </p:nvSpPr>
        <p:spPr bwMode="auto">
          <a:xfrm>
            <a:off x="2033059" y="1828800"/>
            <a:ext cx="7922736" cy="3276600"/>
          </a:xfrm>
          <a:prstGeom prst="ellipse">
            <a:avLst/>
          </a:prstGeom>
          <a:gradFill rotWithShape="0">
            <a:gsLst>
              <a:gs pos="0">
                <a:srgbClr val="FF0066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6" name="Rectangle 4"/>
          <p:cNvSpPr>
            <a:spLocks noChangeArrowheads="1"/>
          </p:cNvSpPr>
          <p:nvPr/>
        </p:nvSpPr>
        <p:spPr bwMode="auto">
          <a:xfrm>
            <a:off x="1728338" y="2819400"/>
            <a:ext cx="853217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>
              <a:spcBef>
                <a:spcPct val="20000"/>
              </a:spcBef>
              <a:defRPr sz="2800">
                <a:solidFill>
                  <a:schemeClr val="tx1"/>
                </a:solidFill>
                <a:latin typeface="Arial" charset="0"/>
              </a:defRPr>
            </a:lvl2pPr>
            <a:lvl3pPr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4pPr>
            <a:lvl5pPr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5pPr>
            <a:lvl6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altLang="en-US" sz="6000" dirty="0"/>
              <a:t>Lets do it !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08517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AE4FC82-6225-4471-AAAF-5FAD13A3E136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B985163-1F1D-4730-98C0-DF621A88706A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92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533400"/>
            <a:ext cx="10360501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Object Orientated Example:</a:t>
            </a:r>
            <a:br>
              <a:rPr lang="en-GB" altLang="en-US" b="1" dirty="0"/>
            </a:br>
            <a:r>
              <a:rPr lang="en-GB" altLang="en-US" b="1" dirty="0"/>
              <a:t>“Ship” Fundamentals (1 of 3)</a:t>
            </a:r>
          </a:p>
        </p:txBody>
      </p:sp>
      <p:sp>
        <p:nvSpPr>
          <p:cNvPr id="392195" name="Rectangle 3"/>
          <p:cNvSpPr>
            <a:spLocks noChangeArrowheads="1"/>
          </p:cNvSpPr>
          <p:nvPr/>
        </p:nvSpPr>
        <p:spPr bwMode="auto">
          <a:xfrm>
            <a:off x="1525191" y="3124200"/>
            <a:ext cx="10157354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We start with a single underlying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“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blueprint</a:t>
            </a:r>
            <a:r>
              <a:rPr lang="en-GB" altLang="en-US" sz="2800" dirty="0"/>
              <a:t>“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for the Person we want to use</a:t>
            </a: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Lots of “person” (people) will then be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instances</a:t>
            </a:r>
            <a:r>
              <a:rPr lang="en-GB" altLang="en-US" sz="2800" dirty="0"/>
              <a:t> (i.e. copies) of the same blueprint;</a:t>
            </a:r>
          </a:p>
        </p:txBody>
      </p:sp>
      <p:sp>
        <p:nvSpPr>
          <p:cNvPr id="392196" name="Text Box 4"/>
          <p:cNvSpPr txBox="1">
            <a:spLocks noChangeArrowheads="1"/>
          </p:cNvSpPr>
          <p:nvPr/>
        </p:nvSpPr>
        <p:spPr bwMode="auto">
          <a:xfrm>
            <a:off x="1525192" y="2286002"/>
            <a:ext cx="10055781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Consider </a:t>
            </a:r>
            <a:r>
              <a:rPr lang="en-GB" altLang="en-US" sz="4000" b="1" dirty="0">
                <a:solidFill>
                  <a:srgbClr val="009900"/>
                </a:solidFill>
                <a:latin typeface="Arial" charset="0"/>
              </a:rPr>
              <a:t>Person:</a:t>
            </a:r>
            <a:endParaRPr lang="en-GB" alt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8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19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F0CEBAF6-A905-4FFC-80FF-66C2BA2DA2A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DA663CC8-279A-46B6-833C-58FE47168F61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9321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“person” Fundamentals (2 of 3)</a:t>
            </a:r>
          </a:p>
        </p:txBody>
      </p:sp>
      <p:sp>
        <p:nvSpPr>
          <p:cNvPr id="393220" name="Rectangle 4"/>
          <p:cNvSpPr>
            <a:spLocks noChangeArrowheads="1"/>
          </p:cNvSpPr>
          <p:nvPr/>
        </p:nvSpPr>
        <p:spPr bwMode="auto">
          <a:xfrm>
            <a:off x="1220471" y="2590800"/>
            <a:ext cx="4875530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changeSpeedBy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getSpeed</a:t>
            </a:r>
            <a:endParaRPr lang="en-GB" altLang="en-US" sz="2800"/>
          </a:p>
        </p:txBody>
      </p:sp>
      <p:sp>
        <p:nvSpPr>
          <p:cNvPr id="393221" name="Text Box 5"/>
          <p:cNvSpPr txBox="1">
            <a:spLocks noChangeArrowheads="1"/>
          </p:cNvSpPr>
          <p:nvPr/>
        </p:nvSpPr>
        <p:spPr bwMode="auto">
          <a:xfrm>
            <a:off x="407882" y="1371600"/>
            <a:ext cx="10665222" cy="149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Each person instance (copy) can access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methods</a:t>
            </a:r>
            <a:r>
              <a:rPr lang="en-GB" altLang="en-US" sz="2800" dirty="0">
                <a:latin typeface="Arial" charset="0"/>
              </a:rPr>
              <a:t>  such as </a:t>
            </a:r>
            <a:r>
              <a:rPr lang="en-GB" altLang="en-US" sz="2400" dirty="0">
                <a:latin typeface="Arial" charset="0"/>
              </a:rPr>
              <a:t>(remember last lecture on methods ?)</a:t>
            </a:r>
            <a:r>
              <a:rPr lang="en-GB" altLang="en-US" sz="2800" dirty="0">
                <a:latin typeface="Arial" charset="0"/>
              </a:rPr>
              <a:t>: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2400" dirty="0">
              <a:latin typeface="Arial" charset="0"/>
            </a:endParaRPr>
          </a:p>
        </p:txBody>
      </p:sp>
      <p:sp>
        <p:nvSpPr>
          <p:cNvPr id="393223" name="AutoShape 7"/>
          <p:cNvSpPr>
            <a:spLocks noChangeArrowheads="1"/>
          </p:cNvSpPr>
          <p:nvPr/>
        </p:nvSpPr>
        <p:spPr bwMode="auto">
          <a:xfrm>
            <a:off x="6705442" y="3276600"/>
            <a:ext cx="4773956" cy="457200"/>
          </a:xfrm>
          <a:prstGeom prst="wedgeRectCallout">
            <a:avLst>
              <a:gd name="adj1" fmla="val -103722"/>
              <a:gd name="adj2" fmla="val 4965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 dirty="0">
                <a:solidFill>
                  <a:srgbClr val="FFFF00"/>
                </a:solidFill>
                <a:latin typeface="Arial" charset="0"/>
              </a:rPr>
              <a:t>Interrogating the attribute</a:t>
            </a:r>
          </a:p>
        </p:txBody>
      </p:sp>
      <p:sp>
        <p:nvSpPr>
          <p:cNvPr id="393225" name="AutoShape 9"/>
          <p:cNvSpPr>
            <a:spLocks noChangeArrowheads="1"/>
          </p:cNvSpPr>
          <p:nvPr/>
        </p:nvSpPr>
        <p:spPr bwMode="auto">
          <a:xfrm>
            <a:off x="7213310" y="2514600"/>
            <a:ext cx="4266089" cy="533400"/>
          </a:xfrm>
          <a:prstGeom prst="wedgeRectCallout">
            <a:avLst>
              <a:gd name="adj1" fmla="val -84972"/>
              <a:gd name="adj2" fmla="val 4375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 dirty="0">
                <a:solidFill>
                  <a:srgbClr val="FFFF00"/>
                </a:solidFill>
                <a:latin typeface="Arial" charset="0"/>
              </a:rPr>
              <a:t>Setting the attribute</a:t>
            </a:r>
          </a:p>
        </p:txBody>
      </p:sp>
      <p:sp>
        <p:nvSpPr>
          <p:cNvPr id="393222" name="Text Box 6"/>
          <p:cNvSpPr txBox="1">
            <a:spLocks noChangeArrowheads="1"/>
          </p:cNvSpPr>
          <p:nvPr/>
        </p:nvSpPr>
        <p:spPr bwMode="auto">
          <a:xfrm>
            <a:off x="1220472" y="4572002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93226" name="Line 10"/>
          <p:cNvSpPr>
            <a:spLocks noChangeShapeType="1"/>
          </p:cNvSpPr>
          <p:nvPr/>
        </p:nvSpPr>
        <p:spPr bwMode="auto">
          <a:xfrm>
            <a:off x="3048795" y="5357813"/>
            <a:ext cx="71101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7" name="Line 11"/>
          <p:cNvSpPr>
            <a:spLocks noChangeShapeType="1"/>
          </p:cNvSpPr>
          <p:nvPr/>
        </p:nvSpPr>
        <p:spPr bwMode="auto">
          <a:xfrm flipV="1">
            <a:off x="3759809" y="4824413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8" name="Line 12"/>
          <p:cNvSpPr>
            <a:spLocks noChangeShapeType="1"/>
          </p:cNvSpPr>
          <p:nvPr/>
        </p:nvSpPr>
        <p:spPr bwMode="auto">
          <a:xfrm flipH="1" flipV="1">
            <a:off x="3251941" y="4800602"/>
            <a:ext cx="507868" cy="238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9" name="Rectangle 13"/>
          <p:cNvSpPr>
            <a:spLocks noChangeArrowheads="1"/>
          </p:cNvSpPr>
          <p:nvPr/>
        </p:nvSpPr>
        <p:spPr bwMode="auto">
          <a:xfrm>
            <a:off x="4572398" y="4419600"/>
            <a:ext cx="6907001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Ship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attributes</a:t>
            </a:r>
            <a:r>
              <a:rPr lang="en-GB" altLang="en-US" sz="2800" dirty="0"/>
              <a:t> (e.g.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speed,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direction ) store the state of the Ships.</a:t>
            </a:r>
          </a:p>
        </p:txBody>
      </p:sp>
    </p:spTree>
    <p:extLst>
      <p:ext uri="{BB962C8B-B14F-4D97-AF65-F5344CB8AC3E}">
        <p14:creationId xmlns:p14="http://schemas.microsoft.com/office/powerpoint/2010/main" val="14858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3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322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F0CEBAF6-A905-4FFC-80FF-66C2BA2DA2A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DA663CC8-279A-46B6-833C-58FE47168F61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39321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“Ship” Fundamentals (2 of 3)</a:t>
            </a:r>
          </a:p>
        </p:txBody>
      </p:sp>
      <p:sp>
        <p:nvSpPr>
          <p:cNvPr id="393220" name="Rectangle 4"/>
          <p:cNvSpPr>
            <a:spLocks noChangeArrowheads="1"/>
          </p:cNvSpPr>
          <p:nvPr/>
        </p:nvSpPr>
        <p:spPr bwMode="auto">
          <a:xfrm>
            <a:off x="1220471" y="2590800"/>
            <a:ext cx="4875530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changeSpeedBy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getSpeed</a:t>
            </a:r>
            <a:endParaRPr lang="en-GB" altLang="en-US" sz="2800"/>
          </a:p>
        </p:txBody>
      </p:sp>
      <p:sp>
        <p:nvSpPr>
          <p:cNvPr id="393221" name="Text Box 5"/>
          <p:cNvSpPr txBox="1">
            <a:spLocks noChangeArrowheads="1"/>
          </p:cNvSpPr>
          <p:nvPr/>
        </p:nvSpPr>
        <p:spPr bwMode="auto">
          <a:xfrm>
            <a:off x="407882" y="1371600"/>
            <a:ext cx="10665222" cy="149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Each Ship instance (copy) can access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methods</a:t>
            </a:r>
            <a:r>
              <a:rPr lang="en-GB" altLang="en-US" sz="2800" dirty="0">
                <a:latin typeface="Arial" charset="0"/>
              </a:rPr>
              <a:t>  such as </a:t>
            </a:r>
            <a:r>
              <a:rPr lang="en-GB" altLang="en-US" sz="2400" dirty="0">
                <a:latin typeface="Arial" charset="0"/>
              </a:rPr>
              <a:t>(remember last lecture on methods ?)</a:t>
            </a:r>
            <a:r>
              <a:rPr lang="en-GB" altLang="en-US" sz="2800" dirty="0">
                <a:latin typeface="Arial" charset="0"/>
              </a:rPr>
              <a:t>: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2400" dirty="0">
              <a:latin typeface="Arial" charset="0"/>
            </a:endParaRPr>
          </a:p>
        </p:txBody>
      </p:sp>
      <p:sp>
        <p:nvSpPr>
          <p:cNvPr id="393223" name="AutoShape 7"/>
          <p:cNvSpPr>
            <a:spLocks noChangeArrowheads="1"/>
          </p:cNvSpPr>
          <p:nvPr/>
        </p:nvSpPr>
        <p:spPr bwMode="auto">
          <a:xfrm>
            <a:off x="6705442" y="3276600"/>
            <a:ext cx="4773956" cy="457200"/>
          </a:xfrm>
          <a:prstGeom prst="wedgeRectCallout">
            <a:avLst>
              <a:gd name="adj1" fmla="val -103722"/>
              <a:gd name="adj2" fmla="val 4965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Interrogating the attribute</a:t>
            </a:r>
          </a:p>
        </p:txBody>
      </p:sp>
      <p:sp>
        <p:nvSpPr>
          <p:cNvPr id="393225" name="AutoShape 9"/>
          <p:cNvSpPr>
            <a:spLocks noChangeArrowheads="1"/>
          </p:cNvSpPr>
          <p:nvPr/>
        </p:nvSpPr>
        <p:spPr bwMode="auto">
          <a:xfrm>
            <a:off x="7213310" y="2514600"/>
            <a:ext cx="4266089" cy="533400"/>
          </a:xfrm>
          <a:prstGeom prst="wedgeRectCallout">
            <a:avLst>
              <a:gd name="adj1" fmla="val -84972"/>
              <a:gd name="adj2" fmla="val 4375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Setting the attribute</a:t>
            </a:r>
          </a:p>
        </p:txBody>
      </p:sp>
      <p:sp>
        <p:nvSpPr>
          <p:cNvPr id="393222" name="Text Box 6"/>
          <p:cNvSpPr txBox="1">
            <a:spLocks noChangeArrowheads="1"/>
          </p:cNvSpPr>
          <p:nvPr/>
        </p:nvSpPr>
        <p:spPr bwMode="auto">
          <a:xfrm>
            <a:off x="1220472" y="4572002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93226" name="Line 10"/>
          <p:cNvSpPr>
            <a:spLocks noChangeShapeType="1"/>
          </p:cNvSpPr>
          <p:nvPr/>
        </p:nvSpPr>
        <p:spPr bwMode="auto">
          <a:xfrm>
            <a:off x="3048795" y="5357813"/>
            <a:ext cx="71101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7" name="Line 11"/>
          <p:cNvSpPr>
            <a:spLocks noChangeShapeType="1"/>
          </p:cNvSpPr>
          <p:nvPr/>
        </p:nvSpPr>
        <p:spPr bwMode="auto">
          <a:xfrm flipV="1">
            <a:off x="3759809" y="4824413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8" name="Line 12"/>
          <p:cNvSpPr>
            <a:spLocks noChangeShapeType="1"/>
          </p:cNvSpPr>
          <p:nvPr/>
        </p:nvSpPr>
        <p:spPr bwMode="auto">
          <a:xfrm flipH="1" flipV="1">
            <a:off x="3287687" y="4824412"/>
            <a:ext cx="472121" cy="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9" name="Rectangle 13"/>
          <p:cNvSpPr>
            <a:spLocks noChangeArrowheads="1"/>
          </p:cNvSpPr>
          <p:nvPr/>
        </p:nvSpPr>
        <p:spPr bwMode="auto">
          <a:xfrm>
            <a:off x="4572398" y="4419600"/>
            <a:ext cx="6907001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Ship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attributes</a:t>
            </a:r>
            <a:r>
              <a:rPr lang="en-GB" altLang="en-US" sz="2800" dirty="0"/>
              <a:t> (e.g.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speed,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direction ) store the state of the Ship.</a:t>
            </a:r>
          </a:p>
        </p:txBody>
      </p:sp>
    </p:spTree>
    <p:extLst>
      <p:ext uri="{BB962C8B-B14F-4D97-AF65-F5344CB8AC3E}">
        <p14:creationId xmlns:p14="http://schemas.microsoft.com/office/powerpoint/2010/main" val="372183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3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3229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F0CEBAF6-A905-4FFC-80FF-66C2BA2DA2A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DA663CC8-279A-46B6-833C-58FE47168F61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39321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“Ship” Fundamentals (2 of 3)</a:t>
            </a:r>
          </a:p>
        </p:txBody>
      </p:sp>
      <p:sp>
        <p:nvSpPr>
          <p:cNvPr id="393220" name="Rectangle 4"/>
          <p:cNvSpPr>
            <a:spLocks noChangeArrowheads="1"/>
          </p:cNvSpPr>
          <p:nvPr/>
        </p:nvSpPr>
        <p:spPr bwMode="auto">
          <a:xfrm>
            <a:off x="1220471" y="2590800"/>
            <a:ext cx="4875530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changeSpeedBy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getSpeed</a:t>
            </a:r>
            <a:endParaRPr lang="en-GB" altLang="en-US" sz="2800"/>
          </a:p>
        </p:txBody>
      </p:sp>
      <p:sp>
        <p:nvSpPr>
          <p:cNvPr id="393221" name="Text Box 5"/>
          <p:cNvSpPr txBox="1">
            <a:spLocks noChangeArrowheads="1"/>
          </p:cNvSpPr>
          <p:nvPr/>
        </p:nvSpPr>
        <p:spPr bwMode="auto">
          <a:xfrm>
            <a:off x="407882" y="1371600"/>
            <a:ext cx="10665222" cy="149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Each Ship instance (copy) can access </a:t>
            </a:r>
            <a:r>
              <a:rPr lang="en-GB" altLang="en-US" sz="2800" b="1" dirty="0">
                <a:solidFill>
                  <a:srgbClr val="CC3399"/>
                </a:solidFill>
                <a:latin typeface="Arial" charset="0"/>
              </a:rPr>
              <a:t>methods</a:t>
            </a:r>
            <a:r>
              <a:rPr lang="en-GB" altLang="en-US" sz="2800" dirty="0">
                <a:latin typeface="Arial" charset="0"/>
              </a:rPr>
              <a:t>  such as </a:t>
            </a:r>
            <a:r>
              <a:rPr lang="en-GB" altLang="en-US" sz="2400" dirty="0">
                <a:latin typeface="Arial" charset="0"/>
              </a:rPr>
              <a:t>(remember last lecture on methods ?)</a:t>
            </a:r>
            <a:r>
              <a:rPr lang="en-GB" altLang="en-US" sz="2800" dirty="0">
                <a:latin typeface="Arial" charset="0"/>
              </a:rPr>
              <a:t>: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2400" dirty="0">
              <a:latin typeface="Arial" charset="0"/>
            </a:endParaRPr>
          </a:p>
        </p:txBody>
      </p:sp>
      <p:sp>
        <p:nvSpPr>
          <p:cNvPr id="393223" name="AutoShape 7"/>
          <p:cNvSpPr>
            <a:spLocks noChangeArrowheads="1"/>
          </p:cNvSpPr>
          <p:nvPr/>
        </p:nvSpPr>
        <p:spPr bwMode="auto">
          <a:xfrm>
            <a:off x="6705442" y="3276600"/>
            <a:ext cx="4773956" cy="457200"/>
          </a:xfrm>
          <a:prstGeom prst="wedgeRectCallout">
            <a:avLst>
              <a:gd name="adj1" fmla="val -103722"/>
              <a:gd name="adj2" fmla="val 4965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Interrogating the attribute</a:t>
            </a:r>
          </a:p>
        </p:txBody>
      </p:sp>
      <p:sp>
        <p:nvSpPr>
          <p:cNvPr id="393225" name="AutoShape 9"/>
          <p:cNvSpPr>
            <a:spLocks noChangeArrowheads="1"/>
          </p:cNvSpPr>
          <p:nvPr/>
        </p:nvSpPr>
        <p:spPr bwMode="auto">
          <a:xfrm>
            <a:off x="7213310" y="2514600"/>
            <a:ext cx="4266089" cy="533400"/>
          </a:xfrm>
          <a:prstGeom prst="wedgeRectCallout">
            <a:avLst>
              <a:gd name="adj1" fmla="val -84972"/>
              <a:gd name="adj2" fmla="val 4375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Setting the attribute</a:t>
            </a:r>
          </a:p>
        </p:txBody>
      </p:sp>
      <p:sp>
        <p:nvSpPr>
          <p:cNvPr id="393222" name="Text Box 6"/>
          <p:cNvSpPr txBox="1">
            <a:spLocks noChangeArrowheads="1"/>
          </p:cNvSpPr>
          <p:nvPr/>
        </p:nvSpPr>
        <p:spPr bwMode="auto">
          <a:xfrm>
            <a:off x="1220472" y="4572002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93226" name="Line 10"/>
          <p:cNvSpPr>
            <a:spLocks noChangeShapeType="1"/>
          </p:cNvSpPr>
          <p:nvPr/>
        </p:nvSpPr>
        <p:spPr bwMode="auto">
          <a:xfrm>
            <a:off x="3048795" y="5357813"/>
            <a:ext cx="71101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7" name="Line 11"/>
          <p:cNvSpPr>
            <a:spLocks noChangeShapeType="1"/>
          </p:cNvSpPr>
          <p:nvPr/>
        </p:nvSpPr>
        <p:spPr bwMode="auto">
          <a:xfrm flipV="1">
            <a:off x="3759809" y="4824413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8" name="Line 12"/>
          <p:cNvSpPr>
            <a:spLocks noChangeShapeType="1"/>
          </p:cNvSpPr>
          <p:nvPr/>
        </p:nvSpPr>
        <p:spPr bwMode="auto">
          <a:xfrm flipH="1" flipV="1">
            <a:off x="3287687" y="4824410"/>
            <a:ext cx="472121" cy="4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9" name="Rectangle 13"/>
          <p:cNvSpPr>
            <a:spLocks noChangeArrowheads="1"/>
          </p:cNvSpPr>
          <p:nvPr/>
        </p:nvSpPr>
        <p:spPr bwMode="auto">
          <a:xfrm>
            <a:off x="4572398" y="4419600"/>
            <a:ext cx="6907001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Ship </a:t>
            </a:r>
            <a:r>
              <a:rPr lang="en-GB" altLang="en-US" sz="2800" b="1" dirty="0">
                <a:solidFill>
                  <a:srgbClr val="CC3399"/>
                </a:solidFill>
              </a:rPr>
              <a:t>attributes</a:t>
            </a:r>
            <a:r>
              <a:rPr lang="en-GB" altLang="en-US" sz="2800" dirty="0"/>
              <a:t> (e.g.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speed,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direction ) store the state of the cars.</a:t>
            </a:r>
          </a:p>
        </p:txBody>
      </p:sp>
    </p:spTree>
    <p:extLst>
      <p:ext uri="{BB962C8B-B14F-4D97-AF65-F5344CB8AC3E}">
        <p14:creationId xmlns:p14="http://schemas.microsoft.com/office/powerpoint/2010/main" val="275870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3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3229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762B48F7-584E-4BAA-BA61-D6B623E4F6AA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3C95BA9B-B240-4203-B7CE-77CBFFCC39D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394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89" y="457200"/>
            <a:ext cx="11782531" cy="7571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4800" b="1" dirty="0">
                <a:solidFill>
                  <a:schemeClr val="accent1">
                    <a:lumMod val="50000"/>
                  </a:schemeClr>
                </a:solidFill>
              </a:rPr>
              <a:t> “Ship” Fundamentals (3 of 3)</a:t>
            </a:r>
          </a:p>
        </p:txBody>
      </p:sp>
      <p:sp>
        <p:nvSpPr>
          <p:cNvPr id="394243" name="Rectangle 3"/>
          <p:cNvSpPr>
            <a:spLocks noChangeArrowheads="1"/>
          </p:cNvSpPr>
          <p:nvPr/>
        </p:nvSpPr>
        <p:spPr bwMode="auto">
          <a:xfrm>
            <a:off x="1322044" y="2438400"/>
            <a:ext cx="975106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We start with a single “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blueprint</a:t>
            </a:r>
            <a:r>
              <a:rPr lang="en-GB" altLang="en-US" sz="2800" b="1" dirty="0"/>
              <a:t>”</a:t>
            </a:r>
            <a:r>
              <a:rPr lang="en-GB" altLang="en-US" sz="2800" dirty="0"/>
              <a:t> for Ships</a:t>
            </a:r>
          </a:p>
          <a:p>
            <a:pPr>
              <a:lnSpc>
                <a:spcPct val="100000"/>
              </a:lnSpc>
            </a:pPr>
            <a:r>
              <a:rPr lang="en-GB" altLang="en-US" sz="2800" dirty="0"/>
              <a:t>From that we can later build multiple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instances</a:t>
            </a:r>
            <a:r>
              <a:rPr lang="en-GB" altLang="en-US" sz="2800" dirty="0"/>
              <a:t> (i.e. copies) of  Ships</a:t>
            </a:r>
          </a:p>
          <a:p>
            <a:pPr>
              <a:lnSpc>
                <a:spcPct val="100000"/>
              </a:lnSpc>
            </a:pPr>
            <a:r>
              <a:rPr lang="en-GB" altLang="en-US" sz="2800" dirty="0"/>
              <a:t>Each Ship instance has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methods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GB" altLang="en-US" sz="2800" dirty="0"/>
              <a:t>The methods act on the </a:t>
            </a: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</a:rPr>
              <a:t>attributes</a:t>
            </a:r>
            <a:r>
              <a:rPr lang="en-GB" altLang="en-US" sz="2800" b="1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of each Ship (i.e.  </a:t>
            </a:r>
            <a:r>
              <a:rPr lang="en-GB" altLang="en-US" sz="2800" i="1" dirty="0"/>
              <a:t>speed, direction, etc</a:t>
            </a:r>
            <a:r>
              <a:rPr lang="en-GB" altLang="en-US" sz="2800" dirty="0"/>
              <a:t>.)</a:t>
            </a:r>
          </a:p>
        </p:txBody>
      </p:sp>
      <p:sp>
        <p:nvSpPr>
          <p:cNvPr id="394244" name="Text Box 4"/>
          <p:cNvSpPr txBox="1">
            <a:spLocks noChangeArrowheads="1"/>
          </p:cNvSpPr>
          <p:nvPr/>
        </p:nvSpPr>
        <p:spPr bwMode="auto">
          <a:xfrm>
            <a:off x="611029" y="1644650"/>
            <a:ext cx="568811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4000" b="1">
                <a:solidFill>
                  <a:srgbClr val="009900"/>
                </a:solidFill>
                <a:latin typeface="Arial" charset="0"/>
              </a:rPr>
              <a:t>To summarise:</a:t>
            </a:r>
          </a:p>
        </p:txBody>
      </p:sp>
    </p:spTree>
    <p:extLst>
      <p:ext uri="{BB962C8B-B14F-4D97-AF65-F5344CB8AC3E}">
        <p14:creationId xmlns:p14="http://schemas.microsoft.com/office/powerpoint/2010/main" val="377205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4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4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4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4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424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0787871-4E63-4026-9CCB-DADE370B8C9D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C393112B-A915-4606-BF63-70CBFF2DFC49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395266" name="Text Box 2"/>
          <p:cNvSpPr txBox="1">
            <a:spLocks noChangeArrowheads="1"/>
          </p:cNvSpPr>
          <p:nvPr/>
        </p:nvSpPr>
        <p:spPr bwMode="auto">
          <a:xfrm>
            <a:off x="285147" y="1944689"/>
            <a:ext cx="4875530" cy="164352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395267" name="Text Box 3"/>
          <p:cNvSpPr txBox="1">
            <a:spLocks noChangeArrowheads="1"/>
          </p:cNvSpPr>
          <p:nvPr/>
        </p:nvSpPr>
        <p:spPr bwMode="auto">
          <a:xfrm>
            <a:off x="8614179" y="31940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 3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5268" name="Text Box 4"/>
          <p:cNvSpPr txBox="1">
            <a:spLocks noChangeArrowheads="1"/>
          </p:cNvSpPr>
          <p:nvPr/>
        </p:nvSpPr>
        <p:spPr bwMode="auto">
          <a:xfrm>
            <a:off x="6455687" y="3732146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 2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5269" name="Text Box 5"/>
          <p:cNvSpPr txBox="1">
            <a:spLocks noChangeArrowheads="1"/>
          </p:cNvSpPr>
          <p:nvPr/>
        </p:nvSpPr>
        <p:spPr bwMode="auto">
          <a:xfrm>
            <a:off x="4144943" y="46418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 1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5270" name="Line 6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71" name="Line 7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72" name="Line 8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73" name="Text Box 9"/>
          <p:cNvSpPr txBox="1">
            <a:spLocks noChangeArrowheads="1"/>
          </p:cNvSpPr>
          <p:nvPr/>
        </p:nvSpPr>
        <p:spPr bwMode="auto">
          <a:xfrm rot="-1486851">
            <a:off x="8201641" y="5403344"/>
            <a:ext cx="289887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>
                <a:latin typeface="Arial" charset="0"/>
              </a:rPr>
              <a:t>Ship instances</a:t>
            </a:r>
          </a:p>
        </p:txBody>
      </p:sp>
      <p:sp>
        <p:nvSpPr>
          <p:cNvPr id="395274" name="Text Box 10"/>
          <p:cNvSpPr txBox="1">
            <a:spLocks noChangeArrowheads="1"/>
          </p:cNvSpPr>
          <p:nvPr/>
        </p:nvSpPr>
        <p:spPr bwMode="auto">
          <a:xfrm>
            <a:off x="5160678" y="2952750"/>
            <a:ext cx="3453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 sz="2800">
              <a:latin typeface="Arial" charset="0"/>
            </a:endParaRPr>
          </a:p>
        </p:txBody>
      </p:sp>
      <p:sp>
        <p:nvSpPr>
          <p:cNvPr id="395275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 “Ship” Object Implementation</a:t>
            </a:r>
          </a:p>
        </p:txBody>
      </p:sp>
      <p:sp>
        <p:nvSpPr>
          <p:cNvPr id="395276" name="Text Box 12"/>
          <p:cNvSpPr txBox="1">
            <a:spLocks noChangeArrowheads="1"/>
          </p:cNvSpPr>
          <p:nvPr/>
        </p:nvSpPr>
        <p:spPr bwMode="auto">
          <a:xfrm>
            <a:off x="204736" y="1411288"/>
            <a:ext cx="41645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design once</a:t>
            </a:r>
          </a:p>
        </p:txBody>
      </p:sp>
      <p:grpSp>
        <p:nvGrpSpPr>
          <p:cNvPr id="395277" name="Group 13"/>
          <p:cNvGrpSpPr>
            <a:grpSpLocks/>
          </p:cNvGrpSpPr>
          <p:nvPr/>
        </p:nvGrpSpPr>
        <p:grpSpPr bwMode="auto">
          <a:xfrm rot="-1692104">
            <a:off x="1097736" y="2438400"/>
            <a:ext cx="5383398" cy="1371600"/>
            <a:chOff x="576" y="2592"/>
            <a:chExt cx="2544" cy="864"/>
          </a:xfrm>
        </p:grpSpPr>
        <p:sp>
          <p:nvSpPr>
            <p:cNvPr id="395278" name="Oval 14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5279" name="Text Box 15"/>
            <p:cNvSpPr txBox="1">
              <a:spLocks noChangeArrowheads="1"/>
            </p:cNvSpPr>
            <p:nvPr/>
          </p:nvSpPr>
          <p:spPr bwMode="auto">
            <a:xfrm>
              <a:off x="672" y="2711"/>
              <a:ext cx="2352" cy="6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2800" b="1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The ‘Ship’ class</a:t>
              </a:r>
            </a:p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sz="2800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In </a:t>
              </a:r>
              <a:r>
                <a:rPr lang="en-GB" altLang="en-US" sz="2800" dirty="0" err="1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c#</a:t>
              </a:r>
              <a:endPara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endParaRPr>
            </a:p>
          </p:txBody>
        </p:sp>
      </p:grpSp>
      <p:grpSp>
        <p:nvGrpSpPr>
          <p:cNvPr id="395280" name="Group 16"/>
          <p:cNvGrpSpPr>
            <a:grpSpLocks/>
          </p:cNvGrpSpPr>
          <p:nvPr/>
        </p:nvGrpSpPr>
        <p:grpSpPr bwMode="auto">
          <a:xfrm rot="-1692104">
            <a:off x="6318271" y="4326266"/>
            <a:ext cx="5383398" cy="1371600"/>
            <a:chOff x="576" y="2592"/>
            <a:chExt cx="2544" cy="864"/>
          </a:xfrm>
        </p:grpSpPr>
        <p:sp>
          <p:nvSpPr>
            <p:cNvPr id="395281" name="Oval 17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5282" name="Text Box 18"/>
            <p:cNvSpPr txBox="1">
              <a:spLocks noChangeArrowheads="1"/>
            </p:cNvSpPr>
            <p:nvPr/>
          </p:nvSpPr>
          <p:spPr bwMode="auto">
            <a:xfrm>
              <a:off x="672" y="2711"/>
              <a:ext cx="2352" cy="6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2800" b="1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The ‘</a:t>
              </a:r>
              <a:r>
                <a:rPr lang="en-GB" altLang="en-US" sz="2800" b="1" dirty="0" err="1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UseShip</a:t>
              </a:r>
              <a:r>
                <a:rPr lang="en-GB" altLang="en-US" sz="2800" b="1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’ class</a:t>
              </a:r>
            </a:p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sz="2800" dirty="0" err="1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UseShip</a:t>
              </a:r>
              <a:r>
                <a:rPr lang="en-GB" altLang="en-US" sz="2800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 in </a:t>
              </a:r>
              <a:r>
                <a:rPr lang="en-GB" altLang="en-US" sz="2800" dirty="0" err="1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c#</a:t>
              </a:r>
              <a:endPara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72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5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5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11E561A-60F9-4BB3-B01E-13208652B56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D6A7095-2EA2-4ED6-965D-8F8C6A02907F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396296" name="Text Box 8"/>
          <p:cNvSpPr txBox="1">
            <a:spLocks noChangeArrowheads="1"/>
          </p:cNvSpPr>
          <p:nvPr/>
        </p:nvSpPr>
        <p:spPr bwMode="auto">
          <a:xfrm>
            <a:off x="6400721" y="617540"/>
            <a:ext cx="5281824" cy="568483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dirty="0">
                <a:solidFill>
                  <a:srgbClr val="009900"/>
                </a:solidFill>
                <a:latin typeface="Arial" charset="0"/>
              </a:rPr>
              <a:t>Attributes</a:t>
            </a:r>
            <a:endParaRPr lang="en-GB" altLang="en-US" dirty="0">
              <a:solidFill>
                <a:srgbClr val="0099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(variables, constants)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dirty="0">
              <a:solidFill>
                <a:srgbClr val="009900"/>
              </a:solidFill>
              <a:latin typeface="Arial" charset="0"/>
            </a:endParaRPr>
          </a:p>
        </p:txBody>
      </p:sp>
      <p:sp>
        <p:nvSpPr>
          <p:cNvPr id="396290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42291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NameOfClass</a:t>
            </a: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Class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Object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Constructor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(s) go here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 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Other methods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go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Optional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‘main’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method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end of the ‘blueprint’ class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70000"/>
              </a:lnSpc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General Structure of “Blueprints”</a:t>
            </a:r>
          </a:p>
        </p:txBody>
      </p:sp>
      <p:grpSp>
        <p:nvGrpSpPr>
          <p:cNvPr id="396299" name="Group 11"/>
          <p:cNvGrpSpPr>
            <a:grpSpLocks/>
          </p:cNvGrpSpPr>
          <p:nvPr/>
        </p:nvGrpSpPr>
        <p:grpSpPr bwMode="auto">
          <a:xfrm>
            <a:off x="5486560" y="1905001"/>
            <a:ext cx="5992839" cy="1720850"/>
            <a:chOff x="2592" y="1200"/>
            <a:chExt cx="2832" cy="1084"/>
          </a:xfrm>
        </p:grpSpPr>
        <p:sp>
          <p:nvSpPr>
            <p:cNvPr id="396294" name="Text Box 6"/>
            <p:cNvSpPr txBox="1">
              <a:spLocks noChangeArrowheads="1"/>
            </p:cNvSpPr>
            <p:nvPr/>
          </p:nvSpPr>
          <p:spPr bwMode="auto">
            <a:xfrm>
              <a:off x="3120" y="1200"/>
              <a:ext cx="2304" cy="108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800" b="1" dirty="0">
                  <a:solidFill>
                    <a:srgbClr val="009900"/>
                  </a:solidFill>
                  <a:latin typeface="Arial" charset="0"/>
                </a:rPr>
                <a:t>Class attributes</a:t>
              </a:r>
              <a:endParaRPr lang="en-GB" altLang="en-US" dirty="0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dirty="0">
                  <a:latin typeface="Arial" charset="0"/>
                </a:rPr>
                <a:t>Attributes which are </a:t>
              </a:r>
              <a:r>
                <a:rPr lang="en-GB" altLang="en-US" b="1" dirty="0">
                  <a:latin typeface="Arial" charset="0"/>
                </a:rPr>
                <a:t>identical</a:t>
              </a:r>
              <a:r>
                <a:rPr lang="en-GB" altLang="en-US" dirty="0">
                  <a:latin typeface="Arial" charset="0"/>
                </a:rPr>
                <a:t> for all objects created from the blueprint. e.g. "FORWARDS" for Ships - </a:t>
              </a:r>
              <a:r>
                <a:rPr lang="en-GB" altLang="en-US" b="1" dirty="0">
                  <a:latin typeface="Arial" charset="0"/>
                </a:rPr>
                <a:t>same for all</a:t>
              </a:r>
              <a:r>
                <a:rPr lang="en-GB" altLang="en-US" dirty="0">
                  <a:latin typeface="Arial" charset="0"/>
                </a:rPr>
                <a:t>. </a:t>
              </a:r>
              <a:endParaRPr lang="en-GB" altLang="en-US" dirty="0">
                <a:solidFill>
                  <a:srgbClr val="009900"/>
                </a:solidFill>
                <a:latin typeface="Arial" charset="0"/>
              </a:endParaRPr>
            </a:p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 b="1" dirty="0">
                  <a:latin typeface="Arial" charset="0"/>
                </a:rPr>
                <a:t>‘</a:t>
              </a:r>
              <a:r>
                <a:rPr lang="en-GB" altLang="en-US" sz="2400" b="1" dirty="0">
                  <a:solidFill>
                    <a:srgbClr val="FF0000"/>
                  </a:solidFill>
                  <a:latin typeface="Arial" charset="0"/>
                </a:rPr>
                <a:t>static</a:t>
              </a:r>
              <a:r>
                <a:rPr lang="en-GB" altLang="en-US" sz="2400" b="1" dirty="0">
                  <a:latin typeface="Arial" charset="0"/>
                </a:rPr>
                <a:t>’ keyword</a:t>
              </a:r>
              <a:endParaRPr lang="en-GB" altLang="en-US" dirty="0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6297" name="Line 9"/>
            <p:cNvSpPr>
              <a:spLocks noChangeShapeType="1"/>
            </p:cNvSpPr>
            <p:nvPr/>
          </p:nvSpPr>
          <p:spPr bwMode="auto">
            <a:xfrm flipV="1">
              <a:off x="2592" y="1488"/>
              <a:ext cx="480" cy="19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96300" name="Group 12"/>
          <p:cNvGrpSpPr>
            <a:grpSpLocks/>
          </p:cNvGrpSpPr>
          <p:nvPr/>
        </p:nvGrpSpPr>
        <p:grpSpPr bwMode="auto">
          <a:xfrm>
            <a:off x="5689706" y="3505201"/>
            <a:ext cx="5789692" cy="2406650"/>
            <a:chOff x="2688" y="2208"/>
            <a:chExt cx="2736" cy="1516"/>
          </a:xfrm>
        </p:grpSpPr>
        <p:sp>
          <p:nvSpPr>
            <p:cNvPr id="396295" name="Text Box 7"/>
            <p:cNvSpPr txBox="1">
              <a:spLocks noChangeArrowheads="1"/>
            </p:cNvSpPr>
            <p:nvPr/>
          </p:nvSpPr>
          <p:spPr bwMode="auto">
            <a:xfrm>
              <a:off x="3120" y="2640"/>
              <a:ext cx="2304" cy="108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Objects attributes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Variables which are </a:t>
              </a:r>
              <a:r>
                <a:rPr lang="en-GB" altLang="en-US" b="1">
                  <a:latin typeface="Arial" charset="0"/>
                </a:rPr>
                <a:t>copied </a:t>
              </a:r>
              <a:r>
                <a:rPr lang="en-GB" altLang="en-US">
                  <a:latin typeface="Arial" charset="0"/>
                </a:rPr>
                <a:t>into individual objects created from the blueprint. e.g. “state” (speed), - </a:t>
              </a:r>
              <a:r>
                <a:rPr lang="en-GB" altLang="en-US" b="1">
                  <a:latin typeface="Arial" charset="0"/>
                </a:rPr>
                <a:t>different for each.</a:t>
              </a:r>
            </a:p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 b="1">
                  <a:latin typeface="Arial" charset="0"/>
                </a:rPr>
                <a:t>NO </a:t>
              </a:r>
              <a:r>
                <a:rPr lang="en-GB" altLang="en-US" sz="2400" b="1">
                  <a:solidFill>
                    <a:srgbClr val="FF0000"/>
                  </a:solidFill>
                  <a:latin typeface="Arial" charset="0"/>
                </a:rPr>
                <a:t>'static'</a:t>
              </a:r>
              <a:r>
                <a:rPr lang="en-GB" altLang="en-US" sz="2400" b="1">
                  <a:latin typeface="Arial" charset="0"/>
                </a:rPr>
                <a:t> keyword</a:t>
              </a:r>
              <a:r>
                <a:rPr lang="en-GB" altLang="en-US">
                  <a:latin typeface="Arial" charset="0"/>
                </a:rPr>
                <a:t> 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6298" name="Line 10"/>
            <p:cNvSpPr>
              <a:spLocks noChangeShapeType="1"/>
            </p:cNvSpPr>
            <p:nvPr/>
          </p:nvSpPr>
          <p:spPr bwMode="auto">
            <a:xfrm>
              <a:off x="2688" y="2208"/>
              <a:ext cx="384" cy="43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2335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6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6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6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6296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F51ACE32-CFC1-434B-9ACA-FA506889807D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94153117-470F-46B0-A11A-F72664037079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97322" name="Text Box 10"/>
          <p:cNvSpPr txBox="1">
            <a:spLocks noChangeArrowheads="1"/>
          </p:cNvSpPr>
          <p:nvPr/>
        </p:nvSpPr>
        <p:spPr bwMode="auto">
          <a:xfrm>
            <a:off x="6502296" y="381000"/>
            <a:ext cx="5078677" cy="59817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sz="3600" b="1" dirty="0">
                <a:solidFill>
                  <a:srgbClr val="009900"/>
                </a:solidFill>
                <a:latin typeface="Arial" charset="0"/>
              </a:rPr>
              <a:t>Methods</a:t>
            </a:r>
            <a:endParaRPr lang="en-GB" altLang="en-US" sz="2800" b="1" dirty="0">
              <a:solidFill>
                <a:srgbClr val="0099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(manipulate attributes)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1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2400" b="1" dirty="0">
              <a:latin typeface="Arial" charset="0"/>
            </a:endParaRPr>
          </a:p>
        </p:txBody>
      </p:sp>
      <p:sp>
        <p:nvSpPr>
          <p:cNvPr id="397314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42291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NameOfClass</a:t>
            </a: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Class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Object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attribute(s) go here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Constructor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(s) go here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 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	//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Other methods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go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// Optional </a:t>
            </a:r>
            <a:r>
              <a:rPr lang="en-GB" altLang="en-US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‘main’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method here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b="1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</a:t>
            </a:r>
            <a:r>
              <a:rPr lang="en-GB" altLang="en-US" sz="1600" b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end of the ‘blueprint’ class</a:t>
            </a:r>
          </a:p>
        </p:txBody>
      </p:sp>
      <p:sp>
        <p:nvSpPr>
          <p:cNvPr id="39731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70000"/>
              </a:lnSpc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General Structure of “Blueprints”</a:t>
            </a:r>
          </a:p>
        </p:txBody>
      </p:sp>
      <p:grpSp>
        <p:nvGrpSpPr>
          <p:cNvPr id="397325" name="Group 13"/>
          <p:cNvGrpSpPr>
            <a:grpSpLocks/>
          </p:cNvGrpSpPr>
          <p:nvPr/>
        </p:nvGrpSpPr>
        <p:grpSpPr bwMode="auto">
          <a:xfrm>
            <a:off x="5384986" y="1566865"/>
            <a:ext cx="6094413" cy="2547937"/>
            <a:chOff x="2544" y="987"/>
            <a:chExt cx="2880" cy="1605"/>
          </a:xfrm>
        </p:grpSpPr>
        <p:sp>
          <p:nvSpPr>
            <p:cNvPr id="397317" name="Line 5"/>
            <p:cNvSpPr>
              <a:spLocks noChangeShapeType="1"/>
            </p:cNvSpPr>
            <p:nvPr/>
          </p:nvSpPr>
          <p:spPr bwMode="auto">
            <a:xfrm flipV="1">
              <a:off x="2544" y="1488"/>
              <a:ext cx="528" cy="1104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20" name="Text Box 8"/>
            <p:cNvSpPr txBox="1">
              <a:spLocks noChangeArrowheads="1"/>
            </p:cNvSpPr>
            <p:nvPr/>
          </p:nvSpPr>
          <p:spPr bwMode="auto">
            <a:xfrm>
              <a:off x="3120" y="987"/>
              <a:ext cx="2304" cy="78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Constructor(s)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Special method that creates a new object from the blueprint. Has </a:t>
              </a:r>
              <a:r>
                <a:rPr lang="en-GB" altLang="en-US" b="1">
                  <a:latin typeface="Arial" charset="0"/>
                </a:rPr>
                <a:t>same name</a:t>
              </a:r>
              <a:r>
                <a:rPr lang="en-GB" altLang="en-US">
                  <a:latin typeface="Arial" charset="0"/>
                </a:rPr>
                <a:t> as blueprint. 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</p:txBody>
        </p:sp>
      </p:grpSp>
      <p:grpSp>
        <p:nvGrpSpPr>
          <p:cNvPr id="397326" name="Group 14"/>
          <p:cNvGrpSpPr>
            <a:grpSpLocks/>
          </p:cNvGrpSpPr>
          <p:nvPr/>
        </p:nvGrpSpPr>
        <p:grpSpPr bwMode="auto">
          <a:xfrm>
            <a:off x="5486560" y="3048000"/>
            <a:ext cx="5992839" cy="1752600"/>
            <a:chOff x="2592" y="1920"/>
            <a:chExt cx="2832" cy="1104"/>
          </a:xfrm>
        </p:grpSpPr>
        <p:sp>
          <p:nvSpPr>
            <p:cNvPr id="397318" name="Line 6"/>
            <p:cNvSpPr>
              <a:spLocks noChangeShapeType="1"/>
            </p:cNvSpPr>
            <p:nvPr/>
          </p:nvSpPr>
          <p:spPr bwMode="auto">
            <a:xfrm flipV="1">
              <a:off x="2592" y="2496"/>
              <a:ext cx="480" cy="528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21" name="Text Box 9"/>
            <p:cNvSpPr txBox="1">
              <a:spLocks noChangeArrowheads="1"/>
            </p:cNvSpPr>
            <p:nvPr/>
          </p:nvSpPr>
          <p:spPr bwMode="auto">
            <a:xfrm>
              <a:off x="3120" y="1920"/>
              <a:ext cx="2304" cy="78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Other methods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Usually so called ‘get’ and ‘set methods that manipulate the attributes. Possibly other ‘helper’ methods 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</p:txBody>
        </p:sp>
      </p:grpSp>
      <p:grpSp>
        <p:nvGrpSpPr>
          <p:cNvPr id="397327" name="Group 15"/>
          <p:cNvGrpSpPr>
            <a:grpSpLocks/>
          </p:cNvGrpSpPr>
          <p:nvPr/>
        </p:nvGrpSpPr>
        <p:grpSpPr bwMode="auto">
          <a:xfrm>
            <a:off x="5892854" y="4751392"/>
            <a:ext cx="5586545" cy="1019175"/>
            <a:chOff x="2784" y="2993"/>
            <a:chExt cx="2640" cy="642"/>
          </a:xfrm>
        </p:grpSpPr>
        <p:sp>
          <p:nvSpPr>
            <p:cNvPr id="397323" name="Text Box 11"/>
            <p:cNvSpPr txBox="1">
              <a:spLocks noChangeArrowheads="1"/>
            </p:cNvSpPr>
            <p:nvPr/>
          </p:nvSpPr>
          <p:spPr bwMode="auto">
            <a:xfrm>
              <a:off x="3120" y="2993"/>
              <a:ext cx="2304" cy="64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’main’ method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Not required, but may be used for testing and demonstration of usage</a:t>
              </a:r>
              <a:endParaRPr lang="en-GB" altLang="en-US">
                <a:solidFill>
                  <a:srgbClr val="009900"/>
                </a:solidFill>
                <a:latin typeface="Arial" charset="0"/>
              </a:endParaRPr>
            </a:p>
          </p:txBody>
        </p:sp>
        <p:sp>
          <p:nvSpPr>
            <p:cNvPr id="397324" name="Line 12"/>
            <p:cNvSpPr>
              <a:spLocks noChangeShapeType="1"/>
            </p:cNvSpPr>
            <p:nvPr/>
          </p:nvSpPr>
          <p:spPr bwMode="auto">
            <a:xfrm>
              <a:off x="2784" y="3456"/>
              <a:ext cx="288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2243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7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7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7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7248B2BB-ABF7-42A0-9CB7-CC53A6735A7F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759733BB-FEBD-4F59-8796-884AC5642F17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98338" name="Text Box 2"/>
          <p:cNvSpPr txBox="1">
            <a:spLocks noChangeArrowheads="1"/>
          </p:cNvSpPr>
          <p:nvPr/>
        </p:nvSpPr>
        <p:spPr bwMode="auto">
          <a:xfrm>
            <a:off x="5588133" y="1"/>
            <a:ext cx="6602280" cy="7109639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Class attribute(s) go here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Object attribute(s) go here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6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Constructor(s)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'Set' and 'Get' methods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40000"/>
              </a:lnSpc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833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11029" y="304800"/>
            <a:ext cx="487553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 err="1">
                <a:solidFill>
                  <a:schemeClr val="accent1">
                    <a:lumMod val="50000"/>
                  </a:schemeClr>
                </a:solidFill>
              </a:rPr>
              <a:t>c#</a:t>
            </a: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 “Blueprint”</a:t>
            </a:r>
          </a:p>
        </p:txBody>
      </p:sp>
      <p:sp>
        <p:nvSpPr>
          <p:cNvPr id="398340" name="Text Box 4"/>
          <p:cNvSpPr txBox="1">
            <a:spLocks noChangeArrowheads="1"/>
          </p:cNvSpPr>
          <p:nvPr/>
        </p:nvSpPr>
        <p:spPr bwMode="auto">
          <a:xfrm>
            <a:off x="5892854" y="676991"/>
            <a:ext cx="5078677" cy="48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FORWARDS=1; 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BACKWARDS=0</a:t>
            </a: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; </a:t>
            </a:r>
          </a:p>
        </p:txBody>
      </p:sp>
      <p:sp>
        <p:nvSpPr>
          <p:cNvPr id="398341" name="Text Box 5"/>
          <p:cNvSpPr txBox="1">
            <a:spLocks noChangeArrowheads="1"/>
          </p:cNvSpPr>
          <p:nvPr/>
        </p:nvSpPr>
        <p:spPr bwMode="auto">
          <a:xfrm>
            <a:off x="204735" y="1752601"/>
            <a:ext cx="4875530" cy="337323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Class attributes</a:t>
            </a:r>
            <a:endParaRPr lang="en-GB" altLang="en-US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Attributes which are </a:t>
            </a:r>
            <a:r>
              <a:rPr lang="en-GB" altLang="en-US" b="1" dirty="0">
                <a:latin typeface="Arial" charset="0"/>
              </a:rPr>
              <a:t>identical</a:t>
            </a:r>
            <a:r>
              <a:rPr lang="en-GB" altLang="en-US" dirty="0">
                <a:latin typeface="Arial" charset="0"/>
              </a:rPr>
              <a:t> for all objects created from the blueprint. e.g. the constant FORWARDS for Ship - </a:t>
            </a:r>
            <a:r>
              <a:rPr lang="en-GB" altLang="en-US" b="1" dirty="0">
                <a:latin typeface="Arial" charset="0"/>
              </a:rPr>
              <a:t>same for all</a:t>
            </a:r>
            <a:r>
              <a:rPr lang="en-GB" altLang="en-US" dirty="0">
                <a:latin typeface="Arial" charset="0"/>
              </a:rPr>
              <a:t>. 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endParaRPr lang="en-GB" altLang="en-US" dirty="0">
              <a:solidFill>
                <a:srgbClr val="009900"/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‘</a:t>
            </a:r>
            <a:r>
              <a:rPr lang="en-GB" altLang="en-US" sz="2400" b="1" dirty="0">
                <a:solidFill>
                  <a:srgbClr val="FF0000"/>
                </a:solidFill>
                <a:latin typeface="Arial" charset="0"/>
              </a:rPr>
              <a:t>static</a:t>
            </a:r>
            <a:r>
              <a:rPr lang="en-GB" altLang="en-US" sz="2400" b="1" dirty="0">
                <a:latin typeface="Arial" charset="0"/>
              </a:rPr>
              <a:t>’ keyword</a:t>
            </a: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‘public’ keyword</a:t>
            </a: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‘final’ keyword</a:t>
            </a:r>
          </a:p>
        </p:txBody>
      </p:sp>
      <p:sp>
        <p:nvSpPr>
          <p:cNvPr id="398342" name="Text Box 6"/>
          <p:cNvSpPr txBox="1">
            <a:spLocks noChangeArrowheads="1"/>
          </p:cNvSpPr>
          <p:nvPr/>
        </p:nvSpPr>
        <p:spPr bwMode="auto">
          <a:xfrm>
            <a:off x="223866" y="2209076"/>
            <a:ext cx="4875530" cy="3170099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Objects attributes</a:t>
            </a:r>
            <a:endParaRPr lang="en-GB" altLang="en-US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Variables which are </a:t>
            </a:r>
            <a:r>
              <a:rPr lang="en-GB" altLang="en-US" b="1">
                <a:latin typeface="Arial" charset="0"/>
              </a:rPr>
              <a:t>copied </a:t>
            </a:r>
            <a:r>
              <a:rPr lang="en-GB" altLang="en-US">
                <a:latin typeface="Arial" charset="0"/>
              </a:rPr>
              <a:t>into individual objects created from the blueprint. e.g. “state” (speed), - </a:t>
            </a:r>
            <a:r>
              <a:rPr lang="en-GB" altLang="en-US" b="1">
                <a:latin typeface="Arial" charset="0"/>
              </a:rPr>
              <a:t>different for each</a:t>
            </a:r>
          </a:p>
          <a:p>
            <a:pPr>
              <a:spcBef>
                <a:spcPct val="50000"/>
              </a:spcBef>
            </a:pPr>
            <a:endParaRPr lang="en-GB" altLang="en-US" sz="2400" b="1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‘private’ keyword</a:t>
            </a:r>
            <a:r>
              <a:rPr lang="en-GB" altLang="en-US">
                <a:latin typeface="Arial" charset="0"/>
              </a:rPr>
              <a:t> 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no 'static'</a:t>
            </a:r>
            <a:endParaRPr lang="en-GB" altLang="en-US">
              <a:latin typeface="Arial" charset="0"/>
            </a:endParaRPr>
          </a:p>
          <a:p>
            <a:pPr>
              <a:lnSpc>
                <a:spcPct val="100000"/>
              </a:lnSpc>
              <a:spcBef>
                <a:spcPct val="50000"/>
              </a:spcBef>
            </a:pPr>
            <a:endParaRPr lang="en-GB" altLang="en-US">
              <a:latin typeface="Arial" charset="0"/>
            </a:endParaRPr>
          </a:p>
        </p:txBody>
      </p:sp>
      <p:sp>
        <p:nvSpPr>
          <p:cNvPr id="398343" name="Text Box 7"/>
          <p:cNvSpPr txBox="1">
            <a:spLocks noChangeArrowheads="1"/>
          </p:cNvSpPr>
          <p:nvPr/>
        </p:nvSpPr>
        <p:spPr bwMode="auto">
          <a:xfrm>
            <a:off x="5895708" y="1422896"/>
            <a:ext cx="4977104" cy="510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private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speed=0;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private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direction=FORWARDS;  </a:t>
            </a:r>
          </a:p>
        </p:txBody>
      </p:sp>
      <p:sp>
        <p:nvSpPr>
          <p:cNvPr id="398345" name="Text Box 9"/>
          <p:cNvSpPr txBox="1">
            <a:spLocks noChangeArrowheads="1"/>
          </p:cNvSpPr>
          <p:nvPr/>
        </p:nvSpPr>
        <p:spPr bwMode="auto">
          <a:xfrm>
            <a:off x="223866" y="2635380"/>
            <a:ext cx="4875530" cy="270843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Constructor(s)</a:t>
            </a:r>
            <a:endParaRPr lang="en-GB" altLang="en-US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Special method that creates a new object from the blueprint. Has </a:t>
            </a:r>
            <a:r>
              <a:rPr lang="en-GB" altLang="en-US" b="1" dirty="0">
                <a:latin typeface="Arial" charset="0"/>
              </a:rPr>
              <a:t>same name</a:t>
            </a:r>
            <a:r>
              <a:rPr lang="en-GB" altLang="en-US" dirty="0">
                <a:latin typeface="Arial" charset="0"/>
              </a:rPr>
              <a:t> as the blueprint class (i.e. ‘Ship').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‘public’ keyword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no 'static'</a:t>
            </a:r>
            <a:endParaRPr lang="en-GB" altLang="en-US" dirty="0">
              <a:latin typeface="Arial" charset="0"/>
            </a:endParaRPr>
          </a:p>
        </p:txBody>
      </p:sp>
      <p:sp>
        <p:nvSpPr>
          <p:cNvPr id="398346" name="Text Box 10"/>
          <p:cNvSpPr txBox="1">
            <a:spLocks noChangeArrowheads="1"/>
          </p:cNvSpPr>
          <p:nvPr/>
        </p:nvSpPr>
        <p:spPr bwMode="auto">
          <a:xfrm>
            <a:off x="238592" y="3070935"/>
            <a:ext cx="4875530" cy="234833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Other methods</a:t>
            </a:r>
            <a:endParaRPr lang="en-GB" altLang="en-US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Usually so called ‘get’ and ‘set methods that manipulate the attributes. Other ‘helper’ methods </a:t>
            </a:r>
          </a:p>
          <a:p>
            <a:pPr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‘public’ keyword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altLang="en-US" sz="2400" b="1" dirty="0">
                <a:latin typeface="Arial" charset="0"/>
              </a:rPr>
              <a:t>no 'static'</a:t>
            </a:r>
            <a:endParaRPr lang="en-GB" altLang="en-US" dirty="0">
              <a:latin typeface="Arial" charset="0"/>
            </a:endParaRPr>
          </a:p>
        </p:txBody>
      </p:sp>
      <p:sp>
        <p:nvSpPr>
          <p:cNvPr id="398347" name="Text Box 11"/>
          <p:cNvSpPr txBox="1">
            <a:spLocks noChangeArrowheads="1"/>
          </p:cNvSpPr>
          <p:nvPr/>
        </p:nvSpPr>
        <p:spPr bwMode="auto">
          <a:xfrm>
            <a:off x="239386" y="3493314"/>
            <a:ext cx="4875530" cy="196605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’main’ method</a:t>
            </a:r>
            <a:endParaRPr lang="en-GB" altLang="en-US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Not required, but may be used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for testing and demonstration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of usage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>
              <a:latin typeface="Arial" charset="0"/>
            </a:endParaRPr>
          </a:p>
          <a:p>
            <a:pPr algn="l">
              <a:lnSpc>
                <a:spcPct val="0"/>
              </a:lnSpc>
              <a:spcBef>
                <a:spcPct val="50000"/>
              </a:spcBef>
            </a:pPr>
            <a:endParaRPr lang="en-GB" altLang="en-US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0"/>
              </a:lnSpc>
              <a:spcBef>
                <a:spcPct val="50000"/>
              </a:spcBef>
            </a:pPr>
            <a:endParaRPr lang="en-GB" altLang="en-US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>
              <a:solidFill>
                <a:srgbClr val="009900"/>
              </a:solidFill>
              <a:latin typeface="Arial" charset="0"/>
            </a:endParaRPr>
          </a:p>
        </p:txBody>
      </p:sp>
      <p:sp>
        <p:nvSpPr>
          <p:cNvPr id="398349" name="Text Box 13"/>
          <p:cNvSpPr txBox="1">
            <a:spLocks noChangeArrowheads="1"/>
          </p:cNvSpPr>
          <p:nvPr/>
        </p:nvSpPr>
        <p:spPr bwMode="auto">
          <a:xfrm>
            <a:off x="5894073" y="1974801"/>
            <a:ext cx="4367662" cy="1151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 b="1" dirty="0">
                <a:solidFill>
                  <a:schemeClr val="tx2"/>
                </a:solidFill>
                <a:latin typeface="Arial" charset="0"/>
              </a:rPr>
              <a:t>Ship</a:t>
            </a: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() {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       speed=0;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       direction=FORWARDS;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}</a:t>
            </a:r>
          </a:p>
        </p:txBody>
      </p:sp>
      <p:sp>
        <p:nvSpPr>
          <p:cNvPr id="398350" name="Text Box 14"/>
          <p:cNvSpPr txBox="1">
            <a:spLocks noChangeArrowheads="1"/>
          </p:cNvSpPr>
          <p:nvPr/>
        </p:nvSpPr>
        <p:spPr bwMode="auto">
          <a:xfrm>
            <a:off x="5942175" y="3371311"/>
            <a:ext cx="5425872" cy="1865126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void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amount)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speed = speed + amount;       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if ( speed &gt; 30  ) {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speed = 30;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if ( speed &lt; 0 ) {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speed = 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98351" name="Text Box 15"/>
          <p:cNvSpPr txBox="1">
            <a:spLocks noChangeArrowheads="1"/>
          </p:cNvSpPr>
          <p:nvPr/>
        </p:nvSpPr>
        <p:spPr bwMode="auto">
          <a:xfrm>
            <a:off x="5892854" y="5291138"/>
            <a:ext cx="3859795" cy="754502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return speed;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98352" name="Text Box 16"/>
          <p:cNvSpPr txBox="1">
            <a:spLocks noChangeArrowheads="1"/>
          </p:cNvSpPr>
          <p:nvPr/>
        </p:nvSpPr>
        <p:spPr bwMode="auto">
          <a:xfrm>
            <a:off x="8509900" y="5078088"/>
            <a:ext cx="3612799" cy="1862561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void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changeDirection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if ( direction == FORWARDS 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direction = BACKWARDS;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else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direction = FORWARDS;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changeDirection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94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8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8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8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8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98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8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8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8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8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8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40" grpId="0" autoUpdateAnimBg="0"/>
      <p:bldP spid="398341" grpId="0" animBg="1" autoUpdateAnimBg="0"/>
      <p:bldP spid="398342" grpId="0" animBg="1" autoUpdateAnimBg="0"/>
      <p:bldP spid="398343" grpId="0" autoUpdateAnimBg="0"/>
      <p:bldP spid="398345" grpId="0" animBg="1" autoUpdateAnimBg="0"/>
      <p:bldP spid="398346" grpId="0" animBg="1" autoUpdateAnimBg="0"/>
      <p:bldP spid="398347" grpId="0" animBg="1" autoUpdateAnimBg="0"/>
      <p:bldP spid="398349" grpId="0" autoUpdateAnimBg="0"/>
      <p:bldP spid="398350" grpId="0" animBg="1" autoUpdateAnimBg="0"/>
      <p:bldP spid="398351" grpId="0" animBg="1" autoUpdateAnimBg="0"/>
      <p:bldP spid="398352" grpId="0" animBg="1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D8B10A4-B3E2-426E-82B0-7D1CC7C0B8B0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2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C5A33822-0A1C-4748-B1AC-F15081444A5D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401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89" y="1"/>
            <a:ext cx="12188825" cy="701731"/>
          </a:xfrm>
          <a:solidFill>
            <a:schemeClr val="bg1"/>
          </a:solidFill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  Non-OO Ship    vs.   ‘Ship' blueprint</a:t>
            </a:r>
          </a:p>
        </p:txBody>
      </p:sp>
      <p:sp>
        <p:nvSpPr>
          <p:cNvPr id="401411" name="Text Box 3"/>
          <p:cNvSpPr txBox="1">
            <a:spLocks noChangeArrowheads="1"/>
          </p:cNvSpPr>
          <p:nvPr/>
        </p:nvSpPr>
        <p:spPr bwMode="auto">
          <a:xfrm>
            <a:off x="6195459" y="768351"/>
            <a:ext cx="5994954" cy="6420219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// Class attribute(s) go here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Object attribute(s) go here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16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constructor(s)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// 'Set' and '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Get'methods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40000"/>
              </a:lnSpc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401412" name="Text Box 4"/>
          <p:cNvSpPr txBox="1">
            <a:spLocks noChangeArrowheads="1"/>
          </p:cNvSpPr>
          <p:nvPr/>
        </p:nvSpPr>
        <p:spPr bwMode="auto">
          <a:xfrm>
            <a:off x="6502296" y="1295400"/>
            <a:ext cx="5078677" cy="48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FORWARDS=1; 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BACKWARDS=0; </a:t>
            </a:r>
          </a:p>
        </p:txBody>
      </p:sp>
      <p:sp>
        <p:nvSpPr>
          <p:cNvPr id="401413" name="Text Box 5"/>
          <p:cNvSpPr txBox="1">
            <a:spLocks noChangeArrowheads="1"/>
          </p:cNvSpPr>
          <p:nvPr/>
        </p:nvSpPr>
        <p:spPr bwMode="auto">
          <a:xfrm>
            <a:off x="6500179" y="2095501"/>
            <a:ext cx="4977104" cy="510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private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speed;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private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direction;  </a:t>
            </a:r>
          </a:p>
        </p:txBody>
      </p:sp>
      <p:sp>
        <p:nvSpPr>
          <p:cNvPr id="401414" name="Text Box 6"/>
          <p:cNvSpPr txBox="1">
            <a:spLocks noChangeArrowheads="1"/>
          </p:cNvSpPr>
          <p:nvPr/>
        </p:nvSpPr>
        <p:spPr bwMode="auto">
          <a:xfrm>
            <a:off x="6500179" y="2705101"/>
            <a:ext cx="4367662" cy="1151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public </a:t>
            </a:r>
            <a:r>
              <a:rPr lang="en-GB" altLang="en-US" sz="1600" b="1" dirty="0">
                <a:solidFill>
                  <a:schemeClr val="tx2"/>
                </a:solidFill>
                <a:latin typeface="Arial" charset="0"/>
              </a:rPr>
              <a:t>Ship</a:t>
            </a:r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() {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       speed=0;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        direction=FORWARDS;</a:t>
            </a:r>
          </a:p>
          <a:p>
            <a:pPr algn="l"/>
            <a:r>
              <a:rPr lang="en-GB" altLang="en-US" sz="1600" dirty="0">
                <a:solidFill>
                  <a:schemeClr val="tx2"/>
                </a:solidFill>
                <a:latin typeface="Arial" charset="0"/>
              </a:rPr>
              <a:t>}</a:t>
            </a:r>
          </a:p>
        </p:txBody>
      </p:sp>
      <p:sp>
        <p:nvSpPr>
          <p:cNvPr id="401415" name="Text Box 7"/>
          <p:cNvSpPr txBox="1">
            <a:spLocks noChangeArrowheads="1"/>
          </p:cNvSpPr>
          <p:nvPr/>
        </p:nvSpPr>
        <p:spPr bwMode="auto">
          <a:xfrm>
            <a:off x="6500180" y="4056065"/>
            <a:ext cx="5690234" cy="1893275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rIns="0"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void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speed = speed +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;       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if ( speed &gt; 30  ) {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speed = 30;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if ( speed &lt; 0 ) {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speed = 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01416" name="Text Box 8"/>
          <p:cNvSpPr txBox="1">
            <a:spLocks noChangeArrowheads="1"/>
          </p:cNvSpPr>
          <p:nvPr/>
        </p:nvSpPr>
        <p:spPr bwMode="auto">
          <a:xfrm>
            <a:off x="6502295" y="6129338"/>
            <a:ext cx="3859795" cy="754502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return speed;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'</a:t>
            </a:r>
            <a:endParaRPr lang="en-GB" altLang="en-US" sz="1600" dirty="0">
              <a:solidFill>
                <a:schemeClr val="bg1"/>
              </a:solidFill>
            </a:endParaRPr>
          </a:p>
        </p:txBody>
      </p:sp>
      <p:sp>
        <p:nvSpPr>
          <p:cNvPr id="401418" name="Text Box 10"/>
          <p:cNvSpPr txBox="1">
            <a:spLocks noChangeArrowheads="1"/>
          </p:cNvSpPr>
          <p:nvPr/>
        </p:nvSpPr>
        <p:spPr bwMode="auto">
          <a:xfrm>
            <a:off x="1589" y="762001"/>
            <a:ext cx="6094413" cy="6100131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FORWARDS=1;</a:t>
            </a:r>
          </a:p>
          <a:p>
            <a:pPr algn="l">
              <a:lnSpc>
                <a:spcPct val="2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public static final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BACKWARDS=0;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private static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speed=0;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private static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direction=FORWARDS;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public static void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speed = speed +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;       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if ( speed &gt; 30  ) {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   speed = 30;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if ( speed &lt; 0 ) {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   speed = 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public static 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    return speed;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} // end of method '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getSpeed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'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401423" name="Line 15"/>
          <p:cNvSpPr>
            <a:spLocks noChangeShapeType="1"/>
          </p:cNvSpPr>
          <p:nvPr/>
        </p:nvSpPr>
        <p:spPr bwMode="auto">
          <a:xfrm>
            <a:off x="306310" y="73152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1426" name="Oval 18"/>
          <p:cNvSpPr>
            <a:spLocks noChangeArrowheads="1"/>
          </p:cNvSpPr>
          <p:nvPr/>
        </p:nvSpPr>
        <p:spPr bwMode="auto">
          <a:xfrm>
            <a:off x="208968" y="1601304"/>
            <a:ext cx="1320456" cy="838200"/>
          </a:xfrm>
          <a:prstGeom prst="ellipse">
            <a:avLst/>
          </a:prstGeom>
          <a:solidFill>
            <a:srgbClr val="FFFF66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8100">
                <a:solidFill>
                  <a:srgbClr val="FF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1429" name="Oval 21"/>
          <p:cNvSpPr>
            <a:spLocks noChangeArrowheads="1"/>
          </p:cNvSpPr>
          <p:nvPr/>
        </p:nvSpPr>
        <p:spPr bwMode="auto">
          <a:xfrm>
            <a:off x="1736803" y="1768210"/>
            <a:ext cx="2336191" cy="838200"/>
          </a:xfrm>
          <a:prstGeom prst="ellipse">
            <a:avLst/>
          </a:prstGeom>
          <a:solidFill>
            <a:srgbClr val="FFFF66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8100">
                <a:solidFill>
                  <a:srgbClr val="FF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1430" name="Oval 22"/>
          <p:cNvSpPr>
            <a:spLocks noChangeArrowheads="1"/>
          </p:cNvSpPr>
          <p:nvPr/>
        </p:nvSpPr>
        <p:spPr bwMode="auto">
          <a:xfrm>
            <a:off x="5994427" y="2438400"/>
            <a:ext cx="4367662" cy="1447800"/>
          </a:xfrm>
          <a:prstGeom prst="ellipse">
            <a:avLst/>
          </a:prstGeom>
          <a:solidFill>
            <a:srgbClr val="FFFF66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8100">
                <a:solidFill>
                  <a:srgbClr val="FF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401438" name="Group 30"/>
          <p:cNvGrpSpPr>
            <a:grpSpLocks/>
          </p:cNvGrpSpPr>
          <p:nvPr/>
        </p:nvGrpSpPr>
        <p:grpSpPr bwMode="auto">
          <a:xfrm>
            <a:off x="4978693" y="1066800"/>
            <a:ext cx="7416985" cy="1092200"/>
            <a:chOff x="2352" y="672"/>
            <a:chExt cx="3505" cy="688"/>
          </a:xfrm>
        </p:grpSpPr>
        <p:sp>
          <p:nvSpPr>
            <p:cNvPr id="401431" name="Text Box 23"/>
            <p:cNvSpPr txBox="1">
              <a:spLocks noChangeArrowheads="1"/>
            </p:cNvSpPr>
            <p:nvPr/>
          </p:nvSpPr>
          <p:spPr bwMode="auto">
            <a:xfrm>
              <a:off x="2352" y="720"/>
              <a:ext cx="576" cy="6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6000">
                  <a:solidFill>
                    <a:srgbClr val="009900"/>
                  </a:solidFill>
                  <a:sym typeface="Wingdings" pitchFamily="2" charset="2"/>
                </a:rPr>
                <a:t></a:t>
              </a:r>
              <a:endParaRPr lang="en-GB" altLang="en-US"/>
            </a:p>
          </p:txBody>
        </p:sp>
        <p:sp>
          <p:nvSpPr>
            <p:cNvPr id="401434" name="Text Box 26"/>
            <p:cNvSpPr txBox="1">
              <a:spLocks noChangeArrowheads="1"/>
            </p:cNvSpPr>
            <p:nvPr/>
          </p:nvSpPr>
          <p:spPr bwMode="auto">
            <a:xfrm>
              <a:off x="5281" y="672"/>
              <a:ext cx="576" cy="6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6000">
                  <a:solidFill>
                    <a:srgbClr val="009900"/>
                  </a:solidFill>
                  <a:sym typeface="Wingdings" pitchFamily="2" charset="2"/>
                </a:rPr>
                <a:t></a:t>
              </a:r>
            </a:p>
          </p:txBody>
        </p:sp>
      </p:grpSp>
      <p:grpSp>
        <p:nvGrpSpPr>
          <p:cNvPr id="401444" name="Group 36"/>
          <p:cNvGrpSpPr>
            <a:grpSpLocks/>
          </p:cNvGrpSpPr>
          <p:nvPr/>
        </p:nvGrpSpPr>
        <p:grpSpPr bwMode="auto">
          <a:xfrm>
            <a:off x="1118898" y="4002088"/>
            <a:ext cx="766034" cy="2451100"/>
            <a:chOff x="528" y="2521"/>
            <a:chExt cx="362" cy="1544"/>
          </a:xfrm>
        </p:grpSpPr>
        <p:sp>
          <p:nvSpPr>
            <p:cNvPr id="401442" name="Oval 34"/>
            <p:cNvSpPr>
              <a:spLocks noChangeArrowheads="1"/>
            </p:cNvSpPr>
            <p:nvPr/>
          </p:nvSpPr>
          <p:spPr bwMode="auto">
            <a:xfrm>
              <a:off x="528" y="2521"/>
              <a:ext cx="336" cy="240"/>
            </a:xfrm>
            <a:prstGeom prst="ellipse">
              <a:avLst/>
            </a:prstGeom>
            <a:solidFill>
              <a:srgbClr val="FFFF66">
                <a:alpha val="50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8100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443" name="Oval 35"/>
            <p:cNvSpPr>
              <a:spLocks noChangeArrowheads="1"/>
            </p:cNvSpPr>
            <p:nvPr/>
          </p:nvSpPr>
          <p:spPr bwMode="auto">
            <a:xfrm>
              <a:off x="554" y="3825"/>
              <a:ext cx="336" cy="240"/>
            </a:xfrm>
            <a:prstGeom prst="ellipse">
              <a:avLst/>
            </a:prstGeom>
            <a:solidFill>
              <a:srgbClr val="FFFF66">
                <a:alpha val="50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8100">
                  <a:solidFill>
                    <a:srgbClr val="FF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1878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1426" grpId="0" animBg="1"/>
      <p:bldP spid="401429" grpId="0" animBg="1"/>
      <p:bldP spid="40143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ED65AD9-5892-4981-9BAF-03DED7B4DAF1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BC2F4A2-3E50-46B2-8E9B-9E3B14AE439E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99362" name="Text Box 2"/>
          <p:cNvSpPr txBox="1">
            <a:spLocks noChangeArrowheads="1"/>
          </p:cNvSpPr>
          <p:nvPr/>
        </p:nvSpPr>
        <p:spPr bwMode="auto">
          <a:xfrm>
            <a:off x="285147" y="1944689"/>
            <a:ext cx="4875530" cy="164352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399363" name="Text Box 3"/>
          <p:cNvSpPr txBox="1">
            <a:spLocks noChangeArrowheads="1"/>
          </p:cNvSpPr>
          <p:nvPr/>
        </p:nvSpPr>
        <p:spPr bwMode="auto">
          <a:xfrm>
            <a:off x="8614179" y="31940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 3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9364" name="Text Box 4"/>
          <p:cNvSpPr txBox="1">
            <a:spLocks noChangeArrowheads="1"/>
          </p:cNvSpPr>
          <p:nvPr/>
        </p:nvSpPr>
        <p:spPr bwMode="auto">
          <a:xfrm>
            <a:off x="6481135" y="38798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 2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9365" name="Text Box 5"/>
          <p:cNvSpPr txBox="1">
            <a:spLocks noChangeArrowheads="1"/>
          </p:cNvSpPr>
          <p:nvPr/>
        </p:nvSpPr>
        <p:spPr bwMode="auto">
          <a:xfrm>
            <a:off x="4144943" y="46418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Ship1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- attributes</a:t>
            </a:r>
            <a:endParaRPr lang="en-GB" altLang="en-US" sz="28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399366" name="Line 6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7" name="Line 7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8" name="Line 8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9" name="Text Box 9"/>
          <p:cNvSpPr txBox="1">
            <a:spLocks noChangeArrowheads="1"/>
          </p:cNvSpPr>
          <p:nvPr/>
        </p:nvSpPr>
        <p:spPr bwMode="auto">
          <a:xfrm rot="-1486851">
            <a:off x="8370292" y="5284177"/>
            <a:ext cx="29059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>
                <a:latin typeface="Arial" charset="0"/>
              </a:rPr>
              <a:t>Ship instances</a:t>
            </a:r>
          </a:p>
        </p:txBody>
      </p:sp>
      <p:sp>
        <p:nvSpPr>
          <p:cNvPr id="399370" name="Text Box 10"/>
          <p:cNvSpPr txBox="1">
            <a:spLocks noChangeArrowheads="1"/>
          </p:cNvSpPr>
          <p:nvPr/>
        </p:nvSpPr>
        <p:spPr bwMode="auto">
          <a:xfrm>
            <a:off x="5160678" y="2952750"/>
            <a:ext cx="3453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 sz="2800">
              <a:latin typeface="Arial" charset="0"/>
            </a:endParaRPr>
          </a:p>
        </p:txBody>
      </p:sp>
      <p:sp>
        <p:nvSpPr>
          <p:cNvPr id="399371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 “</a:t>
            </a:r>
            <a:r>
              <a:rPr lang="en-GB" altLang="en-US" b="1" dirty="0" err="1">
                <a:solidFill>
                  <a:schemeClr val="accent1">
                    <a:lumMod val="50000"/>
                  </a:schemeClr>
                </a:solidFill>
              </a:rPr>
              <a:t>UseShip</a:t>
            </a: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” Implementation</a:t>
            </a:r>
          </a:p>
        </p:txBody>
      </p:sp>
      <p:sp>
        <p:nvSpPr>
          <p:cNvPr id="399372" name="Text Box 12"/>
          <p:cNvSpPr txBox="1">
            <a:spLocks noChangeArrowheads="1"/>
          </p:cNvSpPr>
          <p:nvPr/>
        </p:nvSpPr>
        <p:spPr bwMode="auto">
          <a:xfrm>
            <a:off x="204736" y="1411288"/>
            <a:ext cx="41645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design once</a:t>
            </a:r>
          </a:p>
        </p:txBody>
      </p:sp>
      <p:grpSp>
        <p:nvGrpSpPr>
          <p:cNvPr id="399373" name="Group 13"/>
          <p:cNvGrpSpPr>
            <a:grpSpLocks/>
          </p:cNvGrpSpPr>
          <p:nvPr/>
        </p:nvGrpSpPr>
        <p:grpSpPr bwMode="auto">
          <a:xfrm rot="-1692104">
            <a:off x="6900522" y="4689475"/>
            <a:ext cx="5383398" cy="1371600"/>
            <a:chOff x="576" y="2592"/>
            <a:chExt cx="2544" cy="864"/>
          </a:xfrm>
        </p:grpSpPr>
        <p:sp>
          <p:nvSpPr>
            <p:cNvPr id="399374" name="Oval 14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375" name="Text Box 15"/>
            <p:cNvSpPr txBox="1">
              <a:spLocks noChangeArrowheads="1"/>
            </p:cNvSpPr>
            <p:nvPr/>
          </p:nvSpPr>
          <p:spPr bwMode="auto">
            <a:xfrm>
              <a:off x="672" y="2711"/>
              <a:ext cx="2352" cy="6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2800" b="1" dirty="0">
                  <a:solidFill>
                    <a:schemeClr val="bg1"/>
                  </a:solidFill>
                  <a:latin typeface="Arial" charset="0"/>
                </a:rPr>
                <a:t>The ‘</a:t>
              </a:r>
              <a:r>
                <a:rPr lang="en-GB" altLang="en-US" sz="2800" b="1" dirty="0" err="1">
                  <a:solidFill>
                    <a:schemeClr val="bg1"/>
                  </a:solidFill>
                  <a:latin typeface="Arial" charset="0"/>
                </a:rPr>
                <a:t>UseShip</a:t>
              </a:r>
              <a:r>
                <a:rPr lang="en-GB" altLang="en-US" sz="2800" b="1" dirty="0">
                  <a:solidFill>
                    <a:schemeClr val="bg1"/>
                  </a:solidFill>
                  <a:latin typeface="Arial" charset="0"/>
                </a:rPr>
                <a:t>’ class</a:t>
              </a:r>
            </a:p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sz="2800" dirty="0">
                  <a:solidFill>
                    <a:schemeClr val="bg1"/>
                  </a:solidFill>
                  <a:latin typeface="Arial" charset="0"/>
                </a:rPr>
                <a:t> in </a:t>
              </a:r>
              <a:r>
                <a:rPr lang="en-GB" altLang="en-US" sz="2800" dirty="0" err="1">
                  <a:solidFill>
                    <a:schemeClr val="bg1"/>
                  </a:solidFill>
                  <a:latin typeface="Arial" charset="0"/>
                </a:rPr>
                <a:t>c#</a:t>
              </a:r>
              <a:endParaRPr lang="en-GB" altLang="en-US" sz="2800" b="1" dirty="0">
                <a:solidFill>
                  <a:schemeClr val="bg1"/>
                </a:solidFill>
                <a:latin typeface="Arial" charset="0"/>
              </a:endParaRPr>
            </a:p>
          </p:txBody>
        </p:sp>
      </p:grpSp>
      <p:sp>
        <p:nvSpPr>
          <p:cNvPr id="399376" name="Text Box 16"/>
          <p:cNvSpPr txBox="1">
            <a:spLocks noChangeArrowheads="1"/>
          </p:cNvSpPr>
          <p:nvPr/>
        </p:nvSpPr>
        <p:spPr bwMode="auto">
          <a:xfrm>
            <a:off x="-36829" y="1463584"/>
            <a:ext cx="5070213" cy="2911566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2900" dirty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</a:t>
            </a:r>
            <a:r>
              <a:rPr lang="en-GB" altLang="en-US" sz="20000" dirty="0">
                <a:solidFill>
                  <a:schemeClr val="accent1">
                    <a:lumMod val="50000"/>
                  </a:schemeClr>
                </a:solidFill>
                <a:sym typeface="Monotype Sorts" pitchFamily="2" charset="2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6275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CC0F3A2-7A43-41A2-A056-7FD2EFFE3802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7E830FEB-F537-47FD-856E-0A62A58C55D7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400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0"/>
            <a:ext cx="1036050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  <a:t>Building Ships (Constructing)</a:t>
            </a:r>
            <a:br>
              <a:rPr lang="en-GB" altLang="en-US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altLang="en-US" sz="3200" b="1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en-GB" altLang="en-US" sz="3200" b="1" dirty="0" err="1">
                <a:solidFill>
                  <a:schemeClr val="accent1">
                    <a:lumMod val="50000"/>
                  </a:schemeClr>
                </a:solidFill>
              </a:rPr>
              <a:t>UseShip</a:t>
            </a:r>
            <a:r>
              <a:rPr lang="en-GB" altLang="en-US" sz="3200" b="1" dirty="0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00387" name="Text Box 3"/>
          <p:cNvSpPr txBox="1">
            <a:spLocks noChangeArrowheads="1"/>
          </p:cNvSpPr>
          <p:nvPr/>
        </p:nvSpPr>
        <p:spPr bwMode="auto">
          <a:xfrm>
            <a:off x="611030" y="1600202"/>
            <a:ext cx="10868369" cy="486886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class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UseShip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public static void main(String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args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[])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Ship Ship1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Ship Ship2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System.out.print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"Initial car speed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Ship1.getSpeed());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Ship2.getSpeed());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"\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nNow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all ahead – full speed Ship1");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Ship1.changeSpeedBy( 300 );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  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Ship1.getSpeed());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		</a:t>
            </a:r>
            <a:r>
              <a:rPr lang="en-GB" altLang="en-US" sz="1600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Console.WriteLine</a:t>
            </a: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( Ship2.getSpeed());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	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//end of main</a:t>
            </a:r>
            <a:endParaRPr lang="en-GB" altLang="en-US" sz="2400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solidFill>
                <a:schemeClr val="accent1">
                  <a:lumMod val="50000"/>
                </a:schemeClr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} // end of the </a:t>
            </a:r>
            <a:r>
              <a:rPr lang="en-GB" altLang="en-US" sz="1600" b="1" dirty="0" err="1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UseShip</a:t>
            </a:r>
            <a:r>
              <a:rPr lang="en-GB" altLang="en-US" sz="1600" b="1" dirty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class</a:t>
            </a:r>
          </a:p>
        </p:txBody>
      </p:sp>
      <p:grpSp>
        <p:nvGrpSpPr>
          <p:cNvPr id="400397" name="Group 13"/>
          <p:cNvGrpSpPr>
            <a:grpSpLocks/>
          </p:cNvGrpSpPr>
          <p:nvPr/>
        </p:nvGrpSpPr>
        <p:grpSpPr bwMode="auto">
          <a:xfrm>
            <a:off x="187807" y="2395543"/>
            <a:ext cx="11477810" cy="4302126"/>
            <a:chOff x="96" y="1519"/>
            <a:chExt cx="5424" cy="2710"/>
          </a:xfrm>
        </p:grpSpPr>
        <p:sp>
          <p:nvSpPr>
            <p:cNvPr id="400392" name="Text Box 8"/>
            <p:cNvSpPr txBox="1">
              <a:spLocks noChangeArrowheads="1"/>
            </p:cNvSpPr>
            <p:nvPr/>
          </p:nvSpPr>
          <p:spPr bwMode="auto">
            <a:xfrm>
              <a:off x="3216" y="3552"/>
              <a:ext cx="2304" cy="639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sz="2400">
                  <a:latin typeface="Arial" charset="0"/>
                </a:rPr>
                <a:t>Compare 'constructing' to </a:t>
              </a:r>
            </a:p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sz="2400" b="1">
                  <a:latin typeface="Arial" charset="0"/>
                </a:rPr>
                <a:t>int  x = 5;</a:t>
              </a:r>
              <a:endParaRPr lang="en-GB" altLang="en-US" sz="2400"/>
            </a:p>
          </p:txBody>
        </p:sp>
        <p:sp>
          <p:nvSpPr>
            <p:cNvPr id="400393" name="Text Box 9"/>
            <p:cNvSpPr txBox="1">
              <a:spLocks noChangeArrowheads="1"/>
            </p:cNvSpPr>
            <p:nvPr/>
          </p:nvSpPr>
          <p:spPr bwMode="auto">
            <a:xfrm>
              <a:off x="1221" y="1519"/>
              <a:ext cx="2690" cy="36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algn="l">
                <a:lnSpc>
                  <a:spcPct val="100000"/>
                </a:lnSpc>
              </a:pPr>
              <a:r>
                <a:rPr lang="en-GB" altLang="en-US" sz="1600" b="1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Ship Ship1 = new Ship();</a:t>
              </a:r>
            </a:p>
            <a:p>
              <a:pPr algn="l">
                <a:lnSpc>
                  <a:spcPct val="100000"/>
                </a:lnSpc>
              </a:pPr>
              <a:r>
                <a:rPr lang="en-GB" altLang="en-US" sz="1600" b="1" dirty="0">
                  <a:solidFill>
                    <a:schemeClr val="accent1">
                      <a:lumMod val="50000"/>
                    </a:schemeClr>
                  </a:solidFill>
                  <a:latin typeface="Arial" charset="0"/>
                </a:rPr>
                <a:t>Ship Ship2 = new Ship();</a:t>
              </a:r>
            </a:p>
          </p:txBody>
        </p:sp>
        <p:sp>
          <p:nvSpPr>
            <p:cNvPr id="400388" name="AutoShape 4"/>
            <p:cNvSpPr>
              <a:spLocks noChangeArrowheads="1"/>
            </p:cNvSpPr>
            <p:nvPr/>
          </p:nvSpPr>
          <p:spPr bwMode="auto">
            <a:xfrm>
              <a:off x="96" y="2160"/>
              <a:ext cx="1632" cy="576"/>
            </a:xfrm>
            <a:prstGeom prst="wedgeRectCallout">
              <a:avLst>
                <a:gd name="adj1" fmla="val 24309"/>
                <a:gd name="adj2" fmla="val -9299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800" rIns="18000" bIns="10800" anchor="ctr"/>
            <a:lstStyle/>
            <a:p>
              <a:pPr>
                <a:lnSpc>
                  <a:spcPct val="100000"/>
                </a:lnSpc>
              </a:pPr>
              <a:r>
                <a:rPr lang="en-GB" altLang="en-US" sz="2400"/>
                <a:t>Class of object to construct</a:t>
              </a:r>
            </a:p>
          </p:txBody>
        </p:sp>
        <p:sp>
          <p:nvSpPr>
            <p:cNvPr id="400389" name="AutoShape 5"/>
            <p:cNvSpPr>
              <a:spLocks noChangeArrowheads="1"/>
            </p:cNvSpPr>
            <p:nvPr/>
          </p:nvSpPr>
          <p:spPr bwMode="auto">
            <a:xfrm>
              <a:off x="1272" y="2803"/>
              <a:ext cx="1536" cy="576"/>
            </a:xfrm>
            <a:prstGeom prst="wedgeRectCallout">
              <a:avLst>
                <a:gd name="adj1" fmla="val -28713"/>
                <a:gd name="adj2" fmla="val -21406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800" rIns="18000" bIns="10800" anchor="ctr"/>
            <a:lstStyle/>
            <a:p>
              <a:pPr>
                <a:lnSpc>
                  <a:spcPct val="100000"/>
                </a:lnSpc>
              </a:pPr>
              <a:r>
                <a:rPr lang="en-GB" altLang="en-US" sz="2400"/>
                <a:t>Name of the object to construct</a:t>
              </a:r>
            </a:p>
          </p:txBody>
        </p:sp>
        <p:sp>
          <p:nvSpPr>
            <p:cNvPr id="400390" name="AutoShape 6"/>
            <p:cNvSpPr>
              <a:spLocks noChangeArrowheads="1"/>
            </p:cNvSpPr>
            <p:nvPr/>
          </p:nvSpPr>
          <p:spPr bwMode="auto">
            <a:xfrm>
              <a:off x="4032" y="1920"/>
              <a:ext cx="1248" cy="576"/>
            </a:xfrm>
            <a:prstGeom prst="wedgeRectCallout">
              <a:avLst>
                <a:gd name="adj1" fmla="val -179694"/>
                <a:gd name="adj2" fmla="val -9233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800" rIns="18000" bIns="10800" anchor="ctr"/>
            <a:lstStyle/>
            <a:p>
              <a:pPr>
                <a:lnSpc>
                  <a:spcPct val="100000"/>
                </a:lnSpc>
              </a:pPr>
              <a:r>
                <a:rPr lang="en-GB" altLang="en-US" sz="2400"/>
                <a:t>Call the constructor</a:t>
              </a:r>
            </a:p>
          </p:txBody>
        </p:sp>
        <p:sp>
          <p:nvSpPr>
            <p:cNvPr id="400391" name="AutoShape 7"/>
            <p:cNvSpPr>
              <a:spLocks noChangeArrowheads="1"/>
            </p:cNvSpPr>
            <p:nvPr/>
          </p:nvSpPr>
          <p:spPr bwMode="auto">
            <a:xfrm>
              <a:off x="3552" y="2736"/>
              <a:ext cx="1536" cy="576"/>
            </a:xfrm>
            <a:prstGeom prst="wedgeRectCallout">
              <a:avLst>
                <a:gd name="adj1" fmla="val -155389"/>
                <a:gd name="adj2" fmla="val -19597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800" rIns="18000" bIns="10800" anchor="ctr"/>
            <a:lstStyle/>
            <a:p>
              <a:pPr>
                <a:lnSpc>
                  <a:spcPct val="100000"/>
                </a:lnSpc>
              </a:pPr>
              <a:r>
                <a:rPr lang="en-GB" altLang="en-US" sz="2400"/>
                <a:t>Keyword "new"</a:t>
              </a:r>
            </a:p>
          </p:txBody>
        </p:sp>
        <p:sp>
          <p:nvSpPr>
            <p:cNvPr id="400396" name="Text Box 12"/>
            <p:cNvSpPr txBox="1">
              <a:spLocks noChangeArrowheads="1"/>
            </p:cNvSpPr>
            <p:nvPr/>
          </p:nvSpPr>
          <p:spPr bwMode="auto">
            <a:xfrm>
              <a:off x="96" y="3504"/>
              <a:ext cx="1920" cy="725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130000"/>
                </a:lnSpc>
                <a:spcBef>
                  <a:spcPct val="50000"/>
                </a:spcBef>
              </a:pPr>
              <a:r>
                <a:rPr lang="en-GB" altLang="en-US" sz="1600" dirty="0">
                  <a:latin typeface="Arial" charset="0"/>
                </a:rPr>
                <a:t>public </a:t>
              </a:r>
              <a:r>
                <a:rPr lang="en-GB" altLang="en-US" sz="1600" b="1" dirty="0">
                  <a:latin typeface="Arial" charset="0"/>
                </a:rPr>
                <a:t>Ship</a:t>
              </a:r>
              <a:r>
                <a:rPr lang="en-GB" altLang="en-US" sz="1600" dirty="0">
                  <a:latin typeface="Arial" charset="0"/>
                </a:rPr>
                <a:t> () {</a:t>
              </a:r>
            </a:p>
            <a:p>
              <a:pPr algn="l"/>
              <a:r>
                <a:rPr lang="en-GB" altLang="en-US" sz="1600" dirty="0">
                  <a:latin typeface="Arial" charset="0"/>
                </a:rPr>
                <a:t>        speed=0;</a:t>
              </a:r>
            </a:p>
            <a:p>
              <a:pPr algn="l"/>
              <a:r>
                <a:rPr lang="en-GB" altLang="en-US" sz="1600" dirty="0">
                  <a:latin typeface="Arial" charset="0"/>
                </a:rPr>
                <a:t>        direction=FORWARDS;</a:t>
              </a:r>
            </a:p>
            <a:p>
              <a:pPr algn="l"/>
              <a:r>
                <a:rPr lang="en-GB" altLang="en-US" sz="1600" dirty="0">
                  <a:latin typeface="Arial" charset="0"/>
                </a:rPr>
                <a:t>}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973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0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1FECBB8-58BD-47DB-9187-F2D8D101C14A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F610DF6-2711-45FB-A127-B506C57CFC26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402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0"/>
            <a:ext cx="1036050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Using Ships (via Methods)</a:t>
            </a:r>
            <a:br>
              <a:rPr lang="en-GB" altLang="en-US" b="1" dirty="0"/>
            </a:br>
            <a:r>
              <a:rPr lang="en-GB" altLang="en-US" sz="3200" b="1" dirty="0"/>
              <a:t>(</a:t>
            </a:r>
            <a:r>
              <a:rPr lang="en-GB" altLang="en-US" sz="3200" b="1" dirty="0" err="1"/>
              <a:t>UseShip</a:t>
            </a:r>
            <a:r>
              <a:rPr lang="en-GB" altLang="en-US" sz="3200" b="1" dirty="0"/>
              <a:t>)</a:t>
            </a:r>
            <a:endParaRPr lang="en-GB" altLang="en-US" dirty="0"/>
          </a:p>
        </p:txBody>
      </p:sp>
      <p:sp>
        <p:nvSpPr>
          <p:cNvPr id="402435" name="Text Box 3"/>
          <p:cNvSpPr txBox="1">
            <a:spLocks noChangeArrowheads="1"/>
          </p:cNvSpPr>
          <p:nvPr/>
        </p:nvSpPr>
        <p:spPr bwMode="auto">
          <a:xfrm>
            <a:off x="611030" y="1600202"/>
            <a:ext cx="10868369" cy="486886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public class </a:t>
            </a:r>
            <a:r>
              <a:rPr lang="en-GB" altLang="en-US" sz="1600" b="1" dirty="0" err="1">
                <a:latin typeface="Arial" charset="0"/>
              </a:rPr>
              <a:t>UseShip</a:t>
            </a:r>
            <a:r>
              <a:rPr lang="en-GB" altLang="en-US" sz="1600" b="1" dirty="0">
                <a:latin typeface="Arial" charset="0"/>
              </a:rPr>
              <a:t> {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public static void main(String </a:t>
            </a:r>
            <a:r>
              <a:rPr lang="en-GB" altLang="en-US" sz="1600" b="1" dirty="0" err="1">
                <a:latin typeface="Arial" charset="0"/>
              </a:rPr>
              <a:t>args</a:t>
            </a:r>
            <a:r>
              <a:rPr lang="en-GB" altLang="en-US" sz="1600" b="1" dirty="0">
                <a:latin typeface="Arial" charset="0"/>
              </a:rPr>
              <a:t>[])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Ship Ship1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Ship Ship2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"Initial ship speed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Ship1.getSpeed());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Ship2.getSpeed());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"\</a:t>
            </a:r>
            <a:r>
              <a:rPr lang="en-GB" altLang="en-US" sz="1600" dirty="0" err="1">
                <a:latin typeface="Arial" charset="0"/>
              </a:rPr>
              <a:t>nNow</a:t>
            </a:r>
            <a:r>
              <a:rPr lang="en-GB" altLang="en-US" sz="1600" dirty="0">
                <a:latin typeface="Arial" charset="0"/>
              </a:rPr>
              <a:t> full ahead Ship1");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Ship1.changeSpeedBy( 300 );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Ship1.getSpeed());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Ship2.getSpeed());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} //end of main</a:t>
            </a: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} // end of the </a:t>
            </a:r>
            <a:r>
              <a:rPr lang="en-GB" altLang="en-US" sz="1600" b="1" dirty="0" err="1">
                <a:latin typeface="Arial" charset="0"/>
              </a:rPr>
              <a:t>UseShip</a:t>
            </a:r>
            <a:r>
              <a:rPr lang="en-GB" altLang="en-US" sz="1600" b="1" dirty="0">
                <a:latin typeface="Arial" charset="0"/>
              </a:rPr>
              <a:t> class</a:t>
            </a:r>
          </a:p>
        </p:txBody>
      </p:sp>
      <p:sp>
        <p:nvSpPr>
          <p:cNvPr id="402444" name="AutoShape 12"/>
          <p:cNvSpPr>
            <a:spLocks noChangeArrowheads="1"/>
          </p:cNvSpPr>
          <p:nvPr/>
        </p:nvSpPr>
        <p:spPr bwMode="auto">
          <a:xfrm>
            <a:off x="1343472" y="5229200"/>
            <a:ext cx="3656648" cy="914400"/>
          </a:xfrm>
          <a:prstGeom prst="wedgeRectCallout">
            <a:avLst>
              <a:gd name="adj1" fmla="val 36111"/>
              <a:gd name="adj2" fmla="val -1928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Name of the object</a:t>
            </a:r>
          </a:p>
        </p:txBody>
      </p:sp>
      <p:sp>
        <p:nvSpPr>
          <p:cNvPr id="402445" name="AutoShape 13"/>
          <p:cNvSpPr>
            <a:spLocks noChangeArrowheads="1"/>
          </p:cNvSpPr>
          <p:nvPr/>
        </p:nvSpPr>
        <p:spPr bwMode="auto">
          <a:xfrm>
            <a:off x="5638920" y="4309293"/>
            <a:ext cx="812588" cy="685800"/>
          </a:xfrm>
          <a:prstGeom prst="wedgeRectCallout">
            <a:avLst>
              <a:gd name="adj1" fmla="val -109634"/>
              <a:gd name="adj2" fmla="val -10370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 dirty="0"/>
              <a:t>dot</a:t>
            </a:r>
          </a:p>
        </p:txBody>
      </p:sp>
      <p:sp>
        <p:nvSpPr>
          <p:cNvPr id="402446" name="AutoShape 14"/>
          <p:cNvSpPr>
            <a:spLocks noChangeArrowheads="1"/>
          </p:cNvSpPr>
          <p:nvPr/>
        </p:nvSpPr>
        <p:spPr bwMode="auto">
          <a:xfrm>
            <a:off x="6603869" y="5130356"/>
            <a:ext cx="2844059" cy="914400"/>
          </a:xfrm>
          <a:prstGeom prst="wedgeRectCallout">
            <a:avLst>
              <a:gd name="adj1" fmla="val -74255"/>
              <a:gd name="adj2" fmla="val -1803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 anchor="ctr"/>
          <a:lstStyle/>
          <a:p>
            <a:pPr>
              <a:lnSpc>
                <a:spcPct val="100000"/>
              </a:lnSpc>
            </a:pPr>
            <a:r>
              <a:rPr lang="en-GB" altLang="en-US" sz="2400"/>
              <a:t>Method called returns speed</a:t>
            </a:r>
          </a:p>
        </p:txBody>
      </p:sp>
      <p:sp>
        <p:nvSpPr>
          <p:cNvPr id="402447" name="Text Box 15"/>
          <p:cNvSpPr txBox="1">
            <a:spLocks noChangeArrowheads="1"/>
          </p:cNvSpPr>
          <p:nvPr/>
        </p:nvSpPr>
        <p:spPr bwMode="auto">
          <a:xfrm>
            <a:off x="7924324" y="2057401"/>
            <a:ext cx="4062942" cy="1077218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public int </a:t>
            </a:r>
            <a:r>
              <a:rPr lang="en-GB" altLang="en-US" sz="1600" b="1">
                <a:latin typeface="Arial" charset="0"/>
              </a:rPr>
              <a:t>getSpeed</a:t>
            </a:r>
            <a:r>
              <a:rPr lang="en-GB" altLang="en-US" sz="1600">
                <a:latin typeface="Arial" charset="0"/>
              </a:rPr>
              <a:t>() {</a:t>
            </a:r>
          </a:p>
          <a:p>
            <a:pPr algn="l"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    return speed;</a:t>
            </a:r>
          </a:p>
          <a:p>
            <a:pPr algn="l"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} </a:t>
            </a:r>
            <a:r>
              <a:rPr lang="en-GB" altLang="en-US" sz="1600">
                <a:solidFill>
                  <a:schemeClr val="accent2"/>
                </a:solidFill>
                <a:latin typeface="Arial" charset="0"/>
              </a:rPr>
              <a:t>// end of method 'getSpeed'</a:t>
            </a:r>
          </a:p>
        </p:txBody>
      </p:sp>
      <p:grpSp>
        <p:nvGrpSpPr>
          <p:cNvPr id="402451" name="Group 19"/>
          <p:cNvGrpSpPr>
            <a:grpSpLocks/>
          </p:cNvGrpSpPr>
          <p:nvPr/>
        </p:nvGrpSpPr>
        <p:grpSpPr bwMode="auto">
          <a:xfrm>
            <a:off x="8025899" y="3200401"/>
            <a:ext cx="3758221" cy="989013"/>
            <a:chOff x="3792" y="2029"/>
            <a:chExt cx="1776" cy="623"/>
          </a:xfrm>
        </p:grpSpPr>
        <p:sp>
          <p:nvSpPr>
            <p:cNvPr id="402448" name="Text Box 16"/>
            <p:cNvSpPr txBox="1">
              <a:spLocks noChangeArrowheads="1"/>
            </p:cNvSpPr>
            <p:nvPr/>
          </p:nvSpPr>
          <p:spPr bwMode="auto">
            <a:xfrm>
              <a:off x="4512" y="2029"/>
              <a:ext cx="1056" cy="623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b="1" dirty="0"/>
                <a:t>Output: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dirty="0"/>
                <a:t>Ship1 : 0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dirty="0"/>
                <a:t>Ship2 : 0</a:t>
              </a:r>
            </a:p>
          </p:txBody>
        </p:sp>
        <p:sp>
          <p:nvSpPr>
            <p:cNvPr id="402450" name="AutoShape 18"/>
            <p:cNvSpPr>
              <a:spLocks noChangeArrowheads="1"/>
            </p:cNvSpPr>
            <p:nvPr/>
          </p:nvSpPr>
          <p:spPr bwMode="auto">
            <a:xfrm>
              <a:off x="3792" y="2256"/>
              <a:ext cx="720" cy="240"/>
            </a:xfrm>
            <a:prstGeom prst="rightArrow">
              <a:avLst>
                <a:gd name="adj1" fmla="val 50000"/>
                <a:gd name="adj2" fmla="val 75000"/>
              </a:avLst>
            </a:prstGeom>
            <a:solidFill>
              <a:srgbClr val="FFFF6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6304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2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996D333-2224-4E3A-B52E-DFD72DEB4FAC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BFFF7D36-913C-4BC8-9D97-9A2EF7C0BE05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403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0"/>
            <a:ext cx="1036050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Using Ship (cont.)</a:t>
            </a:r>
            <a:br>
              <a:rPr lang="en-GB" altLang="en-US" b="1" dirty="0"/>
            </a:br>
            <a:r>
              <a:rPr lang="en-GB" altLang="en-US" sz="3200" b="1" dirty="0"/>
              <a:t>(</a:t>
            </a:r>
            <a:r>
              <a:rPr lang="en-GB" altLang="en-US" sz="3200" b="1" dirty="0" err="1"/>
              <a:t>UseShip</a:t>
            </a:r>
            <a:r>
              <a:rPr lang="en-GB" altLang="en-US" sz="3200" b="1" dirty="0"/>
              <a:t>)</a:t>
            </a:r>
            <a:endParaRPr lang="en-GB" altLang="en-US" dirty="0"/>
          </a:p>
        </p:txBody>
      </p:sp>
      <p:sp>
        <p:nvSpPr>
          <p:cNvPr id="403459" name="Text Box 3"/>
          <p:cNvSpPr txBox="1">
            <a:spLocks noChangeArrowheads="1"/>
          </p:cNvSpPr>
          <p:nvPr/>
        </p:nvSpPr>
        <p:spPr bwMode="auto">
          <a:xfrm>
            <a:off x="611030" y="1524002"/>
            <a:ext cx="10868369" cy="486886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bg1"/>
                </a:solidFill>
                <a:latin typeface="Arial" charset="0"/>
              </a:rPr>
              <a:t>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 b="1" dirty="0">
                <a:latin typeface="Arial" charset="0"/>
              </a:rPr>
              <a:t>public class </a:t>
            </a:r>
            <a:r>
              <a:rPr lang="en-GB" altLang="en-US" sz="1600" b="1" dirty="0" err="1">
                <a:latin typeface="Arial" charset="0"/>
              </a:rPr>
              <a:t>UseShip</a:t>
            </a:r>
            <a:r>
              <a:rPr lang="en-GB" altLang="en-US" sz="1600" b="1" dirty="0">
                <a:latin typeface="Arial" charset="0"/>
              </a:rPr>
              <a:t> {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public static void main(String </a:t>
            </a:r>
            <a:r>
              <a:rPr lang="en-GB" altLang="en-US" sz="1600" b="1" dirty="0" err="1">
                <a:latin typeface="Arial" charset="0"/>
              </a:rPr>
              <a:t>args</a:t>
            </a:r>
            <a:r>
              <a:rPr lang="en-GB" altLang="en-US" sz="1600" b="1" dirty="0">
                <a:latin typeface="Arial" charset="0"/>
              </a:rPr>
              <a:t>[])</a:t>
            </a:r>
            <a:r>
              <a:rPr lang="en-GB" altLang="en-US" sz="1600" dirty="0">
                <a:latin typeface="Arial" charset="0"/>
              </a:rPr>
              <a:t> {</a:t>
            </a: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Ship Ship1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Ship Ship2 = new Ship();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"Initial Ship speed : 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car1.getSpeed());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		</a:t>
            </a:r>
            <a:r>
              <a:rPr lang="en-GB" altLang="en-US" sz="1600" dirty="0" err="1">
                <a:latin typeface="Arial" charset="0"/>
              </a:rPr>
              <a:t>Console.WriteLine</a:t>
            </a:r>
            <a:r>
              <a:rPr lang="en-GB" altLang="en-US" sz="1600" dirty="0">
                <a:latin typeface="Arial" charset="0"/>
              </a:rPr>
              <a:t> ( car2.getSpeed());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	</a:t>
            </a: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"Now Full Ahead Ship1");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   		Ship1.changeSpeedBy( 300 );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  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Ship1.getSpeed());</a:t>
            </a: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 		</a:t>
            </a:r>
            <a:r>
              <a:rPr lang="en-GB" altLang="en-US" sz="1600" b="1" dirty="0" err="1">
                <a:latin typeface="Arial" charset="0"/>
              </a:rPr>
              <a:t>Console.WriteLine</a:t>
            </a:r>
            <a:r>
              <a:rPr lang="en-GB" altLang="en-US" sz="1600" b="1" dirty="0">
                <a:latin typeface="Arial" charset="0"/>
              </a:rPr>
              <a:t> ( Ship2.getSpeed());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sz="1600" b="1" dirty="0">
                <a:latin typeface="Arial" charset="0"/>
              </a:rPr>
              <a:t>} //end of main</a:t>
            </a:r>
            <a:endParaRPr lang="en-GB" altLang="en-US" sz="2400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1600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1600" b="1" dirty="0">
                <a:latin typeface="Arial" charset="0"/>
              </a:rPr>
              <a:t>} // end of the </a:t>
            </a:r>
            <a:r>
              <a:rPr lang="en-GB" altLang="en-US" sz="1600" b="1" dirty="0" err="1">
                <a:latin typeface="Arial" charset="0"/>
              </a:rPr>
              <a:t>UseShip</a:t>
            </a:r>
            <a:r>
              <a:rPr lang="en-GB" altLang="en-US" sz="1600" b="1" dirty="0">
                <a:latin typeface="Arial" charset="0"/>
              </a:rPr>
              <a:t> class</a:t>
            </a:r>
          </a:p>
        </p:txBody>
      </p:sp>
      <p:sp>
        <p:nvSpPr>
          <p:cNvPr id="403467" name="Text Box 11"/>
          <p:cNvSpPr txBox="1">
            <a:spLocks noChangeArrowheads="1"/>
          </p:cNvSpPr>
          <p:nvPr/>
        </p:nvSpPr>
        <p:spPr bwMode="auto">
          <a:xfrm>
            <a:off x="5691293" y="1345668"/>
            <a:ext cx="6500707" cy="269557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public void </a:t>
            </a:r>
            <a:r>
              <a:rPr lang="en-GB" altLang="en-US" sz="1600" dirty="0" err="1">
                <a:solidFill>
                  <a:schemeClr val="accent2"/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(</a:t>
            </a:r>
            <a:r>
              <a:rPr lang="en-GB" altLang="en-US" sz="1600" dirty="0" err="1">
                <a:solidFill>
                  <a:schemeClr val="accent2"/>
                </a:solidFill>
                <a:latin typeface="Arial" charset="0"/>
              </a:rPr>
              <a:t>int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GB" altLang="en-US" sz="1600" dirty="0" err="1">
                <a:solidFill>
                  <a:schemeClr val="accent2"/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) {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speed = speed + </a:t>
            </a:r>
            <a:r>
              <a:rPr lang="en-GB" altLang="en-US" sz="1600" dirty="0" err="1">
                <a:solidFill>
                  <a:schemeClr val="accent2"/>
                </a:solidFill>
                <a:latin typeface="Arial" charset="0"/>
              </a:rPr>
              <a:t>amnt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;        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if ( speed &gt; 30  ) { 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    speed = 30;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}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if ( speed &lt; 0 ) {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    speed = 0;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       }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} // end of method '</a:t>
            </a:r>
            <a:r>
              <a:rPr lang="en-GB" altLang="en-US" sz="1600" dirty="0" err="1">
                <a:solidFill>
                  <a:schemeClr val="accent2"/>
                </a:solidFill>
                <a:latin typeface="Arial" charset="0"/>
              </a:rPr>
              <a:t>changeSpeedBy</a:t>
            </a:r>
            <a:r>
              <a:rPr lang="en-GB" altLang="en-US" sz="1600" dirty="0">
                <a:solidFill>
                  <a:schemeClr val="accent2"/>
                </a:solidFill>
                <a:latin typeface="Arial" charset="0"/>
              </a:rPr>
              <a:t>'</a:t>
            </a:r>
          </a:p>
        </p:txBody>
      </p:sp>
      <p:grpSp>
        <p:nvGrpSpPr>
          <p:cNvPr id="403468" name="Group 12"/>
          <p:cNvGrpSpPr>
            <a:grpSpLocks/>
          </p:cNvGrpSpPr>
          <p:nvPr/>
        </p:nvGrpSpPr>
        <p:grpSpPr bwMode="auto">
          <a:xfrm>
            <a:off x="8025899" y="4364039"/>
            <a:ext cx="3758221" cy="979487"/>
            <a:chOff x="3792" y="2029"/>
            <a:chExt cx="1776" cy="617"/>
          </a:xfrm>
        </p:grpSpPr>
        <p:sp>
          <p:nvSpPr>
            <p:cNvPr id="403469" name="Text Box 13"/>
            <p:cNvSpPr txBox="1">
              <a:spLocks noChangeArrowheads="1"/>
            </p:cNvSpPr>
            <p:nvPr/>
          </p:nvSpPr>
          <p:spPr bwMode="auto">
            <a:xfrm>
              <a:off x="4512" y="2029"/>
              <a:ext cx="1056" cy="617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b="1" dirty="0"/>
                <a:t>Output:</a:t>
              </a:r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dirty="0"/>
                <a:t>Ship1 : </a:t>
              </a:r>
              <a:r>
                <a:rPr lang="en-GB" altLang="en-US" b="1" dirty="0"/>
                <a:t>30</a:t>
              </a:r>
              <a:endParaRPr lang="en-GB" altLang="en-US" dirty="0"/>
            </a:p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en-GB" altLang="en-US" dirty="0"/>
                <a:t>Ship2 : 0</a:t>
              </a:r>
            </a:p>
          </p:txBody>
        </p:sp>
        <p:sp>
          <p:nvSpPr>
            <p:cNvPr id="403470" name="AutoShape 14"/>
            <p:cNvSpPr>
              <a:spLocks noChangeArrowheads="1"/>
            </p:cNvSpPr>
            <p:nvPr/>
          </p:nvSpPr>
          <p:spPr bwMode="auto">
            <a:xfrm>
              <a:off x="3792" y="2256"/>
              <a:ext cx="720" cy="240"/>
            </a:xfrm>
            <a:prstGeom prst="rightArrow">
              <a:avLst>
                <a:gd name="adj1" fmla="val 50000"/>
                <a:gd name="adj2" fmla="val 75000"/>
              </a:avLst>
            </a:prstGeom>
            <a:solidFill>
              <a:srgbClr val="FFFF6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5769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3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FDCA4889-79AC-45E3-8A93-47D38B523EB6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57425173-A750-42B9-BE61-EDB62B0B7794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404482" name="Text Box 2"/>
          <p:cNvSpPr txBox="1">
            <a:spLocks noChangeArrowheads="1"/>
          </p:cNvSpPr>
          <p:nvPr/>
        </p:nvSpPr>
        <p:spPr bwMode="auto">
          <a:xfrm>
            <a:off x="285147" y="1944689"/>
            <a:ext cx="4875530" cy="166064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“Blueprint”</a:t>
            </a:r>
          </a:p>
          <a:p>
            <a:pPr algn="l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404483" name="Text Box 3"/>
          <p:cNvSpPr txBox="1">
            <a:spLocks noChangeArrowheads="1"/>
          </p:cNvSpPr>
          <p:nvPr/>
        </p:nvSpPr>
        <p:spPr bwMode="auto">
          <a:xfrm>
            <a:off x="8614179" y="31940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3</a:t>
            </a:r>
            <a:endParaRPr lang="en-GB" altLang="en-US" sz="2800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404484" name="Text Box 4"/>
          <p:cNvSpPr txBox="1">
            <a:spLocks noChangeArrowheads="1"/>
          </p:cNvSpPr>
          <p:nvPr/>
        </p:nvSpPr>
        <p:spPr bwMode="auto">
          <a:xfrm>
            <a:off x="6481135" y="38798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2</a:t>
            </a:r>
            <a:endParaRPr lang="en-GB" altLang="en-US" sz="2800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404485" name="Text Box 5"/>
          <p:cNvSpPr txBox="1">
            <a:spLocks noChangeArrowheads="1"/>
          </p:cNvSpPr>
          <p:nvPr/>
        </p:nvSpPr>
        <p:spPr bwMode="auto">
          <a:xfrm>
            <a:off x="4144943" y="4641850"/>
            <a:ext cx="3250353" cy="181588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Ship 1</a:t>
            </a:r>
            <a:endParaRPr lang="en-GB" altLang="en-US" sz="2800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methods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- attributes</a:t>
            </a:r>
            <a:endParaRPr lang="en-GB" altLang="en-US" sz="2800" b="1" dirty="0">
              <a:latin typeface="Arial" charset="0"/>
            </a:endParaRPr>
          </a:p>
        </p:txBody>
      </p:sp>
      <p:sp>
        <p:nvSpPr>
          <p:cNvPr id="404486" name="Line 6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7" name="Line 7"/>
          <p:cNvSpPr>
            <a:spLocks noChangeShapeType="1"/>
          </p:cNvSpPr>
          <p:nvPr/>
        </p:nvSpPr>
        <p:spPr bwMode="auto">
          <a:xfrm>
            <a:off x="5262252" y="3498850"/>
            <a:ext cx="1117309" cy="609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Line 8"/>
          <p:cNvSpPr>
            <a:spLocks noChangeShapeType="1"/>
          </p:cNvSpPr>
          <p:nvPr/>
        </p:nvSpPr>
        <p:spPr bwMode="auto">
          <a:xfrm>
            <a:off x="5363825" y="3422650"/>
            <a:ext cx="3047206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Text Box 9"/>
          <p:cNvSpPr txBox="1">
            <a:spLocks noChangeArrowheads="1"/>
          </p:cNvSpPr>
          <p:nvPr/>
        </p:nvSpPr>
        <p:spPr bwMode="auto">
          <a:xfrm rot="-1486851">
            <a:off x="8198749" y="5291140"/>
            <a:ext cx="29046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>
                <a:latin typeface="Arial" charset="0"/>
              </a:rPr>
              <a:t>Ship Instances</a:t>
            </a:r>
          </a:p>
        </p:txBody>
      </p:sp>
      <p:sp>
        <p:nvSpPr>
          <p:cNvPr id="404490" name="Text Box 10"/>
          <p:cNvSpPr txBox="1">
            <a:spLocks noChangeArrowheads="1"/>
          </p:cNvSpPr>
          <p:nvPr/>
        </p:nvSpPr>
        <p:spPr bwMode="auto">
          <a:xfrm>
            <a:off x="5160678" y="2952750"/>
            <a:ext cx="3453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>
                <a:solidFill>
                  <a:srgbClr val="009900"/>
                </a:solidFill>
                <a:latin typeface="Arial" charset="0"/>
              </a:rPr>
              <a:t>Multiple builds</a:t>
            </a:r>
            <a:endParaRPr lang="en-GB" altLang="en-US" sz="2800">
              <a:latin typeface="Arial" charset="0"/>
            </a:endParaRPr>
          </a:p>
        </p:txBody>
      </p:sp>
      <p:sp>
        <p:nvSpPr>
          <p:cNvPr id="404491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/>
              <a:t>Done !</a:t>
            </a:r>
          </a:p>
        </p:txBody>
      </p:sp>
      <p:sp>
        <p:nvSpPr>
          <p:cNvPr id="404492" name="Text Box 12"/>
          <p:cNvSpPr txBox="1">
            <a:spLocks noChangeArrowheads="1"/>
          </p:cNvSpPr>
          <p:nvPr/>
        </p:nvSpPr>
        <p:spPr bwMode="auto">
          <a:xfrm>
            <a:off x="204736" y="1411288"/>
            <a:ext cx="41645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design once</a:t>
            </a:r>
          </a:p>
        </p:txBody>
      </p:sp>
      <p:sp>
        <p:nvSpPr>
          <p:cNvPr id="404496" name="Text Box 16"/>
          <p:cNvSpPr txBox="1">
            <a:spLocks noChangeArrowheads="1"/>
          </p:cNvSpPr>
          <p:nvPr/>
        </p:nvSpPr>
        <p:spPr bwMode="auto">
          <a:xfrm>
            <a:off x="141251" y="1349650"/>
            <a:ext cx="5070213" cy="2911566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22900" dirty="0">
                <a:solidFill>
                  <a:srgbClr val="009900"/>
                </a:solidFill>
                <a:sym typeface="Wingdings" pitchFamily="2" charset="2"/>
              </a:rPr>
              <a:t></a:t>
            </a:r>
          </a:p>
        </p:txBody>
      </p:sp>
      <p:sp>
        <p:nvSpPr>
          <p:cNvPr id="404497" name="Text Box 17"/>
          <p:cNvSpPr txBox="1">
            <a:spLocks noChangeArrowheads="1"/>
          </p:cNvSpPr>
          <p:nvPr/>
        </p:nvSpPr>
        <p:spPr bwMode="auto">
          <a:xfrm>
            <a:off x="4049645" y="2986161"/>
            <a:ext cx="7814887" cy="4673587"/>
          </a:xfrm>
          <a:prstGeom prst="rect">
            <a:avLst/>
          </a:prstGeom>
          <a:solidFill>
            <a:srgbClr val="EAEAEA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 altLang="en-US" sz="22900" dirty="0">
                <a:solidFill>
                  <a:srgbClr val="009900"/>
                </a:solidFill>
                <a:sym typeface="Wingdings" pitchFamily="2" charset="2"/>
              </a:rPr>
              <a:t></a:t>
            </a:r>
          </a:p>
        </p:txBody>
      </p:sp>
    </p:spTree>
    <p:extLst>
      <p:ext uri="{BB962C8B-B14F-4D97-AF65-F5344CB8AC3E}">
        <p14:creationId xmlns:p14="http://schemas.microsoft.com/office/powerpoint/2010/main" val="20432385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4C37DCC-0F82-4F8A-B016-0ECF090EA865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65F0CF65-3571-4386-A73A-50E624184A18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0"/>
            <a:ext cx="10360501" cy="8402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Review: Object Orientated Basics</a:t>
            </a:r>
          </a:p>
        </p:txBody>
      </p:sp>
      <p:sp>
        <p:nvSpPr>
          <p:cNvPr id="405507" name="Rectangle 3"/>
          <p:cNvSpPr>
            <a:spLocks noChangeArrowheads="1"/>
          </p:cNvSpPr>
          <p:nvPr/>
        </p:nvSpPr>
        <p:spPr bwMode="auto">
          <a:xfrm>
            <a:off x="1199456" y="1268760"/>
            <a:ext cx="10360501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An object has a </a:t>
            </a:r>
            <a:r>
              <a:rPr lang="en-GB" altLang="en-US" sz="2800" b="1" u="sng" dirty="0">
                <a:solidFill>
                  <a:srgbClr val="CC3399"/>
                </a:solidFill>
              </a:rPr>
              <a:t>state</a:t>
            </a:r>
            <a:r>
              <a:rPr lang="en-GB" altLang="en-US" sz="2800" dirty="0"/>
              <a:t>. </a:t>
            </a:r>
          </a:p>
          <a:p>
            <a:pPr>
              <a:lnSpc>
                <a:spcPct val="40000"/>
              </a:lnSpc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rgbClr val="009900"/>
                </a:solidFill>
              </a:rPr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(Ship speed and direction)</a:t>
            </a:r>
            <a:endParaRPr lang="en-GB" altLang="en-US" sz="2800" b="1" dirty="0">
              <a:solidFill>
                <a:srgbClr val="009900"/>
              </a:solidFill>
            </a:endParaRP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is represented by the </a:t>
            </a:r>
            <a:r>
              <a:rPr lang="en-GB" altLang="en-US" sz="2800" b="1" u="sng" dirty="0">
                <a:solidFill>
                  <a:srgbClr val="CC3399"/>
                </a:solidFill>
              </a:rPr>
              <a:t>attributes</a:t>
            </a:r>
            <a:r>
              <a:rPr lang="en-GB" altLang="en-US" sz="2800" dirty="0"/>
              <a:t> (object variables) of the object.</a:t>
            </a:r>
          </a:p>
          <a:p>
            <a:pPr>
              <a:lnSpc>
                <a:spcPct val="40000"/>
              </a:lnSpc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rgbClr val="009900"/>
                </a:solidFill>
              </a:rPr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(Object variables 'speed' and 'direction')</a:t>
            </a:r>
            <a:endParaRPr lang="en-GB" altLang="en-US" sz="2400" dirty="0"/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dirty="0"/>
              <a:t>The state of an object can be changed or interrogated via the </a:t>
            </a:r>
            <a:r>
              <a:rPr lang="en-GB" altLang="en-US" sz="2800" b="1" u="sng" dirty="0">
                <a:solidFill>
                  <a:srgbClr val="CC3399"/>
                </a:solidFill>
              </a:rPr>
              <a:t>methods</a:t>
            </a:r>
            <a:r>
              <a:rPr lang="en-GB" altLang="en-US" sz="2800" dirty="0"/>
              <a:t> ( operations ) that can be performed upon the object.</a:t>
            </a:r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None/>
            </a:pPr>
            <a:r>
              <a:rPr lang="en-GB" altLang="en-US" sz="2800" dirty="0"/>
              <a:t>		</a:t>
            </a:r>
            <a:r>
              <a:rPr lang="en-GB" altLang="en-US" sz="2400" b="1" dirty="0">
                <a:solidFill>
                  <a:srgbClr val="009900"/>
                </a:solidFill>
              </a:rPr>
              <a:t>(</a:t>
            </a:r>
            <a:r>
              <a:rPr lang="en-GB" altLang="en-US" sz="2400" b="1" dirty="0" err="1">
                <a:solidFill>
                  <a:srgbClr val="009900"/>
                </a:solidFill>
              </a:rPr>
              <a:t>changeSpeedBy</a:t>
            </a:r>
            <a:r>
              <a:rPr lang="en-GB" altLang="en-US" sz="2400" b="1" dirty="0">
                <a:solidFill>
                  <a:srgbClr val="009900"/>
                </a:solidFill>
              </a:rPr>
              <a:t>( </a:t>
            </a:r>
            <a:r>
              <a:rPr lang="en-GB" altLang="en-US" sz="2400" b="1" dirty="0" err="1">
                <a:solidFill>
                  <a:srgbClr val="009900"/>
                </a:solidFill>
              </a:rPr>
              <a:t>int</a:t>
            </a:r>
            <a:r>
              <a:rPr lang="en-GB" altLang="en-US" sz="2400" b="1" dirty="0">
                <a:solidFill>
                  <a:srgbClr val="009900"/>
                </a:solidFill>
              </a:rPr>
              <a:t> </a:t>
            </a:r>
            <a:r>
              <a:rPr lang="en-GB" altLang="en-US" sz="2400" b="1" dirty="0" err="1">
                <a:solidFill>
                  <a:srgbClr val="009900"/>
                </a:solidFill>
              </a:rPr>
              <a:t>amnt</a:t>
            </a:r>
            <a:r>
              <a:rPr lang="en-GB" altLang="en-US" sz="2400" b="1" dirty="0">
                <a:solidFill>
                  <a:srgbClr val="009900"/>
                </a:solidFill>
              </a:rPr>
              <a:t> ) , </a:t>
            </a:r>
            <a:r>
              <a:rPr lang="en-GB" altLang="en-US" sz="2400" b="1" dirty="0" err="1">
                <a:solidFill>
                  <a:srgbClr val="009900"/>
                </a:solidFill>
              </a:rPr>
              <a:t>getSpeed</a:t>
            </a:r>
            <a:r>
              <a:rPr lang="en-GB" altLang="en-US" sz="2400" b="1" dirty="0">
                <a:solidFill>
                  <a:srgbClr val="009900"/>
                </a:solidFill>
              </a:rPr>
              <a:t>() )</a:t>
            </a:r>
            <a:endParaRPr lang="en-GB" altLang="en-US" sz="2800" dirty="0"/>
          </a:p>
          <a:p>
            <a:pPr>
              <a:lnSpc>
                <a:spcPct val="120000"/>
              </a:lnSpc>
              <a:spcBef>
                <a:spcPct val="5000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8525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5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507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62CDD9F-4631-4300-8C7B-0DF2055A4254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36B83BC-20DC-48CC-AB2B-A71D0261D82D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4075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5334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“Ship” Fundamentals</a:t>
            </a:r>
          </a:p>
        </p:txBody>
      </p:sp>
      <p:sp>
        <p:nvSpPr>
          <p:cNvPr id="407555" name="Rectangle 3"/>
          <p:cNvSpPr>
            <a:spLocks noChangeArrowheads="1"/>
          </p:cNvSpPr>
          <p:nvPr/>
        </p:nvSpPr>
        <p:spPr bwMode="auto">
          <a:xfrm>
            <a:off x="1118897" y="1828800"/>
            <a:ext cx="10157354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We start with a single underlying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“</a:t>
            </a:r>
            <a:r>
              <a:rPr lang="en-GB" altLang="en-US" sz="2800" b="1" dirty="0">
                <a:solidFill>
                  <a:srgbClr val="CC3399"/>
                </a:solidFill>
              </a:rPr>
              <a:t>blueprint</a:t>
            </a:r>
            <a:r>
              <a:rPr lang="en-GB" altLang="en-US" sz="2800" dirty="0"/>
              <a:t>“</a:t>
            </a:r>
            <a:r>
              <a:rPr lang="en-GB" altLang="en-US" sz="2800" dirty="0">
                <a:solidFill>
                  <a:srgbClr val="CC3399"/>
                </a:solidFill>
              </a:rPr>
              <a:t> </a:t>
            </a:r>
            <a:r>
              <a:rPr lang="en-GB" altLang="en-US" sz="2800" dirty="0"/>
              <a:t>for the Ships we want to use</a:t>
            </a:r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rgbClr val="009900"/>
                </a:solidFill>
              </a:rPr>
              <a:t>		(The ‘Ship' class in 'c#')</a:t>
            </a:r>
            <a:endParaRPr lang="en-GB" altLang="en-US" sz="2800" dirty="0"/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altLang="en-US" sz="2800" dirty="0"/>
              <a:t>Lots of Ships will then be </a:t>
            </a:r>
            <a:r>
              <a:rPr lang="en-GB" altLang="en-US" sz="2800" b="1" dirty="0">
                <a:solidFill>
                  <a:srgbClr val="CC3399"/>
                </a:solidFill>
              </a:rPr>
              <a:t>instances</a:t>
            </a:r>
            <a:r>
              <a:rPr lang="en-GB" altLang="en-US" sz="2800" dirty="0"/>
              <a:t> (i.e. copies) of the same blueprint;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rgbClr val="009900"/>
                </a:solidFill>
              </a:rPr>
              <a:t>		(The '</a:t>
            </a:r>
            <a:r>
              <a:rPr lang="en-GB" altLang="en-US" sz="2400" b="1" dirty="0" err="1">
                <a:solidFill>
                  <a:srgbClr val="009900"/>
                </a:solidFill>
              </a:rPr>
              <a:t>UseShip</a:t>
            </a:r>
            <a:r>
              <a:rPr lang="en-GB" altLang="en-US" sz="2400" b="1" dirty="0">
                <a:solidFill>
                  <a:srgbClr val="009900"/>
                </a:solidFill>
              </a:rPr>
              <a:t>' class in '</a:t>
            </a:r>
            <a:r>
              <a:rPr lang="en-GB" altLang="en-US" sz="2400" b="1" dirty="0" err="1">
                <a:solidFill>
                  <a:srgbClr val="009900"/>
                </a:solidFill>
              </a:rPr>
              <a:t>UseShip</a:t>
            </a:r>
            <a:r>
              <a:rPr lang="en-GB" altLang="en-US" sz="2400" b="1" dirty="0">
                <a:solidFill>
                  <a:srgbClr val="009900"/>
                </a:solidFill>
              </a:rPr>
              <a:t> in c#')</a:t>
            </a:r>
          </a:p>
        </p:txBody>
      </p:sp>
    </p:spTree>
    <p:extLst>
      <p:ext uri="{BB962C8B-B14F-4D97-AF65-F5344CB8AC3E}">
        <p14:creationId xmlns:p14="http://schemas.microsoft.com/office/powerpoint/2010/main" val="351148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555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04E96D7-FD90-4DD0-950A-3978D1DFA865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159F018B-F12F-4565-9157-3777DAF373A5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“Ship” Fundamentals </a:t>
            </a:r>
          </a:p>
        </p:txBody>
      </p:sp>
      <p:sp>
        <p:nvSpPr>
          <p:cNvPr id="408579" name="Rectangle 3"/>
          <p:cNvSpPr>
            <a:spLocks noChangeArrowheads="1"/>
          </p:cNvSpPr>
          <p:nvPr/>
        </p:nvSpPr>
        <p:spPr bwMode="auto">
          <a:xfrm>
            <a:off x="1220471" y="2590800"/>
            <a:ext cx="4875530" cy="14478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changeSpeedBy</a:t>
            </a:r>
          </a:p>
          <a:p>
            <a:pPr>
              <a:lnSpc>
                <a:spcPct val="140000"/>
              </a:lnSpc>
            </a:pPr>
            <a:r>
              <a:rPr lang="en-GB" altLang="en-US" sz="2800" b="1">
                <a:solidFill>
                  <a:srgbClr val="009900"/>
                </a:solidFill>
              </a:rPr>
              <a:t>getSpeed</a:t>
            </a:r>
            <a:endParaRPr lang="en-GB" altLang="en-US" sz="2800"/>
          </a:p>
        </p:txBody>
      </p:sp>
      <p:sp>
        <p:nvSpPr>
          <p:cNvPr id="408580" name="Text Box 4"/>
          <p:cNvSpPr txBox="1">
            <a:spLocks noChangeArrowheads="1"/>
          </p:cNvSpPr>
          <p:nvPr/>
        </p:nvSpPr>
        <p:spPr bwMode="auto">
          <a:xfrm>
            <a:off x="407882" y="1371600"/>
            <a:ext cx="8836898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Each Ship instance (copy) can access </a:t>
            </a:r>
            <a:r>
              <a:rPr lang="en-GB" altLang="en-US" sz="2800" b="1" dirty="0">
                <a:solidFill>
                  <a:srgbClr val="CC3399"/>
                </a:solidFill>
                <a:latin typeface="Arial" charset="0"/>
              </a:rPr>
              <a:t>methods</a:t>
            </a:r>
            <a:r>
              <a:rPr lang="en-GB" altLang="en-US" sz="2800" dirty="0">
                <a:latin typeface="Arial" charset="0"/>
              </a:rPr>
              <a:t>  such as: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endParaRPr lang="en-GB" altLang="en-US" sz="2400" dirty="0">
              <a:latin typeface="Arial" charset="0"/>
            </a:endParaRPr>
          </a:p>
        </p:txBody>
      </p:sp>
      <p:sp>
        <p:nvSpPr>
          <p:cNvPr id="408581" name="AutoShape 5"/>
          <p:cNvSpPr>
            <a:spLocks noChangeArrowheads="1"/>
          </p:cNvSpPr>
          <p:nvPr/>
        </p:nvSpPr>
        <p:spPr bwMode="auto">
          <a:xfrm>
            <a:off x="6705442" y="3276600"/>
            <a:ext cx="4773956" cy="457200"/>
          </a:xfrm>
          <a:prstGeom prst="wedgeRectCallout">
            <a:avLst>
              <a:gd name="adj1" fmla="val -103722"/>
              <a:gd name="adj2" fmla="val 49653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Interrogating the attribute</a:t>
            </a:r>
          </a:p>
        </p:txBody>
      </p:sp>
      <p:sp>
        <p:nvSpPr>
          <p:cNvPr id="408582" name="AutoShape 6"/>
          <p:cNvSpPr>
            <a:spLocks noChangeArrowheads="1"/>
          </p:cNvSpPr>
          <p:nvPr/>
        </p:nvSpPr>
        <p:spPr bwMode="auto">
          <a:xfrm>
            <a:off x="7213310" y="2514600"/>
            <a:ext cx="4266089" cy="533400"/>
          </a:xfrm>
          <a:prstGeom prst="wedgeRectCallout">
            <a:avLst>
              <a:gd name="adj1" fmla="val -84972"/>
              <a:gd name="adj2" fmla="val 4375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lnSpc>
                <a:spcPct val="100000"/>
              </a:lnSpc>
            </a:pPr>
            <a:r>
              <a:rPr lang="en-GB" altLang="en-US" sz="2400">
                <a:latin typeface="Arial" charset="0"/>
              </a:rPr>
              <a:t>Setting the attribute</a:t>
            </a:r>
          </a:p>
        </p:txBody>
      </p:sp>
      <p:sp>
        <p:nvSpPr>
          <p:cNvPr id="408583" name="Text Box 7"/>
          <p:cNvSpPr txBox="1">
            <a:spLocks noChangeArrowheads="1"/>
          </p:cNvSpPr>
          <p:nvPr/>
        </p:nvSpPr>
        <p:spPr bwMode="auto">
          <a:xfrm>
            <a:off x="1220472" y="4572002"/>
            <a:ext cx="2844059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attributes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400" b="1">
                <a:solidFill>
                  <a:srgbClr val="CC3399"/>
                </a:solidFill>
                <a:latin typeface="Arial" charset="0"/>
              </a:rPr>
              <a:t>methods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408584" name="Line 8"/>
          <p:cNvSpPr>
            <a:spLocks noChangeShapeType="1"/>
          </p:cNvSpPr>
          <p:nvPr/>
        </p:nvSpPr>
        <p:spPr bwMode="auto">
          <a:xfrm>
            <a:off x="3048795" y="5357813"/>
            <a:ext cx="71101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5" name="Line 9"/>
          <p:cNvSpPr>
            <a:spLocks noChangeShapeType="1"/>
          </p:cNvSpPr>
          <p:nvPr/>
        </p:nvSpPr>
        <p:spPr bwMode="auto">
          <a:xfrm flipV="1">
            <a:off x="3759809" y="4824413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6" name="Line 10"/>
          <p:cNvSpPr>
            <a:spLocks noChangeShapeType="1"/>
          </p:cNvSpPr>
          <p:nvPr/>
        </p:nvSpPr>
        <p:spPr bwMode="auto">
          <a:xfrm flipH="1" flipV="1">
            <a:off x="3287687" y="4824410"/>
            <a:ext cx="472121" cy="4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7" name="Rectangle 11"/>
          <p:cNvSpPr>
            <a:spLocks noChangeArrowheads="1"/>
          </p:cNvSpPr>
          <p:nvPr/>
        </p:nvSpPr>
        <p:spPr bwMode="auto">
          <a:xfrm>
            <a:off x="4572398" y="4419600"/>
            <a:ext cx="6907001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In this example a Ship </a:t>
            </a:r>
            <a:r>
              <a:rPr lang="en-GB" altLang="en-US" sz="2800" b="1" dirty="0">
                <a:solidFill>
                  <a:srgbClr val="CC3399"/>
                </a:solidFill>
              </a:rPr>
              <a:t>attributes</a:t>
            </a:r>
            <a:r>
              <a:rPr lang="en-GB" altLang="en-US" sz="2800" dirty="0"/>
              <a:t> (e.g.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speed, </a:t>
            </a:r>
            <a:r>
              <a:rPr lang="en-GB" altLang="en-US" sz="2800" dirty="0" err="1">
                <a:solidFill>
                  <a:srgbClr val="FF0000"/>
                </a:solidFill>
              </a:rPr>
              <a:t>int</a:t>
            </a:r>
            <a:r>
              <a:rPr lang="en-GB" altLang="en-US" sz="2800" dirty="0"/>
              <a:t> direction ) store the state of the ships.</a:t>
            </a:r>
          </a:p>
        </p:txBody>
      </p:sp>
    </p:spTree>
    <p:extLst>
      <p:ext uri="{BB962C8B-B14F-4D97-AF65-F5344CB8AC3E}">
        <p14:creationId xmlns:p14="http://schemas.microsoft.com/office/powerpoint/2010/main" val="237856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8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87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E21C427-9312-43B2-A496-2B08843AC263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584B139-B5F6-479F-AF2F-2E023A03C3DB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390151" name="Rectangle 7"/>
          <p:cNvSpPr>
            <a:spLocks noChangeArrowheads="1"/>
          </p:cNvSpPr>
          <p:nvPr/>
        </p:nvSpPr>
        <p:spPr bwMode="auto">
          <a:xfrm>
            <a:off x="509456" y="990600"/>
            <a:ext cx="10969943" cy="2667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1524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The keyword 'static'</a:t>
            </a:r>
            <a:endParaRPr lang="en-GB" altLang="en-US" dirty="0"/>
          </a:p>
        </p:txBody>
      </p:sp>
      <p:sp>
        <p:nvSpPr>
          <p:cNvPr id="390147" name="Text Box 3"/>
          <p:cNvSpPr txBox="1">
            <a:spLocks noChangeArrowheads="1"/>
          </p:cNvSpPr>
          <p:nvPr/>
        </p:nvSpPr>
        <p:spPr bwMode="auto">
          <a:xfrm>
            <a:off x="3759810" y="1981202"/>
            <a:ext cx="7313295" cy="83099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public </a:t>
            </a:r>
            <a:r>
              <a:rPr lang="en-GB" altLang="en-US" sz="2400" b="1" dirty="0">
                <a:latin typeface="Arial" charset="0"/>
              </a:rPr>
              <a:t>static</a:t>
            </a:r>
            <a:r>
              <a:rPr lang="en-GB" altLang="en-US" sz="2400" dirty="0">
                <a:latin typeface="Arial" charset="0"/>
              </a:rPr>
              <a:t> final </a:t>
            </a:r>
            <a:r>
              <a:rPr lang="en-GB" altLang="en-US" sz="2400" dirty="0" err="1">
                <a:latin typeface="Arial" charset="0"/>
              </a:rPr>
              <a:t>int</a:t>
            </a:r>
            <a:r>
              <a:rPr lang="en-GB" altLang="en-US" sz="2400" dirty="0">
                <a:latin typeface="Arial" charset="0"/>
              </a:rPr>
              <a:t> FORWARDS=1; public </a:t>
            </a:r>
            <a:r>
              <a:rPr lang="en-GB" altLang="en-US" sz="2400" b="1" dirty="0">
                <a:latin typeface="Arial" charset="0"/>
              </a:rPr>
              <a:t>static</a:t>
            </a:r>
            <a:r>
              <a:rPr lang="en-GB" altLang="en-US" sz="2400" dirty="0">
                <a:latin typeface="Arial" charset="0"/>
              </a:rPr>
              <a:t> final </a:t>
            </a:r>
            <a:r>
              <a:rPr lang="en-GB" altLang="en-US" sz="2400" dirty="0" err="1">
                <a:latin typeface="Arial" charset="0"/>
              </a:rPr>
              <a:t>int</a:t>
            </a:r>
            <a:r>
              <a:rPr lang="en-GB" altLang="en-US" sz="2400" dirty="0">
                <a:latin typeface="Arial" charset="0"/>
              </a:rPr>
              <a:t> BACKWARDS=0; </a:t>
            </a:r>
          </a:p>
        </p:txBody>
      </p:sp>
      <p:sp>
        <p:nvSpPr>
          <p:cNvPr id="390148" name="Text Box 4"/>
          <p:cNvSpPr txBox="1">
            <a:spLocks noChangeArrowheads="1"/>
          </p:cNvSpPr>
          <p:nvPr/>
        </p:nvSpPr>
        <p:spPr bwMode="auto">
          <a:xfrm>
            <a:off x="814177" y="1066800"/>
            <a:ext cx="8735325" cy="233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3600" dirty="0">
                <a:solidFill>
                  <a:schemeClr val="accent2"/>
                </a:solidFill>
                <a:latin typeface="Arial" charset="0"/>
              </a:rPr>
              <a:t>'static'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methods and variables (usually constants) exist only once for all copies made from the 'blueprint'.</a:t>
            </a:r>
          </a:p>
          <a:p>
            <a:pPr algn="l">
              <a:spcBef>
                <a:spcPct val="50000"/>
              </a:spcBef>
            </a:pPr>
            <a:endParaRPr lang="en-GB" altLang="en-US" dirty="0">
              <a:solidFill>
                <a:schemeClr val="bg1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solidFill>
                <a:schemeClr val="bg1"/>
              </a:solidFill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dirty="0">
              <a:solidFill>
                <a:schemeClr val="bg1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These methods or variables are then called 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'class</a:t>
            </a:r>
            <a:r>
              <a:rPr lang="en-GB" altLang="en-US" b="1" dirty="0">
                <a:solidFill>
                  <a:srgbClr val="009900"/>
                </a:solidFill>
                <a:latin typeface="Arial" charset="0"/>
              </a:rPr>
              <a:t>' 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methods</a:t>
            </a:r>
            <a:r>
              <a:rPr lang="en-GB" altLang="en-US" dirty="0">
                <a:latin typeface="Arial" charset="0"/>
              </a:rPr>
              <a:t> or 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'class</a:t>
            </a:r>
            <a:r>
              <a:rPr lang="en-GB" altLang="en-US" b="1" dirty="0">
                <a:solidFill>
                  <a:srgbClr val="009900"/>
                </a:solidFill>
                <a:latin typeface="Arial" charset="0"/>
              </a:rPr>
              <a:t>' 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variables</a:t>
            </a:r>
            <a:endParaRPr lang="en-GB" altLang="en-US" dirty="0">
              <a:solidFill>
                <a:schemeClr val="accent2"/>
              </a:solidFill>
              <a:latin typeface="Arial" charset="0"/>
            </a:endParaRPr>
          </a:p>
        </p:txBody>
      </p:sp>
      <p:grpSp>
        <p:nvGrpSpPr>
          <p:cNvPr id="390154" name="Group 10"/>
          <p:cNvGrpSpPr>
            <a:grpSpLocks/>
          </p:cNvGrpSpPr>
          <p:nvPr/>
        </p:nvGrpSpPr>
        <p:grpSpPr bwMode="auto">
          <a:xfrm>
            <a:off x="509456" y="3810000"/>
            <a:ext cx="10969943" cy="2590800"/>
            <a:chOff x="240" y="2400"/>
            <a:chExt cx="5184" cy="1632"/>
          </a:xfrm>
        </p:grpSpPr>
        <p:sp>
          <p:nvSpPr>
            <p:cNvPr id="390152" name="Rectangle 8"/>
            <p:cNvSpPr>
              <a:spLocks noChangeArrowheads="1"/>
            </p:cNvSpPr>
            <p:nvPr/>
          </p:nvSpPr>
          <p:spPr bwMode="auto">
            <a:xfrm>
              <a:off x="240" y="2400"/>
              <a:ext cx="5184" cy="163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149" name="Text Box 5"/>
            <p:cNvSpPr txBox="1">
              <a:spLocks noChangeArrowheads="1"/>
            </p:cNvSpPr>
            <p:nvPr/>
          </p:nvSpPr>
          <p:spPr bwMode="auto">
            <a:xfrm>
              <a:off x="384" y="2448"/>
              <a:ext cx="3792" cy="13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dirty="0">
                  <a:solidFill>
                    <a:schemeClr val="bg1"/>
                  </a:solidFill>
                  <a:latin typeface="Arial" charset="0"/>
                </a:rPr>
                <a:t>If methods and class variables (rarely constants) are declared </a:t>
              </a:r>
              <a:r>
                <a:rPr lang="en-GB" altLang="en-US" b="1" dirty="0">
                  <a:solidFill>
                    <a:srgbClr val="FF0000"/>
                  </a:solidFill>
                  <a:latin typeface="Arial" charset="0"/>
                </a:rPr>
                <a:t>WITHOUT</a:t>
              </a:r>
              <a:r>
                <a:rPr lang="en-GB" altLang="en-US" dirty="0">
                  <a:solidFill>
                    <a:schemeClr val="bg1"/>
                  </a:solidFill>
                  <a:latin typeface="Arial" charset="0"/>
                </a:rPr>
                <a:t> 'static' a separate copy is made for each instance produced from the 'blueprint'</a:t>
              </a:r>
            </a:p>
            <a:p>
              <a:pPr algn="l">
                <a:lnSpc>
                  <a:spcPct val="140000"/>
                </a:lnSpc>
                <a:spcBef>
                  <a:spcPct val="50000"/>
                </a:spcBef>
              </a:pPr>
              <a:endParaRPr lang="en-GB" altLang="en-US" dirty="0">
                <a:solidFill>
                  <a:schemeClr val="bg1"/>
                </a:solidFill>
                <a:latin typeface="Arial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en-GB" altLang="en-US" dirty="0">
                  <a:solidFill>
                    <a:schemeClr val="bg1"/>
                  </a:solidFill>
                  <a:latin typeface="Arial" charset="0"/>
                </a:rPr>
                <a:t>These methods or variables are then called </a:t>
              </a:r>
              <a:r>
                <a:rPr lang="en-GB" altLang="en-US" b="1" dirty="0">
                  <a:solidFill>
                    <a:schemeClr val="accent2"/>
                  </a:solidFill>
                  <a:latin typeface="Arial" charset="0"/>
                </a:rPr>
                <a:t>'object</a:t>
              </a:r>
              <a:r>
                <a:rPr lang="en-GB" altLang="en-US" b="1" dirty="0">
                  <a:solidFill>
                    <a:srgbClr val="009900"/>
                  </a:solidFill>
                  <a:latin typeface="Arial" charset="0"/>
                </a:rPr>
                <a:t>' </a:t>
              </a:r>
              <a:r>
                <a:rPr lang="en-GB" altLang="en-US" b="1" dirty="0">
                  <a:solidFill>
                    <a:schemeClr val="accent2"/>
                  </a:solidFill>
                  <a:latin typeface="Arial" charset="0"/>
                </a:rPr>
                <a:t>methods</a:t>
              </a:r>
              <a:r>
                <a:rPr lang="en-GB" altLang="en-US" dirty="0">
                  <a:latin typeface="Arial" charset="0"/>
                </a:rPr>
                <a:t> or </a:t>
              </a:r>
              <a:r>
                <a:rPr lang="en-GB" altLang="en-US" b="1" dirty="0">
                  <a:solidFill>
                    <a:schemeClr val="accent2"/>
                  </a:solidFill>
                  <a:latin typeface="Arial" charset="0"/>
                </a:rPr>
                <a:t>'object</a:t>
              </a:r>
              <a:r>
                <a:rPr lang="en-GB" altLang="en-US" b="1" dirty="0">
                  <a:solidFill>
                    <a:srgbClr val="009900"/>
                  </a:solidFill>
                  <a:latin typeface="Arial" charset="0"/>
                </a:rPr>
                <a:t>' </a:t>
              </a:r>
              <a:r>
                <a:rPr lang="en-GB" altLang="en-US" b="1" dirty="0">
                  <a:solidFill>
                    <a:schemeClr val="accent2"/>
                  </a:solidFill>
                  <a:latin typeface="Arial" charset="0"/>
                </a:rPr>
                <a:t>variables</a:t>
              </a:r>
            </a:p>
          </p:txBody>
        </p:sp>
        <p:sp>
          <p:nvSpPr>
            <p:cNvPr id="390150" name="Text Box 6"/>
            <p:cNvSpPr txBox="1">
              <a:spLocks noChangeArrowheads="1"/>
            </p:cNvSpPr>
            <p:nvPr/>
          </p:nvSpPr>
          <p:spPr bwMode="auto">
            <a:xfrm>
              <a:off x="2064" y="2895"/>
              <a:ext cx="3168" cy="455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>
                  <a:latin typeface="Arial" charset="0"/>
                </a:rPr>
                <a:t>private int speed=0;</a:t>
              </a:r>
            </a:p>
            <a:p>
              <a:pPr algn="l">
                <a:lnSpc>
                  <a:spcPct val="40000"/>
                </a:lnSpc>
                <a:spcBef>
                  <a:spcPct val="50000"/>
                </a:spcBef>
              </a:pPr>
              <a:r>
                <a:rPr lang="en-GB" altLang="en-US" sz="2400">
                  <a:latin typeface="Arial" charset="0"/>
                </a:rPr>
                <a:t>private int direction=FORWARDS;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6836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0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976FEB0-6585-4B9F-9EB9-264F383C425D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AABDB6BC-6F57-4109-BA41-917173805762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391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11477810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'private' Object Variables</a:t>
            </a:r>
            <a:endParaRPr lang="en-GB" altLang="en-US" dirty="0"/>
          </a:p>
        </p:txBody>
      </p:sp>
      <p:sp>
        <p:nvSpPr>
          <p:cNvPr id="391172" name="Rectangle 4"/>
          <p:cNvSpPr>
            <a:spLocks noChangeArrowheads="1"/>
          </p:cNvSpPr>
          <p:nvPr/>
        </p:nvSpPr>
        <p:spPr bwMode="auto">
          <a:xfrm>
            <a:off x="509456" y="1295400"/>
            <a:ext cx="11072945" cy="50292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1173" name="Text Box 5"/>
          <p:cNvSpPr txBox="1">
            <a:spLocks noChangeArrowheads="1"/>
          </p:cNvSpPr>
          <p:nvPr/>
        </p:nvSpPr>
        <p:spPr bwMode="auto">
          <a:xfrm>
            <a:off x="814176" y="1371602"/>
            <a:ext cx="8024310" cy="252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Object variables (i.e. no 'static'), declared 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'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private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' can NOT be accessed 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directly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from other classes (e.g. </a:t>
            </a:r>
            <a:r>
              <a:rPr lang="en-GB" altLang="en-US" dirty="0" err="1">
                <a:solidFill>
                  <a:schemeClr val="bg1"/>
                </a:solidFill>
                <a:latin typeface="Arial" charset="0"/>
              </a:rPr>
              <a:t>UseShip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 in </a:t>
            </a:r>
            <a:r>
              <a:rPr lang="en-GB" altLang="en-US" dirty="0" err="1">
                <a:solidFill>
                  <a:schemeClr val="bg1"/>
                </a:solidFill>
                <a:latin typeface="Arial" charset="0"/>
              </a:rPr>
              <a:t>c#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)</a:t>
            </a:r>
          </a:p>
          <a:p>
            <a:pPr algn="l">
              <a:lnSpc>
                <a:spcPct val="14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14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The reason for this 'encapsulation' is 'safety'.</a:t>
            </a:r>
          </a:p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Access to these variables is ONLY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indirectly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 via public methods.</a:t>
            </a:r>
            <a:endParaRPr lang="en-GB" altLang="en-US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91174" name="Text Box 6"/>
          <p:cNvSpPr txBox="1">
            <a:spLocks noChangeArrowheads="1"/>
          </p:cNvSpPr>
          <p:nvPr/>
        </p:nvSpPr>
        <p:spPr bwMode="auto">
          <a:xfrm>
            <a:off x="4369250" y="2363788"/>
            <a:ext cx="6703854" cy="72019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private </a:t>
            </a:r>
            <a:r>
              <a:rPr lang="en-GB" altLang="en-US" sz="2400" dirty="0" err="1">
                <a:latin typeface="Arial" charset="0"/>
              </a:rPr>
              <a:t>int</a:t>
            </a:r>
            <a:r>
              <a:rPr lang="en-GB" altLang="en-US" sz="2400" dirty="0">
                <a:latin typeface="Arial" charset="0"/>
              </a:rPr>
              <a:t> speed=0;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private </a:t>
            </a:r>
            <a:r>
              <a:rPr lang="en-GB" altLang="en-US" sz="2400" dirty="0" err="1">
                <a:latin typeface="Arial" charset="0"/>
              </a:rPr>
              <a:t>int</a:t>
            </a:r>
            <a:r>
              <a:rPr lang="en-GB" altLang="en-US" sz="2400" dirty="0">
                <a:latin typeface="Arial" charset="0"/>
              </a:rPr>
              <a:t> direction=FORWARDS;  </a:t>
            </a:r>
          </a:p>
        </p:txBody>
      </p:sp>
      <p:sp>
        <p:nvSpPr>
          <p:cNvPr id="391175" name="Text Box 7"/>
          <p:cNvSpPr txBox="1">
            <a:spLocks noChangeArrowheads="1"/>
          </p:cNvSpPr>
          <p:nvPr/>
        </p:nvSpPr>
        <p:spPr bwMode="auto">
          <a:xfrm>
            <a:off x="4064530" y="4108431"/>
            <a:ext cx="7008574" cy="1893339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public void </a:t>
            </a:r>
            <a:r>
              <a:rPr lang="en-GB" altLang="en-US" sz="1600" b="1" dirty="0" err="1">
                <a:latin typeface="Arial" charset="0"/>
              </a:rPr>
              <a:t>changeSpeedBy</a:t>
            </a:r>
            <a:r>
              <a:rPr lang="en-GB" altLang="en-US" sz="1600" dirty="0">
                <a:latin typeface="Arial" charset="0"/>
              </a:rPr>
              <a:t>(</a:t>
            </a:r>
            <a:r>
              <a:rPr lang="en-GB" altLang="en-US" sz="1600" dirty="0" err="1">
                <a:latin typeface="Arial" charset="0"/>
              </a:rPr>
              <a:t>int</a:t>
            </a:r>
            <a:r>
              <a:rPr lang="en-GB" altLang="en-US" sz="1600" dirty="0">
                <a:latin typeface="Arial" charset="0"/>
              </a:rPr>
              <a:t> </a:t>
            </a:r>
            <a:r>
              <a:rPr lang="en-GB" altLang="en-US" sz="1600" dirty="0" err="1">
                <a:latin typeface="Arial" charset="0"/>
              </a:rPr>
              <a:t>amnt</a:t>
            </a:r>
            <a:r>
              <a:rPr lang="en-GB" altLang="en-US" sz="1600" dirty="0">
                <a:latin typeface="Arial" charset="0"/>
              </a:rPr>
              <a:t>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speed = speed + </a:t>
            </a:r>
            <a:r>
              <a:rPr lang="en-GB" altLang="en-US" sz="1600" dirty="0" err="1">
                <a:latin typeface="Arial" charset="0"/>
              </a:rPr>
              <a:t>amnt</a:t>
            </a:r>
            <a:r>
              <a:rPr lang="en-GB" altLang="en-US" sz="1600" dirty="0">
                <a:latin typeface="Arial" charset="0"/>
              </a:rPr>
              <a:t>;       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if ( speed &gt; 30  ) { 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   speed = 30;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if ( speed &lt; 0 ) { 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   speed = 0;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} // end of method '</a:t>
            </a:r>
            <a:r>
              <a:rPr lang="en-GB" altLang="en-US" sz="1600" dirty="0" err="1">
                <a:latin typeface="Arial" charset="0"/>
              </a:rPr>
              <a:t>changeSpeedBy</a:t>
            </a:r>
            <a:r>
              <a:rPr lang="en-GB" altLang="en-US" sz="1600" dirty="0">
                <a:latin typeface="Arial" charset="0"/>
              </a:rPr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1749485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BDC0EDE-F811-4C0C-ACE4-FFCC7BC773BD}" type="datetime1">
              <a:rPr lang="en-US" altLang="en-US"/>
              <a:pPr/>
              <a:t>7/21/2020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02A706E-EF99-4CD9-95FB-54C8AFD85867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10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Review: Constructors</a:t>
            </a:r>
            <a:endParaRPr lang="en-GB" altLang="en-US" dirty="0"/>
          </a:p>
        </p:txBody>
      </p:sp>
      <p:sp>
        <p:nvSpPr>
          <p:cNvPr id="410628" name="Rectangle 4"/>
          <p:cNvSpPr>
            <a:spLocks noChangeArrowheads="1"/>
          </p:cNvSpPr>
          <p:nvPr/>
        </p:nvSpPr>
        <p:spPr bwMode="auto">
          <a:xfrm>
            <a:off x="611030" y="1447800"/>
            <a:ext cx="10868369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800" dirty="0"/>
              <a:t>Can be thought of as factories turning blueprints (the ‘Ship' class) into 'real' (well…) objects.</a:t>
            </a:r>
          </a:p>
          <a:p>
            <a:pPr>
              <a:lnSpc>
                <a:spcPct val="130000"/>
              </a:lnSpc>
            </a:pPr>
            <a:endParaRPr lang="en-GB" altLang="en-US" sz="2800" dirty="0"/>
          </a:p>
          <a:p>
            <a:pPr>
              <a:lnSpc>
                <a:spcPct val="100000"/>
              </a:lnSpc>
            </a:pPr>
            <a:r>
              <a:rPr lang="en-GB" altLang="en-US" sz="2800" dirty="0"/>
              <a:t>Once "constructed" an object 'exists'. (i.e. has its own space inside the memory) It has: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solidFill>
                  <a:schemeClr val="tx2"/>
                </a:solidFill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</a:rPr>
              <a:t>a name	</a:t>
            </a:r>
            <a:r>
              <a:rPr lang="en-GB" altLang="en-US" sz="2400" dirty="0"/>
              <a:t>(Ship1, Ship2, </a:t>
            </a:r>
            <a:r>
              <a:rPr lang="en-GB" altLang="en-US" sz="2400" dirty="0" err="1"/>
              <a:t>myShip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cunardQueenMary</a:t>
            </a:r>
            <a:r>
              <a:rPr lang="en-GB" altLang="en-US" sz="2400" dirty="0"/>
              <a:t>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solidFill>
                  <a:schemeClr val="tx2"/>
                </a:solidFill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</a:rPr>
              <a:t>attributes</a:t>
            </a:r>
            <a:r>
              <a:rPr lang="en-GB" altLang="en-US" sz="2400" dirty="0"/>
              <a:t>	(speed, direction)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solidFill>
                  <a:schemeClr val="tx2"/>
                </a:solidFill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</a:rPr>
              <a:t>a state</a:t>
            </a:r>
            <a:r>
              <a:rPr lang="en-GB" altLang="en-US" sz="2400" dirty="0"/>
              <a:t>		(values stored in 'speed', 'direction')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solidFill>
                  <a:schemeClr val="tx2"/>
                </a:solidFill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</a:rPr>
              <a:t>methods</a:t>
            </a:r>
            <a:r>
              <a:rPr lang="en-GB" altLang="en-US" sz="2400" dirty="0"/>
              <a:t> 	(</a:t>
            </a:r>
            <a:r>
              <a:rPr lang="en-GB" altLang="en-US" sz="2400" dirty="0" err="1"/>
              <a:t>changeSpeedBy</a:t>
            </a:r>
            <a:r>
              <a:rPr lang="en-GB" altLang="en-US" sz="2400" dirty="0"/>
              <a:t>(…), </a:t>
            </a:r>
            <a:r>
              <a:rPr lang="en-GB" altLang="en-US" sz="2400" dirty="0" err="1"/>
              <a:t>getSpeed</a:t>
            </a:r>
            <a:r>
              <a:rPr lang="en-GB" altLang="en-US" sz="2400" dirty="0"/>
              <a:t>() )</a:t>
            </a:r>
          </a:p>
        </p:txBody>
      </p:sp>
      <p:sp>
        <p:nvSpPr>
          <p:cNvPr id="410629" name="Text Box 5"/>
          <p:cNvSpPr txBox="1">
            <a:spLocks noChangeArrowheads="1"/>
          </p:cNvSpPr>
          <p:nvPr/>
        </p:nvSpPr>
        <p:spPr bwMode="auto">
          <a:xfrm>
            <a:off x="5892855" y="2452688"/>
            <a:ext cx="5891265" cy="519112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 b="1" dirty="0" err="1">
                <a:solidFill>
                  <a:schemeClr val="accent2"/>
                </a:solidFill>
                <a:latin typeface="Arial" charset="0"/>
              </a:rPr>
              <a:t>SHip</a:t>
            </a: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chemeClr val="accent2"/>
                </a:solidFill>
                <a:latin typeface="Arial" charset="0"/>
              </a:rPr>
              <a:t>Ship1 =</a:t>
            </a: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FF0000"/>
                </a:solidFill>
                <a:latin typeface="Arial" charset="0"/>
              </a:rPr>
              <a:t>new</a:t>
            </a: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chemeClr val="accent2"/>
                </a:solidFill>
                <a:latin typeface="Arial" charset="0"/>
              </a:rPr>
              <a:t>Ship();</a:t>
            </a:r>
            <a:endParaRPr lang="en-GB" altLang="en-US" sz="1600" b="1" dirty="0">
              <a:solidFill>
                <a:schemeClr val="accent2"/>
              </a:solidFill>
              <a:latin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50481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20701" y="1447799"/>
            <a:ext cx="11149013" cy="4431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Open Forum</a:t>
            </a:r>
          </a:p>
        </p:txBody>
      </p:sp>
    </p:spTree>
    <p:extLst>
      <p:ext uri="{BB962C8B-B14F-4D97-AF65-F5344CB8AC3E}">
        <p14:creationId xmlns:p14="http://schemas.microsoft.com/office/powerpoint/2010/main" val="2454509637"/>
      </p:ext>
    </p:ext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B6140712-12CA-4D7D-B69A-4F87E7DA4524}"/>
  <p:tag name="ISPRING_RESOURCE_FOLDER" val="C:\Users\paulj\OneDrive\UWTSD\Templates\UWTSD PowerPoint Presentation Template\"/>
  <p:tag name="ISPRING_PRESENTATION_PATH" val="C:\Users\paulj\OneDrive\UWTSD\Templates\UWTSD PowerPoint Presentation Template.pptx"/>
  <p:tag name="ISPRING_PROJECT_VERSION" val="9.32"/>
  <p:tag name="ISPRING_PROJECT_FOLDER_UPDATED" val="1"/>
  <p:tag name="ISPRING_FIRST_PUBLISH" val="1"/>
  <p:tag name="ISPRING_LMS_API_VERSION" val="SCORM 1.2"/>
  <p:tag name="ISPRING_ULTRA_SCORM_COURCE_TITLE" val="UWTSD DSR Population and Sampling Quiz"/>
  <p:tag name="ISPRING_ULTRA_SCORM_COURSE_ID" val="E694FA33-01F5-4EE9-A15E-CB2CE89D36A0"/>
  <p:tag name="ISPRING_CMI5_LAUNCH_METHOD" val="any window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CLOUDFOLDERID" val="1"/>
  <p:tag name="ISPRINGONLINEFOLDERID" val="1"/>
  <p:tag name="ISPRING_OUTPUT_FOLDER" val="[[&quot;\uFFFD6CF{9C281737-88BC-423B-A74A-AFF9314B427E}&quot;,&quot;C:\\Users\\paulj\\OneDrive\\UWTSD\\DSR\\Term 2\\Week 5 Quiz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free&quot;},&quot;advancedSettings&quot;:{&quot;enableTextAllocation&quot;:&quot;T_TRUE&quot;,&quot;viewingFromLocalDrive&quot;:&quot;T_TRUE&quot;,&quot;contentScale&quot;:75,&quot;contentScaleMode&quot;:&quot;SCALE&quot;},&quot;compressionSettings&quot;:{&quot;imageSettings&quot;:{&quot;jpegQuality&quot;:70,&quot;optimizeImageForResolution&quot;:&quot;T_FALSE&quot;},&quot;audioQuality&quot;:70,&quot;videoQuality&quot;:65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}"/>
  <p:tag name="ISPRING_SCORM_PASSING_SCORE" val="90.000000"/>
  <p:tag name="ISPRING_PRESENTATION_TITLE" val="UWTSD DSR Population and Sampling Quiz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544</TotalTime>
  <Words>2870</Words>
  <Application>Microsoft Office PowerPoint</Application>
  <PresentationFormat>Widescreen</PresentationFormat>
  <Paragraphs>590</Paragraphs>
  <Slides>36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Courier New</vt:lpstr>
      <vt:lpstr>Myriad Pro</vt:lpstr>
      <vt:lpstr>20140311PresentationUWTSDTemplate</vt:lpstr>
      <vt:lpstr>Clip</vt:lpstr>
      <vt:lpstr>Objects</vt:lpstr>
      <vt:lpstr>Before We Start  Objects...</vt:lpstr>
      <vt:lpstr>Why Objects ?</vt:lpstr>
      <vt:lpstr>Objects in the Real World</vt:lpstr>
      <vt:lpstr>PowerPoint Presentation</vt:lpstr>
      <vt:lpstr>PowerPoint Presentation</vt:lpstr>
      <vt:lpstr>PowerPoint Presentation</vt:lpstr>
      <vt:lpstr>Sounds Logical - eh?</vt:lpstr>
      <vt:lpstr>An Example:</vt:lpstr>
      <vt:lpstr>Similarities  Real Objects - Program Objects</vt:lpstr>
      <vt:lpstr>Similarities  Real Objects - Program Objects</vt:lpstr>
      <vt:lpstr>Object Orientated Basics</vt:lpstr>
      <vt:lpstr>Object Orientated Basics</vt:lpstr>
      <vt:lpstr>Enough Theory</vt:lpstr>
      <vt:lpstr>Object Orientated Example: “Ship” Fundamentals (1 of 3)</vt:lpstr>
      <vt:lpstr>“person” Fundamentals (2 of 3)</vt:lpstr>
      <vt:lpstr>“Ship” Fundamentals (2 of 3)</vt:lpstr>
      <vt:lpstr>“Ship” Fundamentals (2 of 3)</vt:lpstr>
      <vt:lpstr> “Ship” Fundamentals (3 of 3)</vt:lpstr>
      <vt:lpstr> “Ship” Object Implementation</vt:lpstr>
      <vt:lpstr>General Structure of “Blueprints”</vt:lpstr>
      <vt:lpstr>General Structure of “Blueprints”</vt:lpstr>
      <vt:lpstr>c# “Blueprint”</vt:lpstr>
      <vt:lpstr>  Non-OO Ship    vs.   ‘Ship' blueprint</vt:lpstr>
      <vt:lpstr> “UseShip” Implementation</vt:lpstr>
      <vt:lpstr>Building Ships (Constructing) (UseShip)</vt:lpstr>
      <vt:lpstr>Using Ships (via Methods) (UseShip)</vt:lpstr>
      <vt:lpstr>Using Ship (cont.) (UseShip)</vt:lpstr>
      <vt:lpstr>Done !</vt:lpstr>
      <vt:lpstr>Review: Object Orientated Basics</vt:lpstr>
      <vt:lpstr>Review: “Ship” Fundamentals</vt:lpstr>
      <vt:lpstr>Review: “Ship” Fundamentals </vt:lpstr>
      <vt:lpstr>Review: The keyword 'static'</vt:lpstr>
      <vt:lpstr>Review: 'private' Object Variables</vt:lpstr>
      <vt:lpstr>Review: Constructors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DSR Population and Sampling Quiz</dc:title>
  <dc:creator>Swanson, Mike</dc:creator>
  <cp:lastModifiedBy>Paul Jenkins</cp:lastModifiedBy>
  <cp:revision>29</cp:revision>
  <dcterms:created xsi:type="dcterms:W3CDTF">2015-04-14T15:21:28Z</dcterms:created>
  <dcterms:modified xsi:type="dcterms:W3CDTF">2020-07-21T15:51:10Z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