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handoutMasters/handoutMaster1.xml" ContentType="application/vnd.openxmlformats-officedocument.presentationml.handoutMaster+xml"/>
  <Override PartName="/ppt/media/image1.svg" ContentType="image/svg+xml"/>
  <Override PartName="/ppt/media/image2.svg" ContentType="image/svg+xml"/>
  <Override PartName="/ppt/media/image3.svg" ContentType="image/svg+xml"/>
  <Override PartName="/ppt/media/image4.svg" ContentType="image/svg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"/>
  </p:notesMasterIdLst>
  <p:handoutMasterIdLst>
    <p:handoutMasterId r:id="rId16"/>
  </p:handoutMasterIdLst>
  <p:sldIdLst>
    <p:sldId id="256" r:id="rId3"/>
    <p:sldId id="257" r:id="rId5"/>
    <p:sldId id="258" r:id="rId6"/>
    <p:sldId id="266" r:id="rId7"/>
    <p:sldId id="267" r:id="rId8"/>
    <p:sldId id="260" r:id="rId9"/>
    <p:sldId id="259" r:id="rId10"/>
    <p:sldId id="263" r:id="rId11"/>
    <p:sldId id="268" r:id="rId12"/>
    <p:sldId id="264" r:id="rId13"/>
    <p:sldId id="269" r:id="rId14"/>
    <p:sldId id="265" r:id="rId15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kw" initials="k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B2B2"/>
    <a:srgbClr val="202020"/>
    <a:srgbClr val="323232"/>
    <a:srgbClr val="CC3300"/>
    <a:srgbClr val="CC0000"/>
    <a:srgbClr val="FF3300"/>
    <a:srgbClr val="990000"/>
    <a:srgbClr val="FF8D41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80" autoAdjust="0"/>
    <p:restoredTop sz="86374"/>
  </p:normalViewPr>
  <p:slideViewPr>
    <p:cSldViewPr snapToGrid="0" showGuides="1">
      <p:cViewPr varScale="1">
        <p:scale>
          <a:sx n="127" d="100"/>
          <a:sy n="127" d="100"/>
        </p:scale>
        <p:origin x="1952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2000" cy="720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0" Type="http://schemas.openxmlformats.org/officeDocument/2006/relationships/commentAuthors" Target="commentAuthors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handoutMaster" Target="handoutMasters/handoutMaster1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A0C64D-3F68-46D2-9122-E31CA76EC06B}" type="doc">
      <dgm:prSet loTypeId="urn:microsoft.com/office/officeart/2005/8/layout/arrow5" loCatId="relationship" qsTypeId="urn:microsoft.com/office/officeart/2005/8/quickstyle/simple3" qsCatId="simple" csTypeId="urn:microsoft.com/office/officeart/2005/8/colors/accent1_2" csCatId="accent1" phldr="0"/>
      <dgm:spPr/>
      <dgm:t>
        <a:bodyPr/>
        <a:p>
          <a:endParaRPr lang="zh-CN" altLang="en-US"/>
        </a:p>
      </dgm:t>
    </dgm:pt>
    <dgm:pt modelId="{FE748ABA-288A-45DF-9AF6-32209F1D4B5D}">
      <dgm:prSet phldrT="[文本]" phldr="0" custT="0"/>
      <dgm:spPr/>
      <dgm:t>
        <a:bodyPr vert="horz" wrap="square"/>
        <a:p>
          <a:pPr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b="1" i="1">
              <a:solidFill>
                <a:srgbClr val="C00000"/>
              </a:solidFill>
              <a:cs typeface="+mn-lt"/>
              <a:sym typeface="+mn-ea"/>
            </a:rPr>
            <a:t>Force For Change</a:t>
          </a:r>
          <a:r>
            <a:rPr lang="en-US" altLang="zh-CN" i="1">
              <a:latin typeface="+mn-lt"/>
              <a:cs typeface="+mn-lt"/>
            </a:rPr>
            <a:t/>
          </a:r>
          <a:endParaRPr lang="en-US" altLang="zh-CN" i="1">
            <a:latin typeface="+mn-lt"/>
            <a:cs typeface="+mn-lt"/>
          </a:endParaRPr>
        </a:p>
        <a:p>
          <a:pPr algn="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cs typeface="+mn-lt"/>
              <a:sym typeface="+mn-ea"/>
            </a:rPr>
            <a:t>Revenue Boost  5</a:t>
          </a:r>
          <a:r>
            <a:rPr lang="en-US" altLang="zh-CN" i="1">
              <a:latin typeface="+mn-lt"/>
              <a:cs typeface="+mn-lt"/>
            </a:rPr>
            <a:t/>
          </a:r>
          <a:endParaRPr lang="en-US" altLang="zh-CN" i="1">
            <a:latin typeface="+mn-lt"/>
            <a:cs typeface="+mn-lt"/>
          </a:endParaRPr>
        </a:p>
        <a:p>
          <a:pPr algn="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cs typeface="+mn-lt"/>
              <a:sym typeface="+mn-ea"/>
            </a:rPr>
            <a:t>Customer Experience Suffering  4</a:t>
          </a:r>
          <a:r>
            <a:rPr lang="en-US" altLang="zh-CN" i="1">
              <a:latin typeface="+mn-lt"/>
              <a:cs typeface="+mn-lt"/>
            </a:rPr>
            <a:t/>
          </a:r>
          <a:endParaRPr lang="en-US" altLang="zh-CN" i="1">
            <a:latin typeface="+mn-lt"/>
            <a:cs typeface="+mn-lt"/>
          </a:endParaRPr>
        </a:p>
        <a:p>
          <a:pPr algn="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cs typeface="+mn-lt"/>
              <a:sym typeface="+mn-ea"/>
            </a:rPr>
            <a:t>Brand Loyalty Decreases  3</a:t>
          </a:r>
          <a:r>
            <a:rPr lang="en-US" altLang="zh-CN" i="1">
              <a:latin typeface="+mn-lt"/>
              <a:cs typeface="+mn-lt"/>
            </a:rPr>
            <a:t/>
          </a:r>
          <a:endParaRPr lang="en-US" altLang="zh-CN" i="1">
            <a:latin typeface="+mn-lt"/>
            <a:cs typeface="+mn-lt"/>
          </a:endParaRPr>
        </a:p>
        <a:p>
          <a:pPr algn="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cs typeface="+mn-lt"/>
              <a:sym typeface="+mn-ea"/>
            </a:rPr>
            <a:t>Share Price Drop  3</a:t>
          </a:r>
          <a:endParaRPr lang="en-US" altLang="zh-CN" i="1">
            <a:cs typeface="+mn-lt"/>
            <a:sym typeface="+mn-ea"/>
          </a:endParaRPr>
        </a:p>
        <a:p>
          <a:pPr algn="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Total  15</a:t>
          </a:r>
          <a:r>
            <a:rPr lang="en-US" altLang="zh-CN"/>
            <a:t/>
          </a:r>
          <a:endParaRPr lang="en-US" altLang="zh-CN"/>
        </a:p>
      </dgm:t>
    </dgm:pt>
    <dgm:pt modelId="{F99AC3E0-E3C8-4C91-B824-75760C36756F}" cxnId="{B75032E2-D02B-4237-B43C-9C0F2B7905C9}" type="parTrans">
      <dgm:prSet/>
      <dgm:spPr/>
      <dgm:t>
        <a:bodyPr/>
        <a:p>
          <a:endParaRPr lang="zh-CN" altLang="en-US"/>
        </a:p>
      </dgm:t>
    </dgm:pt>
    <dgm:pt modelId="{E557F73C-3F4F-4BE9-9E08-709E0FB9DB9F}" cxnId="{B75032E2-D02B-4237-B43C-9C0F2B7905C9}" type="sibTrans">
      <dgm:prSet/>
      <dgm:spPr/>
      <dgm:t>
        <a:bodyPr/>
        <a:p>
          <a:endParaRPr lang="zh-CN" altLang="en-US"/>
        </a:p>
      </dgm:t>
    </dgm:pt>
    <dgm:pt modelId="{67F96160-9E74-4FEE-869A-35A6CB9E97E8}">
      <dgm:prSet phldrT="[文本]"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b="1" i="1">
              <a:solidFill>
                <a:srgbClr val="C00000"/>
              </a:solidFill>
              <a:sym typeface="+mn-ea"/>
            </a:rPr>
            <a:t>Forces Resisting Change</a:t>
          </a:r>
          <a:endParaRPr lang="en-US" altLang="zh-CN" b="1" i="1">
            <a:solidFill>
              <a:srgbClr val="C00000"/>
            </a:solidFill>
            <a:sym typeface="+mn-ea"/>
          </a:endParaRPr>
        </a:p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sym typeface="+mn-ea"/>
            </a:rPr>
            <a:t>3  </a:t>
          </a:r>
          <a:r>
            <a:rPr lang="en-US" altLang="zh-CN" i="1">
              <a:sym typeface="+mn-ea"/>
            </a:rPr>
            <a:t>Fuel prices/Economy Recession</a:t>
          </a:r>
          <a:r>
            <a:rPr lang="en-US" altLang="zh-CN" i="1"/>
            <a:t/>
          </a:r>
          <a:endParaRPr lang="en-US" altLang="zh-CN" i="1"/>
        </a:p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sym typeface="+mn-ea"/>
            </a:rPr>
            <a:t>3  </a:t>
          </a:r>
          <a:r>
            <a:rPr lang="en-US" altLang="zh-CN" i="1">
              <a:sym typeface="+mn-ea"/>
            </a:rPr>
            <a:t>Increased Operation Cost</a:t>
          </a:r>
          <a:r>
            <a:rPr lang="en-US" altLang="zh-CN" i="1"/>
            <a:t/>
          </a:r>
          <a:endParaRPr lang="en-US" altLang="zh-CN" i="1"/>
        </a:p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sym typeface="+mn-ea"/>
            </a:rPr>
            <a:t>2  </a:t>
          </a:r>
          <a:r>
            <a:rPr lang="en-US" altLang="zh-CN" i="1">
              <a:sym typeface="+mn-ea"/>
            </a:rPr>
            <a:t>Financial Challenges(Pandemic)</a:t>
          </a:r>
          <a:r>
            <a:rPr lang="en-US" altLang="zh-CN" i="1">
              <a:sym typeface="+mn-ea"/>
            </a:rPr>
            <a:t/>
          </a:r>
          <a:endParaRPr lang="en-US" altLang="zh-CN" i="1">
            <a:sym typeface="+mn-ea"/>
          </a:endParaRPr>
        </a:p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sym typeface="+mn-ea"/>
            </a:rPr>
            <a:t>3  </a:t>
          </a:r>
          <a:r>
            <a:rPr lang="en-US" altLang="zh-CN" i="1">
              <a:sym typeface="+mn-ea"/>
            </a:rPr>
            <a:t>Challenges in Shifting the             Company’s Strategy</a:t>
          </a:r>
          <a:endParaRPr lang="en-US" altLang="zh-CN" i="1">
            <a:sym typeface="+mn-ea"/>
          </a:endParaRPr>
        </a:p>
        <a:p>
          <a:pPr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11 </a:t>
          </a:r>
          <a:r>
            <a:rPr lang="en-US" altLang="zh-CN"/>
            <a:t>Total </a:t>
          </a:r>
          <a:r>
            <a:rPr lang="en-US" altLang="zh-CN"/>
            <a:t/>
          </a:r>
          <a:endParaRPr lang="en-US" altLang="zh-CN"/>
        </a:p>
      </dgm:t>
    </dgm:pt>
    <dgm:pt modelId="{122E4AD2-23F3-4E5D-9BBA-965AD9201239}" cxnId="{3F2C34EE-873A-4420-8377-38134F31063B}" type="parTrans">
      <dgm:prSet/>
      <dgm:spPr/>
      <dgm:t>
        <a:bodyPr/>
        <a:p>
          <a:endParaRPr lang="zh-CN" altLang="en-US"/>
        </a:p>
      </dgm:t>
    </dgm:pt>
    <dgm:pt modelId="{D4BAC5D3-8D90-4D7C-BB3D-069C99157EA0}" cxnId="{3F2C34EE-873A-4420-8377-38134F31063B}" type="sibTrans">
      <dgm:prSet/>
      <dgm:spPr/>
      <dgm:t>
        <a:bodyPr/>
        <a:p>
          <a:endParaRPr lang="zh-CN" altLang="en-US"/>
        </a:p>
      </dgm:t>
    </dgm:pt>
    <dgm:pt modelId="{D42B0996-DBA0-4350-A89B-A6AB99349F95}" type="pres">
      <dgm:prSet presAssocID="{04A0C64D-3F68-46D2-9122-E31CA76EC06B}" presName="diagram" presStyleCnt="0">
        <dgm:presLayoutVars>
          <dgm:dir/>
          <dgm:resizeHandles val="exact"/>
        </dgm:presLayoutVars>
      </dgm:prSet>
      <dgm:spPr/>
    </dgm:pt>
    <dgm:pt modelId="{17ADC5A7-352F-4E35-BF2F-581F860552F4}" type="pres">
      <dgm:prSet presAssocID="{FE748ABA-288A-45DF-9AF6-32209F1D4B5D}" presName="arrow" presStyleLbl="node1" presStyleIdx="0" presStyleCnt="2">
        <dgm:presLayoutVars>
          <dgm:bulletEnabled val="1"/>
        </dgm:presLayoutVars>
      </dgm:prSet>
      <dgm:spPr/>
    </dgm:pt>
    <dgm:pt modelId="{7D4068FD-8151-4B37-9CA8-03AE06A8705B}" type="pres">
      <dgm:prSet presAssocID="{67F96160-9E74-4FEE-869A-35A6CB9E97E8}" presName="arrow" presStyleLbl="node1" presStyleIdx="1" presStyleCnt="2">
        <dgm:presLayoutVars>
          <dgm:bulletEnabled val="1"/>
        </dgm:presLayoutVars>
      </dgm:prSet>
      <dgm:spPr/>
    </dgm:pt>
  </dgm:ptLst>
  <dgm:cxnLst>
    <dgm:cxn modelId="{B75032E2-D02B-4237-B43C-9C0F2B7905C9}" srcId="{04A0C64D-3F68-46D2-9122-E31CA76EC06B}" destId="{FE748ABA-288A-45DF-9AF6-32209F1D4B5D}" srcOrd="0" destOrd="0" parTransId="{F99AC3E0-E3C8-4C91-B824-75760C36756F}" sibTransId="{E557F73C-3F4F-4BE9-9E08-709E0FB9DB9F}"/>
    <dgm:cxn modelId="{3F2C34EE-873A-4420-8377-38134F31063B}" srcId="{04A0C64D-3F68-46D2-9122-E31CA76EC06B}" destId="{67F96160-9E74-4FEE-869A-35A6CB9E97E8}" srcOrd="1" destOrd="0" parTransId="{122E4AD2-23F3-4E5D-9BBA-965AD9201239}" sibTransId="{D4BAC5D3-8D90-4D7C-BB3D-069C99157EA0}"/>
    <dgm:cxn modelId="{639978C6-1AF5-4FD1-A32D-0B2506D446F1}" type="presOf" srcId="{04A0C64D-3F68-46D2-9122-E31CA76EC06B}" destId="{D42B0996-DBA0-4350-A89B-A6AB99349F95}" srcOrd="0" destOrd="0" presId="urn:microsoft.com/office/officeart/2005/8/layout/arrow5"/>
    <dgm:cxn modelId="{9875BACE-98DB-4A38-98A9-694B20016B25}" type="presParOf" srcId="{D42B0996-DBA0-4350-A89B-A6AB99349F95}" destId="{17ADC5A7-352F-4E35-BF2F-581F860552F4}" srcOrd="0" destOrd="0" presId="urn:microsoft.com/office/officeart/2005/8/layout/arrow5"/>
    <dgm:cxn modelId="{FC334B34-7DD8-4333-A379-8AC782D2360A}" type="presOf" srcId="{FE748ABA-288A-45DF-9AF6-32209F1D4B5D}" destId="{17ADC5A7-352F-4E35-BF2F-581F860552F4}" srcOrd="0" destOrd="0" presId="urn:microsoft.com/office/officeart/2005/8/layout/arrow5"/>
    <dgm:cxn modelId="{BDD2EA3E-3A41-4DD0-8E22-589C723066FE}" type="presParOf" srcId="{D42B0996-DBA0-4350-A89B-A6AB99349F95}" destId="{7D4068FD-8151-4B37-9CA8-03AE06A8705B}" srcOrd="1" destOrd="0" presId="urn:microsoft.com/office/officeart/2005/8/layout/arrow5"/>
    <dgm:cxn modelId="{E00A8C5F-957D-4A27-94B3-64B6EEE80FC0}" type="presOf" srcId="{67F96160-9E74-4FEE-869A-35A6CB9E97E8}" destId="{7D4068FD-8151-4B37-9CA8-03AE06A8705B}" srcOrd="0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组合 1"/>
      <dsp:cNvGrpSpPr/>
    </dsp:nvGrpSpPr>
    <dsp:grpSpPr>
      <a:xfrm>
        <a:off x="0" y="0"/>
        <a:ext cx="12192000" cy="5485130"/>
        <a:chOff x="0" y="0"/>
        <a:chExt cx="12192000" cy="5485130"/>
      </a:xfrm>
    </dsp:grpSpPr>
    <dsp:sp modelId="{17ADC5A7-352F-4E35-BF2F-581F860552F4}">
      <dsp:nvSpPr>
        <dsp:cNvPr id="3" name="下箭头 2"/>
        <dsp:cNvSpPr/>
      </dsp:nvSpPr>
      <dsp:spPr bwMode="white">
        <a:xfrm rot="16200000">
          <a:off x="336614" y="0"/>
          <a:ext cx="5485130" cy="5485130"/>
        </a:xfrm>
        <a:prstGeom prst="downArrow">
          <a:avLst>
            <a:gd name="adj1" fmla="val 50000"/>
            <a:gd name="adj2" fmla="val 35000"/>
          </a:avLst>
        </a:prstGeom>
        <a:sp3d prstMaterial="dkEdge">
          <a:bevelT w="8200" h="38100"/>
        </a:sp3d>
      </dsp:spPr>
      <dsp:style>
        <a:lnRef idx="0">
          <a:schemeClr val="lt1"/>
        </a:lnRef>
        <a:fillRef idx="2">
          <a:schemeClr val="accent1"/>
        </a:fillRef>
        <a:effectRef idx="1">
          <a:scrgbClr r="0" g="0" b="0"/>
        </a:effectRef>
        <a:fontRef idx="minor">
          <a:schemeClr val="dk1"/>
        </a:fontRef>
      </dsp:style>
      <dsp:txBody>
        <a:bodyPr rot="5400000" vert="horz" wrap="square" lIns="128016" tIns="128016" rIns="128016" bIns="128016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 algn="ct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b="1" i="1">
              <a:solidFill>
                <a:srgbClr val="C00000"/>
              </a:solidFill>
              <a:cs typeface="+mn-lt"/>
              <a:sym typeface="+mn-ea"/>
            </a:rPr>
            <a:t>Force For Change</a:t>
          </a:r>
          <a:endParaRPr lang="en-US" altLang="zh-CN" i="1">
            <a:latin typeface="+mn-lt"/>
            <a:cs typeface="+mn-lt"/>
          </a:endParaRPr>
        </a:p>
        <a:p>
          <a:pPr lvl="0" algn="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cs typeface="+mn-lt"/>
              <a:sym typeface="+mn-ea"/>
            </a:rPr>
            <a:t>Revenue Boost  5</a:t>
          </a:r>
          <a:endParaRPr lang="en-US" altLang="zh-CN" i="1">
            <a:latin typeface="+mn-lt"/>
            <a:cs typeface="+mn-lt"/>
          </a:endParaRPr>
        </a:p>
        <a:p>
          <a:pPr lvl="0" algn="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cs typeface="+mn-lt"/>
              <a:sym typeface="+mn-ea"/>
            </a:rPr>
            <a:t>Customer Experience Suffering  4</a:t>
          </a:r>
          <a:endParaRPr lang="en-US" altLang="zh-CN" i="1">
            <a:latin typeface="+mn-lt"/>
            <a:cs typeface="+mn-lt"/>
          </a:endParaRPr>
        </a:p>
        <a:p>
          <a:pPr lvl="0" algn="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cs typeface="+mn-lt"/>
              <a:sym typeface="+mn-ea"/>
            </a:rPr>
            <a:t>Brand Loyalty Decreases  3</a:t>
          </a:r>
          <a:endParaRPr lang="en-US" altLang="zh-CN" i="1">
            <a:latin typeface="+mn-lt"/>
            <a:cs typeface="+mn-lt"/>
          </a:endParaRPr>
        </a:p>
        <a:p>
          <a:pPr lvl="0" algn="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cs typeface="+mn-lt"/>
              <a:sym typeface="+mn-ea"/>
            </a:rPr>
            <a:t>Share Price Drop  3</a:t>
          </a:r>
          <a:endParaRPr lang="en-US" altLang="zh-CN" i="1">
            <a:cs typeface="+mn-lt"/>
            <a:sym typeface="+mn-ea"/>
          </a:endParaRPr>
        </a:p>
        <a:p>
          <a:pPr lvl="0" algn="r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Total  15</a:t>
          </a:r>
          <a:endParaRPr lang="en-US" altLang="zh-CN"/>
        </a:p>
      </dsp:txBody>
      <dsp:txXfrm rot="16200000">
        <a:off x="336614" y="0"/>
        <a:ext cx="5485130" cy="5485130"/>
      </dsp:txXfrm>
    </dsp:sp>
    <dsp:sp modelId="{7D4068FD-8151-4B37-9CA8-03AE06A8705B}">
      <dsp:nvSpPr>
        <dsp:cNvPr id="4" name="下箭头 3"/>
        <dsp:cNvSpPr/>
      </dsp:nvSpPr>
      <dsp:spPr bwMode="white">
        <a:xfrm rot="27000000">
          <a:off x="6370256" y="0"/>
          <a:ext cx="5485130" cy="5485130"/>
        </a:xfrm>
        <a:prstGeom prst="downArrow">
          <a:avLst>
            <a:gd name="adj1" fmla="val 50000"/>
            <a:gd name="adj2" fmla="val 35000"/>
          </a:avLst>
        </a:prstGeom>
        <a:sp3d prstMaterial="dkEdge">
          <a:bevelT w="8200" h="38100"/>
        </a:sp3d>
      </dsp:spPr>
      <dsp:style>
        <a:lnRef idx="0">
          <a:schemeClr val="lt1"/>
        </a:lnRef>
        <a:fillRef idx="2">
          <a:schemeClr val="accent1"/>
        </a:fillRef>
        <a:effectRef idx="1">
          <a:scrgbClr r="0" g="0" b="0"/>
        </a:effectRef>
        <a:fontRef idx="minor">
          <a:schemeClr val="dk1"/>
        </a:fontRef>
      </dsp:style>
      <dsp:txBody>
        <a:bodyPr rot="-5400000" vert="horz" wrap="square" lIns="128016" tIns="128016" rIns="128016" bIns="128016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b="1" i="1">
              <a:solidFill>
                <a:srgbClr val="C00000"/>
              </a:solidFill>
              <a:sym typeface="+mn-ea"/>
            </a:rPr>
            <a:t>Forces Resisting Change</a:t>
          </a:r>
          <a:endParaRPr lang="en-US" altLang="zh-CN" b="1" i="1">
            <a:solidFill>
              <a:srgbClr val="C00000"/>
            </a:solidFill>
            <a:sym typeface="+mn-ea"/>
          </a:endParaRPr>
        </a:p>
        <a:p>
          <a:pPr lvl="0"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sym typeface="+mn-ea"/>
            </a:rPr>
            <a:t>3  </a:t>
          </a:r>
          <a:r>
            <a:rPr lang="en-US" altLang="zh-CN" i="1">
              <a:sym typeface="+mn-ea"/>
            </a:rPr>
            <a:t>Fuel prices/Economy Recession</a:t>
          </a:r>
          <a:endParaRPr lang="en-US" altLang="zh-CN" i="1"/>
        </a:p>
        <a:p>
          <a:pPr lvl="0"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sym typeface="+mn-ea"/>
            </a:rPr>
            <a:t>3  </a:t>
          </a:r>
          <a:r>
            <a:rPr lang="en-US" altLang="zh-CN" i="1">
              <a:sym typeface="+mn-ea"/>
            </a:rPr>
            <a:t>Increased Operation Cost</a:t>
          </a:r>
          <a:endParaRPr lang="en-US" altLang="zh-CN" i="1"/>
        </a:p>
        <a:p>
          <a:pPr lvl="0"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sym typeface="+mn-ea"/>
            </a:rPr>
            <a:t>2  </a:t>
          </a:r>
          <a:r>
            <a:rPr lang="en-US" altLang="zh-CN" i="1">
              <a:sym typeface="+mn-ea"/>
            </a:rPr>
            <a:t>Financial Challenges(Pandemic)</a:t>
          </a:r>
          <a:endParaRPr lang="en-US" altLang="zh-CN" i="1">
            <a:sym typeface="+mn-ea"/>
          </a:endParaRPr>
        </a:p>
        <a:p>
          <a:pPr lvl="0"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i="1">
              <a:sym typeface="+mn-ea"/>
            </a:rPr>
            <a:t>3  </a:t>
          </a:r>
          <a:r>
            <a:rPr lang="en-US" altLang="zh-CN" i="1">
              <a:sym typeface="+mn-ea"/>
            </a:rPr>
            <a:t>Challenges in Shifting the             Company’s Strategy</a:t>
          </a:r>
          <a:endParaRPr lang="en-US" altLang="zh-CN" i="1">
            <a:sym typeface="+mn-ea"/>
          </a:endParaRPr>
        </a:p>
        <a:p>
          <a:pPr lvl="0" algn="l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zh-CN"/>
            <a:t>11 </a:t>
          </a:r>
          <a:r>
            <a:rPr lang="en-US" altLang="zh-CN"/>
            <a:t>Total </a:t>
          </a:r>
          <a:endParaRPr lang="en-US" altLang="zh-CN"/>
        </a:p>
      </dsp:txBody>
      <dsp:txXfrm rot="27000000">
        <a:off x="6370256" y="0"/>
        <a:ext cx="5485130" cy="54851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callout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olid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4023812" y="0"/>
            <a:ext cx="3078290" cy="51349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45"/>
            </a:lvl1pPr>
          </a:lstStyle>
          <a:p>
            <a:fld id="{0F9B84EA-7D68-4D60-9CB1-D50884785D1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45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4023812" y="9720804"/>
            <a:ext cx="3078290" cy="51349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45"/>
            </a:lvl1pPr>
          </a:lstStyle>
          <a:p>
            <a:fld id="{8D4E0FC9-F1F8-4FAE-9988-3BA365CFD46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C8D182-E4C8-4120-9249-FC9774456FF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/>
              </a:defRPr>
            </a:lvl1pPr>
          </a:lstStyle>
          <a:p>
            <a:r>
              <a:rPr lang="zh-CN" altLang="en-US" dirty="0"/>
              <a:t>单击此处添加标题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单击此处添加副标题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 anchor="ctr" anchorCtr="0">
            <a:normAutofit/>
          </a:bodyPr>
          <a:lstStyle>
            <a:lvl1pPr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49" y="469127"/>
            <a:ext cx="10307927" cy="4093347"/>
          </a:xfrm>
        </p:spPr>
        <p:txBody>
          <a:bodyPr anchor="b">
            <a:normAutofit/>
          </a:bodyPr>
          <a:lstStyle>
            <a:lvl1pPr>
              <a:defRPr sz="600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610028"/>
            <a:ext cx="10307926" cy="64755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4400" b="0" i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2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>
              <a:lnSpc>
                <a:spcPct val="90000"/>
              </a:lnSpc>
              <a:defRPr sz="24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>
              <a:lnSpc>
                <a:spcPct val="90000"/>
              </a:lnSpc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>
              <a:lnSpc>
                <a:spcPct val="90000"/>
              </a:lnSpc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>
              <a:lnSpc>
                <a:spcPct val="90000"/>
              </a:lnSpc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44961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44961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400" b="0">
                <a:effectLst/>
              </a:defRPr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646747" y="127000"/>
            <a:ext cx="4165200" cy="1600200"/>
          </a:xfrm>
        </p:spPr>
        <p:txBody>
          <a:bodyPr anchor="ctr" anchorCtr="0">
            <a:normAutofit/>
          </a:bodyPr>
          <a:lstStyle>
            <a:lvl1pPr>
              <a:defRPr sz="3200" b="0">
                <a:effectLst/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44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1">
            <a:alphaModFix amt="60000"/>
          </a:blip>
          <a:tile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4.xml"/><Relationship Id="rId3" Type="http://schemas.openxmlformats.org/officeDocument/2006/relationships/image" Target="../media/image1.svg"/><Relationship Id="rId2" Type="http://schemas.openxmlformats.org/officeDocument/2006/relationships/image" Target="../media/image4.png"/><Relationship Id="rId1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3.svg"/><Relationship Id="rId4" Type="http://schemas.openxmlformats.org/officeDocument/2006/relationships/image" Target="../media/image6.png"/><Relationship Id="rId3" Type="http://schemas.openxmlformats.org/officeDocument/2006/relationships/image" Target="../media/image2.svg"/><Relationship Id="rId2" Type="http://schemas.openxmlformats.org/officeDocument/2006/relationships/image" Target="../media/image5.png"/><Relationship Id="rId1" Type="http://schemas.openxmlformats.org/officeDocument/2006/relationships/image" Target="../media/image1.jpe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4.svg"/><Relationship Id="rId2" Type="http://schemas.openxmlformats.org/officeDocument/2006/relationships/image" Target="../media/image7.png"/><Relationship Id="rId1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0.xml"/><Relationship Id="rId1" Type="http://schemas.openxmlformats.org/officeDocument/2006/relationships/image" Target="../media/image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3219707"/>
            <a:ext cx="9144000" cy="2187001"/>
          </a:xfrm>
        </p:spPr>
        <p:txBody>
          <a:bodyPr>
            <a:noAutofit/>
          </a:bodyPr>
          <a:lstStyle/>
          <a:p>
            <a:pPr algn="ctr"/>
            <a:r>
              <a:rPr lang="en-US" altLang="zh-CN" sz="11500" dirty="0">
                <a:solidFill>
                  <a:srgbClr val="C00000"/>
                </a:solidFill>
                <a:effectLst/>
              </a:rPr>
              <a:t>AIR CANADA                     </a:t>
            </a:r>
            <a:endParaRPr lang="en-US" altLang="zh-CN" sz="2800" dirty="0">
              <a:solidFill>
                <a:srgbClr val="C00000"/>
              </a:solidFill>
              <a:effectLst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5407025"/>
            <a:ext cx="9144000" cy="770890"/>
          </a:xfrm>
        </p:spPr>
        <p:txBody>
          <a:bodyPr/>
          <a:p>
            <a:pPr algn="r"/>
            <a:r>
              <a:rPr lang="en-US" altLang="zh-CN" sz="3600" b="1">
                <a:solidFill>
                  <a:srgbClr val="C00000"/>
                </a:solidFill>
              </a:rPr>
              <a:t>By Kai Wang</a:t>
            </a:r>
            <a:endParaRPr lang="en-US" altLang="zh-CN" sz="3600" b="1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  <p:bldP spid="3" grpI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>
            <a:alphaModFix amt="40000"/>
          </a:blip>
          <a:tile algn="tl"/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313055"/>
            <a:ext cx="12192635" cy="1325880"/>
          </a:xfrm>
          <a:noFill/>
        </p:spPr>
        <p:txBody>
          <a:bodyPr/>
          <a:p>
            <a:pPr algn="ctr"/>
            <a:r>
              <a:rPr lang="en-US" altLang="zh-CN" i="1">
                <a:solidFill>
                  <a:schemeClr val="tx1"/>
                </a:solidFill>
              </a:rPr>
              <a:t>What is change?</a:t>
            </a:r>
            <a:endParaRPr lang="en-US" altLang="zh-CN" i="1">
              <a:solidFill>
                <a:schemeClr val="tx1"/>
              </a:solidFill>
            </a:endParaRPr>
          </a:p>
        </p:txBody>
      </p:sp>
      <p:sp>
        <p:nvSpPr>
          <p:cNvPr id="5" name="内容占位符 4"/>
          <p:cNvSpPr/>
          <p:nvPr>
            <p:ph idx="1"/>
          </p:nvPr>
        </p:nvSpPr>
        <p:spPr>
          <a:xfrm>
            <a:off x="1061720" y="2155825"/>
            <a:ext cx="10354945" cy="29146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tx1">
                    <a:lumMod val="65000"/>
                    <a:lumOff val="35000"/>
                  </a:schemeClr>
                </a:solidFill>
              </a14:hiddenFill>
            </a:ext>
          </a:extLst>
        </p:spPr>
        <p:txBody>
          <a:bodyPr>
            <a:normAutofit/>
          </a:bodyPr>
          <a:p>
            <a:pPr marL="0" indent="0" algn="ctr">
              <a:buNone/>
            </a:pPr>
            <a:r>
              <a:rPr lang="en-US" altLang="zh-CN" sz="3600" i="1">
                <a:solidFill>
                  <a:schemeClr val="tx1"/>
                </a:solidFill>
              </a:rPr>
              <a:t>An event that occurs when something passes from one state to another.</a:t>
            </a:r>
            <a:endParaRPr lang="en-US" altLang="zh-CN" sz="3600" i="1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5" grpId="1" build="p"/>
      <p:bldP spid="2" grpId="0"/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>
            <a:alphaModFix amt="40000"/>
          </a:blip>
          <a:tile algn="tl"/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35" y="0"/>
            <a:ext cx="12192000" cy="1157605"/>
          </a:xfrm>
        </p:spPr>
        <p:txBody>
          <a:bodyPr/>
          <a:p>
            <a:pPr algn="ctr"/>
            <a:r>
              <a:rPr lang="en-US" altLang="zh-CN" sz="4400" i="1">
                <a:solidFill>
                  <a:schemeClr val="tx1"/>
                </a:solidFill>
              </a:rPr>
              <a:t>About Air Canada</a:t>
            </a:r>
            <a:endParaRPr lang="en-US" altLang="zh-CN" sz="4400" i="1">
              <a:solidFill>
                <a:schemeClr val="tx1"/>
              </a:solidFill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905" y="1157605"/>
            <a:ext cx="12190730" cy="4389120"/>
          </a:xfrm>
        </p:spPr>
        <p:txBody>
          <a:bodyPr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zh-CN" altLang="en-US" sz="3200" i="1">
                <a:solidFill>
                  <a:schemeClr val="tx1"/>
                </a:solidFill>
                <a:latin typeface="+mn-lt"/>
                <a:cs typeface="+mn-lt"/>
              </a:rPr>
              <a:t>It was founded in 1937 </a:t>
            </a:r>
            <a:endParaRPr lang="zh-CN" altLang="en-US" sz="3200" i="1">
              <a:solidFill>
                <a:schemeClr val="tx1"/>
              </a:solidFill>
              <a:latin typeface="+mn-lt"/>
              <a:cs typeface="+mn-lt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zh-CN" sz="3200" i="1">
                <a:solidFill>
                  <a:schemeClr val="tx1"/>
                </a:solidFill>
                <a:latin typeface="+mn-lt"/>
                <a:cs typeface="+mn-lt"/>
              </a:rPr>
              <a:t>O</a:t>
            </a:r>
            <a:r>
              <a:rPr lang="zh-CN" altLang="en-US" sz="3200" i="1">
                <a:solidFill>
                  <a:schemeClr val="tx1"/>
                </a:solidFill>
                <a:latin typeface="+mn-lt"/>
                <a:cs typeface="+mn-lt"/>
              </a:rPr>
              <a:t>perates flights to over 200 airports in six continents</a:t>
            </a:r>
            <a:endParaRPr lang="zh-CN" altLang="en-US" sz="3200" i="1">
              <a:solidFill>
                <a:schemeClr val="tx1"/>
              </a:solidFill>
              <a:latin typeface="+mn-lt"/>
              <a:cs typeface="+mn-lt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zh-CN" sz="3200" i="1">
                <a:solidFill>
                  <a:schemeClr val="tx1"/>
                </a:solidFill>
                <a:latin typeface="+mn-lt"/>
                <a:cs typeface="+mn-lt"/>
              </a:rPr>
              <a:t>M</a:t>
            </a:r>
            <a:r>
              <a:rPr lang="zh-CN" altLang="en-US" sz="3200" i="1">
                <a:solidFill>
                  <a:schemeClr val="tx1"/>
                </a:solidFill>
                <a:latin typeface="+mn-lt"/>
                <a:cs typeface="+mn-lt"/>
              </a:rPr>
              <a:t>ain hub at Toronto Pearson International Airport</a:t>
            </a:r>
            <a:endParaRPr lang="zh-CN" altLang="en-US" sz="3200" i="1">
              <a:solidFill>
                <a:schemeClr val="tx1"/>
              </a:solidFill>
              <a:latin typeface="+mn-lt"/>
              <a:cs typeface="+mn-lt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zh-CN" altLang="en-US" sz="3200" i="1">
                <a:solidFill>
                  <a:schemeClr val="tx1"/>
                </a:solidFill>
                <a:latin typeface="+mn-lt"/>
                <a:cs typeface="+mn-lt"/>
              </a:rPr>
              <a:t>400 variety of aircraft</a:t>
            </a:r>
            <a:endParaRPr lang="zh-CN" altLang="en-US" sz="3200" i="1">
              <a:solidFill>
                <a:schemeClr val="tx1"/>
              </a:solidFill>
              <a:latin typeface="+mn-lt"/>
              <a:cs typeface="+mn-lt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zh-CN" sz="3200" i="1">
                <a:solidFill>
                  <a:schemeClr val="tx1"/>
                </a:solidFill>
                <a:latin typeface="+mn-lt"/>
                <a:cs typeface="+mn-lt"/>
              </a:rPr>
              <a:t>M</a:t>
            </a:r>
            <a:r>
              <a:rPr lang="zh-CN" altLang="en-US" sz="3200" i="1">
                <a:solidFill>
                  <a:schemeClr val="tx1"/>
                </a:solidFill>
                <a:latin typeface="+mn-lt"/>
                <a:cs typeface="+mn-lt"/>
              </a:rPr>
              <a:t>ember of the Star Alliance</a:t>
            </a:r>
            <a:endParaRPr lang="zh-CN" altLang="en-US" sz="3200" i="1">
              <a:solidFill>
                <a:schemeClr val="tx1"/>
              </a:solidFill>
              <a:latin typeface="+mn-lt"/>
              <a:cs typeface="+mn-lt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zh-CN" altLang="en-US" sz="3200" i="1">
                <a:solidFill>
                  <a:schemeClr val="tx1"/>
                </a:solidFill>
                <a:latin typeface="+mn-lt"/>
                <a:cs typeface="+mn-lt"/>
              </a:rPr>
              <a:t>Air Canada's Aeroplan loyalty program</a:t>
            </a:r>
            <a:endParaRPr lang="zh-CN" altLang="en-US" sz="3200" i="1">
              <a:solidFill>
                <a:schemeClr val="tx1"/>
              </a:solidFill>
              <a:latin typeface="+mn-lt"/>
              <a:cs typeface="+mn-lt"/>
            </a:endParaRPr>
          </a:p>
          <a:p>
            <a:pPr algn="l"/>
            <a:r>
              <a:rPr lang="zh-CN" altLang="en-US" sz="1600" i="1">
                <a:latin typeface="+mj-lt"/>
                <a:cs typeface="+mj-lt"/>
              </a:rPr>
              <a:t> </a:t>
            </a:r>
            <a:endParaRPr lang="zh-CN" altLang="en-US" sz="1600" i="1">
              <a:latin typeface="+mn-lt"/>
              <a:cs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2" grpId="0"/>
      <p:bldP spid="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>
            <a:alphaModFix amt="90000"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42905" cy="1082040"/>
          </a:xfrm>
        </p:spPr>
        <p:txBody>
          <a:bodyPr/>
          <a:p>
            <a:pPr algn="ctr"/>
            <a:r>
              <a:rPr lang="en-US" altLang="zh-CN" sz="5400">
                <a:solidFill>
                  <a:srgbClr val="C00000"/>
                </a:solidFill>
              </a:rPr>
              <a:t>COVID-19 Pandemic</a:t>
            </a:r>
            <a:endParaRPr lang="en-US" altLang="zh-CN" sz="5400">
              <a:solidFill>
                <a:srgbClr val="C00000"/>
              </a:solidFill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328920" y="4722495"/>
            <a:ext cx="4623435" cy="1082675"/>
          </a:xfrm>
        </p:spPr>
        <p:txBody>
          <a:bodyPr>
            <a:normAutofit/>
          </a:bodyPr>
          <a:p>
            <a:pPr marL="0" indent="0" algn="ctr">
              <a:buNone/>
            </a:pPr>
            <a:r>
              <a:rPr lang="en-US" altLang="zh-CN" sz="5400">
                <a:solidFill>
                  <a:srgbClr val="C00000"/>
                </a:solidFill>
              </a:rPr>
              <a:t>Change?</a:t>
            </a:r>
            <a:endParaRPr lang="en-US" altLang="zh-CN" sz="540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>
            <a:alphaModFix amt="40000"/>
          </a:blip>
          <a:tile algn="tl"/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647700" y="258445"/>
            <a:ext cx="10515600" cy="1040765"/>
          </a:xfrm>
        </p:spPr>
        <p:txBody>
          <a:bodyPr/>
          <a:p>
            <a:pPr algn="ctr"/>
            <a:r>
              <a:rPr lang="en-US" altLang="zh-CN"/>
              <a:t>Change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idx="1"/>
          </p:nvPr>
        </p:nvSpPr>
        <p:spPr>
          <a:xfrm>
            <a:off x="0" y="1299210"/>
            <a:ext cx="12192000" cy="4878070"/>
          </a:xfrm>
        </p:spPr>
        <p:txBody>
          <a:bodyPr/>
          <a:p>
            <a:r>
              <a:rPr lang="zh-CN" altLang="en-US">
                <a:solidFill>
                  <a:schemeClr val="tx1"/>
                </a:solidFill>
              </a:rPr>
              <a:t>Reduced Capacity</a:t>
            </a:r>
            <a:r>
              <a:rPr lang="en-US" altLang="zh-CN">
                <a:solidFill>
                  <a:schemeClr val="tx1"/>
                </a:solidFill>
              </a:rPr>
              <a:t>-reducing the number of flights and the size of aircraft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chemeClr val="tx1"/>
                </a:solidFill>
              </a:rPr>
              <a:t>Enhanced Safety Measures</a:t>
            </a:r>
            <a:r>
              <a:rPr lang="en-US" altLang="zh-CN">
                <a:solidFill>
                  <a:schemeClr val="tx1"/>
                </a:solidFill>
              </a:rPr>
              <a:t>-face mask,enhanced cleaning protocols,physical distancing measures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chemeClr val="tx1"/>
                </a:solidFill>
              </a:rPr>
              <a:t>Operational Changes</a:t>
            </a:r>
            <a:r>
              <a:rPr lang="en-US" altLang="zh-CN">
                <a:solidFill>
                  <a:schemeClr val="tx1"/>
                </a:solidFill>
              </a:rPr>
              <a:t>-suspending some routes and adjusting flight schedules, f</a:t>
            </a:r>
            <a:r>
              <a:rPr lang="zh-CN" altLang="en-US">
                <a:solidFill>
                  <a:schemeClr val="tx1"/>
                </a:solidFill>
                <a:sym typeface="+mn-ea"/>
              </a:rPr>
              <a:t>lexible Rebooking Policies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Financial Challenges-negotiating with suppliers and deferring aircraft deliveries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Vaccination Policy- all employees to be fully vaccinated against COVID-19 by October 30, 2021</a:t>
            </a:r>
            <a:endParaRPr lang="en-US" altLang="zh-CN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 build="p"/>
      <p:bldP spid="6" grpI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>
            <a:alphaModFix amt="40000"/>
          </a:blip>
          <a:tile algn="tl"/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5" name="标题 4"/>
          <p:cNvSpPr>
            <a:spLocks noGrp="1"/>
          </p:cNvSpPr>
          <p:nvPr>
            <p:ph type="title"/>
          </p:nvPr>
        </p:nvSpPr>
        <p:spPr/>
        <p:txBody>
          <a:bodyPr/>
          <a:p>
            <a:pPr algn="ctr"/>
            <a:r>
              <a:rPr lang="en-US" altLang="zh-CN" i="1"/>
              <a:t>Key Factors</a:t>
            </a:r>
            <a:endParaRPr lang="en-US" altLang="zh-CN" i="1"/>
          </a:p>
        </p:txBody>
      </p:sp>
      <p:sp>
        <p:nvSpPr>
          <p:cNvPr id="6" name="内容占位符 5"/>
          <p:cNvSpPr>
            <a:spLocks noGrp="1"/>
          </p:cNvSpPr>
          <p:nvPr>
            <p:ph sz="half" idx="1"/>
          </p:nvPr>
        </p:nvSpPr>
        <p:spPr>
          <a:xfrm>
            <a:off x="647700" y="1459230"/>
            <a:ext cx="5181600" cy="4718050"/>
          </a:xfrm>
        </p:spPr>
        <p:txBody>
          <a:bodyPr>
            <a:normAutofit lnSpcReduction="10000"/>
          </a:bodyPr>
          <a:p>
            <a:r>
              <a:rPr lang="en-US" altLang="zh-CN" i="1">
                <a:solidFill>
                  <a:schemeClr val="tx1"/>
                </a:solidFill>
              </a:rPr>
              <a:t>Strong reputation</a:t>
            </a:r>
            <a:endParaRPr lang="en-US" altLang="zh-CN" i="1">
              <a:solidFill>
                <a:schemeClr val="tx1"/>
              </a:solidFill>
            </a:endParaRPr>
          </a:p>
          <a:p>
            <a:r>
              <a:rPr lang="en-US" altLang="zh-CN" i="1">
                <a:solidFill>
                  <a:schemeClr val="tx1"/>
                </a:solidFill>
              </a:rPr>
              <a:t>Extensive network of routes covers over 200 destination in six continents</a:t>
            </a:r>
            <a:endParaRPr lang="en-US" altLang="zh-CN" i="1">
              <a:solidFill>
                <a:schemeClr val="tx1"/>
              </a:solidFill>
            </a:endParaRPr>
          </a:p>
          <a:p>
            <a:r>
              <a:rPr lang="en-US" altLang="zh-CN" i="1">
                <a:solidFill>
                  <a:schemeClr val="tx1"/>
                </a:solidFill>
              </a:rPr>
              <a:t>Over 400 aircraft</a:t>
            </a:r>
            <a:endParaRPr lang="en-US" altLang="zh-CN" i="1">
              <a:solidFill>
                <a:schemeClr val="tx1"/>
              </a:solidFill>
            </a:endParaRPr>
          </a:p>
          <a:p>
            <a:r>
              <a:rPr lang="en-US" altLang="zh-CN" i="1">
                <a:solidFill>
                  <a:schemeClr val="tx1"/>
                </a:solidFill>
              </a:rPr>
              <a:t>Loyalty program with 8 million members</a:t>
            </a:r>
            <a:endParaRPr lang="en-US" altLang="zh-CN" i="1">
              <a:solidFill>
                <a:schemeClr val="tx1"/>
              </a:solidFill>
            </a:endParaRPr>
          </a:p>
          <a:p>
            <a:r>
              <a:rPr lang="en-US" altLang="zh-CN" i="1">
                <a:solidFill>
                  <a:schemeClr val="tx1"/>
                </a:solidFill>
              </a:rPr>
              <a:t>Innovation </a:t>
            </a:r>
            <a:endParaRPr lang="en-US" altLang="zh-CN" i="1">
              <a:solidFill>
                <a:schemeClr val="tx1"/>
              </a:solidFill>
            </a:endParaRPr>
          </a:p>
          <a:p>
            <a:r>
              <a:rPr lang="en-US" altLang="zh-CN" i="1">
                <a:solidFill>
                  <a:schemeClr val="tx1"/>
                </a:solidFill>
              </a:rPr>
              <a:t>Partnerships (Star Alliance members)</a:t>
            </a:r>
            <a:endParaRPr lang="en-US" altLang="zh-CN" i="1">
              <a:solidFill>
                <a:schemeClr val="tx1"/>
              </a:solidFill>
            </a:endParaRPr>
          </a:p>
        </p:txBody>
      </p:sp>
      <p:sp>
        <p:nvSpPr>
          <p:cNvPr id="7" name="内容占位符 6"/>
          <p:cNvSpPr>
            <a:spLocks noGrp="1"/>
          </p:cNvSpPr>
          <p:nvPr>
            <p:ph sz="half" idx="2"/>
          </p:nvPr>
        </p:nvSpPr>
        <p:spPr>
          <a:xfrm>
            <a:off x="5981700" y="1459865"/>
            <a:ext cx="5181600" cy="4717415"/>
          </a:xfrm>
        </p:spPr>
        <p:txBody>
          <a:bodyPr/>
          <a:p>
            <a:endParaRPr lang="zh-CN" altLang="en-US"/>
          </a:p>
        </p:txBody>
      </p:sp>
      <p:pic>
        <p:nvPicPr>
          <p:cNvPr id="10" name="图片 9" descr="20144881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82840" y="464185"/>
            <a:ext cx="914400" cy="914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6" grpId="1" build="p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>
            <a:alphaModFix amt="40000"/>
          </a:blip>
          <a:tile algn="tl"/>
        </a:blipFill>
        <a:effectLst/>
      </p:bgPr>
    </p:bg>
    <p:spTree>
      <p:nvGrpSpPr>
        <p:cNvPr id="1" name=""/>
        <p:cNvGrpSpPr/>
        <p:nvPr/>
      </p:nvGrpSpPr>
      <p:grpSpPr/>
      <p:graphicFrame>
        <p:nvGraphicFramePr>
          <p:cNvPr id="5" name="图示 4"/>
          <p:cNvGraphicFramePr/>
          <p:nvPr/>
        </p:nvGraphicFramePr>
        <p:xfrm>
          <a:off x="0" y="1372870"/>
          <a:ext cx="12192000" cy="5485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p>
            <a:pPr algn="ctr"/>
            <a:r>
              <a:rPr lang="en-US" altLang="zh-CN" i="1"/>
              <a:t>Force Field Analysis </a:t>
            </a:r>
            <a:endParaRPr lang="en-US" altLang="zh-CN" i="1"/>
          </a:p>
        </p:txBody>
      </p:sp>
      <p:sp>
        <p:nvSpPr>
          <p:cNvPr id="6" name="矩形 5"/>
          <p:cNvSpPr/>
          <p:nvPr/>
        </p:nvSpPr>
        <p:spPr>
          <a:xfrm>
            <a:off x="5476875" y="1679575"/>
            <a:ext cx="1238250" cy="4954270"/>
          </a:xfrm>
          <a:prstGeom prst="rect">
            <a:avLst/>
          </a:prstGeom>
          <a:gradFill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p>
            <a:pPr algn="ctr"/>
            <a:r>
              <a:rPr lang="en-US" altLang="zh-CN"/>
              <a:t>Air Canada change its operation and strategy?</a:t>
            </a:r>
            <a:endParaRPr lang="en-US" altLang="zh-CN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4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6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>
            <a:alphaModFix amt="40000"/>
          </a:blip>
          <a:tile algn="tl"/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zh-CN">
                <a:solidFill>
                  <a:schemeClr val="tx1"/>
                </a:solidFill>
                <a:sym typeface="+mn-ea"/>
              </a:rPr>
              <a:t>Planned?  Emergent?</a:t>
            </a:r>
            <a:br>
              <a:rPr lang="en-US" altLang="zh-CN">
                <a:solidFill>
                  <a:schemeClr val="tx1"/>
                </a:solidFill>
              </a:rPr>
            </a:b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half" idx="1"/>
          </p:nvPr>
        </p:nvSpPr>
        <p:spPr>
          <a:xfrm>
            <a:off x="5899785" y="1253490"/>
            <a:ext cx="5181600" cy="4351338"/>
          </a:xfrm>
        </p:spPr>
        <p:txBody>
          <a:bodyPr/>
          <a:p>
            <a:r>
              <a:rPr lang="zh-CN" altLang="en-US">
                <a:solidFill>
                  <a:schemeClr val="tx1"/>
                </a:solidFill>
                <a:sym typeface="+mn-ea"/>
              </a:rPr>
              <a:t>Reduced Capacity</a:t>
            </a:r>
            <a:endParaRPr lang="zh-CN" altLang="en-US">
              <a:solidFill>
                <a:schemeClr val="tx1"/>
              </a:solidFill>
              <a:sym typeface="+mn-ea"/>
            </a:endParaRPr>
          </a:p>
          <a:p>
            <a:r>
              <a:rPr lang="en-US" altLang="zh-CN">
                <a:solidFill>
                  <a:schemeClr val="tx1"/>
                </a:solidFill>
              </a:rPr>
              <a:t>Enhance </a:t>
            </a:r>
            <a:r>
              <a:rPr lang="zh-CN" altLang="en-US">
                <a:solidFill>
                  <a:schemeClr val="tx1"/>
                </a:solidFill>
              </a:rPr>
              <a:t>Safety Protocols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chemeClr val="tx1"/>
                </a:solidFill>
              </a:rPr>
              <a:t>Flexible Rebooking Policies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chemeClr val="tx1"/>
                </a:solidFill>
              </a:rPr>
              <a:t>Health and Safety Certification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zh-CN" altLang="en-US">
                <a:solidFill>
                  <a:schemeClr val="tx1"/>
                </a:solidFill>
              </a:rPr>
              <a:t>Financial Support</a:t>
            </a:r>
            <a:r>
              <a:rPr lang="en-US" altLang="zh-CN">
                <a:solidFill>
                  <a:schemeClr val="tx1"/>
                </a:solidFill>
              </a:rPr>
              <a:t>-Canadian government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half" idx="2"/>
          </p:nvPr>
        </p:nvSpPr>
        <p:spPr>
          <a:xfrm>
            <a:off x="0" y="1253490"/>
            <a:ext cx="5611495" cy="4351655"/>
          </a:xfrm>
        </p:spPr>
        <p:txBody>
          <a:bodyPr/>
          <a:p>
            <a:r>
              <a:rPr lang="zh-CN" altLang="en-US">
                <a:solidFill>
                  <a:schemeClr val="tx1"/>
                </a:solidFill>
              </a:rPr>
              <a:t>Employee Concerns</a:t>
            </a:r>
            <a:r>
              <a:rPr lang="en-US" altLang="zh-CN">
                <a:solidFill>
                  <a:schemeClr val="tx1"/>
                </a:solidFill>
              </a:rPr>
              <a:t>-safety during the pandemic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Customer Complaints-unhappy with the changes</a:t>
            </a:r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Financial Constraints-reducing its workforce, cutting costs, and suspending certain routes to ensure its survival</a:t>
            </a:r>
            <a:endParaRPr lang="en-US" altLang="zh-CN">
              <a:solidFill>
                <a:schemeClr val="tx1"/>
              </a:solidFill>
            </a:endParaRPr>
          </a:p>
        </p:txBody>
      </p:sp>
      <p:pic>
        <p:nvPicPr>
          <p:cNvPr id="7" name="图片 6" descr="20278734"/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76640" y="4454525"/>
            <a:ext cx="914400" cy="914400"/>
          </a:xfrm>
          <a:prstGeom prst="rect">
            <a:avLst/>
          </a:prstGeom>
        </p:spPr>
      </p:pic>
      <p:pic>
        <p:nvPicPr>
          <p:cNvPr id="8" name="图片 7" descr="5606769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29810" y="339090"/>
            <a:ext cx="914400" cy="914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>
            <a:alphaModFix amt="40000"/>
          </a:blip>
          <a:tile algn="tl"/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zh-CN"/>
              <a:t>Benefited? or hindered?</a:t>
            </a:r>
            <a:endParaRPr lang="en-US" altLang="zh-CN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1584325"/>
            <a:ext cx="12192000" cy="5274310"/>
          </a:xfrm>
        </p:spPr>
        <p:txBody>
          <a:bodyPr/>
          <a:p>
            <a:r>
              <a:rPr lang="en-US" altLang="zh-CN">
                <a:solidFill>
                  <a:schemeClr val="tx1"/>
                </a:solidFill>
              </a:rPr>
              <a:t>R</a:t>
            </a:r>
            <a:r>
              <a:rPr lang="zh-CN" altLang="en-US">
                <a:solidFill>
                  <a:schemeClr val="tx1"/>
                </a:solidFill>
              </a:rPr>
              <a:t>educing competition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C</a:t>
            </a:r>
            <a:r>
              <a:rPr lang="zh-CN" altLang="en-US">
                <a:solidFill>
                  <a:schemeClr val="tx1"/>
                </a:solidFill>
              </a:rPr>
              <a:t>apture a larger share of the market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N</a:t>
            </a:r>
            <a:r>
              <a:rPr lang="zh-CN" altLang="en-US">
                <a:solidFill>
                  <a:schemeClr val="tx1"/>
                </a:solidFill>
              </a:rPr>
              <a:t>egotiate better prices for fuel and other operating costs</a:t>
            </a:r>
            <a:endParaRPr lang="zh-CN" altLang="en-US">
              <a:solidFill>
                <a:schemeClr val="tx1"/>
              </a:solidFill>
            </a:endParaRPr>
          </a:p>
          <a:p>
            <a:endParaRPr lang="en-US" altLang="zh-CN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R</a:t>
            </a:r>
            <a:r>
              <a:rPr lang="zh-CN" altLang="en-US">
                <a:solidFill>
                  <a:schemeClr val="tx1"/>
                </a:solidFill>
              </a:rPr>
              <a:t>eduction in air travel demand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R</a:t>
            </a:r>
            <a:r>
              <a:rPr lang="zh-CN" altLang="en-US">
                <a:solidFill>
                  <a:schemeClr val="tx1"/>
                </a:solidFill>
              </a:rPr>
              <a:t>educe</a:t>
            </a:r>
            <a:r>
              <a:rPr lang="en-US" altLang="zh-CN">
                <a:solidFill>
                  <a:schemeClr val="tx1"/>
                </a:solidFill>
              </a:rPr>
              <a:t> </a:t>
            </a:r>
            <a:r>
              <a:rPr lang="zh-CN" altLang="en-US">
                <a:solidFill>
                  <a:schemeClr val="tx1"/>
                </a:solidFill>
              </a:rPr>
              <a:t>workforce, cut routes, and negotiate with lenders</a:t>
            </a:r>
            <a:endParaRPr lang="zh-CN" altLang="en-US">
              <a:solidFill>
                <a:schemeClr val="tx1"/>
              </a:solidFill>
            </a:endParaRPr>
          </a:p>
          <a:p>
            <a:r>
              <a:rPr lang="en-US" altLang="zh-CN">
                <a:solidFill>
                  <a:schemeClr val="tx1"/>
                </a:solidFill>
              </a:rPr>
              <a:t>O</a:t>
            </a:r>
            <a:r>
              <a:rPr lang="zh-CN" altLang="en-US">
                <a:solidFill>
                  <a:schemeClr val="tx1"/>
                </a:solidFill>
              </a:rPr>
              <a:t>perational challenges</a:t>
            </a:r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4" name="图片 3" descr="3649790"/>
          <p:cNvPicPr>
            <a:picLocks noChangeAspect="1"/>
          </p:cNvPicPr>
          <p:nvPr/>
        </p:nvPicPr>
        <p:blipFill>
          <a:blip r:embed="rId2">
            <a:alphaModFix amt="77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02960" y="798830"/>
            <a:ext cx="914400" cy="914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>
            <a:alphaModFix amt="30000"/>
          </a:blip>
          <a:tile algn="tl"/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0" y="0"/>
            <a:ext cx="12192000" cy="1044575"/>
          </a:xfrm>
        </p:spPr>
        <p:txBody>
          <a:bodyPr>
            <a:normAutofit fontScale="90000"/>
          </a:bodyPr>
          <a:p>
            <a:r>
              <a:rPr lang="en-US" altLang="zh-CN"/>
              <a:t>Reference</a:t>
            </a:r>
            <a:endParaRPr lang="en-US" altLang="zh-CN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0" y="1139825"/>
            <a:ext cx="11988165" cy="5718175"/>
          </a:xfrm>
        </p:spPr>
        <p:txBody>
          <a:bodyPr/>
          <a:p>
            <a:pPr algn="l"/>
            <a:r>
              <a:rPr lang="zh-CN" altLang="en-US" sz="1800">
                <a:solidFill>
                  <a:schemeClr val="tx1"/>
                </a:solidFill>
                <a:latin typeface="+mn-lt"/>
                <a:cs typeface="+mn-lt"/>
              </a:rPr>
              <a:t>MacGregor, S. (2021) Air Canada Announces It’s Cutting 1,700 Jobs In Response To Pandemic. Available at: https://www.forbes.com/sites/sandramacgregor/2021/01/13/air-canada-announces-its-cutting-1700-jobs-in-response-to-pandemic/?sh=576db54a7eae.</a:t>
            </a:r>
            <a:endParaRPr lang="zh-CN" altLang="en-US" sz="1800">
              <a:solidFill>
                <a:schemeClr val="tx1"/>
              </a:solidFill>
              <a:latin typeface="+mn-lt"/>
              <a:cs typeface="+mn-lt"/>
            </a:endParaRPr>
          </a:p>
          <a:p>
            <a:pPr algn="l"/>
            <a:r>
              <a:rPr lang="zh-CN" altLang="en-US" sz="1800">
                <a:solidFill>
                  <a:schemeClr val="tx1"/>
                </a:solidFill>
                <a:latin typeface="+mn-lt"/>
                <a:cs typeface="+mn-lt"/>
              </a:rPr>
              <a:t>Air Canada Overview (2021). Available at: https://www.aircanada.com/content/dam/aircanada/portal/documents/PDF/corporate-profile/AC_Overview-Oct2021_en.pdf.</a:t>
            </a:r>
            <a:endParaRPr lang="zh-CN" altLang="en-US" sz="1800">
              <a:solidFill>
                <a:schemeClr val="tx1"/>
              </a:solidFill>
              <a:latin typeface="+mn-lt"/>
              <a:cs typeface="+mn-lt"/>
            </a:endParaRPr>
          </a:p>
          <a:p>
            <a:pPr algn="l"/>
            <a:r>
              <a:rPr lang="zh-CN" altLang="en-US" sz="1800">
                <a:solidFill>
                  <a:schemeClr val="tx1"/>
                </a:solidFill>
                <a:latin typeface="+mn-lt"/>
                <a:cs typeface="+mn-lt"/>
              </a:rPr>
              <a:t>Travelweek Group (2021) Catastrophic impact of COVID-19 leads to $4.6 billion net loss in 2020 for Air Canada. Available at: https://www.travelweek.ca/news/catastrophic-impact-of-covid-19-leads-to-4-6-billion-net-loss-in-2020-for-air-canada/.</a:t>
            </a:r>
            <a:endParaRPr lang="zh-CN" altLang="en-US" sz="1800">
              <a:solidFill>
                <a:schemeClr val="tx1"/>
              </a:solidFill>
              <a:latin typeface="+mn-lt"/>
              <a:cs typeface="+mn-lt"/>
            </a:endParaRPr>
          </a:p>
          <a:p>
            <a:pPr algn="l"/>
            <a:r>
              <a:rPr lang="zh-CN" altLang="en-US" sz="1800">
                <a:solidFill>
                  <a:schemeClr val="tx1"/>
                </a:solidFill>
                <a:latin typeface="+mn-lt"/>
                <a:cs typeface="+mn-lt"/>
              </a:rPr>
              <a:t>Air Canada Reports Third Quarter 2020 Results (2020). Available at: https://www.aircanada.com/content/dam/aircanada/portal/documents/PDF/en/quarterly-result/2020/2020_q3_release.pdf (Accessed: February 25, 2023).</a:t>
            </a:r>
            <a:endParaRPr lang="zh-CN" altLang="en-US" sz="1800">
              <a:solidFill>
                <a:schemeClr val="tx1"/>
              </a:solidFill>
              <a:latin typeface="+mn-lt"/>
              <a:cs typeface="+mn-lt"/>
            </a:endParaRPr>
          </a:p>
          <a:p>
            <a:pPr algn="l"/>
            <a:r>
              <a:rPr lang="zh-CN" altLang="en-US" sz="1800">
                <a:solidFill>
                  <a:schemeClr val="tx1"/>
                </a:solidFill>
                <a:latin typeface="+mn-lt"/>
                <a:cs typeface="+mn-lt"/>
              </a:rPr>
              <a:t>2021 Annual Information Form (2022). Available at: https://filecache.investorroom.com/mr5ircnw_aircanada/348/2021_AIF.pdf.</a:t>
            </a:r>
            <a:endParaRPr lang="zh-CN" altLang="en-US" sz="1800">
              <a:solidFill>
                <a:schemeClr val="tx1"/>
              </a:solidFill>
              <a:latin typeface="+mn-lt"/>
              <a:cs typeface="+mn-lt"/>
            </a:endParaRPr>
          </a:p>
          <a:p>
            <a:pPr algn="l"/>
            <a:r>
              <a:rPr lang="zh-CN" altLang="en-US" sz="1800">
                <a:solidFill>
                  <a:schemeClr val="tx1"/>
                </a:solidFill>
                <a:latin typeface="+mn-lt"/>
                <a:cs typeface="+mn-lt"/>
              </a:rPr>
              <a:t>Annual Report 2021 (2022). Available at: https://filecache.investorroom.com/mr5ircnw_aircanada/379/2021_ar.pdf.</a:t>
            </a:r>
            <a:endParaRPr lang="zh-CN" altLang="en-US" sz="1800">
              <a:solidFill>
                <a:schemeClr val="tx1"/>
              </a:solidFill>
              <a:latin typeface="+mn-lt"/>
              <a:cs typeface="+mn-lt"/>
            </a:endParaRPr>
          </a:p>
          <a:p>
            <a:pPr algn="l"/>
            <a:r>
              <a:rPr lang="zh-CN" altLang="en-US" sz="1800">
                <a:solidFill>
                  <a:schemeClr val="tx1"/>
                </a:solidFill>
                <a:latin typeface="+mn-lt"/>
                <a:cs typeface="+mn-lt"/>
                <a:sym typeface="+mn-ea"/>
              </a:rPr>
              <a:t>Jackson, E. (2020) Air Canada sees pandemic impact lasting three years in ‘darkest period ever’ for commercial aviation. Available at: https://financialpost.com/transportation/airlines/air-canada-posts-adjusted-quarterly-loss-on-pandemic-woes.</a:t>
            </a:r>
            <a:endParaRPr lang="zh-CN" altLang="en-US" sz="1800">
              <a:solidFill>
                <a:schemeClr val="tx1"/>
              </a:solidFill>
              <a:latin typeface="+mn-lt"/>
              <a:cs typeface="+mn-lt"/>
            </a:endParaRPr>
          </a:p>
          <a:p>
            <a:pPr algn="l"/>
            <a:endParaRPr lang="zh-CN" altLang="en-US" sz="1800">
              <a:solidFill>
                <a:schemeClr val="tx1"/>
              </a:solidFill>
              <a:latin typeface="+mn-lt"/>
              <a:cs typeface="+mn-lt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>
            <a:alphaModFix amt="30000"/>
          </a:blip>
          <a:tile algn="tl"/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4" name="内容占位符 3"/>
          <p:cNvSpPr>
            <a:spLocks noGrp="1"/>
          </p:cNvSpPr>
          <p:nvPr>
            <p:ph sz="quarter" idx="13"/>
          </p:nvPr>
        </p:nvSpPr>
        <p:spPr>
          <a:xfrm>
            <a:off x="635" y="775335"/>
            <a:ext cx="12192000" cy="6082665"/>
          </a:xfrm>
        </p:spPr>
        <p:txBody>
          <a:bodyPr/>
          <a:p>
            <a:pPr marL="0" indent="0">
              <a:buNone/>
            </a:pPr>
            <a:r>
              <a:rPr lang="zh-CN" altLang="en-US" sz="1800">
                <a:solidFill>
                  <a:schemeClr val="tx1"/>
                </a:solidFill>
                <a:cs typeface="+mn-lt"/>
              </a:rPr>
              <a:t>Marotta, S. (2021) Air Canada to get billions in COVID aid in exchange for restoring domestic routes, refunding cancelled trips. Available at: https://financialpost.com/transportation/airlines/air-canada-to-get-billions-in-covid-aid-in-exchange-for-restoring-domestic-routes-refunding-cancelled-trips.</a:t>
            </a:r>
            <a:endParaRPr lang="zh-CN" altLang="en-US" sz="1800">
              <a:solidFill>
                <a:schemeClr val="tx1"/>
              </a:solidFill>
              <a:cs typeface="+mn-lt"/>
            </a:endParaRPr>
          </a:p>
          <a:p>
            <a:pPr marL="0" indent="0">
              <a:buNone/>
            </a:pPr>
            <a:r>
              <a:rPr lang="zh-CN" altLang="en-US" sz="1800">
                <a:solidFill>
                  <a:schemeClr val="tx1"/>
                </a:solidFill>
                <a:cs typeface="+mn-lt"/>
              </a:rPr>
              <a:t>Hardee, H. (2022) Many countries have eased pandemic travel restrictions – but not Canada. Available at: https://www.flightglobal.com/strategy/many-countries-have-eased-pandemic-travel-restrictions-but-not-canada/150196.article.</a:t>
            </a:r>
            <a:endParaRPr lang="zh-CN" altLang="en-US" sz="1800">
              <a:solidFill>
                <a:schemeClr val="tx1"/>
              </a:solidFill>
              <a:cs typeface="+mn-lt"/>
            </a:endParaRPr>
          </a:p>
          <a:p>
            <a:pPr marL="0" indent="0">
              <a:buNone/>
            </a:pPr>
            <a:r>
              <a:rPr lang="zh-CN" altLang="en-US" sz="1800">
                <a:solidFill>
                  <a:schemeClr val="tx1"/>
                </a:solidFill>
                <a:cs typeface="+mn-lt"/>
              </a:rPr>
              <a:t>Tortoise, T.A. (2020) Air Canada: COVID-19 And Beyond. Available at: https://seekingalpha.com/article/4335081-air-canada-covidminus-19-and-beyond.</a:t>
            </a:r>
            <a:endParaRPr lang="zh-CN" altLang="en-US" sz="1800">
              <a:solidFill>
                <a:schemeClr val="tx1"/>
              </a:solidFill>
              <a:cs typeface="+mn-lt"/>
            </a:endParaRPr>
          </a:p>
          <a:p>
            <a:pPr marL="0" indent="0">
              <a:buNone/>
            </a:pPr>
            <a:r>
              <a:rPr lang="zh-CN" altLang="en-US" sz="1800">
                <a:solidFill>
                  <a:schemeClr val="tx1"/>
                </a:solidFill>
                <a:cs typeface="+mn-lt"/>
              </a:rPr>
              <a:t>NCBI - WWW Error Blocked Diagnostic (no date b). Available at: https://www.ncbi.nlm.nih.gov/pmc/articles/PMC7790721/.</a:t>
            </a:r>
            <a:endParaRPr lang="zh-CN" altLang="en-US" sz="1800">
              <a:solidFill>
                <a:schemeClr val="tx1"/>
              </a:solidFill>
              <a:cs typeface="+mn-lt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">
            <a:alphaModFix amt="75000"/>
          </a:blip>
          <a:tile algn="tl"/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p>
            <a:r>
              <a:rPr lang="en-US" altLang="zh-CN"/>
              <a:t>THANK </a:t>
            </a:r>
            <a:r>
              <a:rPr lang="en-US" altLang="zh-CN"/>
              <a:t>YOU</a:t>
            </a:r>
            <a:endParaRPr lang="en-US" altLang="zh-CN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"/>
        <a:cs typeface="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"/>
        <a:cs typeface="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3837</Words>
  <Application>WPS 演示</Application>
  <PresentationFormat>宽屏</PresentationFormat>
  <Paragraphs>83</Paragraphs>
  <Slides>12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3" baseType="lpstr">
      <vt:lpstr>Arial</vt:lpstr>
      <vt:lpstr>宋体</vt:lpstr>
      <vt:lpstr>Wingdings</vt:lpstr>
      <vt:lpstr>Calibri</vt:lpstr>
      <vt:lpstr>Helvetica Neue</vt:lpstr>
      <vt:lpstr>汉仪书宋二KW</vt:lpstr>
      <vt:lpstr>微软雅黑</vt:lpstr>
      <vt:lpstr>汉仪旗黑</vt:lpstr>
      <vt:lpstr>宋体</vt:lpstr>
      <vt:lpstr>Arial Unicode MS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/>
  <cp:lastModifiedBy>kkw</cp:lastModifiedBy>
  <cp:revision>22</cp:revision>
  <dcterms:created xsi:type="dcterms:W3CDTF">2023-02-26T15:23:52Z</dcterms:created>
  <dcterms:modified xsi:type="dcterms:W3CDTF">2023-02-26T15:23:52Z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2052-5.1.1.7676</vt:lpwstr>
  </property>
  <property fmtid="{D5CDD505-2E9C-101B-9397-08002B2CF9AE}" pid="3" name="ICV">
    <vt:lpwstr>AA93002AA8241AFF780AFA6360BA7118</vt:lpwstr>
  </property>
</Properties>
</file>