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7" r:id="rId2"/>
    <p:sldId id="256" r:id="rId3"/>
    <p:sldId id="258" r:id="rId4"/>
    <p:sldId id="263" r:id="rId5"/>
    <p:sldId id="259" r:id="rId6"/>
    <p:sldId id="260" r:id="rId7"/>
    <p:sldId id="261" r:id="rId8"/>
    <p:sldId id="262"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120" y="-22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printerSettings" Target="printerSettings/printerSettings1.bin"/><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2E708E-FE7D-43E2-AA65-70F044E24F16}" type="doc">
      <dgm:prSet loTypeId="urn:microsoft.com/office/officeart/2008/layout/AlternatingHexagons" loCatId="list" qsTypeId="urn:microsoft.com/office/officeart/2005/8/quickstyle/simple1" qsCatId="simple" csTypeId="urn:microsoft.com/office/officeart/2005/8/colors/colorful1" csCatId="colorful" phldr="1"/>
      <dgm:spPr/>
      <dgm:t>
        <a:bodyPr/>
        <a:lstStyle/>
        <a:p>
          <a:endParaRPr lang="en-US"/>
        </a:p>
      </dgm:t>
    </dgm:pt>
    <dgm:pt modelId="{56F3C653-4249-4FAF-9E4F-555D4E0FE5BA}">
      <dgm:prSet phldrT="[Text]" custT="1"/>
      <dgm:spPr/>
      <dgm:t>
        <a:bodyPr/>
        <a:lstStyle/>
        <a:p>
          <a:r>
            <a:rPr lang="en-US" sz="1600" b="1" dirty="0" smtClean="0">
              <a:solidFill>
                <a:srgbClr val="FFC000"/>
              </a:solidFill>
              <a:latin typeface="+mn-lt"/>
              <a:cs typeface="Times New Roman" panose="02020603050405020304" pitchFamily="18" charset="0"/>
            </a:rPr>
            <a:t>Planning skills</a:t>
          </a:r>
          <a:endParaRPr lang="en-US" sz="1600" b="1" dirty="0">
            <a:solidFill>
              <a:srgbClr val="FFC000"/>
            </a:solidFill>
            <a:latin typeface="+mn-lt"/>
            <a:cs typeface="Times New Roman" panose="02020603050405020304" pitchFamily="18" charset="0"/>
          </a:endParaRPr>
        </a:p>
      </dgm:t>
    </dgm:pt>
    <dgm:pt modelId="{5AE5F488-FA93-40D6-BE70-33E1C42FC198}" type="parTrans" cxnId="{43D2C71D-60F2-4F11-A7C4-EF37DD010954}">
      <dgm:prSet/>
      <dgm:spPr/>
      <dgm:t>
        <a:bodyPr/>
        <a:lstStyle/>
        <a:p>
          <a:endParaRPr lang="en-US"/>
        </a:p>
      </dgm:t>
    </dgm:pt>
    <dgm:pt modelId="{1F5756BF-AFD0-4920-951D-071FB6DF91FC}" type="sibTrans" cxnId="{43D2C71D-60F2-4F11-A7C4-EF37DD010954}">
      <dgm:prSet custT="1"/>
      <dgm:spPr/>
      <dgm:t>
        <a:bodyPr/>
        <a:lstStyle/>
        <a:p>
          <a:r>
            <a:rPr lang="en-US" sz="1400" b="1" dirty="0" smtClean="0">
              <a:solidFill>
                <a:schemeClr val="tx1"/>
              </a:solidFill>
              <a:latin typeface="+mn-lt"/>
              <a:cs typeface="Times New Roman" panose="02020603050405020304" pitchFamily="18" charset="0"/>
            </a:rPr>
            <a:t>Negotiation skills</a:t>
          </a:r>
          <a:endParaRPr lang="en-US" sz="1400" b="1" dirty="0">
            <a:solidFill>
              <a:schemeClr val="tx1"/>
            </a:solidFill>
            <a:latin typeface="+mn-lt"/>
            <a:cs typeface="Times New Roman" panose="02020603050405020304" pitchFamily="18" charset="0"/>
          </a:endParaRPr>
        </a:p>
      </dgm:t>
    </dgm:pt>
    <dgm:pt modelId="{BEB71890-D72A-4765-B22A-14102D3391CB}">
      <dgm:prSet phldrT="[Text]" custT="1"/>
      <dgm:spPr/>
      <dgm:t>
        <a:bodyPr/>
        <a:lstStyle/>
        <a:p>
          <a:r>
            <a:rPr lang="en-US" sz="2000" dirty="0" smtClean="0"/>
            <a:t>Personal skill set and knowledge relevant to the project</a:t>
          </a:r>
          <a:endParaRPr lang="en-US" sz="2000" dirty="0"/>
        </a:p>
      </dgm:t>
    </dgm:pt>
    <dgm:pt modelId="{0F4D94B4-0EFF-4A2B-B12B-B0AB266DAF5B}" type="parTrans" cxnId="{0B6830B4-8C02-4C64-BD67-0787D5B6369D}">
      <dgm:prSet/>
      <dgm:spPr/>
      <dgm:t>
        <a:bodyPr/>
        <a:lstStyle/>
        <a:p>
          <a:endParaRPr lang="en-US"/>
        </a:p>
      </dgm:t>
    </dgm:pt>
    <dgm:pt modelId="{8CD0A8BE-4EA9-4E42-91B7-513948A10168}" type="sibTrans" cxnId="{0B6830B4-8C02-4C64-BD67-0787D5B6369D}">
      <dgm:prSet/>
      <dgm:spPr/>
      <dgm:t>
        <a:bodyPr/>
        <a:lstStyle/>
        <a:p>
          <a:endParaRPr lang="en-US"/>
        </a:p>
      </dgm:t>
    </dgm:pt>
    <dgm:pt modelId="{2A5147D1-E017-4A30-8454-E47E5D8A8625}">
      <dgm:prSet phldrT="[Text]" custT="1"/>
      <dgm:spPr/>
      <dgm:t>
        <a:bodyPr/>
        <a:lstStyle/>
        <a:p>
          <a:r>
            <a:rPr lang="en-US" sz="1400" b="1" dirty="0" smtClean="0"/>
            <a:t>Risk management skills</a:t>
          </a:r>
          <a:endParaRPr lang="en-US" sz="1400" b="1" dirty="0"/>
        </a:p>
      </dgm:t>
    </dgm:pt>
    <dgm:pt modelId="{AA71409F-63B4-473E-9033-6B76C5FE8427}" type="parTrans" cxnId="{53F08CFB-1979-422E-9298-BCEFB305B7DD}">
      <dgm:prSet/>
      <dgm:spPr/>
      <dgm:t>
        <a:bodyPr/>
        <a:lstStyle/>
        <a:p>
          <a:endParaRPr lang="en-US"/>
        </a:p>
      </dgm:t>
    </dgm:pt>
    <dgm:pt modelId="{EC497EAD-21F4-468B-96AA-017101D68D48}" type="sibTrans" cxnId="{53F08CFB-1979-422E-9298-BCEFB305B7DD}">
      <dgm:prSet custT="1"/>
      <dgm:spPr/>
      <dgm:t>
        <a:bodyPr/>
        <a:lstStyle/>
        <a:p>
          <a:r>
            <a:rPr lang="en-US" sz="1400" b="1" dirty="0" smtClean="0">
              <a:solidFill>
                <a:schemeClr val="accent3">
                  <a:lumMod val="40000"/>
                  <a:lumOff val="60000"/>
                </a:schemeClr>
              </a:solidFill>
            </a:rPr>
            <a:t>Time management skills</a:t>
          </a:r>
          <a:endParaRPr lang="en-US" sz="1400" b="1" dirty="0">
            <a:solidFill>
              <a:schemeClr val="accent3">
                <a:lumMod val="40000"/>
                <a:lumOff val="60000"/>
              </a:schemeClr>
            </a:solidFill>
          </a:endParaRPr>
        </a:p>
      </dgm:t>
    </dgm:pt>
    <dgm:pt modelId="{A96E3651-F703-406A-9A8A-5CA0BCB361D1}">
      <dgm:prSet phldrT="[Text]" custT="1"/>
      <dgm:spPr/>
      <dgm:t>
        <a:bodyPr/>
        <a:lstStyle/>
        <a:p>
          <a:r>
            <a:rPr lang="en-US" sz="1400" b="1" dirty="0" smtClean="0">
              <a:solidFill>
                <a:srgbClr val="002060"/>
              </a:solidFill>
            </a:rPr>
            <a:t>Communication skills</a:t>
          </a:r>
          <a:endParaRPr lang="en-US" sz="1400" b="1" dirty="0">
            <a:solidFill>
              <a:srgbClr val="002060"/>
            </a:solidFill>
          </a:endParaRPr>
        </a:p>
      </dgm:t>
    </dgm:pt>
    <dgm:pt modelId="{ED695FD6-858A-4C1B-8FD4-6784FC7C2C62}" type="parTrans" cxnId="{964DEFD0-F9EE-4A44-BCC6-FE5E3D07251E}">
      <dgm:prSet/>
      <dgm:spPr/>
      <dgm:t>
        <a:bodyPr/>
        <a:lstStyle/>
        <a:p>
          <a:endParaRPr lang="en-US"/>
        </a:p>
      </dgm:t>
    </dgm:pt>
    <dgm:pt modelId="{6D1C7AD2-3A10-4BE7-BC43-CCA8404CCEEA}" type="sibTrans" cxnId="{964DEFD0-F9EE-4A44-BCC6-FE5E3D07251E}">
      <dgm:prSet custT="1"/>
      <dgm:spPr/>
      <dgm:t>
        <a:bodyPr/>
        <a:lstStyle/>
        <a:p>
          <a:r>
            <a:rPr lang="en-US" sz="1600" b="1" dirty="0" smtClean="0">
              <a:solidFill>
                <a:srgbClr val="FFFF00"/>
              </a:solidFill>
            </a:rPr>
            <a:t>Leadership skills</a:t>
          </a:r>
          <a:endParaRPr lang="en-US" sz="1600" b="1" dirty="0">
            <a:solidFill>
              <a:srgbClr val="FFFF00"/>
            </a:solidFill>
          </a:endParaRPr>
        </a:p>
      </dgm:t>
    </dgm:pt>
    <dgm:pt modelId="{EC7DC2ED-ED1A-49C1-A349-7884667A3E54}" type="pres">
      <dgm:prSet presAssocID="{FC2E708E-FE7D-43E2-AA65-70F044E24F16}" presName="Name0" presStyleCnt="0">
        <dgm:presLayoutVars>
          <dgm:chMax/>
          <dgm:chPref/>
          <dgm:dir/>
          <dgm:animLvl val="lvl"/>
        </dgm:presLayoutVars>
      </dgm:prSet>
      <dgm:spPr/>
      <dgm:t>
        <a:bodyPr/>
        <a:lstStyle/>
        <a:p>
          <a:endParaRPr lang="en-US"/>
        </a:p>
      </dgm:t>
    </dgm:pt>
    <dgm:pt modelId="{2A221434-3715-4349-9CA7-9C79D4289B3E}" type="pres">
      <dgm:prSet presAssocID="{56F3C653-4249-4FAF-9E4F-555D4E0FE5BA}" presName="composite" presStyleCnt="0"/>
      <dgm:spPr/>
    </dgm:pt>
    <dgm:pt modelId="{9FCD29DE-47F9-417E-8031-1EDF427FAC1C}" type="pres">
      <dgm:prSet presAssocID="{56F3C653-4249-4FAF-9E4F-555D4E0FE5BA}" presName="Parent1" presStyleLbl="node1" presStyleIdx="0" presStyleCnt="6" custLinFactNeighborX="19291" custLinFactNeighborY="-25">
        <dgm:presLayoutVars>
          <dgm:chMax val="1"/>
          <dgm:chPref val="1"/>
          <dgm:bulletEnabled val="1"/>
        </dgm:presLayoutVars>
      </dgm:prSet>
      <dgm:spPr/>
      <dgm:t>
        <a:bodyPr/>
        <a:lstStyle/>
        <a:p>
          <a:endParaRPr lang="en-US"/>
        </a:p>
      </dgm:t>
    </dgm:pt>
    <dgm:pt modelId="{305C5D5B-B0E7-4A8C-AF9E-B8F7D83D1EDE}" type="pres">
      <dgm:prSet presAssocID="{56F3C653-4249-4FAF-9E4F-555D4E0FE5BA}" presName="Childtext1" presStyleLbl="revTx" presStyleIdx="0" presStyleCnt="3" custScaleX="150836" custLinFactNeighborX="67725" custLinFactNeighborY="6562">
        <dgm:presLayoutVars>
          <dgm:chMax val="0"/>
          <dgm:chPref val="0"/>
          <dgm:bulletEnabled val="1"/>
        </dgm:presLayoutVars>
      </dgm:prSet>
      <dgm:spPr/>
      <dgm:t>
        <a:bodyPr/>
        <a:lstStyle/>
        <a:p>
          <a:endParaRPr lang="en-US"/>
        </a:p>
      </dgm:t>
    </dgm:pt>
    <dgm:pt modelId="{B503F9E4-39CF-478B-9461-340D1B7496F5}" type="pres">
      <dgm:prSet presAssocID="{56F3C653-4249-4FAF-9E4F-555D4E0FE5BA}" presName="BalanceSpacing" presStyleCnt="0"/>
      <dgm:spPr/>
    </dgm:pt>
    <dgm:pt modelId="{AAA07C81-68B7-480F-87D7-B333809D0F6B}" type="pres">
      <dgm:prSet presAssocID="{56F3C653-4249-4FAF-9E4F-555D4E0FE5BA}" presName="BalanceSpacing1" presStyleCnt="0"/>
      <dgm:spPr/>
    </dgm:pt>
    <dgm:pt modelId="{EE6B05E4-F322-4072-872D-CDAC4F233440}" type="pres">
      <dgm:prSet presAssocID="{1F5756BF-AFD0-4920-951D-071FB6DF91FC}" presName="Accent1Text" presStyleLbl="node1" presStyleIdx="1" presStyleCnt="6" custLinFactNeighborX="16112" custLinFactNeighborY="-7733"/>
      <dgm:spPr/>
      <dgm:t>
        <a:bodyPr/>
        <a:lstStyle/>
        <a:p>
          <a:endParaRPr lang="en-US"/>
        </a:p>
      </dgm:t>
    </dgm:pt>
    <dgm:pt modelId="{D89A0CF9-3564-4A2F-AF4E-EFCA2717171F}" type="pres">
      <dgm:prSet presAssocID="{1F5756BF-AFD0-4920-951D-071FB6DF91FC}" presName="spaceBetweenRectangles" presStyleCnt="0"/>
      <dgm:spPr/>
    </dgm:pt>
    <dgm:pt modelId="{4F9A7655-0F55-4C62-9CC8-2E9B5A148B0C}" type="pres">
      <dgm:prSet presAssocID="{2A5147D1-E017-4A30-8454-E47E5D8A8625}" presName="composite" presStyleCnt="0"/>
      <dgm:spPr/>
    </dgm:pt>
    <dgm:pt modelId="{62639098-6402-4AED-924E-7763233CEF03}" type="pres">
      <dgm:prSet presAssocID="{2A5147D1-E017-4A30-8454-E47E5D8A8625}" presName="Parent1" presStyleLbl="node1" presStyleIdx="2" presStyleCnt="6">
        <dgm:presLayoutVars>
          <dgm:chMax val="1"/>
          <dgm:chPref val="1"/>
          <dgm:bulletEnabled val="1"/>
        </dgm:presLayoutVars>
      </dgm:prSet>
      <dgm:spPr/>
      <dgm:t>
        <a:bodyPr/>
        <a:lstStyle/>
        <a:p>
          <a:endParaRPr lang="en-US"/>
        </a:p>
      </dgm:t>
    </dgm:pt>
    <dgm:pt modelId="{FE27C8B4-850A-44E5-8F61-8C36D60DBA68}" type="pres">
      <dgm:prSet presAssocID="{2A5147D1-E017-4A30-8454-E47E5D8A8625}" presName="Childtext1" presStyleLbl="revTx" presStyleIdx="1" presStyleCnt="3">
        <dgm:presLayoutVars>
          <dgm:chMax val="0"/>
          <dgm:chPref val="0"/>
          <dgm:bulletEnabled val="1"/>
        </dgm:presLayoutVars>
      </dgm:prSet>
      <dgm:spPr/>
      <dgm:t>
        <a:bodyPr/>
        <a:lstStyle/>
        <a:p>
          <a:endParaRPr lang="en-US"/>
        </a:p>
      </dgm:t>
    </dgm:pt>
    <dgm:pt modelId="{21F9E5EB-A017-45E1-A072-53B8D621B188}" type="pres">
      <dgm:prSet presAssocID="{2A5147D1-E017-4A30-8454-E47E5D8A8625}" presName="BalanceSpacing" presStyleCnt="0"/>
      <dgm:spPr/>
    </dgm:pt>
    <dgm:pt modelId="{BB47D53B-D2BD-4C50-9B46-B6CE6CEBA2F9}" type="pres">
      <dgm:prSet presAssocID="{2A5147D1-E017-4A30-8454-E47E5D8A8625}" presName="BalanceSpacing1" presStyleCnt="0"/>
      <dgm:spPr/>
    </dgm:pt>
    <dgm:pt modelId="{0701F76A-0401-4B70-9026-95BCA903B2E2}" type="pres">
      <dgm:prSet presAssocID="{EC497EAD-21F4-468B-96AA-017101D68D48}" presName="Accent1Text" presStyleLbl="node1" presStyleIdx="3" presStyleCnt="6"/>
      <dgm:spPr/>
      <dgm:t>
        <a:bodyPr/>
        <a:lstStyle/>
        <a:p>
          <a:endParaRPr lang="en-US"/>
        </a:p>
      </dgm:t>
    </dgm:pt>
    <dgm:pt modelId="{25679C96-952D-4555-B9B2-07A051197001}" type="pres">
      <dgm:prSet presAssocID="{EC497EAD-21F4-468B-96AA-017101D68D48}" presName="spaceBetweenRectangles" presStyleCnt="0"/>
      <dgm:spPr/>
    </dgm:pt>
    <dgm:pt modelId="{5BAF1463-4051-47BF-950F-D17E436C0EB8}" type="pres">
      <dgm:prSet presAssocID="{A96E3651-F703-406A-9A8A-5CA0BCB361D1}" presName="composite" presStyleCnt="0"/>
      <dgm:spPr/>
    </dgm:pt>
    <dgm:pt modelId="{C20100A8-0913-45AD-9EC9-F7B439838A8E}" type="pres">
      <dgm:prSet presAssocID="{A96E3651-F703-406A-9A8A-5CA0BCB361D1}" presName="Parent1" presStyleLbl="node1" presStyleIdx="4" presStyleCnt="6">
        <dgm:presLayoutVars>
          <dgm:chMax val="1"/>
          <dgm:chPref val="1"/>
          <dgm:bulletEnabled val="1"/>
        </dgm:presLayoutVars>
      </dgm:prSet>
      <dgm:spPr/>
      <dgm:t>
        <a:bodyPr/>
        <a:lstStyle/>
        <a:p>
          <a:endParaRPr lang="en-US"/>
        </a:p>
      </dgm:t>
    </dgm:pt>
    <dgm:pt modelId="{CFFAF4A7-A7F6-4718-9114-3F2F3DB91C9A}" type="pres">
      <dgm:prSet presAssocID="{A96E3651-F703-406A-9A8A-5CA0BCB361D1}" presName="Childtext1" presStyleLbl="revTx" presStyleIdx="2" presStyleCnt="3">
        <dgm:presLayoutVars>
          <dgm:chMax val="0"/>
          <dgm:chPref val="0"/>
          <dgm:bulletEnabled val="1"/>
        </dgm:presLayoutVars>
      </dgm:prSet>
      <dgm:spPr/>
      <dgm:t>
        <a:bodyPr/>
        <a:lstStyle/>
        <a:p>
          <a:endParaRPr lang="en-US"/>
        </a:p>
      </dgm:t>
    </dgm:pt>
    <dgm:pt modelId="{6354E610-63D6-418A-B786-AD6286A95F63}" type="pres">
      <dgm:prSet presAssocID="{A96E3651-F703-406A-9A8A-5CA0BCB361D1}" presName="BalanceSpacing" presStyleCnt="0"/>
      <dgm:spPr/>
    </dgm:pt>
    <dgm:pt modelId="{F2342F4A-6CE9-4CE7-BA6B-0BB03BF0A897}" type="pres">
      <dgm:prSet presAssocID="{A96E3651-F703-406A-9A8A-5CA0BCB361D1}" presName="BalanceSpacing1" presStyleCnt="0"/>
      <dgm:spPr/>
    </dgm:pt>
    <dgm:pt modelId="{7A9D7971-0580-4C07-9302-BD72F6126DB8}" type="pres">
      <dgm:prSet presAssocID="{6D1C7AD2-3A10-4BE7-BC43-CCA8404CCEEA}" presName="Accent1Text" presStyleLbl="node1" presStyleIdx="5" presStyleCnt="6"/>
      <dgm:spPr/>
      <dgm:t>
        <a:bodyPr/>
        <a:lstStyle/>
        <a:p>
          <a:endParaRPr lang="en-US"/>
        </a:p>
      </dgm:t>
    </dgm:pt>
  </dgm:ptLst>
  <dgm:cxnLst>
    <dgm:cxn modelId="{6E5C6C54-C9F9-4F94-9FA1-57A7BF9AE22E}" type="presOf" srcId="{56F3C653-4249-4FAF-9E4F-555D4E0FE5BA}" destId="{9FCD29DE-47F9-417E-8031-1EDF427FAC1C}" srcOrd="0" destOrd="0" presId="urn:microsoft.com/office/officeart/2008/layout/AlternatingHexagons"/>
    <dgm:cxn modelId="{DEFB2F8A-24E6-46F7-805A-2B3A8CDD95D9}" type="presOf" srcId="{A96E3651-F703-406A-9A8A-5CA0BCB361D1}" destId="{C20100A8-0913-45AD-9EC9-F7B439838A8E}" srcOrd="0" destOrd="0" presId="urn:microsoft.com/office/officeart/2008/layout/AlternatingHexagons"/>
    <dgm:cxn modelId="{404B6AAB-B293-451A-9309-70FFEB0DA696}" type="presOf" srcId="{BEB71890-D72A-4765-B22A-14102D3391CB}" destId="{305C5D5B-B0E7-4A8C-AF9E-B8F7D83D1EDE}" srcOrd="0" destOrd="0" presId="urn:microsoft.com/office/officeart/2008/layout/AlternatingHexagons"/>
    <dgm:cxn modelId="{C5E84262-A905-4723-AD97-7871CD2009A1}" type="presOf" srcId="{1F5756BF-AFD0-4920-951D-071FB6DF91FC}" destId="{EE6B05E4-F322-4072-872D-CDAC4F233440}" srcOrd="0" destOrd="0" presId="urn:microsoft.com/office/officeart/2008/layout/AlternatingHexagons"/>
    <dgm:cxn modelId="{18E5FE08-589E-4823-9252-4070CDBE50C3}" type="presOf" srcId="{6D1C7AD2-3A10-4BE7-BC43-CCA8404CCEEA}" destId="{7A9D7971-0580-4C07-9302-BD72F6126DB8}" srcOrd="0" destOrd="0" presId="urn:microsoft.com/office/officeart/2008/layout/AlternatingHexagons"/>
    <dgm:cxn modelId="{53F08CFB-1979-422E-9298-BCEFB305B7DD}" srcId="{FC2E708E-FE7D-43E2-AA65-70F044E24F16}" destId="{2A5147D1-E017-4A30-8454-E47E5D8A8625}" srcOrd="1" destOrd="0" parTransId="{AA71409F-63B4-473E-9033-6B76C5FE8427}" sibTransId="{EC497EAD-21F4-468B-96AA-017101D68D48}"/>
    <dgm:cxn modelId="{43D2C71D-60F2-4F11-A7C4-EF37DD010954}" srcId="{FC2E708E-FE7D-43E2-AA65-70F044E24F16}" destId="{56F3C653-4249-4FAF-9E4F-555D4E0FE5BA}" srcOrd="0" destOrd="0" parTransId="{5AE5F488-FA93-40D6-BE70-33E1C42FC198}" sibTransId="{1F5756BF-AFD0-4920-951D-071FB6DF91FC}"/>
    <dgm:cxn modelId="{0B6830B4-8C02-4C64-BD67-0787D5B6369D}" srcId="{56F3C653-4249-4FAF-9E4F-555D4E0FE5BA}" destId="{BEB71890-D72A-4765-B22A-14102D3391CB}" srcOrd="0" destOrd="0" parTransId="{0F4D94B4-0EFF-4A2B-B12B-B0AB266DAF5B}" sibTransId="{8CD0A8BE-4EA9-4E42-91B7-513948A10168}"/>
    <dgm:cxn modelId="{7EB08FC1-7680-4B0B-A58C-731A4C2C86E4}" type="presOf" srcId="{EC497EAD-21F4-468B-96AA-017101D68D48}" destId="{0701F76A-0401-4B70-9026-95BCA903B2E2}" srcOrd="0" destOrd="0" presId="urn:microsoft.com/office/officeart/2008/layout/AlternatingHexagons"/>
    <dgm:cxn modelId="{E64F7AD7-C722-461E-A94B-BFF5E8EB440A}" type="presOf" srcId="{2A5147D1-E017-4A30-8454-E47E5D8A8625}" destId="{62639098-6402-4AED-924E-7763233CEF03}" srcOrd="0" destOrd="0" presId="urn:microsoft.com/office/officeart/2008/layout/AlternatingHexagons"/>
    <dgm:cxn modelId="{7704D8F6-18EB-49B5-B306-8410156307CE}" type="presOf" srcId="{FC2E708E-FE7D-43E2-AA65-70F044E24F16}" destId="{EC7DC2ED-ED1A-49C1-A349-7884667A3E54}" srcOrd="0" destOrd="0" presId="urn:microsoft.com/office/officeart/2008/layout/AlternatingHexagons"/>
    <dgm:cxn modelId="{964DEFD0-F9EE-4A44-BCC6-FE5E3D07251E}" srcId="{FC2E708E-FE7D-43E2-AA65-70F044E24F16}" destId="{A96E3651-F703-406A-9A8A-5CA0BCB361D1}" srcOrd="2" destOrd="0" parTransId="{ED695FD6-858A-4C1B-8FD4-6784FC7C2C62}" sibTransId="{6D1C7AD2-3A10-4BE7-BC43-CCA8404CCEEA}"/>
    <dgm:cxn modelId="{67DAC68C-2AFA-4563-A701-C3F3A28E0E22}" type="presParOf" srcId="{EC7DC2ED-ED1A-49C1-A349-7884667A3E54}" destId="{2A221434-3715-4349-9CA7-9C79D4289B3E}" srcOrd="0" destOrd="0" presId="urn:microsoft.com/office/officeart/2008/layout/AlternatingHexagons"/>
    <dgm:cxn modelId="{B7A9AEDE-A9F8-49ED-B6CA-16C53F2DD418}" type="presParOf" srcId="{2A221434-3715-4349-9CA7-9C79D4289B3E}" destId="{9FCD29DE-47F9-417E-8031-1EDF427FAC1C}" srcOrd="0" destOrd="0" presId="urn:microsoft.com/office/officeart/2008/layout/AlternatingHexagons"/>
    <dgm:cxn modelId="{10A84758-8012-493F-B184-62FEC67B43EE}" type="presParOf" srcId="{2A221434-3715-4349-9CA7-9C79D4289B3E}" destId="{305C5D5B-B0E7-4A8C-AF9E-B8F7D83D1EDE}" srcOrd="1" destOrd="0" presId="urn:microsoft.com/office/officeart/2008/layout/AlternatingHexagons"/>
    <dgm:cxn modelId="{417EDDF3-9D88-4335-AB0C-3E255E035AB8}" type="presParOf" srcId="{2A221434-3715-4349-9CA7-9C79D4289B3E}" destId="{B503F9E4-39CF-478B-9461-340D1B7496F5}" srcOrd="2" destOrd="0" presId="urn:microsoft.com/office/officeart/2008/layout/AlternatingHexagons"/>
    <dgm:cxn modelId="{33682C2F-9532-42A4-8B22-A8CD7A859187}" type="presParOf" srcId="{2A221434-3715-4349-9CA7-9C79D4289B3E}" destId="{AAA07C81-68B7-480F-87D7-B333809D0F6B}" srcOrd="3" destOrd="0" presId="urn:microsoft.com/office/officeart/2008/layout/AlternatingHexagons"/>
    <dgm:cxn modelId="{8909C59D-DE2E-431A-BCB2-78DF152AC73D}" type="presParOf" srcId="{2A221434-3715-4349-9CA7-9C79D4289B3E}" destId="{EE6B05E4-F322-4072-872D-CDAC4F233440}" srcOrd="4" destOrd="0" presId="urn:microsoft.com/office/officeart/2008/layout/AlternatingHexagons"/>
    <dgm:cxn modelId="{8429E5F3-05D3-4D30-A270-65B0C398CC2B}" type="presParOf" srcId="{EC7DC2ED-ED1A-49C1-A349-7884667A3E54}" destId="{D89A0CF9-3564-4A2F-AF4E-EFCA2717171F}" srcOrd="1" destOrd="0" presId="urn:microsoft.com/office/officeart/2008/layout/AlternatingHexagons"/>
    <dgm:cxn modelId="{96C9FECE-B19E-4FBD-BCBA-A3BBFB683C47}" type="presParOf" srcId="{EC7DC2ED-ED1A-49C1-A349-7884667A3E54}" destId="{4F9A7655-0F55-4C62-9CC8-2E9B5A148B0C}" srcOrd="2" destOrd="0" presId="urn:microsoft.com/office/officeart/2008/layout/AlternatingHexagons"/>
    <dgm:cxn modelId="{2808BC3D-F12D-4BC2-B9EA-3C6AE330FAE1}" type="presParOf" srcId="{4F9A7655-0F55-4C62-9CC8-2E9B5A148B0C}" destId="{62639098-6402-4AED-924E-7763233CEF03}" srcOrd="0" destOrd="0" presId="urn:microsoft.com/office/officeart/2008/layout/AlternatingHexagons"/>
    <dgm:cxn modelId="{CC32A403-F639-4690-96FC-FE455D4270E9}" type="presParOf" srcId="{4F9A7655-0F55-4C62-9CC8-2E9B5A148B0C}" destId="{FE27C8B4-850A-44E5-8F61-8C36D60DBA68}" srcOrd="1" destOrd="0" presId="urn:microsoft.com/office/officeart/2008/layout/AlternatingHexagons"/>
    <dgm:cxn modelId="{3125CF16-F72F-4D9D-8ACA-379B715E501E}" type="presParOf" srcId="{4F9A7655-0F55-4C62-9CC8-2E9B5A148B0C}" destId="{21F9E5EB-A017-45E1-A072-53B8D621B188}" srcOrd="2" destOrd="0" presId="urn:microsoft.com/office/officeart/2008/layout/AlternatingHexagons"/>
    <dgm:cxn modelId="{59533FAB-F21E-4B44-B0B3-C0DD4C0A5CCC}" type="presParOf" srcId="{4F9A7655-0F55-4C62-9CC8-2E9B5A148B0C}" destId="{BB47D53B-D2BD-4C50-9B46-B6CE6CEBA2F9}" srcOrd="3" destOrd="0" presId="urn:microsoft.com/office/officeart/2008/layout/AlternatingHexagons"/>
    <dgm:cxn modelId="{364C49CC-3461-40A7-9D70-2F85A888E0E1}" type="presParOf" srcId="{4F9A7655-0F55-4C62-9CC8-2E9B5A148B0C}" destId="{0701F76A-0401-4B70-9026-95BCA903B2E2}" srcOrd="4" destOrd="0" presId="urn:microsoft.com/office/officeart/2008/layout/AlternatingHexagons"/>
    <dgm:cxn modelId="{B64A858B-ABA4-429B-8713-B37A959EC4CD}" type="presParOf" srcId="{EC7DC2ED-ED1A-49C1-A349-7884667A3E54}" destId="{25679C96-952D-4555-B9B2-07A051197001}" srcOrd="3" destOrd="0" presId="urn:microsoft.com/office/officeart/2008/layout/AlternatingHexagons"/>
    <dgm:cxn modelId="{CEB966C1-3CBD-4DEA-B4E9-10DAB4F1F261}" type="presParOf" srcId="{EC7DC2ED-ED1A-49C1-A349-7884667A3E54}" destId="{5BAF1463-4051-47BF-950F-D17E436C0EB8}" srcOrd="4" destOrd="0" presId="urn:microsoft.com/office/officeart/2008/layout/AlternatingHexagons"/>
    <dgm:cxn modelId="{F11450DA-96BD-4556-ABCB-BFC1F5C7B2EA}" type="presParOf" srcId="{5BAF1463-4051-47BF-950F-D17E436C0EB8}" destId="{C20100A8-0913-45AD-9EC9-F7B439838A8E}" srcOrd="0" destOrd="0" presId="urn:microsoft.com/office/officeart/2008/layout/AlternatingHexagons"/>
    <dgm:cxn modelId="{2FC8C14F-57C9-4483-9435-A3517581C4FF}" type="presParOf" srcId="{5BAF1463-4051-47BF-950F-D17E436C0EB8}" destId="{CFFAF4A7-A7F6-4718-9114-3F2F3DB91C9A}" srcOrd="1" destOrd="0" presId="urn:microsoft.com/office/officeart/2008/layout/AlternatingHexagons"/>
    <dgm:cxn modelId="{03F649B8-595E-44E5-A68A-F2F5DA9EABC8}" type="presParOf" srcId="{5BAF1463-4051-47BF-950F-D17E436C0EB8}" destId="{6354E610-63D6-418A-B786-AD6286A95F63}" srcOrd="2" destOrd="0" presId="urn:microsoft.com/office/officeart/2008/layout/AlternatingHexagons"/>
    <dgm:cxn modelId="{C638D98C-0D9E-4600-B436-5C16108BB8A1}" type="presParOf" srcId="{5BAF1463-4051-47BF-950F-D17E436C0EB8}" destId="{F2342F4A-6CE9-4CE7-BA6B-0BB03BF0A897}" srcOrd="3" destOrd="0" presId="urn:microsoft.com/office/officeart/2008/layout/AlternatingHexagons"/>
    <dgm:cxn modelId="{1D4C79B0-5A62-464D-AA56-76AD44738844}" type="presParOf" srcId="{5BAF1463-4051-47BF-950F-D17E436C0EB8}" destId="{7A9D7971-0580-4C07-9302-BD72F6126DB8}"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CD29DE-47F9-417E-8031-1EDF427FAC1C}">
      <dsp:nvSpPr>
        <dsp:cNvPr id="0" name=""/>
        <dsp:cNvSpPr/>
      </dsp:nvSpPr>
      <dsp:spPr>
        <a:xfrm rot="5400000">
          <a:off x="4517759" y="114590"/>
          <a:ext cx="1762928" cy="1533747"/>
        </a:xfrm>
        <a:prstGeom prst="hexagon">
          <a:avLst>
            <a:gd name="adj" fmla="val 25000"/>
            <a:gd name="vf" fmla="val 11547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b="1" kern="1200" dirty="0" smtClean="0">
              <a:solidFill>
                <a:srgbClr val="FFC000"/>
              </a:solidFill>
              <a:latin typeface="+mn-lt"/>
              <a:cs typeface="Times New Roman" panose="02020603050405020304" pitchFamily="18" charset="0"/>
            </a:rPr>
            <a:t>Planning skills</a:t>
          </a:r>
          <a:endParaRPr lang="en-US" sz="1600" b="1" kern="1200" dirty="0">
            <a:solidFill>
              <a:srgbClr val="FFC000"/>
            </a:solidFill>
            <a:latin typeface="+mn-lt"/>
            <a:cs typeface="Times New Roman" panose="02020603050405020304" pitchFamily="18" charset="0"/>
          </a:endParaRPr>
        </a:p>
      </dsp:txBody>
      <dsp:txXfrm rot="-5400000">
        <a:off x="4871358" y="274723"/>
        <a:ext cx="1055729" cy="1213482"/>
      </dsp:txXfrm>
    </dsp:sp>
    <dsp:sp modelId="{305C5D5B-B0E7-4A8C-AF9E-B8F7D83D1EDE}">
      <dsp:nvSpPr>
        <dsp:cNvPr id="0" name=""/>
        <dsp:cNvSpPr/>
      </dsp:nvSpPr>
      <dsp:spPr>
        <a:xfrm>
          <a:off x="6749123" y="422332"/>
          <a:ext cx="2967589" cy="10577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US" sz="2000" kern="1200" dirty="0" smtClean="0"/>
            <a:t>Personal skill set and knowledge relevant to the project</a:t>
          </a:r>
          <a:endParaRPr lang="en-US" sz="2000" kern="1200" dirty="0"/>
        </a:p>
      </dsp:txBody>
      <dsp:txXfrm>
        <a:off x="6749123" y="422332"/>
        <a:ext cx="2967589" cy="1057757"/>
      </dsp:txXfrm>
    </dsp:sp>
    <dsp:sp modelId="{EE6B05E4-F322-4072-872D-CDAC4F233440}">
      <dsp:nvSpPr>
        <dsp:cNvPr id="0" name=""/>
        <dsp:cNvSpPr/>
      </dsp:nvSpPr>
      <dsp:spPr>
        <a:xfrm rot="5400000">
          <a:off x="2812554" y="114590"/>
          <a:ext cx="1762928" cy="1533747"/>
        </a:xfrm>
        <a:prstGeom prst="hexagon">
          <a:avLst>
            <a:gd name="adj" fmla="val 25000"/>
            <a:gd name="vf" fmla="val 11547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tx1"/>
              </a:solidFill>
              <a:latin typeface="+mn-lt"/>
              <a:cs typeface="Times New Roman" panose="02020603050405020304" pitchFamily="18" charset="0"/>
            </a:rPr>
            <a:t>Negotiation skills</a:t>
          </a:r>
          <a:endParaRPr lang="en-US" sz="1400" b="1" kern="1200" dirty="0">
            <a:solidFill>
              <a:schemeClr val="tx1"/>
            </a:solidFill>
            <a:latin typeface="+mn-lt"/>
            <a:cs typeface="Times New Roman" panose="02020603050405020304" pitchFamily="18" charset="0"/>
          </a:endParaRPr>
        </a:p>
      </dsp:txBody>
      <dsp:txXfrm rot="-5400000">
        <a:off x="3166153" y="274723"/>
        <a:ext cx="1055729" cy="1213482"/>
      </dsp:txXfrm>
    </dsp:sp>
    <dsp:sp modelId="{62639098-6402-4AED-924E-7763233CEF03}">
      <dsp:nvSpPr>
        <dsp:cNvPr id="0" name=""/>
        <dsp:cNvSpPr/>
      </dsp:nvSpPr>
      <dsp:spPr>
        <a:xfrm rot="5400000">
          <a:off x="3640528" y="1611301"/>
          <a:ext cx="1762928" cy="1533747"/>
        </a:xfrm>
        <a:prstGeom prst="hexagon">
          <a:avLst>
            <a:gd name="adj" fmla="val 25000"/>
            <a:gd name="vf" fmla="val 11547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smtClean="0"/>
            <a:t>Risk management skills</a:t>
          </a:r>
          <a:endParaRPr lang="en-US" sz="1400" b="1" kern="1200" dirty="0"/>
        </a:p>
      </dsp:txBody>
      <dsp:txXfrm rot="-5400000">
        <a:off x="3994127" y="1771434"/>
        <a:ext cx="1055729" cy="1213482"/>
      </dsp:txXfrm>
    </dsp:sp>
    <dsp:sp modelId="{FE27C8B4-850A-44E5-8F61-8C36D60DBA68}">
      <dsp:nvSpPr>
        <dsp:cNvPr id="0" name=""/>
        <dsp:cNvSpPr/>
      </dsp:nvSpPr>
      <dsp:spPr>
        <a:xfrm>
          <a:off x="1787690" y="1849296"/>
          <a:ext cx="1903962" cy="1057757"/>
        </a:xfrm>
        <a:prstGeom prst="rect">
          <a:avLst/>
        </a:prstGeom>
        <a:noFill/>
        <a:ln>
          <a:noFill/>
        </a:ln>
        <a:effectLst/>
      </dsp:spPr>
      <dsp:style>
        <a:lnRef idx="0">
          <a:scrgbClr r="0" g="0" b="0"/>
        </a:lnRef>
        <a:fillRef idx="0">
          <a:scrgbClr r="0" g="0" b="0"/>
        </a:fillRef>
        <a:effectRef idx="0">
          <a:scrgbClr r="0" g="0" b="0"/>
        </a:effectRef>
        <a:fontRef idx="minor"/>
      </dsp:style>
    </dsp:sp>
    <dsp:sp modelId="{0701F76A-0401-4B70-9026-95BCA903B2E2}">
      <dsp:nvSpPr>
        <dsp:cNvPr id="0" name=""/>
        <dsp:cNvSpPr/>
      </dsp:nvSpPr>
      <dsp:spPr>
        <a:xfrm rot="5400000">
          <a:off x="5296975" y="1611301"/>
          <a:ext cx="1762928" cy="1533747"/>
        </a:xfrm>
        <a:prstGeom prst="hexagon">
          <a:avLst>
            <a:gd name="adj" fmla="val 25000"/>
            <a:gd name="vf" fmla="val 11547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accent3">
                  <a:lumMod val="40000"/>
                  <a:lumOff val="60000"/>
                </a:schemeClr>
              </a:solidFill>
            </a:rPr>
            <a:t>Time management skills</a:t>
          </a:r>
          <a:endParaRPr lang="en-US" sz="1400" b="1" kern="1200" dirty="0">
            <a:solidFill>
              <a:schemeClr val="accent3">
                <a:lumMod val="40000"/>
                <a:lumOff val="60000"/>
              </a:schemeClr>
            </a:solidFill>
          </a:endParaRPr>
        </a:p>
      </dsp:txBody>
      <dsp:txXfrm rot="-5400000">
        <a:off x="5650574" y="1771434"/>
        <a:ext cx="1055729" cy="1213482"/>
      </dsp:txXfrm>
    </dsp:sp>
    <dsp:sp modelId="{C20100A8-0913-45AD-9EC9-F7B439838A8E}">
      <dsp:nvSpPr>
        <dsp:cNvPr id="0" name=""/>
        <dsp:cNvSpPr/>
      </dsp:nvSpPr>
      <dsp:spPr>
        <a:xfrm rot="5400000">
          <a:off x="4471925" y="3107674"/>
          <a:ext cx="1762928" cy="1533747"/>
        </a:xfrm>
        <a:prstGeom prst="hexagon">
          <a:avLst>
            <a:gd name="adj" fmla="val 25000"/>
            <a:gd name="vf" fmla="val 11547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smtClean="0">
              <a:solidFill>
                <a:srgbClr val="002060"/>
              </a:solidFill>
            </a:rPr>
            <a:t>Communication skills</a:t>
          </a:r>
          <a:endParaRPr lang="en-US" sz="1400" b="1" kern="1200" dirty="0">
            <a:solidFill>
              <a:srgbClr val="002060"/>
            </a:solidFill>
          </a:endParaRPr>
        </a:p>
      </dsp:txBody>
      <dsp:txXfrm rot="-5400000">
        <a:off x="4825524" y="3267807"/>
        <a:ext cx="1055729" cy="1213482"/>
      </dsp:txXfrm>
    </dsp:sp>
    <dsp:sp modelId="{CFFAF4A7-A7F6-4718-9114-3F2F3DB91C9A}">
      <dsp:nvSpPr>
        <dsp:cNvPr id="0" name=""/>
        <dsp:cNvSpPr/>
      </dsp:nvSpPr>
      <dsp:spPr>
        <a:xfrm>
          <a:off x="6166804" y="3345670"/>
          <a:ext cx="1967428" cy="1057757"/>
        </a:xfrm>
        <a:prstGeom prst="rect">
          <a:avLst/>
        </a:prstGeom>
        <a:noFill/>
        <a:ln>
          <a:noFill/>
        </a:ln>
        <a:effectLst/>
      </dsp:spPr>
      <dsp:style>
        <a:lnRef idx="0">
          <a:scrgbClr r="0" g="0" b="0"/>
        </a:lnRef>
        <a:fillRef idx="0">
          <a:scrgbClr r="0" g="0" b="0"/>
        </a:fillRef>
        <a:effectRef idx="0">
          <a:scrgbClr r="0" g="0" b="0"/>
        </a:effectRef>
        <a:fontRef idx="minor"/>
      </dsp:style>
    </dsp:sp>
    <dsp:sp modelId="{7A9D7971-0580-4C07-9302-BD72F6126DB8}">
      <dsp:nvSpPr>
        <dsp:cNvPr id="0" name=""/>
        <dsp:cNvSpPr/>
      </dsp:nvSpPr>
      <dsp:spPr>
        <a:xfrm rot="5400000">
          <a:off x="2815477" y="3107674"/>
          <a:ext cx="1762928" cy="1533747"/>
        </a:xfrm>
        <a:prstGeom prst="hexagon">
          <a:avLst>
            <a:gd name="adj" fmla="val 25000"/>
            <a:gd name="vf" fmla="val 11547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r>
            <a:rPr lang="en-US" sz="1600" b="1" kern="1200" dirty="0" smtClean="0">
              <a:solidFill>
                <a:srgbClr val="FFFF00"/>
              </a:solidFill>
            </a:rPr>
            <a:t>Leadership skills</a:t>
          </a:r>
          <a:endParaRPr lang="en-US" sz="1600" b="1" kern="1200" dirty="0">
            <a:solidFill>
              <a:srgbClr val="FFFF00"/>
            </a:solidFill>
          </a:endParaRPr>
        </a:p>
      </dsp:txBody>
      <dsp:txXfrm rot="-5400000">
        <a:off x="3169076" y="3267807"/>
        <a:ext cx="1055729" cy="1213482"/>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0CEF57-C95C-4275-BD74-94AA6D415F42}" type="datetimeFigureOut">
              <a:rPr lang="en-US" smtClean="0"/>
              <a:t>24/08/18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EEAED-DFDA-44E8-9CBD-AD20F2E9155B}" type="slidenum">
              <a:rPr lang="en-US" smtClean="0"/>
              <a:t>‹#›</a:t>
            </a:fld>
            <a:endParaRPr lang="en-US"/>
          </a:p>
        </p:txBody>
      </p:sp>
    </p:spTree>
    <p:extLst>
      <p:ext uri="{BB962C8B-B14F-4D97-AF65-F5344CB8AC3E}">
        <p14:creationId xmlns:p14="http://schemas.microsoft.com/office/powerpoint/2010/main" val="2292691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37EEAED-DFDA-44E8-9CBD-AD20F2E9155B}" type="slidenum">
              <a:rPr lang="en-US" smtClean="0"/>
              <a:t>3</a:t>
            </a:fld>
            <a:endParaRPr lang="en-US"/>
          </a:p>
        </p:txBody>
      </p:sp>
    </p:spTree>
    <p:extLst>
      <p:ext uri="{BB962C8B-B14F-4D97-AF65-F5344CB8AC3E}">
        <p14:creationId xmlns:p14="http://schemas.microsoft.com/office/powerpoint/2010/main" val="24961839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354317B-5786-4421-A309-4F58A601F3AC}" type="datetimeFigureOut">
              <a:rPr lang="en-US" smtClean="0"/>
              <a:t>24/08/18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B8A6A8-1DF8-450D-B577-DDAC241F3252}" type="slidenum">
              <a:rPr lang="en-US" smtClean="0"/>
              <a:t>‹#›</a:t>
            </a:fld>
            <a:endParaRPr lang="en-US"/>
          </a:p>
        </p:txBody>
      </p:sp>
    </p:spTree>
    <p:extLst>
      <p:ext uri="{BB962C8B-B14F-4D97-AF65-F5344CB8AC3E}">
        <p14:creationId xmlns:p14="http://schemas.microsoft.com/office/powerpoint/2010/main" val="12657901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54317B-5786-4421-A309-4F58A601F3AC}" type="datetimeFigureOut">
              <a:rPr lang="en-US" smtClean="0"/>
              <a:t>24/08/18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B8A6A8-1DF8-450D-B577-DDAC241F3252}" type="slidenum">
              <a:rPr lang="en-US" smtClean="0"/>
              <a:t>‹#›</a:t>
            </a:fld>
            <a:endParaRPr lang="en-US"/>
          </a:p>
        </p:txBody>
      </p:sp>
    </p:spTree>
    <p:extLst>
      <p:ext uri="{BB962C8B-B14F-4D97-AF65-F5344CB8AC3E}">
        <p14:creationId xmlns:p14="http://schemas.microsoft.com/office/powerpoint/2010/main" val="2621511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54317B-5786-4421-A309-4F58A601F3AC}" type="datetimeFigureOut">
              <a:rPr lang="en-US" smtClean="0"/>
              <a:t>24/08/18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B8A6A8-1DF8-450D-B577-DDAC241F3252}" type="slidenum">
              <a:rPr lang="en-US" smtClean="0"/>
              <a:t>‹#›</a:t>
            </a:fld>
            <a:endParaRPr lang="en-US"/>
          </a:p>
        </p:txBody>
      </p:sp>
    </p:spTree>
    <p:extLst>
      <p:ext uri="{BB962C8B-B14F-4D97-AF65-F5344CB8AC3E}">
        <p14:creationId xmlns:p14="http://schemas.microsoft.com/office/powerpoint/2010/main" val="1749734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354317B-5786-4421-A309-4F58A601F3AC}" type="datetimeFigureOut">
              <a:rPr lang="en-US" smtClean="0"/>
              <a:t>24/08/18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9B8A6A8-1DF8-450D-B577-DDAC241F3252}" type="slidenum">
              <a:rPr lang="en-US" smtClean="0"/>
              <a:t>‹#›</a:t>
            </a:fld>
            <a:endParaRPr lang="en-US"/>
          </a:p>
        </p:txBody>
      </p:sp>
    </p:spTree>
    <p:extLst>
      <p:ext uri="{BB962C8B-B14F-4D97-AF65-F5344CB8AC3E}">
        <p14:creationId xmlns:p14="http://schemas.microsoft.com/office/powerpoint/2010/main" val="2961138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354317B-5786-4421-A309-4F58A601F3AC}" type="datetimeFigureOut">
              <a:rPr lang="en-US" smtClean="0"/>
              <a:t>24/08/18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9B8A6A8-1DF8-450D-B577-DDAC241F3252}" type="slidenum">
              <a:rPr lang="en-US" smtClean="0"/>
              <a:t>‹#›</a:t>
            </a:fld>
            <a:endParaRPr lang="en-US"/>
          </a:p>
        </p:txBody>
      </p:sp>
    </p:spTree>
    <p:extLst>
      <p:ext uri="{BB962C8B-B14F-4D97-AF65-F5344CB8AC3E}">
        <p14:creationId xmlns:p14="http://schemas.microsoft.com/office/powerpoint/2010/main" val="877494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354317B-5786-4421-A309-4F58A601F3AC}" type="datetimeFigureOut">
              <a:rPr lang="en-US" smtClean="0"/>
              <a:t>24/08/18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9B8A6A8-1DF8-450D-B577-DDAC241F3252}" type="slidenum">
              <a:rPr lang="en-US" smtClean="0"/>
              <a:t>‹#›</a:t>
            </a:fld>
            <a:endParaRPr lang="en-US"/>
          </a:p>
        </p:txBody>
      </p:sp>
    </p:spTree>
    <p:extLst>
      <p:ext uri="{BB962C8B-B14F-4D97-AF65-F5344CB8AC3E}">
        <p14:creationId xmlns:p14="http://schemas.microsoft.com/office/powerpoint/2010/main" val="3105676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54317B-5786-4421-A309-4F58A601F3AC}" type="datetimeFigureOut">
              <a:rPr lang="en-US" smtClean="0"/>
              <a:t>24/08/18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9B8A6A8-1DF8-450D-B577-DDAC241F3252}" type="slidenum">
              <a:rPr lang="en-US" smtClean="0"/>
              <a:t>‹#›</a:t>
            </a:fld>
            <a:endParaRPr lang="en-US"/>
          </a:p>
        </p:txBody>
      </p:sp>
    </p:spTree>
    <p:extLst>
      <p:ext uri="{BB962C8B-B14F-4D97-AF65-F5344CB8AC3E}">
        <p14:creationId xmlns:p14="http://schemas.microsoft.com/office/powerpoint/2010/main" val="744126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354317B-5786-4421-A309-4F58A601F3AC}" type="datetimeFigureOut">
              <a:rPr lang="en-US" smtClean="0"/>
              <a:t>24/08/18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9B8A6A8-1DF8-450D-B577-DDAC241F3252}" type="slidenum">
              <a:rPr lang="en-US" smtClean="0"/>
              <a:t>‹#›</a:t>
            </a:fld>
            <a:endParaRPr lang="en-US"/>
          </a:p>
        </p:txBody>
      </p:sp>
    </p:spTree>
    <p:extLst>
      <p:ext uri="{BB962C8B-B14F-4D97-AF65-F5344CB8AC3E}">
        <p14:creationId xmlns:p14="http://schemas.microsoft.com/office/powerpoint/2010/main" val="2411866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354317B-5786-4421-A309-4F58A601F3AC}" type="datetimeFigureOut">
              <a:rPr lang="en-US" smtClean="0"/>
              <a:t>24/08/18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9B8A6A8-1DF8-450D-B577-DDAC241F3252}" type="slidenum">
              <a:rPr lang="en-US" smtClean="0"/>
              <a:t>‹#›</a:t>
            </a:fld>
            <a:endParaRPr lang="en-US"/>
          </a:p>
        </p:txBody>
      </p:sp>
    </p:spTree>
    <p:extLst>
      <p:ext uri="{BB962C8B-B14F-4D97-AF65-F5344CB8AC3E}">
        <p14:creationId xmlns:p14="http://schemas.microsoft.com/office/powerpoint/2010/main" val="3226834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54317B-5786-4421-A309-4F58A601F3AC}" type="datetimeFigureOut">
              <a:rPr lang="en-US" smtClean="0"/>
              <a:t>24/08/18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B8A6A8-1DF8-450D-B577-DDAC241F3252}" type="slidenum">
              <a:rPr lang="en-US" smtClean="0"/>
              <a:t>‹#›</a:t>
            </a:fld>
            <a:endParaRPr lang="en-US"/>
          </a:p>
        </p:txBody>
      </p:sp>
    </p:spTree>
    <p:extLst>
      <p:ext uri="{BB962C8B-B14F-4D97-AF65-F5344CB8AC3E}">
        <p14:creationId xmlns:p14="http://schemas.microsoft.com/office/powerpoint/2010/main" val="2160500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54317B-5786-4421-A309-4F58A601F3AC}" type="datetimeFigureOut">
              <a:rPr lang="en-US" smtClean="0"/>
              <a:t>24/08/18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B8A6A8-1DF8-450D-B577-DDAC241F3252}"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5569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54317B-5786-4421-A309-4F58A601F3AC}" type="datetimeFigureOut">
              <a:rPr lang="en-US" smtClean="0"/>
              <a:t>24/08/18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B8A6A8-1DF8-450D-B577-DDAC241F3252}" type="slidenum">
              <a:rPr lang="en-US" smtClean="0"/>
              <a:t>‹#›</a:t>
            </a:fld>
            <a:endParaRPr lang="en-US"/>
          </a:p>
        </p:txBody>
      </p:sp>
    </p:spTree>
    <p:extLst>
      <p:ext uri="{BB962C8B-B14F-4D97-AF65-F5344CB8AC3E}">
        <p14:creationId xmlns:p14="http://schemas.microsoft.com/office/powerpoint/2010/main" val="18658339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54317B-5786-4421-A309-4F58A601F3AC}" type="datetimeFigureOut">
              <a:rPr lang="en-US" smtClean="0"/>
              <a:t>24/08/18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B8A6A8-1DF8-450D-B577-DDAC241F325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273832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54317B-5786-4421-A309-4F58A601F3AC}" type="datetimeFigureOut">
              <a:rPr lang="en-US" smtClean="0"/>
              <a:t>24/08/18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B8A6A8-1DF8-450D-B577-DDAC241F3252}" type="slidenum">
              <a:rPr lang="en-US" smtClean="0"/>
              <a:t>‹#›</a:t>
            </a:fld>
            <a:endParaRPr lang="en-US"/>
          </a:p>
        </p:txBody>
      </p:sp>
    </p:spTree>
    <p:extLst>
      <p:ext uri="{BB962C8B-B14F-4D97-AF65-F5344CB8AC3E}">
        <p14:creationId xmlns:p14="http://schemas.microsoft.com/office/powerpoint/2010/main" val="15288177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54317B-5786-4421-A309-4F58A601F3AC}" type="datetimeFigureOut">
              <a:rPr lang="en-US" smtClean="0"/>
              <a:t>24/08/18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B8A6A8-1DF8-450D-B577-DDAC241F3252}" type="slidenum">
              <a:rPr lang="en-US" smtClean="0"/>
              <a:t>‹#›</a:t>
            </a:fld>
            <a:endParaRPr lang="en-US"/>
          </a:p>
        </p:txBody>
      </p:sp>
    </p:spTree>
    <p:extLst>
      <p:ext uri="{BB962C8B-B14F-4D97-AF65-F5344CB8AC3E}">
        <p14:creationId xmlns:p14="http://schemas.microsoft.com/office/powerpoint/2010/main" val="8540635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54317B-5786-4421-A309-4F58A601F3AC}" type="datetimeFigureOut">
              <a:rPr lang="en-US" smtClean="0"/>
              <a:t>24/08/18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B8A6A8-1DF8-450D-B577-DDAC241F3252}" type="slidenum">
              <a:rPr lang="en-US" smtClean="0"/>
              <a:t>‹#›</a:t>
            </a:fld>
            <a:endParaRPr lang="en-US"/>
          </a:p>
        </p:txBody>
      </p:sp>
    </p:spTree>
    <p:extLst>
      <p:ext uri="{BB962C8B-B14F-4D97-AF65-F5344CB8AC3E}">
        <p14:creationId xmlns:p14="http://schemas.microsoft.com/office/powerpoint/2010/main" val="211139970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354317B-5786-4421-A309-4F58A601F3AC}" type="datetimeFigureOut">
              <a:rPr lang="en-US" smtClean="0"/>
              <a:t>24/08/18</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9B8A6A8-1DF8-450D-B577-DDAC241F3252}" type="slidenum">
              <a:rPr lang="en-US" smtClean="0"/>
              <a:t>‹#›</a:t>
            </a:fld>
            <a:endParaRPr lang="en-US"/>
          </a:p>
        </p:txBody>
      </p:sp>
    </p:spTree>
    <p:extLst>
      <p:ext uri="{BB962C8B-B14F-4D97-AF65-F5344CB8AC3E}">
        <p14:creationId xmlns:p14="http://schemas.microsoft.com/office/powerpoint/2010/main" val="14735981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49459" y="2234556"/>
            <a:ext cx="7392948" cy="1846659"/>
          </a:xfrm>
          <a:prstGeom prst="rect">
            <a:avLst/>
          </a:prstGeom>
        </p:spPr>
        <p:txBody>
          <a:bodyPr wrap="square">
            <a:spAutoFit/>
          </a:bodyPr>
          <a:lstStyle/>
          <a:p>
            <a:r>
              <a:rPr lang="en-GB" sz="2000" b="1" dirty="0"/>
              <a:t>EMPL4010 Pathway </a:t>
            </a:r>
            <a:r>
              <a:rPr lang="en-GB" sz="2000" b="1" dirty="0" smtClean="0"/>
              <a:t>Project 2- </a:t>
            </a:r>
            <a:r>
              <a:rPr lang="en-GB" sz="2000" b="1" dirty="0" smtClean="0"/>
              <a:t>Skills for Self-Employment</a:t>
            </a:r>
          </a:p>
          <a:p>
            <a:endParaRPr lang="en-GB" sz="2000" b="1" dirty="0"/>
          </a:p>
          <a:p>
            <a:r>
              <a:rPr lang="en-GB" sz="2000" b="1" dirty="0" smtClean="0"/>
              <a:t>Team </a:t>
            </a:r>
            <a:r>
              <a:rPr lang="en-GB" sz="2000" b="1" dirty="0"/>
              <a:t>Leader’s Name: </a:t>
            </a:r>
            <a:r>
              <a:rPr lang="en-GB" sz="2000" b="1" dirty="0" err="1"/>
              <a:t>Rakib</a:t>
            </a:r>
            <a:r>
              <a:rPr lang="en-GB" sz="2000" b="1" dirty="0"/>
              <a:t> Mohammed </a:t>
            </a:r>
            <a:r>
              <a:rPr lang="en-GB" sz="2800" b="1" dirty="0"/>
              <a:t/>
            </a:r>
            <a:br>
              <a:rPr lang="en-GB" sz="2800" b="1" dirty="0"/>
            </a:br>
            <a:r>
              <a:rPr lang="en-GB" b="1" dirty="0" err="1"/>
              <a:t>Tema</a:t>
            </a:r>
            <a:r>
              <a:rPr lang="en-GB" b="1" dirty="0"/>
              <a:t> Leader’s ID: 1605700</a:t>
            </a:r>
          </a:p>
          <a:p>
            <a:r>
              <a:rPr lang="en-GB" b="1" dirty="0"/>
              <a:t>Team Members: </a:t>
            </a:r>
            <a:r>
              <a:rPr lang="en-GB" b="1" dirty="0" err="1"/>
              <a:t>Shazia</a:t>
            </a:r>
            <a:r>
              <a:rPr lang="en-GB" b="1" dirty="0"/>
              <a:t> </a:t>
            </a:r>
            <a:r>
              <a:rPr lang="en-GB" b="1" dirty="0" err="1"/>
              <a:t>Kiani</a:t>
            </a:r>
            <a:r>
              <a:rPr lang="en-GB" b="1" dirty="0"/>
              <a:t>, </a:t>
            </a:r>
            <a:r>
              <a:rPr lang="en-GB" b="1" dirty="0" err="1"/>
              <a:t>Shabana</a:t>
            </a:r>
            <a:r>
              <a:rPr lang="en-GB" b="1" dirty="0"/>
              <a:t> Khan, Syed </a:t>
            </a:r>
            <a:r>
              <a:rPr lang="en-GB" b="1" dirty="0" err="1"/>
              <a:t>Miah</a:t>
            </a:r>
            <a:r>
              <a:rPr lang="en-GB" b="1" dirty="0"/>
              <a:t>, </a:t>
            </a:r>
            <a:r>
              <a:rPr lang="en-GB" b="1" dirty="0" err="1"/>
              <a:t>Kamrun</a:t>
            </a:r>
            <a:r>
              <a:rPr lang="en-GB" b="1" dirty="0"/>
              <a:t> </a:t>
            </a:r>
            <a:r>
              <a:rPr lang="en-GB" b="1" dirty="0" err="1"/>
              <a:t>Nahar</a:t>
            </a:r>
            <a:r>
              <a:rPr lang="en-GB" b="1" dirty="0"/>
              <a:t>, </a:t>
            </a:r>
            <a:r>
              <a:rPr lang="en-GB" b="1" dirty="0" err="1"/>
              <a:t>Aftab</a:t>
            </a:r>
            <a:r>
              <a:rPr lang="en-GB" b="1" dirty="0"/>
              <a:t> </a:t>
            </a:r>
            <a:r>
              <a:rPr lang="en-GB" b="1" dirty="0" err="1"/>
              <a:t>Zunnun</a:t>
            </a:r>
            <a:r>
              <a:rPr lang="en-GB" b="1" dirty="0"/>
              <a:t> and </a:t>
            </a:r>
            <a:r>
              <a:rPr lang="en-GB" b="1" dirty="0" err="1"/>
              <a:t>Kateka</a:t>
            </a:r>
            <a:endParaRPr lang="en-GB" b="1" dirty="0"/>
          </a:p>
        </p:txBody>
      </p:sp>
      <p:sp>
        <p:nvSpPr>
          <p:cNvPr id="5" name="TextBox 4"/>
          <p:cNvSpPr txBox="1"/>
          <p:nvPr/>
        </p:nvSpPr>
        <p:spPr>
          <a:xfrm>
            <a:off x="2614906" y="4724506"/>
            <a:ext cx="3141981" cy="646331"/>
          </a:xfrm>
          <a:prstGeom prst="rect">
            <a:avLst/>
          </a:prstGeom>
          <a:noFill/>
        </p:spPr>
        <p:txBody>
          <a:bodyPr wrap="none" rtlCol="0">
            <a:spAutoFit/>
          </a:bodyPr>
          <a:lstStyle/>
          <a:p>
            <a:r>
              <a:rPr lang="en-GB" b="1" dirty="0"/>
              <a:t>Teacher’s Name: M </a:t>
            </a:r>
            <a:r>
              <a:rPr lang="en-GB" b="1" dirty="0" err="1"/>
              <a:t>Rahman</a:t>
            </a:r>
            <a:r>
              <a:rPr lang="en-GB" b="1" dirty="0"/>
              <a:t>  </a:t>
            </a:r>
          </a:p>
          <a:p>
            <a:endParaRPr lang="en-US" dirty="0"/>
          </a:p>
        </p:txBody>
      </p:sp>
      <p:sp>
        <p:nvSpPr>
          <p:cNvPr id="6" name="Title 1"/>
          <p:cNvSpPr txBox="1">
            <a:spLocks/>
          </p:cNvSpPr>
          <p:nvPr/>
        </p:nvSpPr>
        <p:spPr>
          <a:xfrm>
            <a:off x="611560" y="1330300"/>
            <a:ext cx="7772400" cy="57606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000" b="1" dirty="0" smtClean="0"/>
              <a:t>University of Wales Trinity Saint David</a:t>
            </a:r>
            <a:endParaRPr lang="en-GB" sz="3000" b="1" dirty="0"/>
          </a:p>
        </p:txBody>
      </p:sp>
    </p:spTree>
    <p:extLst>
      <p:ext uri="{BB962C8B-B14F-4D97-AF65-F5344CB8AC3E}">
        <p14:creationId xmlns:p14="http://schemas.microsoft.com/office/powerpoint/2010/main" val="1394209735"/>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7921" y="1514899"/>
            <a:ext cx="8100296" cy="488770"/>
          </a:xfrm>
        </p:spPr>
        <p:txBody>
          <a:bodyPr/>
          <a:lstStyle/>
          <a:p>
            <a:pPr algn="just"/>
            <a:r>
              <a:rPr lang="en-US" sz="2400" b="1" dirty="0" smtClean="0">
                <a:cs typeface="Times New Roman" panose="02020603050405020304" pitchFamily="18" charset="0"/>
              </a:rPr>
              <a:t>Introduction</a:t>
            </a:r>
            <a:endParaRPr lang="en-US" sz="2400" b="1" dirty="0">
              <a:cs typeface="Times New Roman" panose="02020603050405020304" pitchFamily="18" charset="0"/>
            </a:endParaRPr>
          </a:p>
        </p:txBody>
      </p:sp>
      <p:sp>
        <p:nvSpPr>
          <p:cNvPr id="3" name="Subtitle 2"/>
          <p:cNvSpPr>
            <a:spLocks noGrp="1"/>
          </p:cNvSpPr>
          <p:nvPr>
            <p:ph type="subTitle" idx="1"/>
          </p:nvPr>
        </p:nvSpPr>
        <p:spPr>
          <a:xfrm>
            <a:off x="777921" y="2003669"/>
            <a:ext cx="8857397" cy="3455436"/>
          </a:xfrm>
        </p:spPr>
        <p:txBody>
          <a:bodyPr>
            <a:normAutofit/>
          </a:bodyPr>
          <a:lstStyle/>
          <a:p>
            <a:pPr algn="just"/>
            <a:r>
              <a:rPr lang="en-US" sz="2000" dirty="0" smtClean="0">
                <a:solidFill>
                  <a:schemeClr val="tx1">
                    <a:lumMod val="75000"/>
                    <a:lumOff val="25000"/>
                  </a:schemeClr>
                </a:solidFill>
                <a:cs typeface="Times New Roman" panose="02020603050405020304" pitchFamily="18" charset="0"/>
              </a:rPr>
              <a:t>Today’s business market is very competitive and very large. In order to survive in such kind of business environment, people have to have proper business plan and should have proper skills to set up or apply the initiated business plan. We (group of students) have already initiated a business plan. In this case, the taken business plan is to set up a coffee shop within central London. In this presentation, we are going to present different aspects of business plan and employability skills required for a business plan initiation and application. In addition to, we are going to present about required personal skill-set and knowledge relevant to the project, explanation of the business plan, learning log and organizing knowledge and learning through using a range of information resources. </a:t>
            </a:r>
            <a:endParaRPr lang="en-US" sz="2000" dirty="0">
              <a:solidFill>
                <a:schemeClr val="tx1">
                  <a:lumMod val="75000"/>
                  <a:lumOff val="25000"/>
                </a:schemeClr>
              </a:solidFill>
              <a:cs typeface="Times New Roman" panose="02020603050405020304" pitchFamily="18" charset="0"/>
            </a:endParaRPr>
          </a:p>
        </p:txBody>
      </p:sp>
    </p:spTree>
    <p:extLst>
      <p:ext uri="{BB962C8B-B14F-4D97-AF65-F5344CB8AC3E}">
        <p14:creationId xmlns:p14="http://schemas.microsoft.com/office/powerpoint/2010/main" val="2037351248"/>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72872"/>
            <a:ext cx="8596668" cy="468573"/>
          </a:xfrm>
        </p:spPr>
        <p:txBody>
          <a:bodyPr>
            <a:normAutofit fontScale="90000"/>
          </a:bodyPr>
          <a:lstStyle/>
          <a:p>
            <a:r>
              <a:rPr lang="en-US" sz="2200" b="1" dirty="0" smtClean="0">
                <a:cs typeface="Times New Roman" panose="02020603050405020304" pitchFamily="18" charset="0"/>
              </a:rPr>
              <a:t>Identifying a personal skill-set and knowledge relevant to the project </a:t>
            </a:r>
            <a:endParaRPr lang="en-US" sz="2200" b="1" dirty="0">
              <a:cs typeface="Times New Roman" panose="02020603050405020304" pitchFamily="18" charset="0"/>
            </a:endParaRPr>
          </a:p>
        </p:txBody>
      </p:sp>
      <p:sp>
        <p:nvSpPr>
          <p:cNvPr id="3" name="Content Placeholder 2"/>
          <p:cNvSpPr>
            <a:spLocks noGrp="1"/>
          </p:cNvSpPr>
          <p:nvPr>
            <p:ph idx="1"/>
          </p:nvPr>
        </p:nvSpPr>
        <p:spPr>
          <a:xfrm>
            <a:off x="677334" y="641445"/>
            <a:ext cx="8596668" cy="5104263"/>
          </a:xfrm>
        </p:spPr>
        <p:txBody>
          <a:bodyPr/>
          <a:lstStyle/>
          <a:p>
            <a:pPr marL="0" indent="0" algn="just">
              <a:buNone/>
            </a:pPr>
            <a:r>
              <a:rPr lang="en-US" dirty="0" smtClean="0">
                <a:latin typeface="+mj-lt"/>
                <a:cs typeface="Times New Roman" panose="02020603050405020304" pitchFamily="18" charset="0"/>
              </a:rPr>
              <a:t>Some sorts of personal skills-sets and knowledge relevant to the already illustrated business project is illustrated in below.</a:t>
            </a:r>
          </a:p>
        </p:txBody>
      </p:sp>
      <p:graphicFrame>
        <p:nvGraphicFramePr>
          <p:cNvPr id="4" name="Diagram 3"/>
          <p:cNvGraphicFramePr/>
          <p:nvPr>
            <p:extLst>
              <p:ext uri="{D42A27DB-BD31-4B8C-83A1-F6EECF244321}">
                <p14:modId xmlns:p14="http://schemas.microsoft.com/office/powerpoint/2010/main" val="3585108629"/>
              </p:ext>
            </p:extLst>
          </p:nvPr>
        </p:nvGraphicFramePr>
        <p:xfrm>
          <a:off x="0" y="1616315"/>
          <a:ext cx="9921923" cy="47563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3357210"/>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6516" y="705135"/>
            <a:ext cx="8596668" cy="618699"/>
          </a:xfrm>
        </p:spPr>
        <p:txBody>
          <a:bodyPr>
            <a:normAutofit/>
          </a:bodyPr>
          <a:lstStyle/>
          <a:p>
            <a:r>
              <a:rPr lang="en-US" sz="2200" b="1" dirty="0" smtClean="0"/>
              <a:t>Continue:</a:t>
            </a:r>
            <a:endParaRPr lang="en-US" sz="2200" b="1" dirty="0"/>
          </a:p>
        </p:txBody>
      </p:sp>
      <p:sp>
        <p:nvSpPr>
          <p:cNvPr id="3" name="Content Placeholder 2"/>
          <p:cNvSpPr>
            <a:spLocks noGrp="1"/>
          </p:cNvSpPr>
          <p:nvPr>
            <p:ph idx="1"/>
          </p:nvPr>
        </p:nvSpPr>
        <p:spPr>
          <a:xfrm>
            <a:off x="677333" y="1228299"/>
            <a:ext cx="9572135" cy="3880773"/>
          </a:xfrm>
        </p:spPr>
        <p:txBody>
          <a:bodyPr>
            <a:normAutofit fontScale="92500" lnSpcReduction="20000"/>
          </a:bodyPr>
          <a:lstStyle/>
          <a:p>
            <a:r>
              <a:rPr lang="en-US" u="sng" dirty="0" smtClean="0"/>
              <a:t>Planning skills:</a:t>
            </a:r>
            <a:r>
              <a:rPr lang="en-US" dirty="0" smtClean="0"/>
              <a:t> In order to make a proper business plan and apply that, proper planning skills should be within the entrepreneurs. They should make a perfect work plan so that everyone can work in an integrated way.</a:t>
            </a:r>
            <a:endParaRPr lang="en-US" u="sng" dirty="0" smtClean="0"/>
          </a:p>
          <a:p>
            <a:r>
              <a:rPr lang="en-US" u="sng" dirty="0" smtClean="0"/>
              <a:t>Leadership skills:</a:t>
            </a:r>
            <a:r>
              <a:rPr lang="en-US" dirty="0" smtClean="0"/>
              <a:t> In order to set up any sort of business organization, people should have proper leadership skill so that they can lead the people in the way of goal accomplishment. </a:t>
            </a:r>
          </a:p>
          <a:p>
            <a:r>
              <a:rPr lang="en-US" u="sng" dirty="0" smtClean="0"/>
              <a:t>Communication skills: </a:t>
            </a:r>
            <a:r>
              <a:rPr lang="en-US" dirty="0" smtClean="0"/>
              <a:t>Entrepreneur should have the ability to maintain both formal and information communication with the stakeholders. Smooth communication can bring stakeholders to very close distance. </a:t>
            </a:r>
          </a:p>
          <a:p>
            <a:r>
              <a:rPr lang="en-US" u="sng" dirty="0" smtClean="0"/>
              <a:t>Time management:</a:t>
            </a:r>
            <a:r>
              <a:rPr lang="en-US" dirty="0" smtClean="0"/>
              <a:t> Works should be divided based on time and based on the time, each of the business activities should be accomplished. </a:t>
            </a:r>
          </a:p>
          <a:p>
            <a:r>
              <a:rPr lang="en-US" u="sng" dirty="0" smtClean="0"/>
              <a:t>Risk management:</a:t>
            </a:r>
            <a:r>
              <a:rPr lang="en-US" dirty="0" smtClean="0"/>
              <a:t> Sometimes, entrepreneurs have to take risk of probable inflation rate or fear of not taking new products by customers. </a:t>
            </a:r>
          </a:p>
          <a:p>
            <a:r>
              <a:rPr lang="en-US" u="sng" dirty="0" smtClean="0"/>
              <a:t>Negotiation:</a:t>
            </a:r>
            <a:r>
              <a:rPr lang="en-US" dirty="0" smtClean="0"/>
              <a:t> Entrepreneurs have to negotiate with stakeholders so that their interest can be protected properly. </a:t>
            </a:r>
            <a:endParaRPr lang="en-US" u="sng" dirty="0"/>
          </a:p>
        </p:txBody>
      </p:sp>
    </p:spTree>
    <p:extLst>
      <p:ext uri="{BB962C8B-B14F-4D97-AF65-F5344CB8AC3E}">
        <p14:creationId xmlns:p14="http://schemas.microsoft.com/office/powerpoint/2010/main" val="534435075"/>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42" y="462877"/>
            <a:ext cx="8596668" cy="459545"/>
          </a:xfrm>
        </p:spPr>
        <p:txBody>
          <a:bodyPr>
            <a:normAutofit/>
          </a:bodyPr>
          <a:lstStyle/>
          <a:p>
            <a:r>
              <a:rPr lang="en-US" sz="2400" b="1" dirty="0" smtClean="0"/>
              <a:t>Business plan for this presentation </a:t>
            </a:r>
            <a:endParaRPr lang="en-US" sz="2400" b="1" dirty="0"/>
          </a:p>
        </p:txBody>
      </p:sp>
      <p:sp>
        <p:nvSpPr>
          <p:cNvPr id="3" name="Content Placeholder 2"/>
          <p:cNvSpPr>
            <a:spLocks noGrp="1"/>
          </p:cNvSpPr>
          <p:nvPr>
            <p:ph idx="1"/>
          </p:nvPr>
        </p:nvSpPr>
        <p:spPr>
          <a:xfrm>
            <a:off x="354841" y="922422"/>
            <a:ext cx="11341289" cy="5164480"/>
          </a:xfrm>
        </p:spPr>
        <p:txBody>
          <a:bodyPr>
            <a:normAutofit/>
          </a:bodyPr>
          <a:lstStyle/>
          <a:p>
            <a:pPr marL="0" indent="0" algn="just">
              <a:buNone/>
            </a:pPr>
            <a:r>
              <a:rPr lang="en-US" dirty="0" smtClean="0"/>
              <a:t>In our group activities, we have mutually discussed and lastly reached into a satisfactory conclusion for having a business plan. Actually, our initiated business plan is to set up a unique and very attractive coffee shop  in the central London. In this case, we  have some sorts of things for establishing the coffee shop. </a:t>
            </a:r>
          </a:p>
          <a:p>
            <a:pPr algn="just"/>
            <a:r>
              <a:rPr lang="en-US" dirty="0" smtClean="0"/>
              <a:t>Firstly, we have planned to make the  coffee shop fully unique from other as usual coffee shop. In this case, the coffee shop will have absolutely new coffee flavor. The coffee shop will be able to produce all sorts of coffee in the world like Ristretto, Long Black, Flat White, Double Espresso, Cappuccino, Mocha and various other coffee.</a:t>
            </a:r>
          </a:p>
          <a:p>
            <a:pPr algn="just"/>
            <a:r>
              <a:rPr lang="en-US" dirty="0" smtClean="0"/>
              <a:t>Secondly, the raw materials for preparing the coffee will be come from Kenya famous coffee bean gardens where world class standard will be maintained properly.</a:t>
            </a:r>
          </a:p>
          <a:p>
            <a:pPr algn="just"/>
            <a:r>
              <a:rPr lang="en-US" dirty="0" smtClean="0"/>
              <a:t>The coffee shop will have special WI-FI system so that service users can have an enjoyable  time pass. </a:t>
            </a:r>
          </a:p>
          <a:p>
            <a:pPr algn="just"/>
            <a:r>
              <a:rPr lang="en-US" dirty="0"/>
              <a:t> </a:t>
            </a:r>
            <a:r>
              <a:rPr lang="en-US" dirty="0" smtClean="0"/>
              <a:t>The coffee shop will have special festive look all time by arranging special type of music system.</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01756" y="4521035"/>
            <a:ext cx="7506268" cy="2193663"/>
          </a:xfrm>
          <a:prstGeom prst="rect">
            <a:avLst/>
          </a:prstGeom>
        </p:spPr>
      </p:pic>
    </p:spTree>
    <p:extLst>
      <p:ext uri="{BB962C8B-B14F-4D97-AF65-F5344CB8AC3E}">
        <p14:creationId xmlns:p14="http://schemas.microsoft.com/office/powerpoint/2010/main" val="2655189509"/>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136" y="104633"/>
            <a:ext cx="10385948" cy="773066"/>
          </a:xfrm>
        </p:spPr>
        <p:txBody>
          <a:bodyPr>
            <a:normAutofit fontScale="90000"/>
          </a:bodyPr>
          <a:lstStyle/>
          <a:p>
            <a:r>
              <a:rPr lang="en-US" sz="2400" b="1" dirty="0" smtClean="0"/>
              <a:t>Submission of learning log as record for development process of me to the business plan</a:t>
            </a:r>
            <a:endParaRPr lang="en-US" sz="2400" b="1" dirty="0"/>
          </a:p>
        </p:txBody>
      </p:sp>
      <p:sp>
        <p:nvSpPr>
          <p:cNvPr id="3" name="Content Placeholder 2"/>
          <p:cNvSpPr>
            <a:spLocks noGrp="1"/>
          </p:cNvSpPr>
          <p:nvPr>
            <p:ph idx="1"/>
          </p:nvPr>
        </p:nvSpPr>
        <p:spPr>
          <a:xfrm>
            <a:off x="382137" y="877699"/>
            <a:ext cx="11586950" cy="5980301"/>
          </a:xfrm>
        </p:spPr>
        <p:txBody>
          <a:bodyPr/>
          <a:lstStyle/>
          <a:p>
            <a:pPr marL="0" indent="0" algn="just">
              <a:buNone/>
            </a:pPr>
            <a:r>
              <a:rPr lang="en-US" dirty="0" smtClean="0"/>
              <a:t>Learning log is basically the lists of the total learning procedures by any individual. As one  of the members of my group, I have tried to contribute into my group activities like business plan initiation or seeking the way of making application of the plan. The learning log of me against some sorts of questions is illustrated in below. </a:t>
            </a:r>
          </a:p>
          <a:p>
            <a:r>
              <a:rPr lang="en-US" dirty="0" smtClean="0"/>
              <a:t>How we did work?</a:t>
            </a:r>
          </a:p>
          <a:p>
            <a:pPr marL="0" indent="0">
              <a:buNone/>
            </a:pPr>
            <a:r>
              <a:rPr lang="en-US" dirty="0" smtClean="0"/>
              <a:t>We basically worked group wise. We firstly, formed a group and initiated some sorts of business ideas individually. Then, in the democratic process, the most relevant and vital business plan we have chosen. </a:t>
            </a:r>
          </a:p>
          <a:p>
            <a:r>
              <a:rPr lang="en-US" dirty="0" smtClean="0"/>
              <a:t>Who did what?</a:t>
            </a:r>
          </a:p>
          <a:p>
            <a:pPr marL="0" indent="0">
              <a:buNone/>
            </a:pPr>
            <a:r>
              <a:rPr lang="en-US" dirty="0" smtClean="0"/>
              <a:t>At the matter of business plan initiation, I was responsible for analyzing the collected data and formulating the business plan. Someone was responsible for collecting relevant business data, someone made research and someone travelled from business institution to another to have a business plan. </a:t>
            </a:r>
          </a:p>
          <a:p>
            <a:r>
              <a:rPr lang="en-US" dirty="0" smtClean="0"/>
              <a:t>Did you meet enough?</a:t>
            </a:r>
          </a:p>
          <a:p>
            <a:pPr marL="0" indent="0">
              <a:buNone/>
            </a:pPr>
            <a:r>
              <a:rPr lang="en-US" dirty="0" smtClean="0"/>
              <a:t>We were separately responsible for doing our personal vested activities. Sometimes, we got together and discussed about our next course of action. Thus, we sat and discussed further and further so that our works can be run properly. </a:t>
            </a:r>
          </a:p>
          <a:p>
            <a:r>
              <a:rPr lang="en-US" dirty="0" smtClean="0"/>
              <a:t>What went wrong?</a:t>
            </a:r>
            <a:endParaRPr lang="en-US" dirty="0"/>
          </a:p>
          <a:p>
            <a:pPr marL="0" indent="0">
              <a:buNone/>
            </a:pPr>
            <a:r>
              <a:rPr lang="en-US" dirty="0" smtClean="0"/>
              <a:t>Sometimes, group members could not be agreed with each other and clashes arose.</a:t>
            </a:r>
            <a:endParaRPr lang="en-US" dirty="0"/>
          </a:p>
        </p:txBody>
      </p:sp>
    </p:spTree>
    <p:extLst>
      <p:ext uri="{BB962C8B-B14F-4D97-AF65-F5344CB8AC3E}">
        <p14:creationId xmlns:p14="http://schemas.microsoft.com/office/powerpoint/2010/main" val="1648334402"/>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200" b="1" dirty="0" smtClean="0"/>
              <a:t>Continue…</a:t>
            </a:r>
            <a:endParaRPr lang="en-US" sz="2200" b="1" dirty="0"/>
          </a:p>
        </p:txBody>
      </p:sp>
      <p:sp>
        <p:nvSpPr>
          <p:cNvPr id="3" name="Content Placeholder 2"/>
          <p:cNvSpPr>
            <a:spLocks noGrp="1"/>
          </p:cNvSpPr>
          <p:nvPr>
            <p:ph idx="1"/>
          </p:nvPr>
        </p:nvSpPr>
        <p:spPr>
          <a:xfrm>
            <a:off x="677334" y="1150655"/>
            <a:ext cx="9483773" cy="5304736"/>
          </a:xfrm>
        </p:spPr>
        <p:txBody>
          <a:bodyPr>
            <a:normAutofit lnSpcReduction="10000"/>
          </a:bodyPr>
          <a:lstStyle/>
          <a:p>
            <a:r>
              <a:rPr lang="en-US" dirty="0" smtClean="0"/>
              <a:t>How you overcome the problems?</a:t>
            </a:r>
          </a:p>
          <a:p>
            <a:pPr marL="0" indent="0">
              <a:buNone/>
            </a:pPr>
            <a:r>
              <a:rPr lang="en-US" dirty="0" smtClean="0"/>
              <a:t>In case of any sorts of arisen problems, we have made further and further discussion so that we can find out the challenges and can solve the problems by mutual consultation. </a:t>
            </a:r>
          </a:p>
          <a:p>
            <a:r>
              <a:rPr lang="en-US" dirty="0" smtClean="0"/>
              <a:t>Did we enjoy the processes?</a:t>
            </a:r>
          </a:p>
          <a:p>
            <a:pPr marL="0" indent="0">
              <a:buNone/>
            </a:pPr>
            <a:r>
              <a:rPr lang="en-US" dirty="0" smtClean="0"/>
              <a:t>Yes, we did. As everyone was cooperative enough and we worked together with group wise responsibilities. So, we had variety of works like data collection, thinking time or managing business data. So, we have enjoyed the processes. </a:t>
            </a:r>
          </a:p>
          <a:p>
            <a:r>
              <a:rPr lang="en-US" dirty="0" smtClean="0"/>
              <a:t>How the project was successful?</a:t>
            </a:r>
          </a:p>
          <a:p>
            <a:pPr marL="0" indent="0">
              <a:buNone/>
            </a:pPr>
            <a:r>
              <a:rPr lang="en-US" dirty="0" smtClean="0"/>
              <a:t>The business project was successful. After making further and further meeting, discussion, brainstorming, we have been able to make a unique and  mutually acceptable business plan like setting up a coffee shop in the central London. So, our business plan we successful.</a:t>
            </a:r>
          </a:p>
          <a:p>
            <a:r>
              <a:rPr lang="en-US" dirty="0" smtClean="0"/>
              <a:t>How it could be improved?</a:t>
            </a:r>
          </a:p>
          <a:p>
            <a:pPr marL="0" indent="0">
              <a:buNone/>
            </a:pPr>
            <a:r>
              <a:rPr lang="en-US" dirty="0" smtClean="0"/>
              <a:t>By ensuring  more and more cooperation and mutual interaction, the overall project could be more successful. In this case, everyone should had been more dynamic and cooperative so that the business plan can be more successful.</a:t>
            </a:r>
          </a:p>
          <a:p>
            <a:endParaRPr lang="en-US" dirty="0"/>
          </a:p>
        </p:txBody>
      </p:sp>
    </p:spTree>
    <p:extLst>
      <p:ext uri="{BB962C8B-B14F-4D97-AF65-F5344CB8AC3E}">
        <p14:creationId xmlns:p14="http://schemas.microsoft.com/office/powerpoint/2010/main" val="773927187"/>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95702"/>
            <a:ext cx="8596668" cy="782472"/>
          </a:xfrm>
        </p:spPr>
        <p:txBody>
          <a:bodyPr>
            <a:normAutofit/>
          </a:bodyPr>
          <a:lstStyle/>
          <a:p>
            <a:r>
              <a:rPr lang="en-US" sz="2200" b="1" dirty="0" smtClean="0"/>
              <a:t>Organizing knowledge and learning through using information resources and presenting the work</a:t>
            </a:r>
            <a:endParaRPr lang="en-US" sz="2200" b="1" dirty="0"/>
          </a:p>
        </p:txBody>
      </p:sp>
      <p:sp>
        <p:nvSpPr>
          <p:cNvPr id="3" name="Content Placeholder 2"/>
          <p:cNvSpPr>
            <a:spLocks noGrp="1"/>
          </p:cNvSpPr>
          <p:nvPr>
            <p:ph idx="1"/>
          </p:nvPr>
        </p:nvSpPr>
        <p:spPr>
          <a:xfrm>
            <a:off x="677333" y="1078174"/>
            <a:ext cx="10118045" cy="5581933"/>
          </a:xfrm>
        </p:spPr>
        <p:txBody>
          <a:bodyPr>
            <a:normAutofit lnSpcReduction="10000"/>
          </a:bodyPr>
          <a:lstStyle/>
          <a:p>
            <a:pPr marL="0" indent="0">
              <a:buNone/>
            </a:pPr>
            <a:r>
              <a:rPr lang="en-US" dirty="0" smtClean="0"/>
              <a:t>In order to organize the knowledge, some sorts of things should be remembered in a great extent indeed. in this case, the way of organizing knowledge and learning thing  is illustrated in below. </a:t>
            </a:r>
          </a:p>
          <a:p>
            <a:r>
              <a:rPr lang="en-US" dirty="0" smtClean="0"/>
              <a:t> In order to organize the business plan through our learning log, we have to  firstly manage all the findings. We have to reach into the conclusion as the business plan. </a:t>
            </a:r>
          </a:p>
          <a:p>
            <a:r>
              <a:rPr lang="en-US" dirty="0" smtClean="0"/>
              <a:t>We have to nurture the business plan by making  further analysis if the any sorts of errors can be found out and that can be solved very easily.</a:t>
            </a:r>
          </a:p>
          <a:p>
            <a:r>
              <a:rPr lang="en-US" dirty="0" smtClean="0"/>
              <a:t>All the relevant information through the brainstorming or group activities should be communicated with the experts so that they  can give  advice for making further development of taken business plan. </a:t>
            </a:r>
          </a:p>
          <a:p>
            <a:r>
              <a:rPr lang="en-US" dirty="0" smtClean="0"/>
              <a:t>The details out of the taken business plan should be stored properly so that those can be applied later. </a:t>
            </a:r>
          </a:p>
          <a:p>
            <a:pPr marL="0" indent="0">
              <a:buNone/>
            </a:pPr>
            <a:r>
              <a:rPr lang="en-US" dirty="0" smtClean="0"/>
              <a:t>In addition to, the taken business plan can be presented in many ways those are given in below. </a:t>
            </a:r>
          </a:p>
          <a:p>
            <a:r>
              <a:rPr lang="en-US" dirty="0"/>
              <a:t> </a:t>
            </a:r>
            <a:r>
              <a:rPr lang="en-US" dirty="0" smtClean="0"/>
              <a:t>Findings of business plan can be published publicly through social media or any credible website. </a:t>
            </a:r>
          </a:p>
          <a:p>
            <a:r>
              <a:rPr lang="en-US" dirty="0" smtClean="0"/>
              <a:t>Stakeholders can be known through email so that they can come to know about the taken business plan.</a:t>
            </a:r>
          </a:p>
          <a:p>
            <a:endParaRPr lang="en-US" dirty="0"/>
          </a:p>
        </p:txBody>
      </p:sp>
    </p:spTree>
    <p:extLst>
      <p:ext uri="{BB962C8B-B14F-4D97-AF65-F5344CB8AC3E}">
        <p14:creationId xmlns:p14="http://schemas.microsoft.com/office/powerpoint/2010/main" val="3630142799"/>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81800" y="1401170"/>
            <a:ext cx="8596668" cy="1320800"/>
          </a:xfrm>
        </p:spPr>
        <p:txBody>
          <a:bodyPr>
            <a:normAutofit/>
          </a:bodyPr>
          <a:lstStyle/>
          <a:p>
            <a:r>
              <a:rPr lang="en-US" sz="2200" b="1" dirty="0" smtClean="0"/>
              <a:t>Conclusion</a:t>
            </a:r>
            <a:endParaRPr lang="en-US" sz="2200" b="1" dirty="0"/>
          </a:p>
        </p:txBody>
      </p:sp>
      <p:sp>
        <p:nvSpPr>
          <p:cNvPr id="3" name="Content Placeholder 2"/>
          <p:cNvSpPr>
            <a:spLocks noGrp="1"/>
          </p:cNvSpPr>
          <p:nvPr>
            <p:ph idx="1"/>
          </p:nvPr>
        </p:nvSpPr>
        <p:spPr>
          <a:xfrm>
            <a:off x="581800" y="1788615"/>
            <a:ext cx="8596668" cy="3880773"/>
          </a:xfrm>
        </p:spPr>
        <p:txBody>
          <a:bodyPr/>
          <a:lstStyle/>
          <a:p>
            <a:pPr marL="0" indent="0" algn="just">
              <a:buNone/>
            </a:pPr>
            <a:r>
              <a:rPr lang="en-US" dirty="0" smtClean="0"/>
              <a:t>Business plan initiation and its application should be done properly so that it can be viable and can survive in the market properly. For doing so, entrepreneurs should have proper employability skills so that they  can easily initiated a business plan can apply the plan in the matter of organizational goal accomplishment and implementation. In this presentation, we have tried to illustrate about what sorts of skills are needed to make a comprehensive business plan and how the business plan can be presented or communicated with the stakeholders.</a:t>
            </a:r>
            <a:endParaRPr lang="en-US" dirty="0"/>
          </a:p>
        </p:txBody>
      </p:sp>
    </p:spTree>
    <p:extLst>
      <p:ext uri="{BB962C8B-B14F-4D97-AF65-F5344CB8AC3E}">
        <p14:creationId xmlns:p14="http://schemas.microsoft.com/office/powerpoint/2010/main" val="3125604359"/>
      </p:ext>
    </p:extLst>
  </p:cSld>
  <p:clrMapOvr>
    <a:masterClrMapping/>
  </p:clrMapOvr>
  <mc:AlternateContent xmlns:mc="http://schemas.openxmlformats.org/markup-compatibility/2006">
    <mc:Choice xmlns:p14="http://schemas.microsoft.com/office/powerpoint/2010/main" Requires="p14">
      <p:transition spd="slow" p14:dur="2000"/>
    </mc:Choice>
    <mc:Fallback>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732430"/>
            <a:ext cx="8596668" cy="1320800"/>
          </a:xfrm>
        </p:spPr>
        <p:txBody>
          <a:bodyPr>
            <a:normAutofit/>
          </a:bodyPr>
          <a:lstStyle/>
          <a:p>
            <a:r>
              <a:rPr lang="en-US" sz="2200" b="1" dirty="0" smtClean="0">
                <a:latin typeface="Times New Roman" panose="02020603050405020304" pitchFamily="18" charset="0"/>
                <a:cs typeface="Times New Roman" panose="02020603050405020304" pitchFamily="18" charset="0"/>
              </a:rPr>
              <a:t>References</a:t>
            </a:r>
            <a:endParaRPr lang="en-US" sz="22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1246189"/>
            <a:ext cx="8596668" cy="3880773"/>
          </a:xfrm>
        </p:spPr>
        <p:txBody>
          <a:bodyPr>
            <a:normAutofit fontScale="85000" lnSpcReduction="10000"/>
          </a:bodyPr>
          <a:lstStyle/>
          <a:p>
            <a:r>
              <a:rPr lang="en-US" dirty="0" smtClean="0"/>
              <a:t>Campbell</a:t>
            </a:r>
            <a:r>
              <a:rPr lang="en-US" dirty="0"/>
              <a:t>, G. (2009). </a:t>
            </a:r>
            <a:r>
              <a:rPr lang="en-US" i="1" dirty="0"/>
              <a:t>Communications skills for project managers</a:t>
            </a:r>
            <a:r>
              <a:rPr lang="en-US" dirty="0"/>
              <a:t>. New York: AMACOM.</a:t>
            </a:r>
          </a:p>
          <a:p>
            <a:r>
              <a:rPr lang="en-US" dirty="0" err="1"/>
              <a:t>Ghandour</a:t>
            </a:r>
            <a:r>
              <a:rPr lang="en-US" dirty="0"/>
              <a:t>, A. (2014). Identifying Dimensions of Business Continuity Plan from Common Expressions among Business Continuity Professionals. </a:t>
            </a:r>
            <a:r>
              <a:rPr lang="en-US" i="1" dirty="0"/>
              <a:t>International Journal of Business Administration</a:t>
            </a:r>
            <a:r>
              <a:rPr lang="en-US" dirty="0"/>
              <a:t>, 5(3).</a:t>
            </a:r>
          </a:p>
          <a:p>
            <a:r>
              <a:rPr lang="en-US" dirty="0" err="1"/>
              <a:t>Greenan</a:t>
            </a:r>
            <a:r>
              <a:rPr lang="en-US" dirty="0"/>
              <a:t>, P., Reynolds, M. and Turner, P. (2017). Training Transfer: the Case for ‘Implementation Intentions’. </a:t>
            </a:r>
            <a:r>
              <a:rPr lang="en-US" i="1" dirty="0"/>
              <a:t>International Journal of Human Resource Development: Practice, Policy &amp; Research</a:t>
            </a:r>
            <a:r>
              <a:rPr lang="en-US" dirty="0"/>
              <a:t>, 2(2).</a:t>
            </a:r>
          </a:p>
          <a:p>
            <a:r>
              <a:rPr lang="en-US" dirty="0" err="1"/>
              <a:t>Kleinaltenkamp</a:t>
            </a:r>
            <a:r>
              <a:rPr lang="en-US" dirty="0"/>
              <a:t>, M., </a:t>
            </a:r>
            <a:r>
              <a:rPr lang="en-US" dirty="0" err="1"/>
              <a:t>Plinke</a:t>
            </a:r>
            <a:r>
              <a:rPr lang="en-US" dirty="0"/>
              <a:t>, W. and Geiger, I. (2016). </a:t>
            </a:r>
            <a:r>
              <a:rPr lang="en-US" i="1" dirty="0"/>
              <a:t>Business Project Management and Marketing</a:t>
            </a:r>
            <a:r>
              <a:rPr lang="en-US" dirty="0"/>
              <a:t>. [</a:t>
            </a:r>
            <a:r>
              <a:rPr lang="en-US" dirty="0" err="1"/>
              <a:t>Erscheinungsort</a:t>
            </a:r>
            <a:r>
              <a:rPr lang="en-US" dirty="0"/>
              <a:t> </a:t>
            </a:r>
            <a:r>
              <a:rPr lang="en-US" dirty="0" err="1"/>
              <a:t>nicht</a:t>
            </a:r>
            <a:r>
              <a:rPr lang="en-US" dirty="0"/>
              <a:t> </a:t>
            </a:r>
            <a:r>
              <a:rPr lang="en-US" dirty="0" err="1"/>
              <a:t>ermittelbar</a:t>
            </a:r>
            <a:r>
              <a:rPr lang="en-US" dirty="0"/>
              <a:t>]: Springer Berlin Heidelberg.</a:t>
            </a:r>
          </a:p>
          <a:p>
            <a:r>
              <a:rPr lang="en-US" dirty="0"/>
              <a:t>Proctor, K. (2013). </a:t>
            </a:r>
            <a:r>
              <a:rPr lang="en-US" i="1" dirty="0"/>
              <a:t>Optimizing and assessing information technology</a:t>
            </a:r>
            <a:r>
              <a:rPr lang="en-US" dirty="0"/>
              <a:t>. Hoboken, N.J.: Wiley.</a:t>
            </a:r>
          </a:p>
          <a:p>
            <a:r>
              <a:rPr lang="en-US" dirty="0"/>
              <a:t>Prospects.ac.uk. (2018). </a:t>
            </a:r>
            <a:r>
              <a:rPr lang="en-US" i="1" dirty="0"/>
              <a:t>7 skills for a successful management career | Prospects.ac.uk</a:t>
            </a:r>
            <a:r>
              <a:rPr lang="en-US" dirty="0"/>
              <a:t>. [online] Available at: https://www.prospects.ac.uk/jobs-and-work-experience/job-sectors/business-consulting-and-management/7-skills-for-a-successful-management-career [Accessed 13 Aug. 2018].</a:t>
            </a:r>
          </a:p>
          <a:p>
            <a:endParaRPr lang="en-US" dirty="0"/>
          </a:p>
        </p:txBody>
      </p:sp>
    </p:spTree>
    <p:extLst>
      <p:ext uri="{BB962C8B-B14F-4D97-AF65-F5344CB8AC3E}">
        <p14:creationId xmlns:p14="http://schemas.microsoft.com/office/powerpoint/2010/main" val="4248385595"/>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32976" y="4512859"/>
            <a:ext cx="3949257" cy="1320800"/>
          </a:xfrm>
        </p:spPr>
        <p:txBody>
          <a:bodyPr>
            <a:normAutofit/>
          </a:bodyPr>
          <a:lstStyle/>
          <a:p>
            <a:r>
              <a:rPr lang="en-US" sz="4000" b="1" dirty="0" smtClean="0"/>
              <a:t>Thank You</a:t>
            </a:r>
            <a:endParaRPr lang="en-US" sz="4000" b="1" dirty="0"/>
          </a:p>
        </p:txBody>
      </p:sp>
    </p:spTree>
    <p:extLst>
      <p:ext uri="{BB962C8B-B14F-4D97-AF65-F5344CB8AC3E}">
        <p14:creationId xmlns:p14="http://schemas.microsoft.com/office/powerpoint/2010/main" val="1915492250"/>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196</TotalTime>
  <Words>1359</Words>
  <Application>Microsoft Macintosh PowerPoint</Application>
  <PresentationFormat>Custom</PresentationFormat>
  <Paragraphs>69</Paragraphs>
  <Slides>11</Slides>
  <Notes>1</Notes>
  <HiddenSlides>1</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PowerPoint Presentation</vt:lpstr>
      <vt:lpstr>Introduction</vt:lpstr>
      <vt:lpstr>Identifying a personal skill-set and knowledge relevant to the project </vt:lpstr>
      <vt:lpstr>Continue:</vt:lpstr>
      <vt:lpstr>Business plan for this presentation </vt:lpstr>
      <vt:lpstr>Submission of learning log as record for development process of me to the business plan</vt:lpstr>
      <vt:lpstr>Continue…</vt:lpstr>
      <vt:lpstr>Organizing knowledge and learning through using information resources and presenting the work</vt:lpstr>
      <vt:lpstr>Conclusion</vt:lpstr>
      <vt:lpstr>References</vt:lpstr>
      <vt:lpstr>Thank You</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Rs</dc:creator>
  <cp:lastModifiedBy>Seli</cp:lastModifiedBy>
  <cp:revision>112</cp:revision>
  <dcterms:created xsi:type="dcterms:W3CDTF">2018-08-23T16:05:52Z</dcterms:created>
  <dcterms:modified xsi:type="dcterms:W3CDTF">2018-08-24T15:09:04Z</dcterms:modified>
</cp:coreProperties>
</file>