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4660"/>
  </p:normalViewPr>
  <p:slideViewPr>
    <p:cSldViewPr snapToGrid="0">
      <p:cViewPr varScale="1">
        <p:scale>
          <a:sx n="69" d="100"/>
          <a:sy n="69" d="100"/>
        </p:scale>
        <p:origin x="59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15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19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91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64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75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50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36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144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05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521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58318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086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2939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104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049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324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58ADE-E2C2-4A19-96F1-36235666E3BE}" type="datetimeFigureOut">
              <a:rPr lang="en-GB" smtClean="0"/>
              <a:t>13/01/2022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2CC9EE7-5D1E-482A-85FF-E8EFE68E43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652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76492" y="2967335"/>
            <a:ext cx="883902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Postnatal depression</a:t>
            </a:r>
            <a:endParaRPr lang="en-US" sz="8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467273" y="6115734"/>
            <a:ext cx="2817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(The United Kingdom Government,2018)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898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20"/>
    </mc:Choice>
    <mc:Fallback xmlns="">
      <p:transition spd="slow" advTm="19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Case study</a:t>
            </a:r>
            <a:endParaRPr lang="en-GB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Their experience</a:t>
            </a:r>
          </a:p>
          <a:p>
            <a:r>
              <a:rPr lang="en-GB" dirty="0" smtClean="0"/>
              <a:t>How it effected them</a:t>
            </a:r>
          </a:p>
          <a:p>
            <a:r>
              <a:rPr lang="en-GB" dirty="0" smtClean="0"/>
              <a:t>How they felt about the knowledge known about the disorder by medical professionals </a:t>
            </a:r>
          </a:p>
          <a:p>
            <a:r>
              <a:rPr lang="en-GB" dirty="0" smtClean="0"/>
              <a:t>The treatment method they chose and why</a:t>
            </a:r>
          </a:p>
          <a:p>
            <a:r>
              <a:rPr lang="en-GB" dirty="0" smtClean="0"/>
              <a:t>If the treatment method they chose worked for them</a:t>
            </a:r>
          </a:p>
          <a:p>
            <a:r>
              <a:rPr lang="en-GB" dirty="0" smtClean="0"/>
              <a:t>The stigma they believed is associated with Postnatal depression</a:t>
            </a:r>
          </a:p>
          <a:p>
            <a:r>
              <a:rPr lang="en-GB" dirty="0" smtClean="0"/>
              <a:t>Did this stigma impact them on coming forward to speak about how they were actually feeling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4480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39"/>
    </mc:Choice>
    <mc:Fallback xmlns="">
      <p:transition spd="slow" advTm="32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708" y="2166216"/>
            <a:ext cx="7594600" cy="2904548"/>
          </a:xfrm>
        </p:spPr>
        <p:txBody>
          <a:bodyPr>
            <a:normAutofit/>
          </a:bodyPr>
          <a:lstStyle/>
          <a:p>
            <a:r>
              <a:rPr lang="en-GB" sz="9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Lisa’s </a:t>
            </a:r>
            <a:r>
              <a:rPr lang="en-GB" sz="9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story…</a:t>
            </a:r>
            <a:endParaRPr lang="en-GB" sz="96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699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817"/>
    </mc:Choice>
    <mc:Fallback xmlns="">
      <p:transition spd="slow" advTm="1648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182" y="212437"/>
            <a:ext cx="8525164" cy="1320800"/>
          </a:xfrm>
        </p:spPr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effects postnatal depression had on </a:t>
            </a:r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Lisa</a:t>
            </a:r>
            <a:endParaRPr lang="en-GB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491" y="1847294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Low mood</a:t>
            </a:r>
          </a:p>
          <a:p>
            <a:r>
              <a:rPr lang="en-GB" dirty="0" smtClean="0"/>
              <a:t>Suicidal thoughts</a:t>
            </a:r>
          </a:p>
          <a:p>
            <a:r>
              <a:rPr lang="en-GB" dirty="0" smtClean="0"/>
              <a:t>Uncontrollable crying</a:t>
            </a:r>
          </a:p>
          <a:p>
            <a:r>
              <a:rPr lang="en-GB" dirty="0"/>
              <a:t>she </a:t>
            </a:r>
            <a:r>
              <a:rPr lang="en-GB" dirty="0" smtClean="0"/>
              <a:t>did not </a:t>
            </a:r>
            <a:r>
              <a:rPr lang="en-GB" dirty="0"/>
              <a:t>have a bond with her </a:t>
            </a:r>
            <a:r>
              <a:rPr lang="en-GB" dirty="0" smtClean="0"/>
              <a:t>child</a:t>
            </a:r>
          </a:p>
          <a:p>
            <a:r>
              <a:rPr lang="en-GB" dirty="0" smtClean="0"/>
              <a:t>Anxiety </a:t>
            </a:r>
            <a:r>
              <a:rPr lang="en-GB" dirty="0" smtClean="0"/>
              <a:t>about speaking out</a:t>
            </a:r>
          </a:p>
          <a:p>
            <a:r>
              <a:rPr lang="en-GB" dirty="0" smtClean="0"/>
              <a:t>Feelings of hopelessness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854373" y="6235700"/>
            <a:ext cx="4337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(The </a:t>
            </a:r>
            <a:r>
              <a:rPr lang="en-GB" dirty="0"/>
              <a:t>Royal College of </a:t>
            </a:r>
            <a:r>
              <a:rPr lang="en-GB" dirty="0" smtClean="0"/>
              <a:t>Psychiatrists 2013)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142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10"/>
    </mc:Choice>
    <mc:Fallback>
      <p:transition spd="slow" advTm="271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Lisa felt about the knowledge known about the disorder by medical professionals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227" y="1884362"/>
            <a:ext cx="11067473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Although going to the Doctors did massively help Lisa she did feel as thought she was palmed off with medication and was not offered any other treatment </a:t>
            </a:r>
            <a:r>
              <a:rPr lang="en-GB" dirty="0" smtClean="0"/>
              <a:t>methods this may be due to the Doctor being unaware of the other treatments available. Treatments such </a:t>
            </a:r>
            <a:r>
              <a:rPr lang="en-GB" dirty="0" smtClean="0"/>
              <a:t>as </a:t>
            </a:r>
            <a:r>
              <a:rPr lang="en-GB" dirty="0"/>
              <a:t>interpersonal therapy, </a:t>
            </a:r>
            <a:r>
              <a:rPr lang="en-GB" dirty="0" smtClean="0"/>
              <a:t>cognitive-behavioural </a:t>
            </a:r>
            <a:r>
              <a:rPr lang="en-GB" dirty="0"/>
              <a:t>therapy, and psychodynamic </a:t>
            </a:r>
            <a:r>
              <a:rPr lang="en-GB" dirty="0" smtClean="0"/>
              <a:t>psychotherapy which are listed treatments by </a:t>
            </a:r>
            <a:r>
              <a:rPr lang="en-GB" dirty="0" err="1" smtClean="0"/>
              <a:t>Fitelson</a:t>
            </a:r>
            <a:r>
              <a:rPr lang="en-GB" dirty="0" smtClean="0"/>
              <a:t> et al, (2010</a:t>
            </a:r>
            <a:r>
              <a:rPr lang="en-GB" dirty="0" smtClean="0"/>
              <a:t>).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829964" y="5957455"/>
            <a:ext cx="30295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</a:t>
            </a:r>
            <a:r>
              <a:rPr lang="en-GB" dirty="0" smtClean="0"/>
              <a:t>National Health service, 2018)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2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85"/>
    </mc:Choice>
    <mc:Fallback>
      <p:transition spd="slow" advTm="32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64" y="2480252"/>
            <a:ext cx="10515600" cy="1325563"/>
          </a:xfrm>
        </p:spPr>
        <p:txBody>
          <a:bodyPr>
            <a:noAutofit/>
          </a:bodyPr>
          <a:lstStyle/>
          <a:p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treatment method Lisa chose and </a:t>
            </a:r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why…</a:t>
            </a:r>
            <a:endParaRPr lang="en-GB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021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476"/>
    </mc:Choice>
    <mc:Fallback>
      <p:transition spd="slow" advTm="21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905124"/>
            <a:ext cx="11301845" cy="2036330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Stigma around postnatal depression and the effects it had on </a:t>
            </a:r>
            <a:r>
              <a:rPr lang="en-GB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Lisa…</a:t>
            </a:r>
            <a:endParaRPr lang="en-GB" sz="4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0208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152"/>
    </mc:Choice>
    <mc:Fallback>
      <p:transition spd="slow" advTm="64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10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Recommendations in this situation. </a:t>
            </a:r>
            <a:endParaRPr lang="en-GB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More treatment methods should have been offered </a:t>
            </a:r>
          </a:p>
          <a:p>
            <a:r>
              <a:rPr lang="en-GB" dirty="0" smtClean="0"/>
              <a:t>To avoid the negative stigma associated with postnatal depression, it should be publicized more frequently </a:t>
            </a:r>
            <a:r>
              <a:rPr lang="en-GB" dirty="0" smtClean="0"/>
              <a:t>by the media. </a:t>
            </a:r>
            <a:r>
              <a:rPr lang="en-GB" dirty="0" smtClean="0"/>
              <a:t>This would encourage women suffering from postnatal depression like Lisa to speak up sooner.</a:t>
            </a:r>
          </a:p>
          <a:p>
            <a:r>
              <a:rPr lang="en-GB" dirty="0" smtClean="0"/>
              <a:t>Medical practitioners require more knowledge about postnatal depression and the treatments accessible to patients.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5980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382"/>
    </mc:Choice>
    <mc:Fallback>
      <p:transition spd="slow" advTm="32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 list</a:t>
            </a:r>
            <a:endParaRPr lang="en-GB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 err="1"/>
              <a:t>Fitelson</a:t>
            </a:r>
            <a:r>
              <a:rPr lang="en-GB" dirty="0"/>
              <a:t>, E., Kim, S., Baker, A. S., &amp; </a:t>
            </a:r>
            <a:r>
              <a:rPr lang="en-GB" dirty="0" err="1"/>
              <a:t>Leight</a:t>
            </a:r>
            <a:r>
              <a:rPr lang="en-GB" dirty="0"/>
              <a:t>, K. (2010). Treatment of postpartum depression: clinical, psychological and pharmacological options. </a:t>
            </a:r>
            <a:r>
              <a:rPr lang="en-GB" i="1" dirty="0"/>
              <a:t>International journal of women's health</a:t>
            </a:r>
            <a:r>
              <a:rPr lang="en-GB" dirty="0"/>
              <a:t>, (</a:t>
            </a:r>
            <a:r>
              <a:rPr lang="en-GB" i="1" dirty="0"/>
              <a:t>3)</a:t>
            </a:r>
            <a:r>
              <a:rPr lang="en-GB" dirty="0"/>
              <a:t>,pp.1–14. </a:t>
            </a:r>
          </a:p>
          <a:p>
            <a:r>
              <a:rPr lang="en-GB" dirty="0"/>
              <a:t>The National Health Service (2018). </a:t>
            </a:r>
            <a:r>
              <a:rPr lang="en-GB" i="1" dirty="0"/>
              <a:t>Treatment - Postnatal depression</a:t>
            </a:r>
            <a:r>
              <a:rPr lang="en-GB" dirty="0"/>
              <a:t>. Available at: https://www.nhs.uk/mental-health/conditions/post-natal-depression/treatment/ (Accessed 13 January 2022).</a:t>
            </a:r>
          </a:p>
          <a:p>
            <a:r>
              <a:rPr lang="en-GB" dirty="0"/>
              <a:t>The Royal College of Psychiatrists (2013). Available at: https://www.sth.nhs.uk/clientfiles/File/PostNatalDepression%5B1%5D.pdf(Accessed 13 January 2022</a:t>
            </a:r>
            <a:r>
              <a:rPr lang="en-GB" dirty="0" smtClean="0"/>
              <a:t>).</a:t>
            </a:r>
          </a:p>
          <a:p>
            <a:r>
              <a:rPr lang="en-GB" dirty="0" smtClean="0"/>
              <a:t>The United Kingdom Government (2018).</a:t>
            </a:r>
            <a:r>
              <a:rPr lang="en-GB" dirty="0"/>
              <a:t> </a:t>
            </a:r>
            <a:r>
              <a:rPr lang="en-GB" i="1" dirty="0"/>
              <a:t>Data Protection Act 2018 Overview</a:t>
            </a:r>
            <a:r>
              <a:rPr lang="en-GB" dirty="0"/>
              <a:t>. </a:t>
            </a:r>
            <a:r>
              <a:rPr lang="en-GB" dirty="0" smtClean="0"/>
              <a:t>Available </a:t>
            </a:r>
            <a:r>
              <a:rPr lang="en-GB" dirty="0"/>
              <a:t>at: </a:t>
            </a:r>
            <a:r>
              <a:rPr lang="en-GB" dirty="0" smtClean="0"/>
              <a:t>https</a:t>
            </a:r>
            <a:r>
              <a:rPr lang="en-GB" dirty="0"/>
              <a:t>://</a:t>
            </a:r>
            <a:r>
              <a:rPr lang="en-GB" dirty="0" smtClean="0"/>
              <a:t>www.gov.uk/government/publications/data-protection-act-2018-overview </a:t>
            </a:r>
            <a:r>
              <a:rPr lang="en-GB" dirty="0"/>
              <a:t>(</a:t>
            </a:r>
            <a:r>
              <a:rPr lang="en-GB" dirty="0" smtClean="0"/>
              <a:t>Accessed </a:t>
            </a:r>
            <a:r>
              <a:rPr lang="en-GB" dirty="0"/>
              <a:t>13 January </a:t>
            </a:r>
            <a:r>
              <a:rPr lang="en-GB" dirty="0" smtClean="0"/>
              <a:t>2022).</a:t>
            </a:r>
            <a:endParaRPr lang="en-GB" dirty="0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336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86"/>
    </mc:Choice>
    <mc:Fallback>
      <p:transition spd="slow" advTm="5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7|2|2.4|5|4.3|3.2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6|1.5|2|2.3|2.5|2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8|3.5|1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4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277</TotalTime>
  <Words>270</Words>
  <Application>Microsoft Office PowerPoint</Application>
  <PresentationFormat>Widescreen</PresentationFormat>
  <Paragraphs>34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PowerPoint Presentation</vt:lpstr>
      <vt:lpstr>Case study</vt:lpstr>
      <vt:lpstr>Lisa’s story…</vt:lpstr>
      <vt:lpstr>The effects postnatal depression had on Lisa</vt:lpstr>
      <vt:lpstr>How Lisa felt about the knowledge known about the disorder by medical professionals  </vt:lpstr>
      <vt:lpstr>The treatment method Lisa chose and why…</vt:lpstr>
      <vt:lpstr>Stigma around postnatal depression and the effects it had on Lisa…</vt:lpstr>
      <vt:lpstr>Recommendations in this situation. </vt:lpstr>
      <vt:lpstr>Reference list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hughes</dc:creator>
  <cp:lastModifiedBy>lauren hughes</cp:lastModifiedBy>
  <cp:revision>29</cp:revision>
  <dcterms:created xsi:type="dcterms:W3CDTF">2022-01-13T13:41:00Z</dcterms:created>
  <dcterms:modified xsi:type="dcterms:W3CDTF">2022-01-13T18:57:47Z</dcterms:modified>
</cp:coreProperties>
</file>