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sldIdLst>
    <p:sldId id="256" r:id="rId2"/>
    <p:sldId id="266" r:id="rId3"/>
    <p:sldId id="267" r:id="rId4"/>
    <p:sldId id="268" r:id="rId5"/>
    <p:sldId id="269" r:id="rId6"/>
    <p:sldId id="270" r:id="rId7"/>
    <p:sldId id="271" r:id="rId8"/>
    <p:sldId id="272" r:id="rId9"/>
    <p:sldId id="274" r:id="rId10"/>
  </p:sldIdLst>
  <p:sldSz cx="10691813" cy="1511935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129"/>
    <p:restoredTop sz="94652"/>
  </p:normalViewPr>
  <p:slideViewPr>
    <p:cSldViewPr snapToGrid="0" snapToObjects="1">
      <p:cViewPr>
        <p:scale>
          <a:sx n="71" d="100"/>
          <a:sy n="71" d="100"/>
        </p:scale>
        <p:origin x="2832" y="-10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9C1FF4-085C-564A-9794-254419C277FE}" type="doc">
      <dgm:prSet loTypeId="urn:microsoft.com/office/officeart/2005/8/layout/vList2" loCatId="list" qsTypeId="urn:microsoft.com/office/officeart/2005/8/quickstyle/simple1" qsCatId="simple" csTypeId="urn:microsoft.com/office/officeart/2005/8/colors/accent3_1" csCatId="accent3" phldr="1"/>
      <dgm:spPr/>
      <dgm:t>
        <a:bodyPr/>
        <a:lstStyle/>
        <a:p>
          <a:endParaRPr lang="en-GB"/>
        </a:p>
      </dgm:t>
    </dgm:pt>
    <dgm:pt modelId="{DE4EA15A-11DC-E240-83D6-9D479BE41496}">
      <dgm:prSet custT="1"/>
      <dgm:spPr>
        <a:solidFill>
          <a:schemeClr val="bg2"/>
        </a:solidFill>
      </dgm:spPr>
      <dgm:t>
        <a:bodyPr/>
        <a:lstStyle/>
        <a:p>
          <a:r>
            <a:rPr lang="en-GB" sz="2000" dirty="0">
              <a:latin typeface="Arial" panose="020B0604020202020204" pitchFamily="34" charset="0"/>
              <a:cs typeface="Arial" panose="020B0604020202020204" pitchFamily="34" charset="0"/>
            </a:rPr>
            <a:t>The surveys were scored using a criterion made up of various factors named above and were put into a category of:</a:t>
          </a:r>
        </a:p>
      </dgm:t>
    </dgm:pt>
    <dgm:pt modelId="{A8D80848-4761-E142-AD84-82ED268EEFE1}" type="parTrans" cxnId="{0FEF03EE-5779-664D-85E0-B3FD92862CD1}">
      <dgm:prSet/>
      <dgm:spPr/>
      <dgm:t>
        <a:bodyPr/>
        <a:lstStyle/>
        <a:p>
          <a:endParaRPr lang="en-GB"/>
        </a:p>
      </dgm:t>
    </dgm:pt>
    <dgm:pt modelId="{4909ACFC-AD48-604A-ADE6-A4029F5D7325}" type="sibTrans" cxnId="{0FEF03EE-5779-664D-85E0-B3FD92862CD1}">
      <dgm:prSet/>
      <dgm:spPr/>
      <dgm:t>
        <a:bodyPr/>
        <a:lstStyle/>
        <a:p>
          <a:endParaRPr lang="en-GB"/>
        </a:p>
      </dgm:t>
    </dgm:pt>
    <dgm:pt modelId="{2253822E-7C92-3347-98CE-DDCC62B58A8A}">
      <dgm:prSet custT="1"/>
      <dgm:spPr>
        <a:solidFill>
          <a:schemeClr val="bg1"/>
        </a:solidFill>
      </dgm:spPr>
      <dgm:t>
        <a:bodyPr/>
        <a:lstStyle/>
        <a:p>
          <a:r>
            <a:rPr lang="en-GB" sz="2000" dirty="0">
              <a:latin typeface="Arial" panose="020B0604020202020204" pitchFamily="34" charset="0"/>
              <a:cs typeface="Arial" panose="020B0604020202020204" pitchFamily="34" charset="0"/>
            </a:rPr>
            <a:t>Perfect</a:t>
          </a:r>
        </a:p>
      </dgm:t>
    </dgm:pt>
    <dgm:pt modelId="{4653C48F-0DB8-2F44-B2F6-D6B72BCAD829}" type="parTrans" cxnId="{90F0D858-9CEA-0644-8958-C20B40B67DDC}">
      <dgm:prSet/>
      <dgm:spPr/>
      <dgm:t>
        <a:bodyPr/>
        <a:lstStyle/>
        <a:p>
          <a:endParaRPr lang="en-GB"/>
        </a:p>
      </dgm:t>
    </dgm:pt>
    <dgm:pt modelId="{C87E8280-C673-2746-B3C4-1700A196EA2D}" type="sibTrans" cxnId="{90F0D858-9CEA-0644-8958-C20B40B67DDC}">
      <dgm:prSet/>
      <dgm:spPr/>
      <dgm:t>
        <a:bodyPr/>
        <a:lstStyle/>
        <a:p>
          <a:endParaRPr lang="en-GB"/>
        </a:p>
      </dgm:t>
    </dgm:pt>
    <dgm:pt modelId="{3ACBD159-616E-EC4C-AC01-2145C791ACCE}">
      <dgm:prSet custT="1"/>
      <dgm:spPr>
        <a:solidFill>
          <a:schemeClr val="bg1"/>
        </a:solidFill>
      </dgm:spPr>
      <dgm:t>
        <a:bodyPr/>
        <a:lstStyle/>
        <a:p>
          <a:r>
            <a:rPr lang="en-GB" sz="2000" dirty="0">
              <a:latin typeface="Arial" panose="020B0604020202020204" pitchFamily="34" charset="0"/>
              <a:cs typeface="Arial" panose="020B0604020202020204" pitchFamily="34" charset="0"/>
            </a:rPr>
            <a:t>Excellent</a:t>
          </a:r>
        </a:p>
      </dgm:t>
    </dgm:pt>
    <dgm:pt modelId="{F0E11119-A949-ED4A-AC5D-31633F594478}" type="parTrans" cxnId="{20BAA814-DBC4-4B45-89AC-1EA4D745C05D}">
      <dgm:prSet/>
      <dgm:spPr/>
      <dgm:t>
        <a:bodyPr/>
        <a:lstStyle/>
        <a:p>
          <a:endParaRPr lang="en-GB"/>
        </a:p>
      </dgm:t>
    </dgm:pt>
    <dgm:pt modelId="{EE856CF5-061F-E74B-9534-0C114260C08C}" type="sibTrans" cxnId="{20BAA814-DBC4-4B45-89AC-1EA4D745C05D}">
      <dgm:prSet/>
      <dgm:spPr/>
      <dgm:t>
        <a:bodyPr/>
        <a:lstStyle/>
        <a:p>
          <a:endParaRPr lang="en-GB"/>
        </a:p>
      </dgm:t>
    </dgm:pt>
    <dgm:pt modelId="{932B2C76-0B16-6B40-A276-51B8982D380A}">
      <dgm:prSet custT="1"/>
      <dgm:spPr>
        <a:solidFill>
          <a:schemeClr val="bg1"/>
        </a:solidFill>
      </dgm:spPr>
      <dgm:t>
        <a:bodyPr/>
        <a:lstStyle/>
        <a:p>
          <a:r>
            <a:rPr lang="en-GB" sz="2000" dirty="0">
              <a:latin typeface="Arial" panose="020B0604020202020204" pitchFamily="34" charset="0"/>
              <a:cs typeface="Arial" panose="020B0604020202020204" pitchFamily="34" charset="0"/>
            </a:rPr>
            <a:t>Good </a:t>
          </a:r>
        </a:p>
      </dgm:t>
    </dgm:pt>
    <dgm:pt modelId="{B66833A9-234F-2046-8F9B-4ACD742B3858}" type="parTrans" cxnId="{875AAC82-C62A-F942-8BFE-17EE2BDA8177}">
      <dgm:prSet/>
      <dgm:spPr/>
      <dgm:t>
        <a:bodyPr/>
        <a:lstStyle/>
        <a:p>
          <a:endParaRPr lang="en-GB"/>
        </a:p>
      </dgm:t>
    </dgm:pt>
    <dgm:pt modelId="{E44B5E87-1A10-704D-9DAA-983E613621CA}" type="sibTrans" cxnId="{875AAC82-C62A-F942-8BFE-17EE2BDA8177}">
      <dgm:prSet/>
      <dgm:spPr/>
      <dgm:t>
        <a:bodyPr/>
        <a:lstStyle/>
        <a:p>
          <a:endParaRPr lang="en-GB"/>
        </a:p>
      </dgm:t>
    </dgm:pt>
    <dgm:pt modelId="{E116CCF6-F7E1-664F-ACDE-1FFEFB7D6B4C}">
      <dgm:prSet custT="1"/>
      <dgm:spPr>
        <a:solidFill>
          <a:schemeClr val="bg1"/>
        </a:solidFill>
      </dgm:spPr>
      <dgm:t>
        <a:bodyPr/>
        <a:lstStyle/>
        <a:p>
          <a:r>
            <a:rPr lang="en-GB" sz="2000" dirty="0">
              <a:latin typeface="Arial" panose="020B0604020202020204" pitchFamily="34" charset="0"/>
              <a:cs typeface="Arial" panose="020B0604020202020204" pitchFamily="34" charset="0"/>
            </a:rPr>
            <a:t>Reasonable</a:t>
          </a:r>
        </a:p>
      </dgm:t>
    </dgm:pt>
    <dgm:pt modelId="{4F67B2F2-3A1B-6043-8A33-43BDCD895892}" type="parTrans" cxnId="{63D98210-5472-0645-916B-6ABD2C6A7408}">
      <dgm:prSet/>
      <dgm:spPr/>
      <dgm:t>
        <a:bodyPr/>
        <a:lstStyle/>
        <a:p>
          <a:endParaRPr lang="en-GB"/>
        </a:p>
      </dgm:t>
    </dgm:pt>
    <dgm:pt modelId="{15B86B42-31CF-8C4B-83D4-40F24604226B}" type="sibTrans" cxnId="{63D98210-5472-0645-916B-6ABD2C6A7408}">
      <dgm:prSet/>
      <dgm:spPr/>
      <dgm:t>
        <a:bodyPr/>
        <a:lstStyle/>
        <a:p>
          <a:endParaRPr lang="en-GB"/>
        </a:p>
      </dgm:t>
    </dgm:pt>
    <dgm:pt modelId="{3F5BCC41-200B-004C-BCA0-2CB43FC61879}">
      <dgm:prSet custT="1"/>
      <dgm:spPr>
        <a:solidFill>
          <a:schemeClr val="bg1"/>
        </a:solidFill>
      </dgm:spPr>
      <dgm:t>
        <a:bodyPr/>
        <a:lstStyle/>
        <a:p>
          <a:r>
            <a:rPr lang="en-GB" sz="2000" dirty="0">
              <a:latin typeface="Arial" panose="020B0604020202020204" pitchFamily="34" charset="0"/>
              <a:cs typeface="Arial" panose="020B0604020202020204" pitchFamily="34" charset="0"/>
            </a:rPr>
            <a:t>Poor</a:t>
          </a:r>
        </a:p>
      </dgm:t>
    </dgm:pt>
    <dgm:pt modelId="{B9C5C359-4534-5B4E-9D53-33BD74A55113}" type="parTrans" cxnId="{DA7E9DC9-BCB9-3E49-918F-E33383FE9D12}">
      <dgm:prSet/>
      <dgm:spPr/>
      <dgm:t>
        <a:bodyPr/>
        <a:lstStyle/>
        <a:p>
          <a:endParaRPr lang="en-GB"/>
        </a:p>
      </dgm:t>
    </dgm:pt>
    <dgm:pt modelId="{F7FF352E-40A5-644C-ACA0-D282F3848459}" type="sibTrans" cxnId="{DA7E9DC9-BCB9-3E49-918F-E33383FE9D12}">
      <dgm:prSet/>
      <dgm:spPr/>
      <dgm:t>
        <a:bodyPr/>
        <a:lstStyle/>
        <a:p>
          <a:endParaRPr lang="en-GB"/>
        </a:p>
      </dgm:t>
    </dgm:pt>
    <dgm:pt modelId="{743C85B0-0B67-B24E-9E76-833614DA90A2}">
      <dgm:prSet custT="1"/>
      <dgm:spPr>
        <a:solidFill>
          <a:schemeClr val="bg1"/>
        </a:solidFill>
      </dgm:spPr>
      <dgm:t>
        <a:bodyPr/>
        <a:lstStyle/>
        <a:p>
          <a:r>
            <a:rPr lang="en-GB" sz="2000" dirty="0">
              <a:latin typeface="Arial" panose="020B0604020202020204" pitchFamily="34" charset="0"/>
              <a:cs typeface="Arial" panose="020B0604020202020204" pitchFamily="34" charset="0"/>
            </a:rPr>
            <a:t>Unsuitable</a:t>
          </a:r>
        </a:p>
      </dgm:t>
    </dgm:pt>
    <dgm:pt modelId="{4DEBF592-3895-554D-AE0F-BC79D3327881}" type="parTrans" cxnId="{44DB778A-F399-4D4C-B6C4-0DADC0D37AF7}">
      <dgm:prSet/>
      <dgm:spPr/>
      <dgm:t>
        <a:bodyPr/>
        <a:lstStyle/>
        <a:p>
          <a:endParaRPr lang="en-GB"/>
        </a:p>
      </dgm:t>
    </dgm:pt>
    <dgm:pt modelId="{48BD1960-4EAA-F040-A8AF-1020C81D71D4}" type="sibTrans" cxnId="{44DB778A-F399-4D4C-B6C4-0DADC0D37AF7}">
      <dgm:prSet/>
      <dgm:spPr/>
      <dgm:t>
        <a:bodyPr/>
        <a:lstStyle/>
        <a:p>
          <a:endParaRPr lang="en-GB"/>
        </a:p>
      </dgm:t>
    </dgm:pt>
    <dgm:pt modelId="{8BEBD550-0CE0-5749-A0D3-4A668F2072B3}">
      <dgm:prSet custT="1"/>
      <dgm:spPr>
        <a:solidFill>
          <a:schemeClr val="bg1"/>
        </a:solidFill>
      </dgm:spPr>
      <dgm:t>
        <a:bodyPr/>
        <a:lstStyle/>
        <a:p>
          <a:r>
            <a:rPr lang="en-GB" sz="2000" dirty="0">
              <a:latin typeface="Arial" panose="020B0604020202020204" pitchFamily="34" charset="0"/>
              <a:cs typeface="Arial" panose="020B0604020202020204" pitchFamily="34" charset="0"/>
            </a:rPr>
            <a:t>After this stage, it was deemed feasible for the reintroduction of beavers into Wales (Jones </a:t>
          </a:r>
          <a:r>
            <a:rPr lang="en-GB" sz="2000" i="1" dirty="0">
              <a:latin typeface="Arial" panose="020B0604020202020204" pitchFamily="34" charset="0"/>
              <a:cs typeface="Arial" panose="020B0604020202020204" pitchFamily="34" charset="0"/>
            </a:rPr>
            <a:t>et al</a:t>
          </a:r>
          <a:r>
            <a:rPr lang="en-GB" sz="2000" dirty="0">
              <a:latin typeface="Arial" panose="020B0604020202020204" pitchFamily="34" charset="0"/>
              <a:cs typeface="Arial" panose="020B0604020202020204" pitchFamily="34" charset="0"/>
            </a:rPr>
            <a:t>, 2012).</a:t>
          </a:r>
          <a:endParaRPr lang="en-GB" sz="2000" dirty="0">
            <a:highlight>
              <a:srgbClr val="FFFF00"/>
            </a:highlight>
            <a:latin typeface="Arial" panose="020B0604020202020204" pitchFamily="34" charset="0"/>
            <a:cs typeface="Arial" panose="020B0604020202020204" pitchFamily="34" charset="0"/>
          </a:endParaRPr>
        </a:p>
      </dgm:t>
    </dgm:pt>
    <dgm:pt modelId="{40612A99-88BA-9B41-B3E8-8D4A1031D5FC}" type="parTrans" cxnId="{D73684A0-9472-7B4C-80EB-22ED5CC25EF8}">
      <dgm:prSet/>
      <dgm:spPr/>
      <dgm:t>
        <a:bodyPr/>
        <a:lstStyle/>
        <a:p>
          <a:endParaRPr lang="en-GB"/>
        </a:p>
      </dgm:t>
    </dgm:pt>
    <dgm:pt modelId="{189821BE-1CFD-D943-AEDB-D3F12BCDC257}" type="sibTrans" cxnId="{D73684A0-9472-7B4C-80EB-22ED5CC25EF8}">
      <dgm:prSet/>
      <dgm:spPr/>
      <dgm:t>
        <a:bodyPr/>
        <a:lstStyle/>
        <a:p>
          <a:endParaRPr lang="en-GB"/>
        </a:p>
      </dgm:t>
    </dgm:pt>
    <dgm:pt modelId="{2602F09C-7AAF-6C40-B1DC-E3EC9AB0CF5F}">
      <dgm:prSet/>
      <dgm:spPr>
        <a:solidFill>
          <a:schemeClr val="bg1"/>
        </a:solidFill>
      </dgm:spPr>
      <dgm:t>
        <a:bodyPr/>
        <a:lstStyle/>
        <a:p>
          <a:endParaRPr lang="en-GB" sz="2300" dirty="0">
            <a:latin typeface="Arial" panose="020B0604020202020204" pitchFamily="34" charset="0"/>
            <a:cs typeface="Arial" panose="020B0604020202020204" pitchFamily="34" charset="0"/>
          </a:endParaRPr>
        </a:p>
      </dgm:t>
    </dgm:pt>
    <dgm:pt modelId="{62B753D8-35B2-BB43-90FD-0EC52BA08702}" type="parTrans" cxnId="{676F7358-5BC1-054D-9493-F3391A5E712A}">
      <dgm:prSet/>
      <dgm:spPr/>
      <dgm:t>
        <a:bodyPr/>
        <a:lstStyle/>
        <a:p>
          <a:endParaRPr lang="en-GB"/>
        </a:p>
      </dgm:t>
    </dgm:pt>
    <dgm:pt modelId="{95FC3CCE-9E53-A546-B40A-B6032675FC9B}" type="sibTrans" cxnId="{676F7358-5BC1-054D-9493-F3391A5E712A}">
      <dgm:prSet/>
      <dgm:spPr/>
      <dgm:t>
        <a:bodyPr/>
        <a:lstStyle/>
        <a:p>
          <a:endParaRPr lang="en-GB"/>
        </a:p>
      </dgm:t>
    </dgm:pt>
    <dgm:pt modelId="{4AE01016-9315-344E-AC8B-E879768437E1}" type="pres">
      <dgm:prSet presAssocID="{FD9C1FF4-085C-564A-9794-254419C277FE}" presName="linear" presStyleCnt="0">
        <dgm:presLayoutVars>
          <dgm:animLvl val="lvl"/>
          <dgm:resizeHandles val="exact"/>
        </dgm:presLayoutVars>
      </dgm:prSet>
      <dgm:spPr/>
    </dgm:pt>
    <dgm:pt modelId="{E5286CA8-8E29-DB4F-94D9-4F19C502605F}" type="pres">
      <dgm:prSet presAssocID="{DE4EA15A-11DC-E240-83D6-9D479BE41496}" presName="parentText" presStyleLbl="node1" presStyleIdx="0" presStyleCnt="1">
        <dgm:presLayoutVars>
          <dgm:chMax val="0"/>
          <dgm:bulletEnabled val="1"/>
        </dgm:presLayoutVars>
      </dgm:prSet>
      <dgm:spPr/>
    </dgm:pt>
    <dgm:pt modelId="{0C756C7C-46FE-EE49-9783-27C21E5040F1}" type="pres">
      <dgm:prSet presAssocID="{DE4EA15A-11DC-E240-83D6-9D479BE41496}" presName="childText" presStyleLbl="revTx" presStyleIdx="0" presStyleCnt="1" custLinFactNeighborY="1666">
        <dgm:presLayoutVars>
          <dgm:bulletEnabled val="1"/>
        </dgm:presLayoutVars>
      </dgm:prSet>
      <dgm:spPr/>
    </dgm:pt>
  </dgm:ptLst>
  <dgm:cxnLst>
    <dgm:cxn modelId="{63D98210-5472-0645-916B-6ABD2C6A7408}" srcId="{DE4EA15A-11DC-E240-83D6-9D479BE41496}" destId="{E116CCF6-F7E1-664F-ACDE-1FFEFB7D6B4C}" srcOrd="4" destOrd="0" parTransId="{4F67B2F2-3A1B-6043-8A33-43BDCD895892}" sibTransId="{15B86B42-31CF-8C4B-83D4-40F24604226B}"/>
    <dgm:cxn modelId="{20BAA814-DBC4-4B45-89AC-1EA4D745C05D}" srcId="{DE4EA15A-11DC-E240-83D6-9D479BE41496}" destId="{3ACBD159-616E-EC4C-AC01-2145C791ACCE}" srcOrd="2" destOrd="0" parTransId="{F0E11119-A949-ED4A-AC5D-31633F594478}" sibTransId="{EE856CF5-061F-E74B-9534-0C114260C08C}"/>
    <dgm:cxn modelId="{34204719-7704-8949-9A64-D6DDAB68ECF9}" type="presOf" srcId="{932B2C76-0B16-6B40-A276-51B8982D380A}" destId="{0C756C7C-46FE-EE49-9783-27C21E5040F1}" srcOrd="0" destOrd="3" presId="urn:microsoft.com/office/officeart/2005/8/layout/vList2"/>
    <dgm:cxn modelId="{1B01CC1B-C6B9-F041-A648-B427C54F33B5}" type="presOf" srcId="{FD9C1FF4-085C-564A-9794-254419C277FE}" destId="{4AE01016-9315-344E-AC8B-E879768437E1}" srcOrd="0" destOrd="0" presId="urn:microsoft.com/office/officeart/2005/8/layout/vList2"/>
    <dgm:cxn modelId="{AC41293C-2F0E-ED46-BD82-991EDEA8E0B1}" type="presOf" srcId="{2253822E-7C92-3347-98CE-DDCC62B58A8A}" destId="{0C756C7C-46FE-EE49-9783-27C21E5040F1}" srcOrd="0" destOrd="1" presId="urn:microsoft.com/office/officeart/2005/8/layout/vList2"/>
    <dgm:cxn modelId="{676F7358-5BC1-054D-9493-F3391A5E712A}" srcId="{DE4EA15A-11DC-E240-83D6-9D479BE41496}" destId="{2602F09C-7AAF-6C40-B1DC-E3EC9AB0CF5F}" srcOrd="0" destOrd="0" parTransId="{62B753D8-35B2-BB43-90FD-0EC52BA08702}" sibTransId="{95FC3CCE-9E53-A546-B40A-B6032675FC9B}"/>
    <dgm:cxn modelId="{90F0D858-9CEA-0644-8958-C20B40B67DDC}" srcId="{DE4EA15A-11DC-E240-83D6-9D479BE41496}" destId="{2253822E-7C92-3347-98CE-DDCC62B58A8A}" srcOrd="1" destOrd="0" parTransId="{4653C48F-0DB8-2F44-B2F6-D6B72BCAD829}" sibTransId="{C87E8280-C673-2746-B3C4-1700A196EA2D}"/>
    <dgm:cxn modelId="{B6BC287A-68C2-0C44-81D6-B3EB1D332903}" type="presOf" srcId="{743C85B0-0B67-B24E-9E76-833614DA90A2}" destId="{0C756C7C-46FE-EE49-9783-27C21E5040F1}" srcOrd="0" destOrd="6" presId="urn:microsoft.com/office/officeart/2005/8/layout/vList2"/>
    <dgm:cxn modelId="{875AAC82-C62A-F942-8BFE-17EE2BDA8177}" srcId="{DE4EA15A-11DC-E240-83D6-9D479BE41496}" destId="{932B2C76-0B16-6B40-A276-51B8982D380A}" srcOrd="3" destOrd="0" parTransId="{B66833A9-234F-2046-8F9B-4ACD742B3858}" sibTransId="{E44B5E87-1A10-704D-9DAA-983E613621CA}"/>
    <dgm:cxn modelId="{45BDE986-BF5D-C14E-94EE-3527D8D863C0}" type="presOf" srcId="{E116CCF6-F7E1-664F-ACDE-1FFEFB7D6B4C}" destId="{0C756C7C-46FE-EE49-9783-27C21E5040F1}" srcOrd="0" destOrd="4" presId="urn:microsoft.com/office/officeart/2005/8/layout/vList2"/>
    <dgm:cxn modelId="{44DB778A-F399-4D4C-B6C4-0DADC0D37AF7}" srcId="{DE4EA15A-11DC-E240-83D6-9D479BE41496}" destId="{743C85B0-0B67-B24E-9E76-833614DA90A2}" srcOrd="6" destOrd="0" parTransId="{4DEBF592-3895-554D-AE0F-BC79D3327881}" sibTransId="{48BD1960-4EAA-F040-A8AF-1020C81D71D4}"/>
    <dgm:cxn modelId="{0FC5FF91-769B-BF40-B09E-2CD35D12A6A3}" type="presOf" srcId="{2602F09C-7AAF-6C40-B1DC-E3EC9AB0CF5F}" destId="{0C756C7C-46FE-EE49-9783-27C21E5040F1}" srcOrd="0" destOrd="0" presId="urn:microsoft.com/office/officeart/2005/8/layout/vList2"/>
    <dgm:cxn modelId="{D73684A0-9472-7B4C-80EB-22ED5CC25EF8}" srcId="{DE4EA15A-11DC-E240-83D6-9D479BE41496}" destId="{8BEBD550-0CE0-5749-A0D3-4A668F2072B3}" srcOrd="7" destOrd="0" parTransId="{40612A99-88BA-9B41-B3E8-8D4A1031D5FC}" sibTransId="{189821BE-1CFD-D943-AEDB-D3F12BCDC257}"/>
    <dgm:cxn modelId="{097CB3A3-F979-C94B-A4AB-FCF79075738F}" type="presOf" srcId="{8BEBD550-0CE0-5749-A0D3-4A668F2072B3}" destId="{0C756C7C-46FE-EE49-9783-27C21E5040F1}" srcOrd="0" destOrd="7" presId="urn:microsoft.com/office/officeart/2005/8/layout/vList2"/>
    <dgm:cxn modelId="{7529BAB3-5D1C-074E-832D-6AF74EAF4D41}" type="presOf" srcId="{3ACBD159-616E-EC4C-AC01-2145C791ACCE}" destId="{0C756C7C-46FE-EE49-9783-27C21E5040F1}" srcOrd="0" destOrd="2" presId="urn:microsoft.com/office/officeart/2005/8/layout/vList2"/>
    <dgm:cxn modelId="{DA7E9DC9-BCB9-3E49-918F-E33383FE9D12}" srcId="{DE4EA15A-11DC-E240-83D6-9D479BE41496}" destId="{3F5BCC41-200B-004C-BCA0-2CB43FC61879}" srcOrd="5" destOrd="0" parTransId="{B9C5C359-4534-5B4E-9D53-33BD74A55113}" sibTransId="{F7FF352E-40A5-644C-ACA0-D282F3848459}"/>
    <dgm:cxn modelId="{871949EC-F28A-0E47-8DB4-DB08A628AB22}" type="presOf" srcId="{DE4EA15A-11DC-E240-83D6-9D479BE41496}" destId="{E5286CA8-8E29-DB4F-94D9-4F19C502605F}" srcOrd="0" destOrd="0" presId="urn:microsoft.com/office/officeart/2005/8/layout/vList2"/>
    <dgm:cxn modelId="{0FEF03EE-5779-664D-85E0-B3FD92862CD1}" srcId="{FD9C1FF4-085C-564A-9794-254419C277FE}" destId="{DE4EA15A-11DC-E240-83D6-9D479BE41496}" srcOrd="0" destOrd="0" parTransId="{A8D80848-4761-E142-AD84-82ED268EEFE1}" sibTransId="{4909ACFC-AD48-604A-ADE6-A4029F5D7325}"/>
    <dgm:cxn modelId="{500831F0-EB67-0349-846C-7FBEF8B008B3}" type="presOf" srcId="{3F5BCC41-200B-004C-BCA0-2CB43FC61879}" destId="{0C756C7C-46FE-EE49-9783-27C21E5040F1}" srcOrd="0" destOrd="5" presId="urn:microsoft.com/office/officeart/2005/8/layout/vList2"/>
    <dgm:cxn modelId="{4AEE624C-CC59-F64F-94F0-249EF2A5A617}" type="presParOf" srcId="{4AE01016-9315-344E-AC8B-E879768437E1}" destId="{E5286CA8-8E29-DB4F-94D9-4F19C502605F}" srcOrd="0" destOrd="0" presId="urn:microsoft.com/office/officeart/2005/8/layout/vList2"/>
    <dgm:cxn modelId="{CAFF60ED-3280-5A41-9F0A-95F3F4248CBD}" type="presParOf" srcId="{4AE01016-9315-344E-AC8B-E879768437E1}" destId="{0C756C7C-46FE-EE49-9783-27C21E5040F1}"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B74EAB3-C834-0043-86B1-70364425C0E8}" type="doc">
      <dgm:prSet loTypeId="urn:microsoft.com/office/officeart/2005/8/layout/vList2" loCatId="list" qsTypeId="urn:microsoft.com/office/officeart/2005/8/quickstyle/3d2" qsCatId="3D" csTypeId="urn:microsoft.com/office/officeart/2005/8/colors/accent2_1" csCatId="accent2" phldr="1"/>
      <dgm:spPr/>
      <dgm:t>
        <a:bodyPr/>
        <a:lstStyle/>
        <a:p>
          <a:endParaRPr lang="en-GB"/>
        </a:p>
      </dgm:t>
    </dgm:pt>
    <dgm:pt modelId="{4E8599BE-801D-DC4E-A16B-9B19FA3D9ED9}">
      <dgm:prSet custT="1"/>
      <dgm:spPr/>
      <dgm:t>
        <a:bodyPr/>
        <a:lstStyle/>
        <a:p>
          <a:r>
            <a:rPr lang="en-GB" sz="2400" dirty="0">
              <a:latin typeface="Arial" panose="020B0604020202020204" pitchFamily="34" charset="0"/>
              <a:cs typeface="Arial" panose="020B0604020202020204" pitchFamily="34" charset="0"/>
            </a:rPr>
            <a:t>The feasibility report admits that beavers could affect the fish population of a river or waterway but all the studies that have been conducted were done in North America and therefore could not be applied to the reintroduction of beavers into Wales due to a difference in species of both beavers and fish (Jones </a:t>
          </a:r>
          <a:r>
            <a:rPr lang="en-GB" sz="2400" i="1" dirty="0">
              <a:latin typeface="Arial" panose="020B0604020202020204" pitchFamily="34" charset="0"/>
              <a:cs typeface="Arial" panose="020B0604020202020204" pitchFamily="34" charset="0"/>
            </a:rPr>
            <a:t>et al, </a:t>
          </a:r>
          <a:r>
            <a:rPr lang="en-GB" sz="2400" i="0" dirty="0">
              <a:latin typeface="Arial" panose="020B0604020202020204" pitchFamily="34" charset="0"/>
              <a:cs typeface="Arial" panose="020B0604020202020204" pitchFamily="34" charset="0"/>
            </a:rPr>
            <a:t>2012)</a:t>
          </a:r>
          <a:r>
            <a:rPr lang="en-GB" sz="2400" dirty="0">
              <a:latin typeface="Arial" panose="020B0604020202020204" pitchFamily="34" charset="0"/>
              <a:cs typeface="Arial" panose="020B0604020202020204" pitchFamily="34" charset="0"/>
            </a:rPr>
            <a:t>. </a:t>
          </a:r>
          <a:br>
            <a:rPr lang="en-GB" sz="3000" dirty="0"/>
          </a:br>
          <a:endParaRPr lang="en-GB" sz="3000" dirty="0">
            <a:highlight>
              <a:srgbClr val="FFFF00"/>
            </a:highlight>
          </a:endParaRPr>
        </a:p>
      </dgm:t>
    </dgm:pt>
    <dgm:pt modelId="{9D5B1C2E-6194-1E4F-99BA-D50A67E4CF1B}" type="parTrans" cxnId="{E8BFFE96-35C1-7E42-BB7D-FE049F5D9109}">
      <dgm:prSet/>
      <dgm:spPr/>
      <dgm:t>
        <a:bodyPr/>
        <a:lstStyle/>
        <a:p>
          <a:endParaRPr lang="en-GB"/>
        </a:p>
      </dgm:t>
    </dgm:pt>
    <dgm:pt modelId="{9E9AC08B-3225-7341-9819-11F6B0D81FBC}" type="sibTrans" cxnId="{E8BFFE96-35C1-7E42-BB7D-FE049F5D9109}">
      <dgm:prSet/>
      <dgm:spPr/>
      <dgm:t>
        <a:bodyPr/>
        <a:lstStyle/>
        <a:p>
          <a:endParaRPr lang="en-GB"/>
        </a:p>
      </dgm:t>
    </dgm:pt>
    <dgm:pt modelId="{7BEDE6EC-3A2E-4240-ABB7-3D1BDA6C1875}">
      <dgm:prSet custT="1"/>
      <dgm:spPr/>
      <dgm:t>
        <a:bodyPr/>
        <a:lstStyle/>
        <a:p>
          <a:r>
            <a:rPr lang="en-GB" sz="2400" dirty="0">
              <a:latin typeface="Arial" panose="020B0604020202020204" pitchFamily="34" charset="0"/>
              <a:cs typeface="Arial" panose="020B0604020202020204" pitchFamily="34" charset="0"/>
            </a:rPr>
            <a:t>The report states that it is unknown what effect the beavers will have on INNS, although, they have been known to feed on Himalayan Balsam, which is widespread throughout Wales and causes severe problems to riverbanks, along with out-competing other native plant species. This raises the question as to what time of year they feed on the INNS as eating them when the seedpods have fully developed could be counterproductive due to the nature of how the seeds spread (Jones </a:t>
          </a:r>
          <a:r>
            <a:rPr lang="en-GB" sz="2400" i="1" dirty="0">
              <a:latin typeface="Arial" panose="020B0604020202020204" pitchFamily="34" charset="0"/>
              <a:cs typeface="Arial" panose="020B0604020202020204" pitchFamily="34" charset="0"/>
            </a:rPr>
            <a:t>et al,</a:t>
          </a:r>
          <a:r>
            <a:rPr lang="en-GB" sz="2400" i="0" dirty="0">
              <a:latin typeface="Arial" panose="020B0604020202020204" pitchFamily="34" charset="0"/>
              <a:cs typeface="Arial" panose="020B0604020202020204" pitchFamily="34" charset="0"/>
            </a:rPr>
            <a:t> 2012).</a:t>
          </a:r>
          <a:endParaRPr lang="en-GB" sz="2400" dirty="0">
            <a:highlight>
              <a:srgbClr val="FFFF00"/>
            </a:highlight>
            <a:latin typeface="Arial" panose="020B0604020202020204" pitchFamily="34" charset="0"/>
            <a:cs typeface="Arial" panose="020B0604020202020204" pitchFamily="34" charset="0"/>
          </a:endParaRPr>
        </a:p>
      </dgm:t>
    </dgm:pt>
    <dgm:pt modelId="{C3C10F3E-9654-114E-8089-AB06D3F95E40}" type="parTrans" cxnId="{243FF314-1684-9E49-9B45-F95ACC4B3F64}">
      <dgm:prSet/>
      <dgm:spPr/>
      <dgm:t>
        <a:bodyPr/>
        <a:lstStyle/>
        <a:p>
          <a:endParaRPr lang="en-GB"/>
        </a:p>
      </dgm:t>
    </dgm:pt>
    <dgm:pt modelId="{DCADBF61-1F01-9D43-B21D-D18F96BB1A71}" type="sibTrans" cxnId="{243FF314-1684-9E49-9B45-F95ACC4B3F64}">
      <dgm:prSet/>
      <dgm:spPr/>
      <dgm:t>
        <a:bodyPr/>
        <a:lstStyle/>
        <a:p>
          <a:endParaRPr lang="en-GB"/>
        </a:p>
      </dgm:t>
    </dgm:pt>
    <dgm:pt modelId="{E9F7B85D-A235-5D47-A0A5-44F258767840}" type="pres">
      <dgm:prSet presAssocID="{FB74EAB3-C834-0043-86B1-70364425C0E8}" presName="linear" presStyleCnt="0">
        <dgm:presLayoutVars>
          <dgm:animLvl val="lvl"/>
          <dgm:resizeHandles val="exact"/>
        </dgm:presLayoutVars>
      </dgm:prSet>
      <dgm:spPr/>
    </dgm:pt>
    <dgm:pt modelId="{7EBA4CA6-01DD-0A4C-B89E-8D9BE9E11C8A}" type="pres">
      <dgm:prSet presAssocID="{4E8599BE-801D-DC4E-A16B-9B19FA3D9ED9}" presName="parentText" presStyleLbl="node1" presStyleIdx="0" presStyleCnt="2">
        <dgm:presLayoutVars>
          <dgm:chMax val="0"/>
          <dgm:bulletEnabled val="1"/>
        </dgm:presLayoutVars>
      </dgm:prSet>
      <dgm:spPr/>
    </dgm:pt>
    <dgm:pt modelId="{442024AB-ABA4-2C4C-BDC9-B58DD4DF8FC8}" type="pres">
      <dgm:prSet presAssocID="{9E9AC08B-3225-7341-9819-11F6B0D81FBC}" presName="spacer" presStyleCnt="0"/>
      <dgm:spPr/>
    </dgm:pt>
    <dgm:pt modelId="{21260EAD-B040-5542-A490-7252E027E973}" type="pres">
      <dgm:prSet presAssocID="{7BEDE6EC-3A2E-4240-ABB7-3D1BDA6C1875}" presName="parentText" presStyleLbl="node1" presStyleIdx="1" presStyleCnt="2">
        <dgm:presLayoutVars>
          <dgm:chMax val="0"/>
          <dgm:bulletEnabled val="1"/>
        </dgm:presLayoutVars>
      </dgm:prSet>
      <dgm:spPr/>
    </dgm:pt>
  </dgm:ptLst>
  <dgm:cxnLst>
    <dgm:cxn modelId="{03E65C0E-C207-8A49-AB4E-DED96D85D225}" type="presOf" srcId="{FB74EAB3-C834-0043-86B1-70364425C0E8}" destId="{E9F7B85D-A235-5D47-A0A5-44F258767840}" srcOrd="0" destOrd="0" presId="urn:microsoft.com/office/officeart/2005/8/layout/vList2"/>
    <dgm:cxn modelId="{D4C18810-5AA9-9442-A2C6-2ECA45DFFDD7}" type="presOf" srcId="{4E8599BE-801D-DC4E-A16B-9B19FA3D9ED9}" destId="{7EBA4CA6-01DD-0A4C-B89E-8D9BE9E11C8A}" srcOrd="0" destOrd="0" presId="urn:microsoft.com/office/officeart/2005/8/layout/vList2"/>
    <dgm:cxn modelId="{243FF314-1684-9E49-9B45-F95ACC4B3F64}" srcId="{FB74EAB3-C834-0043-86B1-70364425C0E8}" destId="{7BEDE6EC-3A2E-4240-ABB7-3D1BDA6C1875}" srcOrd="1" destOrd="0" parTransId="{C3C10F3E-9654-114E-8089-AB06D3F95E40}" sibTransId="{DCADBF61-1F01-9D43-B21D-D18F96BB1A71}"/>
    <dgm:cxn modelId="{0BB3FD91-6324-E34C-9DD6-07FFC7527A6B}" type="presOf" srcId="{7BEDE6EC-3A2E-4240-ABB7-3D1BDA6C1875}" destId="{21260EAD-B040-5542-A490-7252E027E973}" srcOrd="0" destOrd="0" presId="urn:microsoft.com/office/officeart/2005/8/layout/vList2"/>
    <dgm:cxn modelId="{E8BFFE96-35C1-7E42-BB7D-FE049F5D9109}" srcId="{FB74EAB3-C834-0043-86B1-70364425C0E8}" destId="{4E8599BE-801D-DC4E-A16B-9B19FA3D9ED9}" srcOrd="0" destOrd="0" parTransId="{9D5B1C2E-6194-1E4F-99BA-D50A67E4CF1B}" sibTransId="{9E9AC08B-3225-7341-9819-11F6B0D81FBC}"/>
    <dgm:cxn modelId="{1FEEA27E-80DA-8448-8E6F-C82B34A19D96}" type="presParOf" srcId="{E9F7B85D-A235-5D47-A0A5-44F258767840}" destId="{7EBA4CA6-01DD-0A4C-B89E-8D9BE9E11C8A}" srcOrd="0" destOrd="0" presId="urn:microsoft.com/office/officeart/2005/8/layout/vList2"/>
    <dgm:cxn modelId="{4EF4C2DD-32E1-844F-BCB9-C4D469874CF3}" type="presParOf" srcId="{E9F7B85D-A235-5D47-A0A5-44F258767840}" destId="{442024AB-ABA4-2C4C-BDC9-B58DD4DF8FC8}" srcOrd="1" destOrd="0" presId="urn:microsoft.com/office/officeart/2005/8/layout/vList2"/>
    <dgm:cxn modelId="{9942BBB1-E619-1243-A5DC-25CD56301BEB}" type="presParOf" srcId="{E9F7B85D-A235-5D47-A0A5-44F258767840}" destId="{21260EAD-B040-5542-A490-7252E027E973}"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3A98A0F-50FE-0D4D-A6B0-9ADE68BDE04E}" type="doc">
      <dgm:prSet loTypeId="urn:microsoft.com/office/officeart/2005/8/layout/vList2" loCatId="list" qsTypeId="urn:microsoft.com/office/officeart/2005/8/quickstyle/simple5" qsCatId="simple" csTypeId="urn:microsoft.com/office/officeart/2005/8/colors/accent3_5" csCatId="accent3" phldr="1"/>
      <dgm:spPr/>
      <dgm:t>
        <a:bodyPr/>
        <a:lstStyle/>
        <a:p>
          <a:endParaRPr lang="en-GB"/>
        </a:p>
      </dgm:t>
    </dgm:pt>
    <dgm:pt modelId="{7A2EA597-AD58-F647-9EC4-F90A2936B512}">
      <dgm:prSet/>
      <dgm:spPr/>
      <dgm:t>
        <a:bodyPr/>
        <a:lstStyle/>
        <a:p>
          <a:r>
            <a:rPr lang="en-GB" dirty="0"/>
            <a:t>1. Impacts on climate change </a:t>
          </a:r>
        </a:p>
      </dgm:t>
    </dgm:pt>
    <dgm:pt modelId="{E1AF221B-4FF0-F74E-9C83-915DE6B2CD52}" type="parTrans" cxnId="{41E13CAD-A981-A54B-87AC-25D0CAFE6F0A}">
      <dgm:prSet/>
      <dgm:spPr/>
      <dgm:t>
        <a:bodyPr/>
        <a:lstStyle/>
        <a:p>
          <a:endParaRPr lang="en-GB"/>
        </a:p>
      </dgm:t>
    </dgm:pt>
    <dgm:pt modelId="{12D0D35C-A920-2748-865F-E9F1E69304F3}" type="sibTrans" cxnId="{41E13CAD-A981-A54B-87AC-25D0CAFE6F0A}">
      <dgm:prSet/>
      <dgm:spPr/>
      <dgm:t>
        <a:bodyPr/>
        <a:lstStyle/>
        <a:p>
          <a:endParaRPr lang="en-GB"/>
        </a:p>
      </dgm:t>
    </dgm:pt>
    <dgm:pt modelId="{4C7F0368-3457-884A-81C7-358CA4091AE9}">
      <dgm:prSet/>
      <dgm:spPr/>
      <dgm:t>
        <a:bodyPr/>
        <a:lstStyle/>
        <a:p>
          <a:r>
            <a:rPr lang="en-GB" dirty="0"/>
            <a:t>2. Impacts to farming &amp; forestry</a:t>
          </a:r>
        </a:p>
      </dgm:t>
    </dgm:pt>
    <dgm:pt modelId="{7E3B61F1-AC73-8548-8243-BC0AD59A4ADA}" type="parTrans" cxnId="{A3E9EF26-5485-D14C-9335-EA41F7A1F590}">
      <dgm:prSet/>
      <dgm:spPr/>
      <dgm:t>
        <a:bodyPr/>
        <a:lstStyle/>
        <a:p>
          <a:endParaRPr lang="en-GB"/>
        </a:p>
      </dgm:t>
    </dgm:pt>
    <dgm:pt modelId="{77446D9C-2732-524E-AD24-189787919B6E}" type="sibTrans" cxnId="{A3E9EF26-5485-D14C-9335-EA41F7A1F590}">
      <dgm:prSet/>
      <dgm:spPr/>
      <dgm:t>
        <a:bodyPr/>
        <a:lstStyle/>
        <a:p>
          <a:endParaRPr lang="en-GB"/>
        </a:p>
      </dgm:t>
    </dgm:pt>
    <dgm:pt modelId="{60778851-38B9-F24F-8E89-25CEF6D8D930}">
      <dgm:prSet/>
      <dgm:spPr/>
      <dgm:t>
        <a:bodyPr/>
        <a:lstStyle/>
        <a:p>
          <a:r>
            <a:rPr lang="en-GB" dirty="0"/>
            <a:t>3. Cost of beaver reintroduction</a:t>
          </a:r>
        </a:p>
      </dgm:t>
    </dgm:pt>
    <dgm:pt modelId="{E4B13702-AD2B-6B48-936D-0D7E50DC6037}" type="parTrans" cxnId="{991CE69C-09A3-2548-9B53-1E15702CFE1E}">
      <dgm:prSet/>
      <dgm:spPr/>
      <dgm:t>
        <a:bodyPr/>
        <a:lstStyle/>
        <a:p>
          <a:endParaRPr lang="en-GB"/>
        </a:p>
      </dgm:t>
    </dgm:pt>
    <dgm:pt modelId="{4A30DEC8-519C-CB4A-9D0B-01BE478FC3F9}" type="sibTrans" cxnId="{991CE69C-09A3-2548-9B53-1E15702CFE1E}">
      <dgm:prSet/>
      <dgm:spPr/>
      <dgm:t>
        <a:bodyPr/>
        <a:lstStyle/>
        <a:p>
          <a:endParaRPr lang="en-GB"/>
        </a:p>
      </dgm:t>
    </dgm:pt>
    <dgm:pt modelId="{E2019A3F-391C-2343-A74E-FA72C19DC86C}">
      <dgm:prSet/>
      <dgm:spPr/>
      <dgm:t>
        <a:bodyPr/>
        <a:lstStyle/>
        <a:p>
          <a:r>
            <a:rPr lang="en-GB" dirty="0"/>
            <a:t>4. The time since beavers have been present in Wales</a:t>
          </a:r>
        </a:p>
      </dgm:t>
    </dgm:pt>
    <dgm:pt modelId="{5A516BFB-4A43-9E41-BA81-93D50828CB64}" type="parTrans" cxnId="{5EF15561-FDCF-6A41-96D0-A0CA6108846B}">
      <dgm:prSet/>
      <dgm:spPr/>
      <dgm:t>
        <a:bodyPr/>
        <a:lstStyle/>
        <a:p>
          <a:endParaRPr lang="en-GB"/>
        </a:p>
      </dgm:t>
    </dgm:pt>
    <dgm:pt modelId="{BE2A7463-3208-2747-8EC1-4DF6CD16622A}" type="sibTrans" cxnId="{5EF15561-FDCF-6A41-96D0-A0CA6108846B}">
      <dgm:prSet/>
      <dgm:spPr/>
      <dgm:t>
        <a:bodyPr/>
        <a:lstStyle/>
        <a:p>
          <a:endParaRPr lang="en-GB"/>
        </a:p>
      </dgm:t>
    </dgm:pt>
    <dgm:pt modelId="{FDFBB767-3BDF-E54E-B472-B033146B489E}">
      <dgm:prSet/>
      <dgm:spPr/>
      <dgm:t>
        <a:bodyPr/>
        <a:lstStyle/>
        <a:p>
          <a:r>
            <a:rPr lang="en-GB" dirty="0"/>
            <a:t>5. Population control issues   </a:t>
          </a:r>
        </a:p>
      </dgm:t>
    </dgm:pt>
    <dgm:pt modelId="{6CDCF455-FC05-C743-9BD0-42E1905567F4}" type="parTrans" cxnId="{8EBB91B4-A621-744D-8269-4092C0A63751}">
      <dgm:prSet/>
      <dgm:spPr/>
      <dgm:t>
        <a:bodyPr/>
        <a:lstStyle/>
        <a:p>
          <a:endParaRPr lang="en-GB"/>
        </a:p>
      </dgm:t>
    </dgm:pt>
    <dgm:pt modelId="{B31565C1-6FC9-9948-A687-6065F6251B99}" type="sibTrans" cxnId="{8EBB91B4-A621-744D-8269-4092C0A63751}">
      <dgm:prSet/>
      <dgm:spPr/>
      <dgm:t>
        <a:bodyPr/>
        <a:lstStyle/>
        <a:p>
          <a:endParaRPr lang="en-GB"/>
        </a:p>
      </dgm:t>
    </dgm:pt>
    <dgm:pt modelId="{1396EDB3-8C98-C04E-8A34-B24E245C731E}" type="pres">
      <dgm:prSet presAssocID="{33A98A0F-50FE-0D4D-A6B0-9ADE68BDE04E}" presName="linear" presStyleCnt="0">
        <dgm:presLayoutVars>
          <dgm:animLvl val="lvl"/>
          <dgm:resizeHandles val="exact"/>
        </dgm:presLayoutVars>
      </dgm:prSet>
      <dgm:spPr/>
    </dgm:pt>
    <dgm:pt modelId="{FACB88E5-D77C-3447-B2A5-315E145BD624}" type="pres">
      <dgm:prSet presAssocID="{7A2EA597-AD58-F647-9EC4-F90A2936B512}" presName="parentText" presStyleLbl="node1" presStyleIdx="0" presStyleCnt="5">
        <dgm:presLayoutVars>
          <dgm:chMax val="0"/>
          <dgm:bulletEnabled val="1"/>
        </dgm:presLayoutVars>
      </dgm:prSet>
      <dgm:spPr/>
    </dgm:pt>
    <dgm:pt modelId="{EF7ABF53-2CEB-FD4C-BC5E-CB75334D05F3}" type="pres">
      <dgm:prSet presAssocID="{12D0D35C-A920-2748-865F-E9F1E69304F3}" presName="spacer" presStyleCnt="0"/>
      <dgm:spPr/>
    </dgm:pt>
    <dgm:pt modelId="{3FFA2BAD-1CEE-BC45-8729-5B1247508FAF}" type="pres">
      <dgm:prSet presAssocID="{4C7F0368-3457-884A-81C7-358CA4091AE9}" presName="parentText" presStyleLbl="node1" presStyleIdx="1" presStyleCnt="5">
        <dgm:presLayoutVars>
          <dgm:chMax val="0"/>
          <dgm:bulletEnabled val="1"/>
        </dgm:presLayoutVars>
      </dgm:prSet>
      <dgm:spPr/>
    </dgm:pt>
    <dgm:pt modelId="{6A8672E7-781A-2643-932A-1166AF144BF8}" type="pres">
      <dgm:prSet presAssocID="{77446D9C-2732-524E-AD24-189787919B6E}" presName="spacer" presStyleCnt="0"/>
      <dgm:spPr/>
    </dgm:pt>
    <dgm:pt modelId="{2689753D-983D-CF47-B387-DC094CAC8C23}" type="pres">
      <dgm:prSet presAssocID="{60778851-38B9-F24F-8E89-25CEF6D8D930}" presName="parentText" presStyleLbl="node1" presStyleIdx="2" presStyleCnt="5">
        <dgm:presLayoutVars>
          <dgm:chMax val="0"/>
          <dgm:bulletEnabled val="1"/>
        </dgm:presLayoutVars>
      </dgm:prSet>
      <dgm:spPr/>
    </dgm:pt>
    <dgm:pt modelId="{B3BF6B2D-F631-FB45-89E3-BFDD0F272FCC}" type="pres">
      <dgm:prSet presAssocID="{4A30DEC8-519C-CB4A-9D0B-01BE478FC3F9}" presName="spacer" presStyleCnt="0"/>
      <dgm:spPr/>
    </dgm:pt>
    <dgm:pt modelId="{8D3596B6-E0B4-1A4C-8C3E-4561D0F69FE9}" type="pres">
      <dgm:prSet presAssocID="{E2019A3F-391C-2343-A74E-FA72C19DC86C}" presName="parentText" presStyleLbl="node1" presStyleIdx="3" presStyleCnt="5">
        <dgm:presLayoutVars>
          <dgm:chMax val="0"/>
          <dgm:bulletEnabled val="1"/>
        </dgm:presLayoutVars>
      </dgm:prSet>
      <dgm:spPr/>
    </dgm:pt>
    <dgm:pt modelId="{78B4E033-FA5F-3549-B181-59F09BE46EFF}" type="pres">
      <dgm:prSet presAssocID="{BE2A7463-3208-2747-8EC1-4DF6CD16622A}" presName="spacer" presStyleCnt="0"/>
      <dgm:spPr/>
    </dgm:pt>
    <dgm:pt modelId="{6B272A1B-769F-EE44-96F9-0ADEFB5DCE07}" type="pres">
      <dgm:prSet presAssocID="{FDFBB767-3BDF-E54E-B472-B033146B489E}" presName="parentText" presStyleLbl="node1" presStyleIdx="4" presStyleCnt="5" custLinFactNeighborY="-26457">
        <dgm:presLayoutVars>
          <dgm:chMax val="0"/>
          <dgm:bulletEnabled val="1"/>
        </dgm:presLayoutVars>
      </dgm:prSet>
      <dgm:spPr/>
    </dgm:pt>
  </dgm:ptLst>
  <dgm:cxnLst>
    <dgm:cxn modelId="{A3E9EF26-5485-D14C-9335-EA41F7A1F590}" srcId="{33A98A0F-50FE-0D4D-A6B0-9ADE68BDE04E}" destId="{4C7F0368-3457-884A-81C7-358CA4091AE9}" srcOrd="1" destOrd="0" parTransId="{7E3B61F1-AC73-8548-8243-BC0AD59A4ADA}" sibTransId="{77446D9C-2732-524E-AD24-189787919B6E}"/>
    <dgm:cxn modelId="{5EF15561-FDCF-6A41-96D0-A0CA6108846B}" srcId="{33A98A0F-50FE-0D4D-A6B0-9ADE68BDE04E}" destId="{E2019A3F-391C-2343-A74E-FA72C19DC86C}" srcOrd="3" destOrd="0" parTransId="{5A516BFB-4A43-9E41-BA81-93D50828CB64}" sibTransId="{BE2A7463-3208-2747-8EC1-4DF6CD16622A}"/>
    <dgm:cxn modelId="{D1E71878-7FEB-D040-9248-36DAE5DE762A}" type="presOf" srcId="{7A2EA597-AD58-F647-9EC4-F90A2936B512}" destId="{FACB88E5-D77C-3447-B2A5-315E145BD624}" srcOrd="0" destOrd="0" presId="urn:microsoft.com/office/officeart/2005/8/layout/vList2"/>
    <dgm:cxn modelId="{3869EA7B-D7DE-1642-BE32-83A48C05C7EF}" type="presOf" srcId="{60778851-38B9-F24F-8E89-25CEF6D8D930}" destId="{2689753D-983D-CF47-B387-DC094CAC8C23}" srcOrd="0" destOrd="0" presId="urn:microsoft.com/office/officeart/2005/8/layout/vList2"/>
    <dgm:cxn modelId="{49EE7780-CA56-934D-847E-519C382F0021}" type="presOf" srcId="{E2019A3F-391C-2343-A74E-FA72C19DC86C}" destId="{8D3596B6-E0B4-1A4C-8C3E-4561D0F69FE9}" srcOrd="0" destOrd="0" presId="urn:microsoft.com/office/officeart/2005/8/layout/vList2"/>
    <dgm:cxn modelId="{991CE69C-09A3-2548-9B53-1E15702CFE1E}" srcId="{33A98A0F-50FE-0D4D-A6B0-9ADE68BDE04E}" destId="{60778851-38B9-F24F-8E89-25CEF6D8D930}" srcOrd="2" destOrd="0" parTransId="{E4B13702-AD2B-6B48-936D-0D7E50DC6037}" sibTransId="{4A30DEC8-519C-CB4A-9D0B-01BE478FC3F9}"/>
    <dgm:cxn modelId="{0080C8A0-7274-1A40-94AF-6D3688322AD8}" type="presOf" srcId="{4C7F0368-3457-884A-81C7-358CA4091AE9}" destId="{3FFA2BAD-1CEE-BC45-8729-5B1247508FAF}" srcOrd="0" destOrd="0" presId="urn:microsoft.com/office/officeart/2005/8/layout/vList2"/>
    <dgm:cxn modelId="{41E13CAD-A981-A54B-87AC-25D0CAFE6F0A}" srcId="{33A98A0F-50FE-0D4D-A6B0-9ADE68BDE04E}" destId="{7A2EA597-AD58-F647-9EC4-F90A2936B512}" srcOrd="0" destOrd="0" parTransId="{E1AF221B-4FF0-F74E-9C83-915DE6B2CD52}" sibTransId="{12D0D35C-A920-2748-865F-E9F1E69304F3}"/>
    <dgm:cxn modelId="{8EBB91B4-A621-744D-8269-4092C0A63751}" srcId="{33A98A0F-50FE-0D4D-A6B0-9ADE68BDE04E}" destId="{FDFBB767-3BDF-E54E-B472-B033146B489E}" srcOrd="4" destOrd="0" parTransId="{6CDCF455-FC05-C743-9BD0-42E1905567F4}" sibTransId="{B31565C1-6FC9-9948-A687-6065F6251B99}"/>
    <dgm:cxn modelId="{1E60ADBA-0E09-0E4F-B194-0F29894446B6}" type="presOf" srcId="{FDFBB767-3BDF-E54E-B472-B033146B489E}" destId="{6B272A1B-769F-EE44-96F9-0ADEFB5DCE07}" srcOrd="0" destOrd="0" presId="urn:microsoft.com/office/officeart/2005/8/layout/vList2"/>
    <dgm:cxn modelId="{4F35BFF0-13C0-A840-8309-C124CCD3347C}" type="presOf" srcId="{33A98A0F-50FE-0D4D-A6B0-9ADE68BDE04E}" destId="{1396EDB3-8C98-C04E-8A34-B24E245C731E}" srcOrd="0" destOrd="0" presId="urn:microsoft.com/office/officeart/2005/8/layout/vList2"/>
    <dgm:cxn modelId="{AFF2C0E6-FC16-3C45-A66A-3C6D408B01D3}" type="presParOf" srcId="{1396EDB3-8C98-C04E-8A34-B24E245C731E}" destId="{FACB88E5-D77C-3447-B2A5-315E145BD624}" srcOrd="0" destOrd="0" presId="urn:microsoft.com/office/officeart/2005/8/layout/vList2"/>
    <dgm:cxn modelId="{70D0F337-010B-5F4C-824F-DC487069917C}" type="presParOf" srcId="{1396EDB3-8C98-C04E-8A34-B24E245C731E}" destId="{EF7ABF53-2CEB-FD4C-BC5E-CB75334D05F3}" srcOrd="1" destOrd="0" presId="urn:microsoft.com/office/officeart/2005/8/layout/vList2"/>
    <dgm:cxn modelId="{D0269F8F-7E34-E540-8074-F687022C70BF}" type="presParOf" srcId="{1396EDB3-8C98-C04E-8A34-B24E245C731E}" destId="{3FFA2BAD-1CEE-BC45-8729-5B1247508FAF}" srcOrd="2" destOrd="0" presId="urn:microsoft.com/office/officeart/2005/8/layout/vList2"/>
    <dgm:cxn modelId="{080511DE-3F32-4243-B84F-CD7FA75390BD}" type="presParOf" srcId="{1396EDB3-8C98-C04E-8A34-B24E245C731E}" destId="{6A8672E7-781A-2643-932A-1166AF144BF8}" srcOrd="3" destOrd="0" presId="urn:microsoft.com/office/officeart/2005/8/layout/vList2"/>
    <dgm:cxn modelId="{CCE3F3A8-038B-0844-B7BD-C9FDAC6834D8}" type="presParOf" srcId="{1396EDB3-8C98-C04E-8A34-B24E245C731E}" destId="{2689753D-983D-CF47-B387-DC094CAC8C23}" srcOrd="4" destOrd="0" presId="urn:microsoft.com/office/officeart/2005/8/layout/vList2"/>
    <dgm:cxn modelId="{F4EB2E0D-2580-884C-B190-0DFB0A7638EC}" type="presParOf" srcId="{1396EDB3-8C98-C04E-8A34-B24E245C731E}" destId="{B3BF6B2D-F631-FB45-89E3-BFDD0F272FCC}" srcOrd="5" destOrd="0" presId="urn:microsoft.com/office/officeart/2005/8/layout/vList2"/>
    <dgm:cxn modelId="{D9D17977-2170-9A4F-B2B7-FB1D7043D79A}" type="presParOf" srcId="{1396EDB3-8C98-C04E-8A34-B24E245C731E}" destId="{8D3596B6-E0B4-1A4C-8C3E-4561D0F69FE9}" srcOrd="6" destOrd="0" presId="urn:microsoft.com/office/officeart/2005/8/layout/vList2"/>
    <dgm:cxn modelId="{12F2EB07-1741-4148-A6D2-1DF29313E5EE}" type="presParOf" srcId="{1396EDB3-8C98-C04E-8A34-B24E245C731E}" destId="{78B4E033-FA5F-3549-B181-59F09BE46EFF}" srcOrd="7" destOrd="0" presId="urn:microsoft.com/office/officeart/2005/8/layout/vList2"/>
    <dgm:cxn modelId="{8DE4FE53-BBD6-F648-B98B-3870A47BFA13}" type="presParOf" srcId="{1396EDB3-8C98-C04E-8A34-B24E245C731E}" destId="{6B272A1B-769F-EE44-96F9-0ADEFB5DCE07}" srcOrd="8" destOrd="0" presId="urn:microsoft.com/office/officeart/2005/8/layout/vList2"/>
  </dgm:cxnLst>
  <dgm:bg>
    <a:solidFill>
      <a:schemeClr val="bg1"/>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286CA8-8E29-DB4F-94D9-4F19C502605F}">
      <dsp:nvSpPr>
        <dsp:cNvPr id="0" name=""/>
        <dsp:cNvSpPr/>
      </dsp:nvSpPr>
      <dsp:spPr>
        <a:xfrm>
          <a:off x="0" y="160827"/>
          <a:ext cx="7912708" cy="1216800"/>
        </a:xfrm>
        <a:prstGeom prst="roundRect">
          <a:avLst/>
        </a:prstGeom>
        <a:solidFill>
          <a:schemeClr val="bg2"/>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The surveys were scored using a criterion made up of various factors named above and were put into a category of:</a:t>
          </a:r>
        </a:p>
      </dsp:txBody>
      <dsp:txXfrm>
        <a:off x="59399" y="220226"/>
        <a:ext cx="7793910" cy="1098002"/>
      </dsp:txXfrm>
    </dsp:sp>
    <dsp:sp modelId="{0C756C7C-46FE-EE49-9783-27C21E5040F1}">
      <dsp:nvSpPr>
        <dsp:cNvPr id="0" name=""/>
        <dsp:cNvSpPr/>
      </dsp:nvSpPr>
      <dsp:spPr>
        <a:xfrm>
          <a:off x="0" y="1397899"/>
          <a:ext cx="7912708" cy="2892825"/>
        </a:xfrm>
        <a:prstGeom prst="rect">
          <a:avLst/>
        </a:prstGeom>
        <a:solidFill>
          <a:schemeClr val="bg1"/>
        </a:solidFill>
        <a:ln>
          <a:noFill/>
        </a:ln>
        <a:effectLst/>
      </dsp:spPr>
      <dsp:style>
        <a:lnRef idx="0">
          <a:scrgbClr r="0" g="0" b="0"/>
        </a:lnRef>
        <a:fillRef idx="0">
          <a:scrgbClr r="0" g="0" b="0"/>
        </a:fillRef>
        <a:effectRef idx="0">
          <a:scrgbClr r="0" g="0" b="0"/>
        </a:effectRef>
        <a:fontRef idx="minor"/>
      </dsp:style>
      <dsp:txBody>
        <a:bodyPr spcFirstLastPara="0" vert="horz" wrap="square" lIns="251228" tIns="25400" rIns="142240" bIns="25400" numCol="1" spcCol="1270" anchor="t" anchorCtr="0">
          <a:noAutofit/>
        </a:bodyPr>
        <a:lstStyle/>
        <a:p>
          <a:pPr marL="228600" lvl="1" indent="-228600" algn="l" defTabSz="1022350">
            <a:lnSpc>
              <a:spcPct val="90000"/>
            </a:lnSpc>
            <a:spcBef>
              <a:spcPct val="0"/>
            </a:spcBef>
            <a:spcAft>
              <a:spcPct val="20000"/>
            </a:spcAft>
            <a:buChar char="•"/>
          </a:pPr>
          <a:endParaRPr lang="en-GB" sz="2300" kern="1200" dirty="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20000"/>
            </a:spcAft>
            <a:buChar char="•"/>
          </a:pPr>
          <a:r>
            <a:rPr lang="en-GB" sz="2000" kern="1200" dirty="0">
              <a:latin typeface="Arial" panose="020B0604020202020204" pitchFamily="34" charset="0"/>
              <a:cs typeface="Arial" panose="020B0604020202020204" pitchFamily="34" charset="0"/>
            </a:rPr>
            <a:t>Perfect</a:t>
          </a:r>
        </a:p>
        <a:p>
          <a:pPr marL="228600" lvl="1" indent="-228600" algn="l" defTabSz="889000">
            <a:lnSpc>
              <a:spcPct val="90000"/>
            </a:lnSpc>
            <a:spcBef>
              <a:spcPct val="0"/>
            </a:spcBef>
            <a:spcAft>
              <a:spcPct val="20000"/>
            </a:spcAft>
            <a:buChar char="•"/>
          </a:pPr>
          <a:r>
            <a:rPr lang="en-GB" sz="2000" kern="1200" dirty="0">
              <a:latin typeface="Arial" panose="020B0604020202020204" pitchFamily="34" charset="0"/>
              <a:cs typeface="Arial" panose="020B0604020202020204" pitchFamily="34" charset="0"/>
            </a:rPr>
            <a:t>Excellent</a:t>
          </a:r>
        </a:p>
        <a:p>
          <a:pPr marL="228600" lvl="1" indent="-228600" algn="l" defTabSz="889000">
            <a:lnSpc>
              <a:spcPct val="90000"/>
            </a:lnSpc>
            <a:spcBef>
              <a:spcPct val="0"/>
            </a:spcBef>
            <a:spcAft>
              <a:spcPct val="20000"/>
            </a:spcAft>
            <a:buChar char="•"/>
          </a:pPr>
          <a:r>
            <a:rPr lang="en-GB" sz="2000" kern="1200" dirty="0">
              <a:latin typeface="Arial" panose="020B0604020202020204" pitchFamily="34" charset="0"/>
              <a:cs typeface="Arial" panose="020B0604020202020204" pitchFamily="34" charset="0"/>
            </a:rPr>
            <a:t>Good </a:t>
          </a:r>
        </a:p>
        <a:p>
          <a:pPr marL="228600" lvl="1" indent="-228600" algn="l" defTabSz="889000">
            <a:lnSpc>
              <a:spcPct val="90000"/>
            </a:lnSpc>
            <a:spcBef>
              <a:spcPct val="0"/>
            </a:spcBef>
            <a:spcAft>
              <a:spcPct val="20000"/>
            </a:spcAft>
            <a:buChar char="•"/>
          </a:pPr>
          <a:r>
            <a:rPr lang="en-GB" sz="2000" kern="1200" dirty="0">
              <a:latin typeface="Arial" panose="020B0604020202020204" pitchFamily="34" charset="0"/>
              <a:cs typeface="Arial" panose="020B0604020202020204" pitchFamily="34" charset="0"/>
            </a:rPr>
            <a:t>Reasonable</a:t>
          </a:r>
        </a:p>
        <a:p>
          <a:pPr marL="228600" lvl="1" indent="-228600" algn="l" defTabSz="889000">
            <a:lnSpc>
              <a:spcPct val="90000"/>
            </a:lnSpc>
            <a:spcBef>
              <a:spcPct val="0"/>
            </a:spcBef>
            <a:spcAft>
              <a:spcPct val="20000"/>
            </a:spcAft>
            <a:buChar char="•"/>
          </a:pPr>
          <a:r>
            <a:rPr lang="en-GB" sz="2000" kern="1200" dirty="0">
              <a:latin typeface="Arial" panose="020B0604020202020204" pitchFamily="34" charset="0"/>
              <a:cs typeface="Arial" panose="020B0604020202020204" pitchFamily="34" charset="0"/>
            </a:rPr>
            <a:t>Poor</a:t>
          </a:r>
        </a:p>
        <a:p>
          <a:pPr marL="228600" lvl="1" indent="-228600" algn="l" defTabSz="889000">
            <a:lnSpc>
              <a:spcPct val="90000"/>
            </a:lnSpc>
            <a:spcBef>
              <a:spcPct val="0"/>
            </a:spcBef>
            <a:spcAft>
              <a:spcPct val="20000"/>
            </a:spcAft>
            <a:buChar char="•"/>
          </a:pPr>
          <a:r>
            <a:rPr lang="en-GB" sz="2000" kern="1200" dirty="0">
              <a:latin typeface="Arial" panose="020B0604020202020204" pitchFamily="34" charset="0"/>
              <a:cs typeface="Arial" panose="020B0604020202020204" pitchFamily="34" charset="0"/>
            </a:rPr>
            <a:t>Unsuitable</a:t>
          </a:r>
        </a:p>
        <a:p>
          <a:pPr marL="228600" lvl="1" indent="-228600" algn="l" defTabSz="889000">
            <a:lnSpc>
              <a:spcPct val="90000"/>
            </a:lnSpc>
            <a:spcBef>
              <a:spcPct val="0"/>
            </a:spcBef>
            <a:spcAft>
              <a:spcPct val="20000"/>
            </a:spcAft>
            <a:buChar char="•"/>
          </a:pPr>
          <a:r>
            <a:rPr lang="en-GB" sz="2000" kern="1200" dirty="0">
              <a:latin typeface="Arial" panose="020B0604020202020204" pitchFamily="34" charset="0"/>
              <a:cs typeface="Arial" panose="020B0604020202020204" pitchFamily="34" charset="0"/>
            </a:rPr>
            <a:t>After this stage, it was deemed feasible for the reintroduction of beavers into Wales (Jones </a:t>
          </a:r>
          <a:r>
            <a:rPr lang="en-GB" sz="2000" i="1" kern="1200" dirty="0">
              <a:latin typeface="Arial" panose="020B0604020202020204" pitchFamily="34" charset="0"/>
              <a:cs typeface="Arial" panose="020B0604020202020204" pitchFamily="34" charset="0"/>
            </a:rPr>
            <a:t>et al</a:t>
          </a:r>
          <a:r>
            <a:rPr lang="en-GB" sz="2000" kern="1200" dirty="0">
              <a:latin typeface="Arial" panose="020B0604020202020204" pitchFamily="34" charset="0"/>
              <a:cs typeface="Arial" panose="020B0604020202020204" pitchFamily="34" charset="0"/>
            </a:rPr>
            <a:t>, 2012).</a:t>
          </a:r>
          <a:endParaRPr lang="en-GB" sz="2000" kern="1200" dirty="0">
            <a:highlight>
              <a:srgbClr val="FFFF00"/>
            </a:highlight>
            <a:latin typeface="Arial" panose="020B0604020202020204" pitchFamily="34" charset="0"/>
            <a:cs typeface="Arial" panose="020B0604020202020204" pitchFamily="34" charset="0"/>
          </a:endParaRPr>
        </a:p>
      </dsp:txBody>
      <dsp:txXfrm>
        <a:off x="0" y="1397899"/>
        <a:ext cx="7912708" cy="28928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BA4CA6-01DD-0A4C-B89E-8D9BE9E11C8A}">
      <dsp:nvSpPr>
        <dsp:cNvPr id="0" name=""/>
        <dsp:cNvSpPr/>
      </dsp:nvSpPr>
      <dsp:spPr>
        <a:xfrm>
          <a:off x="0" y="2964225"/>
          <a:ext cx="8378456" cy="3352438"/>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The feasibility report admits that beavers could affect the fish population of a river or waterway but all the studies that have been conducted were done in North America and therefore could not be applied to the reintroduction of beavers into Wales due to a difference in species of both beavers and fish (Jones </a:t>
          </a:r>
          <a:r>
            <a:rPr lang="en-GB" sz="2400" i="1" kern="1200" dirty="0">
              <a:latin typeface="Arial" panose="020B0604020202020204" pitchFamily="34" charset="0"/>
              <a:cs typeface="Arial" panose="020B0604020202020204" pitchFamily="34" charset="0"/>
            </a:rPr>
            <a:t>et al, </a:t>
          </a:r>
          <a:r>
            <a:rPr lang="en-GB" sz="2400" i="0" kern="1200" dirty="0">
              <a:latin typeface="Arial" panose="020B0604020202020204" pitchFamily="34" charset="0"/>
              <a:cs typeface="Arial" panose="020B0604020202020204" pitchFamily="34" charset="0"/>
            </a:rPr>
            <a:t>2012)</a:t>
          </a:r>
          <a:r>
            <a:rPr lang="en-GB" sz="2400" kern="1200" dirty="0">
              <a:latin typeface="Arial" panose="020B0604020202020204" pitchFamily="34" charset="0"/>
              <a:cs typeface="Arial" panose="020B0604020202020204" pitchFamily="34" charset="0"/>
            </a:rPr>
            <a:t>. </a:t>
          </a:r>
          <a:br>
            <a:rPr lang="en-GB" sz="3000" kern="1200" dirty="0"/>
          </a:br>
          <a:endParaRPr lang="en-GB" sz="3000" kern="1200" dirty="0">
            <a:highlight>
              <a:srgbClr val="FFFF00"/>
            </a:highlight>
          </a:endParaRPr>
        </a:p>
      </dsp:txBody>
      <dsp:txXfrm>
        <a:off x="163653" y="3127878"/>
        <a:ext cx="8051150" cy="3025132"/>
      </dsp:txXfrm>
    </dsp:sp>
    <dsp:sp modelId="{21260EAD-B040-5542-A490-7252E027E973}">
      <dsp:nvSpPr>
        <dsp:cNvPr id="0" name=""/>
        <dsp:cNvSpPr/>
      </dsp:nvSpPr>
      <dsp:spPr>
        <a:xfrm>
          <a:off x="0" y="6503863"/>
          <a:ext cx="8378456" cy="3352438"/>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The report states that it is unknown what effect the beavers will have on INNS, although, they have been known to feed on Himalayan Balsam, which is widespread throughout Wales and causes severe problems to riverbanks, along with out-competing other native plant species. This raises the question as to what time of year they feed on the INNS as eating them when the seedpods have fully developed could be counterproductive due to the nature of how the seeds spread (Jones </a:t>
          </a:r>
          <a:r>
            <a:rPr lang="en-GB" sz="2400" i="1" kern="1200" dirty="0">
              <a:latin typeface="Arial" panose="020B0604020202020204" pitchFamily="34" charset="0"/>
              <a:cs typeface="Arial" panose="020B0604020202020204" pitchFamily="34" charset="0"/>
            </a:rPr>
            <a:t>et al,</a:t>
          </a:r>
          <a:r>
            <a:rPr lang="en-GB" sz="2400" i="0" kern="1200" dirty="0">
              <a:latin typeface="Arial" panose="020B0604020202020204" pitchFamily="34" charset="0"/>
              <a:cs typeface="Arial" panose="020B0604020202020204" pitchFamily="34" charset="0"/>
            </a:rPr>
            <a:t> 2012).</a:t>
          </a:r>
          <a:endParaRPr lang="en-GB" sz="2400" kern="1200" dirty="0">
            <a:highlight>
              <a:srgbClr val="FFFF00"/>
            </a:highlight>
            <a:latin typeface="Arial" panose="020B0604020202020204" pitchFamily="34" charset="0"/>
            <a:cs typeface="Arial" panose="020B0604020202020204" pitchFamily="34" charset="0"/>
          </a:endParaRPr>
        </a:p>
      </dsp:txBody>
      <dsp:txXfrm>
        <a:off x="163653" y="6667516"/>
        <a:ext cx="8051150" cy="30251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CB88E5-D77C-3447-B2A5-315E145BD624}">
      <dsp:nvSpPr>
        <dsp:cNvPr id="0" name=""/>
        <dsp:cNvSpPr/>
      </dsp:nvSpPr>
      <dsp:spPr>
        <a:xfrm>
          <a:off x="0" y="823757"/>
          <a:ext cx="10470775" cy="863460"/>
        </a:xfrm>
        <a:prstGeom prst="roundRect">
          <a:avLst/>
        </a:prstGeom>
        <a:gradFill rotWithShape="0">
          <a:gsLst>
            <a:gs pos="0">
              <a:schemeClr val="accent3">
                <a:alpha val="90000"/>
                <a:hueOff val="0"/>
                <a:satOff val="0"/>
                <a:lumOff val="0"/>
                <a:alphaOff val="0"/>
                <a:satMod val="103000"/>
                <a:lumMod val="102000"/>
                <a:tint val="94000"/>
              </a:schemeClr>
            </a:gs>
            <a:gs pos="50000">
              <a:schemeClr val="accent3">
                <a:alpha val="90000"/>
                <a:hueOff val="0"/>
                <a:satOff val="0"/>
                <a:lumOff val="0"/>
                <a:alphaOff val="0"/>
                <a:satMod val="110000"/>
                <a:lumMod val="100000"/>
                <a:shade val="100000"/>
              </a:schemeClr>
            </a:gs>
            <a:gs pos="100000">
              <a:schemeClr val="accent3">
                <a:alpha val="9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t>1. Impacts on climate change </a:t>
          </a:r>
        </a:p>
      </dsp:txBody>
      <dsp:txXfrm>
        <a:off x="42151" y="865908"/>
        <a:ext cx="10386473" cy="779158"/>
      </dsp:txXfrm>
    </dsp:sp>
    <dsp:sp modelId="{3FFA2BAD-1CEE-BC45-8729-5B1247508FAF}">
      <dsp:nvSpPr>
        <dsp:cNvPr id="0" name=""/>
        <dsp:cNvSpPr/>
      </dsp:nvSpPr>
      <dsp:spPr>
        <a:xfrm>
          <a:off x="0" y="1790897"/>
          <a:ext cx="10470775" cy="863460"/>
        </a:xfrm>
        <a:prstGeom prst="roundRect">
          <a:avLst/>
        </a:prstGeom>
        <a:gradFill rotWithShape="0">
          <a:gsLst>
            <a:gs pos="0">
              <a:schemeClr val="accent3">
                <a:alpha val="90000"/>
                <a:hueOff val="0"/>
                <a:satOff val="0"/>
                <a:lumOff val="0"/>
                <a:alphaOff val="-10000"/>
                <a:satMod val="103000"/>
                <a:lumMod val="102000"/>
                <a:tint val="94000"/>
              </a:schemeClr>
            </a:gs>
            <a:gs pos="50000">
              <a:schemeClr val="accent3">
                <a:alpha val="90000"/>
                <a:hueOff val="0"/>
                <a:satOff val="0"/>
                <a:lumOff val="0"/>
                <a:alphaOff val="-10000"/>
                <a:satMod val="110000"/>
                <a:lumMod val="100000"/>
                <a:shade val="100000"/>
              </a:schemeClr>
            </a:gs>
            <a:gs pos="100000">
              <a:schemeClr val="accent3">
                <a:alpha val="90000"/>
                <a:hueOff val="0"/>
                <a:satOff val="0"/>
                <a:lumOff val="0"/>
                <a:alphaOff val="-1000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t>2. Impacts to farming &amp; forestry</a:t>
          </a:r>
        </a:p>
      </dsp:txBody>
      <dsp:txXfrm>
        <a:off x="42151" y="1833048"/>
        <a:ext cx="10386473" cy="779158"/>
      </dsp:txXfrm>
    </dsp:sp>
    <dsp:sp modelId="{2689753D-983D-CF47-B387-DC094CAC8C23}">
      <dsp:nvSpPr>
        <dsp:cNvPr id="0" name=""/>
        <dsp:cNvSpPr/>
      </dsp:nvSpPr>
      <dsp:spPr>
        <a:xfrm>
          <a:off x="0" y="2758037"/>
          <a:ext cx="10470775" cy="863460"/>
        </a:xfrm>
        <a:prstGeom prst="roundRect">
          <a:avLst/>
        </a:prstGeom>
        <a:gradFill rotWithShape="0">
          <a:gsLst>
            <a:gs pos="0">
              <a:schemeClr val="accent3">
                <a:alpha val="90000"/>
                <a:hueOff val="0"/>
                <a:satOff val="0"/>
                <a:lumOff val="0"/>
                <a:alphaOff val="-20000"/>
                <a:satMod val="103000"/>
                <a:lumMod val="102000"/>
                <a:tint val="94000"/>
              </a:schemeClr>
            </a:gs>
            <a:gs pos="50000">
              <a:schemeClr val="accent3">
                <a:alpha val="90000"/>
                <a:hueOff val="0"/>
                <a:satOff val="0"/>
                <a:lumOff val="0"/>
                <a:alphaOff val="-20000"/>
                <a:satMod val="110000"/>
                <a:lumMod val="100000"/>
                <a:shade val="100000"/>
              </a:schemeClr>
            </a:gs>
            <a:gs pos="100000">
              <a:schemeClr val="accent3">
                <a:alpha val="90000"/>
                <a:hueOff val="0"/>
                <a:satOff val="0"/>
                <a:lumOff val="0"/>
                <a:alphaOff val="-2000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t>3. Cost of beaver reintroduction</a:t>
          </a:r>
        </a:p>
      </dsp:txBody>
      <dsp:txXfrm>
        <a:off x="42151" y="2800188"/>
        <a:ext cx="10386473" cy="779158"/>
      </dsp:txXfrm>
    </dsp:sp>
    <dsp:sp modelId="{8D3596B6-E0B4-1A4C-8C3E-4561D0F69FE9}">
      <dsp:nvSpPr>
        <dsp:cNvPr id="0" name=""/>
        <dsp:cNvSpPr/>
      </dsp:nvSpPr>
      <dsp:spPr>
        <a:xfrm>
          <a:off x="0" y="3725177"/>
          <a:ext cx="10470775" cy="863460"/>
        </a:xfrm>
        <a:prstGeom prst="roundRect">
          <a:avLst/>
        </a:prstGeom>
        <a:gradFill rotWithShape="0">
          <a:gsLst>
            <a:gs pos="0">
              <a:schemeClr val="accent3">
                <a:alpha val="90000"/>
                <a:hueOff val="0"/>
                <a:satOff val="0"/>
                <a:lumOff val="0"/>
                <a:alphaOff val="-30000"/>
                <a:satMod val="103000"/>
                <a:lumMod val="102000"/>
                <a:tint val="94000"/>
              </a:schemeClr>
            </a:gs>
            <a:gs pos="50000">
              <a:schemeClr val="accent3">
                <a:alpha val="90000"/>
                <a:hueOff val="0"/>
                <a:satOff val="0"/>
                <a:lumOff val="0"/>
                <a:alphaOff val="-30000"/>
                <a:satMod val="110000"/>
                <a:lumMod val="100000"/>
                <a:shade val="100000"/>
              </a:schemeClr>
            </a:gs>
            <a:gs pos="100000">
              <a:schemeClr val="accent3">
                <a:alpha val="90000"/>
                <a:hueOff val="0"/>
                <a:satOff val="0"/>
                <a:lumOff val="0"/>
                <a:alphaOff val="-3000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t>4. The time since beavers have been present in Wales</a:t>
          </a:r>
        </a:p>
      </dsp:txBody>
      <dsp:txXfrm>
        <a:off x="42151" y="3767328"/>
        <a:ext cx="10386473" cy="779158"/>
      </dsp:txXfrm>
    </dsp:sp>
    <dsp:sp modelId="{6B272A1B-769F-EE44-96F9-0ADEFB5DCE07}">
      <dsp:nvSpPr>
        <dsp:cNvPr id="0" name=""/>
        <dsp:cNvSpPr/>
      </dsp:nvSpPr>
      <dsp:spPr>
        <a:xfrm>
          <a:off x="0" y="4664886"/>
          <a:ext cx="10470775" cy="863460"/>
        </a:xfrm>
        <a:prstGeom prst="roundRect">
          <a:avLst/>
        </a:prstGeom>
        <a:gradFill rotWithShape="0">
          <a:gsLst>
            <a:gs pos="0">
              <a:schemeClr val="accent3">
                <a:alpha val="90000"/>
                <a:hueOff val="0"/>
                <a:satOff val="0"/>
                <a:lumOff val="0"/>
                <a:alphaOff val="-40000"/>
                <a:satMod val="103000"/>
                <a:lumMod val="102000"/>
                <a:tint val="94000"/>
              </a:schemeClr>
            </a:gs>
            <a:gs pos="50000">
              <a:schemeClr val="accent3">
                <a:alpha val="90000"/>
                <a:hueOff val="0"/>
                <a:satOff val="0"/>
                <a:lumOff val="0"/>
                <a:alphaOff val="-40000"/>
                <a:satMod val="110000"/>
                <a:lumMod val="100000"/>
                <a:shade val="100000"/>
              </a:schemeClr>
            </a:gs>
            <a:gs pos="100000">
              <a:schemeClr val="accent3">
                <a:alpha val="90000"/>
                <a:hueOff val="0"/>
                <a:satOff val="0"/>
                <a:lumOff val="0"/>
                <a:alphaOff val="-4000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t>5. Population control issues   </a:t>
          </a:r>
        </a:p>
      </dsp:txBody>
      <dsp:txXfrm>
        <a:off x="42151" y="4707037"/>
        <a:ext cx="10386473" cy="77915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01886" y="2474395"/>
            <a:ext cx="9088041" cy="5263774"/>
          </a:xfrm>
        </p:spPr>
        <p:txBody>
          <a:bodyPr anchor="b"/>
          <a:lstStyle>
            <a:lvl1pPr algn="ctr">
              <a:defRPr sz="7016"/>
            </a:lvl1pPr>
          </a:lstStyle>
          <a:p>
            <a:r>
              <a:rPr lang="en-GB"/>
              <a:t>Click to edit Master title style</a:t>
            </a:r>
            <a:endParaRPr lang="en-US" dirty="0"/>
          </a:p>
        </p:txBody>
      </p:sp>
      <p:sp>
        <p:nvSpPr>
          <p:cNvPr id="3" name="Subtitle 2"/>
          <p:cNvSpPr>
            <a:spLocks noGrp="1"/>
          </p:cNvSpPr>
          <p:nvPr>
            <p:ph type="subTitle" idx="1"/>
          </p:nvPr>
        </p:nvSpPr>
        <p:spPr>
          <a:xfrm>
            <a:off x="1336477" y="7941160"/>
            <a:ext cx="8018860" cy="3650342"/>
          </a:xfrm>
        </p:spPr>
        <p:txBody>
          <a:bodyPr/>
          <a:lstStyle>
            <a:lvl1pPr marL="0" indent="0" algn="ctr">
              <a:buNone/>
              <a:defRPr sz="2806"/>
            </a:lvl1pPr>
            <a:lvl2pPr marL="534604" indent="0" algn="ctr">
              <a:buNone/>
              <a:defRPr sz="2339"/>
            </a:lvl2pPr>
            <a:lvl3pPr marL="1069208" indent="0" algn="ctr">
              <a:buNone/>
              <a:defRPr sz="2105"/>
            </a:lvl3pPr>
            <a:lvl4pPr marL="1603812" indent="0" algn="ctr">
              <a:buNone/>
              <a:defRPr sz="1871"/>
            </a:lvl4pPr>
            <a:lvl5pPr marL="2138416" indent="0" algn="ctr">
              <a:buNone/>
              <a:defRPr sz="1871"/>
            </a:lvl5pPr>
            <a:lvl6pPr marL="2673020" indent="0" algn="ctr">
              <a:buNone/>
              <a:defRPr sz="1871"/>
            </a:lvl6pPr>
            <a:lvl7pPr marL="3207624" indent="0" algn="ctr">
              <a:buNone/>
              <a:defRPr sz="1871"/>
            </a:lvl7pPr>
            <a:lvl8pPr marL="3742228" indent="0" algn="ctr">
              <a:buNone/>
              <a:defRPr sz="1871"/>
            </a:lvl8pPr>
            <a:lvl9pPr marL="4276832" indent="0" algn="ctr">
              <a:buNone/>
              <a:defRPr sz="1871"/>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12/10/23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988834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12/10/23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2172584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9494" y="3769342"/>
            <a:ext cx="9221689" cy="6289229"/>
          </a:xfrm>
        </p:spPr>
        <p:txBody>
          <a:bodyPr anchor="b"/>
          <a:lstStyle>
            <a:lvl1pPr>
              <a:defRPr sz="7016"/>
            </a:lvl1pPr>
          </a:lstStyle>
          <a:p>
            <a:r>
              <a:rPr lang="en-GB"/>
              <a:t>Click to edit Master title style</a:t>
            </a:r>
            <a:endParaRPr lang="en-US" dirty="0"/>
          </a:p>
        </p:txBody>
      </p:sp>
      <p:sp>
        <p:nvSpPr>
          <p:cNvPr id="3" name="Text Placeholder 2"/>
          <p:cNvSpPr>
            <a:spLocks noGrp="1"/>
          </p:cNvSpPr>
          <p:nvPr>
            <p:ph type="body" idx="1"/>
          </p:nvPr>
        </p:nvSpPr>
        <p:spPr>
          <a:xfrm>
            <a:off x="729494" y="10118069"/>
            <a:ext cx="9221689" cy="3307357"/>
          </a:xfrm>
        </p:spPr>
        <p:txBody>
          <a:bodyPr/>
          <a:lstStyle>
            <a:lvl1pPr marL="0" indent="0">
              <a:buNone/>
              <a:defRPr sz="2806">
                <a:solidFill>
                  <a:schemeClr val="tx1"/>
                </a:solidFill>
              </a:defRPr>
            </a:lvl1pPr>
            <a:lvl2pPr marL="534604" indent="0">
              <a:buNone/>
              <a:defRPr sz="2339">
                <a:solidFill>
                  <a:schemeClr val="tx1">
                    <a:tint val="75000"/>
                  </a:schemeClr>
                </a:solidFill>
              </a:defRPr>
            </a:lvl2pPr>
            <a:lvl3pPr marL="1069208" indent="0">
              <a:buNone/>
              <a:defRPr sz="2105">
                <a:solidFill>
                  <a:schemeClr val="tx1">
                    <a:tint val="75000"/>
                  </a:schemeClr>
                </a:solidFill>
              </a:defRPr>
            </a:lvl3pPr>
            <a:lvl4pPr marL="1603812" indent="0">
              <a:buNone/>
              <a:defRPr sz="1871">
                <a:solidFill>
                  <a:schemeClr val="tx1">
                    <a:tint val="75000"/>
                  </a:schemeClr>
                </a:solidFill>
              </a:defRPr>
            </a:lvl4pPr>
            <a:lvl5pPr marL="2138416" indent="0">
              <a:buNone/>
              <a:defRPr sz="1871">
                <a:solidFill>
                  <a:schemeClr val="tx1">
                    <a:tint val="75000"/>
                  </a:schemeClr>
                </a:solidFill>
              </a:defRPr>
            </a:lvl5pPr>
            <a:lvl6pPr marL="2673020" indent="0">
              <a:buNone/>
              <a:defRPr sz="1871">
                <a:solidFill>
                  <a:schemeClr val="tx1">
                    <a:tint val="75000"/>
                  </a:schemeClr>
                </a:solidFill>
              </a:defRPr>
            </a:lvl6pPr>
            <a:lvl7pPr marL="3207624" indent="0">
              <a:buNone/>
              <a:defRPr sz="1871">
                <a:solidFill>
                  <a:schemeClr val="tx1">
                    <a:tint val="75000"/>
                  </a:schemeClr>
                </a:solidFill>
              </a:defRPr>
            </a:lvl7pPr>
            <a:lvl8pPr marL="3742228" indent="0">
              <a:buNone/>
              <a:defRPr sz="1871">
                <a:solidFill>
                  <a:schemeClr val="tx1">
                    <a:tint val="75000"/>
                  </a:schemeClr>
                </a:solidFill>
              </a:defRPr>
            </a:lvl8pPr>
            <a:lvl9pPr marL="4276832" indent="0">
              <a:buNone/>
              <a:defRPr sz="1871">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12/10/23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5752753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735062" y="4024827"/>
            <a:ext cx="4544021" cy="95930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412730" y="4024827"/>
            <a:ext cx="4544021" cy="95930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12/10/23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9848778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36455" y="804969"/>
            <a:ext cx="9221689" cy="2922375"/>
          </a:xfrm>
        </p:spPr>
        <p:txBody>
          <a:bodyPr/>
          <a:lstStyle/>
          <a:p>
            <a:r>
              <a:rPr lang="en-GB"/>
              <a:t>Click to edit Master title style</a:t>
            </a:r>
            <a:endParaRPr lang="en-US" dirty="0"/>
          </a:p>
        </p:txBody>
      </p:sp>
      <p:sp>
        <p:nvSpPr>
          <p:cNvPr id="3" name="Text Placeholder 2"/>
          <p:cNvSpPr>
            <a:spLocks noGrp="1"/>
          </p:cNvSpPr>
          <p:nvPr>
            <p:ph type="body" idx="1"/>
          </p:nvPr>
        </p:nvSpPr>
        <p:spPr>
          <a:xfrm>
            <a:off x="736456" y="3706342"/>
            <a:ext cx="4523137" cy="1816421"/>
          </a:xfrm>
        </p:spPr>
        <p:txBody>
          <a:bodyPr anchor="b"/>
          <a:lstStyle>
            <a:lvl1pPr marL="0" indent="0">
              <a:buNone/>
              <a:defRPr sz="2806" b="1"/>
            </a:lvl1pPr>
            <a:lvl2pPr marL="534604" indent="0">
              <a:buNone/>
              <a:defRPr sz="2339" b="1"/>
            </a:lvl2pPr>
            <a:lvl3pPr marL="1069208" indent="0">
              <a:buNone/>
              <a:defRPr sz="2105" b="1"/>
            </a:lvl3pPr>
            <a:lvl4pPr marL="1603812" indent="0">
              <a:buNone/>
              <a:defRPr sz="1871" b="1"/>
            </a:lvl4pPr>
            <a:lvl5pPr marL="2138416" indent="0">
              <a:buNone/>
              <a:defRPr sz="1871" b="1"/>
            </a:lvl5pPr>
            <a:lvl6pPr marL="2673020" indent="0">
              <a:buNone/>
              <a:defRPr sz="1871" b="1"/>
            </a:lvl6pPr>
            <a:lvl7pPr marL="3207624" indent="0">
              <a:buNone/>
              <a:defRPr sz="1871" b="1"/>
            </a:lvl7pPr>
            <a:lvl8pPr marL="3742228" indent="0">
              <a:buNone/>
              <a:defRPr sz="1871" b="1"/>
            </a:lvl8pPr>
            <a:lvl9pPr marL="4276832" indent="0">
              <a:buNone/>
              <a:defRPr sz="1871" b="1"/>
            </a:lvl9pPr>
          </a:lstStyle>
          <a:p>
            <a:pPr lvl="0"/>
            <a:r>
              <a:rPr lang="en-GB"/>
              <a:t>Click to edit Master text styles</a:t>
            </a:r>
          </a:p>
        </p:txBody>
      </p:sp>
      <p:sp>
        <p:nvSpPr>
          <p:cNvPr id="4" name="Content Placeholder 3"/>
          <p:cNvSpPr>
            <a:spLocks noGrp="1"/>
          </p:cNvSpPr>
          <p:nvPr>
            <p:ph sz="half" idx="2"/>
          </p:nvPr>
        </p:nvSpPr>
        <p:spPr>
          <a:xfrm>
            <a:off x="736456" y="5522763"/>
            <a:ext cx="4523137" cy="812315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412731" y="3706342"/>
            <a:ext cx="4545413" cy="1816421"/>
          </a:xfrm>
        </p:spPr>
        <p:txBody>
          <a:bodyPr anchor="b"/>
          <a:lstStyle>
            <a:lvl1pPr marL="0" indent="0">
              <a:buNone/>
              <a:defRPr sz="2806" b="1"/>
            </a:lvl1pPr>
            <a:lvl2pPr marL="534604" indent="0">
              <a:buNone/>
              <a:defRPr sz="2339" b="1"/>
            </a:lvl2pPr>
            <a:lvl3pPr marL="1069208" indent="0">
              <a:buNone/>
              <a:defRPr sz="2105" b="1"/>
            </a:lvl3pPr>
            <a:lvl4pPr marL="1603812" indent="0">
              <a:buNone/>
              <a:defRPr sz="1871" b="1"/>
            </a:lvl4pPr>
            <a:lvl5pPr marL="2138416" indent="0">
              <a:buNone/>
              <a:defRPr sz="1871" b="1"/>
            </a:lvl5pPr>
            <a:lvl6pPr marL="2673020" indent="0">
              <a:buNone/>
              <a:defRPr sz="1871" b="1"/>
            </a:lvl6pPr>
            <a:lvl7pPr marL="3207624" indent="0">
              <a:buNone/>
              <a:defRPr sz="1871" b="1"/>
            </a:lvl7pPr>
            <a:lvl8pPr marL="3742228" indent="0">
              <a:buNone/>
              <a:defRPr sz="1871" b="1"/>
            </a:lvl8pPr>
            <a:lvl9pPr marL="4276832" indent="0">
              <a:buNone/>
              <a:defRPr sz="1871" b="1"/>
            </a:lvl9pPr>
          </a:lstStyle>
          <a:p>
            <a:pPr lvl="0"/>
            <a:r>
              <a:rPr lang="en-GB"/>
              <a:t>Click to edit Master text styles</a:t>
            </a:r>
          </a:p>
        </p:txBody>
      </p:sp>
      <p:sp>
        <p:nvSpPr>
          <p:cNvPr id="6" name="Content Placeholder 5"/>
          <p:cNvSpPr>
            <a:spLocks noGrp="1"/>
          </p:cNvSpPr>
          <p:nvPr>
            <p:ph sz="quarter" idx="4"/>
          </p:nvPr>
        </p:nvSpPr>
        <p:spPr>
          <a:xfrm>
            <a:off x="5412731" y="5522763"/>
            <a:ext cx="4545413" cy="812315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12/10/23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4119819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12/10/23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555084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12/10/23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1182122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36455" y="1007957"/>
            <a:ext cx="3448388" cy="3527848"/>
          </a:xfrm>
        </p:spPr>
        <p:txBody>
          <a:bodyPr anchor="b"/>
          <a:lstStyle>
            <a:lvl1pPr>
              <a:defRPr sz="3742"/>
            </a:lvl1pPr>
          </a:lstStyle>
          <a:p>
            <a:r>
              <a:rPr lang="en-GB"/>
              <a:t>Click to edit Master title style</a:t>
            </a:r>
            <a:endParaRPr lang="en-US" dirty="0"/>
          </a:p>
        </p:txBody>
      </p:sp>
      <p:sp>
        <p:nvSpPr>
          <p:cNvPr id="3" name="Content Placeholder 2"/>
          <p:cNvSpPr>
            <a:spLocks noGrp="1"/>
          </p:cNvSpPr>
          <p:nvPr>
            <p:ph idx="1"/>
          </p:nvPr>
        </p:nvSpPr>
        <p:spPr>
          <a:xfrm>
            <a:off x="4545413" y="2176910"/>
            <a:ext cx="5412730" cy="10744538"/>
          </a:xfrm>
        </p:spPr>
        <p:txBody>
          <a:bodyPr/>
          <a:lstStyle>
            <a:lvl1pPr>
              <a:defRPr sz="3742"/>
            </a:lvl1pPr>
            <a:lvl2pPr>
              <a:defRPr sz="3274"/>
            </a:lvl2pPr>
            <a:lvl3pPr>
              <a:defRPr sz="2806"/>
            </a:lvl3pPr>
            <a:lvl4pPr>
              <a:defRPr sz="2339"/>
            </a:lvl4pPr>
            <a:lvl5pPr>
              <a:defRPr sz="2339"/>
            </a:lvl5pPr>
            <a:lvl6pPr>
              <a:defRPr sz="2339"/>
            </a:lvl6pPr>
            <a:lvl7pPr>
              <a:defRPr sz="2339"/>
            </a:lvl7pPr>
            <a:lvl8pPr>
              <a:defRPr sz="2339"/>
            </a:lvl8pPr>
            <a:lvl9pPr>
              <a:defRPr sz="2339"/>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36455" y="4535805"/>
            <a:ext cx="3448388" cy="8403140"/>
          </a:xfrm>
        </p:spPr>
        <p:txBody>
          <a:bodyPr/>
          <a:lstStyle>
            <a:lvl1pPr marL="0" indent="0">
              <a:buNone/>
              <a:defRPr sz="1871"/>
            </a:lvl1pPr>
            <a:lvl2pPr marL="534604" indent="0">
              <a:buNone/>
              <a:defRPr sz="1637"/>
            </a:lvl2pPr>
            <a:lvl3pPr marL="1069208" indent="0">
              <a:buNone/>
              <a:defRPr sz="1403"/>
            </a:lvl3pPr>
            <a:lvl4pPr marL="1603812" indent="0">
              <a:buNone/>
              <a:defRPr sz="1169"/>
            </a:lvl4pPr>
            <a:lvl5pPr marL="2138416" indent="0">
              <a:buNone/>
              <a:defRPr sz="1169"/>
            </a:lvl5pPr>
            <a:lvl6pPr marL="2673020" indent="0">
              <a:buNone/>
              <a:defRPr sz="1169"/>
            </a:lvl6pPr>
            <a:lvl7pPr marL="3207624" indent="0">
              <a:buNone/>
              <a:defRPr sz="1169"/>
            </a:lvl7pPr>
            <a:lvl8pPr marL="3742228" indent="0">
              <a:buNone/>
              <a:defRPr sz="1169"/>
            </a:lvl8pPr>
            <a:lvl9pPr marL="4276832" indent="0">
              <a:buNone/>
              <a:defRPr sz="116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12/10/23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3127877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36455" y="1007957"/>
            <a:ext cx="3448388" cy="3527848"/>
          </a:xfrm>
        </p:spPr>
        <p:txBody>
          <a:bodyPr anchor="b"/>
          <a:lstStyle>
            <a:lvl1pPr>
              <a:defRPr sz="3742"/>
            </a:lvl1pPr>
          </a:lstStyle>
          <a:p>
            <a:r>
              <a:rPr lang="en-GB"/>
              <a:t>Click to edit Master title style</a:t>
            </a:r>
            <a:endParaRPr lang="en-US" dirty="0"/>
          </a:p>
        </p:txBody>
      </p:sp>
      <p:sp>
        <p:nvSpPr>
          <p:cNvPr id="3" name="Picture Placeholder 2"/>
          <p:cNvSpPr>
            <a:spLocks noGrp="1" noChangeAspect="1"/>
          </p:cNvSpPr>
          <p:nvPr>
            <p:ph type="pic" idx="1"/>
          </p:nvPr>
        </p:nvSpPr>
        <p:spPr>
          <a:xfrm>
            <a:off x="4545413" y="2176910"/>
            <a:ext cx="5412730" cy="10744538"/>
          </a:xfrm>
        </p:spPr>
        <p:txBody>
          <a:bodyPr anchor="t"/>
          <a:lstStyle>
            <a:lvl1pPr marL="0" indent="0">
              <a:buNone/>
              <a:defRPr sz="3742"/>
            </a:lvl1pPr>
            <a:lvl2pPr marL="534604" indent="0">
              <a:buNone/>
              <a:defRPr sz="3274"/>
            </a:lvl2pPr>
            <a:lvl3pPr marL="1069208" indent="0">
              <a:buNone/>
              <a:defRPr sz="2806"/>
            </a:lvl3pPr>
            <a:lvl4pPr marL="1603812" indent="0">
              <a:buNone/>
              <a:defRPr sz="2339"/>
            </a:lvl4pPr>
            <a:lvl5pPr marL="2138416" indent="0">
              <a:buNone/>
              <a:defRPr sz="2339"/>
            </a:lvl5pPr>
            <a:lvl6pPr marL="2673020" indent="0">
              <a:buNone/>
              <a:defRPr sz="2339"/>
            </a:lvl6pPr>
            <a:lvl7pPr marL="3207624" indent="0">
              <a:buNone/>
              <a:defRPr sz="2339"/>
            </a:lvl7pPr>
            <a:lvl8pPr marL="3742228" indent="0">
              <a:buNone/>
              <a:defRPr sz="2339"/>
            </a:lvl8pPr>
            <a:lvl9pPr marL="4276832" indent="0">
              <a:buNone/>
              <a:defRPr sz="2339"/>
            </a:lvl9pPr>
          </a:lstStyle>
          <a:p>
            <a:r>
              <a:rPr lang="en-GB"/>
              <a:t>Click icon to add picture</a:t>
            </a:r>
            <a:endParaRPr lang="en-US" dirty="0"/>
          </a:p>
        </p:txBody>
      </p:sp>
      <p:sp>
        <p:nvSpPr>
          <p:cNvPr id="4" name="Text Placeholder 3"/>
          <p:cNvSpPr>
            <a:spLocks noGrp="1"/>
          </p:cNvSpPr>
          <p:nvPr>
            <p:ph type="body" sz="half" idx="2"/>
          </p:nvPr>
        </p:nvSpPr>
        <p:spPr>
          <a:xfrm>
            <a:off x="736455" y="4535805"/>
            <a:ext cx="3448388" cy="8403140"/>
          </a:xfrm>
        </p:spPr>
        <p:txBody>
          <a:bodyPr/>
          <a:lstStyle>
            <a:lvl1pPr marL="0" indent="0">
              <a:buNone/>
              <a:defRPr sz="1871"/>
            </a:lvl1pPr>
            <a:lvl2pPr marL="534604" indent="0">
              <a:buNone/>
              <a:defRPr sz="1637"/>
            </a:lvl2pPr>
            <a:lvl3pPr marL="1069208" indent="0">
              <a:buNone/>
              <a:defRPr sz="1403"/>
            </a:lvl3pPr>
            <a:lvl4pPr marL="1603812" indent="0">
              <a:buNone/>
              <a:defRPr sz="1169"/>
            </a:lvl4pPr>
            <a:lvl5pPr marL="2138416" indent="0">
              <a:buNone/>
              <a:defRPr sz="1169"/>
            </a:lvl5pPr>
            <a:lvl6pPr marL="2673020" indent="0">
              <a:buNone/>
              <a:defRPr sz="1169"/>
            </a:lvl6pPr>
            <a:lvl7pPr marL="3207624" indent="0">
              <a:buNone/>
              <a:defRPr sz="1169"/>
            </a:lvl7pPr>
            <a:lvl8pPr marL="3742228" indent="0">
              <a:buNone/>
              <a:defRPr sz="1169"/>
            </a:lvl8pPr>
            <a:lvl9pPr marL="4276832" indent="0">
              <a:buNone/>
              <a:defRPr sz="116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12/10/23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3127116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12/10/23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6691014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51329" y="804966"/>
            <a:ext cx="2305422" cy="1281295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35063" y="804966"/>
            <a:ext cx="6782619" cy="128129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12/10/23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384486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35062" y="804969"/>
            <a:ext cx="9221689" cy="2922375"/>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735062" y="4024827"/>
            <a:ext cx="9221689" cy="959308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35062" y="14013401"/>
            <a:ext cx="2405658" cy="804965"/>
          </a:xfrm>
          <a:prstGeom prst="rect">
            <a:avLst/>
          </a:prstGeom>
        </p:spPr>
        <p:txBody>
          <a:bodyPr vert="horz" lIns="91440" tIns="45720" rIns="91440" bIns="45720" rtlCol="0" anchor="ctr"/>
          <a:lstStyle>
            <a:lvl1pPr algn="l">
              <a:defRPr sz="1403">
                <a:solidFill>
                  <a:schemeClr val="tx1">
                    <a:tint val="75000"/>
                  </a:schemeClr>
                </a:solidFill>
              </a:defRPr>
            </a:lvl1pPr>
          </a:lstStyle>
          <a:p>
            <a:fld id="{4C99151A-8971-494A-BD27-0348896E2E92}" type="datetimeFigureOut">
              <a:rPr lang="en-US" smtClean="0"/>
              <a:t>12/10/23</a:t>
            </a:fld>
            <a:endParaRPr lang="en-US"/>
          </a:p>
        </p:txBody>
      </p:sp>
      <p:sp>
        <p:nvSpPr>
          <p:cNvPr id="5" name="Footer Placeholder 4"/>
          <p:cNvSpPr>
            <a:spLocks noGrp="1"/>
          </p:cNvSpPr>
          <p:nvPr>
            <p:ph type="ftr" sz="quarter" idx="3"/>
          </p:nvPr>
        </p:nvSpPr>
        <p:spPr>
          <a:xfrm>
            <a:off x="3541663" y="14013401"/>
            <a:ext cx="3608487" cy="804965"/>
          </a:xfrm>
          <a:prstGeom prst="rect">
            <a:avLst/>
          </a:prstGeom>
        </p:spPr>
        <p:txBody>
          <a:bodyPr vert="horz" lIns="91440" tIns="45720" rIns="91440" bIns="45720" rtlCol="0" anchor="ctr"/>
          <a:lstStyle>
            <a:lvl1pPr algn="ctr">
              <a:defRPr sz="1403">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7551093" y="14013401"/>
            <a:ext cx="2405658" cy="804965"/>
          </a:xfrm>
          <a:prstGeom prst="rect">
            <a:avLst/>
          </a:prstGeom>
        </p:spPr>
        <p:txBody>
          <a:bodyPr vert="horz" lIns="91440" tIns="45720" rIns="91440" bIns="45720" rtlCol="0" anchor="ctr"/>
          <a:lstStyle>
            <a:lvl1pPr algn="r">
              <a:defRPr sz="1403">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50913646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1069208" rtl="0" eaLnBrk="1" latinLnBrk="0" hangingPunct="1">
        <a:lnSpc>
          <a:spcPct val="90000"/>
        </a:lnSpc>
        <a:spcBef>
          <a:spcPct val="0"/>
        </a:spcBef>
        <a:buNone/>
        <a:defRPr sz="5145" kern="1200">
          <a:solidFill>
            <a:schemeClr val="tx1"/>
          </a:solidFill>
          <a:latin typeface="+mj-lt"/>
          <a:ea typeface="+mj-ea"/>
          <a:cs typeface="+mj-cs"/>
        </a:defRPr>
      </a:lvl1pPr>
    </p:titleStyle>
    <p:bodyStyle>
      <a:lvl1pPr marL="267302" indent="-267302" algn="l" defTabSz="1069208" rtl="0" eaLnBrk="1" latinLnBrk="0" hangingPunct="1">
        <a:lnSpc>
          <a:spcPct val="90000"/>
        </a:lnSpc>
        <a:spcBef>
          <a:spcPts val="1169"/>
        </a:spcBef>
        <a:buFont typeface="Arial" panose="020B0604020202020204" pitchFamily="34" charset="0"/>
        <a:buChar char="•"/>
        <a:defRPr sz="3274" kern="1200">
          <a:solidFill>
            <a:schemeClr val="tx1"/>
          </a:solidFill>
          <a:latin typeface="+mn-lt"/>
          <a:ea typeface="+mn-ea"/>
          <a:cs typeface="+mn-cs"/>
        </a:defRPr>
      </a:lvl1pPr>
      <a:lvl2pPr marL="801906" indent="-267302" algn="l" defTabSz="1069208" rtl="0" eaLnBrk="1" latinLnBrk="0" hangingPunct="1">
        <a:lnSpc>
          <a:spcPct val="90000"/>
        </a:lnSpc>
        <a:spcBef>
          <a:spcPts val="585"/>
        </a:spcBef>
        <a:buFont typeface="Arial" panose="020B0604020202020204" pitchFamily="34" charset="0"/>
        <a:buChar char="•"/>
        <a:defRPr sz="2806" kern="1200">
          <a:solidFill>
            <a:schemeClr val="tx1"/>
          </a:solidFill>
          <a:latin typeface="+mn-lt"/>
          <a:ea typeface="+mn-ea"/>
          <a:cs typeface="+mn-cs"/>
        </a:defRPr>
      </a:lvl2pPr>
      <a:lvl3pPr marL="1336510" indent="-267302" algn="l" defTabSz="1069208" rtl="0" eaLnBrk="1" latinLnBrk="0" hangingPunct="1">
        <a:lnSpc>
          <a:spcPct val="90000"/>
        </a:lnSpc>
        <a:spcBef>
          <a:spcPts val="585"/>
        </a:spcBef>
        <a:buFont typeface="Arial" panose="020B0604020202020204" pitchFamily="34" charset="0"/>
        <a:buChar char="•"/>
        <a:defRPr sz="2339" kern="1200">
          <a:solidFill>
            <a:schemeClr val="tx1"/>
          </a:solidFill>
          <a:latin typeface="+mn-lt"/>
          <a:ea typeface="+mn-ea"/>
          <a:cs typeface="+mn-cs"/>
        </a:defRPr>
      </a:lvl3pPr>
      <a:lvl4pPr marL="1871114"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4pPr>
      <a:lvl5pPr marL="2405718"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5pPr>
      <a:lvl6pPr marL="2940322"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6pPr>
      <a:lvl7pPr marL="3474926"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7pPr>
      <a:lvl8pPr marL="4009530"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8pPr>
      <a:lvl9pPr marL="4544134"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9pPr>
    </p:bodyStyle>
    <p:otherStyle>
      <a:defPPr>
        <a:defRPr lang="en-US"/>
      </a:defPPr>
      <a:lvl1pPr marL="0" algn="l" defTabSz="1069208" rtl="0" eaLnBrk="1" latinLnBrk="0" hangingPunct="1">
        <a:defRPr sz="2105" kern="1200">
          <a:solidFill>
            <a:schemeClr val="tx1"/>
          </a:solidFill>
          <a:latin typeface="+mn-lt"/>
          <a:ea typeface="+mn-ea"/>
          <a:cs typeface="+mn-cs"/>
        </a:defRPr>
      </a:lvl1pPr>
      <a:lvl2pPr marL="534604" algn="l" defTabSz="1069208" rtl="0" eaLnBrk="1" latinLnBrk="0" hangingPunct="1">
        <a:defRPr sz="2105" kern="1200">
          <a:solidFill>
            <a:schemeClr val="tx1"/>
          </a:solidFill>
          <a:latin typeface="+mn-lt"/>
          <a:ea typeface="+mn-ea"/>
          <a:cs typeface="+mn-cs"/>
        </a:defRPr>
      </a:lvl2pPr>
      <a:lvl3pPr marL="1069208" algn="l" defTabSz="1069208" rtl="0" eaLnBrk="1" latinLnBrk="0" hangingPunct="1">
        <a:defRPr sz="2105" kern="1200">
          <a:solidFill>
            <a:schemeClr val="tx1"/>
          </a:solidFill>
          <a:latin typeface="+mn-lt"/>
          <a:ea typeface="+mn-ea"/>
          <a:cs typeface="+mn-cs"/>
        </a:defRPr>
      </a:lvl3pPr>
      <a:lvl4pPr marL="1603812" algn="l" defTabSz="1069208" rtl="0" eaLnBrk="1" latinLnBrk="0" hangingPunct="1">
        <a:defRPr sz="2105" kern="1200">
          <a:solidFill>
            <a:schemeClr val="tx1"/>
          </a:solidFill>
          <a:latin typeface="+mn-lt"/>
          <a:ea typeface="+mn-ea"/>
          <a:cs typeface="+mn-cs"/>
        </a:defRPr>
      </a:lvl4pPr>
      <a:lvl5pPr marL="2138416" algn="l" defTabSz="1069208" rtl="0" eaLnBrk="1" latinLnBrk="0" hangingPunct="1">
        <a:defRPr sz="2105" kern="1200">
          <a:solidFill>
            <a:schemeClr val="tx1"/>
          </a:solidFill>
          <a:latin typeface="+mn-lt"/>
          <a:ea typeface="+mn-ea"/>
          <a:cs typeface="+mn-cs"/>
        </a:defRPr>
      </a:lvl5pPr>
      <a:lvl6pPr marL="2673020" algn="l" defTabSz="1069208" rtl="0" eaLnBrk="1" latinLnBrk="0" hangingPunct="1">
        <a:defRPr sz="2105" kern="1200">
          <a:solidFill>
            <a:schemeClr val="tx1"/>
          </a:solidFill>
          <a:latin typeface="+mn-lt"/>
          <a:ea typeface="+mn-ea"/>
          <a:cs typeface="+mn-cs"/>
        </a:defRPr>
      </a:lvl6pPr>
      <a:lvl7pPr marL="3207624" algn="l" defTabSz="1069208" rtl="0" eaLnBrk="1" latinLnBrk="0" hangingPunct="1">
        <a:defRPr sz="2105" kern="1200">
          <a:solidFill>
            <a:schemeClr val="tx1"/>
          </a:solidFill>
          <a:latin typeface="+mn-lt"/>
          <a:ea typeface="+mn-ea"/>
          <a:cs typeface="+mn-cs"/>
        </a:defRPr>
      </a:lvl7pPr>
      <a:lvl8pPr marL="3742228" algn="l" defTabSz="1069208" rtl="0" eaLnBrk="1" latinLnBrk="0" hangingPunct="1">
        <a:defRPr sz="2105" kern="1200">
          <a:solidFill>
            <a:schemeClr val="tx1"/>
          </a:solidFill>
          <a:latin typeface="+mn-lt"/>
          <a:ea typeface="+mn-ea"/>
          <a:cs typeface="+mn-cs"/>
        </a:defRPr>
      </a:lvl8pPr>
      <a:lvl9pPr marL="4276832" algn="l" defTabSz="1069208" rtl="0" eaLnBrk="1" latinLnBrk="0" hangingPunct="1">
        <a:defRPr sz="210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earth.com/earthpedia-articles/why-do-beavers-build-dams/" TargetMode="External"/><Relationship Id="rId13" Type="http://schemas.openxmlformats.org/officeDocument/2006/relationships/image" Target="../media/image6.png"/><Relationship Id="rId3" Type="http://schemas.openxmlformats.org/officeDocument/2006/relationships/image" Target="../media/image2.png"/><Relationship Id="rId7" Type="http://schemas.openxmlformats.org/officeDocument/2006/relationships/hyperlink" Target="https://www.northwaleswildlifetrust.org.uk/sites/default/files/2020-09/3.%20Method%20Statement.pdf" TargetMode="External"/><Relationship Id="rId12" Type="http://schemas.openxmlformats.org/officeDocument/2006/relationships/image" Target="../media/image5.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hyperlink" Target="https://www.northwaleswildlifetrust.org.uk/sites/default/files/2022-08/Welsh%20Beaver%20Assesment%20Report%202012.pdf" TargetMode="External"/><Relationship Id="rId11" Type="http://schemas.openxmlformats.org/officeDocument/2006/relationships/image" Target="../media/image4.png"/><Relationship Id="rId5" Type="http://schemas.openxmlformats.org/officeDocument/2006/relationships/hyperlink" Target="https://www.researchgate.net/publication/277006538_The_Eurasian_Beaver_Castor_fiber_as_a_Keystone_Species_-_a_Literature_Review" TargetMode="External"/><Relationship Id="rId10" Type="http://schemas.openxmlformats.org/officeDocument/2006/relationships/image" Target="../media/image3.png"/><Relationship Id="rId4" Type="http://schemas.openxmlformats.org/officeDocument/2006/relationships/hyperlink" Target="https://portals.iucn.org/library/efiles/documents/2013-009.pdf" TargetMode="External"/><Relationship Id="rId9" Type="http://schemas.openxmlformats.org/officeDocument/2006/relationships/hyperlink" Target="https://iopscience.iop.org/article/10.1088/1755-1315/201/1/012015/meta"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northwaleswildlifetrust.org.uk/sites/default/files/2022-08/Welsh%20Beaver%20Assesment%20Report%202012.pdf"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46046" y="951796"/>
            <a:ext cx="10549613" cy="1203746"/>
          </a:xfrm>
          <a:prstGeom prst="rect">
            <a:avLst/>
          </a:prstGeom>
          <a:solidFill>
            <a:schemeClr val="bg1"/>
          </a:solidFill>
          <a:ln>
            <a:noFill/>
          </a:ln>
        </p:spPr>
        <p:txBody>
          <a:bodyPr wrap="none" lIns="104184" tIns="52092" rIns="104184" bIns="52092"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gn="ctr" eaLnBrk="1" hangingPunct="1">
              <a:lnSpc>
                <a:spcPct val="110000"/>
              </a:lnSpc>
              <a:spcBef>
                <a:spcPct val="0"/>
              </a:spcBef>
              <a:buFontTx/>
              <a:buNone/>
            </a:pPr>
            <a:r>
              <a:rPr lang="en-GB" altLang="en-US" sz="2000" b="1" u="sng" dirty="0">
                <a:solidFill>
                  <a:srgbClr val="002060"/>
                </a:solidFill>
                <a:latin typeface="Calibri" charset="0"/>
                <a:ea typeface="Calibri" charset="0"/>
                <a:cs typeface="Calibri" charset="0"/>
              </a:rPr>
              <a:t>A Critique of the Habitat Feasibility Study: </a:t>
            </a:r>
          </a:p>
          <a:p>
            <a:pPr algn="ctr" eaLnBrk="1" hangingPunct="1">
              <a:lnSpc>
                <a:spcPct val="110000"/>
              </a:lnSpc>
              <a:spcBef>
                <a:spcPct val="0"/>
              </a:spcBef>
              <a:buFontTx/>
              <a:buNone/>
            </a:pPr>
            <a:r>
              <a:rPr lang="en-GB" altLang="en-US" sz="2000" b="1" u="sng" dirty="0">
                <a:solidFill>
                  <a:srgbClr val="002060"/>
                </a:solidFill>
                <a:latin typeface="Calibri" charset="0"/>
                <a:ea typeface="Calibri" charset="0"/>
                <a:cs typeface="Calibri" charset="0"/>
              </a:rPr>
              <a:t>Reintroduction of Eurasian Beaver </a:t>
            </a:r>
            <a:r>
              <a:rPr lang="en-GB" altLang="en-US" sz="2000" b="1" i="1" u="sng" dirty="0">
                <a:solidFill>
                  <a:srgbClr val="002060"/>
                </a:solidFill>
                <a:latin typeface="Calibri" charset="0"/>
                <a:ea typeface="Calibri" charset="0"/>
                <a:cs typeface="Calibri" charset="0"/>
              </a:rPr>
              <a:t>(Castor fiber)</a:t>
            </a:r>
            <a:r>
              <a:rPr lang="en-GB" altLang="en-US" sz="2000" b="1" u="sng" dirty="0">
                <a:solidFill>
                  <a:srgbClr val="002060"/>
                </a:solidFill>
                <a:latin typeface="Calibri" charset="0"/>
                <a:ea typeface="Calibri" charset="0"/>
                <a:cs typeface="Calibri" charset="0"/>
              </a:rPr>
              <a:t> into Wales</a:t>
            </a:r>
          </a:p>
          <a:p>
            <a:pPr algn="ctr" eaLnBrk="1" hangingPunct="1">
              <a:lnSpc>
                <a:spcPct val="110000"/>
              </a:lnSpc>
              <a:spcBef>
                <a:spcPct val="0"/>
              </a:spcBef>
              <a:buFontTx/>
              <a:buNone/>
            </a:pPr>
            <a:r>
              <a:rPr lang="en-GB" altLang="en-US" sz="1400" b="1" dirty="0">
                <a:solidFill>
                  <a:srgbClr val="002060"/>
                </a:solidFill>
                <a:latin typeface="Calibri" charset="0"/>
                <a:ea typeface="Calibri" charset="0"/>
                <a:cs typeface="Calibri" charset="0"/>
              </a:rPr>
              <a:t>By Jack Lewis - 2011032</a:t>
            </a:r>
          </a:p>
          <a:p>
            <a:pPr algn="ctr" eaLnBrk="1" hangingPunct="1">
              <a:lnSpc>
                <a:spcPct val="110000"/>
              </a:lnSpc>
              <a:spcBef>
                <a:spcPct val="0"/>
              </a:spcBef>
              <a:buFontTx/>
              <a:buNone/>
            </a:pPr>
            <a:r>
              <a:rPr lang="en-GB" altLang="en-US" sz="1200" dirty="0">
                <a:solidFill>
                  <a:srgbClr val="002060"/>
                </a:solidFill>
                <a:latin typeface="Calibri" charset="0"/>
                <a:ea typeface="Calibri" charset="0"/>
                <a:cs typeface="Calibri" charset="0"/>
              </a:rPr>
              <a:t>Elanor Alun</a:t>
            </a:r>
          </a:p>
          <a:p>
            <a:pPr eaLnBrk="1" hangingPunct="1">
              <a:lnSpc>
                <a:spcPct val="110000"/>
              </a:lnSpc>
              <a:spcBef>
                <a:spcPct val="0"/>
              </a:spcBef>
              <a:buFontTx/>
              <a:buNone/>
            </a:pPr>
            <a:endParaRPr lang="en-GB" altLang="en-US" sz="899"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0536" y="178596"/>
            <a:ext cx="1827855" cy="639208"/>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53697" y="101301"/>
            <a:ext cx="709244" cy="787260"/>
          </a:xfrm>
          <a:prstGeom prst="rect">
            <a:avLst/>
          </a:prstGeom>
        </p:spPr>
      </p:pic>
      <p:cxnSp>
        <p:nvCxnSpPr>
          <p:cNvPr id="4" name="Straight Connector 3"/>
          <p:cNvCxnSpPr/>
          <p:nvPr/>
        </p:nvCxnSpPr>
        <p:spPr>
          <a:xfrm>
            <a:off x="96339" y="925903"/>
            <a:ext cx="1049932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76871" y="2051811"/>
            <a:ext cx="3203675" cy="280584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lIns="132212" tIns="132212" rIns="132212" bIns="13221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1600" b="1" u="sng" dirty="0">
                <a:solidFill>
                  <a:schemeClr val="accent1">
                    <a:lumMod val="50000"/>
                  </a:schemeClr>
                </a:solidFill>
              </a:rPr>
              <a:t>Introduction</a:t>
            </a:r>
          </a:p>
          <a:p>
            <a:pPr marL="171450" indent="-171450">
              <a:spcBef>
                <a:spcPct val="50000"/>
              </a:spcBef>
              <a:buFont typeface="Arial" panose="020B0604020202020204" pitchFamily="34" charset="0"/>
              <a:buChar char="•"/>
            </a:pPr>
            <a:r>
              <a:rPr lang="en-AU" altLang="en-US" sz="1050" dirty="0"/>
              <a:t>The Welsh Beaver Project began in 2005 led by Wildlife Trust Wales (Jones </a:t>
            </a:r>
            <a:r>
              <a:rPr lang="en-AU" altLang="en-US" sz="1050" i="1" dirty="0"/>
              <a:t>et al</a:t>
            </a:r>
            <a:r>
              <a:rPr lang="en-AU" altLang="en-US" sz="1050" dirty="0"/>
              <a:t>, 2012).</a:t>
            </a:r>
            <a:endParaRPr lang="en-AU" altLang="en-US" sz="1050" b="1" u="sng" dirty="0"/>
          </a:p>
          <a:p>
            <a:pPr marL="171450" indent="-171450">
              <a:spcBef>
                <a:spcPct val="50000"/>
              </a:spcBef>
              <a:buFont typeface="Arial" panose="020B0604020202020204" pitchFamily="34" charset="0"/>
              <a:buChar char="•"/>
            </a:pPr>
            <a:r>
              <a:rPr lang="en-AU" altLang="en-US" sz="1050" dirty="0"/>
              <a:t>The aim was to carry out assessments to see if Eurasian beavers could be reintroduced back into Wales (Jones </a:t>
            </a:r>
            <a:r>
              <a:rPr lang="en-AU" altLang="en-US" sz="1050" i="1" dirty="0"/>
              <a:t>et al</a:t>
            </a:r>
            <a:r>
              <a:rPr lang="en-AU" altLang="en-US" sz="1050" dirty="0"/>
              <a:t>, 2012).</a:t>
            </a:r>
            <a:endParaRPr lang="en-AU" altLang="en-US" sz="1050" b="1" u="sng" dirty="0"/>
          </a:p>
          <a:p>
            <a:pPr marL="171450" indent="-171450">
              <a:spcBef>
                <a:spcPct val="50000"/>
              </a:spcBef>
              <a:buFont typeface="Arial" panose="020B0604020202020204" pitchFamily="34" charset="0"/>
              <a:buChar char="•"/>
            </a:pPr>
            <a:r>
              <a:rPr lang="en-AU" altLang="en-US" sz="1050" dirty="0"/>
              <a:t>The Eurasian beaver is a keystone species and changes the dynamics of a waterway both positively and negatively (</a:t>
            </a:r>
            <a:r>
              <a:rPr lang="en-GB" sz="1050" dirty="0">
                <a:effectLst/>
                <a:latin typeface="Arial" panose="020B0604020202020204" pitchFamily="34" charset="0"/>
                <a:ea typeface="Times New Roman" panose="02020603050405020304" pitchFamily="18" charset="0"/>
              </a:rPr>
              <a:t>Janiszewski </a:t>
            </a:r>
            <a:r>
              <a:rPr lang="en-GB" sz="1050" i="1" dirty="0">
                <a:effectLst/>
                <a:latin typeface="Arial" panose="020B0604020202020204" pitchFamily="34" charset="0"/>
                <a:ea typeface="Times New Roman" panose="02020603050405020304" pitchFamily="18" charset="0"/>
              </a:rPr>
              <a:t>et al,</a:t>
            </a:r>
            <a:r>
              <a:rPr lang="en-GB" sz="1050" dirty="0">
                <a:effectLst/>
                <a:latin typeface="Arial" panose="020B0604020202020204" pitchFamily="34" charset="0"/>
                <a:ea typeface="Times New Roman" panose="02020603050405020304" pitchFamily="18" charset="0"/>
              </a:rPr>
              <a:t> 2014)</a:t>
            </a:r>
            <a:r>
              <a:rPr lang="en-GB" sz="1050" dirty="0">
                <a:latin typeface="Arial" panose="020B0604020202020204" pitchFamily="34" charset="0"/>
                <a:ea typeface="Times New Roman" panose="02020603050405020304" pitchFamily="18" charset="0"/>
              </a:rPr>
              <a:t>.</a:t>
            </a:r>
            <a:endParaRPr lang="en-AU" altLang="en-US" sz="1050" b="1" u="sng" dirty="0"/>
          </a:p>
          <a:p>
            <a:pPr marL="171450" indent="-171450">
              <a:spcBef>
                <a:spcPct val="50000"/>
              </a:spcBef>
              <a:buFont typeface="Arial" panose="020B0604020202020204" pitchFamily="34" charset="0"/>
              <a:buChar char="•"/>
            </a:pPr>
            <a:r>
              <a:rPr lang="en-AU" altLang="en-US" sz="1050" dirty="0"/>
              <a:t>The feasibility report carried out three separate assessment stages (Jones </a:t>
            </a:r>
            <a:r>
              <a:rPr lang="en-AU" altLang="en-US" sz="1050" i="1" dirty="0"/>
              <a:t>et al</a:t>
            </a:r>
            <a:r>
              <a:rPr lang="en-AU" altLang="en-US" sz="1050" dirty="0"/>
              <a:t>, 2012).</a:t>
            </a:r>
            <a:endParaRPr lang="en-US" altLang="en-US" sz="1050" dirty="0"/>
          </a:p>
        </p:txBody>
      </p:sp>
      <p:sp>
        <p:nvSpPr>
          <p:cNvPr id="12" name="Text Box 8"/>
          <p:cNvSpPr txBox="1">
            <a:spLocks noChangeArrowheads="1"/>
          </p:cNvSpPr>
          <p:nvPr/>
        </p:nvSpPr>
        <p:spPr bwMode="auto">
          <a:xfrm>
            <a:off x="96338" y="9172251"/>
            <a:ext cx="3203675" cy="7833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212" tIns="132212" rIns="132212" bIns="13221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endParaRPr lang="en-AU" altLang="en-US" sz="1398" dirty="0"/>
          </a:p>
          <a:p>
            <a:pPr>
              <a:spcBef>
                <a:spcPct val="40000"/>
              </a:spcBef>
            </a:pPr>
            <a:endParaRPr lang="en-AU" altLang="en-US" sz="1398" dirty="0"/>
          </a:p>
        </p:txBody>
      </p:sp>
      <p:sp>
        <p:nvSpPr>
          <p:cNvPr id="23" name="Text Box 11"/>
          <p:cNvSpPr txBox="1">
            <a:spLocks noChangeArrowheads="1"/>
          </p:cNvSpPr>
          <p:nvPr/>
        </p:nvSpPr>
        <p:spPr bwMode="auto">
          <a:xfrm>
            <a:off x="86297" y="11973030"/>
            <a:ext cx="7163270" cy="26061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212" tIns="132212" rIns="132212" bIns="132212">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1600" b="1" u="sng" dirty="0">
                <a:solidFill>
                  <a:schemeClr val="accent1">
                    <a:lumMod val="50000"/>
                  </a:schemeClr>
                </a:solidFill>
                <a:ea typeface="Arial" charset="0"/>
                <a:cs typeface="Arial" charset="0"/>
              </a:rPr>
              <a:t>References</a:t>
            </a:r>
          </a:p>
          <a:p>
            <a:pPr>
              <a:spcBef>
                <a:spcPct val="50000"/>
              </a:spcBef>
            </a:pPr>
            <a:r>
              <a:rPr lang="en-AU" altLang="en-US" sz="800" dirty="0">
                <a:ea typeface="Arial" charset="0"/>
                <a:cs typeface="Arial" charset="0"/>
              </a:rPr>
              <a:t>IUCN. (2013) Guidelines for Reintroduction and Other Conservation Translocations. Available at: </a:t>
            </a:r>
            <a:r>
              <a:rPr lang="en-AU" altLang="en-US" sz="800" dirty="0">
                <a:ea typeface="Arial" charset="0"/>
                <a:cs typeface="Arial" charset="0"/>
                <a:hlinkClick r:id="rId4"/>
              </a:rPr>
              <a:t>https://portals.iucn.org/library/efiles/documents/2013-009.pdf</a:t>
            </a:r>
            <a:r>
              <a:rPr lang="en-AU" altLang="en-US" sz="800" dirty="0">
                <a:ea typeface="Arial" charset="0"/>
                <a:cs typeface="Arial" charset="0"/>
              </a:rPr>
              <a:t> (Accessed: December 8, 2023)</a:t>
            </a:r>
          </a:p>
          <a:p>
            <a:pPr>
              <a:spcBef>
                <a:spcPct val="50000"/>
              </a:spcBef>
            </a:pPr>
            <a:r>
              <a:rPr lang="en-GB" sz="800" dirty="0">
                <a:effectLst/>
                <a:latin typeface="Arial" panose="020B0604020202020204" pitchFamily="34" charset="0"/>
                <a:ea typeface="Times New Roman" panose="02020603050405020304" pitchFamily="18" charset="0"/>
              </a:rPr>
              <a:t>Janiszewski, P. </a:t>
            </a:r>
            <a:r>
              <a:rPr lang="en-GB" sz="800" i="1" dirty="0">
                <a:effectLst/>
                <a:latin typeface="Arial" panose="020B0604020202020204" pitchFamily="34" charset="0"/>
                <a:ea typeface="Times New Roman" panose="02020603050405020304" pitchFamily="18" charset="0"/>
              </a:rPr>
              <a:t>et al. </a:t>
            </a:r>
            <a:r>
              <a:rPr lang="en-GB" sz="800" dirty="0">
                <a:latin typeface="Arial" panose="020B0604020202020204" pitchFamily="34" charset="0"/>
                <a:ea typeface="Times New Roman" panose="02020603050405020304" pitchFamily="18" charset="0"/>
              </a:rPr>
              <a:t>(</a:t>
            </a:r>
            <a:r>
              <a:rPr lang="en-GB" sz="800" dirty="0">
                <a:effectLst/>
                <a:latin typeface="Arial" panose="020B0604020202020204" pitchFamily="34" charset="0"/>
                <a:ea typeface="Times New Roman" panose="02020603050405020304" pitchFamily="18" charset="0"/>
              </a:rPr>
              <a:t>2014) The Eurasian</a:t>
            </a:r>
            <a:r>
              <a:rPr lang="en-GB" sz="800" dirty="0">
                <a:latin typeface="Arial" panose="020B0604020202020204" pitchFamily="34" charset="0"/>
                <a:ea typeface="Times New Roman" panose="02020603050405020304" pitchFamily="18" charset="0"/>
              </a:rPr>
              <a:t> B</a:t>
            </a:r>
            <a:r>
              <a:rPr lang="en-GB" sz="800" dirty="0">
                <a:effectLst/>
                <a:latin typeface="Arial" panose="020B0604020202020204" pitchFamily="34" charset="0"/>
                <a:ea typeface="Times New Roman" panose="02020603050405020304" pitchFamily="18" charset="0"/>
              </a:rPr>
              <a:t>eaver (</a:t>
            </a:r>
            <a:r>
              <a:rPr lang="en-GB" sz="800" i="1" dirty="0" err="1">
                <a:effectLst/>
                <a:latin typeface="Arial" panose="020B0604020202020204" pitchFamily="34" charset="0"/>
                <a:ea typeface="Times New Roman" panose="02020603050405020304" pitchFamily="18" charset="0"/>
              </a:rPr>
              <a:t>Castof</a:t>
            </a:r>
            <a:r>
              <a:rPr lang="en-GB" sz="800" i="1" dirty="0">
                <a:effectLst/>
                <a:latin typeface="Arial" panose="020B0604020202020204" pitchFamily="34" charset="0"/>
                <a:ea typeface="Times New Roman" panose="02020603050405020304" pitchFamily="18" charset="0"/>
              </a:rPr>
              <a:t> Fiber</a:t>
            </a:r>
            <a:r>
              <a:rPr lang="en-GB" sz="800" dirty="0">
                <a:effectLst/>
                <a:latin typeface="Arial" panose="020B0604020202020204" pitchFamily="34" charset="0"/>
                <a:ea typeface="Times New Roman" panose="02020603050405020304" pitchFamily="18" charset="0"/>
              </a:rPr>
              <a:t>) as a </a:t>
            </a:r>
            <a:r>
              <a:rPr lang="en-GB" sz="800" dirty="0">
                <a:latin typeface="Arial" panose="020B0604020202020204" pitchFamily="34" charset="0"/>
                <a:ea typeface="Times New Roman" panose="02020603050405020304" pitchFamily="18" charset="0"/>
              </a:rPr>
              <a:t>K</a:t>
            </a:r>
            <a:r>
              <a:rPr lang="en-GB" sz="800" dirty="0">
                <a:effectLst/>
                <a:latin typeface="Arial" panose="020B0604020202020204" pitchFamily="34" charset="0"/>
                <a:ea typeface="Times New Roman" panose="02020603050405020304" pitchFamily="18" charset="0"/>
              </a:rPr>
              <a:t>eystone Species – a Literature Review. Available at: </a:t>
            </a:r>
            <a:r>
              <a:rPr lang="en-GB" sz="800" dirty="0">
                <a:effectLst/>
                <a:latin typeface="Arial" panose="020B0604020202020204" pitchFamily="34" charset="0"/>
                <a:ea typeface="Times New Roman" panose="02020603050405020304" pitchFamily="18" charset="0"/>
                <a:hlinkClick r:id="rId5"/>
              </a:rPr>
              <a:t>https://www.researchgate.net/publication/277006538_The_Eurasian_Beaver_Castor_fiber_as_a_Keystone_Species_-_a_Literature_Review</a:t>
            </a:r>
            <a:r>
              <a:rPr lang="en-GB" sz="800" dirty="0">
                <a:effectLst/>
                <a:latin typeface="Arial" panose="020B0604020202020204" pitchFamily="34" charset="0"/>
                <a:ea typeface="Times New Roman" panose="02020603050405020304" pitchFamily="18" charset="0"/>
              </a:rPr>
              <a:t> (Accessed: December 7, 2023).</a:t>
            </a:r>
          </a:p>
          <a:p>
            <a:pPr>
              <a:spcBef>
                <a:spcPct val="50000"/>
              </a:spcBef>
            </a:pPr>
            <a:r>
              <a:rPr lang="en-GB" altLang="en-US" sz="800" dirty="0">
                <a:latin typeface="Arial" panose="020B0604020202020204" pitchFamily="34" charset="0"/>
                <a:ea typeface="Arial" charset="0"/>
                <a:cs typeface="Arial" charset="0"/>
              </a:rPr>
              <a:t>Jones </a:t>
            </a:r>
            <a:r>
              <a:rPr lang="en-GB" altLang="en-US" sz="800" i="1" dirty="0">
                <a:latin typeface="Arial" panose="020B0604020202020204" pitchFamily="34" charset="0"/>
                <a:ea typeface="Arial" charset="0"/>
                <a:cs typeface="Arial" charset="0"/>
              </a:rPr>
              <a:t>et al.</a:t>
            </a:r>
            <a:r>
              <a:rPr lang="en-GB" altLang="en-US" sz="800" dirty="0">
                <a:latin typeface="Arial" panose="020B0604020202020204" pitchFamily="34" charset="0"/>
                <a:ea typeface="Arial" charset="0"/>
                <a:cs typeface="Arial" charset="0"/>
              </a:rPr>
              <a:t> (2012) Welsh Beaver Assessment Initiative. Available at: </a:t>
            </a:r>
            <a:r>
              <a:rPr lang="en-GB" altLang="en-US" sz="800" dirty="0">
                <a:latin typeface="Arial" panose="020B0604020202020204" pitchFamily="34" charset="0"/>
                <a:ea typeface="Arial" charset="0"/>
                <a:cs typeface="Arial" charset="0"/>
                <a:hlinkClick r:id="rId6"/>
              </a:rPr>
              <a:t>https://www.northwaleswildlifetrust.org.uk/sites/default/files/2022-08/Welsh%20Beaver%20Assesment%20Report%202012.pdf</a:t>
            </a:r>
            <a:r>
              <a:rPr lang="en-GB" altLang="en-US" sz="800" dirty="0">
                <a:latin typeface="Arial" panose="020B0604020202020204" pitchFamily="34" charset="0"/>
                <a:ea typeface="Arial" charset="0"/>
                <a:cs typeface="Arial" charset="0"/>
              </a:rPr>
              <a:t> (Accessed: December 3, 2023).</a:t>
            </a:r>
          </a:p>
          <a:p>
            <a:pPr>
              <a:spcBef>
                <a:spcPct val="50000"/>
              </a:spcBef>
            </a:pPr>
            <a:r>
              <a:rPr lang="en-GB" altLang="en-US" sz="800" dirty="0">
                <a:latin typeface="Arial" panose="020B0604020202020204" pitchFamily="34" charset="0"/>
                <a:ea typeface="Arial" charset="0"/>
                <a:cs typeface="Arial" charset="0"/>
              </a:rPr>
              <a:t>Montgomeryshire Wildlife Trust. (2019) </a:t>
            </a:r>
            <a:r>
              <a:rPr lang="en-GB" sz="800" dirty="0">
                <a:effectLst/>
                <a:latin typeface="Arial" panose="020B0604020202020204" pitchFamily="34" charset="0"/>
                <a:cs typeface="Arial" panose="020B0604020202020204" pitchFamily="34" charset="0"/>
              </a:rPr>
              <a:t>Application to Natural Resources Wales to release Eurasian beaver </a:t>
            </a:r>
            <a:r>
              <a:rPr lang="en-GB" sz="800" i="1" dirty="0">
                <a:effectLst/>
                <a:latin typeface="Arial" panose="020B0604020202020204" pitchFamily="34" charset="0"/>
                <a:cs typeface="Arial" panose="020B0604020202020204" pitchFamily="34" charset="0"/>
              </a:rPr>
              <a:t>Castor fiber </a:t>
            </a:r>
            <a:r>
              <a:rPr lang="en-GB" sz="800" dirty="0">
                <a:effectLst/>
                <a:latin typeface="Arial" panose="020B0604020202020204" pitchFamily="34" charset="0"/>
                <a:cs typeface="Arial" panose="020B0604020202020204" pitchFamily="34" charset="0"/>
              </a:rPr>
              <a:t>into a secure enclosure at</a:t>
            </a:r>
            <a:br>
              <a:rPr lang="en-GB" sz="800" dirty="0">
                <a:effectLst/>
                <a:latin typeface="Arial" panose="020B0604020202020204" pitchFamily="34" charset="0"/>
                <a:cs typeface="Arial" panose="020B0604020202020204" pitchFamily="34" charset="0"/>
              </a:rPr>
            </a:br>
            <a:r>
              <a:rPr lang="en-GB" sz="800" dirty="0">
                <a:effectLst/>
                <a:latin typeface="Arial" panose="020B0604020202020204" pitchFamily="34" charset="0"/>
                <a:cs typeface="Arial" panose="020B0604020202020204" pitchFamily="34" charset="0"/>
              </a:rPr>
              <a:t>Cors Dyfi Wildlife Centre. Available at: </a:t>
            </a:r>
            <a:r>
              <a:rPr lang="en-GB" sz="800" dirty="0">
                <a:effectLst/>
                <a:latin typeface="Arial" panose="020B0604020202020204" pitchFamily="34" charset="0"/>
                <a:cs typeface="Arial" panose="020B0604020202020204" pitchFamily="34" charset="0"/>
                <a:hlinkClick r:id="rId7"/>
              </a:rPr>
              <a:t>https://www.northwaleswildlifetrust.org.uk/sites/default/files/2020-09/3.%20Method%20Statement.pdf</a:t>
            </a:r>
            <a:r>
              <a:rPr lang="en-GB" sz="800" dirty="0">
                <a:effectLst/>
                <a:latin typeface="Arial" panose="020B0604020202020204" pitchFamily="34" charset="0"/>
                <a:cs typeface="Arial" panose="020B0604020202020204" pitchFamily="34" charset="0"/>
              </a:rPr>
              <a:t> (Accessed: December 2, 2023).</a:t>
            </a:r>
          </a:p>
          <a:p>
            <a:pPr>
              <a:spcBef>
                <a:spcPct val="50000"/>
              </a:spcBef>
            </a:pPr>
            <a:r>
              <a:rPr lang="en-GB" sz="800" dirty="0" err="1">
                <a:latin typeface="Arial" panose="020B0604020202020204" pitchFamily="34" charset="0"/>
                <a:cs typeface="Arial" panose="020B0604020202020204" pitchFamily="34" charset="0"/>
              </a:rPr>
              <a:t>Rigell</a:t>
            </a:r>
            <a:r>
              <a:rPr lang="en-GB" sz="800" dirty="0">
                <a:latin typeface="Arial" panose="020B0604020202020204" pitchFamily="34" charset="0"/>
                <a:cs typeface="Arial" panose="020B0604020202020204" pitchFamily="34" charset="0"/>
              </a:rPr>
              <a:t>, E. (2017) Why Do Beavers Build Dams. Available at: </a:t>
            </a:r>
            <a:r>
              <a:rPr lang="en-GB" sz="800" dirty="0">
                <a:latin typeface="Arial" panose="020B0604020202020204" pitchFamily="34" charset="0"/>
                <a:cs typeface="Arial" panose="020B0604020202020204" pitchFamily="34" charset="0"/>
                <a:hlinkClick r:id="rId8"/>
              </a:rPr>
              <a:t>https://www.earth.com/earthpedia-articles/why-do-beavers-build-dams/</a:t>
            </a:r>
            <a:r>
              <a:rPr lang="en-GB" sz="800" dirty="0">
                <a:latin typeface="Arial" panose="020B0604020202020204" pitchFamily="34" charset="0"/>
                <a:cs typeface="Arial" panose="020B0604020202020204" pitchFamily="34" charset="0"/>
              </a:rPr>
              <a:t> (Accessed: December 9, 2023).</a:t>
            </a:r>
          </a:p>
          <a:p>
            <a:pPr>
              <a:spcBef>
                <a:spcPct val="50000"/>
              </a:spcBef>
            </a:pPr>
            <a:r>
              <a:rPr lang="en-GB" sz="800" dirty="0">
                <a:effectLst/>
                <a:latin typeface="Arial" panose="020B0604020202020204" pitchFamily="34" charset="0"/>
                <a:ea typeface="Times New Roman" panose="02020603050405020304" pitchFamily="18" charset="0"/>
              </a:rPr>
              <a:t>Rozhkova-Timina, I.O. </a:t>
            </a:r>
            <a:r>
              <a:rPr lang="en-GB" sz="800" i="1" dirty="0">
                <a:effectLst/>
                <a:latin typeface="Arial" panose="020B0604020202020204" pitchFamily="34" charset="0"/>
                <a:ea typeface="Times New Roman" panose="02020603050405020304" pitchFamily="18" charset="0"/>
              </a:rPr>
              <a:t>et al</a:t>
            </a:r>
            <a:r>
              <a:rPr lang="en-GB" sz="800" dirty="0">
                <a:effectLst/>
                <a:latin typeface="Arial" panose="020B0604020202020204" pitchFamily="34" charset="0"/>
                <a:ea typeface="Times New Roman" panose="02020603050405020304" pitchFamily="18" charset="0"/>
              </a:rPr>
              <a:t> (2018) </a:t>
            </a:r>
            <a:r>
              <a:rPr lang="en-GB" sz="800" b="0" i="0" u="none" strike="noStrike" dirty="0">
                <a:effectLst/>
                <a:latin typeface="Arial" panose="020B0604020202020204" pitchFamily="34" charset="0"/>
                <a:cs typeface="Arial" panose="020B0604020202020204" pitchFamily="34" charset="0"/>
              </a:rPr>
              <a:t>Beavers as ecosystem engineers – a review of their positive and negative effects. Available at: </a:t>
            </a:r>
            <a:r>
              <a:rPr lang="en-GB" sz="800" b="0" i="0" u="none" strike="noStrike" dirty="0">
                <a:effectLst/>
                <a:latin typeface="Arial" panose="020B0604020202020204" pitchFamily="34" charset="0"/>
                <a:cs typeface="Arial" panose="020B0604020202020204" pitchFamily="34" charset="0"/>
                <a:hlinkClick r:id="rId9"/>
              </a:rPr>
              <a:t>https://iopscience.iop.org/article/10.1088/1755-1315/201/1/012015/meta</a:t>
            </a:r>
            <a:r>
              <a:rPr lang="en-GB" sz="800" b="0" i="0" u="none" strike="noStrike" dirty="0">
                <a:effectLst/>
                <a:latin typeface="Arial" panose="020B0604020202020204" pitchFamily="34" charset="0"/>
                <a:cs typeface="Arial" panose="020B0604020202020204" pitchFamily="34" charset="0"/>
              </a:rPr>
              <a:t> (Accessed: December 4, 2023).</a:t>
            </a:r>
          </a:p>
        </p:txBody>
      </p:sp>
      <p:sp>
        <p:nvSpPr>
          <p:cNvPr id="25" name="Text Box 25"/>
          <p:cNvSpPr txBox="1">
            <a:spLocks noChangeArrowheads="1"/>
          </p:cNvSpPr>
          <p:nvPr/>
        </p:nvSpPr>
        <p:spPr bwMode="auto">
          <a:xfrm>
            <a:off x="7152882" y="9945553"/>
            <a:ext cx="3410059" cy="7282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212" tIns="132212" rIns="132212" bIns="13221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999" i="1" dirty="0">
                <a:latin typeface="Arial" panose="020B0604020202020204" pitchFamily="34" charset="0"/>
                <a:cs typeface="Arial" panose="020B0604020202020204" pitchFamily="34" charset="0"/>
              </a:rPr>
              <a:t>Table 1 – European countries where Eurasian beavers went extinct and were then reintroduced. (Jones et al, 2012).</a:t>
            </a:r>
          </a:p>
        </p:txBody>
      </p:sp>
      <p:sp>
        <p:nvSpPr>
          <p:cNvPr id="30" name="Rectangle 29"/>
          <p:cNvSpPr>
            <a:spLocks noChangeArrowheads="1"/>
          </p:cNvSpPr>
          <p:nvPr/>
        </p:nvSpPr>
        <p:spPr bwMode="auto">
          <a:xfrm>
            <a:off x="7349686" y="9408658"/>
            <a:ext cx="3078877" cy="6989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104184" tIns="52092" rIns="104184" bIns="52092"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2397"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226328" y="8549133"/>
            <a:ext cx="2367792" cy="6989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104184" tIns="52092" rIns="104184" bIns="52092"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2397"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7310177" y="13512528"/>
            <a:ext cx="3078877" cy="6989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104184" tIns="52092" rIns="104184" bIns="52092"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2397" b="1" dirty="0">
              <a:solidFill>
                <a:srgbClr val="002060"/>
              </a:solidFill>
              <a:latin typeface="Calibri" charset="0"/>
              <a:ea typeface="Calibri" charset="0"/>
              <a:cs typeface="Calibri" charset="0"/>
            </a:endParaRPr>
          </a:p>
        </p:txBody>
      </p:sp>
      <p:cxnSp>
        <p:nvCxnSpPr>
          <p:cNvPr id="36" name="Straight Connector 35"/>
          <p:cNvCxnSpPr/>
          <p:nvPr/>
        </p:nvCxnSpPr>
        <p:spPr>
          <a:xfrm>
            <a:off x="128699" y="14564720"/>
            <a:ext cx="1049932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4380119" y="14535557"/>
            <a:ext cx="6286708" cy="830677"/>
          </a:xfrm>
          <a:prstGeom prst="rect">
            <a:avLst/>
          </a:prstGeom>
          <a:noFill/>
        </p:spPr>
        <p:txBody>
          <a:bodyPr wrap="square" rtlCol="0">
            <a:spAutoFit/>
          </a:bodyPr>
          <a:lstStyle/>
          <a:p>
            <a:pPr algn="r"/>
            <a:r>
              <a:rPr lang="en-GB" altLang="en-US" sz="1598" dirty="0">
                <a:solidFill>
                  <a:srgbClr val="002060"/>
                </a:solidFill>
                <a:latin typeface="Calibri" charset="0"/>
                <a:ea typeface="Calibri" charset="0"/>
                <a:cs typeface="Calibri" charset="0"/>
              </a:rPr>
              <a:t>School</a:t>
            </a:r>
            <a:r>
              <a:rPr lang="en-GB" altLang="en-US" sz="1598" dirty="0">
                <a:solidFill>
                  <a:srgbClr val="002060"/>
                </a:solidFill>
                <a:latin typeface="Georgia" charset="0"/>
              </a:rPr>
              <a:t> </a:t>
            </a:r>
            <a:r>
              <a:rPr lang="en-GB" altLang="en-US" sz="1598" i="1" dirty="0">
                <a:solidFill>
                  <a:srgbClr val="002060"/>
                </a:solidFill>
                <a:latin typeface="Georgia" charset="0"/>
              </a:rPr>
              <a:t>of</a:t>
            </a:r>
            <a:r>
              <a:rPr lang="en-GB" altLang="en-US" sz="1598" dirty="0">
                <a:solidFill>
                  <a:srgbClr val="002060"/>
                </a:solidFill>
                <a:latin typeface="Georgia" charset="0"/>
              </a:rPr>
              <a:t> </a:t>
            </a:r>
            <a:r>
              <a:rPr lang="en-GB" altLang="en-US" sz="1598" b="1" dirty="0">
                <a:solidFill>
                  <a:srgbClr val="002060"/>
                </a:solidFill>
                <a:latin typeface="Calibri" charset="0"/>
                <a:cs typeface="Calibri" charset="0"/>
              </a:rPr>
              <a:t>Architecture, Conservation &amp; Environment </a:t>
            </a:r>
          </a:p>
          <a:p>
            <a:pPr algn="r"/>
            <a:r>
              <a:rPr lang="en-GB" altLang="zh-CN" sz="1600" dirty="0">
                <a:solidFill>
                  <a:srgbClr val="002060"/>
                </a:solidFill>
                <a:latin typeface="Calibri" charset="0"/>
                <a:ea typeface="Calibri" charset="0"/>
                <a:cs typeface="Calibri" charset="0"/>
              </a:rPr>
              <a:t>BSc Environment, sustainability and Climate Change</a:t>
            </a:r>
            <a:endParaRPr lang="en-US" altLang="zh-CN" sz="1600" dirty="0">
              <a:solidFill>
                <a:srgbClr val="002060"/>
              </a:solidFill>
              <a:latin typeface="Calibri" charset="0"/>
              <a:ea typeface="Calibri" charset="0"/>
              <a:cs typeface="Calibri" charset="0"/>
            </a:endParaRPr>
          </a:p>
          <a:p>
            <a:pPr algn="r"/>
            <a:endParaRPr lang="en-GB" sz="1598" dirty="0"/>
          </a:p>
        </p:txBody>
      </p:sp>
      <p:graphicFrame>
        <p:nvGraphicFramePr>
          <p:cNvPr id="15" name="Table 14">
            <a:extLst>
              <a:ext uri="{FF2B5EF4-FFF2-40B4-BE49-F238E27FC236}">
                <a16:creationId xmlns:a16="http://schemas.microsoft.com/office/drawing/2014/main" id="{80D8EA77-48D6-F976-B1BE-F2989632BB93}"/>
              </a:ext>
            </a:extLst>
          </p:cNvPr>
          <p:cNvGraphicFramePr>
            <a:graphicFrameLocks noGrp="1"/>
          </p:cNvGraphicFramePr>
          <p:nvPr>
            <p:extLst>
              <p:ext uri="{D42A27DB-BD31-4B8C-83A1-F6EECF244321}">
                <p14:modId xmlns:p14="http://schemas.microsoft.com/office/powerpoint/2010/main" val="2904141057"/>
              </p:ext>
            </p:extLst>
          </p:nvPr>
        </p:nvGraphicFramePr>
        <p:xfrm>
          <a:off x="7249567" y="10578946"/>
          <a:ext cx="3299082" cy="3825213"/>
        </p:xfrm>
        <a:graphic>
          <a:graphicData uri="http://schemas.openxmlformats.org/drawingml/2006/table">
            <a:tbl>
              <a:tblPr firstRow="1" firstCol="1" bandRow="1">
                <a:tableStyleId>{5C22544A-7EE6-4342-B048-85BDC9FD1C3A}</a:tableStyleId>
              </a:tblPr>
              <a:tblGrid>
                <a:gridCol w="1649541">
                  <a:extLst>
                    <a:ext uri="{9D8B030D-6E8A-4147-A177-3AD203B41FA5}">
                      <a16:colId xmlns:a16="http://schemas.microsoft.com/office/drawing/2014/main" val="2121419043"/>
                    </a:ext>
                  </a:extLst>
                </a:gridCol>
                <a:gridCol w="1649541">
                  <a:extLst>
                    <a:ext uri="{9D8B030D-6E8A-4147-A177-3AD203B41FA5}">
                      <a16:colId xmlns:a16="http://schemas.microsoft.com/office/drawing/2014/main" val="1734270188"/>
                    </a:ext>
                  </a:extLst>
                </a:gridCol>
              </a:tblGrid>
              <a:tr h="201327">
                <a:tc>
                  <a:txBody>
                    <a:bodyPr/>
                    <a:lstStyle/>
                    <a:p>
                      <a:pPr algn="ctr"/>
                      <a:r>
                        <a:rPr lang="en-GB" sz="1200" dirty="0">
                          <a:effectLst/>
                        </a:rPr>
                        <a:t>Country</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4249" marR="34249" marT="0" marB="0"/>
                </a:tc>
                <a:tc>
                  <a:txBody>
                    <a:bodyPr/>
                    <a:lstStyle/>
                    <a:p>
                      <a:pPr algn="ctr"/>
                      <a:r>
                        <a:rPr lang="en-GB" sz="1200" dirty="0">
                          <a:effectLst/>
                        </a:rPr>
                        <a:t>Reintroduction Year</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4249" marR="34249" marT="0" marB="0"/>
                </a:tc>
                <a:extLst>
                  <a:ext uri="{0D108BD9-81ED-4DB2-BD59-A6C34878D82A}">
                    <a16:rowId xmlns:a16="http://schemas.microsoft.com/office/drawing/2014/main" val="1525987369"/>
                  </a:ext>
                </a:extLst>
              </a:tr>
              <a:tr h="201327">
                <a:tc>
                  <a:txBody>
                    <a:bodyPr/>
                    <a:lstStyle/>
                    <a:p>
                      <a:r>
                        <a:rPr lang="en-GB" sz="1050" dirty="0">
                          <a:effectLst/>
                        </a:rPr>
                        <a:t>Austria</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4249" marR="34249" marT="0" marB="0"/>
                </a:tc>
                <a:tc>
                  <a:txBody>
                    <a:bodyPr/>
                    <a:lstStyle/>
                    <a:p>
                      <a:pPr algn="ctr"/>
                      <a:r>
                        <a:rPr lang="en-GB" sz="1050" dirty="0">
                          <a:effectLst/>
                        </a:rPr>
                        <a:t>1876</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4249" marR="34249" marT="0" marB="0"/>
                </a:tc>
                <a:extLst>
                  <a:ext uri="{0D108BD9-81ED-4DB2-BD59-A6C34878D82A}">
                    <a16:rowId xmlns:a16="http://schemas.microsoft.com/office/drawing/2014/main" val="671559337"/>
                  </a:ext>
                </a:extLst>
              </a:tr>
              <a:tr h="201327">
                <a:tc>
                  <a:txBody>
                    <a:bodyPr/>
                    <a:lstStyle/>
                    <a:p>
                      <a:r>
                        <a:rPr lang="en-GB" sz="1050" dirty="0">
                          <a:effectLst/>
                        </a:rPr>
                        <a:t>Belgium</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4249" marR="34249" marT="0" marB="0"/>
                </a:tc>
                <a:tc>
                  <a:txBody>
                    <a:bodyPr/>
                    <a:lstStyle/>
                    <a:p>
                      <a:pPr algn="ctr"/>
                      <a:r>
                        <a:rPr lang="en-GB" sz="1050">
                          <a:effectLst/>
                        </a:rPr>
                        <a:t>1998</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34249" marR="34249" marT="0" marB="0"/>
                </a:tc>
                <a:extLst>
                  <a:ext uri="{0D108BD9-81ED-4DB2-BD59-A6C34878D82A}">
                    <a16:rowId xmlns:a16="http://schemas.microsoft.com/office/drawing/2014/main" val="1974141315"/>
                  </a:ext>
                </a:extLst>
              </a:tr>
              <a:tr h="201327">
                <a:tc>
                  <a:txBody>
                    <a:bodyPr/>
                    <a:lstStyle/>
                    <a:p>
                      <a:r>
                        <a:rPr lang="en-GB" sz="1050" dirty="0">
                          <a:effectLst/>
                        </a:rPr>
                        <a:t>Bosnia</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4249" marR="34249" marT="0" marB="0"/>
                </a:tc>
                <a:tc>
                  <a:txBody>
                    <a:bodyPr/>
                    <a:lstStyle/>
                    <a:p>
                      <a:pPr algn="ctr"/>
                      <a:r>
                        <a:rPr lang="en-GB" sz="1050">
                          <a:effectLst/>
                        </a:rPr>
                        <a:t>2005</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34249" marR="34249" marT="0" marB="0"/>
                </a:tc>
                <a:extLst>
                  <a:ext uri="{0D108BD9-81ED-4DB2-BD59-A6C34878D82A}">
                    <a16:rowId xmlns:a16="http://schemas.microsoft.com/office/drawing/2014/main" val="2988912410"/>
                  </a:ext>
                </a:extLst>
              </a:tr>
              <a:tr h="201327">
                <a:tc>
                  <a:txBody>
                    <a:bodyPr/>
                    <a:lstStyle/>
                    <a:p>
                      <a:r>
                        <a:rPr lang="en-GB" sz="1050" dirty="0">
                          <a:effectLst/>
                        </a:rPr>
                        <a:t>Croatia</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4249" marR="34249" marT="0" marB="0"/>
                </a:tc>
                <a:tc>
                  <a:txBody>
                    <a:bodyPr/>
                    <a:lstStyle/>
                    <a:p>
                      <a:pPr algn="ctr"/>
                      <a:r>
                        <a:rPr lang="en-GB" sz="1050">
                          <a:effectLst/>
                        </a:rPr>
                        <a:t>1996</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34249" marR="34249" marT="0" marB="0"/>
                </a:tc>
                <a:extLst>
                  <a:ext uri="{0D108BD9-81ED-4DB2-BD59-A6C34878D82A}">
                    <a16:rowId xmlns:a16="http://schemas.microsoft.com/office/drawing/2014/main" val="3881758372"/>
                  </a:ext>
                </a:extLst>
              </a:tr>
              <a:tr h="201327">
                <a:tc>
                  <a:txBody>
                    <a:bodyPr/>
                    <a:lstStyle/>
                    <a:p>
                      <a:r>
                        <a:rPr lang="en-GB" sz="1050" dirty="0">
                          <a:effectLst/>
                        </a:rPr>
                        <a:t>Czech Republic</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4249" marR="34249" marT="0" marB="0"/>
                </a:tc>
                <a:tc>
                  <a:txBody>
                    <a:bodyPr/>
                    <a:lstStyle/>
                    <a:p>
                      <a:pPr algn="ctr"/>
                      <a:r>
                        <a:rPr lang="en-GB" sz="1050" dirty="0">
                          <a:effectLst/>
                        </a:rPr>
                        <a:t>1980s</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4249" marR="34249" marT="0" marB="0"/>
                </a:tc>
                <a:extLst>
                  <a:ext uri="{0D108BD9-81ED-4DB2-BD59-A6C34878D82A}">
                    <a16:rowId xmlns:a16="http://schemas.microsoft.com/office/drawing/2014/main" val="502073215"/>
                  </a:ext>
                </a:extLst>
              </a:tr>
              <a:tr h="201327">
                <a:tc>
                  <a:txBody>
                    <a:bodyPr/>
                    <a:lstStyle/>
                    <a:p>
                      <a:r>
                        <a:rPr lang="en-GB" sz="1050">
                          <a:effectLst/>
                        </a:rPr>
                        <a:t>Denmark</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34249" marR="34249" marT="0" marB="0"/>
                </a:tc>
                <a:tc>
                  <a:txBody>
                    <a:bodyPr/>
                    <a:lstStyle/>
                    <a:p>
                      <a:pPr algn="ctr"/>
                      <a:r>
                        <a:rPr lang="en-GB" sz="1050" dirty="0">
                          <a:effectLst/>
                        </a:rPr>
                        <a:t>1999</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4249" marR="34249" marT="0" marB="0"/>
                </a:tc>
                <a:extLst>
                  <a:ext uri="{0D108BD9-81ED-4DB2-BD59-A6C34878D82A}">
                    <a16:rowId xmlns:a16="http://schemas.microsoft.com/office/drawing/2014/main" val="718865865"/>
                  </a:ext>
                </a:extLst>
              </a:tr>
              <a:tr h="201327">
                <a:tc>
                  <a:txBody>
                    <a:bodyPr/>
                    <a:lstStyle/>
                    <a:p>
                      <a:r>
                        <a:rPr lang="en-GB" sz="1050">
                          <a:effectLst/>
                        </a:rPr>
                        <a:t>Estonia</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34249" marR="34249" marT="0" marB="0"/>
                </a:tc>
                <a:tc>
                  <a:txBody>
                    <a:bodyPr/>
                    <a:lstStyle/>
                    <a:p>
                      <a:pPr algn="ctr"/>
                      <a:r>
                        <a:rPr lang="en-GB" sz="1050" dirty="0">
                          <a:effectLst/>
                        </a:rPr>
                        <a:t>1957</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4249" marR="34249" marT="0" marB="0"/>
                </a:tc>
                <a:extLst>
                  <a:ext uri="{0D108BD9-81ED-4DB2-BD59-A6C34878D82A}">
                    <a16:rowId xmlns:a16="http://schemas.microsoft.com/office/drawing/2014/main" val="2755024984"/>
                  </a:ext>
                </a:extLst>
              </a:tr>
              <a:tr h="201327">
                <a:tc>
                  <a:txBody>
                    <a:bodyPr/>
                    <a:lstStyle/>
                    <a:p>
                      <a:r>
                        <a:rPr lang="en-GB" sz="1050">
                          <a:effectLst/>
                        </a:rPr>
                        <a:t>Finland</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34249" marR="34249" marT="0" marB="0"/>
                </a:tc>
                <a:tc>
                  <a:txBody>
                    <a:bodyPr/>
                    <a:lstStyle/>
                    <a:p>
                      <a:pPr algn="ctr"/>
                      <a:r>
                        <a:rPr lang="en-GB" sz="1050" dirty="0">
                          <a:effectLst/>
                        </a:rPr>
                        <a:t>1935</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4249" marR="34249" marT="0" marB="0"/>
                </a:tc>
                <a:extLst>
                  <a:ext uri="{0D108BD9-81ED-4DB2-BD59-A6C34878D82A}">
                    <a16:rowId xmlns:a16="http://schemas.microsoft.com/office/drawing/2014/main" val="3382426375"/>
                  </a:ext>
                </a:extLst>
              </a:tr>
              <a:tr h="201327">
                <a:tc>
                  <a:txBody>
                    <a:bodyPr/>
                    <a:lstStyle/>
                    <a:p>
                      <a:r>
                        <a:rPr lang="en-GB" sz="1050">
                          <a:effectLst/>
                        </a:rPr>
                        <a:t>Hungary</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34249" marR="34249" marT="0" marB="0"/>
                </a:tc>
                <a:tc>
                  <a:txBody>
                    <a:bodyPr/>
                    <a:lstStyle/>
                    <a:p>
                      <a:pPr algn="ctr"/>
                      <a:r>
                        <a:rPr lang="en-GB" sz="1050" dirty="0">
                          <a:effectLst/>
                        </a:rPr>
                        <a:t>1993</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4249" marR="34249" marT="0" marB="0"/>
                </a:tc>
                <a:extLst>
                  <a:ext uri="{0D108BD9-81ED-4DB2-BD59-A6C34878D82A}">
                    <a16:rowId xmlns:a16="http://schemas.microsoft.com/office/drawing/2014/main" val="3654548162"/>
                  </a:ext>
                </a:extLst>
              </a:tr>
              <a:tr h="201327">
                <a:tc>
                  <a:txBody>
                    <a:bodyPr/>
                    <a:lstStyle/>
                    <a:p>
                      <a:r>
                        <a:rPr lang="en-GB" sz="1050">
                          <a:effectLst/>
                        </a:rPr>
                        <a:t>Latvia</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34249" marR="34249" marT="0" marB="0"/>
                </a:tc>
                <a:tc>
                  <a:txBody>
                    <a:bodyPr/>
                    <a:lstStyle/>
                    <a:p>
                      <a:pPr algn="ctr"/>
                      <a:r>
                        <a:rPr lang="en-GB" sz="1050" dirty="0">
                          <a:effectLst/>
                        </a:rPr>
                        <a:t>1927</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4249" marR="34249" marT="0" marB="0"/>
                </a:tc>
                <a:extLst>
                  <a:ext uri="{0D108BD9-81ED-4DB2-BD59-A6C34878D82A}">
                    <a16:rowId xmlns:a16="http://schemas.microsoft.com/office/drawing/2014/main" val="981657969"/>
                  </a:ext>
                </a:extLst>
              </a:tr>
              <a:tr h="201327">
                <a:tc>
                  <a:txBody>
                    <a:bodyPr/>
                    <a:lstStyle/>
                    <a:p>
                      <a:r>
                        <a:rPr lang="en-GB" sz="1050">
                          <a:effectLst/>
                        </a:rPr>
                        <a:t>Lithuania</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34249" marR="34249" marT="0" marB="0"/>
                </a:tc>
                <a:tc>
                  <a:txBody>
                    <a:bodyPr/>
                    <a:lstStyle/>
                    <a:p>
                      <a:pPr algn="ctr"/>
                      <a:r>
                        <a:rPr lang="en-GB" sz="1050" dirty="0">
                          <a:effectLst/>
                        </a:rPr>
                        <a:t>1947</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4249" marR="34249" marT="0" marB="0"/>
                </a:tc>
                <a:extLst>
                  <a:ext uri="{0D108BD9-81ED-4DB2-BD59-A6C34878D82A}">
                    <a16:rowId xmlns:a16="http://schemas.microsoft.com/office/drawing/2014/main" val="2757547339"/>
                  </a:ext>
                </a:extLst>
              </a:tr>
              <a:tr h="201327">
                <a:tc>
                  <a:txBody>
                    <a:bodyPr/>
                    <a:lstStyle/>
                    <a:p>
                      <a:r>
                        <a:rPr lang="en-GB" sz="1050">
                          <a:effectLst/>
                        </a:rPr>
                        <a:t>Netherlands</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34249" marR="34249" marT="0" marB="0"/>
                </a:tc>
                <a:tc>
                  <a:txBody>
                    <a:bodyPr/>
                    <a:lstStyle/>
                    <a:p>
                      <a:pPr algn="ctr"/>
                      <a:r>
                        <a:rPr lang="en-GB" sz="1050" dirty="0">
                          <a:effectLst/>
                        </a:rPr>
                        <a:t>1988</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4249" marR="34249" marT="0" marB="0"/>
                </a:tc>
                <a:extLst>
                  <a:ext uri="{0D108BD9-81ED-4DB2-BD59-A6C34878D82A}">
                    <a16:rowId xmlns:a16="http://schemas.microsoft.com/office/drawing/2014/main" val="1384456376"/>
                  </a:ext>
                </a:extLst>
              </a:tr>
              <a:tr h="201327">
                <a:tc>
                  <a:txBody>
                    <a:bodyPr/>
                    <a:lstStyle/>
                    <a:p>
                      <a:r>
                        <a:rPr lang="en-GB" sz="1050">
                          <a:effectLst/>
                        </a:rPr>
                        <a:t>Poland</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34249" marR="34249" marT="0" marB="0"/>
                </a:tc>
                <a:tc>
                  <a:txBody>
                    <a:bodyPr/>
                    <a:lstStyle/>
                    <a:p>
                      <a:pPr algn="ctr"/>
                      <a:r>
                        <a:rPr lang="en-GB" sz="1050" dirty="0">
                          <a:effectLst/>
                        </a:rPr>
                        <a:t>1949</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4249" marR="34249" marT="0" marB="0"/>
                </a:tc>
                <a:extLst>
                  <a:ext uri="{0D108BD9-81ED-4DB2-BD59-A6C34878D82A}">
                    <a16:rowId xmlns:a16="http://schemas.microsoft.com/office/drawing/2014/main" val="1382478860"/>
                  </a:ext>
                </a:extLst>
              </a:tr>
              <a:tr h="201327">
                <a:tc>
                  <a:txBody>
                    <a:bodyPr/>
                    <a:lstStyle/>
                    <a:p>
                      <a:r>
                        <a:rPr lang="en-GB" sz="1050">
                          <a:effectLst/>
                        </a:rPr>
                        <a:t>Romania</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34249" marR="34249" marT="0" marB="0"/>
                </a:tc>
                <a:tc>
                  <a:txBody>
                    <a:bodyPr/>
                    <a:lstStyle/>
                    <a:p>
                      <a:pPr algn="ctr"/>
                      <a:r>
                        <a:rPr lang="en-GB" sz="1050" dirty="0">
                          <a:effectLst/>
                        </a:rPr>
                        <a:t>1998</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4249" marR="34249" marT="0" marB="0"/>
                </a:tc>
                <a:extLst>
                  <a:ext uri="{0D108BD9-81ED-4DB2-BD59-A6C34878D82A}">
                    <a16:rowId xmlns:a16="http://schemas.microsoft.com/office/drawing/2014/main" val="1509030772"/>
                  </a:ext>
                </a:extLst>
              </a:tr>
              <a:tr h="201327">
                <a:tc>
                  <a:txBody>
                    <a:bodyPr/>
                    <a:lstStyle/>
                    <a:p>
                      <a:r>
                        <a:rPr lang="en-GB" sz="1050">
                          <a:effectLst/>
                        </a:rPr>
                        <a:t>Scotland</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34249" marR="34249" marT="0" marB="0"/>
                </a:tc>
                <a:tc>
                  <a:txBody>
                    <a:bodyPr/>
                    <a:lstStyle/>
                    <a:p>
                      <a:pPr algn="ctr"/>
                      <a:r>
                        <a:rPr lang="en-GB" sz="1050" dirty="0">
                          <a:effectLst/>
                        </a:rPr>
                        <a:t>2009</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4249" marR="34249" marT="0" marB="0"/>
                </a:tc>
                <a:extLst>
                  <a:ext uri="{0D108BD9-81ED-4DB2-BD59-A6C34878D82A}">
                    <a16:rowId xmlns:a16="http://schemas.microsoft.com/office/drawing/2014/main" val="2670286871"/>
                  </a:ext>
                </a:extLst>
              </a:tr>
              <a:tr h="201327">
                <a:tc>
                  <a:txBody>
                    <a:bodyPr/>
                    <a:lstStyle/>
                    <a:p>
                      <a:r>
                        <a:rPr lang="en-GB" sz="1050">
                          <a:effectLst/>
                        </a:rPr>
                        <a:t>Slovakia</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34249" marR="34249" marT="0" marB="0"/>
                </a:tc>
                <a:tc>
                  <a:txBody>
                    <a:bodyPr/>
                    <a:lstStyle/>
                    <a:p>
                      <a:pPr algn="ctr"/>
                      <a:r>
                        <a:rPr lang="en-GB" sz="1050" dirty="0">
                          <a:effectLst/>
                        </a:rPr>
                        <a:t>1976</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4249" marR="34249" marT="0" marB="0"/>
                </a:tc>
                <a:extLst>
                  <a:ext uri="{0D108BD9-81ED-4DB2-BD59-A6C34878D82A}">
                    <a16:rowId xmlns:a16="http://schemas.microsoft.com/office/drawing/2014/main" val="1735644063"/>
                  </a:ext>
                </a:extLst>
              </a:tr>
              <a:tr h="201327">
                <a:tc>
                  <a:txBody>
                    <a:bodyPr/>
                    <a:lstStyle/>
                    <a:p>
                      <a:r>
                        <a:rPr lang="en-GB" sz="1050">
                          <a:effectLst/>
                        </a:rPr>
                        <a:t>Sweden</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34249" marR="34249" marT="0" marB="0"/>
                </a:tc>
                <a:tc>
                  <a:txBody>
                    <a:bodyPr/>
                    <a:lstStyle/>
                    <a:p>
                      <a:pPr algn="ctr"/>
                      <a:r>
                        <a:rPr lang="en-GB" sz="1050" dirty="0">
                          <a:effectLst/>
                        </a:rPr>
                        <a:t>1922</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4249" marR="34249" marT="0" marB="0"/>
                </a:tc>
                <a:extLst>
                  <a:ext uri="{0D108BD9-81ED-4DB2-BD59-A6C34878D82A}">
                    <a16:rowId xmlns:a16="http://schemas.microsoft.com/office/drawing/2014/main" val="3955276417"/>
                  </a:ext>
                </a:extLst>
              </a:tr>
              <a:tr h="201327">
                <a:tc>
                  <a:txBody>
                    <a:bodyPr/>
                    <a:lstStyle/>
                    <a:p>
                      <a:r>
                        <a:rPr lang="en-GB" sz="1050" dirty="0">
                          <a:effectLst/>
                        </a:rPr>
                        <a:t>Switzerland</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4249" marR="34249" marT="0" marB="0"/>
                </a:tc>
                <a:tc>
                  <a:txBody>
                    <a:bodyPr/>
                    <a:lstStyle/>
                    <a:p>
                      <a:pPr algn="ctr"/>
                      <a:r>
                        <a:rPr lang="en-GB" sz="1050" dirty="0">
                          <a:effectLst/>
                        </a:rPr>
                        <a:t>1956</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4249" marR="34249" marT="0" marB="0"/>
                </a:tc>
                <a:extLst>
                  <a:ext uri="{0D108BD9-81ED-4DB2-BD59-A6C34878D82A}">
                    <a16:rowId xmlns:a16="http://schemas.microsoft.com/office/drawing/2014/main" val="1664262825"/>
                  </a:ext>
                </a:extLst>
              </a:tr>
            </a:tbl>
          </a:graphicData>
        </a:graphic>
      </p:graphicFrame>
      <p:sp>
        <p:nvSpPr>
          <p:cNvPr id="19" name="Rectangle 4">
            <a:extLst>
              <a:ext uri="{FF2B5EF4-FFF2-40B4-BE49-F238E27FC236}">
                <a16:creationId xmlns:a16="http://schemas.microsoft.com/office/drawing/2014/main" id="{F652BA2D-BBE6-C4D4-7A2C-945FBCD2DD0A}"/>
              </a:ext>
            </a:extLst>
          </p:cNvPr>
          <p:cNvSpPr>
            <a:spLocks noChangeArrowheads="1"/>
          </p:cNvSpPr>
          <p:nvPr/>
        </p:nvSpPr>
        <p:spPr bwMode="auto">
          <a:xfrm>
            <a:off x="6448" y="-127762"/>
            <a:ext cx="92287" cy="2555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45665" tIns="22832" rIns="45665" bIns="22832" numCol="1" anchor="ctr" anchorCtr="0" compatLnSpc="1">
            <a:prstTxWarp prst="textNoShape">
              <a:avLst/>
            </a:prstTxWarp>
            <a:spAutoFit/>
          </a:bodyPr>
          <a:lstStyle/>
          <a:p>
            <a:endParaRPr lang="en-US" sz="1361"/>
          </a:p>
        </p:txBody>
      </p:sp>
      <p:sp>
        <p:nvSpPr>
          <p:cNvPr id="21" name="Rectangle 6">
            <a:extLst>
              <a:ext uri="{FF2B5EF4-FFF2-40B4-BE49-F238E27FC236}">
                <a16:creationId xmlns:a16="http://schemas.microsoft.com/office/drawing/2014/main" id="{95557508-23FC-ACFD-B27C-B86B31E99245}"/>
              </a:ext>
            </a:extLst>
          </p:cNvPr>
          <p:cNvSpPr>
            <a:spLocks noChangeArrowheads="1"/>
          </p:cNvSpPr>
          <p:nvPr/>
        </p:nvSpPr>
        <p:spPr bwMode="auto">
          <a:xfrm>
            <a:off x="82556" y="-51654"/>
            <a:ext cx="92287" cy="2555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45665" tIns="22832" rIns="45665" bIns="22832" numCol="1" anchor="ctr" anchorCtr="0" compatLnSpc="1">
            <a:prstTxWarp prst="textNoShape">
              <a:avLst/>
            </a:prstTxWarp>
            <a:spAutoFit/>
          </a:bodyPr>
          <a:lstStyle/>
          <a:p>
            <a:endParaRPr lang="en-US" sz="1361"/>
          </a:p>
        </p:txBody>
      </p:sp>
      <p:sp>
        <p:nvSpPr>
          <p:cNvPr id="28" name="Text Box 6">
            <a:extLst>
              <a:ext uri="{FF2B5EF4-FFF2-40B4-BE49-F238E27FC236}">
                <a16:creationId xmlns:a16="http://schemas.microsoft.com/office/drawing/2014/main" id="{642B237C-2B6C-4CD2-FF36-CB99B2E26C8D}"/>
              </a:ext>
            </a:extLst>
          </p:cNvPr>
          <p:cNvSpPr txBox="1">
            <a:spLocks noChangeArrowheads="1"/>
          </p:cNvSpPr>
          <p:nvPr/>
        </p:nvSpPr>
        <p:spPr bwMode="auto">
          <a:xfrm>
            <a:off x="82554" y="4858064"/>
            <a:ext cx="3203675" cy="277538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132212" tIns="132212" rIns="132212" bIns="13221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1600" b="1" u="sng" dirty="0">
                <a:solidFill>
                  <a:schemeClr val="accent1">
                    <a:lumMod val="50000"/>
                  </a:schemeClr>
                </a:solidFill>
              </a:rPr>
              <a:t>Habitat Requirements</a:t>
            </a:r>
          </a:p>
          <a:p>
            <a:pPr>
              <a:spcBef>
                <a:spcPct val="50000"/>
              </a:spcBef>
            </a:pPr>
            <a:r>
              <a:rPr lang="en-AU" altLang="en-US" sz="1050" dirty="0"/>
              <a:t>The feasibility study focussed in depth on several necessary aspects relating to the likely effects of the reintroduction of beavers:</a:t>
            </a:r>
          </a:p>
          <a:p>
            <a:pPr marL="228600" indent="-228600">
              <a:spcBef>
                <a:spcPct val="50000"/>
              </a:spcBef>
              <a:buFont typeface="+mj-lt"/>
              <a:buAutoNum type="arabicPeriod"/>
            </a:pPr>
            <a:r>
              <a:rPr lang="en-AU" altLang="en-US" sz="1050" dirty="0"/>
              <a:t>Biology and Ecology</a:t>
            </a:r>
          </a:p>
          <a:p>
            <a:pPr marL="228600" indent="-228600">
              <a:spcBef>
                <a:spcPct val="50000"/>
              </a:spcBef>
              <a:buFont typeface="+mj-lt"/>
              <a:buAutoNum type="arabicPeriod"/>
            </a:pPr>
            <a:r>
              <a:rPr lang="en-AU" altLang="en-US" sz="1050" dirty="0"/>
              <a:t>Hydrology, Geomorphology &amp; Biochemistry</a:t>
            </a:r>
          </a:p>
          <a:p>
            <a:pPr marL="228600" indent="-228600">
              <a:spcBef>
                <a:spcPct val="50000"/>
              </a:spcBef>
              <a:buFont typeface="+mj-lt"/>
              <a:buAutoNum type="arabicPeriod"/>
            </a:pPr>
            <a:r>
              <a:rPr lang="en-AU" altLang="en-US" sz="1050" dirty="0"/>
              <a:t>Biodiversity </a:t>
            </a:r>
          </a:p>
          <a:p>
            <a:pPr marL="228600" indent="-228600">
              <a:spcBef>
                <a:spcPct val="50000"/>
              </a:spcBef>
              <a:buFont typeface="+mj-lt"/>
              <a:buAutoNum type="arabicPeriod"/>
            </a:pPr>
            <a:r>
              <a:rPr lang="en-AU" altLang="en-US" sz="1050" dirty="0"/>
              <a:t>Land-use</a:t>
            </a:r>
          </a:p>
          <a:p>
            <a:pPr marL="228600" indent="-228600">
              <a:spcBef>
                <a:spcPct val="50000"/>
              </a:spcBef>
              <a:buFont typeface="+mj-lt"/>
              <a:buAutoNum type="arabicPeriod"/>
            </a:pPr>
            <a:r>
              <a:rPr lang="en-AU" altLang="en-US" sz="1050" dirty="0"/>
              <a:t>Social and Economical</a:t>
            </a:r>
          </a:p>
          <a:p>
            <a:pPr marL="228600" indent="-228600">
              <a:spcBef>
                <a:spcPct val="50000"/>
              </a:spcBef>
              <a:buFont typeface="+mj-lt"/>
              <a:buAutoNum type="arabicPeriod"/>
            </a:pPr>
            <a:r>
              <a:rPr lang="en-AU" altLang="en-US" sz="1050" dirty="0"/>
              <a:t>Disease </a:t>
            </a:r>
          </a:p>
          <a:p>
            <a:pPr>
              <a:spcBef>
                <a:spcPct val="50000"/>
              </a:spcBef>
            </a:pPr>
            <a:r>
              <a:rPr lang="en-AU" altLang="en-US" sz="1050" dirty="0"/>
              <a:t>(Jones </a:t>
            </a:r>
            <a:r>
              <a:rPr lang="en-AU" altLang="en-US" sz="1050" i="1" dirty="0"/>
              <a:t>et al,</a:t>
            </a:r>
            <a:r>
              <a:rPr lang="en-AU" altLang="en-US" sz="1050" dirty="0"/>
              <a:t> 2012).</a:t>
            </a:r>
            <a:endParaRPr lang="en-AU" altLang="en-US" sz="1600" dirty="0"/>
          </a:p>
        </p:txBody>
      </p:sp>
      <p:sp>
        <p:nvSpPr>
          <p:cNvPr id="33" name="Text Box 6">
            <a:extLst>
              <a:ext uri="{FF2B5EF4-FFF2-40B4-BE49-F238E27FC236}">
                <a16:creationId xmlns:a16="http://schemas.microsoft.com/office/drawing/2014/main" id="{0AA459FF-1573-10F2-16DA-244B13FAF974}"/>
              </a:ext>
            </a:extLst>
          </p:cNvPr>
          <p:cNvSpPr txBox="1">
            <a:spLocks noChangeArrowheads="1"/>
          </p:cNvSpPr>
          <p:nvPr/>
        </p:nvSpPr>
        <p:spPr bwMode="auto">
          <a:xfrm>
            <a:off x="82554" y="7638242"/>
            <a:ext cx="3203675" cy="188668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132212" tIns="132212" rIns="132212" bIns="13221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1600" b="1" u="sng" dirty="0">
                <a:solidFill>
                  <a:schemeClr val="accent1">
                    <a:lumMod val="50000"/>
                  </a:schemeClr>
                </a:solidFill>
              </a:rPr>
              <a:t>Study Assessment Stages</a:t>
            </a:r>
            <a:endParaRPr lang="en-AU" altLang="en-US" sz="1100" dirty="0"/>
          </a:p>
          <a:p>
            <a:pPr>
              <a:spcBef>
                <a:spcPct val="50000"/>
              </a:spcBef>
            </a:pPr>
            <a:r>
              <a:rPr lang="en-AU" sz="1050" dirty="0">
                <a:effectLst/>
              </a:rPr>
              <a:t>The three main stages of the feasibility report consisted of:</a:t>
            </a:r>
          </a:p>
          <a:p>
            <a:pPr marL="171450" indent="-171450">
              <a:spcBef>
                <a:spcPct val="50000"/>
              </a:spcBef>
              <a:buFont typeface="Arial" panose="020B0604020202020204" pitchFamily="34" charset="0"/>
              <a:buChar char="•"/>
            </a:pPr>
            <a:r>
              <a:rPr lang="en-AU" sz="1050" dirty="0"/>
              <a:t>GIS</a:t>
            </a:r>
            <a:r>
              <a:rPr lang="en-AU" sz="1050" dirty="0">
                <a:effectLst/>
              </a:rPr>
              <a:t> </a:t>
            </a:r>
            <a:r>
              <a:rPr lang="en-GB" sz="1050" dirty="0">
                <a:effectLst/>
              </a:rPr>
              <a:t> Desktop Survey</a:t>
            </a:r>
          </a:p>
          <a:p>
            <a:pPr marL="171450" indent="-171450">
              <a:spcBef>
                <a:spcPct val="50000"/>
              </a:spcBef>
              <a:buFont typeface="Arial" panose="020B0604020202020204" pitchFamily="34" charset="0"/>
              <a:buChar char="•"/>
            </a:pPr>
            <a:r>
              <a:rPr lang="en-AU" altLang="en-US" sz="1050" dirty="0"/>
              <a:t> Basic Field Survey</a:t>
            </a:r>
          </a:p>
          <a:p>
            <a:pPr marL="171450" indent="-171450">
              <a:spcBef>
                <a:spcPct val="50000"/>
              </a:spcBef>
              <a:buFont typeface="Arial" panose="020B0604020202020204" pitchFamily="34" charset="0"/>
              <a:buChar char="•"/>
            </a:pPr>
            <a:r>
              <a:rPr lang="en-AU" altLang="en-US" sz="1050" dirty="0"/>
              <a:t>Thorough Field Survey</a:t>
            </a:r>
          </a:p>
          <a:p>
            <a:pPr>
              <a:spcBef>
                <a:spcPct val="50000"/>
              </a:spcBef>
            </a:pPr>
            <a:r>
              <a:rPr lang="en-AU" altLang="en-US" sz="1050" dirty="0"/>
              <a:t>(Jones </a:t>
            </a:r>
            <a:r>
              <a:rPr lang="en-AU" altLang="en-US" sz="1050" i="1" dirty="0"/>
              <a:t>et al,</a:t>
            </a:r>
            <a:r>
              <a:rPr lang="en-AU" altLang="en-US" sz="1050" dirty="0"/>
              <a:t> 2012).</a:t>
            </a:r>
          </a:p>
        </p:txBody>
      </p:sp>
      <p:sp>
        <p:nvSpPr>
          <p:cNvPr id="34" name="Text Box 6">
            <a:extLst>
              <a:ext uri="{FF2B5EF4-FFF2-40B4-BE49-F238E27FC236}">
                <a16:creationId xmlns:a16="http://schemas.microsoft.com/office/drawing/2014/main" id="{AD5290D3-C823-5A10-D253-01FC799798B2}"/>
              </a:ext>
            </a:extLst>
          </p:cNvPr>
          <p:cNvSpPr txBox="1">
            <a:spLocks noChangeArrowheads="1"/>
          </p:cNvSpPr>
          <p:nvPr/>
        </p:nvSpPr>
        <p:spPr bwMode="auto">
          <a:xfrm>
            <a:off x="7249567" y="2048172"/>
            <a:ext cx="3279113" cy="648377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lIns="132212" tIns="132212" rIns="132212" bIns="13221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1600" b="1" u="sng" dirty="0">
                <a:solidFill>
                  <a:schemeClr val="accent1">
                    <a:lumMod val="50000"/>
                  </a:schemeClr>
                </a:solidFill>
              </a:rPr>
              <a:t>Challenges</a:t>
            </a:r>
          </a:p>
          <a:p>
            <a:pPr marL="171450" indent="-171450">
              <a:spcBef>
                <a:spcPct val="50000"/>
              </a:spcBef>
              <a:buFont typeface="Arial" panose="020B0604020202020204" pitchFamily="34" charset="0"/>
              <a:buChar char="•"/>
            </a:pPr>
            <a:r>
              <a:rPr lang="en-AU" altLang="en-US" sz="1200" b="1" dirty="0"/>
              <a:t>Social &amp; Economic</a:t>
            </a:r>
          </a:p>
          <a:p>
            <a:pPr>
              <a:spcBef>
                <a:spcPct val="50000"/>
              </a:spcBef>
            </a:pPr>
            <a:r>
              <a:rPr lang="en-AU" altLang="en-US" sz="1050" dirty="0"/>
              <a:t>The Dyfi reintroduction programme states that the financial cost is minimal with an estimated cost of:</a:t>
            </a:r>
          </a:p>
          <a:p>
            <a:pPr marL="228600" indent="-228600">
              <a:spcBef>
                <a:spcPct val="50000"/>
              </a:spcBef>
              <a:buFont typeface="+mj-lt"/>
              <a:buAutoNum type="arabicPeriod"/>
            </a:pPr>
            <a:r>
              <a:rPr lang="en-AU" altLang="en-US" sz="1050" dirty="0"/>
              <a:t>£30,000 – Fencing</a:t>
            </a:r>
          </a:p>
          <a:p>
            <a:pPr marL="228600" indent="-228600">
              <a:spcBef>
                <a:spcPct val="50000"/>
              </a:spcBef>
              <a:buFont typeface="+mj-lt"/>
              <a:buAutoNum type="arabicPeriod"/>
            </a:pPr>
            <a:r>
              <a:rPr lang="en-AU" altLang="en-US" sz="1050" dirty="0"/>
              <a:t>£6,000 – Translocation of Species</a:t>
            </a:r>
          </a:p>
          <a:p>
            <a:pPr marL="228600" indent="-228600">
              <a:spcBef>
                <a:spcPct val="50000"/>
              </a:spcBef>
              <a:buFont typeface="+mj-lt"/>
              <a:buAutoNum type="arabicPeriod"/>
            </a:pPr>
            <a:r>
              <a:rPr lang="en-AU" altLang="en-US" sz="1050" dirty="0"/>
              <a:t>£6,000 – Training for Managers/ Rangers</a:t>
            </a:r>
          </a:p>
          <a:p>
            <a:pPr>
              <a:spcBef>
                <a:spcPct val="50000"/>
              </a:spcBef>
            </a:pPr>
            <a:r>
              <a:rPr lang="en-AU" altLang="en-US" sz="1050" dirty="0"/>
              <a:t>In addition, it is also expressed that the programme will generate revenue through tourism and education.</a:t>
            </a:r>
          </a:p>
          <a:p>
            <a:pPr>
              <a:spcBef>
                <a:spcPct val="50000"/>
              </a:spcBef>
            </a:pPr>
            <a:r>
              <a:rPr lang="en-AU" altLang="en-US" sz="1050" dirty="0"/>
              <a:t>(Montgomeryshire Wildlife Trust, 2019).</a:t>
            </a:r>
          </a:p>
          <a:p>
            <a:pPr marL="171450" indent="-171450">
              <a:spcBef>
                <a:spcPct val="50000"/>
              </a:spcBef>
              <a:buFont typeface="Arial" panose="020B0604020202020204" pitchFamily="34" charset="0"/>
              <a:buChar char="•"/>
            </a:pPr>
            <a:r>
              <a:rPr lang="en-AU" altLang="en-US" sz="1200" b="1" dirty="0"/>
              <a:t>Environment</a:t>
            </a:r>
          </a:p>
          <a:p>
            <a:pPr>
              <a:spcBef>
                <a:spcPct val="50000"/>
              </a:spcBef>
            </a:pPr>
            <a:r>
              <a:rPr lang="en-AU" altLang="en-US" sz="1050" dirty="0"/>
              <a:t>Beavers are known to reduce oxygen levels and increase carbon concentration within the water downstream from their dams, which has been known to have an adverse effect on fish (</a:t>
            </a:r>
            <a:r>
              <a:rPr lang="en-GB" sz="1050" dirty="0">
                <a:effectLst/>
                <a:latin typeface="Arial" panose="020B0604020202020204" pitchFamily="34" charset="0"/>
                <a:ea typeface="Times New Roman" panose="02020603050405020304" pitchFamily="18" charset="0"/>
              </a:rPr>
              <a:t>Rozhkova-Timina </a:t>
            </a:r>
            <a:r>
              <a:rPr lang="en-GB" sz="1050" i="1" dirty="0">
                <a:effectLst/>
                <a:latin typeface="Arial" panose="020B0604020202020204" pitchFamily="34" charset="0"/>
                <a:ea typeface="Times New Roman" panose="02020603050405020304" pitchFamily="18" charset="0"/>
              </a:rPr>
              <a:t>et al</a:t>
            </a:r>
            <a:r>
              <a:rPr lang="en-GB" sz="1050" dirty="0">
                <a:effectLst/>
                <a:latin typeface="Arial" panose="020B0604020202020204" pitchFamily="34" charset="0"/>
                <a:ea typeface="Times New Roman" panose="02020603050405020304" pitchFamily="18" charset="0"/>
              </a:rPr>
              <a:t> 2018).</a:t>
            </a:r>
            <a:r>
              <a:rPr lang="en-GB" sz="1050" dirty="0">
                <a:effectLst/>
              </a:rPr>
              <a:t> </a:t>
            </a:r>
          </a:p>
          <a:p>
            <a:pPr>
              <a:spcBef>
                <a:spcPct val="50000"/>
              </a:spcBef>
            </a:pPr>
            <a:r>
              <a:rPr lang="en-GB" altLang="en-US" sz="1050" dirty="0"/>
              <a:t>The report states that it is unknown what effect beavers will have on INNS such as Japanese knotweed </a:t>
            </a:r>
            <a:r>
              <a:rPr lang="en-GB" sz="1050" i="1" dirty="0">
                <a:effectLst/>
                <a:latin typeface="Arial" panose="020B0604020202020204" pitchFamily="34" charset="0"/>
                <a:cs typeface="Arial" panose="020B0604020202020204" pitchFamily="34" charset="0"/>
              </a:rPr>
              <a:t>(Fallopia japonica) </a:t>
            </a:r>
            <a:r>
              <a:rPr lang="en-GB" altLang="en-US" sz="1050" dirty="0"/>
              <a:t>and Himalayan balsam </a:t>
            </a:r>
            <a:r>
              <a:rPr lang="en-GB" sz="1050" i="1" dirty="0">
                <a:effectLst/>
                <a:latin typeface="Arial" panose="020B0604020202020204" pitchFamily="34" charset="0"/>
                <a:cs typeface="Arial" panose="020B0604020202020204" pitchFamily="34" charset="0"/>
              </a:rPr>
              <a:t>(Impatiens glandulifera)</a:t>
            </a:r>
            <a:r>
              <a:rPr lang="en-GB" altLang="en-US" sz="1050" dirty="0"/>
              <a:t>. Furthermore, the report identifies that beavers have been known to feed on Himalayan balsam in Bavaria (Jones </a:t>
            </a:r>
            <a:r>
              <a:rPr lang="en-GB" altLang="en-US" sz="1050" i="1" dirty="0"/>
              <a:t>et al,</a:t>
            </a:r>
            <a:r>
              <a:rPr lang="en-GB" altLang="en-US" sz="1050" dirty="0"/>
              <a:t> 2012). However, there is limited information as to when they feed on the INNS. It could be said that if they feed on the plant whilst the seed pods have fully developed, this could be counterproductive as the seeds would still be allowed to spread.</a:t>
            </a:r>
          </a:p>
          <a:p>
            <a:pPr marL="171450" indent="-171450">
              <a:spcBef>
                <a:spcPct val="50000"/>
              </a:spcBef>
              <a:buFont typeface="Arial" panose="020B0604020202020204" pitchFamily="34" charset="0"/>
              <a:buChar char="•"/>
            </a:pPr>
            <a:r>
              <a:rPr lang="en-GB" altLang="en-US" sz="1200" b="1" dirty="0"/>
              <a:t>Legislation &amp; Guidelines</a:t>
            </a:r>
          </a:p>
          <a:p>
            <a:pPr>
              <a:spcBef>
                <a:spcPct val="50000"/>
              </a:spcBef>
            </a:pPr>
            <a:r>
              <a:rPr lang="en-GB" altLang="en-US" sz="1050" dirty="0"/>
              <a:t>The project had to adhere to relative legislation, as well as IUCN and JNCC guidelines.</a:t>
            </a:r>
          </a:p>
        </p:txBody>
      </p:sp>
      <p:sp>
        <p:nvSpPr>
          <p:cNvPr id="35" name="Text Box 6">
            <a:extLst>
              <a:ext uri="{FF2B5EF4-FFF2-40B4-BE49-F238E27FC236}">
                <a16:creationId xmlns:a16="http://schemas.microsoft.com/office/drawing/2014/main" id="{FD4DED0A-014C-326A-BD52-CB1546023619}"/>
              </a:ext>
            </a:extLst>
          </p:cNvPr>
          <p:cNvSpPr txBox="1">
            <a:spLocks noChangeArrowheads="1"/>
          </p:cNvSpPr>
          <p:nvPr/>
        </p:nvSpPr>
        <p:spPr bwMode="auto">
          <a:xfrm>
            <a:off x="76870" y="9527313"/>
            <a:ext cx="3203676" cy="245606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lIns="132212" tIns="132212" rIns="132212" bIns="13221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1600" b="1" u="sng" dirty="0">
                <a:solidFill>
                  <a:schemeClr val="accent1">
                    <a:lumMod val="50000"/>
                  </a:schemeClr>
                </a:solidFill>
              </a:rPr>
              <a:t>Translocation of donor species </a:t>
            </a:r>
            <a:endParaRPr lang="en-AU" altLang="en-US" sz="1050" b="1" u="sng" dirty="0"/>
          </a:p>
          <a:p>
            <a:pPr>
              <a:spcBef>
                <a:spcPct val="50000"/>
              </a:spcBef>
            </a:pPr>
            <a:r>
              <a:rPr lang="en-AU" altLang="en-US" sz="1050" dirty="0"/>
              <a:t>It was advised in the report that the translocation of the donor species would come from:</a:t>
            </a:r>
          </a:p>
          <a:p>
            <a:pPr marL="171450" indent="-171450">
              <a:spcBef>
                <a:spcPct val="50000"/>
              </a:spcBef>
              <a:buFont typeface="Arial" panose="020B0604020202020204" pitchFamily="34" charset="0"/>
              <a:buChar char="•"/>
            </a:pPr>
            <a:r>
              <a:rPr lang="en-AU" altLang="en-US" sz="1050" dirty="0"/>
              <a:t>France</a:t>
            </a:r>
          </a:p>
          <a:p>
            <a:pPr marL="171450" indent="-171450">
              <a:spcBef>
                <a:spcPct val="50000"/>
              </a:spcBef>
              <a:buFont typeface="Arial" panose="020B0604020202020204" pitchFamily="34" charset="0"/>
              <a:buChar char="•"/>
            </a:pPr>
            <a:r>
              <a:rPr lang="en-AU" altLang="en-US" sz="1050" dirty="0"/>
              <a:t>Germany</a:t>
            </a:r>
          </a:p>
          <a:p>
            <a:pPr marL="171450" indent="-171450">
              <a:spcBef>
                <a:spcPct val="50000"/>
              </a:spcBef>
              <a:buFont typeface="Arial" panose="020B0604020202020204" pitchFamily="34" charset="0"/>
              <a:buChar char="•"/>
            </a:pPr>
            <a:r>
              <a:rPr lang="en-AU" altLang="en-US" sz="1050" dirty="0"/>
              <a:t>Norway (Jones </a:t>
            </a:r>
            <a:r>
              <a:rPr lang="en-AU" altLang="en-US" sz="1050" i="1" dirty="0"/>
              <a:t>et al,</a:t>
            </a:r>
            <a:r>
              <a:rPr lang="en-AU" altLang="en-US" sz="1050" dirty="0"/>
              <a:t> 2012).</a:t>
            </a:r>
          </a:p>
          <a:p>
            <a:pPr>
              <a:spcBef>
                <a:spcPct val="50000"/>
              </a:spcBef>
            </a:pPr>
            <a:r>
              <a:rPr lang="en-AU" altLang="en-US" sz="1050" dirty="0"/>
              <a:t>IUCN (2013) guidelines advise that</a:t>
            </a:r>
            <a:r>
              <a:rPr lang="en-GB" sz="1050" dirty="0">
                <a:effectLst/>
                <a:latin typeface="Arial" panose="020B0604020202020204" pitchFamily="34" charset="0"/>
                <a:ea typeface="Times New Roman" panose="02020603050405020304" pitchFamily="18" charset="0"/>
              </a:rPr>
              <a:t> any reintroduction programme should aim for adequate genetic diversity.</a:t>
            </a:r>
            <a:r>
              <a:rPr lang="en-GB" sz="1050" dirty="0">
                <a:effectLst/>
              </a:rPr>
              <a:t> </a:t>
            </a:r>
          </a:p>
        </p:txBody>
      </p:sp>
      <p:sp>
        <p:nvSpPr>
          <p:cNvPr id="37" name="Text Box 6">
            <a:extLst>
              <a:ext uri="{FF2B5EF4-FFF2-40B4-BE49-F238E27FC236}">
                <a16:creationId xmlns:a16="http://schemas.microsoft.com/office/drawing/2014/main" id="{2D351927-525E-4475-170B-CF4E04E778EC}"/>
              </a:ext>
            </a:extLst>
          </p:cNvPr>
          <p:cNvSpPr txBox="1">
            <a:spLocks noChangeArrowheads="1"/>
          </p:cNvSpPr>
          <p:nvPr/>
        </p:nvSpPr>
        <p:spPr bwMode="auto">
          <a:xfrm>
            <a:off x="7244493" y="8536422"/>
            <a:ext cx="3299082" cy="140193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lIns="132212" tIns="132212" rIns="132212" bIns="13221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1600" b="1" u="sng" dirty="0">
                <a:solidFill>
                  <a:schemeClr val="accent1">
                    <a:lumMod val="50000"/>
                  </a:schemeClr>
                </a:solidFill>
              </a:rPr>
              <a:t>Results/Conclusion </a:t>
            </a:r>
            <a:endParaRPr lang="en-AU" altLang="en-US" sz="1050" b="1" u="sng" dirty="0"/>
          </a:p>
          <a:p>
            <a:pPr>
              <a:spcBef>
                <a:spcPct val="50000"/>
              </a:spcBef>
            </a:pPr>
            <a:r>
              <a:rPr lang="en-AU" altLang="en-US" sz="1050" dirty="0"/>
              <a:t>The report concluded by stating that the reintroduction of Eurasian beavers back into Wales is viable, despite the reintroduction project having chosen to use a wetland in the Dyfi area and not one of the 6 outlined in the report.</a:t>
            </a:r>
          </a:p>
        </p:txBody>
      </p:sp>
      <p:sp>
        <p:nvSpPr>
          <p:cNvPr id="39" name="TextBox 38">
            <a:extLst>
              <a:ext uri="{FF2B5EF4-FFF2-40B4-BE49-F238E27FC236}">
                <a16:creationId xmlns:a16="http://schemas.microsoft.com/office/drawing/2014/main" id="{009CA36D-AC36-8E3E-677E-F0926F0A5FBA}"/>
              </a:ext>
            </a:extLst>
          </p:cNvPr>
          <p:cNvSpPr txBox="1"/>
          <p:nvPr/>
        </p:nvSpPr>
        <p:spPr>
          <a:xfrm>
            <a:off x="3428154" y="177477"/>
            <a:ext cx="6286708" cy="830677"/>
          </a:xfrm>
          <a:prstGeom prst="rect">
            <a:avLst/>
          </a:prstGeom>
          <a:noFill/>
        </p:spPr>
        <p:txBody>
          <a:bodyPr wrap="square" rtlCol="0">
            <a:spAutoFit/>
          </a:bodyPr>
          <a:lstStyle/>
          <a:p>
            <a:pPr algn="r"/>
            <a:r>
              <a:rPr lang="en-GB" altLang="en-US" sz="1598" dirty="0">
                <a:solidFill>
                  <a:srgbClr val="002060"/>
                </a:solidFill>
                <a:latin typeface="Calibri" charset="0"/>
                <a:ea typeface="Calibri" charset="0"/>
                <a:cs typeface="Calibri" charset="0"/>
              </a:rPr>
              <a:t>School</a:t>
            </a:r>
            <a:r>
              <a:rPr lang="en-GB" altLang="en-US" sz="1598" dirty="0">
                <a:solidFill>
                  <a:srgbClr val="002060"/>
                </a:solidFill>
                <a:latin typeface="Georgia" charset="0"/>
              </a:rPr>
              <a:t> </a:t>
            </a:r>
            <a:r>
              <a:rPr lang="en-GB" altLang="en-US" sz="1598" i="1" dirty="0">
                <a:solidFill>
                  <a:srgbClr val="002060"/>
                </a:solidFill>
                <a:latin typeface="Georgia" charset="0"/>
              </a:rPr>
              <a:t>of</a:t>
            </a:r>
            <a:r>
              <a:rPr lang="en-GB" altLang="en-US" sz="1598" dirty="0">
                <a:solidFill>
                  <a:srgbClr val="002060"/>
                </a:solidFill>
                <a:latin typeface="Georgia" charset="0"/>
              </a:rPr>
              <a:t> </a:t>
            </a:r>
            <a:r>
              <a:rPr lang="en-GB" altLang="en-US" sz="1598" b="1" dirty="0">
                <a:solidFill>
                  <a:srgbClr val="002060"/>
                </a:solidFill>
                <a:latin typeface="Calibri" charset="0"/>
                <a:cs typeface="Calibri" charset="0"/>
              </a:rPr>
              <a:t>Architecture, Conservation &amp; Environment </a:t>
            </a:r>
          </a:p>
          <a:p>
            <a:pPr algn="r"/>
            <a:r>
              <a:rPr lang="en-GB" altLang="zh-CN" sz="1600" dirty="0">
                <a:solidFill>
                  <a:srgbClr val="002060"/>
                </a:solidFill>
                <a:latin typeface="Calibri" charset="0"/>
                <a:ea typeface="Calibri" charset="0"/>
                <a:cs typeface="Calibri" charset="0"/>
              </a:rPr>
              <a:t>BSc Environment, sustainability and Climate Change</a:t>
            </a:r>
            <a:endParaRPr lang="en-US" altLang="zh-CN" sz="1600" dirty="0">
              <a:solidFill>
                <a:srgbClr val="002060"/>
              </a:solidFill>
              <a:latin typeface="Calibri" charset="0"/>
              <a:ea typeface="Calibri" charset="0"/>
              <a:cs typeface="Calibri" charset="0"/>
            </a:endParaRPr>
          </a:p>
          <a:p>
            <a:pPr algn="r"/>
            <a:endParaRPr lang="en-GB" sz="1598" dirty="0"/>
          </a:p>
        </p:txBody>
      </p:sp>
      <p:sp>
        <p:nvSpPr>
          <p:cNvPr id="44" name="TextBox 43">
            <a:extLst>
              <a:ext uri="{FF2B5EF4-FFF2-40B4-BE49-F238E27FC236}">
                <a16:creationId xmlns:a16="http://schemas.microsoft.com/office/drawing/2014/main" id="{96B242AF-7686-6D32-33C7-31B380F6B208}"/>
              </a:ext>
            </a:extLst>
          </p:cNvPr>
          <p:cNvSpPr txBox="1"/>
          <p:nvPr/>
        </p:nvSpPr>
        <p:spPr>
          <a:xfrm>
            <a:off x="3650002" y="10462668"/>
            <a:ext cx="3391808" cy="400110"/>
          </a:xfrm>
          <a:prstGeom prst="rect">
            <a:avLst/>
          </a:prstGeom>
          <a:noFill/>
        </p:spPr>
        <p:txBody>
          <a:bodyPr wrap="square" rtlCol="0">
            <a:spAutoFit/>
          </a:bodyPr>
          <a:lstStyle/>
          <a:p>
            <a:r>
              <a:rPr lang="en-US" sz="1000" i="1" dirty="0">
                <a:latin typeface="Times New Roman" panose="02020603050405020304" pitchFamily="18" charset="0"/>
                <a:cs typeface="Times New Roman" panose="02020603050405020304" pitchFamily="18" charset="0"/>
              </a:rPr>
              <a:t>Figure 3 – Six river catchments that were identified in the feasibility report. (Jones et al, 2012).</a:t>
            </a:r>
          </a:p>
        </p:txBody>
      </p:sp>
      <p:sp>
        <p:nvSpPr>
          <p:cNvPr id="46" name="TextBox 45">
            <a:extLst>
              <a:ext uri="{FF2B5EF4-FFF2-40B4-BE49-F238E27FC236}">
                <a16:creationId xmlns:a16="http://schemas.microsoft.com/office/drawing/2014/main" id="{D25FF757-92B0-903C-0448-8B9F8CC7ACF9}"/>
              </a:ext>
            </a:extLst>
          </p:cNvPr>
          <p:cNvSpPr txBox="1"/>
          <p:nvPr/>
        </p:nvSpPr>
        <p:spPr>
          <a:xfrm>
            <a:off x="3697633" y="6245977"/>
            <a:ext cx="3175000" cy="246221"/>
          </a:xfrm>
          <a:prstGeom prst="rect">
            <a:avLst/>
          </a:prstGeom>
          <a:noFill/>
        </p:spPr>
        <p:txBody>
          <a:bodyPr wrap="square" rtlCol="0">
            <a:spAutoFit/>
          </a:bodyPr>
          <a:lstStyle/>
          <a:p>
            <a:r>
              <a:rPr lang="en-US" sz="1000" i="1" dirty="0">
                <a:latin typeface="Times New Roman" panose="02020603050405020304" pitchFamily="18" charset="0"/>
                <a:cs typeface="Times New Roman" panose="02020603050405020304" pitchFamily="18" charset="0"/>
              </a:rPr>
              <a:t>Figure 2 – Beaver building a dam (</a:t>
            </a:r>
            <a:r>
              <a:rPr lang="en-US" sz="1000" i="1" dirty="0" err="1">
                <a:latin typeface="Times New Roman" panose="02020603050405020304" pitchFamily="18" charset="0"/>
                <a:cs typeface="Times New Roman" panose="02020603050405020304" pitchFamily="18" charset="0"/>
              </a:rPr>
              <a:t>Rigell</a:t>
            </a:r>
            <a:r>
              <a:rPr lang="en-US" sz="1000" i="1" dirty="0">
                <a:latin typeface="Times New Roman" panose="02020603050405020304" pitchFamily="18" charset="0"/>
                <a:cs typeface="Times New Roman" panose="02020603050405020304" pitchFamily="18" charset="0"/>
              </a:rPr>
              <a:t>, 2017).</a:t>
            </a:r>
          </a:p>
        </p:txBody>
      </p:sp>
      <p:pic>
        <p:nvPicPr>
          <p:cNvPr id="47" name="Picture 46">
            <a:extLst>
              <a:ext uri="{FF2B5EF4-FFF2-40B4-BE49-F238E27FC236}">
                <a16:creationId xmlns:a16="http://schemas.microsoft.com/office/drawing/2014/main" id="{4020695A-8C22-3BC5-5C49-D29E318E238A}"/>
              </a:ext>
            </a:extLst>
          </p:cNvPr>
          <p:cNvPicPr>
            <a:picLocks noChangeAspect="1"/>
          </p:cNvPicPr>
          <p:nvPr/>
        </p:nvPicPr>
        <p:blipFill>
          <a:blip r:embed="rId10"/>
          <a:stretch>
            <a:fillRect/>
          </a:stretch>
        </p:blipFill>
        <p:spPr>
          <a:xfrm>
            <a:off x="4119383" y="2048172"/>
            <a:ext cx="2517953" cy="1879996"/>
          </a:xfrm>
          <a:prstGeom prst="rect">
            <a:avLst/>
          </a:prstGeom>
        </p:spPr>
      </p:pic>
      <p:pic>
        <p:nvPicPr>
          <p:cNvPr id="20" name="Picture 19">
            <a:extLst>
              <a:ext uri="{FF2B5EF4-FFF2-40B4-BE49-F238E27FC236}">
                <a16:creationId xmlns:a16="http://schemas.microsoft.com/office/drawing/2014/main" id="{3CDA5954-1A97-73F1-3279-1C1B29DA81DD}"/>
              </a:ext>
            </a:extLst>
          </p:cNvPr>
          <p:cNvPicPr>
            <a:picLocks noChangeAspect="1"/>
          </p:cNvPicPr>
          <p:nvPr/>
        </p:nvPicPr>
        <p:blipFill>
          <a:blip r:embed="rId11"/>
          <a:stretch>
            <a:fillRect/>
          </a:stretch>
        </p:blipFill>
        <p:spPr>
          <a:xfrm>
            <a:off x="3733011" y="10872460"/>
            <a:ext cx="2986094" cy="1296483"/>
          </a:xfrm>
          <a:prstGeom prst="rect">
            <a:avLst/>
          </a:prstGeom>
        </p:spPr>
      </p:pic>
      <p:pic>
        <p:nvPicPr>
          <p:cNvPr id="48" name="Picture 47">
            <a:extLst>
              <a:ext uri="{FF2B5EF4-FFF2-40B4-BE49-F238E27FC236}">
                <a16:creationId xmlns:a16="http://schemas.microsoft.com/office/drawing/2014/main" id="{8BC98415-A066-191C-3271-E934A1E3CECB}"/>
              </a:ext>
            </a:extLst>
          </p:cNvPr>
          <p:cNvPicPr>
            <a:picLocks noChangeAspect="1"/>
          </p:cNvPicPr>
          <p:nvPr/>
        </p:nvPicPr>
        <p:blipFill>
          <a:blip r:embed="rId12"/>
          <a:stretch>
            <a:fillRect/>
          </a:stretch>
        </p:blipFill>
        <p:spPr>
          <a:xfrm>
            <a:off x="3685876" y="6492687"/>
            <a:ext cx="3177725" cy="3999343"/>
          </a:xfrm>
          <a:prstGeom prst="rect">
            <a:avLst/>
          </a:prstGeom>
        </p:spPr>
      </p:pic>
      <p:sp>
        <p:nvSpPr>
          <p:cNvPr id="17" name="Text Box 21"/>
          <p:cNvSpPr txBox="1">
            <a:spLocks noChangeArrowheads="1"/>
          </p:cNvSpPr>
          <p:nvPr/>
        </p:nvSpPr>
        <p:spPr bwMode="auto">
          <a:xfrm>
            <a:off x="4089856" y="3733770"/>
            <a:ext cx="3050147" cy="441023"/>
          </a:xfrm>
          <a:prstGeom prst="rect">
            <a:avLst/>
          </a:prstGeom>
          <a:solidFill>
            <a:schemeClr val="bg1"/>
          </a:solidFill>
          <a:ln>
            <a:noFill/>
          </a:ln>
        </p:spPr>
        <p:txBody>
          <a:bodyPr wrap="square" lIns="66106" tIns="66106" rIns="66106" bIns="66106">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999" i="1" dirty="0">
                <a:latin typeface="Times New Roman" charset="0"/>
              </a:rPr>
              <a:t>Figure 1 – Eurasian beaver </a:t>
            </a:r>
            <a:br>
              <a:rPr lang="en-AU" altLang="en-US" sz="999" i="1" dirty="0">
                <a:latin typeface="Times New Roman" charset="0"/>
              </a:rPr>
            </a:br>
            <a:r>
              <a:rPr lang="en-AU" altLang="en-US" sz="999" i="1" dirty="0">
                <a:latin typeface="Times New Roman" charset="0"/>
              </a:rPr>
              <a:t>(Jones et al, 2012).</a:t>
            </a:r>
          </a:p>
        </p:txBody>
      </p:sp>
      <p:pic>
        <p:nvPicPr>
          <p:cNvPr id="45" name="Picture 44">
            <a:extLst>
              <a:ext uri="{FF2B5EF4-FFF2-40B4-BE49-F238E27FC236}">
                <a16:creationId xmlns:a16="http://schemas.microsoft.com/office/drawing/2014/main" id="{B5FAD988-A6DD-633B-7D0C-E3A5A01E5183}"/>
              </a:ext>
            </a:extLst>
          </p:cNvPr>
          <p:cNvPicPr>
            <a:picLocks noChangeAspect="1"/>
          </p:cNvPicPr>
          <p:nvPr/>
        </p:nvPicPr>
        <p:blipFill>
          <a:blip r:embed="rId13"/>
          <a:stretch>
            <a:fillRect/>
          </a:stretch>
        </p:blipFill>
        <p:spPr>
          <a:xfrm>
            <a:off x="3697633" y="4145579"/>
            <a:ext cx="3175000" cy="2120900"/>
          </a:xfrm>
          <a:prstGeom prst="rect">
            <a:avLst/>
          </a:prstGeom>
        </p:spPr>
      </p:pic>
    </p:spTree>
    <p:extLst>
      <p:ext uri="{BB962C8B-B14F-4D97-AF65-F5344CB8AC3E}">
        <p14:creationId xmlns:p14="http://schemas.microsoft.com/office/powerpoint/2010/main" val="10327272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rial view of a river, dam and lake">
            <a:extLst>
              <a:ext uri="{FF2B5EF4-FFF2-40B4-BE49-F238E27FC236}">
                <a16:creationId xmlns:a16="http://schemas.microsoft.com/office/drawing/2014/main" id="{DF6134A0-6693-CF03-8A31-C5EFF98FE536}"/>
              </a:ext>
            </a:extLst>
          </p:cNvPr>
          <p:cNvPicPr>
            <a:picLocks noChangeAspect="1"/>
          </p:cNvPicPr>
          <p:nvPr/>
        </p:nvPicPr>
        <p:blipFill rotWithShape="1">
          <a:blip r:embed="rId2"/>
          <a:srcRect l="32003" r="31887" b="-1"/>
          <a:stretch/>
        </p:blipFill>
        <p:spPr>
          <a:xfrm>
            <a:off x="5232214" y="10"/>
            <a:ext cx="5459598" cy="15119340"/>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sp>
        <p:nvSpPr>
          <p:cNvPr id="4" name="Pentagon 3">
            <a:extLst>
              <a:ext uri="{FF2B5EF4-FFF2-40B4-BE49-F238E27FC236}">
                <a16:creationId xmlns:a16="http://schemas.microsoft.com/office/drawing/2014/main" id="{8CF87528-5DD9-1637-1687-7D041D4AA781}"/>
              </a:ext>
            </a:extLst>
          </p:cNvPr>
          <p:cNvSpPr/>
          <p:nvPr/>
        </p:nvSpPr>
        <p:spPr>
          <a:xfrm>
            <a:off x="0" y="503310"/>
            <a:ext cx="10470776" cy="1452283"/>
          </a:xfrm>
          <a:prstGeom prst="homePlate">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88B25C6-06D3-D8E5-2BB9-60C3F7EEDD29}"/>
              </a:ext>
            </a:extLst>
          </p:cNvPr>
          <p:cNvSpPr>
            <a:spLocks noGrp="1"/>
          </p:cNvSpPr>
          <p:nvPr>
            <p:ph type="title"/>
          </p:nvPr>
        </p:nvSpPr>
        <p:spPr>
          <a:xfrm>
            <a:off x="0" y="663389"/>
            <a:ext cx="10010635" cy="865582"/>
          </a:xfrm>
        </p:spPr>
        <p:txBody>
          <a:bodyPr anchor="b">
            <a:normAutofit fontScale="90000"/>
          </a:bodyPr>
          <a:lstStyle/>
          <a:p>
            <a:r>
              <a:rPr lang="en-US" sz="3600" b="1" u="sng" dirty="0">
                <a:latin typeface="Arial" panose="020B0604020202020204" pitchFamily="34" charset="0"/>
                <a:cs typeface="Arial" panose="020B0604020202020204" pitchFamily="34" charset="0"/>
              </a:rPr>
              <a:t>Habitat Requirements &amp; Study Assessment Stages </a:t>
            </a:r>
            <a:endParaRPr lang="en-GB" sz="3600"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8755123-950C-D914-2002-02A706229A01}"/>
              </a:ext>
            </a:extLst>
          </p:cNvPr>
          <p:cNvSpPr>
            <a:spLocks noGrp="1"/>
          </p:cNvSpPr>
          <p:nvPr>
            <p:ph idx="1"/>
          </p:nvPr>
        </p:nvSpPr>
        <p:spPr>
          <a:xfrm>
            <a:off x="-1" y="2298813"/>
            <a:ext cx="8931349" cy="12820527"/>
          </a:xfrm>
          <a:solidFill>
            <a:schemeClr val="bg2"/>
          </a:solidFill>
        </p:spPr>
        <p:txBody>
          <a:bodyPr anchor="t">
            <a:normAutofit lnSpcReduction="10000"/>
          </a:bodyPr>
          <a:lstStyle/>
          <a:p>
            <a:pPr marL="0" lvl="0" indent="0">
              <a:buNone/>
            </a:pPr>
            <a:br>
              <a:rPr lang="en-GB" sz="26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The Welsh Beaver Project carried out assessments in </a:t>
            </a:r>
            <a:r>
              <a:rPr lang="en-GB" sz="2800" b="1" u="sng" dirty="0">
                <a:latin typeface="Arial" panose="020B0604020202020204" pitchFamily="34" charset="0"/>
                <a:cs typeface="Arial" panose="020B0604020202020204" pitchFamily="34" charset="0"/>
              </a:rPr>
              <a:t>3 different stages </a:t>
            </a:r>
            <a:r>
              <a:rPr lang="en-GB" sz="2800" dirty="0">
                <a:latin typeface="Arial" panose="020B0604020202020204" pitchFamily="34" charset="0"/>
                <a:cs typeface="Arial" panose="020B0604020202020204" pitchFamily="34" charset="0"/>
              </a:rPr>
              <a:t>all during 2008. </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These stages consisted of:</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r>
              <a:rPr lang="en-GB" sz="2800" b="1" u="sng" dirty="0">
                <a:latin typeface="Arial" panose="020B0604020202020204" pitchFamily="34" charset="0"/>
                <a:cs typeface="Arial" panose="020B0604020202020204" pitchFamily="34" charset="0"/>
              </a:rPr>
              <a:t>1. GIS Desktop Survey</a:t>
            </a: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a:p>
            <a:pPr lvl="1"/>
            <a:r>
              <a:rPr lang="en-GB" sz="2800" dirty="0">
                <a:latin typeface="Arial" panose="020B0604020202020204" pitchFamily="34" charset="0"/>
                <a:cs typeface="Arial" panose="020B0604020202020204" pitchFamily="34" charset="0"/>
              </a:rPr>
              <a:t>Beavers prefer slow-moving or still waters. Therefore, they require a gradient of no more than 6%. Furthermore, any rivers that were affected by tidal activity were excluded from the assessment.</a:t>
            </a:r>
            <a:r>
              <a:rPr lang="en-US" sz="2800" dirty="0">
                <a:highlight>
                  <a:srgbClr val="FFFF00"/>
                </a:highlight>
                <a:latin typeface="Arial" panose="020B0604020202020204" pitchFamily="34" charset="0"/>
                <a:cs typeface="Arial" panose="020B0604020202020204" pitchFamily="34" charset="0"/>
              </a:rPr>
              <a:t> </a:t>
            </a:r>
          </a:p>
          <a:p>
            <a:pPr lvl="1"/>
            <a:endParaRPr lang="en-GB" sz="2800" dirty="0">
              <a:latin typeface="Arial" panose="020B0604020202020204" pitchFamily="34" charset="0"/>
              <a:cs typeface="Arial" panose="020B0604020202020204" pitchFamily="34" charset="0"/>
            </a:endParaRPr>
          </a:p>
          <a:p>
            <a:pPr lvl="1"/>
            <a:r>
              <a:rPr lang="en-GB" sz="2800" dirty="0">
                <a:latin typeface="Arial" panose="020B0604020202020204" pitchFamily="34" charset="0"/>
                <a:cs typeface="Arial" panose="020B0604020202020204" pitchFamily="34" charset="0"/>
              </a:rPr>
              <a:t>Beavers require vegetation and trees, favourably broadleaf trees, to feed on in the winter months and to use as building material. </a:t>
            </a:r>
          </a:p>
          <a:p>
            <a:pPr marL="534604" lvl="1" indent="0">
              <a:buNone/>
            </a:pPr>
            <a:endParaRPr lang="en-GB" sz="2800" dirty="0">
              <a:latin typeface="Arial" panose="020B0604020202020204" pitchFamily="34" charset="0"/>
              <a:cs typeface="Arial" panose="020B0604020202020204" pitchFamily="34" charset="0"/>
            </a:endParaRPr>
          </a:p>
          <a:p>
            <a:pPr lvl="1"/>
            <a:r>
              <a:rPr lang="en-GB" sz="2800" dirty="0">
                <a:latin typeface="Arial" panose="020B0604020202020204" pitchFamily="34" charset="0"/>
                <a:cs typeface="Arial" panose="020B0604020202020204" pitchFamily="34" charset="0"/>
              </a:rPr>
              <a:t>Moreover, beavers generally don’t roam too far from the water when looking for food or building material. </a:t>
            </a:r>
          </a:p>
          <a:p>
            <a:pPr lvl="1"/>
            <a:endParaRPr lang="en-GB" sz="2800" dirty="0">
              <a:latin typeface="Arial" panose="020B0604020202020204" pitchFamily="34" charset="0"/>
              <a:cs typeface="Arial" panose="020B0604020202020204" pitchFamily="34" charset="0"/>
            </a:endParaRPr>
          </a:p>
          <a:p>
            <a:pPr lvl="1"/>
            <a:r>
              <a:rPr lang="en-GB" sz="2800" dirty="0">
                <a:latin typeface="Arial" panose="020B0604020202020204" pitchFamily="34" charset="0"/>
                <a:cs typeface="Arial" panose="020B0604020202020204" pitchFamily="34" charset="0"/>
              </a:rPr>
              <a:t>During the GIS study, potential sites were chosen where waterbodies were less than 50m away from a broadleaf woodland, with a 10m distance being more favourable. </a:t>
            </a: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All potential sites that were identified in the initial GIS stage were ranked in order of suitability using the 3 areas listed above. </a:t>
            </a:r>
          </a:p>
          <a:p>
            <a:pPr marL="0" indent="0">
              <a:buNone/>
            </a:pPr>
            <a:br>
              <a:rPr lang="en-GB" sz="2000" dirty="0">
                <a:latin typeface="Arial" panose="020B0604020202020204" pitchFamily="34" charset="0"/>
                <a:cs typeface="Arial" panose="020B0604020202020204" pitchFamily="34" charset="0"/>
              </a:rPr>
            </a:br>
            <a:br>
              <a:rPr lang="en-GB" sz="2000" dirty="0"/>
            </a:br>
            <a:endParaRPr lang="en-GB" sz="2000" dirty="0"/>
          </a:p>
          <a:p>
            <a:endParaRPr lang="en-GB" sz="2000" dirty="0"/>
          </a:p>
        </p:txBody>
      </p:sp>
      <p:sp>
        <p:nvSpPr>
          <p:cNvPr id="8" name="TextBox 7">
            <a:extLst>
              <a:ext uri="{FF2B5EF4-FFF2-40B4-BE49-F238E27FC236}">
                <a16:creationId xmlns:a16="http://schemas.microsoft.com/office/drawing/2014/main" id="{DAAB48FA-6597-9DCD-4B39-A96936ABFF5F}"/>
              </a:ext>
            </a:extLst>
          </p:cNvPr>
          <p:cNvSpPr txBox="1"/>
          <p:nvPr/>
        </p:nvSpPr>
        <p:spPr>
          <a:xfrm>
            <a:off x="5970957" y="14225128"/>
            <a:ext cx="4720855"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(Jones </a:t>
            </a:r>
            <a:r>
              <a:rPr lang="en-GB" sz="2400" i="1" dirty="0">
                <a:latin typeface="Arial" panose="020B0604020202020204" pitchFamily="34" charset="0"/>
                <a:cs typeface="Arial" panose="020B0604020202020204" pitchFamily="34" charset="0"/>
              </a:rPr>
              <a:t>et al</a:t>
            </a:r>
            <a:r>
              <a:rPr lang="en-GB" sz="2400" dirty="0">
                <a:latin typeface="Arial" panose="020B0604020202020204" pitchFamily="34" charset="0"/>
                <a:cs typeface="Arial" panose="020B0604020202020204" pitchFamily="34" charset="0"/>
              </a:rPr>
              <a:t>, 2012)</a:t>
            </a:r>
          </a:p>
        </p:txBody>
      </p:sp>
    </p:spTree>
    <p:extLst>
      <p:ext uri="{BB962C8B-B14F-4D97-AF65-F5344CB8AC3E}">
        <p14:creationId xmlns:p14="http://schemas.microsoft.com/office/powerpoint/2010/main" val="22720875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rial view of a river, dam and lake">
            <a:extLst>
              <a:ext uri="{FF2B5EF4-FFF2-40B4-BE49-F238E27FC236}">
                <a16:creationId xmlns:a16="http://schemas.microsoft.com/office/drawing/2014/main" id="{DF6134A0-6693-CF03-8A31-C5EFF98FE536}"/>
              </a:ext>
            </a:extLst>
          </p:cNvPr>
          <p:cNvPicPr>
            <a:picLocks noChangeAspect="1"/>
          </p:cNvPicPr>
          <p:nvPr/>
        </p:nvPicPr>
        <p:blipFill rotWithShape="1">
          <a:blip r:embed="rId2"/>
          <a:srcRect l="32003" r="31887" b="-1"/>
          <a:stretch/>
        </p:blipFill>
        <p:spPr>
          <a:xfrm>
            <a:off x="5250331" y="21275"/>
            <a:ext cx="5459598" cy="15119340"/>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a:solidFill>
            <a:schemeClr val="bg2"/>
          </a:solidFill>
        </p:spPr>
      </p:pic>
      <p:sp>
        <p:nvSpPr>
          <p:cNvPr id="6" name="TextBox 5">
            <a:extLst>
              <a:ext uri="{FF2B5EF4-FFF2-40B4-BE49-F238E27FC236}">
                <a16:creationId xmlns:a16="http://schemas.microsoft.com/office/drawing/2014/main" id="{FB8BEE4C-0131-F178-6068-A29FFEBF551E}"/>
              </a:ext>
            </a:extLst>
          </p:cNvPr>
          <p:cNvSpPr txBox="1"/>
          <p:nvPr/>
        </p:nvSpPr>
        <p:spPr>
          <a:xfrm>
            <a:off x="125505" y="2115672"/>
            <a:ext cx="9613917" cy="4524315"/>
          </a:xfrm>
          <a:prstGeom prst="rect">
            <a:avLst/>
          </a:prstGeom>
          <a:solidFill>
            <a:schemeClr val="bg2"/>
          </a:solidFill>
        </p:spPr>
        <p:txBody>
          <a:bodyPr wrap="square" rtlCol="0">
            <a:spAutoFit/>
          </a:bodyPr>
          <a:lstStyle/>
          <a:p>
            <a:pPr marL="0" lvl="0" indent="0">
              <a:buNone/>
            </a:pPr>
            <a:r>
              <a:rPr lang="en-GB" sz="2800" b="1" u="sng" dirty="0">
                <a:effectLst/>
                <a:latin typeface="Arial" panose="020B0604020202020204" pitchFamily="34" charset="0"/>
                <a:ea typeface="Times New Roman" panose="02020603050405020304" pitchFamily="18" charset="0"/>
                <a:cs typeface="Arial" panose="020B0604020202020204" pitchFamily="34" charset="0"/>
              </a:rPr>
              <a:t>2. A Basic Field </a:t>
            </a:r>
            <a:r>
              <a:rPr lang="en-GB" sz="2800" b="1" u="sng" dirty="0">
                <a:latin typeface="Arial" panose="020B0604020202020204" pitchFamily="34" charset="0"/>
                <a:ea typeface="Times New Roman" panose="02020603050405020304" pitchFamily="18" charset="0"/>
                <a:cs typeface="Arial" panose="020B0604020202020204" pitchFamily="34" charset="0"/>
              </a:rPr>
              <a:t>S</a:t>
            </a:r>
            <a:r>
              <a:rPr lang="en-GB" sz="2800" b="1" u="sng" dirty="0">
                <a:effectLst/>
                <a:latin typeface="Arial" panose="020B0604020202020204" pitchFamily="34" charset="0"/>
                <a:ea typeface="Times New Roman" panose="02020603050405020304" pitchFamily="18" charset="0"/>
                <a:cs typeface="Arial" panose="020B0604020202020204" pitchFamily="34" charset="0"/>
              </a:rPr>
              <a:t>urvey </a:t>
            </a:r>
          </a:p>
          <a:p>
            <a:pPr marL="0" lvl="0" indent="0">
              <a:buNone/>
            </a:pPr>
            <a:endParaRPr lang="en-GB" sz="2000" dirty="0">
              <a:latin typeface="Arial" panose="020B0604020202020204" pitchFamily="34" charset="0"/>
              <a:ea typeface="Times New Roman" panose="02020603050405020304" pitchFamily="18" charset="0"/>
              <a:cs typeface="Arial" panose="020B0604020202020204" pitchFamily="34" charset="0"/>
            </a:endParaRPr>
          </a:p>
          <a:p>
            <a:pPr marL="457200" indent="-457200">
              <a:buFont typeface="Arial" panose="020B060402020202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The aim of the </a:t>
            </a:r>
            <a:r>
              <a:rPr lang="en-GB" sz="2000" dirty="0">
                <a:latin typeface="Arial" panose="020B0604020202020204" pitchFamily="34" charset="0"/>
                <a:ea typeface="Times New Roman" panose="02020603050405020304" pitchFamily="18" charset="0"/>
                <a:cs typeface="Arial" panose="020B0604020202020204" pitchFamily="34" charset="0"/>
              </a:rPr>
              <a:t>survey was to</a:t>
            </a:r>
            <a:r>
              <a:rPr lang="en-GB" sz="2000" dirty="0">
                <a:effectLst/>
                <a:latin typeface="Arial" panose="020B0604020202020204" pitchFamily="34" charset="0"/>
                <a:ea typeface="Times New Roman" panose="02020603050405020304" pitchFamily="18" charset="0"/>
                <a:cs typeface="Arial" panose="020B0604020202020204" pitchFamily="34" charset="0"/>
              </a:rPr>
              <a:t> gather information on potential sites.</a:t>
            </a:r>
          </a:p>
          <a:p>
            <a:pPr marL="457200" indent="-457200">
              <a:buFont typeface="Arial" panose="020B060402020202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The survey team had received training in Norway which is one of the 3 countries where beavers hadn’t gone extinct. This training provided the survey team with knowledge of beaver habitat.</a:t>
            </a:r>
          </a:p>
          <a:p>
            <a:pPr marL="457200" indent="-457200">
              <a:buFont typeface="Arial" panose="020B060402020202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The survey involved a rapid assessment of river catchments in the hope of finding 5 initial locations. The Team would further go on to carry out a more detailed survey of the locations that were identified in this stage. 6 sites were eventually chosen from this stage</a:t>
            </a:r>
            <a:r>
              <a:rPr lang="en-GB" sz="2000" dirty="0">
                <a:latin typeface="Arial" panose="020B0604020202020204" pitchFamily="34" charset="0"/>
                <a:ea typeface="Times New Roman" panose="02020603050405020304" pitchFamily="18" charset="0"/>
                <a:cs typeface="Arial" panose="020B0604020202020204" pitchFamily="34" charset="0"/>
              </a:rPr>
              <a:t>. </a:t>
            </a:r>
          </a:p>
          <a:p>
            <a:pPr marL="457200" indent="-457200">
              <a:buFont typeface="Arial" panose="020B060402020202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The river Wye was excluded as the river crosses the border into England and therefore could have created political challenges as the project could have reintroduced the species into England without an assessment being carried out by the relevant organisations </a:t>
            </a:r>
            <a:r>
              <a:rPr lang="en-GB" sz="2000" dirty="0">
                <a:latin typeface="Arial" panose="020B0604020202020204" pitchFamily="34" charset="0"/>
                <a:cs typeface="Arial" panose="020B0604020202020204" pitchFamily="34" charset="0"/>
              </a:rPr>
              <a:t>(Jones </a:t>
            </a:r>
            <a:r>
              <a:rPr lang="en-GB" sz="2000" i="1" dirty="0">
                <a:latin typeface="Arial" panose="020B0604020202020204" pitchFamily="34" charset="0"/>
                <a:cs typeface="Arial" panose="020B0604020202020204" pitchFamily="34" charset="0"/>
              </a:rPr>
              <a:t>et al</a:t>
            </a:r>
            <a:r>
              <a:rPr lang="en-GB" sz="2000" dirty="0">
                <a:latin typeface="Arial" panose="020B0604020202020204" pitchFamily="34" charset="0"/>
                <a:cs typeface="Arial" panose="020B0604020202020204" pitchFamily="34" charset="0"/>
              </a:rPr>
              <a:t>, 2012). </a:t>
            </a:r>
          </a:p>
        </p:txBody>
      </p:sp>
      <p:sp>
        <p:nvSpPr>
          <p:cNvPr id="4" name="Pentagon 3">
            <a:extLst>
              <a:ext uri="{FF2B5EF4-FFF2-40B4-BE49-F238E27FC236}">
                <a16:creationId xmlns:a16="http://schemas.microsoft.com/office/drawing/2014/main" id="{8CF87528-5DD9-1637-1687-7D041D4AA781}"/>
              </a:ext>
            </a:extLst>
          </p:cNvPr>
          <p:cNvSpPr/>
          <p:nvPr/>
        </p:nvSpPr>
        <p:spPr>
          <a:xfrm>
            <a:off x="0" y="506995"/>
            <a:ext cx="10470776" cy="1452283"/>
          </a:xfrm>
          <a:prstGeom prst="homePlate">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88B25C6-06D3-D8E5-2BB9-60C3F7EEDD29}"/>
              </a:ext>
            </a:extLst>
          </p:cNvPr>
          <p:cNvSpPr>
            <a:spLocks noGrp="1"/>
          </p:cNvSpPr>
          <p:nvPr>
            <p:ph type="title"/>
          </p:nvPr>
        </p:nvSpPr>
        <p:spPr>
          <a:xfrm>
            <a:off x="0" y="663389"/>
            <a:ext cx="10010635" cy="865582"/>
          </a:xfrm>
        </p:spPr>
        <p:txBody>
          <a:bodyPr anchor="b">
            <a:normAutofit fontScale="90000"/>
          </a:bodyPr>
          <a:lstStyle/>
          <a:p>
            <a:r>
              <a:rPr lang="en-US" sz="3600" b="1" u="sng" dirty="0">
                <a:latin typeface="Arial" panose="020B0604020202020204" pitchFamily="34" charset="0"/>
                <a:cs typeface="Arial" panose="020B0604020202020204" pitchFamily="34" charset="0"/>
              </a:rPr>
              <a:t>Habitat Requirements &amp; Study Assessment Stages </a:t>
            </a:r>
            <a:endParaRPr lang="en-GB" sz="3600" b="1" u="sng" dirty="0">
              <a:latin typeface="Arial" panose="020B0604020202020204" pitchFamily="34" charset="0"/>
              <a:cs typeface="Arial" panose="020B0604020202020204" pitchFamily="34" charset="0"/>
            </a:endParaRPr>
          </a:p>
        </p:txBody>
      </p:sp>
      <p:graphicFrame>
        <p:nvGraphicFramePr>
          <p:cNvPr id="9" name="Content Placeholder 8">
            <a:extLst>
              <a:ext uri="{FF2B5EF4-FFF2-40B4-BE49-F238E27FC236}">
                <a16:creationId xmlns:a16="http://schemas.microsoft.com/office/drawing/2014/main" id="{6E572174-2D47-68C5-8706-53C129DDE119}"/>
              </a:ext>
            </a:extLst>
          </p:cNvPr>
          <p:cNvGraphicFramePr>
            <a:graphicFrameLocks noGrp="1"/>
          </p:cNvGraphicFramePr>
          <p:nvPr>
            <p:ph idx="1"/>
            <p:extLst>
              <p:ext uri="{D42A27DB-BD31-4B8C-83A1-F6EECF244321}">
                <p14:modId xmlns:p14="http://schemas.microsoft.com/office/powerpoint/2010/main" val="1345265633"/>
              </p:ext>
            </p:extLst>
          </p:nvPr>
        </p:nvGraphicFramePr>
        <p:xfrm>
          <a:off x="146771" y="10444159"/>
          <a:ext cx="7912708" cy="44312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C1F7E82F-F19A-344B-7BA4-505234ED5CC5}"/>
              </a:ext>
            </a:extLst>
          </p:cNvPr>
          <p:cNvSpPr txBox="1"/>
          <p:nvPr/>
        </p:nvSpPr>
        <p:spPr>
          <a:xfrm>
            <a:off x="146771" y="6863536"/>
            <a:ext cx="8869638" cy="3477875"/>
          </a:xfrm>
          <a:prstGeom prst="rect">
            <a:avLst/>
          </a:prstGeom>
          <a:solidFill>
            <a:schemeClr val="bg2"/>
          </a:solidFill>
        </p:spPr>
        <p:txBody>
          <a:bodyPr wrap="square">
            <a:spAutoFit/>
          </a:bodyPr>
          <a:lstStyle/>
          <a:p>
            <a:pPr marL="0" indent="0">
              <a:buNone/>
            </a:pPr>
            <a:r>
              <a:rPr lang="en-GB" sz="2000" dirty="0">
                <a:effectLst/>
                <a:latin typeface="Arial" panose="020B0604020202020204" pitchFamily="34" charset="0"/>
                <a:ea typeface="Times New Roman" panose="02020603050405020304" pitchFamily="18" charset="0"/>
                <a:cs typeface="Arial" panose="020B0604020202020204" pitchFamily="34" charset="0"/>
              </a:rPr>
              <a:t>This rapid assessment explored a variation of aspects which included: </a:t>
            </a:r>
          </a:p>
          <a:p>
            <a:pPr marL="0" indent="0">
              <a:buNone/>
            </a:pP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Font typeface="Symbol" pitchFamily="2" charset="2"/>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The presence of riparian woodland.</a:t>
            </a:r>
          </a:p>
          <a:p>
            <a:pPr marL="342900" lvl="0" indent="-342900">
              <a:buFont typeface="Symbol" pitchFamily="2" charset="2"/>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River width and depth </a:t>
            </a:r>
          </a:p>
          <a:p>
            <a:pPr marL="342900" lvl="0" indent="-342900">
              <a:buFont typeface="Symbol" pitchFamily="2" charset="2"/>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Speed of water flowing through the river.</a:t>
            </a:r>
          </a:p>
          <a:p>
            <a:pPr marL="342900" lvl="0" indent="-342900">
              <a:buFont typeface="Symbol" pitchFamily="2" charset="2"/>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Riverbank features and characteristics i.e. sandy, rocky, earth</a:t>
            </a:r>
          </a:p>
          <a:p>
            <a:pPr marL="342900" lvl="0" indent="-342900">
              <a:buFont typeface="Symbol" pitchFamily="2" charset="2"/>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Surrounding land use - closeness to urban developments where disturbance would be likely, also proximity to other waterways such as canal systems</a:t>
            </a:r>
          </a:p>
          <a:p>
            <a:pPr marL="342900" lvl="0" indent="-342900">
              <a:buFont typeface="Symbol" pitchFamily="2" charset="2"/>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Other relevant habitat requirements </a:t>
            </a:r>
          </a:p>
          <a:p>
            <a:pPr marL="342900" indent="-342900">
              <a:buFont typeface="Symbol" pitchFamily="2" charset="2"/>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Presence of vulnerable flood defences </a:t>
            </a:r>
            <a:r>
              <a:rPr lang="en-GB" sz="2000" dirty="0">
                <a:latin typeface="Arial" panose="020B0604020202020204" pitchFamily="34" charset="0"/>
                <a:cs typeface="Arial" panose="020B0604020202020204" pitchFamily="34" charset="0"/>
              </a:rPr>
              <a:t>(Jones </a:t>
            </a:r>
            <a:r>
              <a:rPr lang="en-GB" sz="2000" i="1" dirty="0">
                <a:latin typeface="Arial" panose="020B0604020202020204" pitchFamily="34" charset="0"/>
                <a:cs typeface="Arial" panose="020B0604020202020204" pitchFamily="34" charset="0"/>
              </a:rPr>
              <a:t>et al</a:t>
            </a:r>
            <a:r>
              <a:rPr lang="en-GB" sz="2000" dirty="0">
                <a:latin typeface="Arial" panose="020B0604020202020204" pitchFamily="34" charset="0"/>
                <a:cs typeface="Arial" panose="020B0604020202020204" pitchFamily="34" charset="0"/>
              </a:rPr>
              <a:t>, 2012).</a:t>
            </a:r>
          </a:p>
        </p:txBody>
      </p:sp>
    </p:spTree>
    <p:extLst>
      <p:ext uri="{BB962C8B-B14F-4D97-AF65-F5344CB8AC3E}">
        <p14:creationId xmlns:p14="http://schemas.microsoft.com/office/powerpoint/2010/main" val="40772332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rial view of a river, dam and lake">
            <a:extLst>
              <a:ext uri="{FF2B5EF4-FFF2-40B4-BE49-F238E27FC236}">
                <a16:creationId xmlns:a16="http://schemas.microsoft.com/office/drawing/2014/main" id="{DF6134A0-6693-CF03-8A31-C5EFF98FE536}"/>
              </a:ext>
            </a:extLst>
          </p:cNvPr>
          <p:cNvPicPr>
            <a:picLocks noChangeAspect="1"/>
          </p:cNvPicPr>
          <p:nvPr/>
        </p:nvPicPr>
        <p:blipFill rotWithShape="1">
          <a:blip r:embed="rId2"/>
          <a:srcRect l="32003" r="31887" b="-1"/>
          <a:stretch/>
        </p:blipFill>
        <p:spPr>
          <a:xfrm>
            <a:off x="5232214" y="10"/>
            <a:ext cx="5459598" cy="15119340"/>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sp>
        <p:nvSpPr>
          <p:cNvPr id="4" name="Pentagon 3">
            <a:extLst>
              <a:ext uri="{FF2B5EF4-FFF2-40B4-BE49-F238E27FC236}">
                <a16:creationId xmlns:a16="http://schemas.microsoft.com/office/drawing/2014/main" id="{8CF87528-5DD9-1637-1687-7D041D4AA781}"/>
              </a:ext>
            </a:extLst>
          </p:cNvPr>
          <p:cNvSpPr/>
          <p:nvPr/>
        </p:nvSpPr>
        <p:spPr>
          <a:xfrm>
            <a:off x="0" y="503310"/>
            <a:ext cx="10470776" cy="1452283"/>
          </a:xfrm>
          <a:prstGeom prst="homePlate">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88B25C6-06D3-D8E5-2BB9-60C3F7EEDD29}"/>
              </a:ext>
            </a:extLst>
          </p:cNvPr>
          <p:cNvSpPr>
            <a:spLocks noGrp="1"/>
          </p:cNvSpPr>
          <p:nvPr>
            <p:ph type="title"/>
          </p:nvPr>
        </p:nvSpPr>
        <p:spPr>
          <a:xfrm>
            <a:off x="0" y="663389"/>
            <a:ext cx="10010635" cy="865582"/>
          </a:xfrm>
        </p:spPr>
        <p:txBody>
          <a:bodyPr anchor="b">
            <a:normAutofit fontScale="90000"/>
          </a:bodyPr>
          <a:lstStyle/>
          <a:p>
            <a:r>
              <a:rPr lang="en-US" sz="3600" b="1" u="sng" dirty="0">
                <a:latin typeface="Arial" panose="020B0604020202020204" pitchFamily="34" charset="0"/>
                <a:cs typeface="Arial" panose="020B0604020202020204" pitchFamily="34" charset="0"/>
              </a:rPr>
              <a:t>Habitat Requirements &amp; Study Assessment Stages </a:t>
            </a:r>
            <a:endParaRPr lang="en-GB" sz="3600"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8755123-950C-D914-2002-02A706229A01}"/>
              </a:ext>
            </a:extLst>
          </p:cNvPr>
          <p:cNvSpPr>
            <a:spLocks noGrp="1"/>
          </p:cNvSpPr>
          <p:nvPr>
            <p:ph idx="1"/>
          </p:nvPr>
        </p:nvSpPr>
        <p:spPr>
          <a:xfrm>
            <a:off x="0" y="2298813"/>
            <a:ext cx="5890438" cy="12820527"/>
          </a:xfrm>
          <a:solidFill>
            <a:schemeClr val="bg2"/>
          </a:solidFill>
        </p:spPr>
        <p:txBody>
          <a:bodyPr anchor="t">
            <a:normAutofit/>
          </a:bodyPr>
          <a:lstStyle/>
          <a:p>
            <a:pPr marL="0" lvl="0" indent="0">
              <a:buNone/>
            </a:pPr>
            <a:r>
              <a:rPr lang="en-GB" sz="3200" b="1" u="sng" dirty="0">
                <a:effectLst/>
                <a:latin typeface="Arial" panose="020B0604020202020204" pitchFamily="34" charset="0"/>
                <a:ea typeface="Times New Roman" panose="02020603050405020304" pitchFamily="18" charset="0"/>
                <a:cs typeface="Arial" panose="020B0604020202020204" pitchFamily="34" charset="0"/>
              </a:rPr>
              <a:t>3. A </a:t>
            </a:r>
            <a:r>
              <a:rPr lang="en-GB" sz="3200" b="1" u="sng" dirty="0">
                <a:latin typeface="Arial" panose="020B0604020202020204" pitchFamily="34" charset="0"/>
                <a:ea typeface="Times New Roman" panose="02020603050405020304" pitchFamily="18" charset="0"/>
                <a:cs typeface="Arial" panose="020B0604020202020204" pitchFamily="34" charset="0"/>
              </a:rPr>
              <a:t>T</a:t>
            </a:r>
            <a:r>
              <a:rPr lang="en-GB" sz="3200" b="1" u="sng" dirty="0">
                <a:effectLst/>
                <a:latin typeface="Arial" panose="020B0604020202020204" pitchFamily="34" charset="0"/>
                <a:ea typeface="Times New Roman" panose="02020603050405020304" pitchFamily="18" charset="0"/>
                <a:cs typeface="Arial" panose="020B0604020202020204" pitchFamily="34" charset="0"/>
              </a:rPr>
              <a:t>horough </a:t>
            </a:r>
            <a:r>
              <a:rPr lang="en-GB" sz="3200" b="1" u="sng" dirty="0">
                <a:latin typeface="Arial" panose="020B0604020202020204" pitchFamily="34" charset="0"/>
                <a:ea typeface="Times New Roman" panose="02020603050405020304" pitchFamily="18" charset="0"/>
                <a:cs typeface="Arial" panose="020B0604020202020204" pitchFamily="34" charset="0"/>
              </a:rPr>
              <a:t>F</a:t>
            </a:r>
            <a:r>
              <a:rPr lang="en-GB" sz="3200" b="1" u="sng" dirty="0">
                <a:effectLst/>
                <a:latin typeface="Arial" panose="020B0604020202020204" pitchFamily="34" charset="0"/>
                <a:ea typeface="Times New Roman" panose="02020603050405020304" pitchFamily="18" charset="0"/>
                <a:cs typeface="Arial" panose="020B0604020202020204" pitchFamily="34" charset="0"/>
              </a:rPr>
              <a:t>ield </a:t>
            </a:r>
            <a:r>
              <a:rPr lang="en-GB" sz="3200" b="1" u="sng" dirty="0">
                <a:latin typeface="Arial" panose="020B0604020202020204" pitchFamily="34" charset="0"/>
                <a:ea typeface="Times New Roman" panose="02020603050405020304" pitchFamily="18" charset="0"/>
                <a:cs typeface="Arial" panose="020B0604020202020204" pitchFamily="34" charset="0"/>
              </a:rPr>
              <a:t>S</a:t>
            </a:r>
            <a:r>
              <a:rPr lang="en-GB" sz="3200" b="1" u="sng" dirty="0">
                <a:effectLst/>
                <a:latin typeface="Arial" panose="020B0604020202020204" pitchFamily="34" charset="0"/>
                <a:ea typeface="Times New Roman" panose="02020603050405020304" pitchFamily="18" charset="0"/>
                <a:cs typeface="Arial" panose="020B0604020202020204" pitchFamily="34" charset="0"/>
              </a:rPr>
              <a:t>urvey</a:t>
            </a:r>
            <a:br>
              <a:rPr lang="en-GB" sz="3200" dirty="0">
                <a:effectLst/>
                <a:latin typeface="Arial" panose="020B0604020202020204" pitchFamily="34" charset="0"/>
                <a:ea typeface="Times New Roman" panose="02020603050405020304" pitchFamily="18" charset="0"/>
                <a:cs typeface="Arial" panose="020B0604020202020204" pitchFamily="34" charset="0"/>
              </a:rPr>
            </a:br>
            <a:endParaRPr lang="en-GB" sz="3200" dirty="0">
              <a:effectLst/>
              <a:latin typeface="Arial" panose="020B0604020202020204" pitchFamily="34" charset="0"/>
              <a:ea typeface="Times New Roman" panose="02020603050405020304" pitchFamily="18" charset="0"/>
              <a:cs typeface="Arial" panose="020B0604020202020204" pitchFamily="34" charset="0"/>
            </a:endParaRPr>
          </a:p>
          <a:p>
            <a:r>
              <a:rPr lang="en-GB" sz="2800" dirty="0">
                <a:effectLst/>
                <a:latin typeface="Arial" panose="020B0604020202020204" pitchFamily="34" charset="0"/>
                <a:ea typeface="Times New Roman" panose="02020603050405020304" pitchFamily="18" charset="0"/>
                <a:cs typeface="Arial" panose="020B0604020202020204" pitchFamily="34" charset="0"/>
              </a:rPr>
              <a:t>This highly detailed survey stage was carried out in collaboration with a specialist from the Norwegian Institute for Nature Research (NINA). </a:t>
            </a:r>
          </a:p>
          <a:p>
            <a:pPr marL="0" indent="0">
              <a:buNone/>
            </a:pPr>
            <a:endParaRPr lang="en-GB" sz="2800" dirty="0">
              <a:effectLst/>
              <a:latin typeface="Arial" panose="020B0604020202020204" pitchFamily="34" charset="0"/>
              <a:ea typeface="Times New Roman" panose="02020603050405020304" pitchFamily="18" charset="0"/>
              <a:cs typeface="Arial" panose="020B0604020202020204" pitchFamily="34" charset="0"/>
            </a:endParaRPr>
          </a:p>
          <a:p>
            <a:r>
              <a:rPr lang="en-GB" sz="2800" dirty="0">
                <a:effectLst/>
                <a:latin typeface="Arial" panose="020B0604020202020204" pitchFamily="34" charset="0"/>
                <a:ea typeface="Times New Roman" panose="02020603050405020304" pitchFamily="18" charset="0"/>
                <a:cs typeface="Arial" panose="020B0604020202020204" pitchFamily="34" charset="0"/>
              </a:rPr>
              <a:t>It involved further use of GIS mapping along with the use of remote sensing. </a:t>
            </a:r>
            <a:br>
              <a:rPr lang="en-GB" sz="2800" dirty="0">
                <a:effectLst/>
                <a:latin typeface="Arial" panose="020B0604020202020204" pitchFamily="34" charset="0"/>
                <a:ea typeface="Times New Roman" panose="02020603050405020304" pitchFamily="18" charset="0"/>
                <a:cs typeface="Arial" panose="020B0604020202020204" pitchFamily="34" charset="0"/>
              </a:rPr>
            </a:br>
            <a:endParaRPr lang="en-GB" sz="2800" dirty="0">
              <a:effectLst/>
              <a:latin typeface="Arial" panose="020B0604020202020204" pitchFamily="34" charset="0"/>
              <a:ea typeface="Times New Roman" panose="02020603050405020304" pitchFamily="18" charset="0"/>
              <a:cs typeface="Arial" panose="020B0604020202020204" pitchFamily="34" charset="0"/>
            </a:endParaRPr>
          </a:p>
          <a:p>
            <a:r>
              <a:rPr lang="en-US" sz="2800" dirty="0">
                <a:latin typeface="Arial" panose="020B0604020202020204" pitchFamily="34" charset="0"/>
                <a:cs typeface="Arial" panose="020B0604020202020204" pitchFamily="34" charset="0"/>
              </a:rPr>
              <a:t>It was identified in the report that the GIS stage was not accurate enough and had to be backed up by two separate field surveys.</a:t>
            </a:r>
            <a:br>
              <a:rPr lang="en-US" sz="28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(Jones </a:t>
            </a:r>
            <a:r>
              <a:rPr lang="en-GB" sz="2800" i="1" dirty="0">
                <a:latin typeface="Arial" panose="020B0604020202020204" pitchFamily="34" charset="0"/>
                <a:cs typeface="Arial" panose="020B0604020202020204" pitchFamily="34" charset="0"/>
              </a:rPr>
              <a:t>et al</a:t>
            </a:r>
            <a:r>
              <a:rPr lang="en-GB" sz="2800" dirty="0">
                <a:latin typeface="Arial" panose="020B0604020202020204" pitchFamily="34" charset="0"/>
                <a:cs typeface="Arial" panose="020B0604020202020204" pitchFamily="34" charset="0"/>
              </a:rPr>
              <a:t>, 2012)</a:t>
            </a:r>
          </a:p>
          <a:p>
            <a:pPr marL="0" indent="0">
              <a:buNone/>
            </a:pP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499770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rial view of a river, dam and lake">
            <a:extLst>
              <a:ext uri="{FF2B5EF4-FFF2-40B4-BE49-F238E27FC236}">
                <a16:creationId xmlns:a16="http://schemas.microsoft.com/office/drawing/2014/main" id="{DF6134A0-6693-CF03-8A31-C5EFF98FE536}"/>
              </a:ext>
            </a:extLst>
          </p:cNvPr>
          <p:cNvPicPr>
            <a:picLocks noChangeAspect="1"/>
          </p:cNvPicPr>
          <p:nvPr/>
        </p:nvPicPr>
        <p:blipFill rotWithShape="1">
          <a:blip r:embed="rId2"/>
          <a:srcRect l="32003" r="31887" b="-1"/>
          <a:stretch/>
        </p:blipFill>
        <p:spPr>
          <a:xfrm>
            <a:off x="5232214" y="10"/>
            <a:ext cx="5459598" cy="15119340"/>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sp>
        <p:nvSpPr>
          <p:cNvPr id="4" name="Pentagon 3">
            <a:extLst>
              <a:ext uri="{FF2B5EF4-FFF2-40B4-BE49-F238E27FC236}">
                <a16:creationId xmlns:a16="http://schemas.microsoft.com/office/drawing/2014/main" id="{8CF87528-5DD9-1637-1687-7D041D4AA781}"/>
              </a:ext>
            </a:extLst>
          </p:cNvPr>
          <p:cNvSpPr/>
          <p:nvPr/>
        </p:nvSpPr>
        <p:spPr>
          <a:xfrm>
            <a:off x="0" y="503310"/>
            <a:ext cx="10470776" cy="1452283"/>
          </a:xfrm>
          <a:prstGeom prst="homePlate">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88B25C6-06D3-D8E5-2BB9-60C3F7EEDD29}"/>
              </a:ext>
            </a:extLst>
          </p:cNvPr>
          <p:cNvSpPr>
            <a:spLocks noGrp="1"/>
          </p:cNvSpPr>
          <p:nvPr>
            <p:ph type="title"/>
          </p:nvPr>
        </p:nvSpPr>
        <p:spPr>
          <a:xfrm>
            <a:off x="0" y="663389"/>
            <a:ext cx="10010635" cy="865582"/>
          </a:xfrm>
        </p:spPr>
        <p:txBody>
          <a:bodyPr anchor="b">
            <a:normAutofit/>
          </a:bodyPr>
          <a:lstStyle/>
          <a:p>
            <a:r>
              <a:rPr lang="en-US" sz="3600" b="1" u="sng" dirty="0">
                <a:latin typeface="Arial" panose="020B0604020202020204" pitchFamily="34" charset="0"/>
                <a:cs typeface="Arial" panose="020B0604020202020204" pitchFamily="34" charset="0"/>
              </a:rPr>
              <a:t>Challenges </a:t>
            </a:r>
            <a:endParaRPr lang="en-GB" sz="3600" b="1" u="sng" dirty="0">
              <a:latin typeface="Arial" panose="020B0604020202020204" pitchFamily="34" charset="0"/>
              <a:cs typeface="Arial" panose="020B0604020202020204" pitchFamily="34" charset="0"/>
            </a:endParaRPr>
          </a:p>
        </p:txBody>
      </p:sp>
      <p:graphicFrame>
        <p:nvGraphicFramePr>
          <p:cNvPr id="6" name="Content Placeholder 5">
            <a:extLst>
              <a:ext uri="{FF2B5EF4-FFF2-40B4-BE49-F238E27FC236}">
                <a16:creationId xmlns:a16="http://schemas.microsoft.com/office/drawing/2014/main" id="{6B7A3E0A-E039-0BC8-EE85-85DB8F6F669A}"/>
              </a:ext>
            </a:extLst>
          </p:cNvPr>
          <p:cNvGraphicFramePr>
            <a:graphicFrameLocks noGrp="1"/>
          </p:cNvGraphicFramePr>
          <p:nvPr>
            <p:ph idx="1"/>
            <p:extLst>
              <p:ext uri="{D42A27DB-BD31-4B8C-83A1-F6EECF244321}">
                <p14:modId xmlns:p14="http://schemas.microsoft.com/office/powerpoint/2010/main" val="745259026"/>
              </p:ext>
            </p:extLst>
          </p:nvPr>
        </p:nvGraphicFramePr>
        <p:xfrm>
          <a:off x="0" y="1795513"/>
          <a:ext cx="8378456" cy="128205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87103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rial view of a river, dam and lake">
            <a:extLst>
              <a:ext uri="{FF2B5EF4-FFF2-40B4-BE49-F238E27FC236}">
                <a16:creationId xmlns:a16="http://schemas.microsoft.com/office/drawing/2014/main" id="{DF6134A0-6693-CF03-8A31-C5EFF98FE536}"/>
              </a:ext>
            </a:extLst>
          </p:cNvPr>
          <p:cNvPicPr>
            <a:picLocks noChangeAspect="1"/>
          </p:cNvPicPr>
          <p:nvPr/>
        </p:nvPicPr>
        <p:blipFill rotWithShape="1">
          <a:blip r:embed="rId2"/>
          <a:srcRect l="32003" r="31887" b="-1"/>
          <a:stretch/>
        </p:blipFill>
        <p:spPr>
          <a:xfrm>
            <a:off x="5232214" y="10"/>
            <a:ext cx="5459598" cy="15119340"/>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sp>
        <p:nvSpPr>
          <p:cNvPr id="4" name="Pentagon 3">
            <a:extLst>
              <a:ext uri="{FF2B5EF4-FFF2-40B4-BE49-F238E27FC236}">
                <a16:creationId xmlns:a16="http://schemas.microsoft.com/office/drawing/2014/main" id="{8CF87528-5DD9-1637-1687-7D041D4AA781}"/>
              </a:ext>
            </a:extLst>
          </p:cNvPr>
          <p:cNvSpPr/>
          <p:nvPr/>
        </p:nvSpPr>
        <p:spPr>
          <a:xfrm>
            <a:off x="0" y="503310"/>
            <a:ext cx="10470776" cy="1452283"/>
          </a:xfrm>
          <a:prstGeom prst="homePlate">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88B25C6-06D3-D8E5-2BB9-60C3F7EEDD29}"/>
              </a:ext>
            </a:extLst>
          </p:cNvPr>
          <p:cNvSpPr>
            <a:spLocks noGrp="1"/>
          </p:cNvSpPr>
          <p:nvPr>
            <p:ph type="title"/>
          </p:nvPr>
        </p:nvSpPr>
        <p:spPr>
          <a:xfrm>
            <a:off x="0" y="663389"/>
            <a:ext cx="10010635" cy="865582"/>
          </a:xfrm>
        </p:spPr>
        <p:txBody>
          <a:bodyPr anchor="b">
            <a:normAutofit/>
          </a:bodyPr>
          <a:lstStyle/>
          <a:p>
            <a:r>
              <a:rPr lang="en-US" sz="3600" b="1" u="sng" dirty="0">
                <a:latin typeface="Arial" panose="020B0604020202020204" pitchFamily="34" charset="0"/>
                <a:cs typeface="Arial" panose="020B0604020202020204" pitchFamily="34" charset="0"/>
              </a:rPr>
              <a:t>Challenges continued…</a:t>
            </a:r>
            <a:endParaRPr lang="en-GB" sz="3600" b="1" u="sng" dirty="0">
              <a:latin typeface="Arial" panose="020B0604020202020204" pitchFamily="34" charset="0"/>
              <a:cs typeface="Arial" panose="020B0604020202020204" pitchFamily="34" charset="0"/>
            </a:endParaRPr>
          </a:p>
        </p:txBody>
      </p:sp>
      <p:sp>
        <p:nvSpPr>
          <p:cNvPr id="7" name="Content Placeholder 6">
            <a:extLst>
              <a:ext uri="{FF2B5EF4-FFF2-40B4-BE49-F238E27FC236}">
                <a16:creationId xmlns:a16="http://schemas.microsoft.com/office/drawing/2014/main" id="{6073CDA8-49B8-B761-ADAE-31431900A615}"/>
              </a:ext>
            </a:extLst>
          </p:cNvPr>
          <p:cNvSpPr>
            <a:spLocks noGrp="1"/>
          </p:cNvSpPr>
          <p:nvPr>
            <p:ph idx="1"/>
          </p:nvPr>
        </p:nvSpPr>
        <p:spPr>
          <a:xfrm>
            <a:off x="0" y="2481707"/>
            <a:ext cx="9221689" cy="1031565"/>
          </a:xfrm>
          <a:solidFill>
            <a:schemeClr val="bg2"/>
          </a:solidFill>
          <a:ln>
            <a:solidFill>
              <a:schemeClr val="tx1"/>
            </a:solidFill>
          </a:ln>
        </p:spPr>
        <p:txBody>
          <a:bodyPr/>
          <a:lstStyle/>
          <a:p>
            <a:pPr marL="0" indent="0">
              <a:buNone/>
            </a:pPr>
            <a:r>
              <a:rPr lang="en-GB" dirty="0">
                <a:latin typeface="Arial" panose="020B0604020202020204" pitchFamily="34" charset="0"/>
                <a:cs typeface="Arial" panose="020B0604020202020204" pitchFamily="34" charset="0"/>
              </a:rPr>
              <a:t>There were several concerns raised from stakeholders, some of the main ones were: </a:t>
            </a:r>
          </a:p>
          <a:p>
            <a:endParaRPr lang="en-GB" dirty="0"/>
          </a:p>
          <a:p>
            <a:endParaRPr lang="en-GB" dirty="0"/>
          </a:p>
        </p:txBody>
      </p:sp>
      <p:graphicFrame>
        <p:nvGraphicFramePr>
          <p:cNvPr id="9" name="Diagram 8">
            <a:extLst>
              <a:ext uri="{FF2B5EF4-FFF2-40B4-BE49-F238E27FC236}">
                <a16:creationId xmlns:a16="http://schemas.microsoft.com/office/drawing/2014/main" id="{B32DF820-C8D8-8F46-69D8-221DA83E610C}"/>
              </a:ext>
            </a:extLst>
          </p:cNvPr>
          <p:cNvGraphicFramePr/>
          <p:nvPr>
            <p:extLst>
              <p:ext uri="{D42A27DB-BD31-4B8C-83A1-F6EECF244321}">
                <p14:modId xmlns:p14="http://schemas.microsoft.com/office/powerpoint/2010/main" val="371827831"/>
              </p:ext>
            </p:extLst>
          </p:nvPr>
        </p:nvGraphicFramePr>
        <p:xfrm>
          <a:off x="221037" y="4997302"/>
          <a:ext cx="10470776" cy="63795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E889D4BE-ACCF-0979-6DAA-A3A619C0141C}"/>
              </a:ext>
            </a:extLst>
          </p:cNvPr>
          <p:cNvSpPr txBox="1"/>
          <p:nvPr/>
        </p:nvSpPr>
        <p:spPr>
          <a:xfrm>
            <a:off x="6861261" y="10675089"/>
            <a:ext cx="4720855"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(Jones </a:t>
            </a:r>
            <a:r>
              <a:rPr lang="en-GB" sz="2400" i="1" dirty="0">
                <a:latin typeface="Arial" panose="020B0604020202020204" pitchFamily="34" charset="0"/>
                <a:cs typeface="Arial" panose="020B0604020202020204" pitchFamily="34" charset="0"/>
              </a:rPr>
              <a:t>et al</a:t>
            </a:r>
            <a:r>
              <a:rPr lang="en-GB" sz="2400" dirty="0">
                <a:latin typeface="Arial" panose="020B0604020202020204" pitchFamily="34" charset="0"/>
                <a:cs typeface="Arial" panose="020B0604020202020204" pitchFamily="34" charset="0"/>
              </a:rPr>
              <a:t>, 2012)</a:t>
            </a:r>
          </a:p>
        </p:txBody>
      </p:sp>
    </p:spTree>
    <p:extLst>
      <p:ext uri="{BB962C8B-B14F-4D97-AF65-F5344CB8AC3E}">
        <p14:creationId xmlns:p14="http://schemas.microsoft.com/office/powerpoint/2010/main" val="39126554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rial view of a river, dam and lake">
            <a:extLst>
              <a:ext uri="{FF2B5EF4-FFF2-40B4-BE49-F238E27FC236}">
                <a16:creationId xmlns:a16="http://schemas.microsoft.com/office/drawing/2014/main" id="{DF6134A0-6693-CF03-8A31-C5EFF98FE536}"/>
              </a:ext>
            </a:extLst>
          </p:cNvPr>
          <p:cNvPicPr>
            <a:picLocks noChangeAspect="1"/>
          </p:cNvPicPr>
          <p:nvPr/>
        </p:nvPicPr>
        <p:blipFill rotWithShape="1">
          <a:blip r:embed="rId2"/>
          <a:srcRect l="32003" r="31887" b="-1"/>
          <a:stretch/>
        </p:blipFill>
        <p:spPr>
          <a:xfrm>
            <a:off x="5232214" y="10"/>
            <a:ext cx="5459598" cy="15119340"/>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sp>
        <p:nvSpPr>
          <p:cNvPr id="4" name="Pentagon 3">
            <a:extLst>
              <a:ext uri="{FF2B5EF4-FFF2-40B4-BE49-F238E27FC236}">
                <a16:creationId xmlns:a16="http://schemas.microsoft.com/office/drawing/2014/main" id="{8CF87528-5DD9-1637-1687-7D041D4AA781}"/>
              </a:ext>
            </a:extLst>
          </p:cNvPr>
          <p:cNvSpPr/>
          <p:nvPr/>
        </p:nvSpPr>
        <p:spPr>
          <a:xfrm>
            <a:off x="0" y="503310"/>
            <a:ext cx="10470776" cy="1452283"/>
          </a:xfrm>
          <a:prstGeom prst="homePlate">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88B25C6-06D3-D8E5-2BB9-60C3F7EEDD29}"/>
              </a:ext>
            </a:extLst>
          </p:cNvPr>
          <p:cNvSpPr>
            <a:spLocks noGrp="1"/>
          </p:cNvSpPr>
          <p:nvPr>
            <p:ph type="title"/>
          </p:nvPr>
        </p:nvSpPr>
        <p:spPr>
          <a:xfrm>
            <a:off x="0" y="663389"/>
            <a:ext cx="10010635" cy="865582"/>
          </a:xfrm>
        </p:spPr>
        <p:txBody>
          <a:bodyPr anchor="b">
            <a:normAutofit/>
          </a:bodyPr>
          <a:lstStyle/>
          <a:p>
            <a:r>
              <a:rPr lang="en-US" sz="4400" b="1" u="sng" dirty="0">
                <a:latin typeface="Arial" panose="020B0604020202020204" pitchFamily="34" charset="0"/>
                <a:cs typeface="Arial" panose="020B0604020202020204" pitchFamily="34" charset="0"/>
              </a:rPr>
              <a:t>Translocation of donor species </a:t>
            </a:r>
            <a:endParaRPr lang="en-GB" sz="4400"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8755123-950C-D914-2002-02A706229A01}"/>
              </a:ext>
            </a:extLst>
          </p:cNvPr>
          <p:cNvSpPr>
            <a:spLocks noGrp="1"/>
          </p:cNvSpPr>
          <p:nvPr>
            <p:ph idx="1"/>
          </p:nvPr>
        </p:nvSpPr>
        <p:spPr>
          <a:xfrm>
            <a:off x="0" y="2458893"/>
            <a:ext cx="10010634" cy="9003005"/>
          </a:xfrm>
          <a:solidFill>
            <a:schemeClr val="bg2"/>
          </a:solidFill>
        </p:spPr>
        <p:txBody>
          <a:bodyPr anchor="t">
            <a:normAutofit/>
          </a:bodyPr>
          <a:lstStyle/>
          <a:p>
            <a:pPr marL="0" indent="0">
              <a:buNone/>
            </a:pPr>
            <a:endParaRPr lang="en-GB" sz="2800" dirty="0">
              <a:effectLst/>
              <a:latin typeface="Arial" panose="020B0604020202020204" pitchFamily="34" charset="0"/>
              <a:ea typeface="Times New Roman" panose="02020603050405020304" pitchFamily="18" charset="0"/>
            </a:endParaRPr>
          </a:p>
          <a:p>
            <a:pPr marL="0" indent="0">
              <a:buNone/>
            </a:pPr>
            <a:endParaRPr lang="en-GB" sz="2800" dirty="0">
              <a:effectLst/>
              <a:latin typeface="Arial" panose="020B0604020202020204" pitchFamily="34" charset="0"/>
              <a:ea typeface="Times New Roman" panose="02020603050405020304" pitchFamily="18" charset="0"/>
            </a:endParaRPr>
          </a:p>
          <a:p>
            <a:r>
              <a:rPr lang="en-GB" sz="2800" dirty="0">
                <a:effectLst/>
                <a:latin typeface="Arial" panose="020B0604020202020204" pitchFamily="34" charset="0"/>
                <a:ea typeface="Times New Roman" panose="02020603050405020304" pitchFamily="18" charset="0"/>
              </a:rPr>
              <a:t>Beavers will be sourced during the late summer and early autumn months to avoid capturing already pregnant beavers. </a:t>
            </a:r>
            <a:br>
              <a:rPr lang="en-GB" sz="2800" dirty="0">
                <a:effectLst/>
                <a:latin typeface="Arial" panose="020B0604020202020204" pitchFamily="34" charset="0"/>
                <a:ea typeface="Times New Roman" panose="02020603050405020304" pitchFamily="18" charset="0"/>
              </a:rPr>
            </a:br>
            <a:endParaRPr lang="en-GB" sz="2800" dirty="0">
              <a:effectLst/>
              <a:latin typeface="Arial" panose="020B0604020202020204" pitchFamily="34" charset="0"/>
              <a:ea typeface="Times New Roman" panose="02020603050405020304" pitchFamily="18" charset="0"/>
            </a:endParaRPr>
          </a:p>
          <a:p>
            <a:r>
              <a:rPr lang="en-GB" sz="2800" dirty="0">
                <a:effectLst/>
                <a:latin typeface="Arial" panose="020B0604020202020204" pitchFamily="34" charset="0"/>
                <a:ea typeface="Times New Roman" panose="02020603050405020304" pitchFamily="18" charset="0"/>
              </a:rPr>
              <a:t>Captured in traps and transferred into crates where they will undergo extensive health checks. </a:t>
            </a:r>
            <a:br>
              <a:rPr lang="en-GB" sz="2800" dirty="0">
                <a:effectLst/>
                <a:latin typeface="Arial" panose="020B0604020202020204" pitchFamily="34" charset="0"/>
                <a:ea typeface="Times New Roman" panose="02020603050405020304" pitchFamily="18" charset="0"/>
              </a:rPr>
            </a:br>
            <a:endParaRPr lang="en-GB" sz="2800" dirty="0">
              <a:effectLst/>
              <a:latin typeface="Arial" panose="020B0604020202020204" pitchFamily="34" charset="0"/>
              <a:ea typeface="Times New Roman" panose="02020603050405020304" pitchFamily="18" charset="0"/>
            </a:endParaRPr>
          </a:p>
          <a:p>
            <a:r>
              <a:rPr lang="en-GB" sz="2800" dirty="0">
                <a:effectLst/>
                <a:latin typeface="Arial" panose="020B0604020202020204" pitchFamily="34" charset="0"/>
                <a:ea typeface="Times New Roman" panose="02020603050405020304" pitchFamily="18" charset="0"/>
              </a:rPr>
              <a:t>Health checks are deemed highly important as they reduce the risk of spreading animal-borne diseases to humans of other species including livestock. </a:t>
            </a:r>
            <a:br>
              <a:rPr lang="en-GB" sz="2800" dirty="0">
                <a:effectLst/>
                <a:latin typeface="Arial" panose="020B0604020202020204" pitchFamily="34" charset="0"/>
                <a:ea typeface="Times New Roman" panose="02020603050405020304" pitchFamily="18" charset="0"/>
              </a:rPr>
            </a:br>
            <a:endParaRPr lang="en-GB" sz="2800" dirty="0">
              <a:effectLst/>
              <a:latin typeface="Arial" panose="020B0604020202020204" pitchFamily="34" charset="0"/>
              <a:ea typeface="Times New Roman" panose="02020603050405020304" pitchFamily="18" charset="0"/>
            </a:endParaRPr>
          </a:p>
          <a:p>
            <a:r>
              <a:rPr lang="en-GB" sz="2800" dirty="0">
                <a:effectLst/>
                <a:latin typeface="Arial" panose="020B0604020202020204" pitchFamily="34" charset="0"/>
                <a:ea typeface="Times New Roman" panose="02020603050405020304" pitchFamily="18" charset="0"/>
              </a:rPr>
              <a:t>All the information would be recorded to apply for the relevant licences as outlined in the </a:t>
            </a:r>
            <a:r>
              <a:rPr lang="en-GB" sz="2800" i="1" dirty="0">
                <a:effectLst/>
                <a:latin typeface="Arial" panose="020B0604020202020204" pitchFamily="34" charset="0"/>
                <a:ea typeface="Times New Roman" panose="02020603050405020304" pitchFamily="18" charset="0"/>
              </a:rPr>
              <a:t>Animal Health Act 1981</a:t>
            </a:r>
            <a:r>
              <a:rPr lang="en-GB" sz="2800" dirty="0">
                <a:effectLst/>
                <a:latin typeface="Arial" panose="020B0604020202020204" pitchFamily="34" charset="0"/>
                <a:ea typeface="Times New Roman" panose="02020603050405020304" pitchFamily="18" charset="0"/>
              </a:rPr>
              <a:t> and the </a:t>
            </a:r>
            <a:r>
              <a:rPr lang="en-GB" sz="2800" i="1" dirty="0">
                <a:effectLst/>
                <a:latin typeface="Arial" panose="020B0604020202020204" pitchFamily="34" charset="0"/>
                <a:ea typeface="Times New Roman" panose="02020603050405020304" pitchFamily="18" charset="0"/>
              </a:rPr>
              <a:t>Rabies (Importation of Dogs, Cats and Other Mammals) Order 1974.</a:t>
            </a:r>
            <a:endParaRPr lang="en-GB" sz="2800" dirty="0">
              <a:effectLst/>
              <a:latin typeface="Times New Roman" panose="02020603050405020304" pitchFamily="18" charset="0"/>
              <a:ea typeface="Times New Roman" panose="02020603050405020304" pitchFamily="18" charset="0"/>
            </a:endParaRPr>
          </a:p>
          <a:p>
            <a:pPr marL="0" lvl="0" indent="0">
              <a:buNone/>
            </a:pPr>
            <a:endParaRPr lang="en-US" sz="2800" dirty="0">
              <a:latin typeface="Arial" panose="020B0604020202020204" pitchFamily="34" charset="0"/>
              <a:cs typeface="Arial" panose="020B0604020202020204" pitchFamily="34" charset="0"/>
            </a:endParaRPr>
          </a:p>
          <a:p>
            <a:pPr marL="0" indent="0">
              <a:buNone/>
            </a:pPr>
            <a:r>
              <a:rPr lang="en-GB" sz="2800" dirty="0">
                <a:latin typeface="Arial" panose="020B0604020202020204" pitchFamily="34" charset="0"/>
                <a:cs typeface="Arial" panose="020B0604020202020204" pitchFamily="34" charset="0"/>
              </a:rPr>
              <a:t>(Jones </a:t>
            </a:r>
            <a:r>
              <a:rPr lang="en-GB" sz="2800" i="1" dirty="0">
                <a:latin typeface="Arial" panose="020B0604020202020204" pitchFamily="34" charset="0"/>
                <a:cs typeface="Arial" panose="020B0604020202020204" pitchFamily="34" charset="0"/>
              </a:rPr>
              <a:t>et al</a:t>
            </a:r>
            <a:r>
              <a:rPr lang="en-GB" sz="2800" dirty="0">
                <a:latin typeface="Arial" panose="020B0604020202020204" pitchFamily="34" charset="0"/>
                <a:cs typeface="Arial" panose="020B0604020202020204" pitchFamily="34" charset="0"/>
              </a:rPr>
              <a:t>, 2012)</a:t>
            </a:r>
          </a:p>
        </p:txBody>
      </p:sp>
    </p:spTree>
    <p:extLst>
      <p:ext uri="{BB962C8B-B14F-4D97-AF65-F5344CB8AC3E}">
        <p14:creationId xmlns:p14="http://schemas.microsoft.com/office/powerpoint/2010/main" val="5251049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rial view of a river, dam and lake">
            <a:extLst>
              <a:ext uri="{FF2B5EF4-FFF2-40B4-BE49-F238E27FC236}">
                <a16:creationId xmlns:a16="http://schemas.microsoft.com/office/drawing/2014/main" id="{DF6134A0-6693-CF03-8A31-C5EFF98FE536}"/>
              </a:ext>
            </a:extLst>
          </p:cNvPr>
          <p:cNvPicPr>
            <a:picLocks noChangeAspect="1"/>
          </p:cNvPicPr>
          <p:nvPr/>
        </p:nvPicPr>
        <p:blipFill rotWithShape="1">
          <a:blip r:embed="rId2"/>
          <a:srcRect l="32003" r="31887" b="-1"/>
          <a:stretch/>
        </p:blipFill>
        <p:spPr>
          <a:xfrm>
            <a:off x="5232214" y="10"/>
            <a:ext cx="5459598" cy="15119340"/>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sp>
        <p:nvSpPr>
          <p:cNvPr id="4" name="Pentagon 3">
            <a:extLst>
              <a:ext uri="{FF2B5EF4-FFF2-40B4-BE49-F238E27FC236}">
                <a16:creationId xmlns:a16="http://schemas.microsoft.com/office/drawing/2014/main" id="{8CF87528-5DD9-1637-1687-7D041D4AA781}"/>
              </a:ext>
            </a:extLst>
          </p:cNvPr>
          <p:cNvSpPr/>
          <p:nvPr/>
        </p:nvSpPr>
        <p:spPr>
          <a:xfrm>
            <a:off x="0" y="503310"/>
            <a:ext cx="10470776" cy="1452283"/>
          </a:xfrm>
          <a:prstGeom prst="homePlate">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88B25C6-06D3-D8E5-2BB9-60C3F7EEDD29}"/>
              </a:ext>
            </a:extLst>
          </p:cNvPr>
          <p:cNvSpPr>
            <a:spLocks noGrp="1"/>
          </p:cNvSpPr>
          <p:nvPr>
            <p:ph type="title"/>
          </p:nvPr>
        </p:nvSpPr>
        <p:spPr>
          <a:xfrm>
            <a:off x="0" y="663389"/>
            <a:ext cx="10010635" cy="865582"/>
          </a:xfrm>
        </p:spPr>
        <p:txBody>
          <a:bodyPr anchor="b">
            <a:normAutofit/>
          </a:bodyPr>
          <a:lstStyle/>
          <a:p>
            <a:r>
              <a:rPr lang="en-US" sz="4400" b="1" u="sng" dirty="0">
                <a:latin typeface="Arial" panose="020B0604020202020204" pitchFamily="34" charset="0"/>
                <a:cs typeface="Arial" panose="020B0604020202020204" pitchFamily="34" charset="0"/>
              </a:rPr>
              <a:t>Conclusion </a:t>
            </a:r>
            <a:endParaRPr lang="en-GB" sz="4400"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8755123-950C-D914-2002-02A706229A01}"/>
              </a:ext>
            </a:extLst>
          </p:cNvPr>
          <p:cNvSpPr>
            <a:spLocks noGrp="1"/>
          </p:cNvSpPr>
          <p:nvPr>
            <p:ph idx="1"/>
          </p:nvPr>
        </p:nvSpPr>
        <p:spPr>
          <a:xfrm>
            <a:off x="0" y="2298813"/>
            <a:ext cx="5890438" cy="12820527"/>
          </a:xfrm>
          <a:solidFill>
            <a:schemeClr val="bg2"/>
          </a:solidFill>
        </p:spPr>
        <p:txBody>
          <a:bodyPr anchor="t">
            <a:normAutofit/>
          </a:bodyPr>
          <a:lstStyle/>
          <a:p>
            <a:r>
              <a:rPr lang="en-US" sz="3200" dirty="0">
                <a:latin typeface="Arial" panose="020B0604020202020204" pitchFamily="34" charset="0"/>
                <a:cs typeface="Arial" panose="020B0604020202020204" pitchFamily="34" charset="0"/>
              </a:rPr>
              <a:t>The feasibility report goes into detail on how viable the reintroduction could be, backed up by a variation of information gathered from the many other European reintroduction programs that have gone before it.</a:t>
            </a:r>
          </a:p>
          <a:p>
            <a:endParaRPr lang="en-US" sz="3200" dirty="0">
              <a:latin typeface="Arial" panose="020B0604020202020204" pitchFamily="34" charset="0"/>
              <a:cs typeface="Arial" panose="020B0604020202020204" pitchFamily="34" charset="0"/>
            </a:endParaRPr>
          </a:p>
          <a:p>
            <a:r>
              <a:rPr lang="en-GB" sz="3200" dirty="0">
                <a:effectLst/>
                <a:latin typeface="Arial" panose="020B0604020202020204" pitchFamily="34" charset="0"/>
                <a:ea typeface="Times New Roman" panose="02020603050405020304" pitchFamily="18" charset="0"/>
                <a:cs typeface="Arial" panose="020B0604020202020204" pitchFamily="34" charset="0"/>
              </a:rPr>
              <a:t>The North Wales Wildlife Trust where beavers have already been released – the report used only identifies the 6 river catchments but no mention of the feasibility report for where the beavers have been released in the Dyfi area.</a:t>
            </a:r>
          </a:p>
          <a:p>
            <a:pPr marL="0" lvl="0" indent="0">
              <a:buNone/>
            </a:pP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162504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rial view of a river, dam and lake">
            <a:extLst>
              <a:ext uri="{FF2B5EF4-FFF2-40B4-BE49-F238E27FC236}">
                <a16:creationId xmlns:a16="http://schemas.microsoft.com/office/drawing/2014/main" id="{DF6134A0-6693-CF03-8A31-C5EFF98FE536}"/>
              </a:ext>
            </a:extLst>
          </p:cNvPr>
          <p:cNvPicPr>
            <a:picLocks noChangeAspect="1"/>
          </p:cNvPicPr>
          <p:nvPr/>
        </p:nvPicPr>
        <p:blipFill rotWithShape="1">
          <a:blip r:embed="rId2"/>
          <a:srcRect l="32003" r="31887" b="-1"/>
          <a:stretch/>
        </p:blipFill>
        <p:spPr>
          <a:xfrm>
            <a:off x="5232214" y="10"/>
            <a:ext cx="5459598" cy="15119340"/>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sp>
        <p:nvSpPr>
          <p:cNvPr id="4" name="Pentagon 3">
            <a:extLst>
              <a:ext uri="{FF2B5EF4-FFF2-40B4-BE49-F238E27FC236}">
                <a16:creationId xmlns:a16="http://schemas.microsoft.com/office/drawing/2014/main" id="{8CF87528-5DD9-1637-1687-7D041D4AA781}"/>
              </a:ext>
            </a:extLst>
          </p:cNvPr>
          <p:cNvSpPr/>
          <p:nvPr/>
        </p:nvSpPr>
        <p:spPr>
          <a:xfrm>
            <a:off x="0" y="503310"/>
            <a:ext cx="10470776" cy="1452283"/>
          </a:xfrm>
          <a:prstGeom prst="homePlate">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88B25C6-06D3-D8E5-2BB9-60C3F7EEDD29}"/>
              </a:ext>
            </a:extLst>
          </p:cNvPr>
          <p:cNvSpPr>
            <a:spLocks noGrp="1"/>
          </p:cNvSpPr>
          <p:nvPr>
            <p:ph type="title"/>
          </p:nvPr>
        </p:nvSpPr>
        <p:spPr>
          <a:xfrm>
            <a:off x="0" y="663389"/>
            <a:ext cx="10010635" cy="865582"/>
          </a:xfrm>
        </p:spPr>
        <p:txBody>
          <a:bodyPr anchor="b">
            <a:normAutofit/>
          </a:bodyPr>
          <a:lstStyle/>
          <a:p>
            <a:r>
              <a:rPr lang="en-US" sz="4400" b="1" u="sng" dirty="0">
                <a:latin typeface="Arial" panose="020B0604020202020204" pitchFamily="34" charset="0"/>
                <a:cs typeface="Arial" panose="020B0604020202020204" pitchFamily="34" charset="0"/>
              </a:rPr>
              <a:t>References</a:t>
            </a:r>
            <a:endParaRPr lang="en-GB" sz="4400"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8755123-950C-D914-2002-02A706229A01}"/>
              </a:ext>
            </a:extLst>
          </p:cNvPr>
          <p:cNvSpPr>
            <a:spLocks noGrp="1"/>
          </p:cNvSpPr>
          <p:nvPr>
            <p:ph idx="1"/>
          </p:nvPr>
        </p:nvSpPr>
        <p:spPr>
          <a:xfrm>
            <a:off x="0" y="2298813"/>
            <a:ext cx="5890438" cy="12820527"/>
          </a:xfrm>
          <a:solidFill>
            <a:schemeClr val="bg2"/>
          </a:solidFill>
        </p:spPr>
        <p:txBody>
          <a:bodyPr anchor="t">
            <a:normAutofit/>
          </a:bodyPr>
          <a:lstStyle/>
          <a:p>
            <a:r>
              <a:rPr lang="en-GB" sz="2000" dirty="0">
                <a:effectLst/>
                <a:latin typeface="Arial" panose="020B0604020202020204" pitchFamily="34" charset="0"/>
                <a:cs typeface="Arial" panose="020B0604020202020204" pitchFamily="34" charset="0"/>
              </a:rPr>
              <a:t>Jones, A.C.L., Halley, D.J., </a:t>
            </a:r>
            <a:r>
              <a:rPr lang="en-GB" sz="2000" dirty="0" err="1">
                <a:effectLst/>
                <a:latin typeface="Arial" panose="020B0604020202020204" pitchFamily="34" charset="0"/>
                <a:cs typeface="Arial" panose="020B0604020202020204" pitchFamily="34" charset="0"/>
              </a:rPr>
              <a:t>Gow</a:t>
            </a:r>
            <a:r>
              <a:rPr lang="en-GB" sz="2000" dirty="0">
                <a:effectLst/>
                <a:latin typeface="Arial" panose="020B0604020202020204" pitchFamily="34" charset="0"/>
                <a:cs typeface="Arial" panose="020B0604020202020204" pitchFamily="34" charset="0"/>
              </a:rPr>
              <a:t>, D., </a:t>
            </a:r>
            <a:r>
              <a:rPr lang="en-GB" sz="2000" dirty="0" err="1">
                <a:effectLst/>
                <a:latin typeface="Arial" panose="020B0604020202020204" pitchFamily="34" charset="0"/>
                <a:cs typeface="Arial" panose="020B0604020202020204" pitchFamily="34" charset="0"/>
              </a:rPr>
              <a:t>Branscombe</a:t>
            </a:r>
            <a:r>
              <a:rPr lang="en-GB" sz="2000" dirty="0">
                <a:effectLst/>
                <a:latin typeface="Arial" panose="020B0604020202020204" pitchFamily="34" charset="0"/>
                <a:cs typeface="Arial" panose="020B0604020202020204" pitchFamily="34" charset="0"/>
              </a:rPr>
              <a:t>, J., Aykroyd. T. (2012). </a:t>
            </a:r>
            <a:r>
              <a:rPr lang="en-GB" sz="2000" i="1" dirty="0">
                <a:effectLst/>
                <a:latin typeface="Arial" panose="020B0604020202020204" pitchFamily="34" charset="0"/>
                <a:cs typeface="Arial" panose="020B0604020202020204" pitchFamily="34" charset="0"/>
              </a:rPr>
              <a:t>Welsh Beaver Assessment Initiative Report: An investigation into the feasibility of reintroducing European Beaver (Castor fiber) to Wales. </a:t>
            </a:r>
            <a:r>
              <a:rPr lang="en-GB" sz="2000" dirty="0">
                <a:effectLst/>
                <a:latin typeface="Arial" panose="020B0604020202020204" pitchFamily="34" charset="0"/>
                <a:cs typeface="Arial" panose="020B0604020202020204" pitchFamily="34" charset="0"/>
              </a:rPr>
              <a:t>Wildlife Trusts Wales, UK. Available at: </a:t>
            </a:r>
            <a:r>
              <a:rPr lang="en-GB" sz="2000" dirty="0">
                <a:effectLst/>
                <a:latin typeface="Arial" panose="020B0604020202020204" pitchFamily="34" charset="0"/>
                <a:cs typeface="Arial" panose="020B0604020202020204" pitchFamily="34" charset="0"/>
                <a:hlinkClick r:id="rId3"/>
              </a:rPr>
              <a:t>https://www.northwaleswildlifetrust.org.uk/sites/default/files/2022-08/Welsh%20Beaver%20Assesment%20Report%202012.pdf</a:t>
            </a:r>
            <a:r>
              <a:rPr lang="en-GB" sz="2000" dirty="0">
                <a:effectLst/>
                <a:latin typeface="Arial" panose="020B0604020202020204" pitchFamily="34" charset="0"/>
                <a:cs typeface="Arial" panose="020B0604020202020204" pitchFamily="34" charset="0"/>
              </a:rPr>
              <a:t> (Accessed: December 3, 2023).</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421690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13083</TotalTime>
  <Words>1996</Words>
  <Application>Microsoft Macintosh PowerPoint</Application>
  <PresentationFormat>Custom</PresentationFormat>
  <Paragraphs>166</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Calibri Light</vt:lpstr>
      <vt:lpstr>Georgia</vt:lpstr>
      <vt:lpstr>Symbol</vt:lpstr>
      <vt:lpstr>Times New Roman</vt:lpstr>
      <vt:lpstr>Office Theme</vt:lpstr>
      <vt:lpstr>PowerPoint Presentation</vt:lpstr>
      <vt:lpstr>Habitat Requirements &amp; Study Assessment Stages </vt:lpstr>
      <vt:lpstr>Habitat Requirements &amp; Study Assessment Stages </vt:lpstr>
      <vt:lpstr>Habitat Requirements &amp; Study Assessment Stages </vt:lpstr>
      <vt:lpstr>Challenges </vt:lpstr>
      <vt:lpstr>Challenges continued…</vt:lpstr>
      <vt:lpstr>Translocation of donor species </vt:lpstr>
      <vt:lpstr>Conclusion </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Graham Howe</dc:creator>
  <cp:keywords/>
  <dc:description/>
  <cp:lastModifiedBy>Jack Lewis (2011032)</cp:lastModifiedBy>
  <cp:revision>44</cp:revision>
  <dcterms:created xsi:type="dcterms:W3CDTF">2016-02-25T08:27:32Z</dcterms:created>
  <dcterms:modified xsi:type="dcterms:W3CDTF">2023-12-10T19:47:25Z</dcterms:modified>
  <cp:category/>
</cp:coreProperties>
</file>