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2.xml" ContentType="application/inkml+xml"/>
  <Override PartName="/ppt/notesSlides/notesSlide6.xml" ContentType="application/vnd.openxmlformats-officedocument.presentationml.notesSlide+xml"/>
  <Override PartName="/ppt/ink/ink3.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0" r:id="rId1"/>
  </p:sldMasterIdLst>
  <p:notesMasterIdLst>
    <p:notesMasterId r:id="rId23"/>
  </p:notesMasterIdLst>
  <p:sldIdLst>
    <p:sldId id="256" r:id="rId2"/>
    <p:sldId id="257" r:id="rId3"/>
    <p:sldId id="264" r:id="rId4"/>
    <p:sldId id="258" r:id="rId5"/>
    <p:sldId id="265" r:id="rId6"/>
    <p:sldId id="277" r:id="rId7"/>
    <p:sldId id="269" r:id="rId8"/>
    <p:sldId id="259" r:id="rId9"/>
    <p:sldId id="266" r:id="rId10"/>
    <p:sldId id="270" r:id="rId11"/>
    <p:sldId id="271" r:id="rId12"/>
    <p:sldId id="267" r:id="rId13"/>
    <p:sldId id="273" r:id="rId14"/>
    <p:sldId id="272" r:id="rId15"/>
    <p:sldId id="276" r:id="rId16"/>
    <p:sldId id="278" r:id="rId17"/>
    <p:sldId id="279" r:id="rId18"/>
    <p:sldId id="268" r:id="rId19"/>
    <p:sldId id="262" r:id="rId20"/>
    <p:sldId id="275" r:id="rId21"/>
    <p:sldId id="26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F010C9-FFD0-4BD3-B71E-054D8A8F5C5D}"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61B6DAF-5B24-4E8B-865F-E4AF680B96E1}">
      <dgm:prSet/>
      <dgm:spPr/>
      <dgm:t>
        <a:bodyPr/>
        <a:lstStyle/>
        <a:p>
          <a:pPr>
            <a:lnSpc>
              <a:spcPct val="100000"/>
            </a:lnSpc>
          </a:pPr>
          <a:r>
            <a:rPr lang="en-US">
              <a:latin typeface="Source Sans Pro Light"/>
              <a:ea typeface="Source Sans Pro Light"/>
            </a:rPr>
            <a:t>Showing an understanding and acceptance of ADHD makes the individual engage better (Reagan 2015). </a:t>
          </a:r>
          <a:endParaRPr lang="en-US"/>
        </a:p>
      </dgm:t>
    </dgm:pt>
    <dgm:pt modelId="{1DDB1861-EE75-4E94-8813-6300EF94B6D4}" type="parTrans" cxnId="{9DEBE378-12C3-4506-95EC-A347A2FE943B}">
      <dgm:prSet/>
      <dgm:spPr/>
      <dgm:t>
        <a:bodyPr/>
        <a:lstStyle/>
        <a:p>
          <a:endParaRPr lang="en-US"/>
        </a:p>
      </dgm:t>
    </dgm:pt>
    <dgm:pt modelId="{2C7D90A4-B84E-495F-BAC8-E07307953C4C}" type="sibTrans" cxnId="{9DEBE378-12C3-4506-95EC-A347A2FE943B}">
      <dgm:prSet/>
      <dgm:spPr/>
      <dgm:t>
        <a:bodyPr/>
        <a:lstStyle/>
        <a:p>
          <a:pPr>
            <a:lnSpc>
              <a:spcPct val="100000"/>
            </a:lnSpc>
          </a:pPr>
          <a:endParaRPr lang="en-US"/>
        </a:p>
      </dgm:t>
    </dgm:pt>
    <dgm:pt modelId="{00B1BF79-79C3-4CD7-B0C7-70323D828C0A}">
      <dgm:prSet/>
      <dgm:spPr/>
      <dgm:t>
        <a:bodyPr/>
        <a:lstStyle/>
        <a:p>
          <a:pPr>
            <a:lnSpc>
              <a:spcPct val="100000"/>
            </a:lnSpc>
          </a:pPr>
          <a:r>
            <a:rPr lang="en-US">
              <a:latin typeface="Source Sans Pro Light"/>
              <a:ea typeface="Source Sans Pro Light"/>
            </a:rPr>
            <a:t>Putting ourselves in their shoes allows us to see the world from their perspective so we can ensure that we slow things down and put them into a format they can best understand. </a:t>
          </a:r>
        </a:p>
      </dgm:t>
    </dgm:pt>
    <dgm:pt modelId="{D40DBA40-20E9-467B-AC0E-2720129E9A80}" type="parTrans" cxnId="{074177A7-7E88-4C2B-827E-FA764631BD7E}">
      <dgm:prSet/>
      <dgm:spPr/>
      <dgm:t>
        <a:bodyPr/>
        <a:lstStyle/>
        <a:p>
          <a:endParaRPr lang="en-US"/>
        </a:p>
      </dgm:t>
    </dgm:pt>
    <dgm:pt modelId="{C6C9C68B-EFD3-4D3E-87E0-06F501997FC7}" type="sibTrans" cxnId="{074177A7-7E88-4C2B-827E-FA764631BD7E}">
      <dgm:prSet/>
      <dgm:spPr/>
      <dgm:t>
        <a:bodyPr/>
        <a:lstStyle/>
        <a:p>
          <a:pPr>
            <a:lnSpc>
              <a:spcPct val="100000"/>
            </a:lnSpc>
          </a:pPr>
          <a:endParaRPr lang="en-US"/>
        </a:p>
      </dgm:t>
    </dgm:pt>
    <dgm:pt modelId="{1380D2B8-8632-4430-8B09-9CFD95A837A3}">
      <dgm:prSet/>
      <dgm:spPr/>
      <dgm:t>
        <a:bodyPr/>
        <a:lstStyle/>
        <a:p>
          <a:pPr>
            <a:lnSpc>
              <a:spcPct val="100000"/>
            </a:lnSpc>
          </a:pPr>
          <a:r>
            <a:rPr lang="en-US">
              <a:latin typeface="Source Sans Pro Light"/>
              <a:ea typeface="Source Sans Pro Light"/>
            </a:rPr>
            <a:t>Ensure they feel valued and respected. </a:t>
          </a:r>
        </a:p>
      </dgm:t>
    </dgm:pt>
    <dgm:pt modelId="{F95C9F15-61B1-493E-BE5F-7B57DB564FEB}" type="parTrans" cxnId="{B97E7882-ADA4-4696-8411-530A49D54474}">
      <dgm:prSet/>
      <dgm:spPr/>
      <dgm:t>
        <a:bodyPr/>
        <a:lstStyle/>
        <a:p>
          <a:endParaRPr lang="en-US"/>
        </a:p>
      </dgm:t>
    </dgm:pt>
    <dgm:pt modelId="{5944AFD9-E698-4F8A-9328-15C864396DDF}" type="sibTrans" cxnId="{B97E7882-ADA4-4696-8411-530A49D54474}">
      <dgm:prSet/>
      <dgm:spPr/>
      <dgm:t>
        <a:bodyPr/>
        <a:lstStyle/>
        <a:p>
          <a:pPr>
            <a:lnSpc>
              <a:spcPct val="100000"/>
            </a:lnSpc>
          </a:pPr>
          <a:endParaRPr lang="en-US"/>
        </a:p>
      </dgm:t>
    </dgm:pt>
    <dgm:pt modelId="{03810B58-C907-4608-AB10-AFCC0D8BE2F5}">
      <dgm:prSet/>
      <dgm:spPr/>
      <dgm:t>
        <a:bodyPr/>
        <a:lstStyle/>
        <a:p>
          <a:pPr>
            <a:lnSpc>
              <a:spcPct val="100000"/>
            </a:lnSpc>
          </a:pPr>
          <a:r>
            <a:rPr lang="en-US">
              <a:latin typeface="Source Sans Pro Light"/>
              <a:ea typeface="Source Sans Pro Light"/>
            </a:rPr>
            <a:t>Provides them with the support they need to evaluate each situation and take it at a pace they are comfortable in. </a:t>
          </a:r>
        </a:p>
      </dgm:t>
    </dgm:pt>
    <dgm:pt modelId="{7A3E224A-167F-4801-B44C-374A3E6BC17E}" type="parTrans" cxnId="{FAE77DAA-9982-4644-8DE6-9BB13C633D89}">
      <dgm:prSet/>
      <dgm:spPr/>
      <dgm:t>
        <a:bodyPr/>
        <a:lstStyle/>
        <a:p>
          <a:endParaRPr lang="en-US"/>
        </a:p>
      </dgm:t>
    </dgm:pt>
    <dgm:pt modelId="{F7641D10-F33E-4CC2-8338-AE7C483485A2}" type="sibTrans" cxnId="{FAE77DAA-9982-4644-8DE6-9BB13C633D89}">
      <dgm:prSet/>
      <dgm:spPr/>
      <dgm:t>
        <a:bodyPr/>
        <a:lstStyle/>
        <a:p>
          <a:endParaRPr lang="en-US"/>
        </a:p>
      </dgm:t>
    </dgm:pt>
    <dgm:pt modelId="{5B0B3D73-3792-4A20-9C88-5230133B62C8}" type="pres">
      <dgm:prSet presAssocID="{EAF010C9-FFD0-4BD3-B71E-054D8A8F5C5D}" presName="root" presStyleCnt="0">
        <dgm:presLayoutVars>
          <dgm:dir/>
          <dgm:resizeHandles val="exact"/>
        </dgm:presLayoutVars>
      </dgm:prSet>
      <dgm:spPr/>
    </dgm:pt>
    <dgm:pt modelId="{1A2CEECE-16EF-4B68-957E-51FC8AD554D9}" type="pres">
      <dgm:prSet presAssocID="{EAF010C9-FFD0-4BD3-B71E-054D8A8F5C5D}" presName="container" presStyleCnt="0">
        <dgm:presLayoutVars>
          <dgm:dir/>
          <dgm:resizeHandles val="exact"/>
        </dgm:presLayoutVars>
      </dgm:prSet>
      <dgm:spPr/>
    </dgm:pt>
    <dgm:pt modelId="{E3AAA311-61AF-4FF0-97DA-5F97E8E93B0A}" type="pres">
      <dgm:prSet presAssocID="{E61B6DAF-5B24-4E8B-865F-E4AF680B96E1}" presName="compNode" presStyleCnt="0"/>
      <dgm:spPr/>
    </dgm:pt>
    <dgm:pt modelId="{16F570C4-A117-41C1-B0A7-89237BD0FEE5}" type="pres">
      <dgm:prSet presAssocID="{E61B6DAF-5B24-4E8B-865F-E4AF680B96E1}" presName="iconBgRect" presStyleLbl="bgShp" presStyleIdx="0" presStyleCnt="4"/>
      <dgm:spPr/>
    </dgm:pt>
    <dgm:pt modelId="{4E3C4B51-04FA-4E72-9060-D7E69A9C18A8}" type="pres">
      <dgm:prSet presAssocID="{E61B6DAF-5B24-4E8B-865F-E4AF680B96E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E8F70E8A-0026-4F05-ADB2-0C3A904248DC}" type="pres">
      <dgm:prSet presAssocID="{E61B6DAF-5B24-4E8B-865F-E4AF680B96E1}" presName="spaceRect" presStyleCnt="0"/>
      <dgm:spPr/>
    </dgm:pt>
    <dgm:pt modelId="{A72754F0-2491-4107-9DDE-E95966170F9B}" type="pres">
      <dgm:prSet presAssocID="{E61B6DAF-5B24-4E8B-865F-E4AF680B96E1}" presName="textRect" presStyleLbl="revTx" presStyleIdx="0" presStyleCnt="4">
        <dgm:presLayoutVars>
          <dgm:chMax val="1"/>
          <dgm:chPref val="1"/>
        </dgm:presLayoutVars>
      </dgm:prSet>
      <dgm:spPr/>
    </dgm:pt>
    <dgm:pt modelId="{DA961A53-7DFB-4562-90BB-B238912846CA}" type="pres">
      <dgm:prSet presAssocID="{2C7D90A4-B84E-495F-BAC8-E07307953C4C}" presName="sibTrans" presStyleLbl="sibTrans2D1" presStyleIdx="0" presStyleCnt="0"/>
      <dgm:spPr/>
    </dgm:pt>
    <dgm:pt modelId="{139F00DE-4070-4F81-B0CA-EF2D21350CF5}" type="pres">
      <dgm:prSet presAssocID="{00B1BF79-79C3-4CD7-B0C7-70323D828C0A}" presName="compNode" presStyleCnt="0"/>
      <dgm:spPr/>
    </dgm:pt>
    <dgm:pt modelId="{BACFB24B-B926-4B26-98D5-BB3FEA8D5CD6}" type="pres">
      <dgm:prSet presAssocID="{00B1BF79-79C3-4CD7-B0C7-70323D828C0A}" presName="iconBgRect" presStyleLbl="bgShp" presStyleIdx="1" presStyleCnt="4"/>
      <dgm:spPr/>
    </dgm:pt>
    <dgm:pt modelId="{04CA472B-9AF8-443C-A7A8-C980A900391D}" type="pres">
      <dgm:prSet presAssocID="{00B1BF79-79C3-4CD7-B0C7-70323D828C0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iraffe"/>
        </a:ext>
      </dgm:extLst>
    </dgm:pt>
    <dgm:pt modelId="{6AE239BC-715D-42D6-9CB9-835A0E8B94D2}" type="pres">
      <dgm:prSet presAssocID="{00B1BF79-79C3-4CD7-B0C7-70323D828C0A}" presName="spaceRect" presStyleCnt="0"/>
      <dgm:spPr/>
    </dgm:pt>
    <dgm:pt modelId="{7A29477E-6759-4BDC-9132-7D670ABFBF50}" type="pres">
      <dgm:prSet presAssocID="{00B1BF79-79C3-4CD7-B0C7-70323D828C0A}" presName="textRect" presStyleLbl="revTx" presStyleIdx="1" presStyleCnt="4">
        <dgm:presLayoutVars>
          <dgm:chMax val="1"/>
          <dgm:chPref val="1"/>
        </dgm:presLayoutVars>
      </dgm:prSet>
      <dgm:spPr/>
    </dgm:pt>
    <dgm:pt modelId="{3EE0E9CC-5609-4202-82EB-170BBEE8F615}" type="pres">
      <dgm:prSet presAssocID="{C6C9C68B-EFD3-4D3E-87E0-06F501997FC7}" presName="sibTrans" presStyleLbl="sibTrans2D1" presStyleIdx="0" presStyleCnt="0"/>
      <dgm:spPr/>
    </dgm:pt>
    <dgm:pt modelId="{6DDFB410-B0E9-4BDD-AFAF-EED3B8F1220E}" type="pres">
      <dgm:prSet presAssocID="{1380D2B8-8632-4430-8B09-9CFD95A837A3}" presName="compNode" presStyleCnt="0"/>
      <dgm:spPr/>
    </dgm:pt>
    <dgm:pt modelId="{B666EF6B-09DE-414C-A031-8178EA674FB9}" type="pres">
      <dgm:prSet presAssocID="{1380D2B8-8632-4430-8B09-9CFD95A837A3}" presName="iconBgRect" presStyleLbl="bgShp" presStyleIdx="2" presStyleCnt="4"/>
      <dgm:spPr/>
    </dgm:pt>
    <dgm:pt modelId="{8EBC96F8-7827-4244-9C0C-A1239BAB9DF8}" type="pres">
      <dgm:prSet presAssocID="{1380D2B8-8632-4430-8B09-9CFD95A837A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A6A1B918-8FC5-4DA1-9AB5-2CAE0DD3EC21}" type="pres">
      <dgm:prSet presAssocID="{1380D2B8-8632-4430-8B09-9CFD95A837A3}" presName="spaceRect" presStyleCnt="0"/>
      <dgm:spPr/>
    </dgm:pt>
    <dgm:pt modelId="{BBF3AB7B-8BD8-4E74-AF34-0A5CC2065685}" type="pres">
      <dgm:prSet presAssocID="{1380D2B8-8632-4430-8B09-9CFD95A837A3}" presName="textRect" presStyleLbl="revTx" presStyleIdx="2" presStyleCnt="4">
        <dgm:presLayoutVars>
          <dgm:chMax val="1"/>
          <dgm:chPref val="1"/>
        </dgm:presLayoutVars>
      </dgm:prSet>
      <dgm:spPr/>
    </dgm:pt>
    <dgm:pt modelId="{0D4EB9FE-04BD-4494-AFDB-D2D59CE83CAE}" type="pres">
      <dgm:prSet presAssocID="{5944AFD9-E698-4F8A-9328-15C864396DDF}" presName="sibTrans" presStyleLbl="sibTrans2D1" presStyleIdx="0" presStyleCnt="0"/>
      <dgm:spPr/>
    </dgm:pt>
    <dgm:pt modelId="{7D0A2203-76BF-45A0-92F9-1D3F7657E510}" type="pres">
      <dgm:prSet presAssocID="{03810B58-C907-4608-AB10-AFCC0D8BE2F5}" presName="compNode" presStyleCnt="0"/>
      <dgm:spPr/>
    </dgm:pt>
    <dgm:pt modelId="{92E2F912-896C-4B66-807A-109477AE7A6B}" type="pres">
      <dgm:prSet presAssocID="{03810B58-C907-4608-AB10-AFCC0D8BE2F5}" presName="iconBgRect" presStyleLbl="bgShp" presStyleIdx="3" presStyleCnt="4"/>
      <dgm:spPr/>
    </dgm:pt>
    <dgm:pt modelId="{5E31CD2D-4058-47C6-B7AD-6504A2350802}" type="pres">
      <dgm:prSet presAssocID="{03810B58-C907-4608-AB10-AFCC0D8BE2F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Influencer"/>
        </a:ext>
      </dgm:extLst>
    </dgm:pt>
    <dgm:pt modelId="{4724F6BE-C6D6-4D91-8AF9-616066A9C12C}" type="pres">
      <dgm:prSet presAssocID="{03810B58-C907-4608-AB10-AFCC0D8BE2F5}" presName="spaceRect" presStyleCnt="0"/>
      <dgm:spPr/>
    </dgm:pt>
    <dgm:pt modelId="{11372B64-3DEC-4D81-AF44-11C841C91EDD}" type="pres">
      <dgm:prSet presAssocID="{03810B58-C907-4608-AB10-AFCC0D8BE2F5}" presName="textRect" presStyleLbl="revTx" presStyleIdx="3" presStyleCnt="4">
        <dgm:presLayoutVars>
          <dgm:chMax val="1"/>
          <dgm:chPref val="1"/>
        </dgm:presLayoutVars>
      </dgm:prSet>
      <dgm:spPr/>
    </dgm:pt>
  </dgm:ptLst>
  <dgm:cxnLst>
    <dgm:cxn modelId="{067AB606-AD7F-4FA9-9CC2-B99209E85250}" type="presOf" srcId="{E61B6DAF-5B24-4E8B-865F-E4AF680B96E1}" destId="{A72754F0-2491-4107-9DDE-E95966170F9B}" srcOrd="0" destOrd="0" presId="urn:microsoft.com/office/officeart/2018/2/layout/IconCircleList"/>
    <dgm:cxn modelId="{B11A9418-9C09-461F-9863-B814C0767AD1}" type="presOf" srcId="{03810B58-C907-4608-AB10-AFCC0D8BE2F5}" destId="{11372B64-3DEC-4D81-AF44-11C841C91EDD}" srcOrd="0" destOrd="0" presId="urn:microsoft.com/office/officeart/2018/2/layout/IconCircleList"/>
    <dgm:cxn modelId="{D5BA6F49-B278-4BCA-AE0C-E73A27D956AF}" type="presOf" srcId="{EAF010C9-FFD0-4BD3-B71E-054D8A8F5C5D}" destId="{5B0B3D73-3792-4A20-9C88-5230133B62C8}" srcOrd="0" destOrd="0" presId="urn:microsoft.com/office/officeart/2018/2/layout/IconCircleList"/>
    <dgm:cxn modelId="{C33B4D57-A51F-4194-A741-DC395C7E1C6E}" type="presOf" srcId="{1380D2B8-8632-4430-8B09-9CFD95A837A3}" destId="{BBF3AB7B-8BD8-4E74-AF34-0A5CC2065685}" srcOrd="0" destOrd="0" presId="urn:microsoft.com/office/officeart/2018/2/layout/IconCircleList"/>
    <dgm:cxn modelId="{DB7EDF64-49C2-4E49-85A8-B61CFBB13E35}" type="presOf" srcId="{00B1BF79-79C3-4CD7-B0C7-70323D828C0A}" destId="{7A29477E-6759-4BDC-9132-7D670ABFBF50}" srcOrd="0" destOrd="0" presId="urn:microsoft.com/office/officeart/2018/2/layout/IconCircleList"/>
    <dgm:cxn modelId="{6F84D778-E337-4546-8C0F-08D2F2FF943A}" type="presOf" srcId="{C6C9C68B-EFD3-4D3E-87E0-06F501997FC7}" destId="{3EE0E9CC-5609-4202-82EB-170BBEE8F615}" srcOrd="0" destOrd="0" presId="urn:microsoft.com/office/officeart/2018/2/layout/IconCircleList"/>
    <dgm:cxn modelId="{9DEBE378-12C3-4506-95EC-A347A2FE943B}" srcId="{EAF010C9-FFD0-4BD3-B71E-054D8A8F5C5D}" destId="{E61B6DAF-5B24-4E8B-865F-E4AF680B96E1}" srcOrd="0" destOrd="0" parTransId="{1DDB1861-EE75-4E94-8813-6300EF94B6D4}" sibTransId="{2C7D90A4-B84E-495F-BAC8-E07307953C4C}"/>
    <dgm:cxn modelId="{B97E7882-ADA4-4696-8411-530A49D54474}" srcId="{EAF010C9-FFD0-4BD3-B71E-054D8A8F5C5D}" destId="{1380D2B8-8632-4430-8B09-9CFD95A837A3}" srcOrd="2" destOrd="0" parTransId="{F95C9F15-61B1-493E-BE5F-7B57DB564FEB}" sibTransId="{5944AFD9-E698-4F8A-9328-15C864396DDF}"/>
    <dgm:cxn modelId="{074177A7-7E88-4C2B-827E-FA764631BD7E}" srcId="{EAF010C9-FFD0-4BD3-B71E-054D8A8F5C5D}" destId="{00B1BF79-79C3-4CD7-B0C7-70323D828C0A}" srcOrd="1" destOrd="0" parTransId="{D40DBA40-20E9-467B-AC0E-2720129E9A80}" sibTransId="{C6C9C68B-EFD3-4D3E-87E0-06F501997FC7}"/>
    <dgm:cxn modelId="{FAE77DAA-9982-4644-8DE6-9BB13C633D89}" srcId="{EAF010C9-FFD0-4BD3-B71E-054D8A8F5C5D}" destId="{03810B58-C907-4608-AB10-AFCC0D8BE2F5}" srcOrd="3" destOrd="0" parTransId="{7A3E224A-167F-4801-B44C-374A3E6BC17E}" sibTransId="{F7641D10-F33E-4CC2-8338-AE7C483485A2}"/>
    <dgm:cxn modelId="{253C62E5-14BD-4072-A996-1908B6E9FB4E}" type="presOf" srcId="{5944AFD9-E698-4F8A-9328-15C864396DDF}" destId="{0D4EB9FE-04BD-4494-AFDB-D2D59CE83CAE}" srcOrd="0" destOrd="0" presId="urn:microsoft.com/office/officeart/2018/2/layout/IconCircleList"/>
    <dgm:cxn modelId="{549F1DEB-9D4B-47E8-9265-E66FF81456F4}" type="presOf" srcId="{2C7D90A4-B84E-495F-BAC8-E07307953C4C}" destId="{DA961A53-7DFB-4562-90BB-B238912846CA}" srcOrd="0" destOrd="0" presId="urn:microsoft.com/office/officeart/2018/2/layout/IconCircleList"/>
    <dgm:cxn modelId="{E652C33D-202F-4346-8AF0-394116DF83EB}" type="presParOf" srcId="{5B0B3D73-3792-4A20-9C88-5230133B62C8}" destId="{1A2CEECE-16EF-4B68-957E-51FC8AD554D9}" srcOrd="0" destOrd="0" presId="urn:microsoft.com/office/officeart/2018/2/layout/IconCircleList"/>
    <dgm:cxn modelId="{A5ACD37D-F35A-48DA-9AAA-B666C7890ABE}" type="presParOf" srcId="{1A2CEECE-16EF-4B68-957E-51FC8AD554D9}" destId="{E3AAA311-61AF-4FF0-97DA-5F97E8E93B0A}" srcOrd="0" destOrd="0" presId="urn:microsoft.com/office/officeart/2018/2/layout/IconCircleList"/>
    <dgm:cxn modelId="{EB56FA61-8BC4-48D3-82A9-C4CFAFC37EFC}" type="presParOf" srcId="{E3AAA311-61AF-4FF0-97DA-5F97E8E93B0A}" destId="{16F570C4-A117-41C1-B0A7-89237BD0FEE5}" srcOrd="0" destOrd="0" presId="urn:microsoft.com/office/officeart/2018/2/layout/IconCircleList"/>
    <dgm:cxn modelId="{6DD1A5EA-EBA0-4DF6-A9CF-85C44ECE431D}" type="presParOf" srcId="{E3AAA311-61AF-4FF0-97DA-5F97E8E93B0A}" destId="{4E3C4B51-04FA-4E72-9060-D7E69A9C18A8}" srcOrd="1" destOrd="0" presId="urn:microsoft.com/office/officeart/2018/2/layout/IconCircleList"/>
    <dgm:cxn modelId="{F75AC169-7727-4AE1-B882-8B122A743C9A}" type="presParOf" srcId="{E3AAA311-61AF-4FF0-97DA-5F97E8E93B0A}" destId="{E8F70E8A-0026-4F05-ADB2-0C3A904248DC}" srcOrd="2" destOrd="0" presId="urn:microsoft.com/office/officeart/2018/2/layout/IconCircleList"/>
    <dgm:cxn modelId="{431023FC-374F-4991-BB6B-A805D16081B0}" type="presParOf" srcId="{E3AAA311-61AF-4FF0-97DA-5F97E8E93B0A}" destId="{A72754F0-2491-4107-9DDE-E95966170F9B}" srcOrd="3" destOrd="0" presId="urn:microsoft.com/office/officeart/2018/2/layout/IconCircleList"/>
    <dgm:cxn modelId="{1419215B-7120-4DC8-A32C-535928E8A657}" type="presParOf" srcId="{1A2CEECE-16EF-4B68-957E-51FC8AD554D9}" destId="{DA961A53-7DFB-4562-90BB-B238912846CA}" srcOrd="1" destOrd="0" presId="urn:microsoft.com/office/officeart/2018/2/layout/IconCircleList"/>
    <dgm:cxn modelId="{936472E8-31E8-4067-BE35-8DB652BEE94B}" type="presParOf" srcId="{1A2CEECE-16EF-4B68-957E-51FC8AD554D9}" destId="{139F00DE-4070-4F81-B0CA-EF2D21350CF5}" srcOrd="2" destOrd="0" presId="urn:microsoft.com/office/officeart/2018/2/layout/IconCircleList"/>
    <dgm:cxn modelId="{25260A28-03C3-45ED-A123-F1D5C08CE83B}" type="presParOf" srcId="{139F00DE-4070-4F81-B0CA-EF2D21350CF5}" destId="{BACFB24B-B926-4B26-98D5-BB3FEA8D5CD6}" srcOrd="0" destOrd="0" presId="urn:microsoft.com/office/officeart/2018/2/layout/IconCircleList"/>
    <dgm:cxn modelId="{D3BE0CEB-7154-4CF2-A233-56BDEACABA80}" type="presParOf" srcId="{139F00DE-4070-4F81-B0CA-EF2D21350CF5}" destId="{04CA472B-9AF8-443C-A7A8-C980A900391D}" srcOrd="1" destOrd="0" presId="urn:microsoft.com/office/officeart/2018/2/layout/IconCircleList"/>
    <dgm:cxn modelId="{ED03EDCB-325D-427E-B14F-3E25ED5A4526}" type="presParOf" srcId="{139F00DE-4070-4F81-B0CA-EF2D21350CF5}" destId="{6AE239BC-715D-42D6-9CB9-835A0E8B94D2}" srcOrd="2" destOrd="0" presId="urn:microsoft.com/office/officeart/2018/2/layout/IconCircleList"/>
    <dgm:cxn modelId="{B094F0DE-95A2-429C-9D76-6548D5135B50}" type="presParOf" srcId="{139F00DE-4070-4F81-B0CA-EF2D21350CF5}" destId="{7A29477E-6759-4BDC-9132-7D670ABFBF50}" srcOrd="3" destOrd="0" presId="urn:microsoft.com/office/officeart/2018/2/layout/IconCircleList"/>
    <dgm:cxn modelId="{55C84D65-C00C-4644-91CE-77CB86B7430F}" type="presParOf" srcId="{1A2CEECE-16EF-4B68-957E-51FC8AD554D9}" destId="{3EE0E9CC-5609-4202-82EB-170BBEE8F615}" srcOrd="3" destOrd="0" presId="urn:microsoft.com/office/officeart/2018/2/layout/IconCircleList"/>
    <dgm:cxn modelId="{197C0682-2B0F-4829-B53A-6A587DC930FD}" type="presParOf" srcId="{1A2CEECE-16EF-4B68-957E-51FC8AD554D9}" destId="{6DDFB410-B0E9-4BDD-AFAF-EED3B8F1220E}" srcOrd="4" destOrd="0" presId="urn:microsoft.com/office/officeart/2018/2/layout/IconCircleList"/>
    <dgm:cxn modelId="{8E6D3113-BA0B-4D2B-AF08-394605FF372F}" type="presParOf" srcId="{6DDFB410-B0E9-4BDD-AFAF-EED3B8F1220E}" destId="{B666EF6B-09DE-414C-A031-8178EA674FB9}" srcOrd="0" destOrd="0" presId="urn:microsoft.com/office/officeart/2018/2/layout/IconCircleList"/>
    <dgm:cxn modelId="{95D9AF8C-3DAF-4C49-AF77-7F41651BF015}" type="presParOf" srcId="{6DDFB410-B0E9-4BDD-AFAF-EED3B8F1220E}" destId="{8EBC96F8-7827-4244-9C0C-A1239BAB9DF8}" srcOrd="1" destOrd="0" presId="urn:microsoft.com/office/officeart/2018/2/layout/IconCircleList"/>
    <dgm:cxn modelId="{991F37E1-36E8-464A-AED5-396EC0702679}" type="presParOf" srcId="{6DDFB410-B0E9-4BDD-AFAF-EED3B8F1220E}" destId="{A6A1B918-8FC5-4DA1-9AB5-2CAE0DD3EC21}" srcOrd="2" destOrd="0" presId="urn:microsoft.com/office/officeart/2018/2/layout/IconCircleList"/>
    <dgm:cxn modelId="{163226C8-6E7F-48C1-AFC1-15F8D77836B4}" type="presParOf" srcId="{6DDFB410-B0E9-4BDD-AFAF-EED3B8F1220E}" destId="{BBF3AB7B-8BD8-4E74-AF34-0A5CC2065685}" srcOrd="3" destOrd="0" presId="urn:microsoft.com/office/officeart/2018/2/layout/IconCircleList"/>
    <dgm:cxn modelId="{D506CC7A-6A31-462D-A3EB-3620DE37596E}" type="presParOf" srcId="{1A2CEECE-16EF-4B68-957E-51FC8AD554D9}" destId="{0D4EB9FE-04BD-4494-AFDB-D2D59CE83CAE}" srcOrd="5" destOrd="0" presId="urn:microsoft.com/office/officeart/2018/2/layout/IconCircleList"/>
    <dgm:cxn modelId="{6BACD478-1108-45A0-AB43-0B1655F60D70}" type="presParOf" srcId="{1A2CEECE-16EF-4B68-957E-51FC8AD554D9}" destId="{7D0A2203-76BF-45A0-92F9-1D3F7657E510}" srcOrd="6" destOrd="0" presId="urn:microsoft.com/office/officeart/2018/2/layout/IconCircleList"/>
    <dgm:cxn modelId="{78798376-ABDC-4CE5-B641-3319CDC3869A}" type="presParOf" srcId="{7D0A2203-76BF-45A0-92F9-1D3F7657E510}" destId="{92E2F912-896C-4B66-807A-109477AE7A6B}" srcOrd="0" destOrd="0" presId="urn:microsoft.com/office/officeart/2018/2/layout/IconCircleList"/>
    <dgm:cxn modelId="{1D3848A6-E817-439F-A9DF-C1A40FF20315}" type="presParOf" srcId="{7D0A2203-76BF-45A0-92F9-1D3F7657E510}" destId="{5E31CD2D-4058-47C6-B7AD-6504A2350802}" srcOrd="1" destOrd="0" presId="urn:microsoft.com/office/officeart/2018/2/layout/IconCircleList"/>
    <dgm:cxn modelId="{14D3A7BC-8E41-4964-9C8D-E80AB5146A3B}" type="presParOf" srcId="{7D0A2203-76BF-45A0-92F9-1D3F7657E510}" destId="{4724F6BE-C6D6-4D91-8AF9-616066A9C12C}" srcOrd="2" destOrd="0" presId="urn:microsoft.com/office/officeart/2018/2/layout/IconCircleList"/>
    <dgm:cxn modelId="{1EC039B7-47B0-468D-A4C0-0152DF249967}" type="presParOf" srcId="{7D0A2203-76BF-45A0-92F9-1D3F7657E510}" destId="{11372B64-3DEC-4D81-AF44-11C841C91ED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F010C9-FFD0-4BD3-B71E-054D8A8F5C5D}" type="doc">
      <dgm:prSet loTypeId="urn:microsoft.com/office/officeart/2018/2/layout/IconCircleList" loCatId="icon" qsTypeId="urn:microsoft.com/office/officeart/2005/8/quickstyle/simple1" qsCatId="simple" csTypeId="urn:microsoft.com/office/officeart/2018/5/colors/Iconchunking_neutralbg_accent6_2" csCatId="accent6" phldr="1"/>
      <dgm:spPr/>
      <dgm:t>
        <a:bodyPr/>
        <a:lstStyle/>
        <a:p>
          <a:endParaRPr lang="en-US"/>
        </a:p>
      </dgm:t>
    </dgm:pt>
    <dgm:pt modelId="{03810B58-C907-4608-AB10-AFCC0D8BE2F5}">
      <dgm:prSet/>
      <dgm:spPr/>
      <dgm:t>
        <a:bodyPr/>
        <a:lstStyle/>
        <a:p>
          <a:pPr>
            <a:lnSpc>
              <a:spcPct val="100000"/>
            </a:lnSpc>
          </a:pPr>
          <a:r>
            <a:rPr lang="en-US">
              <a:latin typeface="Source Sans Pro Light"/>
              <a:ea typeface="Source Sans Pro Light"/>
            </a:rPr>
            <a:t> This is an example of a fun and interactive activity. </a:t>
          </a:r>
        </a:p>
      </dgm:t>
    </dgm:pt>
    <dgm:pt modelId="{7A3E224A-167F-4801-B44C-374A3E6BC17E}" type="parTrans" cxnId="{FAE77DAA-9982-4644-8DE6-9BB13C633D89}">
      <dgm:prSet/>
      <dgm:spPr/>
      <dgm:t>
        <a:bodyPr/>
        <a:lstStyle/>
        <a:p>
          <a:endParaRPr lang="en-US"/>
        </a:p>
      </dgm:t>
    </dgm:pt>
    <dgm:pt modelId="{F7641D10-F33E-4CC2-8338-AE7C483485A2}" type="sibTrans" cxnId="{FAE77DAA-9982-4644-8DE6-9BB13C633D89}">
      <dgm:prSet/>
      <dgm:spPr/>
      <dgm:t>
        <a:bodyPr/>
        <a:lstStyle/>
        <a:p>
          <a:pPr>
            <a:lnSpc>
              <a:spcPct val="100000"/>
            </a:lnSpc>
          </a:pPr>
          <a:endParaRPr lang="en-US"/>
        </a:p>
      </dgm:t>
    </dgm:pt>
    <dgm:pt modelId="{5C3D8A4F-1493-4772-AA05-EE956D3307D6}">
      <dgm:prSet phldr="0"/>
      <dgm:spPr/>
      <dgm:t>
        <a:bodyPr/>
        <a:lstStyle/>
        <a:p>
          <a:pPr>
            <a:lnSpc>
              <a:spcPct val="100000"/>
            </a:lnSpc>
          </a:pPr>
          <a:r>
            <a:rPr lang="en-US">
              <a:latin typeface="Source Sans Pro Light"/>
              <a:ea typeface="Source Sans Pro Light"/>
            </a:rPr>
            <a:t>By keeping the activities fun and engaging you would keep the student's attention. </a:t>
          </a:r>
        </a:p>
      </dgm:t>
    </dgm:pt>
    <dgm:pt modelId="{E6B701B7-B4BB-4761-9F57-A45CB340EFBF}" type="parTrans" cxnId="{E9BA38C5-4C5A-4051-9A71-6DFC0D5E9DCB}">
      <dgm:prSet/>
      <dgm:spPr/>
      <dgm:t>
        <a:bodyPr/>
        <a:lstStyle/>
        <a:p>
          <a:endParaRPr lang="en-GB"/>
        </a:p>
      </dgm:t>
    </dgm:pt>
    <dgm:pt modelId="{93DD8117-C583-49AD-8448-E1A22F9157C4}" type="sibTrans" cxnId="{E9BA38C5-4C5A-4051-9A71-6DFC0D5E9DCB}">
      <dgm:prSet/>
      <dgm:spPr/>
      <dgm:t>
        <a:bodyPr/>
        <a:lstStyle/>
        <a:p>
          <a:pPr>
            <a:lnSpc>
              <a:spcPct val="100000"/>
            </a:lnSpc>
          </a:pPr>
          <a:endParaRPr lang="en-US"/>
        </a:p>
      </dgm:t>
    </dgm:pt>
    <dgm:pt modelId="{83D470C2-3061-49F2-BFFC-959AF10FFA91}">
      <dgm:prSet phldr="0"/>
      <dgm:spPr/>
      <dgm:t>
        <a:bodyPr/>
        <a:lstStyle/>
        <a:p>
          <a:pPr>
            <a:lnSpc>
              <a:spcPct val="100000"/>
            </a:lnSpc>
          </a:pPr>
          <a:r>
            <a:rPr lang="en-US">
              <a:latin typeface="Source Sans Pro Light"/>
              <a:ea typeface="Source Sans Pro Light"/>
            </a:rPr>
            <a:t>Reagan (2015) states that it is important to give encouragement and prompts throughout the activity. </a:t>
          </a:r>
        </a:p>
      </dgm:t>
    </dgm:pt>
    <dgm:pt modelId="{42C2463E-8CFA-4D03-A19D-A39178D74FFB}" type="parTrans" cxnId="{E584381D-2575-4703-B496-5E6AE860D3AE}">
      <dgm:prSet/>
      <dgm:spPr/>
      <dgm:t>
        <a:bodyPr/>
        <a:lstStyle/>
        <a:p>
          <a:endParaRPr lang="en-GB"/>
        </a:p>
      </dgm:t>
    </dgm:pt>
    <dgm:pt modelId="{C68C181E-F842-4DDD-8131-7F6687D58405}" type="sibTrans" cxnId="{E584381D-2575-4703-B496-5E6AE860D3AE}">
      <dgm:prSet/>
      <dgm:spPr/>
      <dgm:t>
        <a:bodyPr/>
        <a:lstStyle/>
        <a:p>
          <a:pPr>
            <a:lnSpc>
              <a:spcPct val="100000"/>
            </a:lnSpc>
          </a:pPr>
          <a:endParaRPr lang="en-US"/>
        </a:p>
      </dgm:t>
    </dgm:pt>
    <dgm:pt modelId="{C891BCB4-595E-49A8-9587-4FAC52974033}">
      <dgm:prSet phldr="0"/>
      <dgm:spPr/>
      <dgm:t>
        <a:bodyPr/>
        <a:lstStyle/>
        <a:p>
          <a:pPr>
            <a:lnSpc>
              <a:spcPct val="100000"/>
            </a:lnSpc>
          </a:pPr>
          <a:r>
            <a:rPr lang="en-US">
              <a:latin typeface="Source Sans Pro Light"/>
              <a:ea typeface="Source Sans Pro Light"/>
            </a:rPr>
            <a:t>Reagan (2019) goes onto say that if attention does start to fade then special cues can be used to grab attention. This activity allows it perfectly.</a:t>
          </a:r>
        </a:p>
      </dgm:t>
    </dgm:pt>
    <dgm:pt modelId="{D2EF9A62-E1D4-4AC3-A04E-16DBD42FBA23}" type="parTrans" cxnId="{AE2F1F29-5BE7-4BC2-9405-B432AB344C0A}">
      <dgm:prSet/>
      <dgm:spPr/>
      <dgm:t>
        <a:bodyPr/>
        <a:lstStyle/>
        <a:p>
          <a:endParaRPr lang="en-GB"/>
        </a:p>
      </dgm:t>
    </dgm:pt>
    <dgm:pt modelId="{6499E17A-5BD0-4CF9-BBD1-64BCF1189E3A}" type="sibTrans" cxnId="{AE2F1F29-5BE7-4BC2-9405-B432AB344C0A}">
      <dgm:prSet/>
      <dgm:spPr/>
      <dgm:t>
        <a:bodyPr/>
        <a:lstStyle/>
        <a:p>
          <a:endParaRPr lang="en-US"/>
        </a:p>
      </dgm:t>
    </dgm:pt>
    <dgm:pt modelId="{CBBB90AD-BE0B-4E7F-85C7-312743DD395C}" type="pres">
      <dgm:prSet presAssocID="{EAF010C9-FFD0-4BD3-B71E-054D8A8F5C5D}" presName="root" presStyleCnt="0">
        <dgm:presLayoutVars>
          <dgm:dir/>
          <dgm:resizeHandles val="exact"/>
        </dgm:presLayoutVars>
      </dgm:prSet>
      <dgm:spPr/>
    </dgm:pt>
    <dgm:pt modelId="{2BE69587-A9AE-4EA7-A75E-9285F6F2FF5A}" type="pres">
      <dgm:prSet presAssocID="{EAF010C9-FFD0-4BD3-B71E-054D8A8F5C5D}" presName="container" presStyleCnt="0">
        <dgm:presLayoutVars>
          <dgm:dir/>
          <dgm:resizeHandles val="exact"/>
        </dgm:presLayoutVars>
      </dgm:prSet>
      <dgm:spPr/>
    </dgm:pt>
    <dgm:pt modelId="{D9B029B0-B54D-4827-BA03-B453A29AD593}" type="pres">
      <dgm:prSet presAssocID="{03810B58-C907-4608-AB10-AFCC0D8BE2F5}" presName="compNode" presStyleCnt="0"/>
      <dgm:spPr/>
    </dgm:pt>
    <dgm:pt modelId="{46CBD9F5-EE23-43DA-8784-1D78054EB2C3}" type="pres">
      <dgm:prSet presAssocID="{03810B58-C907-4608-AB10-AFCC0D8BE2F5}" presName="iconBgRect" presStyleLbl="bgShp" presStyleIdx="0" presStyleCnt="4"/>
      <dgm:spPr/>
    </dgm:pt>
    <dgm:pt modelId="{152A7ECB-C8CC-43F6-8518-33D978238B79}" type="pres">
      <dgm:prSet presAssocID="{03810B58-C907-4608-AB10-AFCC0D8BE2F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oker Hat"/>
        </a:ext>
      </dgm:extLst>
    </dgm:pt>
    <dgm:pt modelId="{B09F83AE-36B7-427F-B8FB-5DD4C937E129}" type="pres">
      <dgm:prSet presAssocID="{03810B58-C907-4608-AB10-AFCC0D8BE2F5}" presName="spaceRect" presStyleCnt="0"/>
      <dgm:spPr/>
    </dgm:pt>
    <dgm:pt modelId="{493A8A06-087C-4560-B1A5-FFFFA0E9708D}" type="pres">
      <dgm:prSet presAssocID="{03810B58-C907-4608-AB10-AFCC0D8BE2F5}" presName="textRect" presStyleLbl="revTx" presStyleIdx="0" presStyleCnt="4">
        <dgm:presLayoutVars>
          <dgm:chMax val="1"/>
          <dgm:chPref val="1"/>
        </dgm:presLayoutVars>
      </dgm:prSet>
      <dgm:spPr/>
    </dgm:pt>
    <dgm:pt modelId="{6DC5074E-D0C5-4D9C-8E0C-4B6F684BB934}" type="pres">
      <dgm:prSet presAssocID="{F7641D10-F33E-4CC2-8338-AE7C483485A2}" presName="sibTrans" presStyleLbl="sibTrans2D1" presStyleIdx="0" presStyleCnt="0"/>
      <dgm:spPr/>
    </dgm:pt>
    <dgm:pt modelId="{52D82A7B-8F87-4619-90A3-D6C211471A9C}" type="pres">
      <dgm:prSet presAssocID="{5C3D8A4F-1493-4772-AA05-EE956D3307D6}" presName="compNode" presStyleCnt="0"/>
      <dgm:spPr/>
    </dgm:pt>
    <dgm:pt modelId="{9F9F47F7-DC42-4D14-B407-37AC0A62DE43}" type="pres">
      <dgm:prSet presAssocID="{5C3D8A4F-1493-4772-AA05-EE956D3307D6}" presName="iconBgRect" presStyleLbl="bgShp" presStyleIdx="1" presStyleCnt="4"/>
      <dgm:spPr/>
    </dgm:pt>
    <dgm:pt modelId="{312BD7EB-8F01-4894-A127-8AAEE2CF0B43}" type="pres">
      <dgm:prSet presAssocID="{5C3D8A4F-1493-4772-AA05-EE956D3307D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nce Steps"/>
        </a:ext>
      </dgm:extLst>
    </dgm:pt>
    <dgm:pt modelId="{8C28C997-DF34-4928-840C-71CCC7057273}" type="pres">
      <dgm:prSet presAssocID="{5C3D8A4F-1493-4772-AA05-EE956D3307D6}" presName="spaceRect" presStyleCnt="0"/>
      <dgm:spPr/>
    </dgm:pt>
    <dgm:pt modelId="{985F5FBD-A8B3-476A-9C89-C40DFCF09BA2}" type="pres">
      <dgm:prSet presAssocID="{5C3D8A4F-1493-4772-AA05-EE956D3307D6}" presName="textRect" presStyleLbl="revTx" presStyleIdx="1" presStyleCnt="4">
        <dgm:presLayoutVars>
          <dgm:chMax val="1"/>
          <dgm:chPref val="1"/>
        </dgm:presLayoutVars>
      </dgm:prSet>
      <dgm:spPr/>
    </dgm:pt>
    <dgm:pt modelId="{F5C8E10F-4EDD-426E-B66D-CFBF4C767F4B}" type="pres">
      <dgm:prSet presAssocID="{93DD8117-C583-49AD-8448-E1A22F9157C4}" presName="sibTrans" presStyleLbl="sibTrans2D1" presStyleIdx="0" presStyleCnt="0"/>
      <dgm:spPr/>
    </dgm:pt>
    <dgm:pt modelId="{0389C4E1-6DC9-4100-8379-29843146F186}" type="pres">
      <dgm:prSet presAssocID="{83D470C2-3061-49F2-BFFC-959AF10FFA91}" presName="compNode" presStyleCnt="0"/>
      <dgm:spPr/>
    </dgm:pt>
    <dgm:pt modelId="{4B10EF9F-5C7D-41DC-8894-822528107BC0}" type="pres">
      <dgm:prSet presAssocID="{83D470C2-3061-49F2-BFFC-959AF10FFA91}" presName="iconBgRect" presStyleLbl="bgShp" presStyleIdx="2" presStyleCnt="4"/>
      <dgm:spPr/>
    </dgm:pt>
    <dgm:pt modelId="{19B10F0C-86FF-4B84-A596-C43891C2F6DC}" type="pres">
      <dgm:prSet presAssocID="{83D470C2-3061-49F2-BFFC-959AF10FFA9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6C660C69-1D47-414F-A437-4DB57140002C}" type="pres">
      <dgm:prSet presAssocID="{83D470C2-3061-49F2-BFFC-959AF10FFA91}" presName="spaceRect" presStyleCnt="0"/>
      <dgm:spPr/>
    </dgm:pt>
    <dgm:pt modelId="{4FA76DA2-426C-415C-A9CC-150BA96E888F}" type="pres">
      <dgm:prSet presAssocID="{83D470C2-3061-49F2-BFFC-959AF10FFA91}" presName="textRect" presStyleLbl="revTx" presStyleIdx="2" presStyleCnt="4">
        <dgm:presLayoutVars>
          <dgm:chMax val="1"/>
          <dgm:chPref val="1"/>
        </dgm:presLayoutVars>
      </dgm:prSet>
      <dgm:spPr/>
    </dgm:pt>
    <dgm:pt modelId="{F1ADDD78-2D86-4373-8F5D-5B6DB6583454}" type="pres">
      <dgm:prSet presAssocID="{C68C181E-F842-4DDD-8131-7F6687D58405}" presName="sibTrans" presStyleLbl="sibTrans2D1" presStyleIdx="0" presStyleCnt="0"/>
      <dgm:spPr/>
    </dgm:pt>
    <dgm:pt modelId="{F00357C3-90E4-43CD-B5AC-DD6BE8984C2A}" type="pres">
      <dgm:prSet presAssocID="{C891BCB4-595E-49A8-9587-4FAC52974033}" presName="compNode" presStyleCnt="0"/>
      <dgm:spPr/>
    </dgm:pt>
    <dgm:pt modelId="{6D577D78-DD09-4A11-81D7-3325E276A420}" type="pres">
      <dgm:prSet presAssocID="{C891BCB4-595E-49A8-9587-4FAC52974033}" presName="iconBgRect" presStyleLbl="bgShp" presStyleIdx="3" presStyleCnt="4"/>
      <dgm:spPr/>
    </dgm:pt>
    <dgm:pt modelId="{A3F1D019-88BA-4471-B870-033348DEB7D5}" type="pres">
      <dgm:prSet presAssocID="{C891BCB4-595E-49A8-9587-4FAC5297403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ongue"/>
        </a:ext>
      </dgm:extLst>
    </dgm:pt>
    <dgm:pt modelId="{35B44F80-C895-4E75-B03F-6038AA08BB01}" type="pres">
      <dgm:prSet presAssocID="{C891BCB4-595E-49A8-9587-4FAC52974033}" presName="spaceRect" presStyleCnt="0"/>
      <dgm:spPr/>
    </dgm:pt>
    <dgm:pt modelId="{088E02D9-8B82-4D25-B37F-69BEB8DDACF7}" type="pres">
      <dgm:prSet presAssocID="{C891BCB4-595E-49A8-9587-4FAC52974033}" presName="textRect" presStyleLbl="revTx" presStyleIdx="3" presStyleCnt="4">
        <dgm:presLayoutVars>
          <dgm:chMax val="1"/>
          <dgm:chPref val="1"/>
        </dgm:presLayoutVars>
      </dgm:prSet>
      <dgm:spPr/>
    </dgm:pt>
  </dgm:ptLst>
  <dgm:cxnLst>
    <dgm:cxn modelId="{5C176910-1F77-4600-AFB3-813CA6959038}" type="presOf" srcId="{5C3D8A4F-1493-4772-AA05-EE956D3307D6}" destId="{985F5FBD-A8B3-476A-9C89-C40DFCF09BA2}" srcOrd="0" destOrd="0" presId="urn:microsoft.com/office/officeart/2018/2/layout/IconCircleList"/>
    <dgm:cxn modelId="{E584381D-2575-4703-B496-5E6AE860D3AE}" srcId="{EAF010C9-FFD0-4BD3-B71E-054D8A8F5C5D}" destId="{83D470C2-3061-49F2-BFFC-959AF10FFA91}" srcOrd="2" destOrd="0" parTransId="{42C2463E-8CFA-4D03-A19D-A39178D74FFB}" sibTransId="{C68C181E-F842-4DDD-8131-7F6687D58405}"/>
    <dgm:cxn modelId="{AE2F1F29-5BE7-4BC2-9405-B432AB344C0A}" srcId="{EAF010C9-FFD0-4BD3-B71E-054D8A8F5C5D}" destId="{C891BCB4-595E-49A8-9587-4FAC52974033}" srcOrd="3" destOrd="0" parTransId="{D2EF9A62-E1D4-4AC3-A04E-16DBD42FBA23}" sibTransId="{6499E17A-5BD0-4CF9-BBD1-64BCF1189E3A}"/>
    <dgm:cxn modelId="{55C98D46-BCBB-426C-A208-B13BCE915433}" type="presOf" srcId="{C68C181E-F842-4DDD-8131-7F6687D58405}" destId="{F1ADDD78-2D86-4373-8F5D-5B6DB6583454}" srcOrd="0" destOrd="0" presId="urn:microsoft.com/office/officeart/2018/2/layout/IconCircleList"/>
    <dgm:cxn modelId="{462CAF4E-C5C7-47F1-92F2-B71DCDB46375}" type="presOf" srcId="{03810B58-C907-4608-AB10-AFCC0D8BE2F5}" destId="{493A8A06-087C-4560-B1A5-FFFFA0E9708D}" srcOrd="0" destOrd="0" presId="urn:microsoft.com/office/officeart/2018/2/layout/IconCircleList"/>
    <dgm:cxn modelId="{17136F79-0250-4041-B941-A5912A1B46C6}" type="presOf" srcId="{F7641D10-F33E-4CC2-8338-AE7C483485A2}" destId="{6DC5074E-D0C5-4D9C-8E0C-4B6F684BB934}" srcOrd="0" destOrd="0" presId="urn:microsoft.com/office/officeart/2018/2/layout/IconCircleList"/>
    <dgm:cxn modelId="{FB792D81-6B48-4E12-A812-4CCF1612A914}" type="presOf" srcId="{93DD8117-C583-49AD-8448-E1A22F9157C4}" destId="{F5C8E10F-4EDD-426E-B66D-CFBF4C767F4B}" srcOrd="0" destOrd="0" presId="urn:microsoft.com/office/officeart/2018/2/layout/IconCircleList"/>
    <dgm:cxn modelId="{FAE77DAA-9982-4644-8DE6-9BB13C633D89}" srcId="{EAF010C9-FFD0-4BD3-B71E-054D8A8F5C5D}" destId="{03810B58-C907-4608-AB10-AFCC0D8BE2F5}" srcOrd="0" destOrd="0" parTransId="{7A3E224A-167F-4801-B44C-374A3E6BC17E}" sibTransId="{F7641D10-F33E-4CC2-8338-AE7C483485A2}"/>
    <dgm:cxn modelId="{58E53DB0-11F8-4716-A7B6-4322A99E7342}" type="presOf" srcId="{C891BCB4-595E-49A8-9587-4FAC52974033}" destId="{088E02D9-8B82-4D25-B37F-69BEB8DDACF7}" srcOrd="0" destOrd="0" presId="urn:microsoft.com/office/officeart/2018/2/layout/IconCircleList"/>
    <dgm:cxn modelId="{E9BA38C5-4C5A-4051-9A71-6DFC0D5E9DCB}" srcId="{EAF010C9-FFD0-4BD3-B71E-054D8A8F5C5D}" destId="{5C3D8A4F-1493-4772-AA05-EE956D3307D6}" srcOrd="1" destOrd="0" parTransId="{E6B701B7-B4BB-4761-9F57-A45CB340EFBF}" sibTransId="{93DD8117-C583-49AD-8448-E1A22F9157C4}"/>
    <dgm:cxn modelId="{A816ECF6-C4BE-4B36-B4B6-BFE9BA60A333}" type="presOf" srcId="{EAF010C9-FFD0-4BD3-B71E-054D8A8F5C5D}" destId="{CBBB90AD-BE0B-4E7F-85C7-312743DD395C}" srcOrd="0" destOrd="0" presId="urn:microsoft.com/office/officeart/2018/2/layout/IconCircleList"/>
    <dgm:cxn modelId="{5CEBB2FC-A4C7-413C-8874-088A9E95602A}" type="presOf" srcId="{83D470C2-3061-49F2-BFFC-959AF10FFA91}" destId="{4FA76DA2-426C-415C-A9CC-150BA96E888F}" srcOrd="0" destOrd="0" presId="urn:microsoft.com/office/officeart/2018/2/layout/IconCircleList"/>
    <dgm:cxn modelId="{D767CF8E-71B1-4CD8-ADB0-924BCA948E78}" type="presParOf" srcId="{CBBB90AD-BE0B-4E7F-85C7-312743DD395C}" destId="{2BE69587-A9AE-4EA7-A75E-9285F6F2FF5A}" srcOrd="0" destOrd="0" presId="urn:microsoft.com/office/officeart/2018/2/layout/IconCircleList"/>
    <dgm:cxn modelId="{A48C5469-431D-483F-98C9-456F9F16D945}" type="presParOf" srcId="{2BE69587-A9AE-4EA7-A75E-9285F6F2FF5A}" destId="{D9B029B0-B54D-4827-BA03-B453A29AD593}" srcOrd="0" destOrd="0" presId="urn:microsoft.com/office/officeart/2018/2/layout/IconCircleList"/>
    <dgm:cxn modelId="{887184DC-14AC-4024-A404-D89028EB24DB}" type="presParOf" srcId="{D9B029B0-B54D-4827-BA03-B453A29AD593}" destId="{46CBD9F5-EE23-43DA-8784-1D78054EB2C3}" srcOrd="0" destOrd="0" presId="urn:microsoft.com/office/officeart/2018/2/layout/IconCircleList"/>
    <dgm:cxn modelId="{169A6B2C-72B0-41B7-B64E-21AB65231E4C}" type="presParOf" srcId="{D9B029B0-B54D-4827-BA03-B453A29AD593}" destId="{152A7ECB-C8CC-43F6-8518-33D978238B79}" srcOrd="1" destOrd="0" presId="urn:microsoft.com/office/officeart/2018/2/layout/IconCircleList"/>
    <dgm:cxn modelId="{94572C05-666C-475E-9380-430E10078A20}" type="presParOf" srcId="{D9B029B0-B54D-4827-BA03-B453A29AD593}" destId="{B09F83AE-36B7-427F-B8FB-5DD4C937E129}" srcOrd="2" destOrd="0" presId="urn:microsoft.com/office/officeart/2018/2/layout/IconCircleList"/>
    <dgm:cxn modelId="{6C8A7778-BD0B-4E35-8A95-65F7AD41A719}" type="presParOf" srcId="{D9B029B0-B54D-4827-BA03-B453A29AD593}" destId="{493A8A06-087C-4560-B1A5-FFFFA0E9708D}" srcOrd="3" destOrd="0" presId="urn:microsoft.com/office/officeart/2018/2/layout/IconCircleList"/>
    <dgm:cxn modelId="{9F1C7F4D-1BD6-41F1-B9C6-5F20C3029148}" type="presParOf" srcId="{2BE69587-A9AE-4EA7-A75E-9285F6F2FF5A}" destId="{6DC5074E-D0C5-4D9C-8E0C-4B6F684BB934}" srcOrd="1" destOrd="0" presId="urn:microsoft.com/office/officeart/2018/2/layout/IconCircleList"/>
    <dgm:cxn modelId="{E9376C14-D4B3-4B3B-B30B-F36DC95EA4D1}" type="presParOf" srcId="{2BE69587-A9AE-4EA7-A75E-9285F6F2FF5A}" destId="{52D82A7B-8F87-4619-90A3-D6C211471A9C}" srcOrd="2" destOrd="0" presId="urn:microsoft.com/office/officeart/2018/2/layout/IconCircleList"/>
    <dgm:cxn modelId="{156CDC97-64B7-4C4A-9F21-B76B6713F9DC}" type="presParOf" srcId="{52D82A7B-8F87-4619-90A3-D6C211471A9C}" destId="{9F9F47F7-DC42-4D14-B407-37AC0A62DE43}" srcOrd="0" destOrd="0" presId="urn:microsoft.com/office/officeart/2018/2/layout/IconCircleList"/>
    <dgm:cxn modelId="{486AE664-F967-49DF-A853-83745EB297F3}" type="presParOf" srcId="{52D82A7B-8F87-4619-90A3-D6C211471A9C}" destId="{312BD7EB-8F01-4894-A127-8AAEE2CF0B43}" srcOrd="1" destOrd="0" presId="urn:microsoft.com/office/officeart/2018/2/layout/IconCircleList"/>
    <dgm:cxn modelId="{CB95E29D-3809-413D-A307-33B64347E29A}" type="presParOf" srcId="{52D82A7B-8F87-4619-90A3-D6C211471A9C}" destId="{8C28C997-DF34-4928-840C-71CCC7057273}" srcOrd="2" destOrd="0" presId="urn:microsoft.com/office/officeart/2018/2/layout/IconCircleList"/>
    <dgm:cxn modelId="{0648B449-459C-4B37-8CF1-B9AF241DEA16}" type="presParOf" srcId="{52D82A7B-8F87-4619-90A3-D6C211471A9C}" destId="{985F5FBD-A8B3-476A-9C89-C40DFCF09BA2}" srcOrd="3" destOrd="0" presId="urn:microsoft.com/office/officeart/2018/2/layout/IconCircleList"/>
    <dgm:cxn modelId="{F1EEE963-6B5C-4AB1-AC19-A3EC10BCCB74}" type="presParOf" srcId="{2BE69587-A9AE-4EA7-A75E-9285F6F2FF5A}" destId="{F5C8E10F-4EDD-426E-B66D-CFBF4C767F4B}" srcOrd="3" destOrd="0" presId="urn:microsoft.com/office/officeart/2018/2/layout/IconCircleList"/>
    <dgm:cxn modelId="{26D206D5-5ED4-4767-84D7-B250CDF198EC}" type="presParOf" srcId="{2BE69587-A9AE-4EA7-A75E-9285F6F2FF5A}" destId="{0389C4E1-6DC9-4100-8379-29843146F186}" srcOrd="4" destOrd="0" presId="urn:microsoft.com/office/officeart/2018/2/layout/IconCircleList"/>
    <dgm:cxn modelId="{D0483B89-4856-4BAC-8E3E-1691FF03C4EF}" type="presParOf" srcId="{0389C4E1-6DC9-4100-8379-29843146F186}" destId="{4B10EF9F-5C7D-41DC-8894-822528107BC0}" srcOrd="0" destOrd="0" presId="urn:microsoft.com/office/officeart/2018/2/layout/IconCircleList"/>
    <dgm:cxn modelId="{F265616B-7B55-4918-894D-52D902B88343}" type="presParOf" srcId="{0389C4E1-6DC9-4100-8379-29843146F186}" destId="{19B10F0C-86FF-4B84-A596-C43891C2F6DC}" srcOrd="1" destOrd="0" presId="urn:microsoft.com/office/officeart/2018/2/layout/IconCircleList"/>
    <dgm:cxn modelId="{AC79761A-0B40-4802-8993-F5CF2BEEE658}" type="presParOf" srcId="{0389C4E1-6DC9-4100-8379-29843146F186}" destId="{6C660C69-1D47-414F-A437-4DB57140002C}" srcOrd="2" destOrd="0" presId="urn:microsoft.com/office/officeart/2018/2/layout/IconCircleList"/>
    <dgm:cxn modelId="{D6DCE37C-C443-4575-8782-9A4BC61DF109}" type="presParOf" srcId="{0389C4E1-6DC9-4100-8379-29843146F186}" destId="{4FA76DA2-426C-415C-A9CC-150BA96E888F}" srcOrd="3" destOrd="0" presId="urn:microsoft.com/office/officeart/2018/2/layout/IconCircleList"/>
    <dgm:cxn modelId="{0E9EC10A-7171-4FAC-9C20-B8AA7BA1457E}" type="presParOf" srcId="{2BE69587-A9AE-4EA7-A75E-9285F6F2FF5A}" destId="{F1ADDD78-2D86-4373-8F5D-5B6DB6583454}" srcOrd="5" destOrd="0" presId="urn:microsoft.com/office/officeart/2018/2/layout/IconCircleList"/>
    <dgm:cxn modelId="{291A3C07-BBFC-4EAE-8708-3F109AC86959}" type="presParOf" srcId="{2BE69587-A9AE-4EA7-A75E-9285F6F2FF5A}" destId="{F00357C3-90E4-43CD-B5AC-DD6BE8984C2A}" srcOrd="6" destOrd="0" presId="urn:microsoft.com/office/officeart/2018/2/layout/IconCircleList"/>
    <dgm:cxn modelId="{403B95DB-0E16-4EDD-8CA8-6F045C038F8F}" type="presParOf" srcId="{F00357C3-90E4-43CD-B5AC-DD6BE8984C2A}" destId="{6D577D78-DD09-4A11-81D7-3325E276A420}" srcOrd="0" destOrd="0" presId="urn:microsoft.com/office/officeart/2018/2/layout/IconCircleList"/>
    <dgm:cxn modelId="{72DA4C94-2E53-4AE5-8127-D91172740AAF}" type="presParOf" srcId="{F00357C3-90E4-43CD-B5AC-DD6BE8984C2A}" destId="{A3F1D019-88BA-4471-B870-033348DEB7D5}" srcOrd="1" destOrd="0" presId="urn:microsoft.com/office/officeart/2018/2/layout/IconCircleList"/>
    <dgm:cxn modelId="{76596160-ACBB-49D7-B035-63C77120F9A1}" type="presParOf" srcId="{F00357C3-90E4-43CD-B5AC-DD6BE8984C2A}" destId="{35B44F80-C895-4E75-B03F-6038AA08BB01}" srcOrd="2" destOrd="0" presId="urn:microsoft.com/office/officeart/2018/2/layout/IconCircleList"/>
    <dgm:cxn modelId="{96C6BEC0-D055-4411-95B6-5C68E4BA6DCA}" type="presParOf" srcId="{F00357C3-90E4-43CD-B5AC-DD6BE8984C2A}" destId="{088E02D9-8B82-4D25-B37F-69BEB8DDACF7}"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F570C4-A117-41C1-B0A7-89237BD0FEE5}">
      <dsp:nvSpPr>
        <dsp:cNvPr id="0" name=""/>
        <dsp:cNvSpPr/>
      </dsp:nvSpPr>
      <dsp:spPr>
        <a:xfrm>
          <a:off x="64873" y="136951"/>
          <a:ext cx="1499762" cy="14997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3C4B51-04FA-4E72-9060-D7E69A9C18A8}">
      <dsp:nvSpPr>
        <dsp:cNvPr id="0" name=""/>
        <dsp:cNvSpPr/>
      </dsp:nvSpPr>
      <dsp:spPr>
        <a:xfrm>
          <a:off x="379823" y="451901"/>
          <a:ext cx="869862" cy="8698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2754F0-2491-4107-9DDE-E95966170F9B}">
      <dsp:nvSpPr>
        <dsp:cNvPr id="0" name=""/>
        <dsp:cNvSpPr/>
      </dsp:nvSpPr>
      <dsp:spPr>
        <a:xfrm>
          <a:off x="1886013" y="136951"/>
          <a:ext cx="3535153" cy="1499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latin typeface="Source Sans Pro Light"/>
              <a:ea typeface="Source Sans Pro Light"/>
            </a:rPr>
            <a:t>Showing an understanding and acceptance of ADHD makes the individual engage better (Reagan 2015). </a:t>
          </a:r>
          <a:endParaRPr lang="en-US" sz="1700" kern="1200"/>
        </a:p>
      </dsp:txBody>
      <dsp:txXfrm>
        <a:off x="1886013" y="136951"/>
        <a:ext cx="3535153" cy="1499762"/>
      </dsp:txXfrm>
    </dsp:sp>
    <dsp:sp modelId="{BACFB24B-B926-4B26-98D5-BB3FEA8D5CD6}">
      <dsp:nvSpPr>
        <dsp:cNvPr id="0" name=""/>
        <dsp:cNvSpPr/>
      </dsp:nvSpPr>
      <dsp:spPr>
        <a:xfrm>
          <a:off x="6037140" y="136951"/>
          <a:ext cx="1499762" cy="14997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CA472B-9AF8-443C-A7A8-C980A900391D}">
      <dsp:nvSpPr>
        <dsp:cNvPr id="0" name=""/>
        <dsp:cNvSpPr/>
      </dsp:nvSpPr>
      <dsp:spPr>
        <a:xfrm>
          <a:off x="6352090" y="451901"/>
          <a:ext cx="869862" cy="8698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29477E-6759-4BDC-9132-7D670ABFBF50}">
      <dsp:nvSpPr>
        <dsp:cNvPr id="0" name=""/>
        <dsp:cNvSpPr/>
      </dsp:nvSpPr>
      <dsp:spPr>
        <a:xfrm>
          <a:off x="7858280" y="136951"/>
          <a:ext cx="3535153" cy="1499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latin typeface="Source Sans Pro Light"/>
              <a:ea typeface="Source Sans Pro Light"/>
            </a:rPr>
            <a:t>Putting ourselves in their shoes allows us to see the world from their perspective so we can ensure that we slow things down and put them into a format they can best understand. </a:t>
          </a:r>
        </a:p>
      </dsp:txBody>
      <dsp:txXfrm>
        <a:off x="7858280" y="136951"/>
        <a:ext cx="3535153" cy="1499762"/>
      </dsp:txXfrm>
    </dsp:sp>
    <dsp:sp modelId="{B666EF6B-09DE-414C-A031-8178EA674FB9}">
      <dsp:nvSpPr>
        <dsp:cNvPr id="0" name=""/>
        <dsp:cNvSpPr/>
      </dsp:nvSpPr>
      <dsp:spPr>
        <a:xfrm>
          <a:off x="64873" y="2307174"/>
          <a:ext cx="1499762" cy="14997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C96F8-7827-4244-9C0C-A1239BAB9DF8}">
      <dsp:nvSpPr>
        <dsp:cNvPr id="0" name=""/>
        <dsp:cNvSpPr/>
      </dsp:nvSpPr>
      <dsp:spPr>
        <a:xfrm>
          <a:off x="379823" y="2622124"/>
          <a:ext cx="869862" cy="8698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F3AB7B-8BD8-4E74-AF34-0A5CC2065685}">
      <dsp:nvSpPr>
        <dsp:cNvPr id="0" name=""/>
        <dsp:cNvSpPr/>
      </dsp:nvSpPr>
      <dsp:spPr>
        <a:xfrm>
          <a:off x="1886013" y="2307174"/>
          <a:ext cx="3535153" cy="1499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latin typeface="Source Sans Pro Light"/>
              <a:ea typeface="Source Sans Pro Light"/>
            </a:rPr>
            <a:t>Ensure they feel valued and respected. </a:t>
          </a:r>
        </a:p>
      </dsp:txBody>
      <dsp:txXfrm>
        <a:off x="1886013" y="2307174"/>
        <a:ext cx="3535153" cy="1499762"/>
      </dsp:txXfrm>
    </dsp:sp>
    <dsp:sp modelId="{92E2F912-896C-4B66-807A-109477AE7A6B}">
      <dsp:nvSpPr>
        <dsp:cNvPr id="0" name=""/>
        <dsp:cNvSpPr/>
      </dsp:nvSpPr>
      <dsp:spPr>
        <a:xfrm>
          <a:off x="6037140" y="2307174"/>
          <a:ext cx="1499762" cy="149976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31CD2D-4058-47C6-B7AD-6504A2350802}">
      <dsp:nvSpPr>
        <dsp:cNvPr id="0" name=""/>
        <dsp:cNvSpPr/>
      </dsp:nvSpPr>
      <dsp:spPr>
        <a:xfrm>
          <a:off x="6352090" y="2622124"/>
          <a:ext cx="869862" cy="86986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372B64-3DEC-4D81-AF44-11C841C91EDD}">
      <dsp:nvSpPr>
        <dsp:cNvPr id="0" name=""/>
        <dsp:cNvSpPr/>
      </dsp:nvSpPr>
      <dsp:spPr>
        <a:xfrm>
          <a:off x="7858280" y="2307174"/>
          <a:ext cx="3535153" cy="1499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latin typeface="Source Sans Pro Light"/>
              <a:ea typeface="Source Sans Pro Light"/>
            </a:rPr>
            <a:t>Provides them with the support they need to evaluate each situation and take it at a pace they are comfortable in. </a:t>
          </a:r>
        </a:p>
      </dsp:txBody>
      <dsp:txXfrm>
        <a:off x="7858280" y="2307174"/>
        <a:ext cx="3535153" cy="14997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CBD9F5-EE23-43DA-8784-1D78054EB2C3}">
      <dsp:nvSpPr>
        <dsp:cNvPr id="0" name=""/>
        <dsp:cNvSpPr/>
      </dsp:nvSpPr>
      <dsp:spPr>
        <a:xfrm>
          <a:off x="280193" y="72821"/>
          <a:ext cx="1370938" cy="137093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2A7ECB-C8CC-43F6-8518-33D978238B79}">
      <dsp:nvSpPr>
        <dsp:cNvPr id="0" name=""/>
        <dsp:cNvSpPr/>
      </dsp:nvSpPr>
      <dsp:spPr>
        <a:xfrm>
          <a:off x="568090" y="360718"/>
          <a:ext cx="795144" cy="7951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3A8A06-087C-4560-B1A5-FFFFA0E9708D}">
      <dsp:nvSpPr>
        <dsp:cNvPr id="0" name=""/>
        <dsp:cNvSpPr/>
      </dsp:nvSpPr>
      <dsp:spPr>
        <a:xfrm>
          <a:off x="1944904" y="72821"/>
          <a:ext cx="3231497" cy="1370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latin typeface="Source Sans Pro Light"/>
              <a:ea typeface="Source Sans Pro Light"/>
            </a:rPr>
            <a:t> This is an example of a fun and interactive activity. </a:t>
          </a:r>
        </a:p>
      </dsp:txBody>
      <dsp:txXfrm>
        <a:off x="1944904" y="72821"/>
        <a:ext cx="3231497" cy="1370938"/>
      </dsp:txXfrm>
    </dsp:sp>
    <dsp:sp modelId="{9F9F47F7-DC42-4D14-B407-37AC0A62DE43}">
      <dsp:nvSpPr>
        <dsp:cNvPr id="0" name=""/>
        <dsp:cNvSpPr/>
      </dsp:nvSpPr>
      <dsp:spPr>
        <a:xfrm>
          <a:off x="5739466" y="72821"/>
          <a:ext cx="1370938" cy="137093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2BD7EB-8F01-4894-A127-8AAEE2CF0B43}">
      <dsp:nvSpPr>
        <dsp:cNvPr id="0" name=""/>
        <dsp:cNvSpPr/>
      </dsp:nvSpPr>
      <dsp:spPr>
        <a:xfrm>
          <a:off x="6027363" y="360718"/>
          <a:ext cx="795144" cy="7951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5F5FBD-A8B3-476A-9C89-C40DFCF09BA2}">
      <dsp:nvSpPr>
        <dsp:cNvPr id="0" name=""/>
        <dsp:cNvSpPr/>
      </dsp:nvSpPr>
      <dsp:spPr>
        <a:xfrm>
          <a:off x="7404177" y="72821"/>
          <a:ext cx="3231497" cy="1370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latin typeface="Source Sans Pro Light"/>
              <a:ea typeface="Source Sans Pro Light"/>
            </a:rPr>
            <a:t>By keeping the activities fun and engaging you would keep the student's attention. </a:t>
          </a:r>
        </a:p>
      </dsp:txBody>
      <dsp:txXfrm>
        <a:off x="7404177" y="72821"/>
        <a:ext cx="3231497" cy="1370938"/>
      </dsp:txXfrm>
    </dsp:sp>
    <dsp:sp modelId="{4B10EF9F-5C7D-41DC-8894-822528107BC0}">
      <dsp:nvSpPr>
        <dsp:cNvPr id="0" name=""/>
        <dsp:cNvSpPr/>
      </dsp:nvSpPr>
      <dsp:spPr>
        <a:xfrm>
          <a:off x="280193" y="2035179"/>
          <a:ext cx="1370938" cy="137093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B10F0C-86FF-4B84-A596-C43891C2F6DC}">
      <dsp:nvSpPr>
        <dsp:cNvPr id="0" name=""/>
        <dsp:cNvSpPr/>
      </dsp:nvSpPr>
      <dsp:spPr>
        <a:xfrm>
          <a:off x="568090" y="2323076"/>
          <a:ext cx="795144" cy="7951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A76DA2-426C-415C-A9CC-150BA96E888F}">
      <dsp:nvSpPr>
        <dsp:cNvPr id="0" name=""/>
        <dsp:cNvSpPr/>
      </dsp:nvSpPr>
      <dsp:spPr>
        <a:xfrm>
          <a:off x="1944904" y="2035179"/>
          <a:ext cx="3231497" cy="1370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latin typeface="Source Sans Pro Light"/>
              <a:ea typeface="Source Sans Pro Light"/>
            </a:rPr>
            <a:t>Reagan (2015) states that it is important to give encouragement and prompts throughout the activity. </a:t>
          </a:r>
        </a:p>
      </dsp:txBody>
      <dsp:txXfrm>
        <a:off x="1944904" y="2035179"/>
        <a:ext cx="3231497" cy="1370938"/>
      </dsp:txXfrm>
    </dsp:sp>
    <dsp:sp modelId="{6D577D78-DD09-4A11-81D7-3325E276A420}">
      <dsp:nvSpPr>
        <dsp:cNvPr id="0" name=""/>
        <dsp:cNvSpPr/>
      </dsp:nvSpPr>
      <dsp:spPr>
        <a:xfrm>
          <a:off x="5739466" y="2035179"/>
          <a:ext cx="1370938" cy="137093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F1D019-88BA-4471-B870-033348DEB7D5}">
      <dsp:nvSpPr>
        <dsp:cNvPr id="0" name=""/>
        <dsp:cNvSpPr/>
      </dsp:nvSpPr>
      <dsp:spPr>
        <a:xfrm>
          <a:off x="6027363" y="2323076"/>
          <a:ext cx="795144" cy="7951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8E02D9-8B82-4D25-B37F-69BEB8DDACF7}">
      <dsp:nvSpPr>
        <dsp:cNvPr id="0" name=""/>
        <dsp:cNvSpPr/>
      </dsp:nvSpPr>
      <dsp:spPr>
        <a:xfrm>
          <a:off x="7404177" y="2035179"/>
          <a:ext cx="3231497" cy="1370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latin typeface="Source Sans Pro Light"/>
              <a:ea typeface="Source Sans Pro Light"/>
            </a:rPr>
            <a:t>Reagan (2019) goes onto say that if attention does start to fade then special cues can be used to grab attention. This activity allows it perfectly.</a:t>
          </a:r>
        </a:p>
      </dsp:txBody>
      <dsp:txXfrm>
        <a:off x="7404177" y="2035179"/>
        <a:ext cx="3231497" cy="1370938"/>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5-06T17:29:19.135"/>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5-05T11:50:03.506"/>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5-05T11:50:03.506"/>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9DA906-EDB6-4CA5-B570-085CC10D59DB}" type="datetimeFigureOut">
              <a:rPr lang="en-US"/>
              <a:t>5/9/20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301015-CF47-435C-95A0-105C8279124D}" type="slidenum">
              <a:rPr lang="en-US"/>
              <a:t>‹#›</a:t>
            </a:fld>
            <a:endParaRPr lang="en-US"/>
          </a:p>
        </p:txBody>
      </p:sp>
    </p:spTree>
    <p:extLst>
      <p:ext uri="{BB962C8B-B14F-4D97-AF65-F5344CB8AC3E}">
        <p14:creationId xmlns:p14="http://schemas.microsoft.com/office/powerpoint/2010/main" val="70894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adhdandyou.co.uk/wp-content/uploads/2016/01/New-combined-Teachers-Guide-v14.pdf"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Unfortunately, there is not one definitive clinical test for ADHD so diagnosis can be difficult. Many children have problems with self-control from time to time and it is difficult to know when this is ‘ordinary’ </a:t>
            </a:r>
            <a:r>
              <a:rPr lang="en-US" err="1"/>
              <a:t>behaviour</a:t>
            </a:r>
            <a:r>
              <a:rPr lang="en-US"/>
              <a:t> or when it could be as a result of ADHD. ' </a:t>
            </a:r>
            <a:r>
              <a:rPr lang="en-US">
                <a:hlinkClick r:id="rId3"/>
              </a:rPr>
              <a:t>http://www.adhdandyou.co.uk/wp-content/uploads/2016/01/New-combined-Teachers-Guide-v14.pdf</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98301015-CF47-435C-95A0-105C8279124D}" type="slidenum">
              <a:rPr lang="en-US"/>
              <a:t>2</a:t>
            </a:fld>
            <a:endParaRPr lang="en-US"/>
          </a:p>
        </p:txBody>
      </p:sp>
    </p:spTree>
    <p:extLst>
      <p:ext uri="{BB962C8B-B14F-4D97-AF65-F5344CB8AC3E}">
        <p14:creationId xmlns:p14="http://schemas.microsoft.com/office/powerpoint/2010/main" val="3948627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By asking participants to come up with ideas about a pupils feelings in overwhelming situations, they are able to put themselves in their shoes and take in to account how they can addapt a varity of situations to cater for the needs of students with ADHD. By taking on board how children may feel in certain situations caregivers are able to ensure that these feelings do not fester within. </a:t>
            </a:r>
          </a:p>
        </p:txBody>
      </p:sp>
      <p:sp>
        <p:nvSpPr>
          <p:cNvPr id="4" name="Slide Number Placeholder 3"/>
          <p:cNvSpPr>
            <a:spLocks noGrp="1"/>
          </p:cNvSpPr>
          <p:nvPr>
            <p:ph type="sldNum" sz="quarter" idx="5"/>
          </p:nvPr>
        </p:nvSpPr>
        <p:spPr/>
        <p:txBody>
          <a:bodyPr/>
          <a:lstStyle/>
          <a:p>
            <a:fld id="{98301015-CF47-435C-95A0-105C8279124D}" type="slidenum">
              <a:rPr lang="en-US"/>
              <a:t>4</a:t>
            </a:fld>
            <a:endParaRPr lang="en-US"/>
          </a:p>
        </p:txBody>
      </p:sp>
    </p:spTree>
    <p:extLst>
      <p:ext uri="{BB962C8B-B14F-4D97-AF65-F5344CB8AC3E}">
        <p14:creationId xmlns:p14="http://schemas.microsoft.com/office/powerpoint/2010/main" val="28223732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Some of the feelings I expect as feedback from the activity include...... </a:t>
            </a:r>
          </a:p>
        </p:txBody>
      </p:sp>
      <p:sp>
        <p:nvSpPr>
          <p:cNvPr id="4" name="Slide Number Placeholder 3"/>
          <p:cNvSpPr>
            <a:spLocks noGrp="1"/>
          </p:cNvSpPr>
          <p:nvPr>
            <p:ph type="sldNum" sz="quarter" idx="5"/>
          </p:nvPr>
        </p:nvSpPr>
        <p:spPr/>
        <p:txBody>
          <a:bodyPr/>
          <a:lstStyle/>
          <a:p>
            <a:fld id="{98301015-CF47-435C-95A0-105C8279124D}" type="slidenum">
              <a:rPr lang="en-US"/>
              <a:t>5</a:t>
            </a:fld>
            <a:endParaRPr lang="en-US"/>
          </a:p>
        </p:txBody>
      </p:sp>
    </p:spTree>
    <p:extLst>
      <p:ext uri="{BB962C8B-B14F-4D97-AF65-F5344CB8AC3E}">
        <p14:creationId xmlns:p14="http://schemas.microsoft.com/office/powerpoint/2010/main" val="4187060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So as stated before this activity promotes best practice in a way to understand which situations best suit an individual with ADHD to excell and learn in. So by being in that individuals shoesm, activities can be made to </a:t>
            </a:r>
          </a:p>
        </p:txBody>
      </p:sp>
      <p:sp>
        <p:nvSpPr>
          <p:cNvPr id="4" name="Slide Number Placeholder 3"/>
          <p:cNvSpPr>
            <a:spLocks noGrp="1"/>
          </p:cNvSpPr>
          <p:nvPr>
            <p:ph type="sldNum" sz="quarter" idx="5"/>
          </p:nvPr>
        </p:nvSpPr>
        <p:spPr/>
        <p:txBody>
          <a:bodyPr/>
          <a:lstStyle/>
          <a:p>
            <a:fld id="{98301015-CF47-435C-95A0-105C8279124D}" type="slidenum">
              <a:rPr lang="en-US"/>
              <a:t>7</a:t>
            </a:fld>
            <a:endParaRPr lang="en-US"/>
          </a:p>
        </p:txBody>
      </p:sp>
    </p:spTree>
    <p:extLst>
      <p:ext uri="{BB962C8B-B14F-4D97-AF65-F5344CB8AC3E}">
        <p14:creationId xmlns:p14="http://schemas.microsoft.com/office/powerpoint/2010/main" val="10178319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activity is an example of the </a:t>
            </a:r>
            <a:r>
              <a:rPr lang="en-GB"/>
              <a:t>best practice it promotes. </a:t>
            </a:r>
            <a:endParaRPr lang="en-US"/>
          </a:p>
        </p:txBody>
      </p:sp>
      <p:sp>
        <p:nvSpPr>
          <p:cNvPr id="4" name="Slide Number Placeholder 3"/>
          <p:cNvSpPr>
            <a:spLocks noGrp="1"/>
          </p:cNvSpPr>
          <p:nvPr>
            <p:ph type="sldNum" sz="quarter" idx="5"/>
          </p:nvPr>
        </p:nvSpPr>
        <p:spPr/>
        <p:txBody>
          <a:bodyPr/>
          <a:lstStyle/>
          <a:p>
            <a:fld id="{98301015-CF47-435C-95A0-105C8279124D}" type="slidenum">
              <a:rPr lang="en-US" smtClean="0"/>
              <a:t>10</a:t>
            </a:fld>
            <a:endParaRPr lang="en-US"/>
          </a:p>
        </p:txBody>
      </p:sp>
    </p:spTree>
    <p:extLst>
      <p:ext uri="{BB962C8B-B14F-4D97-AF65-F5344CB8AC3E}">
        <p14:creationId xmlns:p14="http://schemas.microsoft.com/office/powerpoint/2010/main" val="32139356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activity is an example of the </a:t>
            </a:r>
            <a:r>
              <a:rPr lang="en-GB"/>
              <a:t>best practice it promotes. </a:t>
            </a:r>
            <a:endParaRPr lang="en-US"/>
          </a:p>
        </p:txBody>
      </p:sp>
      <p:sp>
        <p:nvSpPr>
          <p:cNvPr id="4" name="Slide Number Placeholder 3"/>
          <p:cNvSpPr>
            <a:spLocks noGrp="1"/>
          </p:cNvSpPr>
          <p:nvPr>
            <p:ph type="sldNum" sz="quarter" idx="5"/>
          </p:nvPr>
        </p:nvSpPr>
        <p:spPr/>
        <p:txBody>
          <a:bodyPr/>
          <a:lstStyle/>
          <a:p>
            <a:fld id="{98301015-CF47-435C-95A0-105C8279124D}" type="slidenum">
              <a:rPr lang="en-US" smtClean="0"/>
              <a:t>13</a:t>
            </a:fld>
            <a:endParaRPr lang="en-US"/>
          </a:p>
        </p:txBody>
      </p:sp>
    </p:spTree>
    <p:extLst>
      <p:ext uri="{BB962C8B-B14F-4D97-AF65-F5344CB8AC3E}">
        <p14:creationId xmlns:p14="http://schemas.microsoft.com/office/powerpoint/2010/main" val="32139356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5/9/20</a:t>
            </a:fld>
            <a:endParaRPr lang="en-US"/>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147032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5/9/20</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575264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5/9/20</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726396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5/9/20</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18121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5/9/20</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647375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5/9/20</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71013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5/9/20</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228913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5/9/20</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20342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5/9/20</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28469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5/9/20</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865062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5/9/20</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331849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5/9/20</a:t>
            </a:fld>
            <a:endParaRPr lang="en-US"/>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911062096"/>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63" r:id="rId6"/>
    <p:sldLayoutId id="2147483759" r:id="rId7"/>
    <p:sldLayoutId id="2147483760" r:id="rId8"/>
    <p:sldLayoutId id="2147483761" r:id="rId9"/>
    <p:sldLayoutId id="2147483762" r:id="rId10"/>
    <p:sldLayoutId id="2147483764"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uowtsd-my.sharepoint.com/:w:/r/personal/1801100_student_uwtsd_ac_uk/_layouts/15/doc.aspx?sourcedoc=%7B127572a6-2023-407b-817f-fa87cc1cfd10%7D&amp;action=edit"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customXml" Target="../ink/ink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image" Target="../media/image18.sv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customXml" Target="../ink/ink2.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slides/_rels/slide14.xml.rels><?xml version="1.0" encoding="UTF-8" standalone="yes"?>
<Relationships xmlns="http://schemas.openxmlformats.org/package/2006/relationships"><Relationship Id="rId3" Type="http://schemas.openxmlformats.org/officeDocument/2006/relationships/hyperlink" Target="https://kahoot.com" TargetMode="External"/><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customXml" Target="../ink/ink3.xml"/><Relationship Id="rId1" Type="http://schemas.openxmlformats.org/officeDocument/2006/relationships/slideLayout" Target="../slideLayouts/slideLayout2.xml"/><Relationship Id="rId5" Type="http://schemas.openxmlformats.org/officeDocument/2006/relationships/image" Target="../media/image38.png"/><Relationship Id="rId4" Type="http://schemas.openxmlformats.org/officeDocument/2006/relationships/image" Target="../media/image37.png"/></Relationships>
</file>

<file path=ppt/slides/_rels/slide1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openxmlformats.org/officeDocument/2006/relationships/hyperlink" Target="https://www.adhdfoundation.org.uk/wp-content/uploads/2019/01/Teaching-and-Managing-Students_FINAL.pdf" TargetMode="External"/><Relationship Id="rId3" Type="http://schemas.openxmlformats.org/officeDocument/2006/relationships/hyperlink" Target="https://www.healthline.com/health/adhd/adhd-trigger-symptoms#1" TargetMode="External"/><Relationship Id="rId7" Type="http://schemas.openxmlformats.org/officeDocument/2006/relationships/hyperlink" Target="http://www.adhdandyou.co.uk/wp-content/uploads/2016/01/New-combined-Teachers-Guide-v14.pdf" TargetMode="External"/><Relationship Id="rId2" Type="http://schemas.openxmlformats.org/officeDocument/2006/relationships/hyperlink" Target="https://www.tes.com/news/too-many-schools-have-forgotten-fun-crucially-important" TargetMode="External"/><Relationship Id="rId1" Type="http://schemas.openxmlformats.org/officeDocument/2006/relationships/slideLayout" Target="../slideLayouts/slideLayout2.xml"/><Relationship Id="rId6" Type="http://schemas.openxmlformats.org/officeDocument/2006/relationships/hyperlink" Target="https://www.nhs.uk/conditions/attention-deficit-hyperactivity-disorder-adhd/" TargetMode="External"/><Relationship Id="rId5" Type="http://schemas.openxmlformats.org/officeDocument/2006/relationships/hyperlink" Target="https://www.nhs.uk/conditions/attention-deficit-hyperactivity-disorder-adhd/symptoms/" TargetMode="External"/><Relationship Id="rId4" Type="http://schemas.openxmlformats.org/officeDocument/2006/relationships/hyperlink" Target="https://www.medicalnewstoday.com/articles/325867" TargetMode="External"/><Relationship Id="rId9" Type="http://schemas.openxmlformats.org/officeDocument/2006/relationships/hyperlink" Target="https://point-1.org.uk/document/human-body-outli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9">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3">
            <a:extLst>
              <a:ext uri="{FF2B5EF4-FFF2-40B4-BE49-F238E27FC236}">
                <a16:creationId xmlns:a16="http://schemas.microsoft.com/office/drawing/2014/main" id="{2E2E737B-CE82-4BF6-98EB-87725D0D8927}"/>
              </a:ext>
            </a:extLst>
          </p:cNvPr>
          <p:cNvPicPr>
            <a:picLocks noChangeAspect="1"/>
          </p:cNvPicPr>
          <p:nvPr/>
        </p:nvPicPr>
        <p:blipFill rotWithShape="1">
          <a:blip r:embed="rId2">
            <a:alphaModFix/>
          </a:blip>
          <a:srcRect t="13486" r="-1" b="29966"/>
          <a:stretch/>
        </p:blipFill>
        <p:spPr>
          <a:xfrm>
            <a:off x="20" y="10"/>
            <a:ext cx="12188930" cy="6857990"/>
          </a:xfrm>
          <a:prstGeom prst="rect">
            <a:avLst/>
          </a:prstGeom>
        </p:spPr>
      </p:pic>
      <p:sp>
        <p:nvSpPr>
          <p:cNvPr id="28" name="Rectangle 6">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657225 w 10515600"/>
              <a:gd name="connsiteY1" fmla="*/ 0 h 5416094"/>
              <a:gd name="connsiteX2" fmla="*/ 1419606 w 10515600"/>
              <a:gd name="connsiteY2" fmla="*/ 0 h 5416094"/>
              <a:gd name="connsiteX3" fmla="*/ 2181987 w 10515600"/>
              <a:gd name="connsiteY3" fmla="*/ 0 h 5416094"/>
              <a:gd name="connsiteX4" fmla="*/ 3049524 w 10515600"/>
              <a:gd name="connsiteY4" fmla="*/ 0 h 5416094"/>
              <a:gd name="connsiteX5" fmla="*/ 3706749 w 10515600"/>
              <a:gd name="connsiteY5" fmla="*/ 0 h 5416094"/>
              <a:gd name="connsiteX6" fmla="*/ 4469130 w 10515600"/>
              <a:gd name="connsiteY6" fmla="*/ 0 h 5416094"/>
              <a:gd name="connsiteX7" fmla="*/ 5126355 w 10515600"/>
              <a:gd name="connsiteY7" fmla="*/ 0 h 5416094"/>
              <a:gd name="connsiteX8" fmla="*/ 5783580 w 10515600"/>
              <a:gd name="connsiteY8" fmla="*/ 0 h 5416094"/>
              <a:gd name="connsiteX9" fmla="*/ 6440805 w 10515600"/>
              <a:gd name="connsiteY9" fmla="*/ 0 h 5416094"/>
              <a:gd name="connsiteX10" fmla="*/ 6782562 w 10515600"/>
              <a:gd name="connsiteY10" fmla="*/ 0 h 5416094"/>
              <a:gd name="connsiteX11" fmla="*/ 7544943 w 10515600"/>
              <a:gd name="connsiteY11" fmla="*/ 0 h 5416094"/>
              <a:gd name="connsiteX12" fmla="*/ 7886700 w 10515600"/>
              <a:gd name="connsiteY12" fmla="*/ 0 h 5416094"/>
              <a:gd name="connsiteX13" fmla="*/ 8543925 w 10515600"/>
              <a:gd name="connsiteY13" fmla="*/ 0 h 5416094"/>
              <a:gd name="connsiteX14" fmla="*/ 9411462 w 10515600"/>
              <a:gd name="connsiteY14" fmla="*/ 0 h 5416094"/>
              <a:gd name="connsiteX15" fmla="*/ 10515600 w 10515600"/>
              <a:gd name="connsiteY15" fmla="*/ 0 h 5416094"/>
              <a:gd name="connsiteX16" fmla="*/ 10515600 w 10515600"/>
              <a:gd name="connsiteY16" fmla="*/ 731173 h 5416094"/>
              <a:gd name="connsiteX17" fmla="*/ 10515600 w 10515600"/>
              <a:gd name="connsiteY17" fmla="*/ 1299863 h 5416094"/>
              <a:gd name="connsiteX18" fmla="*/ 10515600 w 10515600"/>
              <a:gd name="connsiteY18" fmla="*/ 1868552 h 5416094"/>
              <a:gd name="connsiteX19" fmla="*/ 10515600 w 10515600"/>
              <a:gd name="connsiteY19" fmla="*/ 2545564 h 5416094"/>
              <a:gd name="connsiteX20" fmla="*/ 10515600 w 10515600"/>
              <a:gd name="connsiteY20" fmla="*/ 3222576 h 5416094"/>
              <a:gd name="connsiteX21" fmla="*/ 10515600 w 10515600"/>
              <a:gd name="connsiteY21" fmla="*/ 3845427 h 5416094"/>
              <a:gd name="connsiteX22" fmla="*/ 10515600 w 10515600"/>
              <a:gd name="connsiteY22" fmla="*/ 4630760 h 5416094"/>
              <a:gd name="connsiteX23" fmla="*/ 10515600 w 10515600"/>
              <a:gd name="connsiteY23" fmla="*/ 5416094 h 5416094"/>
              <a:gd name="connsiteX24" fmla="*/ 9648063 w 10515600"/>
              <a:gd name="connsiteY24" fmla="*/ 5416094 h 5416094"/>
              <a:gd name="connsiteX25" fmla="*/ 8885682 w 10515600"/>
              <a:gd name="connsiteY25" fmla="*/ 5416094 h 5416094"/>
              <a:gd name="connsiteX26" fmla="*/ 8543925 w 10515600"/>
              <a:gd name="connsiteY26" fmla="*/ 5416094 h 5416094"/>
              <a:gd name="connsiteX27" fmla="*/ 7676388 w 10515600"/>
              <a:gd name="connsiteY27" fmla="*/ 5416094 h 5416094"/>
              <a:gd name="connsiteX28" fmla="*/ 7124319 w 10515600"/>
              <a:gd name="connsiteY28" fmla="*/ 5416094 h 5416094"/>
              <a:gd name="connsiteX29" fmla="*/ 6361938 w 10515600"/>
              <a:gd name="connsiteY29" fmla="*/ 5416094 h 5416094"/>
              <a:gd name="connsiteX30" fmla="*/ 6020181 w 10515600"/>
              <a:gd name="connsiteY30" fmla="*/ 5416094 h 5416094"/>
              <a:gd name="connsiteX31" fmla="*/ 5152644 w 10515600"/>
              <a:gd name="connsiteY31" fmla="*/ 5416094 h 5416094"/>
              <a:gd name="connsiteX32" fmla="*/ 4600575 w 10515600"/>
              <a:gd name="connsiteY32" fmla="*/ 5416094 h 5416094"/>
              <a:gd name="connsiteX33" fmla="*/ 3943350 w 10515600"/>
              <a:gd name="connsiteY33" fmla="*/ 5416094 h 5416094"/>
              <a:gd name="connsiteX34" fmla="*/ 3496437 w 10515600"/>
              <a:gd name="connsiteY34" fmla="*/ 5416094 h 5416094"/>
              <a:gd name="connsiteX35" fmla="*/ 2734056 w 10515600"/>
              <a:gd name="connsiteY35" fmla="*/ 5416094 h 5416094"/>
              <a:gd name="connsiteX36" fmla="*/ 1866519 w 10515600"/>
              <a:gd name="connsiteY36" fmla="*/ 5416094 h 5416094"/>
              <a:gd name="connsiteX37" fmla="*/ 1314450 w 10515600"/>
              <a:gd name="connsiteY37" fmla="*/ 5416094 h 5416094"/>
              <a:gd name="connsiteX38" fmla="*/ 0 w 10515600"/>
              <a:gd name="connsiteY38" fmla="*/ 5416094 h 5416094"/>
              <a:gd name="connsiteX39" fmla="*/ 0 w 10515600"/>
              <a:gd name="connsiteY39" fmla="*/ 4739082 h 5416094"/>
              <a:gd name="connsiteX40" fmla="*/ 0 w 10515600"/>
              <a:gd name="connsiteY40" fmla="*/ 4062071 h 5416094"/>
              <a:gd name="connsiteX41" fmla="*/ 0 w 10515600"/>
              <a:gd name="connsiteY41" fmla="*/ 3330898 h 5416094"/>
              <a:gd name="connsiteX42" fmla="*/ 0 w 10515600"/>
              <a:gd name="connsiteY42" fmla="*/ 2653886 h 5416094"/>
              <a:gd name="connsiteX43" fmla="*/ 0 w 10515600"/>
              <a:gd name="connsiteY43" fmla="*/ 1922713 h 5416094"/>
              <a:gd name="connsiteX44" fmla="*/ 0 w 10515600"/>
              <a:gd name="connsiteY44" fmla="*/ 1191541 h 5416094"/>
              <a:gd name="connsiteX45" fmla="*/ 0 w 10515600"/>
              <a:gd name="connsiteY45"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0515600" h="5416094" fill="none" extrusionOk="0">
                <a:moveTo>
                  <a:pt x="0" y="0"/>
                </a:moveTo>
                <a:cubicBezTo>
                  <a:pt x="177150" y="-2233"/>
                  <a:pt x="437740" y="9549"/>
                  <a:pt x="657225" y="0"/>
                </a:cubicBezTo>
                <a:cubicBezTo>
                  <a:pt x="876711" y="-9549"/>
                  <a:pt x="1120002" y="4103"/>
                  <a:pt x="1419606" y="0"/>
                </a:cubicBezTo>
                <a:cubicBezTo>
                  <a:pt x="1719210" y="-4103"/>
                  <a:pt x="1938104" y="16641"/>
                  <a:pt x="2181987" y="0"/>
                </a:cubicBezTo>
                <a:cubicBezTo>
                  <a:pt x="2425870" y="-16641"/>
                  <a:pt x="2669395" y="-9276"/>
                  <a:pt x="3049524" y="0"/>
                </a:cubicBezTo>
                <a:cubicBezTo>
                  <a:pt x="3429653" y="9276"/>
                  <a:pt x="3553691" y="29352"/>
                  <a:pt x="3706749" y="0"/>
                </a:cubicBezTo>
                <a:cubicBezTo>
                  <a:pt x="3859808" y="-29352"/>
                  <a:pt x="4111295" y="-6375"/>
                  <a:pt x="4469130" y="0"/>
                </a:cubicBezTo>
                <a:cubicBezTo>
                  <a:pt x="4826965" y="6375"/>
                  <a:pt x="4916661" y="-30390"/>
                  <a:pt x="5126355" y="0"/>
                </a:cubicBezTo>
                <a:cubicBezTo>
                  <a:pt x="5336049" y="30390"/>
                  <a:pt x="5578402" y="-7004"/>
                  <a:pt x="5783580" y="0"/>
                </a:cubicBezTo>
                <a:cubicBezTo>
                  <a:pt x="5988759" y="7004"/>
                  <a:pt x="6270371" y="29583"/>
                  <a:pt x="6440805" y="0"/>
                </a:cubicBezTo>
                <a:cubicBezTo>
                  <a:pt x="6611240" y="-29583"/>
                  <a:pt x="6667725" y="8173"/>
                  <a:pt x="6782562" y="0"/>
                </a:cubicBezTo>
                <a:cubicBezTo>
                  <a:pt x="6897399" y="-8173"/>
                  <a:pt x="7375754" y="-24084"/>
                  <a:pt x="7544943" y="0"/>
                </a:cubicBezTo>
                <a:cubicBezTo>
                  <a:pt x="7714132" y="24084"/>
                  <a:pt x="7790780" y="5607"/>
                  <a:pt x="7886700" y="0"/>
                </a:cubicBezTo>
                <a:cubicBezTo>
                  <a:pt x="7982620" y="-5607"/>
                  <a:pt x="8404356" y="28301"/>
                  <a:pt x="8543925" y="0"/>
                </a:cubicBezTo>
                <a:cubicBezTo>
                  <a:pt x="8683495" y="-28301"/>
                  <a:pt x="9088340" y="-5992"/>
                  <a:pt x="9411462" y="0"/>
                </a:cubicBezTo>
                <a:cubicBezTo>
                  <a:pt x="9734584" y="5992"/>
                  <a:pt x="10083951" y="22703"/>
                  <a:pt x="10515600" y="0"/>
                </a:cubicBezTo>
                <a:cubicBezTo>
                  <a:pt x="10497934" y="171001"/>
                  <a:pt x="10537777" y="498242"/>
                  <a:pt x="10515600" y="731173"/>
                </a:cubicBezTo>
                <a:cubicBezTo>
                  <a:pt x="10493423" y="964104"/>
                  <a:pt x="10516932" y="1174374"/>
                  <a:pt x="10515600" y="1299863"/>
                </a:cubicBezTo>
                <a:cubicBezTo>
                  <a:pt x="10514269" y="1425352"/>
                  <a:pt x="10522086" y="1677469"/>
                  <a:pt x="10515600" y="1868552"/>
                </a:cubicBezTo>
                <a:cubicBezTo>
                  <a:pt x="10509114" y="2059635"/>
                  <a:pt x="10499452" y="2266556"/>
                  <a:pt x="10515600" y="2545564"/>
                </a:cubicBezTo>
                <a:cubicBezTo>
                  <a:pt x="10531748" y="2824572"/>
                  <a:pt x="10506359" y="3046060"/>
                  <a:pt x="10515600" y="3222576"/>
                </a:cubicBezTo>
                <a:cubicBezTo>
                  <a:pt x="10524841" y="3399092"/>
                  <a:pt x="10507180" y="3536552"/>
                  <a:pt x="10515600" y="3845427"/>
                </a:cubicBezTo>
                <a:cubicBezTo>
                  <a:pt x="10524020" y="4154302"/>
                  <a:pt x="10505750" y="4362578"/>
                  <a:pt x="10515600" y="4630760"/>
                </a:cubicBezTo>
                <a:cubicBezTo>
                  <a:pt x="10525450" y="4898942"/>
                  <a:pt x="10492122" y="5233505"/>
                  <a:pt x="10515600" y="5416094"/>
                </a:cubicBezTo>
                <a:cubicBezTo>
                  <a:pt x="10321022" y="5373763"/>
                  <a:pt x="9841056" y="5373781"/>
                  <a:pt x="9648063" y="5416094"/>
                </a:cubicBezTo>
                <a:cubicBezTo>
                  <a:pt x="9455070" y="5458407"/>
                  <a:pt x="9225135" y="5428993"/>
                  <a:pt x="8885682" y="5416094"/>
                </a:cubicBezTo>
                <a:cubicBezTo>
                  <a:pt x="8546229" y="5403195"/>
                  <a:pt x="8660252" y="5403063"/>
                  <a:pt x="8543925" y="5416094"/>
                </a:cubicBezTo>
                <a:cubicBezTo>
                  <a:pt x="8427598" y="5429125"/>
                  <a:pt x="8066747" y="5419630"/>
                  <a:pt x="7676388" y="5416094"/>
                </a:cubicBezTo>
                <a:cubicBezTo>
                  <a:pt x="7286029" y="5412558"/>
                  <a:pt x="7286084" y="5427534"/>
                  <a:pt x="7124319" y="5416094"/>
                </a:cubicBezTo>
                <a:cubicBezTo>
                  <a:pt x="6962554" y="5404654"/>
                  <a:pt x="6638960" y="5390930"/>
                  <a:pt x="6361938" y="5416094"/>
                </a:cubicBezTo>
                <a:cubicBezTo>
                  <a:pt x="6084916" y="5441258"/>
                  <a:pt x="6131919" y="5418087"/>
                  <a:pt x="6020181" y="5416094"/>
                </a:cubicBezTo>
                <a:cubicBezTo>
                  <a:pt x="5908443" y="5414101"/>
                  <a:pt x="5558871" y="5407232"/>
                  <a:pt x="5152644" y="5416094"/>
                </a:cubicBezTo>
                <a:cubicBezTo>
                  <a:pt x="4746417" y="5424956"/>
                  <a:pt x="4798774" y="5402919"/>
                  <a:pt x="4600575" y="5416094"/>
                </a:cubicBezTo>
                <a:cubicBezTo>
                  <a:pt x="4402376" y="5429269"/>
                  <a:pt x="4180360" y="5402655"/>
                  <a:pt x="3943350" y="5416094"/>
                </a:cubicBezTo>
                <a:cubicBezTo>
                  <a:pt x="3706340" y="5429533"/>
                  <a:pt x="3658445" y="5419171"/>
                  <a:pt x="3496437" y="5416094"/>
                </a:cubicBezTo>
                <a:cubicBezTo>
                  <a:pt x="3334429" y="5413017"/>
                  <a:pt x="3010124" y="5399344"/>
                  <a:pt x="2734056" y="5416094"/>
                </a:cubicBezTo>
                <a:cubicBezTo>
                  <a:pt x="2457988" y="5432844"/>
                  <a:pt x="2236739" y="5427521"/>
                  <a:pt x="1866519" y="5416094"/>
                </a:cubicBezTo>
                <a:cubicBezTo>
                  <a:pt x="1496299" y="5404667"/>
                  <a:pt x="1510850" y="5404957"/>
                  <a:pt x="1314450" y="5416094"/>
                </a:cubicBezTo>
                <a:cubicBezTo>
                  <a:pt x="1118050" y="5427231"/>
                  <a:pt x="570195" y="5429560"/>
                  <a:pt x="0" y="5416094"/>
                </a:cubicBezTo>
                <a:cubicBezTo>
                  <a:pt x="-26608" y="5186086"/>
                  <a:pt x="-30817" y="5026509"/>
                  <a:pt x="0" y="4739082"/>
                </a:cubicBezTo>
                <a:cubicBezTo>
                  <a:pt x="30817" y="4451655"/>
                  <a:pt x="30406" y="4379302"/>
                  <a:pt x="0" y="4062071"/>
                </a:cubicBezTo>
                <a:cubicBezTo>
                  <a:pt x="-30406" y="3744840"/>
                  <a:pt x="16937" y="3655631"/>
                  <a:pt x="0" y="3330898"/>
                </a:cubicBezTo>
                <a:cubicBezTo>
                  <a:pt x="-16937" y="3006165"/>
                  <a:pt x="-2848" y="2928355"/>
                  <a:pt x="0" y="2653886"/>
                </a:cubicBezTo>
                <a:cubicBezTo>
                  <a:pt x="2848" y="2379417"/>
                  <a:pt x="-4508" y="2270960"/>
                  <a:pt x="0" y="1922713"/>
                </a:cubicBezTo>
                <a:cubicBezTo>
                  <a:pt x="4508" y="1574466"/>
                  <a:pt x="-7038" y="1405929"/>
                  <a:pt x="0" y="1191541"/>
                </a:cubicBezTo>
                <a:cubicBezTo>
                  <a:pt x="7038" y="977153"/>
                  <a:pt x="-53038" y="292447"/>
                  <a:pt x="0" y="0"/>
                </a:cubicBezTo>
                <a:close/>
              </a:path>
              <a:path w="10515600" h="5416094"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gradFill>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gradFill>
          <a:ln w="5715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7048" y="1124712"/>
            <a:ext cx="9144000" cy="3063240"/>
          </a:xfrm>
        </p:spPr>
        <p:txBody>
          <a:bodyPr>
            <a:normAutofit/>
          </a:bodyPr>
          <a:lstStyle/>
          <a:p>
            <a:pPr algn="ctr">
              <a:lnSpc>
                <a:spcPct val="90000"/>
              </a:lnSpc>
            </a:pPr>
            <a:r>
              <a:rPr lang="en-US" sz="6000">
                <a:solidFill>
                  <a:schemeClr val="bg1"/>
                </a:solidFill>
              </a:rPr>
              <a:t>Attention Deficit Hyperactivity  Disorder- Training workshop </a:t>
            </a:r>
          </a:p>
        </p:txBody>
      </p:sp>
      <p:sp>
        <p:nvSpPr>
          <p:cNvPr id="3" name="Subtitle 2"/>
          <p:cNvSpPr>
            <a:spLocks noGrp="1"/>
          </p:cNvSpPr>
          <p:nvPr>
            <p:ph type="subTitle" idx="1"/>
          </p:nvPr>
        </p:nvSpPr>
        <p:spPr>
          <a:xfrm>
            <a:off x="1527048" y="4599432"/>
            <a:ext cx="9144000" cy="1227520"/>
          </a:xfrm>
        </p:spPr>
        <p:txBody>
          <a:bodyPr vert="horz" lIns="91440" tIns="45720" rIns="91440" bIns="45720" rtlCol="0">
            <a:normAutofit/>
          </a:bodyPr>
          <a:lstStyle/>
          <a:p>
            <a:pPr algn="ctr"/>
            <a:r>
              <a:rPr lang="en-US" sz="3200">
                <a:solidFill>
                  <a:schemeClr val="bg1"/>
                </a:solidFill>
              </a:rPr>
              <a:t>LEAH HOOPER &amp; CHLOE HARRIES</a:t>
            </a:r>
          </a:p>
        </p:txBody>
      </p:sp>
      <p:sp>
        <p:nvSpPr>
          <p:cNvPr id="34" name="Rectangle 6">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rgbClr val="E7295C"/>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DC1C6F7-D717-4AB3-8E6A-43C2D7A8FE07}"/>
              </a:ext>
            </a:extLst>
          </p:cNvPr>
          <p:cNvSpPr>
            <a:spLocks noGrp="1"/>
          </p:cNvSpPr>
          <p:nvPr>
            <p:ph type="title"/>
          </p:nvPr>
        </p:nvSpPr>
        <p:spPr>
          <a:xfrm>
            <a:off x="838200" y="401221"/>
            <a:ext cx="10515600" cy="1348065"/>
          </a:xfrm>
        </p:spPr>
        <p:txBody>
          <a:bodyPr>
            <a:normAutofit/>
          </a:bodyPr>
          <a:lstStyle/>
          <a:p>
            <a:r>
              <a:rPr lang="en-US" sz="6800">
                <a:solidFill>
                  <a:schemeClr val="bg1"/>
                </a:solidFill>
              </a:rPr>
              <a:t>INTRODUCTION</a:t>
            </a:r>
          </a:p>
        </p:txBody>
      </p:sp>
      <p:sp>
        <p:nvSpPr>
          <p:cNvPr id="3" name="Content Placeholder 2">
            <a:extLst>
              <a:ext uri="{FF2B5EF4-FFF2-40B4-BE49-F238E27FC236}">
                <a16:creationId xmlns:a16="http://schemas.microsoft.com/office/drawing/2014/main" id="{BA9F89D9-9753-40BE-8A59-79F69177244E}"/>
              </a:ext>
            </a:extLst>
          </p:cNvPr>
          <p:cNvSpPr>
            <a:spLocks noGrp="1"/>
          </p:cNvSpPr>
          <p:nvPr>
            <p:ph idx="1"/>
          </p:nvPr>
        </p:nvSpPr>
        <p:spPr>
          <a:xfrm>
            <a:off x="408051" y="2315327"/>
            <a:ext cx="11372849" cy="4542673"/>
          </a:xfrm>
        </p:spPr>
        <p:txBody>
          <a:bodyPr vert="horz" lIns="91440" tIns="45720" rIns="91440" bIns="45720" rtlCol="0" anchor="t">
            <a:normAutofit/>
          </a:bodyPr>
          <a:lstStyle/>
          <a:p>
            <a:r>
              <a:rPr lang="en-US">
                <a:latin typeface="Source Sans Pro Light"/>
                <a:ea typeface="Source Sans Pro Light"/>
              </a:rPr>
              <a:t>What is ADHD? </a:t>
            </a:r>
          </a:p>
          <a:p>
            <a:r>
              <a:rPr lang="en-US">
                <a:latin typeface="Source Sans Pro Light"/>
                <a:ea typeface="Source Sans Pro Light"/>
              </a:rPr>
              <a:t>How does this make an individual stand out? </a:t>
            </a:r>
          </a:p>
          <a:p>
            <a:r>
              <a:rPr lang="en-US">
                <a:latin typeface="Source Sans Pro Light"/>
                <a:ea typeface="Source Sans Pro Light"/>
              </a:rPr>
              <a:t>What does ADHD affect? </a:t>
            </a:r>
          </a:p>
          <a:p>
            <a:r>
              <a:rPr lang="en-US">
                <a:latin typeface="Source Sans Pro Light"/>
                <a:ea typeface="+mn-lt"/>
                <a:cs typeface="+mn-lt"/>
              </a:rPr>
              <a:t>Is it definitely ADHD? </a:t>
            </a:r>
          </a:p>
          <a:p>
            <a:r>
              <a:rPr lang="en-US">
                <a:latin typeface="Source Sans Pro Light"/>
                <a:ea typeface="Source Sans Pro Light"/>
              </a:rPr>
              <a:t>Is there a clinical test? </a:t>
            </a:r>
          </a:p>
          <a:p>
            <a:endParaRPr lang="en-US">
              <a:latin typeface="The Hand"/>
              <a:ea typeface="Source Sans Pro Light"/>
            </a:endParaRPr>
          </a:p>
        </p:txBody>
      </p:sp>
    </p:spTree>
    <p:extLst>
      <p:ext uri="{BB962C8B-B14F-4D97-AF65-F5344CB8AC3E}">
        <p14:creationId xmlns:p14="http://schemas.microsoft.com/office/powerpoint/2010/main" val="4094355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6"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BABF66-382E-42EA-8054-BC823042F3AC}"/>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800"/>
              <a:t>Resources Pack </a:t>
            </a:r>
          </a:p>
        </p:txBody>
      </p:sp>
      <p:sp>
        <p:nvSpPr>
          <p:cNvPr id="17"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onnsiteX0" fmla="*/ 0 w 3255095"/>
              <a:gd name="connsiteY0" fmla="*/ 0 h 27432"/>
              <a:gd name="connsiteX1" fmla="*/ 618468 w 3255095"/>
              <a:gd name="connsiteY1" fmla="*/ 0 h 27432"/>
              <a:gd name="connsiteX2" fmla="*/ 1269487 w 3255095"/>
              <a:gd name="connsiteY2" fmla="*/ 0 h 27432"/>
              <a:gd name="connsiteX3" fmla="*/ 1953057 w 3255095"/>
              <a:gd name="connsiteY3" fmla="*/ 0 h 27432"/>
              <a:gd name="connsiteX4" fmla="*/ 2636627 w 3255095"/>
              <a:gd name="connsiteY4" fmla="*/ 0 h 27432"/>
              <a:gd name="connsiteX5" fmla="*/ 3255095 w 3255095"/>
              <a:gd name="connsiteY5" fmla="*/ 0 h 27432"/>
              <a:gd name="connsiteX6" fmla="*/ 3255095 w 3255095"/>
              <a:gd name="connsiteY6" fmla="*/ 27432 h 27432"/>
              <a:gd name="connsiteX7" fmla="*/ 2538974 w 3255095"/>
              <a:gd name="connsiteY7" fmla="*/ 27432 h 27432"/>
              <a:gd name="connsiteX8" fmla="*/ 1822853 w 3255095"/>
              <a:gd name="connsiteY8" fmla="*/ 27432 h 27432"/>
              <a:gd name="connsiteX9" fmla="*/ 1171834 w 3255095"/>
              <a:gd name="connsiteY9" fmla="*/ 27432 h 27432"/>
              <a:gd name="connsiteX10" fmla="*/ 0 w 3255095"/>
              <a:gd name="connsiteY10" fmla="*/ 27432 h 27432"/>
              <a:gd name="connsiteX11" fmla="*/ 0 w 3255095"/>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rgbClr val="E7295C"/>
          </a:solidFill>
          <a:ln w="38100" cap="rnd">
            <a:solidFill>
              <a:srgbClr val="E7295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5EA1F70A-36AC-484D-9555-5898D0F61C2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236858" y="317199"/>
            <a:ext cx="6411118" cy="5873289"/>
          </a:xfrm>
          <a:prstGeom prst="rect">
            <a:avLst/>
          </a:prstGeom>
        </p:spPr>
      </p:pic>
      <p:sp>
        <p:nvSpPr>
          <p:cNvPr id="3" name="TextBox 2">
            <a:extLst>
              <a:ext uri="{FF2B5EF4-FFF2-40B4-BE49-F238E27FC236}">
                <a16:creationId xmlns:a16="http://schemas.microsoft.com/office/drawing/2014/main" id="{C79FD873-4DC2-4F31-A5E0-2C8FF73B9721}"/>
              </a:ext>
            </a:extLst>
          </p:cNvPr>
          <p:cNvSpPr txBox="1"/>
          <p:nvPr/>
        </p:nvSpPr>
        <p:spPr>
          <a:xfrm>
            <a:off x="4995620" y="6093416"/>
            <a:ext cx="71989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mn-lt"/>
                <a:cs typeface="+mn-lt"/>
                <a:hlinkClick r:id="rId3"/>
              </a:rPr>
              <a:t>https://uowtsd-my.sharepoint.com/:w:/r/personal/1801100_student_uwtsd_ac_uk/_layouts/15/doc.aspx?sourcedoc=%7B127572a6-2023-407b-817f-fa87cc1cfd10%7D&amp;action=edit</a:t>
            </a:r>
            <a:endParaRPr lang="en-US"/>
          </a:p>
        </p:txBody>
      </p:sp>
    </p:spTree>
    <p:extLst>
      <p:ext uri="{BB962C8B-B14F-4D97-AF65-F5344CB8AC3E}">
        <p14:creationId xmlns:p14="http://schemas.microsoft.com/office/powerpoint/2010/main" val="36797847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5232B1-41F8-4459-A39C-73FD0223502A}"/>
              </a:ext>
            </a:extLst>
          </p:cNvPr>
          <p:cNvSpPr>
            <a:spLocks noGrp="1"/>
          </p:cNvSpPr>
          <p:nvPr>
            <p:ph type="title"/>
          </p:nvPr>
        </p:nvSpPr>
        <p:spPr>
          <a:xfrm>
            <a:off x="640080" y="325370"/>
            <a:ext cx="6894576" cy="1784538"/>
          </a:xfrm>
        </p:spPr>
        <p:txBody>
          <a:bodyPr anchor="b">
            <a:normAutofit/>
          </a:bodyPr>
          <a:lstStyle/>
          <a:p>
            <a:r>
              <a:rPr lang="en-US" sz="7200"/>
              <a:t>ACTIVITY 1 </a:t>
            </a:r>
          </a:p>
        </p:txBody>
      </p:sp>
      <p:sp>
        <p:nvSpPr>
          <p:cNvPr id="2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395391"/>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7295C"/>
          </a:solidFill>
          <a:ln w="38100" cap="rnd">
            <a:solidFill>
              <a:srgbClr val="E7295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CDF736-02BE-42C6-AE70-697AE86FF91C}"/>
              </a:ext>
            </a:extLst>
          </p:cNvPr>
          <p:cNvSpPr>
            <a:spLocks noGrp="1"/>
          </p:cNvSpPr>
          <p:nvPr>
            <p:ph idx="1"/>
          </p:nvPr>
        </p:nvSpPr>
        <p:spPr>
          <a:xfrm>
            <a:off x="640080" y="2708307"/>
            <a:ext cx="6894576" cy="3485260"/>
          </a:xfrm>
        </p:spPr>
        <p:txBody>
          <a:bodyPr vert="horz" lIns="91440" tIns="45720" rIns="91440" bIns="45720" rtlCol="0" anchor="t">
            <a:normAutofit fontScale="85000" lnSpcReduction="20000"/>
          </a:bodyPr>
          <a:lstStyle/>
          <a:p>
            <a:pPr>
              <a:lnSpc>
                <a:spcPct val="100000"/>
              </a:lnSpc>
            </a:pPr>
            <a:r>
              <a:rPr lang="en-US" dirty="0">
                <a:latin typeface="Source Sans Pro Light"/>
                <a:ea typeface="Source Sans Pro Light"/>
              </a:rPr>
              <a:t>Understanding their thought process </a:t>
            </a:r>
          </a:p>
          <a:p>
            <a:pPr>
              <a:lnSpc>
                <a:spcPct val="100000"/>
              </a:lnSpc>
            </a:pPr>
            <a:r>
              <a:rPr lang="en-US" dirty="0">
                <a:latin typeface="Source Sans Pro Light"/>
                <a:ea typeface="Source Sans Pro Light"/>
              </a:rPr>
              <a:t>Imagine you are a 9-year-old individual who lives with ADHD.</a:t>
            </a:r>
          </a:p>
          <a:p>
            <a:pPr>
              <a:lnSpc>
                <a:spcPct val="100000"/>
              </a:lnSpc>
            </a:pPr>
            <a:r>
              <a:rPr lang="en-US" dirty="0">
                <a:latin typeface="Source Sans Pro Light"/>
                <a:ea typeface="Source Sans Pro Light"/>
              </a:rPr>
              <a:t>How would you feel in a mainstream class of 29 other busy bodied students and no one understanding your thought process or how you perceive the environment.   </a:t>
            </a:r>
          </a:p>
          <a:p>
            <a:pPr>
              <a:lnSpc>
                <a:spcPct val="100000"/>
              </a:lnSpc>
            </a:pPr>
            <a:r>
              <a:rPr lang="en-US" dirty="0">
                <a:latin typeface="Source Sans Pro Light"/>
                <a:ea typeface="Source Sans Pro Light"/>
              </a:rPr>
              <a:t>In the body in the resource pack, write down all the feelings/sensations/emotions you think you would feel.</a:t>
            </a:r>
          </a:p>
          <a:p>
            <a:pPr>
              <a:lnSpc>
                <a:spcPct val="100000"/>
              </a:lnSpc>
            </a:pPr>
            <a:endParaRPr lang="en-US" dirty="0"/>
          </a:p>
        </p:txBody>
      </p:sp>
      <p:pic>
        <p:nvPicPr>
          <p:cNvPr id="4" name="Picture 4">
            <a:extLst>
              <a:ext uri="{FF2B5EF4-FFF2-40B4-BE49-F238E27FC236}">
                <a16:creationId xmlns:a16="http://schemas.microsoft.com/office/drawing/2014/main" id="{14D2C5BA-79D0-8844-86CE-3670E7E4DC66}"/>
              </a:ext>
            </a:extLst>
          </p:cNvPr>
          <p:cNvPicPr>
            <a:picLocks noChangeAspect="1"/>
          </p:cNvPicPr>
          <p:nvPr/>
        </p:nvPicPr>
        <p:blipFill rotWithShape="1">
          <a:blip r:embed="rId3">
            <a:extLst>
              <a:ext uri="{28A0092B-C50C-407E-A947-70E740481C1C}">
                <a14:useLocalDpi xmlns:a14="http://schemas.microsoft.com/office/drawing/2010/main" val="0"/>
              </a:ext>
            </a:extLst>
          </a:blip>
          <a:srcRect l="9431" r="11818"/>
          <a:stretch/>
        </p:blipFill>
        <p:spPr>
          <a:xfrm>
            <a:off x="7938993" y="-345271"/>
            <a:ext cx="4253007" cy="7203271"/>
          </a:xfrm>
          <a:custGeom>
            <a:avLst/>
            <a:gdLst/>
            <a:ahLst/>
            <a:cxnLst/>
            <a:rect l="l" t="t" r="r" b="b"/>
            <a:pathLst>
              <a:path w="4050601" h="6858000">
                <a:moveTo>
                  <a:pt x="26697" y="0"/>
                </a:moveTo>
                <a:lnTo>
                  <a:pt x="4050601" y="0"/>
                </a:lnTo>
                <a:lnTo>
                  <a:pt x="4050601" y="6858000"/>
                </a:lnTo>
                <a:lnTo>
                  <a:pt x="28376" y="6858000"/>
                </a:lnTo>
                <a:lnTo>
                  <a:pt x="28782" y="6851321"/>
                </a:lnTo>
                <a:cubicBezTo>
                  <a:pt x="31911" y="6730915"/>
                  <a:pt x="35027" y="6610471"/>
                  <a:pt x="38157" y="6489990"/>
                </a:cubicBezTo>
                <a:cubicBezTo>
                  <a:pt x="38284" y="6484913"/>
                  <a:pt x="39171" y="6479963"/>
                  <a:pt x="39171" y="6474886"/>
                </a:cubicBezTo>
                <a:cubicBezTo>
                  <a:pt x="48166" y="6361042"/>
                  <a:pt x="53107" y="6247198"/>
                  <a:pt x="18899" y="6136019"/>
                </a:cubicBezTo>
                <a:cubicBezTo>
                  <a:pt x="15871" y="6125573"/>
                  <a:pt x="14262" y="6114773"/>
                  <a:pt x="14084" y="6103909"/>
                </a:cubicBezTo>
                <a:cubicBezTo>
                  <a:pt x="12413" y="6006983"/>
                  <a:pt x="16644" y="5910056"/>
                  <a:pt x="26754" y="5813650"/>
                </a:cubicBezTo>
                <a:cubicBezTo>
                  <a:pt x="31949" y="5754507"/>
                  <a:pt x="26754" y="5694475"/>
                  <a:pt x="43478" y="5635967"/>
                </a:cubicBezTo>
                <a:cubicBezTo>
                  <a:pt x="50864" y="5606890"/>
                  <a:pt x="55109" y="5577103"/>
                  <a:pt x="56147" y="5547125"/>
                </a:cubicBezTo>
                <a:cubicBezTo>
                  <a:pt x="59948" y="5474529"/>
                  <a:pt x="38537" y="5406248"/>
                  <a:pt x="18139" y="5337713"/>
                </a:cubicBezTo>
                <a:cubicBezTo>
                  <a:pt x="7370" y="5301414"/>
                  <a:pt x="-5426" y="5264355"/>
                  <a:pt x="2429" y="5226280"/>
                </a:cubicBezTo>
                <a:cubicBezTo>
                  <a:pt x="16707" y="5167720"/>
                  <a:pt x="24854" y="5107828"/>
                  <a:pt x="26754" y="5047581"/>
                </a:cubicBezTo>
                <a:cubicBezTo>
                  <a:pt x="26754" y="5004937"/>
                  <a:pt x="16365" y="4963181"/>
                  <a:pt x="20039" y="4920664"/>
                </a:cubicBezTo>
                <a:cubicBezTo>
                  <a:pt x="28211" y="4838181"/>
                  <a:pt x="30238" y="4755203"/>
                  <a:pt x="26121" y="4672415"/>
                </a:cubicBezTo>
                <a:cubicBezTo>
                  <a:pt x="26095" y="4639315"/>
                  <a:pt x="29846" y="4606317"/>
                  <a:pt x="37270" y="4574054"/>
                </a:cubicBezTo>
                <a:cubicBezTo>
                  <a:pt x="46506" y="4517120"/>
                  <a:pt x="48419" y="4459246"/>
                  <a:pt x="42971" y="4401829"/>
                </a:cubicBezTo>
                <a:cubicBezTo>
                  <a:pt x="37016" y="4335324"/>
                  <a:pt x="19279" y="4269835"/>
                  <a:pt x="14845" y="4203331"/>
                </a:cubicBezTo>
                <a:cubicBezTo>
                  <a:pt x="7876" y="4093167"/>
                  <a:pt x="17759" y="3983003"/>
                  <a:pt x="27514" y="3873347"/>
                </a:cubicBezTo>
                <a:cubicBezTo>
                  <a:pt x="35116" y="3803010"/>
                  <a:pt x="37143" y="3732178"/>
                  <a:pt x="33596" y="3661523"/>
                </a:cubicBezTo>
                <a:cubicBezTo>
                  <a:pt x="29161" y="3605426"/>
                  <a:pt x="22193" y="3549329"/>
                  <a:pt x="20926" y="3493232"/>
                </a:cubicBezTo>
                <a:cubicBezTo>
                  <a:pt x="18646" y="3392967"/>
                  <a:pt x="19532" y="3292703"/>
                  <a:pt x="25360" y="3192439"/>
                </a:cubicBezTo>
                <a:cubicBezTo>
                  <a:pt x="28274" y="3142180"/>
                  <a:pt x="32962" y="3092429"/>
                  <a:pt x="34989" y="3041789"/>
                </a:cubicBezTo>
                <a:cubicBezTo>
                  <a:pt x="37016" y="2991149"/>
                  <a:pt x="41071" y="2940002"/>
                  <a:pt x="29542" y="2890377"/>
                </a:cubicBezTo>
                <a:cubicBezTo>
                  <a:pt x="10030" y="2805978"/>
                  <a:pt x="24347" y="2721959"/>
                  <a:pt x="28528" y="2637813"/>
                </a:cubicBezTo>
                <a:cubicBezTo>
                  <a:pt x="31062" y="2585523"/>
                  <a:pt x="46266" y="2531964"/>
                  <a:pt x="32836" y="2481198"/>
                </a:cubicBezTo>
                <a:cubicBezTo>
                  <a:pt x="11677" y="2401621"/>
                  <a:pt x="25487" y="2323694"/>
                  <a:pt x="32836" y="2245386"/>
                </a:cubicBezTo>
                <a:cubicBezTo>
                  <a:pt x="41311" y="2171280"/>
                  <a:pt x="39816" y="2096361"/>
                  <a:pt x="28401" y="2022648"/>
                </a:cubicBezTo>
                <a:cubicBezTo>
                  <a:pt x="14084" y="1949518"/>
                  <a:pt x="14084" y="1874307"/>
                  <a:pt x="28401" y="1801178"/>
                </a:cubicBezTo>
                <a:cubicBezTo>
                  <a:pt x="40260" y="1740816"/>
                  <a:pt x="41628" y="1678868"/>
                  <a:pt x="32455" y="1618037"/>
                </a:cubicBezTo>
                <a:cubicBezTo>
                  <a:pt x="26247" y="1574505"/>
                  <a:pt x="15098" y="1531226"/>
                  <a:pt x="13578" y="1487694"/>
                </a:cubicBezTo>
                <a:cubicBezTo>
                  <a:pt x="10436" y="1396656"/>
                  <a:pt x="12298" y="1305517"/>
                  <a:pt x="19153" y="1214696"/>
                </a:cubicBezTo>
                <a:cubicBezTo>
                  <a:pt x="27134" y="1111259"/>
                  <a:pt x="42464" y="1008202"/>
                  <a:pt x="31822" y="904004"/>
                </a:cubicBezTo>
                <a:cubicBezTo>
                  <a:pt x="28148" y="868213"/>
                  <a:pt x="20673" y="832549"/>
                  <a:pt x="19913" y="796632"/>
                </a:cubicBezTo>
                <a:cubicBezTo>
                  <a:pt x="18266" y="729366"/>
                  <a:pt x="17505" y="662989"/>
                  <a:pt x="21306" y="593565"/>
                </a:cubicBezTo>
                <a:cubicBezTo>
                  <a:pt x="25107" y="524142"/>
                  <a:pt x="39550" y="453703"/>
                  <a:pt x="29795" y="385549"/>
                </a:cubicBezTo>
                <a:cubicBezTo>
                  <a:pt x="20039" y="317394"/>
                  <a:pt x="26374" y="250382"/>
                  <a:pt x="32709" y="183497"/>
                </a:cubicBezTo>
                <a:cubicBezTo>
                  <a:pt x="35750" y="151705"/>
                  <a:pt x="37809" y="120261"/>
                  <a:pt x="37254" y="88945"/>
                </a:cubicBezTo>
                <a:close/>
              </a:path>
            </a:pathLst>
          </a:custGeom>
        </p:spPr>
      </p:pic>
      <p:sp>
        <p:nvSpPr>
          <p:cNvPr id="5" name="TextBox 4">
            <a:extLst>
              <a:ext uri="{FF2B5EF4-FFF2-40B4-BE49-F238E27FC236}">
                <a16:creationId xmlns:a16="http://schemas.microsoft.com/office/drawing/2014/main" id="{C47408A5-01A9-B041-AA97-F25BCC247DD3}"/>
              </a:ext>
            </a:extLst>
          </p:cNvPr>
          <p:cNvSpPr txBox="1"/>
          <p:nvPr/>
        </p:nvSpPr>
        <p:spPr>
          <a:xfrm>
            <a:off x="9957106" y="6488658"/>
            <a:ext cx="1828800" cy="369332"/>
          </a:xfrm>
          <a:prstGeom prst="rect">
            <a:avLst/>
          </a:prstGeom>
          <a:noFill/>
        </p:spPr>
        <p:txBody>
          <a:bodyPr wrap="square" rtlCol="0">
            <a:spAutoFit/>
          </a:bodyPr>
          <a:lstStyle/>
          <a:p>
            <a:pPr algn="l"/>
            <a:r>
              <a:rPr lang="en-GB"/>
              <a:t>West (2018)</a:t>
            </a:r>
            <a:endParaRPr lang="en-US"/>
          </a:p>
        </p:txBody>
      </p:sp>
    </p:spTree>
    <p:extLst>
      <p:ext uri="{BB962C8B-B14F-4D97-AF65-F5344CB8AC3E}">
        <p14:creationId xmlns:p14="http://schemas.microsoft.com/office/powerpoint/2010/main" val="38408080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385C4F-0B46-4820-8DC7-22D7F18C7E82}"/>
              </a:ext>
            </a:extLst>
          </p:cNvPr>
          <p:cNvSpPr>
            <a:spLocks noGrp="1"/>
          </p:cNvSpPr>
          <p:nvPr>
            <p:ph type="title"/>
          </p:nvPr>
        </p:nvSpPr>
        <p:spPr>
          <a:xfrm>
            <a:off x="4654296" y="329184"/>
            <a:ext cx="6894576" cy="1783080"/>
          </a:xfrm>
        </p:spPr>
        <p:txBody>
          <a:bodyPr vert="horz" lIns="91440" tIns="45720" rIns="91440" bIns="45720" rtlCol="0" anchor="b">
            <a:normAutofit/>
          </a:bodyPr>
          <a:lstStyle/>
          <a:p>
            <a:pPr>
              <a:lnSpc>
                <a:spcPct val="90000"/>
              </a:lnSpc>
            </a:pPr>
            <a:r>
              <a:rPr lang="en-US" sz="5600"/>
              <a:t>Expected feedback from activity 1  </a:t>
            </a:r>
          </a:p>
        </p:txBody>
      </p:sp>
      <p:sp>
        <p:nvSpPr>
          <p:cNvPr id="59"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7295C"/>
          </a:solidFill>
          <a:ln w="38100" cap="rnd">
            <a:solidFill>
              <a:srgbClr val="E7295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16">
            <a:extLst>
              <a:ext uri="{FF2B5EF4-FFF2-40B4-BE49-F238E27FC236}">
                <a16:creationId xmlns:a16="http://schemas.microsoft.com/office/drawing/2014/main" id="{63ED8EEE-A3EE-41C6-987D-6F590C7211C7}"/>
              </a:ext>
            </a:extLst>
          </p:cNvPr>
          <p:cNvSpPr>
            <a:spLocks noGrp="1"/>
          </p:cNvSpPr>
          <p:nvPr>
            <p:ph idx="1"/>
          </p:nvPr>
        </p:nvSpPr>
        <p:spPr>
          <a:xfrm>
            <a:off x="4654296" y="2706624"/>
            <a:ext cx="6894576" cy="3483864"/>
          </a:xfrm>
        </p:spPr>
        <p:txBody>
          <a:bodyPr>
            <a:normAutofit/>
          </a:bodyPr>
          <a:lstStyle/>
          <a:p>
            <a:pPr>
              <a:lnSpc>
                <a:spcPct val="100000"/>
              </a:lnSpc>
            </a:pPr>
            <a:r>
              <a:rPr lang="en-US" sz="2000">
                <a:latin typeface="Source Sans Pro Light"/>
                <a:ea typeface="Source Sans Pro Light"/>
              </a:rPr>
              <a:t>Expect participants to produce answers such as frustrated as the induvial might not be able to speak or ask for help. </a:t>
            </a:r>
          </a:p>
          <a:p>
            <a:pPr>
              <a:lnSpc>
                <a:spcPct val="100000"/>
              </a:lnSpc>
            </a:pPr>
            <a:r>
              <a:rPr lang="en-US" sz="2000">
                <a:latin typeface="Source Sans Pro Light"/>
                <a:ea typeface="Source Sans Pro Light"/>
              </a:rPr>
              <a:t>Overwhelmed as so much is going on around them. </a:t>
            </a:r>
          </a:p>
          <a:p>
            <a:pPr>
              <a:lnSpc>
                <a:spcPct val="100000"/>
              </a:lnSpc>
            </a:pPr>
            <a:r>
              <a:rPr lang="en-US" sz="2000">
                <a:latin typeface="Source Sans Pro Light"/>
                <a:ea typeface="Source Sans Pro Light"/>
              </a:rPr>
              <a:t>Angry as they are being misunderstood </a:t>
            </a:r>
          </a:p>
          <a:p>
            <a:pPr>
              <a:lnSpc>
                <a:spcPct val="100000"/>
              </a:lnSpc>
            </a:pPr>
            <a:r>
              <a:rPr lang="en-US" sz="2000">
                <a:latin typeface="Source Sans Pro Light"/>
                <a:ea typeface="Source Sans Pro Light"/>
              </a:rPr>
              <a:t>Confused as they do not know where to seek help or support</a:t>
            </a:r>
          </a:p>
          <a:p>
            <a:pPr>
              <a:lnSpc>
                <a:spcPct val="100000"/>
              </a:lnSpc>
            </a:pPr>
            <a:r>
              <a:rPr lang="en-US" sz="2000">
                <a:latin typeface="Source Sans Pro Light"/>
                <a:ea typeface="Source Sans Pro Light"/>
              </a:rPr>
              <a:t>Stressed and alone as they have no support available to them. </a:t>
            </a:r>
          </a:p>
          <a:p>
            <a:pPr>
              <a:lnSpc>
                <a:spcPct val="100000"/>
              </a:lnSpc>
            </a:pPr>
            <a:r>
              <a:rPr lang="en-US" sz="2000">
                <a:latin typeface="Source Sans Pro Light"/>
                <a:ea typeface="Source Sans Pro Light"/>
              </a:rPr>
              <a:t>Stupid as they do not understand why other pupils can cope but they cannot. </a:t>
            </a:r>
          </a:p>
        </p:txBody>
      </p:sp>
      <p:pic>
        <p:nvPicPr>
          <p:cNvPr id="6" name="Picture 6">
            <a:extLst>
              <a:ext uri="{FF2B5EF4-FFF2-40B4-BE49-F238E27FC236}">
                <a16:creationId xmlns:a16="http://schemas.microsoft.com/office/drawing/2014/main" id="{E7CE1008-E2BB-B340-976A-34BDFF03A5F1}"/>
              </a:ext>
            </a:extLst>
          </p:cNvPr>
          <p:cNvPicPr>
            <a:picLocks noChangeAspect="1"/>
          </p:cNvPicPr>
          <p:nvPr/>
        </p:nvPicPr>
        <p:blipFill rotWithShape="1">
          <a:blip r:embed="rId3">
            <a:extLst>
              <a:ext uri="{28A0092B-C50C-407E-A947-70E740481C1C}">
                <a14:useLocalDpi xmlns:a14="http://schemas.microsoft.com/office/drawing/2010/main" val="0"/>
              </a:ext>
            </a:extLst>
          </a:blip>
          <a:srcRect l="8935" r="12276"/>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 name="TextBox 2">
            <a:extLst>
              <a:ext uri="{FF2B5EF4-FFF2-40B4-BE49-F238E27FC236}">
                <a16:creationId xmlns:a16="http://schemas.microsoft.com/office/drawing/2014/main" id="{A29677AD-E1F4-47C7-99AB-05D367F41DD3}"/>
              </a:ext>
            </a:extLst>
          </p:cNvPr>
          <p:cNvSpPr txBox="1"/>
          <p:nvPr/>
        </p:nvSpPr>
        <p:spPr>
          <a:xfrm>
            <a:off x="1069383" y="655836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West (2018) Edited by Hooper (2020)</a:t>
            </a:r>
          </a:p>
        </p:txBody>
      </p:sp>
    </p:spTree>
    <p:extLst>
      <p:ext uri="{BB962C8B-B14F-4D97-AF65-F5344CB8AC3E}">
        <p14:creationId xmlns:p14="http://schemas.microsoft.com/office/powerpoint/2010/main" val="492391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2">
            <a:extLst>
              <a:ext uri="{FF2B5EF4-FFF2-40B4-BE49-F238E27FC236}">
                <a16:creationId xmlns:a16="http://schemas.microsoft.com/office/drawing/2014/main" id="{C54B211C-C0F6-4AE8-8121-30879CBB4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EECB69D-2E34-E74B-9998-845F9D1B0A85}"/>
              </a:ext>
            </a:extLst>
          </p:cNvPr>
          <p:cNvSpPr txBox="1"/>
          <p:nvPr/>
        </p:nvSpPr>
        <p:spPr>
          <a:xfrm>
            <a:off x="4654294" y="4566390"/>
            <a:ext cx="6894577" cy="1601482"/>
          </a:xfrm>
          <a:prstGeom prst="rect">
            <a:avLst/>
          </a:prstGeom>
        </p:spPr>
        <p:txBody>
          <a:bodyPr vert="horz" lIns="91440" tIns="45720" rIns="91440" bIns="45720" rtlCol="0" anchor="ctr">
            <a:normAutofit/>
          </a:bodyPr>
          <a:lstStyle/>
          <a:p>
            <a:pPr indent="-228600">
              <a:lnSpc>
                <a:spcPct val="110000"/>
              </a:lnSpc>
              <a:spcAft>
                <a:spcPts val="600"/>
              </a:spcAft>
              <a:buFont typeface="Arial" panose="020B0604020202020204" pitchFamily="34" charset="0"/>
              <a:buChar char="•"/>
            </a:pPr>
            <a:r>
              <a:rPr lang="en-US" sz="2000" dirty="0">
                <a:latin typeface="Source Sans Pro Light"/>
                <a:ea typeface="Source Sans Pro Light"/>
              </a:rPr>
              <a:t>Reagan (2019) uses this example from a boy ages 13 called Jack. Who explained how he feels sometimes in school. </a:t>
            </a:r>
          </a:p>
        </p:txBody>
      </p:sp>
      <mc:AlternateContent xmlns:mc="http://schemas.openxmlformats.org/markup-compatibility/2006">
        <mc:Choice xmlns:p14="http://schemas.microsoft.com/office/powerpoint/2010/main" Requires="p14">
          <p:contentPart p14:bwMode="auto" r:id="rId2">
            <p14:nvContentPartPr>
              <p14:cNvPr id="29" name="Ink 2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4884261"/>
              <a:ext cx="360" cy="2160"/>
            </p14:xfrm>
          </p:contentPart>
        </mc:Choice>
        <mc:Fallback>
          <p:pic>
            <p:nvPicPr>
              <p:cNvPr id="29" name="Ink 2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4868832"/>
                <a:ext cx="36000" cy="32709"/>
              </a:xfrm>
              <a:prstGeom prst="rect">
                <a:avLst/>
              </a:prstGeom>
            </p:spPr>
          </p:pic>
        </mc:Fallback>
      </mc:AlternateContent>
      <p:pic>
        <p:nvPicPr>
          <p:cNvPr id="4" name="Picture 4">
            <a:extLst>
              <a:ext uri="{FF2B5EF4-FFF2-40B4-BE49-F238E27FC236}">
                <a16:creationId xmlns:a16="http://schemas.microsoft.com/office/drawing/2014/main" id="{7F5B1BA6-5F72-DC49-967B-295F059C28BD}"/>
              </a:ext>
            </a:extLst>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l="34161" t="54333" r="605" b="24579"/>
          <a:stretch/>
        </p:blipFill>
        <p:spPr>
          <a:xfrm>
            <a:off x="630936" y="1141127"/>
            <a:ext cx="10917936" cy="2647056"/>
          </a:xfrm>
          <a:prstGeom prst="rect">
            <a:avLst/>
          </a:prstGeom>
        </p:spPr>
      </p:pic>
      <p:sp>
        <p:nvSpPr>
          <p:cNvPr id="30"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4566390"/>
            <a:ext cx="18288" cy="1601482"/>
          </a:xfrm>
          <a:custGeom>
            <a:avLst/>
            <a:gdLst>
              <a:gd name="connsiteX0" fmla="*/ 0 w 18288"/>
              <a:gd name="connsiteY0" fmla="*/ 0 h 1601482"/>
              <a:gd name="connsiteX1" fmla="*/ 18288 w 18288"/>
              <a:gd name="connsiteY1" fmla="*/ 0 h 1601482"/>
              <a:gd name="connsiteX2" fmla="*/ 18288 w 18288"/>
              <a:gd name="connsiteY2" fmla="*/ 549842 h 1601482"/>
              <a:gd name="connsiteX3" fmla="*/ 18288 w 18288"/>
              <a:gd name="connsiteY3" fmla="*/ 1115699 h 1601482"/>
              <a:gd name="connsiteX4" fmla="*/ 18288 w 18288"/>
              <a:gd name="connsiteY4" fmla="*/ 1601482 h 1601482"/>
              <a:gd name="connsiteX5" fmla="*/ 0 w 18288"/>
              <a:gd name="connsiteY5" fmla="*/ 1601482 h 1601482"/>
              <a:gd name="connsiteX6" fmla="*/ 0 w 18288"/>
              <a:gd name="connsiteY6" fmla="*/ 1067655 h 1601482"/>
              <a:gd name="connsiteX7" fmla="*/ 0 w 18288"/>
              <a:gd name="connsiteY7" fmla="*/ 517813 h 1601482"/>
              <a:gd name="connsiteX8" fmla="*/ 0 w 18288"/>
              <a:gd name="connsiteY8" fmla="*/ 0 h 1601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 h="1601482" fill="none" extrusionOk="0">
                <a:moveTo>
                  <a:pt x="0" y="0"/>
                </a:moveTo>
                <a:cubicBezTo>
                  <a:pt x="4865" y="374"/>
                  <a:pt x="13608" y="53"/>
                  <a:pt x="18288" y="0"/>
                </a:cubicBezTo>
                <a:cubicBezTo>
                  <a:pt x="13491" y="239554"/>
                  <a:pt x="33082" y="357305"/>
                  <a:pt x="18288" y="549842"/>
                </a:cubicBezTo>
                <a:cubicBezTo>
                  <a:pt x="3494" y="742379"/>
                  <a:pt x="2109" y="968008"/>
                  <a:pt x="18288" y="1115699"/>
                </a:cubicBezTo>
                <a:cubicBezTo>
                  <a:pt x="34467" y="1263390"/>
                  <a:pt x="40467" y="1447654"/>
                  <a:pt x="18288" y="1601482"/>
                </a:cubicBezTo>
                <a:cubicBezTo>
                  <a:pt x="10638" y="1602054"/>
                  <a:pt x="4111" y="1601075"/>
                  <a:pt x="0" y="1601482"/>
                </a:cubicBezTo>
                <a:cubicBezTo>
                  <a:pt x="11161" y="1416130"/>
                  <a:pt x="-25575" y="1276384"/>
                  <a:pt x="0" y="1067655"/>
                </a:cubicBezTo>
                <a:cubicBezTo>
                  <a:pt x="25575" y="858926"/>
                  <a:pt x="19778" y="740089"/>
                  <a:pt x="0" y="517813"/>
                </a:cubicBezTo>
                <a:cubicBezTo>
                  <a:pt x="-19778" y="295537"/>
                  <a:pt x="-1186" y="190747"/>
                  <a:pt x="0" y="0"/>
                </a:cubicBezTo>
                <a:close/>
              </a:path>
              <a:path w="18288" h="1601482" stroke="0" extrusionOk="0">
                <a:moveTo>
                  <a:pt x="0" y="0"/>
                </a:moveTo>
                <a:cubicBezTo>
                  <a:pt x="5341" y="9"/>
                  <a:pt x="11148" y="-611"/>
                  <a:pt x="18288" y="0"/>
                </a:cubicBezTo>
                <a:cubicBezTo>
                  <a:pt x="28591" y="163128"/>
                  <a:pt x="29410" y="353165"/>
                  <a:pt x="18288" y="485783"/>
                </a:cubicBezTo>
                <a:cubicBezTo>
                  <a:pt x="7166" y="618401"/>
                  <a:pt x="-625" y="808120"/>
                  <a:pt x="18288" y="1051640"/>
                </a:cubicBezTo>
                <a:cubicBezTo>
                  <a:pt x="37201" y="1295160"/>
                  <a:pt x="-225" y="1354107"/>
                  <a:pt x="18288" y="1601482"/>
                </a:cubicBezTo>
                <a:cubicBezTo>
                  <a:pt x="12642" y="1601712"/>
                  <a:pt x="3803" y="1601151"/>
                  <a:pt x="0" y="1601482"/>
                </a:cubicBezTo>
                <a:cubicBezTo>
                  <a:pt x="20846" y="1460490"/>
                  <a:pt x="16548" y="1224222"/>
                  <a:pt x="0" y="1035625"/>
                </a:cubicBezTo>
                <a:cubicBezTo>
                  <a:pt x="-16548" y="847028"/>
                  <a:pt x="24571" y="662668"/>
                  <a:pt x="0" y="469768"/>
                </a:cubicBezTo>
                <a:cubicBezTo>
                  <a:pt x="-24571" y="276868"/>
                  <a:pt x="-22089" y="172464"/>
                  <a:pt x="0" y="0"/>
                </a:cubicBezTo>
                <a:close/>
              </a:path>
            </a:pathLst>
          </a:custGeom>
          <a:solidFill>
            <a:srgbClr val="E7295C"/>
          </a:solidFill>
          <a:ln w="34925">
            <a:solidFill>
              <a:srgbClr val="E7295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171759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B0AEA6-11C0-4BB9-B486-4B092D44D5CA}"/>
              </a:ext>
            </a:extLst>
          </p:cNvPr>
          <p:cNvSpPr>
            <a:spLocks noGrp="1"/>
          </p:cNvSpPr>
          <p:nvPr>
            <p:ph type="title"/>
          </p:nvPr>
        </p:nvSpPr>
        <p:spPr>
          <a:xfrm>
            <a:off x="635000" y="634029"/>
            <a:ext cx="10921640" cy="1314698"/>
          </a:xfrm>
        </p:spPr>
        <p:txBody>
          <a:bodyPr anchor="ctr">
            <a:normAutofit/>
          </a:bodyPr>
          <a:lstStyle/>
          <a:p>
            <a:pPr algn="ctr"/>
            <a:r>
              <a:rPr lang="en-US" sz="7200"/>
              <a:t>Why this practice? </a:t>
            </a:r>
          </a:p>
        </p:txBody>
      </p:sp>
      <p:sp>
        <p:nvSpPr>
          <p:cNvPr id="3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E7295C"/>
          </a:solidFill>
          <a:ln w="34925">
            <a:solidFill>
              <a:srgbClr val="E7295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2BA91E22-4614-4732-9376-5B4AB5C02A5E}"/>
              </a:ext>
            </a:extLst>
          </p:cNvPr>
          <p:cNvGraphicFramePr>
            <a:graphicFrameLocks noGrp="1"/>
          </p:cNvGraphicFramePr>
          <p:nvPr>
            <p:ph idx="1"/>
            <p:extLst>
              <p:ext uri="{D42A27DB-BD31-4B8C-83A1-F6EECF244321}">
                <p14:modId xmlns:p14="http://schemas.microsoft.com/office/powerpoint/2010/main" val="1519252859"/>
              </p:ext>
            </p:extLst>
          </p:nvPr>
        </p:nvGraphicFramePr>
        <p:xfrm>
          <a:off x="348512" y="2469302"/>
          <a:ext cx="11458308" cy="3943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10916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5232B1-41F8-4459-A39C-73FD0223502A}"/>
              </a:ext>
            </a:extLst>
          </p:cNvPr>
          <p:cNvSpPr>
            <a:spLocks noGrp="1"/>
          </p:cNvSpPr>
          <p:nvPr>
            <p:ph type="title"/>
          </p:nvPr>
        </p:nvSpPr>
        <p:spPr>
          <a:xfrm>
            <a:off x="640080" y="329184"/>
            <a:ext cx="6894576" cy="1783080"/>
          </a:xfrm>
        </p:spPr>
        <p:txBody>
          <a:bodyPr anchor="b">
            <a:normAutofit/>
          </a:bodyPr>
          <a:lstStyle/>
          <a:p>
            <a:r>
              <a:rPr lang="en-US" sz="7200"/>
              <a:t>ACTIVITY 2 </a:t>
            </a:r>
          </a:p>
        </p:txBody>
      </p:sp>
      <p:sp>
        <p:nvSpPr>
          <p:cNvPr id="38" name="sketchy rul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7295C"/>
          </a:solidFill>
          <a:ln w="38100" cap="rnd">
            <a:solidFill>
              <a:srgbClr val="E7295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CDF736-02BE-42C6-AE70-697AE86FF91C}"/>
              </a:ext>
            </a:extLst>
          </p:cNvPr>
          <p:cNvSpPr>
            <a:spLocks noGrp="1"/>
          </p:cNvSpPr>
          <p:nvPr>
            <p:ph idx="1"/>
          </p:nvPr>
        </p:nvSpPr>
        <p:spPr>
          <a:xfrm>
            <a:off x="640080" y="2706624"/>
            <a:ext cx="6894576" cy="3814543"/>
          </a:xfrm>
        </p:spPr>
        <p:txBody>
          <a:bodyPr vert="horz" lIns="91440" tIns="45720" rIns="91440" bIns="45720" rtlCol="0" anchor="t">
            <a:normAutofit fontScale="92500" lnSpcReduction="20000"/>
          </a:bodyPr>
          <a:lstStyle/>
          <a:p>
            <a:r>
              <a:rPr lang="en-US" dirty="0">
                <a:latin typeface="Source Sans Pro Light"/>
                <a:ea typeface="Source Sans Pro Light"/>
              </a:rPr>
              <a:t>Interactive, motivational and fun approach. </a:t>
            </a:r>
          </a:p>
          <a:p>
            <a:r>
              <a:rPr lang="en-US" dirty="0">
                <a:latin typeface="Source Sans Pro Light"/>
                <a:ea typeface="Source Sans Pro Light"/>
              </a:rPr>
              <a:t>Role Play. </a:t>
            </a:r>
          </a:p>
          <a:p>
            <a:r>
              <a:rPr lang="en-US" dirty="0">
                <a:latin typeface="Source Sans Pro Light"/>
                <a:ea typeface="Source Sans Pro Light"/>
              </a:rPr>
              <a:t>Split into groups of 5.</a:t>
            </a:r>
          </a:p>
          <a:p>
            <a:r>
              <a:rPr lang="en-US" dirty="0">
                <a:latin typeface="Source Sans Pro Light"/>
                <a:ea typeface="Source Sans Pro Light"/>
              </a:rPr>
              <a:t>Act out and prepare a possible scene of the scenario detailed in the resources pack. </a:t>
            </a:r>
          </a:p>
          <a:p>
            <a:r>
              <a:rPr lang="en-US" dirty="0">
                <a:latin typeface="Source Sans Pro Light"/>
                <a:ea typeface="Source Sans Pro Light"/>
              </a:rPr>
              <a:t>Then take two minutes to think how the motivation and fun task would grab the attention of the student and include them with the lesson. </a:t>
            </a:r>
          </a:p>
        </p:txBody>
      </p:sp>
      <p:pic>
        <p:nvPicPr>
          <p:cNvPr id="11" name="Graphic 11" descr="Drawing Figure">
            <a:extLst>
              <a:ext uri="{FF2B5EF4-FFF2-40B4-BE49-F238E27FC236}">
                <a16:creationId xmlns:a16="http://schemas.microsoft.com/office/drawing/2014/main" id="{CACF82E1-9020-4C7B-9901-0256BD13673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92595" y="99980"/>
            <a:ext cx="4014216" cy="4014216"/>
          </a:xfrm>
          <a:prstGeom prst="rect">
            <a:avLst/>
          </a:prstGeom>
        </p:spPr>
      </p:pic>
      <p:pic>
        <p:nvPicPr>
          <p:cNvPr id="13" name="Graphic 13" descr="Drama">
            <a:extLst>
              <a:ext uri="{FF2B5EF4-FFF2-40B4-BE49-F238E27FC236}">
                <a16:creationId xmlns:a16="http://schemas.microsoft.com/office/drawing/2014/main" id="{54E97D7E-909D-458E-9D3B-455FBDB450D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773668" y="4102896"/>
            <a:ext cx="2435064" cy="2435064"/>
          </a:xfrm>
          <a:prstGeom prst="rect">
            <a:avLst/>
          </a:prstGeom>
        </p:spPr>
      </p:pic>
    </p:spTree>
    <p:extLst>
      <p:ext uri="{BB962C8B-B14F-4D97-AF65-F5344CB8AC3E}">
        <p14:creationId xmlns:p14="http://schemas.microsoft.com/office/powerpoint/2010/main" val="236292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85C4F-0B46-4820-8DC7-22D7F18C7E82}"/>
              </a:ext>
            </a:extLst>
          </p:cNvPr>
          <p:cNvSpPr>
            <a:spLocks noGrp="1"/>
          </p:cNvSpPr>
          <p:nvPr>
            <p:ph type="title"/>
          </p:nvPr>
        </p:nvSpPr>
        <p:spPr/>
        <p:txBody>
          <a:bodyPr/>
          <a:lstStyle/>
          <a:p>
            <a:r>
              <a:rPr lang="en-US"/>
              <a:t>Expected feedback from activity 2  </a:t>
            </a:r>
          </a:p>
        </p:txBody>
      </p:sp>
      <p:sp>
        <p:nvSpPr>
          <p:cNvPr id="3" name="Content Placeholder 2">
            <a:extLst>
              <a:ext uri="{FF2B5EF4-FFF2-40B4-BE49-F238E27FC236}">
                <a16:creationId xmlns:a16="http://schemas.microsoft.com/office/drawing/2014/main" id="{AC9CA502-86B4-4A3F-9F6C-7652074DA614}"/>
              </a:ext>
            </a:extLst>
          </p:cNvPr>
          <p:cNvSpPr>
            <a:spLocks noGrp="1"/>
          </p:cNvSpPr>
          <p:nvPr>
            <p:ph idx="1"/>
          </p:nvPr>
        </p:nvSpPr>
        <p:spPr>
          <a:xfrm>
            <a:off x="838200" y="1929384"/>
            <a:ext cx="10493661" cy="4243089"/>
          </a:xfrm>
        </p:spPr>
        <p:txBody>
          <a:bodyPr vert="horz" lIns="91440" tIns="45720" rIns="91440" bIns="45720" rtlCol="0" anchor="t">
            <a:normAutofit/>
          </a:bodyPr>
          <a:lstStyle/>
          <a:p>
            <a:r>
              <a:rPr lang="en-GB" dirty="0">
                <a:latin typeface="Source Sans Pro"/>
                <a:ea typeface="Source Sans Pro"/>
              </a:rPr>
              <a:t>Expect to see the remaining participants coming up with encouraging and motivational phrases that they could take away from the workshop. </a:t>
            </a:r>
            <a:endParaRPr lang="en-GB" dirty="0">
              <a:latin typeface="Source Sans Pro" panose="020B0403030403020204" pitchFamily="34" charset="0"/>
              <a:ea typeface="Source Sans Pro" panose="020B0403030403020204" pitchFamily="34" charset="0"/>
            </a:endParaRPr>
          </a:p>
          <a:p>
            <a:r>
              <a:rPr lang="en-GB" dirty="0">
                <a:latin typeface="Source Sans Pro"/>
                <a:ea typeface="Source Sans Pro"/>
              </a:rPr>
              <a:t>Allows the individual playing the child to feel the encouragement from their peers. </a:t>
            </a:r>
            <a:endParaRPr lang="en-GB" dirty="0">
              <a:latin typeface="Source Sans Pro" panose="020B0403030403020204" pitchFamily="34" charset="0"/>
              <a:ea typeface="Source Sans Pro" panose="020B0403030403020204" pitchFamily="34" charset="0"/>
            </a:endParaRPr>
          </a:p>
          <a:p>
            <a:r>
              <a:rPr lang="en-GB" dirty="0">
                <a:latin typeface="Source Sans Pro"/>
                <a:ea typeface="Source Sans Pro"/>
              </a:rPr>
              <a:t>Harries (2017) states that schools are focused on outcomes and results rather than enhancing creativity and promoting fun in the classroom.</a:t>
            </a:r>
            <a:endParaRPr lang="en-GB" dirty="0">
              <a:solidFill>
                <a:srgbClr val="222222"/>
              </a:solidFill>
              <a:latin typeface="Source Sans Pro"/>
              <a:ea typeface="Source Sans Pro"/>
            </a:endParaRPr>
          </a:p>
        </p:txBody>
      </p:sp>
    </p:spTree>
    <p:extLst>
      <p:ext uri="{BB962C8B-B14F-4D97-AF65-F5344CB8AC3E}">
        <p14:creationId xmlns:p14="http://schemas.microsoft.com/office/powerpoint/2010/main" val="22168807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B0AEA6-11C0-4BB9-B486-4B092D44D5CA}"/>
              </a:ext>
            </a:extLst>
          </p:cNvPr>
          <p:cNvSpPr>
            <a:spLocks noGrp="1"/>
          </p:cNvSpPr>
          <p:nvPr>
            <p:ph type="title"/>
          </p:nvPr>
        </p:nvSpPr>
        <p:spPr>
          <a:xfrm>
            <a:off x="635000" y="634029"/>
            <a:ext cx="10921640" cy="1314698"/>
          </a:xfrm>
        </p:spPr>
        <p:txBody>
          <a:bodyPr anchor="ctr">
            <a:normAutofit/>
          </a:bodyPr>
          <a:lstStyle/>
          <a:p>
            <a:pPr algn="ctr"/>
            <a:r>
              <a:rPr lang="en-US" sz="7200"/>
              <a:t>Why this practice? </a:t>
            </a:r>
          </a:p>
        </p:txBody>
      </p:sp>
      <p:sp>
        <p:nvSpPr>
          <p:cNvPr id="75"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E7295C"/>
          </a:solidFill>
          <a:ln w="34925">
            <a:solidFill>
              <a:srgbClr val="E7295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2BA91E22-4614-4732-9376-5B4AB5C02A5E}"/>
              </a:ext>
            </a:extLst>
          </p:cNvPr>
          <p:cNvGraphicFramePr>
            <a:graphicFrameLocks noGrp="1"/>
          </p:cNvGraphicFramePr>
          <p:nvPr>
            <p:ph idx="1"/>
            <p:extLst>
              <p:ext uri="{D42A27DB-BD31-4B8C-83A1-F6EECF244321}">
                <p14:modId xmlns:p14="http://schemas.microsoft.com/office/powerpoint/2010/main" val="3497340352"/>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0144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5232B1-41F8-4459-A39C-73FD0223502A}"/>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600"/>
              <a:t>ACTIVITY 3 </a:t>
            </a:r>
          </a:p>
        </p:txBody>
      </p:sp>
      <p:sp>
        <p:nvSpPr>
          <p:cNvPr id="45"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E7295C"/>
          </a:solidFill>
          <a:ln w="38100" cap="rnd">
            <a:solidFill>
              <a:srgbClr val="E7295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a:extLst>
              <a:ext uri="{FF2B5EF4-FFF2-40B4-BE49-F238E27FC236}">
                <a16:creationId xmlns:a16="http://schemas.microsoft.com/office/drawing/2014/main" id="{E671E6B4-FAC0-E94D-AB17-C3E7DB749D19}"/>
              </a:ext>
            </a:extLst>
          </p:cNvPr>
          <p:cNvSpPr txBox="1">
            <a:spLocks/>
          </p:cNvSpPr>
          <p:nvPr/>
        </p:nvSpPr>
        <p:spPr>
          <a:xfrm>
            <a:off x="278892" y="2768535"/>
            <a:ext cx="6181108" cy="3939858"/>
          </a:xfrm>
          <a:prstGeom prst="rect">
            <a:avLst/>
          </a:prstGeom>
        </p:spPr>
        <p:txBody>
          <a:bodyPr vert="horz" lIns="91440" tIns="45720" rIns="91440" bIns="45720" rtlCol="0" anchor="t">
            <a:noAutofit/>
          </a:bodyPr>
          <a:lstStyle>
            <a:lvl1pPr marL="228600" indent="-228600">
              <a:lnSpc>
                <a:spcPct val="110000"/>
              </a:lnSpc>
              <a:spcBef>
                <a:spcPts val="1000"/>
              </a:spcBef>
              <a:buFont typeface="Arial" panose="020B0604020202020204" pitchFamily="34" charset="0"/>
              <a:buChar char="•"/>
              <a:defRPr sz="2800">
                <a:latin typeface="Source Sans Pro Light"/>
                <a:ea typeface="Source Sans Pro Light"/>
              </a:defRPr>
            </a:lvl1pPr>
            <a:lvl2pPr marL="685800" indent="-228600">
              <a:lnSpc>
                <a:spcPct val="110000"/>
              </a:lnSpc>
              <a:spcBef>
                <a:spcPts val="500"/>
              </a:spcBef>
              <a:buFont typeface="Arial" panose="020B0604020202020204" pitchFamily="34" charset="0"/>
              <a:buChar char="•"/>
              <a:defRPr sz="2400"/>
            </a:lvl2pPr>
            <a:lvl3pPr marL="1143000" indent="-228600">
              <a:lnSpc>
                <a:spcPct val="110000"/>
              </a:lnSpc>
              <a:spcBef>
                <a:spcPts val="500"/>
              </a:spcBef>
              <a:buFont typeface="Arial" panose="020B0604020202020204" pitchFamily="34" charset="0"/>
              <a:buChar char="•"/>
              <a:defRPr sz="2000"/>
            </a:lvl3pPr>
            <a:lvl4pPr marL="1600200" indent="-228600">
              <a:lnSpc>
                <a:spcPct val="110000"/>
              </a:lnSpc>
              <a:spcBef>
                <a:spcPts val="500"/>
              </a:spcBef>
              <a:buFont typeface="Arial" panose="020B0604020202020204" pitchFamily="34" charset="0"/>
              <a:buChar char="•"/>
            </a:lvl4pPr>
            <a:lvl5pPr marL="2057400" indent="-228600">
              <a:lnSpc>
                <a:spcPct val="11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sz="2600" dirty="0"/>
              <a:t>In groups think of some triggers that may trigger ADHD.</a:t>
            </a:r>
          </a:p>
          <a:p>
            <a:r>
              <a:rPr lang="en-US" sz="2600" dirty="0"/>
              <a:t>Write your answers and thoughts down on the table in the resource pack.</a:t>
            </a:r>
          </a:p>
          <a:p>
            <a:r>
              <a:rPr lang="en-US" sz="2600" dirty="0"/>
              <a:t>Research why those triggers would trigger ADHD, and what effect would it have on the individual. </a:t>
            </a:r>
          </a:p>
          <a:p>
            <a:r>
              <a:rPr lang="en-US" sz="2600" dirty="0"/>
              <a:t>Feedback to the class. </a:t>
            </a:r>
          </a:p>
        </p:txBody>
      </p:sp>
      <mc:AlternateContent xmlns:mc="http://schemas.openxmlformats.org/markup-compatibility/2006" xmlns:p14="http://schemas.microsoft.com/office/powerpoint/2010/main">
        <mc:Choice Requires="p14">
          <p:contentPart p14:bwMode="auto" r:id="rId2">
            <p14:nvContentPartPr>
              <p14:cNvPr id="47" name="Ink 4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47" name="Ink 4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17" name="Picture 17">
            <a:extLst>
              <a:ext uri="{FF2B5EF4-FFF2-40B4-BE49-F238E27FC236}">
                <a16:creationId xmlns:a16="http://schemas.microsoft.com/office/drawing/2014/main" id="{CC9CF143-B27C-9F49-A1CC-BFFB3764FCC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47324" y="1031119"/>
            <a:ext cx="5357352" cy="4795761"/>
          </a:xfrm>
          <a:prstGeom prst="rect">
            <a:avLst/>
          </a:prstGeom>
        </p:spPr>
      </p:pic>
      <p:sp>
        <p:nvSpPr>
          <p:cNvPr id="16" name="TextBox 15">
            <a:extLst>
              <a:ext uri="{FF2B5EF4-FFF2-40B4-BE49-F238E27FC236}">
                <a16:creationId xmlns:a16="http://schemas.microsoft.com/office/drawing/2014/main" id="{782861C8-599F-8341-9DA1-BC3576BC6446}"/>
              </a:ext>
            </a:extLst>
          </p:cNvPr>
          <p:cNvSpPr txBox="1"/>
          <p:nvPr/>
        </p:nvSpPr>
        <p:spPr>
          <a:xfrm>
            <a:off x="9279738" y="6316407"/>
            <a:ext cx="2351691" cy="394147"/>
          </a:xfrm>
          <a:prstGeom prst="rect">
            <a:avLst/>
          </a:prstGeom>
          <a:noFill/>
        </p:spPr>
        <p:txBody>
          <a:bodyPr wrap="square" rtlCol="0">
            <a:spAutoFit/>
          </a:bodyPr>
          <a:lstStyle/>
          <a:p>
            <a:pPr>
              <a:lnSpc>
                <a:spcPct val="80000"/>
              </a:lnSpc>
              <a:spcBef>
                <a:spcPts val="1000"/>
              </a:spcBef>
            </a:pPr>
            <a:r>
              <a:rPr lang="en-GB" sz="2400" dirty="0" err="1">
                <a:latin typeface="Source Sans Pro Light"/>
                <a:ea typeface="Source Sans Pro Light"/>
              </a:rPr>
              <a:t>Healthline</a:t>
            </a:r>
            <a:r>
              <a:rPr lang="en-GB" sz="2400" dirty="0">
                <a:latin typeface="Source Sans Pro Light"/>
                <a:ea typeface="Source Sans Pro Light"/>
              </a:rPr>
              <a:t> (2020)</a:t>
            </a:r>
            <a:endParaRPr lang="en-US" sz="2400" dirty="0">
              <a:latin typeface="Source Sans Pro Light"/>
              <a:ea typeface="Source Sans Pro Light"/>
            </a:endParaRPr>
          </a:p>
        </p:txBody>
      </p:sp>
    </p:spTree>
    <p:extLst>
      <p:ext uri="{BB962C8B-B14F-4D97-AF65-F5344CB8AC3E}">
        <p14:creationId xmlns:p14="http://schemas.microsoft.com/office/powerpoint/2010/main" val="36131245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85C4F-0B46-4820-8DC7-22D7F18C7E82}"/>
              </a:ext>
            </a:extLst>
          </p:cNvPr>
          <p:cNvSpPr>
            <a:spLocks noGrp="1"/>
          </p:cNvSpPr>
          <p:nvPr>
            <p:ph type="title"/>
          </p:nvPr>
        </p:nvSpPr>
        <p:spPr/>
        <p:txBody>
          <a:bodyPr/>
          <a:lstStyle/>
          <a:p>
            <a:r>
              <a:rPr lang="en-US"/>
              <a:t>Expected feedback from activity 3  </a:t>
            </a:r>
          </a:p>
        </p:txBody>
      </p:sp>
      <p:sp>
        <p:nvSpPr>
          <p:cNvPr id="3" name="Content Placeholder 2">
            <a:extLst>
              <a:ext uri="{FF2B5EF4-FFF2-40B4-BE49-F238E27FC236}">
                <a16:creationId xmlns:a16="http://schemas.microsoft.com/office/drawing/2014/main" id="{AC9CA502-86B4-4A3F-9F6C-7652074DA614}"/>
              </a:ext>
            </a:extLst>
          </p:cNvPr>
          <p:cNvSpPr>
            <a:spLocks noGrp="1"/>
          </p:cNvSpPr>
          <p:nvPr>
            <p:ph idx="1"/>
          </p:nvPr>
        </p:nvSpPr>
        <p:spPr>
          <a:xfrm>
            <a:off x="838200" y="2294196"/>
            <a:ext cx="10515600" cy="3646129"/>
          </a:xfrm>
        </p:spPr>
        <p:txBody>
          <a:bodyPr/>
          <a:lstStyle/>
          <a:p>
            <a:r>
              <a:rPr lang="en-GB" sz="2400" dirty="0">
                <a:latin typeface="Source Sans Pro Light"/>
                <a:ea typeface="Source Sans Pro Light"/>
              </a:rPr>
              <a:t>Different types of triggers such as stress, lack of sleep, food, additives, overstimulation, technology and tasks requiring concentration.  ( And any other triggers that you have found and researched).  </a:t>
            </a:r>
          </a:p>
          <a:p>
            <a:endParaRPr lang="en-GB" sz="2400" dirty="0">
              <a:latin typeface="Source Sans Pro Light"/>
              <a:ea typeface="Source Sans Pro Light"/>
            </a:endParaRPr>
          </a:p>
          <a:p>
            <a:r>
              <a:rPr lang="en-GB" sz="2400" dirty="0">
                <a:latin typeface="Source Sans Pro Light"/>
                <a:ea typeface="Source Sans Pro Light"/>
              </a:rPr>
              <a:t>According to </a:t>
            </a:r>
            <a:r>
              <a:rPr lang="en-GB" sz="2400" dirty="0" err="1">
                <a:latin typeface="Source Sans Pro Light"/>
                <a:ea typeface="Source Sans Pro Light"/>
              </a:rPr>
              <a:t>Healthline</a:t>
            </a:r>
            <a:r>
              <a:rPr lang="en-GB" sz="2400" dirty="0">
                <a:latin typeface="Source Sans Pro Light"/>
                <a:ea typeface="Source Sans Pro Light"/>
              </a:rPr>
              <a:t> (2020) they stated that unmanaged stress could aggravate the individual and also you will see common signs of ADHD.  </a:t>
            </a:r>
            <a:endParaRPr lang="en-US" sz="2400" dirty="0">
              <a:latin typeface="Source Sans Pro Light"/>
              <a:ea typeface="Source Sans Pro Light"/>
            </a:endParaRPr>
          </a:p>
        </p:txBody>
      </p:sp>
      <p:sp>
        <p:nvSpPr>
          <p:cNvPr id="4" name="TextBox 3">
            <a:extLst>
              <a:ext uri="{FF2B5EF4-FFF2-40B4-BE49-F238E27FC236}">
                <a16:creationId xmlns:a16="http://schemas.microsoft.com/office/drawing/2014/main" id="{5CEE4F73-14DF-8546-AF8A-2103E2B27C66}"/>
              </a:ext>
            </a:extLst>
          </p:cNvPr>
          <p:cNvSpPr txBox="1"/>
          <p:nvPr/>
        </p:nvSpPr>
        <p:spPr>
          <a:xfrm>
            <a:off x="5735484" y="6401599"/>
            <a:ext cx="6240753" cy="394147"/>
          </a:xfrm>
          <a:prstGeom prst="rect">
            <a:avLst/>
          </a:prstGeom>
          <a:noFill/>
        </p:spPr>
        <p:txBody>
          <a:bodyPr wrap="square" rtlCol="0">
            <a:spAutoFit/>
          </a:bodyPr>
          <a:lstStyle/>
          <a:p>
            <a:pPr>
              <a:lnSpc>
                <a:spcPct val="80000"/>
              </a:lnSpc>
              <a:spcBef>
                <a:spcPts val="1000"/>
              </a:spcBef>
            </a:pPr>
            <a:r>
              <a:rPr lang="en-GB" sz="2400" dirty="0">
                <a:latin typeface="Source Sans Pro Light"/>
                <a:ea typeface="Source Sans Pro Light"/>
              </a:rPr>
              <a:t>Medical News Today (2020), </a:t>
            </a:r>
            <a:r>
              <a:rPr lang="en-GB" sz="2400" dirty="0" err="1">
                <a:latin typeface="Source Sans Pro Light"/>
                <a:ea typeface="Source Sans Pro Light"/>
              </a:rPr>
              <a:t>Healthline</a:t>
            </a:r>
            <a:r>
              <a:rPr lang="en-GB" sz="2400" dirty="0">
                <a:latin typeface="Source Sans Pro Light"/>
                <a:ea typeface="Source Sans Pro Light"/>
              </a:rPr>
              <a:t> (2020).  </a:t>
            </a:r>
            <a:endParaRPr lang="en-US" sz="2400" dirty="0">
              <a:latin typeface="Source Sans Pro Light"/>
              <a:ea typeface="Source Sans Pro Light"/>
            </a:endParaRPr>
          </a:p>
        </p:txBody>
      </p:sp>
    </p:spTree>
    <p:extLst>
      <p:ext uri="{BB962C8B-B14F-4D97-AF65-F5344CB8AC3E}">
        <p14:creationId xmlns:p14="http://schemas.microsoft.com/office/powerpoint/2010/main" val="3409369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9">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B0AEA6-11C0-4BB9-B486-4B092D44D5CA}"/>
              </a:ext>
            </a:extLst>
          </p:cNvPr>
          <p:cNvSpPr>
            <a:spLocks noGrp="1"/>
          </p:cNvSpPr>
          <p:nvPr>
            <p:ph type="title"/>
          </p:nvPr>
        </p:nvSpPr>
        <p:spPr>
          <a:xfrm>
            <a:off x="635000" y="634029"/>
            <a:ext cx="10921640" cy="1314698"/>
          </a:xfrm>
        </p:spPr>
        <p:txBody>
          <a:bodyPr anchor="ctr">
            <a:normAutofit/>
          </a:bodyPr>
          <a:lstStyle/>
          <a:p>
            <a:pPr algn="ctr"/>
            <a:r>
              <a:rPr lang="en-US" sz="7200"/>
              <a:t>Why this practice? </a:t>
            </a:r>
          </a:p>
        </p:txBody>
      </p:sp>
      <p:sp>
        <p:nvSpPr>
          <p:cNvPr id="68"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E7295C"/>
          </a:solidFill>
          <a:ln w="34925">
            <a:solidFill>
              <a:srgbClr val="E7295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8" descr="Target Audience">
            <a:extLst>
              <a:ext uri="{FF2B5EF4-FFF2-40B4-BE49-F238E27FC236}">
                <a16:creationId xmlns:a16="http://schemas.microsoft.com/office/drawing/2014/main" id="{E5C83853-E90A-F145-B74C-336908D013B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82637" y="4578555"/>
            <a:ext cx="1261161" cy="1261161"/>
          </a:xfrm>
          <a:prstGeom prst="rect">
            <a:avLst/>
          </a:prstGeom>
        </p:spPr>
      </p:pic>
      <p:pic>
        <p:nvPicPr>
          <p:cNvPr id="6" name="Graphic 9" descr="Document">
            <a:extLst>
              <a:ext uri="{FF2B5EF4-FFF2-40B4-BE49-F238E27FC236}">
                <a16:creationId xmlns:a16="http://schemas.microsoft.com/office/drawing/2014/main" id="{7FFF79E0-8BDD-5647-BDA2-2CFC9F8658D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3300" y="2626500"/>
            <a:ext cx="1261161" cy="1261161"/>
          </a:xfrm>
          <a:prstGeom prst="rect">
            <a:avLst/>
          </a:prstGeom>
        </p:spPr>
      </p:pic>
      <p:pic>
        <p:nvPicPr>
          <p:cNvPr id="7" name="Graphic 10" descr="Pencil">
            <a:extLst>
              <a:ext uri="{FF2B5EF4-FFF2-40B4-BE49-F238E27FC236}">
                <a16:creationId xmlns:a16="http://schemas.microsoft.com/office/drawing/2014/main" id="{23EB8E08-F94F-7B4E-9DA7-0787FDE74487}"/>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427855" y="2798420"/>
            <a:ext cx="1261160" cy="1261160"/>
          </a:xfrm>
          <a:prstGeom prst="rect">
            <a:avLst/>
          </a:prstGeom>
        </p:spPr>
      </p:pic>
      <p:pic>
        <p:nvPicPr>
          <p:cNvPr id="8" name="Graphic 11" descr="Books">
            <a:extLst>
              <a:ext uri="{FF2B5EF4-FFF2-40B4-BE49-F238E27FC236}">
                <a16:creationId xmlns:a16="http://schemas.microsoft.com/office/drawing/2014/main" id="{8ED0F722-167B-1041-B7AF-686D321C6A34}"/>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6285748" y="4862934"/>
            <a:ext cx="1261161" cy="1261161"/>
          </a:xfrm>
          <a:prstGeom prst="rect">
            <a:avLst/>
          </a:prstGeom>
        </p:spPr>
      </p:pic>
      <p:sp>
        <p:nvSpPr>
          <p:cNvPr id="13" name="TextBox 12">
            <a:extLst>
              <a:ext uri="{FF2B5EF4-FFF2-40B4-BE49-F238E27FC236}">
                <a16:creationId xmlns:a16="http://schemas.microsoft.com/office/drawing/2014/main" id="{CF32D872-F9F1-3F42-9DEE-7A640E793D8D}"/>
              </a:ext>
            </a:extLst>
          </p:cNvPr>
          <p:cNvSpPr txBox="1"/>
          <p:nvPr/>
        </p:nvSpPr>
        <p:spPr>
          <a:xfrm>
            <a:off x="1512882" y="2970795"/>
            <a:ext cx="4952227" cy="1456939"/>
          </a:xfrm>
          <a:prstGeom prst="rect">
            <a:avLst/>
          </a:prstGeom>
        </p:spPr>
        <p:txBody>
          <a:bodyPr vert="horz" lIns="91440" tIns="45720" rIns="91440" bIns="45720" rtlCol="0" anchor="t">
            <a:normAutofit/>
          </a:bodyPr>
          <a:lstStyle>
            <a:lvl1pPr marL="228600" indent="-228600">
              <a:lnSpc>
                <a:spcPct val="110000"/>
              </a:lnSpc>
              <a:spcBef>
                <a:spcPts val="1000"/>
              </a:spcBef>
              <a:buFont typeface="Arial" panose="020B0604020202020204" pitchFamily="34" charset="0"/>
              <a:buChar char="•"/>
              <a:defRPr sz="2800">
                <a:latin typeface="Source Sans Pro Light"/>
                <a:ea typeface="Source Sans Pro Light"/>
              </a:defRPr>
            </a:lvl1pPr>
            <a:lvl2pPr marL="685800" indent="-228600">
              <a:lnSpc>
                <a:spcPct val="110000"/>
              </a:lnSpc>
              <a:spcBef>
                <a:spcPts val="500"/>
              </a:spcBef>
              <a:buFont typeface="Arial" panose="020B0604020202020204" pitchFamily="34" charset="0"/>
              <a:buChar char="•"/>
              <a:defRPr sz="2400"/>
            </a:lvl2pPr>
            <a:lvl3pPr marL="1143000" indent="-228600">
              <a:lnSpc>
                <a:spcPct val="110000"/>
              </a:lnSpc>
              <a:spcBef>
                <a:spcPts val="500"/>
              </a:spcBef>
              <a:buFont typeface="Arial" panose="020B0604020202020204" pitchFamily="34" charset="0"/>
              <a:buChar char="•"/>
              <a:defRPr sz="2000"/>
            </a:lvl3pPr>
            <a:lvl4pPr marL="1600200" indent="-228600">
              <a:lnSpc>
                <a:spcPct val="110000"/>
              </a:lnSpc>
              <a:spcBef>
                <a:spcPts val="500"/>
              </a:spcBef>
              <a:buFont typeface="Arial" panose="020B0604020202020204" pitchFamily="34" charset="0"/>
              <a:buChar char="•"/>
            </a:lvl4pPr>
            <a:lvl5pPr marL="2057400" indent="-228600">
              <a:lnSpc>
                <a:spcPct val="11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indent="0">
              <a:buNone/>
            </a:pPr>
            <a:r>
              <a:rPr lang="en-GB" sz="2400" dirty="0"/>
              <a:t>Will give you a better understanding of what the triggers are.</a:t>
            </a:r>
            <a:endParaRPr lang="en-US" sz="2400" dirty="0"/>
          </a:p>
        </p:txBody>
      </p:sp>
      <p:sp>
        <p:nvSpPr>
          <p:cNvPr id="14" name="TextBox 13">
            <a:extLst>
              <a:ext uri="{FF2B5EF4-FFF2-40B4-BE49-F238E27FC236}">
                <a16:creationId xmlns:a16="http://schemas.microsoft.com/office/drawing/2014/main" id="{5830417D-16E2-B948-89E0-FD410AF382D4}"/>
              </a:ext>
            </a:extLst>
          </p:cNvPr>
          <p:cNvSpPr txBox="1"/>
          <p:nvPr/>
        </p:nvSpPr>
        <p:spPr>
          <a:xfrm>
            <a:off x="2512199" y="4862934"/>
            <a:ext cx="3583799" cy="161730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defPPr>
              <a:defRPr lang="en-US"/>
            </a:defPPr>
            <a:lvl1pPr indent="0">
              <a:lnSpc>
                <a:spcPct val="110000"/>
              </a:lnSpc>
              <a:spcBef>
                <a:spcPts val="1000"/>
              </a:spcBef>
              <a:buFont typeface="Arial" panose="020B0604020202020204" pitchFamily="34" charset="0"/>
              <a:buNone/>
              <a:defRPr sz="2600">
                <a:latin typeface="Source Sans Pro Light"/>
                <a:ea typeface="Source Sans Pro Light"/>
              </a:defRPr>
            </a:lvl1pPr>
            <a:lvl2pPr marL="685800" indent="-228600">
              <a:lnSpc>
                <a:spcPct val="110000"/>
              </a:lnSpc>
              <a:spcBef>
                <a:spcPts val="500"/>
              </a:spcBef>
              <a:buFont typeface="Arial" panose="020B0604020202020204" pitchFamily="34" charset="0"/>
              <a:buChar char="•"/>
              <a:defRPr sz="2400"/>
            </a:lvl2pPr>
            <a:lvl3pPr marL="1143000" indent="-228600">
              <a:lnSpc>
                <a:spcPct val="110000"/>
              </a:lnSpc>
              <a:spcBef>
                <a:spcPts val="500"/>
              </a:spcBef>
              <a:buFont typeface="Arial" panose="020B0604020202020204" pitchFamily="34" charset="0"/>
              <a:buChar char="•"/>
              <a:defRPr sz="2000"/>
            </a:lvl3pPr>
            <a:lvl4pPr marL="1600200" indent="-228600">
              <a:lnSpc>
                <a:spcPct val="110000"/>
              </a:lnSpc>
              <a:spcBef>
                <a:spcPts val="500"/>
              </a:spcBef>
              <a:buFont typeface="Arial" panose="020B0604020202020204" pitchFamily="34" charset="0"/>
              <a:buChar char="•"/>
            </a:lvl4pPr>
            <a:lvl5pPr marL="2057400" indent="-228600">
              <a:lnSpc>
                <a:spcPct val="11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endParaRPr lang="en-US" dirty="0"/>
          </a:p>
        </p:txBody>
      </p:sp>
      <p:sp>
        <p:nvSpPr>
          <p:cNvPr id="15" name="TextBox 14">
            <a:extLst>
              <a:ext uri="{FF2B5EF4-FFF2-40B4-BE49-F238E27FC236}">
                <a16:creationId xmlns:a16="http://schemas.microsoft.com/office/drawing/2014/main" id="{95D079B3-FDB9-EC40-BFB0-5A3FCFAB8449}"/>
              </a:ext>
            </a:extLst>
          </p:cNvPr>
          <p:cNvSpPr txBox="1"/>
          <p:nvPr/>
        </p:nvSpPr>
        <p:spPr>
          <a:xfrm>
            <a:off x="1443798" y="4427734"/>
            <a:ext cx="4952227" cy="2102307"/>
          </a:xfrm>
          <a:prstGeom prst="rect">
            <a:avLst/>
          </a:prstGeom>
          <a:noFill/>
        </p:spPr>
        <p:txBody>
          <a:bodyPr wrap="square" rtlCol="0">
            <a:spAutoFit/>
          </a:bodyPr>
          <a:lstStyle/>
          <a:p>
            <a:pPr>
              <a:lnSpc>
                <a:spcPct val="110000"/>
              </a:lnSpc>
              <a:spcBef>
                <a:spcPts val="1000"/>
              </a:spcBef>
            </a:pPr>
            <a:r>
              <a:rPr lang="en-GB" sz="2400" dirty="0">
                <a:latin typeface="Source Sans Pro Light"/>
                <a:ea typeface="Source Sans Pro Light"/>
              </a:rPr>
              <a:t>It will give you better understanding of what to expect once those triggers have been triggered and what behaviours the child or young person will display.</a:t>
            </a:r>
            <a:endParaRPr lang="en-US" sz="2400" dirty="0">
              <a:latin typeface="Source Sans Pro Light"/>
              <a:ea typeface="Source Sans Pro Light"/>
            </a:endParaRPr>
          </a:p>
        </p:txBody>
      </p:sp>
      <p:sp>
        <p:nvSpPr>
          <p:cNvPr id="16" name="TextBox 15">
            <a:extLst>
              <a:ext uri="{FF2B5EF4-FFF2-40B4-BE49-F238E27FC236}">
                <a16:creationId xmlns:a16="http://schemas.microsoft.com/office/drawing/2014/main" id="{B95F372C-C9BD-E141-91B1-BE0665787750}"/>
              </a:ext>
            </a:extLst>
          </p:cNvPr>
          <p:cNvSpPr txBox="1"/>
          <p:nvPr/>
        </p:nvSpPr>
        <p:spPr>
          <a:xfrm>
            <a:off x="7657186" y="2626500"/>
            <a:ext cx="4137283" cy="1289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a:lnSpc>
                <a:spcPct val="110000"/>
              </a:lnSpc>
              <a:spcBef>
                <a:spcPts val="1000"/>
              </a:spcBef>
              <a:defRPr sz="2600">
                <a:latin typeface="Source Sans Pro Light"/>
                <a:ea typeface="Source Sans Pro Light"/>
              </a:defRPr>
            </a:lvl1pPr>
            <a:lvl2pPr marL="685800" indent="-228600">
              <a:lnSpc>
                <a:spcPct val="110000"/>
              </a:lnSpc>
              <a:spcBef>
                <a:spcPts val="500"/>
              </a:spcBef>
              <a:buFont typeface="Arial" panose="020B0604020202020204" pitchFamily="34" charset="0"/>
              <a:buChar char="•"/>
              <a:defRPr sz="2400"/>
            </a:lvl2pPr>
            <a:lvl3pPr marL="1143000" indent="-228600">
              <a:lnSpc>
                <a:spcPct val="110000"/>
              </a:lnSpc>
              <a:spcBef>
                <a:spcPts val="500"/>
              </a:spcBef>
              <a:buFont typeface="Arial" panose="020B0604020202020204" pitchFamily="34" charset="0"/>
              <a:buChar char="•"/>
              <a:defRPr sz="2000"/>
            </a:lvl3pPr>
            <a:lvl4pPr marL="1600200" indent="-228600">
              <a:lnSpc>
                <a:spcPct val="110000"/>
              </a:lnSpc>
              <a:spcBef>
                <a:spcPts val="500"/>
              </a:spcBef>
              <a:buFont typeface="Arial" panose="020B0604020202020204" pitchFamily="34" charset="0"/>
              <a:buChar char="•"/>
            </a:lvl4pPr>
            <a:lvl5pPr marL="2057400" indent="-228600">
              <a:lnSpc>
                <a:spcPct val="11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GB" sz="2400" dirty="0"/>
              <a:t>When researching you may have come across methods of how to calm the child.  </a:t>
            </a:r>
            <a:endParaRPr lang="en-US" sz="2400" dirty="0"/>
          </a:p>
        </p:txBody>
      </p:sp>
      <p:sp>
        <p:nvSpPr>
          <p:cNvPr id="18" name="TextBox 17">
            <a:extLst>
              <a:ext uri="{FF2B5EF4-FFF2-40B4-BE49-F238E27FC236}">
                <a16:creationId xmlns:a16="http://schemas.microsoft.com/office/drawing/2014/main" id="{F816A8CD-64DA-A04F-953A-9C9D0461A336}"/>
              </a:ext>
            </a:extLst>
          </p:cNvPr>
          <p:cNvSpPr txBox="1"/>
          <p:nvPr/>
        </p:nvSpPr>
        <p:spPr>
          <a:xfrm>
            <a:off x="7510319" y="4575227"/>
            <a:ext cx="4531766" cy="2102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a:lnSpc>
                <a:spcPct val="110000"/>
              </a:lnSpc>
              <a:spcBef>
                <a:spcPts val="1000"/>
              </a:spcBef>
              <a:defRPr sz="2400">
                <a:latin typeface="Source Sans Pro Light"/>
                <a:ea typeface="Source Sans Pro Light"/>
              </a:defRPr>
            </a:lvl1pPr>
            <a:lvl2pPr marL="685800" indent="-228600">
              <a:lnSpc>
                <a:spcPct val="110000"/>
              </a:lnSpc>
              <a:spcBef>
                <a:spcPts val="500"/>
              </a:spcBef>
              <a:buFont typeface="Arial" panose="020B0604020202020204" pitchFamily="34" charset="0"/>
              <a:buChar char="•"/>
              <a:defRPr sz="2400"/>
            </a:lvl2pPr>
            <a:lvl3pPr marL="1143000" indent="-228600">
              <a:lnSpc>
                <a:spcPct val="110000"/>
              </a:lnSpc>
              <a:spcBef>
                <a:spcPts val="500"/>
              </a:spcBef>
              <a:buFont typeface="Arial" panose="020B0604020202020204" pitchFamily="34" charset="0"/>
              <a:buChar char="•"/>
              <a:defRPr sz="2000"/>
            </a:lvl3pPr>
            <a:lvl4pPr marL="1600200" indent="-228600">
              <a:lnSpc>
                <a:spcPct val="110000"/>
              </a:lnSpc>
              <a:spcBef>
                <a:spcPts val="500"/>
              </a:spcBef>
              <a:buFont typeface="Arial" panose="020B0604020202020204" pitchFamily="34" charset="0"/>
              <a:buChar char="•"/>
            </a:lvl4pPr>
            <a:lvl5pPr marL="2057400" indent="-228600">
              <a:lnSpc>
                <a:spcPct val="11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GB" dirty="0"/>
              <a:t>According to the NHS (2018) they stated that ADHD is a behavioural problem that causes inattentiveness, hyperactivity and impulsiveness. </a:t>
            </a:r>
            <a:endParaRPr lang="en-US" dirty="0"/>
          </a:p>
        </p:txBody>
      </p:sp>
    </p:spTree>
    <p:extLst>
      <p:ext uri="{BB962C8B-B14F-4D97-AF65-F5344CB8AC3E}">
        <p14:creationId xmlns:p14="http://schemas.microsoft.com/office/powerpoint/2010/main" val="535722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5" name="Rectangle 44">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5232B1-41F8-4459-A39C-73FD0223502A}"/>
              </a:ext>
            </a:extLst>
          </p:cNvPr>
          <p:cNvSpPr>
            <a:spLocks noGrp="1"/>
          </p:cNvSpPr>
          <p:nvPr>
            <p:ph type="title"/>
          </p:nvPr>
        </p:nvSpPr>
        <p:spPr>
          <a:xfrm>
            <a:off x="249479" y="2726299"/>
            <a:ext cx="4442907" cy="1240328"/>
          </a:xfrm>
        </p:spPr>
        <p:txBody>
          <a:bodyPr vert="horz" lIns="91440" tIns="45720" rIns="91440" bIns="45720" rtlCol="0" anchor="b">
            <a:normAutofit/>
          </a:bodyPr>
          <a:lstStyle/>
          <a:p>
            <a:r>
              <a:rPr lang="en-US" sz="5800"/>
              <a:t>ACTIVITY 4 </a:t>
            </a:r>
          </a:p>
        </p:txBody>
      </p:sp>
      <p:sp>
        <p:nvSpPr>
          <p:cNvPr id="47"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onnsiteX0" fmla="*/ 0 w 3255095"/>
              <a:gd name="connsiteY0" fmla="*/ 0 h 27432"/>
              <a:gd name="connsiteX1" fmla="*/ 618468 w 3255095"/>
              <a:gd name="connsiteY1" fmla="*/ 0 h 27432"/>
              <a:gd name="connsiteX2" fmla="*/ 1269487 w 3255095"/>
              <a:gd name="connsiteY2" fmla="*/ 0 h 27432"/>
              <a:gd name="connsiteX3" fmla="*/ 1953057 w 3255095"/>
              <a:gd name="connsiteY3" fmla="*/ 0 h 27432"/>
              <a:gd name="connsiteX4" fmla="*/ 2636627 w 3255095"/>
              <a:gd name="connsiteY4" fmla="*/ 0 h 27432"/>
              <a:gd name="connsiteX5" fmla="*/ 3255095 w 3255095"/>
              <a:gd name="connsiteY5" fmla="*/ 0 h 27432"/>
              <a:gd name="connsiteX6" fmla="*/ 3255095 w 3255095"/>
              <a:gd name="connsiteY6" fmla="*/ 27432 h 27432"/>
              <a:gd name="connsiteX7" fmla="*/ 2538974 w 3255095"/>
              <a:gd name="connsiteY7" fmla="*/ 27432 h 27432"/>
              <a:gd name="connsiteX8" fmla="*/ 1822853 w 3255095"/>
              <a:gd name="connsiteY8" fmla="*/ 27432 h 27432"/>
              <a:gd name="connsiteX9" fmla="*/ 1171834 w 3255095"/>
              <a:gd name="connsiteY9" fmla="*/ 27432 h 27432"/>
              <a:gd name="connsiteX10" fmla="*/ 0 w 3255095"/>
              <a:gd name="connsiteY10" fmla="*/ 27432 h 27432"/>
              <a:gd name="connsiteX11" fmla="*/ 0 w 3255095"/>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rgbClr val="E7295C"/>
          </a:solidFill>
          <a:ln w="38100" cap="rnd">
            <a:solidFill>
              <a:srgbClr val="E7295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836A370-75D5-E746-94DD-E43506B2A474}"/>
              </a:ext>
            </a:extLst>
          </p:cNvPr>
          <p:cNvPicPr>
            <a:picLocks noChangeAspect="1"/>
          </p:cNvPicPr>
          <p:nvPr/>
        </p:nvPicPr>
        <p:blipFill>
          <a:blip r:embed="rId2"/>
          <a:stretch>
            <a:fillRect/>
          </a:stretch>
        </p:blipFill>
        <p:spPr>
          <a:xfrm>
            <a:off x="4541651" y="97120"/>
            <a:ext cx="7195137" cy="7195137"/>
          </a:xfrm>
          <a:prstGeom prst="rect">
            <a:avLst/>
          </a:prstGeom>
        </p:spPr>
      </p:pic>
      <p:sp>
        <p:nvSpPr>
          <p:cNvPr id="6" name="TextBox 5">
            <a:extLst>
              <a:ext uri="{FF2B5EF4-FFF2-40B4-BE49-F238E27FC236}">
                <a16:creationId xmlns:a16="http://schemas.microsoft.com/office/drawing/2014/main" id="{1C0656E2-ABC1-5A4D-9F4E-13EDC8131ABF}"/>
              </a:ext>
            </a:extLst>
          </p:cNvPr>
          <p:cNvSpPr txBox="1"/>
          <p:nvPr/>
        </p:nvSpPr>
        <p:spPr>
          <a:xfrm>
            <a:off x="129731" y="5206955"/>
            <a:ext cx="2265834" cy="1546257"/>
          </a:xfrm>
          <a:prstGeom prst="rect">
            <a:avLst/>
          </a:prstGeom>
          <a:noFill/>
        </p:spPr>
        <p:txBody>
          <a:bodyPr wrap="square" rtlCol="0">
            <a:spAutoFit/>
          </a:bodyPr>
          <a:lstStyle/>
          <a:p>
            <a:pPr>
              <a:lnSpc>
                <a:spcPct val="110000"/>
              </a:lnSpc>
              <a:spcBef>
                <a:spcPts val="1000"/>
              </a:spcBef>
            </a:pPr>
            <a:r>
              <a:rPr lang="en-GB" sz="2400" dirty="0">
                <a:latin typeface="Source Sans Pro Light"/>
                <a:ea typeface="Source Sans Pro Light"/>
              </a:rPr>
              <a:t>Log in:</a:t>
            </a:r>
          </a:p>
          <a:p>
            <a:pPr>
              <a:lnSpc>
                <a:spcPct val="110000"/>
              </a:lnSpc>
              <a:spcBef>
                <a:spcPts val="1000"/>
              </a:spcBef>
            </a:pPr>
            <a:r>
              <a:rPr lang="en-GB" sz="2400" dirty="0">
                <a:latin typeface="Source Sans Pro Light"/>
                <a:ea typeface="Source Sans Pro Light"/>
              </a:rPr>
              <a:t>ChloeHarries19</a:t>
            </a:r>
          </a:p>
          <a:p>
            <a:pPr>
              <a:lnSpc>
                <a:spcPct val="110000"/>
              </a:lnSpc>
              <a:spcBef>
                <a:spcPts val="1000"/>
              </a:spcBef>
            </a:pPr>
            <a:r>
              <a:rPr lang="en-GB" sz="2400" dirty="0">
                <a:latin typeface="Source Sans Pro Light"/>
                <a:ea typeface="Source Sans Pro Light"/>
              </a:rPr>
              <a:t>Harries1234</a:t>
            </a:r>
            <a:endParaRPr lang="en-US" sz="2400" dirty="0">
              <a:latin typeface="Source Sans Pro Light"/>
              <a:ea typeface="Source Sans Pro Light"/>
            </a:endParaRPr>
          </a:p>
        </p:txBody>
      </p:sp>
      <p:sp>
        <p:nvSpPr>
          <p:cNvPr id="8" name="TextBox 7">
            <a:extLst>
              <a:ext uri="{FF2B5EF4-FFF2-40B4-BE49-F238E27FC236}">
                <a16:creationId xmlns:a16="http://schemas.microsoft.com/office/drawing/2014/main" id="{D9BCE7FF-BC9F-8946-9D55-3D1DFA082577}"/>
              </a:ext>
            </a:extLst>
          </p:cNvPr>
          <p:cNvSpPr txBox="1"/>
          <p:nvPr/>
        </p:nvSpPr>
        <p:spPr>
          <a:xfrm>
            <a:off x="129731" y="4553315"/>
            <a:ext cx="3886162" cy="653640"/>
          </a:xfrm>
          <a:prstGeom prst="rect">
            <a:avLst/>
          </a:prstGeom>
          <a:noFill/>
        </p:spPr>
        <p:txBody>
          <a:bodyPr wrap="square">
            <a:spAutoFit/>
          </a:bodyPr>
          <a:lstStyle/>
          <a:p>
            <a:pPr>
              <a:lnSpc>
                <a:spcPct val="110000"/>
              </a:lnSpc>
              <a:spcBef>
                <a:spcPts val="1000"/>
              </a:spcBef>
            </a:pPr>
            <a:r>
              <a:rPr lang="en-US" sz="3500" b="1" dirty="0">
                <a:latin typeface="Source Sans Pro Light"/>
                <a:ea typeface="Source Sans Pro Light"/>
                <a:hlinkClick r:id="rId3">
                  <a:extLst>
                    <a:ext uri="{A12FA001-AC4F-418D-AE19-62706E023703}">
                      <ahyp:hlinkClr xmlns:ahyp="http://schemas.microsoft.com/office/drawing/2018/hyperlinkcolor" val="tx"/>
                    </a:ext>
                  </a:extLst>
                </a:hlinkClick>
              </a:rPr>
              <a:t>https://</a:t>
            </a:r>
            <a:r>
              <a:rPr lang="en-US" sz="3500" b="1" dirty="0" err="1">
                <a:latin typeface="Source Sans Pro Light"/>
                <a:ea typeface="Source Sans Pro Light"/>
                <a:hlinkClick r:id="rId3">
                  <a:extLst>
                    <a:ext uri="{A12FA001-AC4F-418D-AE19-62706E023703}">
                      <ahyp:hlinkClr xmlns:ahyp="http://schemas.microsoft.com/office/drawing/2018/hyperlinkcolor" val="tx"/>
                    </a:ext>
                  </a:extLst>
                </a:hlinkClick>
              </a:rPr>
              <a:t>kahoot.com</a:t>
            </a:r>
            <a:r>
              <a:rPr lang="en-GB" sz="3500" b="1" dirty="0">
                <a:latin typeface="Source Sans Pro Light"/>
                <a:ea typeface="Source Sans Pro Light"/>
              </a:rPr>
              <a:t> </a:t>
            </a:r>
            <a:endParaRPr lang="en-US" sz="3500" b="1" dirty="0">
              <a:latin typeface="Source Sans Pro Light"/>
              <a:ea typeface="Source Sans Pro Light"/>
            </a:endParaRPr>
          </a:p>
        </p:txBody>
      </p:sp>
    </p:spTree>
    <p:extLst>
      <p:ext uri="{BB962C8B-B14F-4D97-AF65-F5344CB8AC3E}">
        <p14:creationId xmlns:p14="http://schemas.microsoft.com/office/powerpoint/2010/main" val="24501454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5232B1-41F8-4459-A39C-73FD0223502A}"/>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600" dirty="0"/>
              <a:t>ACTIVITY </a:t>
            </a:r>
            <a:r>
              <a:rPr lang="en-GB" sz="5600" dirty="0"/>
              <a:t>4</a:t>
            </a:r>
            <a:r>
              <a:rPr lang="en-US" sz="5600" dirty="0"/>
              <a:t> </a:t>
            </a:r>
          </a:p>
        </p:txBody>
      </p:sp>
      <p:sp>
        <p:nvSpPr>
          <p:cNvPr id="45"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E7295C"/>
          </a:solidFill>
          <a:ln w="38100" cap="rnd">
            <a:solidFill>
              <a:srgbClr val="E7295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a:extLst>
              <a:ext uri="{FF2B5EF4-FFF2-40B4-BE49-F238E27FC236}">
                <a16:creationId xmlns:a16="http://schemas.microsoft.com/office/drawing/2014/main" id="{E671E6B4-FAC0-E94D-AB17-C3E7DB749D19}"/>
              </a:ext>
            </a:extLst>
          </p:cNvPr>
          <p:cNvSpPr txBox="1">
            <a:spLocks/>
          </p:cNvSpPr>
          <p:nvPr/>
        </p:nvSpPr>
        <p:spPr>
          <a:xfrm>
            <a:off x="292548" y="3174764"/>
            <a:ext cx="6181108" cy="2758076"/>
          </a:xfrm>
          <a:prstGeom prst="rect">
            <a:avLst/>
          </a:prstGeom>
        </p:spPr>
        <p:txBody>
          <a:bodyPr vert="horz" lIns="91440" tIns="45720" rIns="91440" bIns="45720" rtlCol="0" anchor="t">
            <a:noAutofit/>
          </a:bodyPr>
          <a:lstStyle>
            <a:lvl1pPr marL="228600" indent="-228600">
              <a:lnSpc>
                <a:spcPct val="110000"/>
              </a:lnSpc>
              <a:spcBef>
                <a:spcPts val="1000"/>
              </a:spcBef>
              <a:buFont typeface="Arial" panose="020B0604020202020204" pitchFamily="34" charset="0"/>
              <a:buChar char="•"/>
              <a:defRPr sz="2800">
                <a:latin typeface="Source Sans Pro Light"/>
                <a:ea typeface="Source Sans Pro Light"/>
              </a:defRPr>
            </a:lvl1pPr>
            <a:lvl2pPr marL="685800" indent="-228600">
              <a:lnSpc>
                <a:spcPct val="110000"/>
              </a:lnSpc>
              <a:spcBef>
                <a:spcPts val="500"/>
              </a:spcBef>
              <a:buFont typeface="Arial" panose="020B0604020202020204" pitchFamily="34" charset="0"/>
              <a:buChar char="•"/>
              <a:defRPr sz="2400"/>
            </a:lvl2pPr>
            <a:lvl3pPr marL="1143000" indent="-228600">
              <a:lnSpc>
                <a:spcPct val="110000"/>
              </a:lnSpc>
              <a:spcBef>
                <a:spcPts val="500"/>
              </a:spcBef>
              <a:buFont typeface="Arial" panose="020B0604020202020204" pitchFamily="34" charset="0"/>
              <a:buChar char="•"/>
              <a:defRPr sz="2000"/>
            </a:lvl3pPr>
            <a:lvl4pPr marL="1600200" indent="-228600">
              <a:lnSpc>
                <a:spcPct val="110000"/>
              </a:lnSpc>
              <a:spcBef>
                <a:spcPts val="500"/>
              </a:spcBef>
              <a:buFont typeface="Arial" panose="020B0604020202020204" pitchFamily="34" charset="0"/>
              <a:buChar char="•"/>
            </a:lvl4pPr>
            <a:lvl5pPr marL="2057400" indent="-228600">
              <a:lnSpc>
                <a:spcPct val="11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GB" sz="2600" dirty="0"/>
              <a:t>Go onto </a:t>
            </a:r>
            <a:r>
              <a:rPr lang="en-GB" sz="2600" dirty="0" err="1"/>
              <a:t>Kahoot</a:t>
            </a:r>
            <a:r>
              <a:rPr lang="en-GB" sz="2600" dirty="0"/>
              <a:t>! On the internet or app if you have it </a:t>
            </a:r>
          </a:p>
          <a:p>
            <a:r>
              <a:rPr lang="en-GB" sz="2600" dirty="0"/>
              <a:t>Type in the game pin on the screen and click ENTER</a:t>
            </a:r>
          </a:p>
          <a:p>
            <a:r>
              <a:rPr lang="en-GB" sz="2600" dirty="0"/>
              <a:t>And lets begin!</a:t>
            </a:r>
            <a:endParaRPr lang="en-US" sz="2600" dirty="0"/>
          </a:p>
        </p:txBody>
      </p:sp>
      <mc:AlternateContent xmlns:mc="http://schemas.openxmlformats.org/markup-compatibility/2006" xmlns:p14="http://schemas.microsoft.com/office/powerpoint/2010/main">
        <mc:Choice Requires="p14">
          <p:contentPart p14:bwMode="auto" r:id="rId2">
            <p14:nvContentPartPr>
              <p14:cNvPr id="47" name="Ink 4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47" name="Ink 4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8" name="Picture 8">
            <a:extLst>
              <a:ext uri="{FF2B5EF4-FFF2-40B4-BE49-F238E27FC236}">
                <a16:creationId xmlns:a16="http://schemas.microsoft.com/office/drawing/2014/main" id="{F293CA17-805B-4545-83AE-EFD5E3366F6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36240" y="318008"/>
            <a:ext cx="4656500" cy="2974504"/>
          </a:xfrm>
          <a:prstGeom prst="rect">
            <a:avLst/>
          </a:prstGeom>
        </p:spPr>
      </p:pic>
      <p:pic>
        <p:nvPicPr>
          <p:cNvPr id="11" name="Picture 11">
            <a:extLst>
              <a:ext uri="{FF2B5EF4-FFF2-40B4-BE49-F238E27FC236}">
                <a16:creationId xmlns:a16="http://schemas.microsoft.com/office/drawing/2014/main" id="{65D1FDA1-7B54-1643-B102-C6E35C8BE15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36239" y="3546257"/>
            <a:ext cx="4656499" cy="3057996"/>
          </a:xfrm>
          <a:prstGeom prst="rect">
            <a:avLst/>
          </a:prstGeom>
        </p:spPr>
      </p:pic>
      <p:sp>
        <p:nvSpPr>
          <p:cNvPr id="10" name="Arrow: Curved Left 9">
            <a:extLst>
              <a:ext uri="{FF2B5EF4-FFF2-40B4-BE49-F238E27FC236}">
                <a16:creationId xmlns:a16="http://schemas.microsoft.com/office/drawing/2014/main" id="{ECA216EF-E3F4-B048-8B3A-813F499EE00C}"/>
              </a:ext>
            </a:extLst>
          </p:cNvPr>
          <p:cNvSpPr/>
          <p:nvPr/>
        </p:nvSpPr>
        <p:spPr>
          <a:xfrm>
            <a:off x="10611822" y="2705592"/>
            <a:ext cx="1030547" cy="1713285"/>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9945686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E648B-CD0A-AC4C-B5E6-06173D3B108B}"/>
              </a:ext>
            </a:extLst>
          </p:cNvPr>
          <p:cNvSpPr>
            <a:spLocks noGrp="1"/>
          </p:cNvSpPr>
          <p:nvPr>
            <p:ph type="title"/>
          </p:nvPr>
        </p:nvSpPr>
        <p:spPr/>
        <p:txBody>
          <a:bodyPr/>
          <a:lstStyle/>
          <a:p>
            <a:r>
              <a:rPr lang="en-GB" dirty="0"/>
              <a:t>Quiz</a:t>
            </a:r>
            <a:endParaRPr lang="en-US" dirty="0"/>
          </a:p>
        </p:txBody>
      </p:sp>
      <p:pic>
        <p:nvPicPr>
          <p:cNvPr id="4" name="Picture 4">
            <a:extLst>
              <a:ext uri="{FF2B5EF4-FFF2-40B4-BE49-F238E27FC236}">
                <a16:creationId xmlns:a16="http://schemas.microsoft.com/office/drawing/2014/main" id="{DF5A4258-BC1A-EC40-82EA-8CA1D915AF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0850" y="1966806"/>
            <a:ext cx="5645150" cy="4236720"/>
          </a:xfrm>
          <a:prstGeom prst="rect">
            <a:avLst/>
          </a:prstGeom>
        </p:spPr>
      </p:pic>
      <p:pic>
        <p:nvPicPr>
          <p:cNvPr id="6" name="Picture 6">
            <a:extLst>
              <a:ext uri="{FF2B5EF4-FFF2-40B4-BE49-F238E27FC236}">
                <a16:creationId xmlns:a16="http://schemas.microsoft.com/office/drawing/2014/main" id="{1ED9EC93-E389-E74A-9CB6-B4453BEE39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9109" y="2258203"/>
            <a:ext cx="5645150" cy="4236720"/>
          </a:xfrm>
          <a:prstGeom prst="rect">
            <a:avLst/>
          </a:prstGeom>
        </p:spPr>
      </p:pic>
    </p:spTree>
    <p:extLst>
      <p:ext uri="{BB962C8B-B14F-4D97-AF65-F5344CB8AC3E}">
        <p14:creationId xmlns:p14="http://schemas.microsoft.com/office/powerpoint/2010/main" val="2110887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EE835324-CF27-B14E-B8EA-553C142BAD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0850" y="1310640"/>
            <a:ext cx="5645150" cy="4236720"/>
          </a:xfrm>
          <a:prstGeom prst="rect">
            <a:avLst/>
          </a:prstGeom>
        </p:spPr>
      </p:pic>
      <p:pic>
        <p:nvPicPr>
          <p:cNvPr id="6" name="Picture 6">
            <a:extLst>
              <a:ext uri="{FF2B5EF4-FFF2-40B4-BE49-F238E27FC236}">
                <a16:creationId xmlns:a16="http://schemas.microsoft.com/office/drawing/2014/main" id="{F75DFC8A-9553-3847-A848-EFF6610094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05452" y="1310640"/>
            <a:ext cx="5645150" cy="4236720"/>
          </a:xfrm>
          <a:prstGeom prst="rect">
            <a:avLst/>
          </a:prstGeom>
        </p:spPr>
      </p:pic>
    </p:spTree>
    <p:extLst>
      <p:ext uri="{BB962C8B-B14F-4D97-AF65-F5344CB8AC3E}">
        <p14:creationId xmlns:p14="http://schemas.microsoft.com/office/powerpoint/2010/main" val="24972657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85C4F-0B46-4820-8DC7-22D7F18C7E82}"/>
              </a:ext>
            </a:extLst>
          </p:cNvPr>
          <p:cNvSpPr>
            <a:spLocks noGrp="1"/>
          </p:cNvSpPr>
          <p:nvPr>
            <p:ph type="title"/>
          </p:nvPr>
        </p:nvSpPr>
        <p:spPr/>
        <p:txBody>
          <a:bodyPr/>
          <a:lstStyle/>
          <a:p>
            <a:r>
              <a:rPr lang="en-US"/>
              <a:t>Expected feedback from activity 4  </a:t>
            </a:r>
          </a:p>
        </p:txBody>
      </p:sp>
      <p:sp>
        <p:nvSpPr>
          <p:cNvPr id="3" name="Content Placeholder 2">
            <a:extLst>
              <a:ext uri="{FF2B5EF4-FFF2-40B4-BE49-F238E27FC236}">
                <a16:creationId xmlns:a16="http://schemas.microsoft.com/office/drawing/2014/main" id="{AC9CA502-86B4-4A3F-9F6C-7652074DA614}"/>
              </a:ext>
            </a:extLst>
          </p:cNvPr>
          <p:cNvSpPr>
            <a:spLocks noGrp="1"/>
          </p:cNvSpPr>
          <p:nvPr>
            <p:ph idx="1"/>
          </p:nvPr>
        </p:nvSpPr>
        <p:spPr>
          <a:xfrm>
            <a:off x="838200" y="2557556"/>
            <a:ext cx="10515600" cy="3095992"/>
          </a:xfrm>
        </p:spPr>
        <p:txBody>
          <a:bodyPr>
            <a:normAutofit/>
          </a:bodyPr>
          <a:lstStyle/>
          <a:p>
            <a:pPr marL="0"/>
            <a:r>
              <a:rPr lang="en-GB" sz="2600" dirty="0">
                <a:latin typeface="Source Sans Pro Light"/>
                <a:ea typeface="Source Sans Pro Light"/>
              </a:rPr>
              <a:t>That you learnt different facts about ADHD</a:t>
            </a:r>
          </a:p>
          <a:p>
            <a:pPr marL="0"/>
            <a:r>
              <a:rPr lang="en-GB" sz="2600" dirty="0">
                <a:latin typeface="Source Sans Pro Light"/>
                <a:ea typeface="Source Sans Pro Light"/>
              </a:rPr>
              <a:t>That you feel you understand ADHD better now that you have done this training workshop</a:t>
            </a:r>
          </a:p>
          <a:p>
            <a:pPr marL="0"/>
            <a:r>
              <a:rPr lang="en-GB" sz="2600" dirty="0">
                <a:latin typeface="Source Sans Pro Light"/>
                <a:ea typeface="Source Sans Pro Light"/>
              </a:rPr>
              <a:t>You enjoyed the quiz</a:t>
            </a:r>
          </a:p>
          <a:p>
            <a:pPr marL="0"/>
            <a:r>
              <a:rPr lang="en-GB" sz="2600" dirty="0">
                <a:latin typeface="Source Sans Pro Light"/>
                <a:ea typeface="Source Sans Pro Light"/>
              </a:rPr>
              <a:t>And the main part is that you all had FUN!!!</a:t>
            </a:r>
            <a:endParaRPr lang="en-US" sz="2600" dirty="0">
              <a:latin typeface="Source Sans Pro Light"/>
              <a:ea typeface="Source Sans Pro Light"/>
            </a:endParaRPr>
          </a:p>
        </p:txBody>
      </p:sp>
    </p:spTree>
    <p:extLst>
      <p:ext uri="{BB962C8B-B14F-4D97-AF65-F5344CB8AC3E}">
        <p14:creationId xmlns:p14="http://schemas.microsoft.com/office/powerpoint/2010/main" val="39428280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rgbClr val="E7295C"/>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757B706-101D-433B-855C-2F75D6C93EC0}"/>
              </a:ext>
            </a:extLst>
          </p:cNvPr>
          <p:cNvSpPr>
            <a:spLocks noGrp="1"/>
          </p:cNvSpPr>
          <p:nvPr>
            <p:ph type="title"/>
          </p:nvPr>
        </p:nvSpPr>
        <p:spPr>
          <a:xfrm>
            <a:off x="687985" y="237350"/>
            <a:ext cx="10515600" cy="1348065"/>
          </a:xfrm>
        </p:spPr>
        <p:txBody>
          <a:bodyPr>
            <a:normAutofit/>
          </a:bodyPr>
          <a:lstStyle/>
          <a:p>
            <a:r>
              <a:rPr lang="en-US" sz="6800">
                <a:solidFill>
                  <a:schemeClr val="bg1"/>
                </a:solidFill>
              </a:rPr>
              <a:t>SUMMARY</a:t>
            </a:r>
          </a:p>
        </p:txBody>
      </p:sp>
      <p:sp>
        <p:nvSpPr>
          <p:cNvPr id="3" name="Content Placeholder 2">
            <a:extLst>
              <a:ext uri="{FF2B5EF4-FFF2-40B4-BE49-F238E27FC236}">
                <a16:creationId xmlns:a16="http://schemas.microsoft.com/office/drawing/2014/main" id="{7F2ABA93-894D-4019-AAE4-34B2FD475F1A}"/>
              </a:ext>
            </a:extLst>
          </p:cNvPr>
          <p:cNvSpPr>
            <a:spLocks noGrp="1"/>
          </p:cNvSpPr>
          <p:nvPr>
            <p:ph idx="1"/>
          </p:nvPr>
        </p:nvSpPr>
        <p:spPr>
          <a:xfrm>
            <a:off x="204839" y="2586788"/>
            <a:ext cx="11798709" cy="4145577"/>
          </a:xfrm>
        </p:spPr>
        <p:txBody>
          <a:bodyPr>
            <a:noAutofit/>
          </a:bodyPr>
          <a:lstStyle/>
          <a:p>
            <a:pPr marL="0">
              <a:lnSpc>
                <a:spcPct val="130000"/>
              </a:lnSpc>
            </a:pPr>
            <a:r>
              <a:rPr lang="en-GB" sz="2000" dirty="0">
                <a:latin typeface="Source Sans Pro Light"/>
                <a:ea typeface="Source Sans Pro Light"/>
              </a:rPr>
              <a:t>To bring the training workshop to an end, we would like to thank you all for attending and for taking part in the activities provided, we hope that you have gained some valuable information and that you feel more confident in understanding ADHD.  Overall, whilst looking at different types of activities to support ADHD it is clear to see that it is important to work with the child or young person, whilst having the understanding of ADHD and the triggers it makes it easier for you as an individual to understand the child or young person on what they are having difficulty with. It is clear to see that there are many triggers that can trigger ADHD and also to see what thinking process the individual has with ADHD.  It is very different for a child or young person with ADHD and sometimes it can be hard for you to understand what that individual is going through and how their thinking process is.  Whilst having full understanding of ADHD and knowing the triggers it makes it easier for people to understand those with ADHD and also how to support them. </a:t>
            </a:r>
            <a:endParaRPr lang="en-US" sz="2000" dirty="0">
              <a:latin typeface="Source Sans Pro Light"/>
              <a:ea typeface="Source Sans Pro Light"/>
            </a:endParaRPr>
          </a:p>
        </p:txBody>
      </p:sp>
    </p:spTree>
    <p:extLst>
      <p:ext uri="{BB962C8B-B14F-4D97-AF65-F5344CB8AC3E}">
        <p14:creationId xmlns:p14="http://schemas.microsoft.com/office/powerpoint/2010/main" val="22660522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630A9F4-6699-1443-973A-724B7E91814A}"/>
              </a:ext>
            </a:extLst>
          </p:cNvPr>
          <p:cNvSpPr txBox="1">
            <a:spLocks/>
          </p:cNvSpPr>
          <p:nvPr/>
        </p:nvSpPr>
        <p:spPr>
          <a:xfrm>
            <a:off x="838200" y="300430"/>
            <a:ext cx="10515600" cy="6950859"/>
          </a:xfrm>
          <a:prstGeom prst="rect">
            <a:avLst/>
          </a:prstGeom>
        </p:spPr>
        <p:txBody>
          <a:bodyPr>
            <a:noAutofit/>
          </a:bodyPr>
          <a:lst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a:lstStyle>
          <a:p>
            <a:pPr algn="ctr"/>
            <a:r>
              <a:rPr lang="en-GB" sz="9600" dirty="0"/>
              <a:t>Thank you for listening are there any questions? </a:t>
            </a:r>
            <a:endParaRPr lang="en-US" sz="9600" dirty="0"/>
          </a:p>
        </p:txBody>
      </p:sp>
    </p:spTree>
    <p:extLst>
      <p:ext uri="{BB962C8B-B14F-4D97-AF65-F5344CB8AC3E}">
        <p14:creationId xmlns:p14="http://schemas.microsoft.com/office/powerpoint/2010/main" val="37698001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6C1B-9DAF-48D1-AAD9-D22760D4704C}"/>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8B62E3DC-8FA5-469B-8C7C-219476F1DAC9}"/>
              </a:ext>
            </a:extLst>
          </p:cNvPr>
          <p:cNvSpPr>
            <a:spLocks noGrp="1"/>
          </p:cNvSpPr>
          <p:nvPr>
            <p:ph idx="1"/>
          </p:nvPr>
        </p:nvSpPr>
        <p:spPr/>
        <p:txBody>
          <a:bodyPr vert="horz" lIns="91440" tIns="45720" rIns="91440" bIns="45720" rtlCol="0" anchor="t">
            <a:normAutofit fontScale="85000" lnSpcReduction="20000"/>
          </a:bodyPr>
          <a:lstStyle/>
          <a:p>
            <a:r>
              <a:rPr lang="en-GB" sz="1600" dirty="0">
                <a:latin typeface="Source Sans Pro" panose="020B0503030403020204" pitchFamily="34" charset="0"/>
                <a:ea typeface="Source Sans Pro" panose="020B0503030403020204" pitchFamily="34" charset="0"/>
              </a:rPr>
              <a:t>Harries, C. (2017)</a:t>
            </a:r>
            <a:r>
              <a:rPr lang="en-GB" sz="1600" i="1" dirty="0">
                <a:latin typeface="Source Sans Pro" panose="020B0503030403020204" pitchFamily="34" charset="0"/>
                <a:ea typeface="Source Sans Pro" panose="020B0503030403020204" pitchFamily="34" charset="0"/>
              </a:rPr>
              <a:t> ‘Too many schools have forgotten that fun is crucially important’.</a:t>
            </a:r>
            <a:r>
              <a:rPr lang="en-GB" sz="1600" dirty="0">
                <a:latin typeface="Source Sans Pro" panose="020B0503030403020204" pitchFamily="34" charset="0"/>
                <a:ea typeface="Source Sans Pro" panose="020B0503030403020204" pitchFamily="34" charset="0"/>
              </a:rPr>
              <a:t> Available at </a:t>
            </a:r>
            <a:r>
              <a:rPr lang="en-US" sz="1600" dirty="0">
                <a:latin typeface="Source Sans Pro" panose="020B0503030403020204" pitchFamily="34" charset="0"/>
                <a:ea typeface="Source Sans Pro" panose="020B0503030403020204" pitchFamily="34" charset="0"/>
                <a:cs typeface="+mn-lt"/>
                <a:hlinkClick r:id="rId2"/>
              </a:rPr>
              <a:t>https://</a:t>
            </a:r>
            <a:r>
              <a:rPr lang="en-US" sz="1600" dirty="0" err="1">
                <a:latin typeface="Source Sans Pro" panose="020B0503030403020204" pitchFamily="34" charset="0"/>
                <a:ea typeface="Source Sans Pro" panose="020B0503030403020204" pitchFamily="34" charset="0"/>
                <a:cs typeface="+mn-lt"/>
                <a:hlinkClick r:id="rId2"/>
              </a:rPr>
              <a:t>www.tes.com</a:t>
            </a:r>
            <a:r>
              <a:rPr lang="en-US" sz="1600" dirty="0">
                <a:latin typeface="Source Sans Pro" panose="020B0503030403020204" pitchFamily="34" charset="0"/>
                <a:ea typeface="Source Sans Pro" panose="020B0503030403020204" pitchFamily="34" charset="0"/>
                <a:cs typeface="+mn-lt"/>
                <a:hlinkClick r:id="rId2"/>
              </a:rPr>
              <a:t>/news/too-many-schools-have-forgotten-fun-crucially-important</a:t>
            </a:r>
            <a:r>
              <a:rPr lang="en-GB" sz="1600" dirty="0">
                <a:latin typeface="Source Sans Pro" panose="020B0503030403020204" pitchFamily="34" charset="0"/>
                <a:ea typeface="Source Sans Pro" panose="020B0503030403020204" pitchFamily="34" charset="0"/>
                <a:cs typeface="+mn-lt"/>
              </a:rPr>
              <a:t> (</a:t>
            </a:r>
            <a:r>
              <a:rPr lang="en-GB" sz="1600" dirty="0">
                <a:latin typeface="Source Sans Pro" panose="020B0503030403020204" pitchFamily="34" charset="0"/>
                <a:ea typeface="Source Sans Pro" panose="020B0503030403020204" pitchFamily="34" charset="0"/>
              </a:rPr>
              <a:t>Accessed on 22</a:t>
            </a:r>
            <a:r>
              <a:rPr lang="en-GB" sz="1600" baseline="30000" dirty="0">
                <a:latin typeface="Source Sans Pro" panose="020B0503030403020204" pitchFamily="34" charset="0"/>
                <a:ea typeface="Source Sans Pro" panose="020B0503030403020204" pitchFamily="34" charset="0"/>
              </a:rPr>
              <a:t>nd</a:t>
            </a:r>
            <a:r>
              <a:rPr lang="en-GB" sz="1600" dirty="0">
                <a:latin typeface="Source Sans Pro" panose="020B0503030403020204" pitchFamily="34" charset="0"/>
                <a:ea typeface="Source Sans Pro" panose="020B0503030403020204" pitchFamily="34" charset="0"/>
              </a:rPr>
              <a:t> April 2020)</a:t>
            </a:r>
          </a:p>
          <a:p>
            <a:r>
              <a:rPr lang="en-GB" sz="1600" dirty="0" err="1">
                <a:latin typeface="Source Sans Pro" panose="020B0503030403020204" pitchFamily="34" charset="0"/>
                <a:ea typeface="Source Sans Pro" panose="020B0503030403020204" pitchFamily="34" charset="0"/>
              </a:rPr>
              <a:t>Healthline</a:t>
            </a:r>
            <a:r>
              <a:rPr lang="en-GB" sz="1600" dirty="0">
                <a:latin typeface="Source Sans Pro" panose="020B0503030403020204" pitchFamily="34" charset="0"/>
                <a:ea typeface="Source Sans Pro" panose="020B0503030403020204" pitchFamily="34" charset="0"/>
              </a:rPr>
              <a:t> (2020) ‘</a:t>
            </a:r>
            <a:r>
              <a:rPr lang="en-GB" sz="1600" i="1" dirty="0">
                <a:latin typeface="Source Sans Pro" panose="020B0503030403020204" pitchFamily="34" charset="0"/>
                <a:ea typeface="Source Sans Pro" panose="020B0503030403020204" pitchFamily="34" charset="0"/>
              </a:rPr>
              <a:t>Identifying your ADHD triggers’.  </a:t>
            </a:r>
            <a:r>
              <a:rPr lang="en-GB" sz="1600" dirty="0">
                <a:latin typeface="Source Sans Pro" panose="020B0503030403020204" pitchFamily="34" charset="0"/>
                <a:ea typeface="Source Sans Pro" panose="020B0503030403020204" pitchFamily="34" charset="0"/>
              </a:rPr>
              <a:t>Available at: </a:t>
            </a:r>
            <a:r>
              <a:rPr lang="en-GB" sz="1600" dirty="0">
                <a:latin typeface="Source Sans Pro" panose="020B0503030403020204" pitchFamily="34" charset="0"/>
                <a:ea typeface="Source Sans Pro" panose="020B0503030403020204" pitchFamily="34" charset="0"/>
                <a:hlinkClick r:id="rId3"/>
              </a:rPr>
              <a:t>https://</a:t>
            </a:r>
            <a:r>
              <a:rPr lang="en-GB" sz="1600" dirty="0" err="1">
                <a:latin typeface="Source Sans Pro" panose="020B0503030403020204" pitchFamily="34" charset="0"/>
                <a:ea typeface="Source Sans Pro" panose="020B0503030403020204" pitchFamily="34" charset="0"/>
                <a:hlinkClick r:id="rId3"/>
              </a:rPr>
              <a:t>www.healthline.com</a:t>
            </a:r>
            <a:r>
              <a:rPr lang="en-GB" sz="1600" dirty="0">
                <a:latin typeface="Source Sans Pro" panose="020B0503030403020204" pitchFamily="34" charset="0"/>
                <a:ea typeface="Source Sans Pro" panose="020B0503030403020204" pitchFamily="34" charset="0"/>
                <a:hlinkClick r:id="rId3"/>
              </a:rPr>
              <a:t>/health/</a:t>
            </a:r>
            <a:r>
              <a:rPr lang="en-GB" sz="1600" dirty="0" err="1">
                <a:latin typeface="Source Sans Pro" panose="020B0503030403020204" pitchFamily="34" charset="0"/>
                <a:ea typeface="Source Sans Pro" panose="020B0503030403020204" pitchFamily="34" charset="0"/>
                <a:hlinkClick r:id="rId3"/>
              </a:rPr>
              <a:t>adhd</a:t>
            </a:r>
            <a:r>
              <a:rPr lang="en-GB" sz="1600" dirty="0">
                <a:latin typeface="Source Sans Pro" panose="020B0503030403020204" pitchFamily="34" charset="0"/>
                <a:ea typeface="Source Sans Pro" panose="020B0503030403020204" pitchFamily="34" charset="0"/>
                <a:hlinkClick r:id="rId3"/>
              </a:rPr>
              <a:t>/</a:t>
            </a:r>
            <a:r>
              <a:rPr lang="en-GB" sz="1600" dirty="0" err="1">
                <a:latin typeface="Source Sans Pro" panose="020B0503030403020204" pitchFamily="34" charset="0"/>
                <a:ea typeface="Source Sans Pro" panose="020B0503030403020204" pitchFamily="34" charset="0"/>
                <a:hlinkClick r:id="rId3"/>
              </a:rPr>
              <a:t>adhd-trigger-symptoms</a:t>
            </a:r>
            <a:r>
              <a:rPr lang="en-GB" sz="1600" dirty="0">
                <a:latin typeface="Source Sans Pro" panose="020B0503030403020204" pitchFamily="34" charset="0"/>
                <a:ea typeface="Source Sans Pro" panose="020B0503030403020204" pitchFamily="34" charset="0"/>
                <a:hlinkClick r:id="rId3"/>
              </a:rPr>
              <a:t>#1</a:t>
            </a:r>
            <a:r>
              <a:rPr lang="en-GB" sz="1600" dirty="0">
                <a:latin typeface="Source Sans Pro" panose="020B0503030403020204" pitchFamily="34" charset="0"/>
                <a:ea typeface="Source Sans Pro" panose="020B0503030403020204" pitchFamily="34" charset="0"/>
              </a:rPr>
              <a:t>. (Accessed: 5th May 2020).  </a:t>
            </a:r>
          </a:p>
          <a:p>
            <a:r>
              <a:rPr lang="en-GB" sz="1600" dirty="0">
                <a:latin typeface="Source Sans Pro" panose="020B0503030403020204" pitchFamily="34" charset="0"/>
                <a:ea typeface="Source Sans Pro" panose="020B0503030403020204" pitchFamily="34" charset="0"/>
              </a:rPr>
              <a:t>Medical News Today (2020) ‘</a:t>
            </a:r>
            <a:r>
              <a:rPr lang="en-GB" sz="1600" i="1" dirty="0">
                <a:latin typeface="Source Sans Pro" panose="020B0503030403020204" pitchFamily="34" charset="0"/>
                <a:ea typeface="Source Sans Pro" panose="020B0503030403020204" pitchFamily="34" charset="0"/>
              </a:rPr>
              <a:t>what can trigger ADHD?’.  </a:t>
            </a:r>
            <a:r>
              <a:rPr lang="en-GB" sz="1600" dirty="0">
                <a:latin typeface="Source Sans Pro" panose="020B0503030403020204" pitchFamily="34" charset="0"/>
                <a:ea typeface="Source Sans Pro" panose="020B0503030403020204" pitchFamily="34" charset="0"/>
              </a:rPr>
              <a:t>Available at: </a:t>
            </a:r>
            <a:r>
              <a:rPr lang="en-GB" sz="1600" dirty="0">
                <a:latin typeface="Source Sans Pro" panose="020B0503030403020204" pitchFamily="34" charset="0"/>
                <a:ea typeface="Source Sans Pro" panose="020B0503030403020204" pitchFamily="34" charset="0"/>
                <a:hlinkClick r:id="rId4"/>
              </a:rPr>
              <a:t>https://</a:t>
            </a:r>
            <a:r>
              <a:rPr lang="en-GB" sz="1600" dirty="0" err="1">
                <a:latin typeface="Source Sans Pro" panose="020B0503030403020204" pitchFamily="34" charset="0"/>
                <a:ea typeface="Source Sans Pro" panose="020B0503030403020204" pitchFamily="34" charset="0"/>
                <a:hlinkClick r:id="rId4"/>
              </a:rPr>
              <a:t>www.medicalnewstoday.com</a:t>
            </a:r>
            <a:r>
              <a:rPr lang="en-GB" sz="1600" dirty="0">
                <a:latin typeface="Source Sans Pro" panose="020B0503030403020204" pitchFamily="34" charset="0"/>
                <a:ea typeface="Source Sans Pro" panose="020B0503030403020204" pitchFamily="34" charset="0"/>
                <a:hlinkClick r:id="rId4"/>
              </a:rPr>
              <a:t>/articles/325867</a:t>
            </a:r>
            <a:r>
              <a:rPr lang="en-GB" sz="1600" dirty="0">
                <a:latin typeface="Source Sans Pro" panose="020B0503030403020204" pitchFamily="34" charset="0"/>
                <a:ea typeface="Source Sans Pro" panose="020B0503030403020204" pitchFamily="34" charset="0"/>
              </a:rPr>
              <a:t>. (Accessed: 5th May 2020). </a:t>
            </a:r>
          </a:p>
          <a:p>
            <a:r>
              <a:rPr lang="en-US" sz="1600" dirty="0">
                <a:latin typeface="Source Sans Pro" panose="020B0503030403020204" pitchFamily="34" charset="0"/>
                <a:ea typeface="Source Sans Pro" panose="020B0503030403020204" pitchFamily="34" charset="0"/>
              </a:rPr>
              <a:t>National Health Service. (2018) </a:t>
            </a:r>
            <a:r>
              <a:rPr lang="en-GB" sz="1600" dirty="0">
                <a:latin typeface="Source Sans Pro" panose="020B0503030403020204" pitchFamily="34" charset="0"/>
                <a:ea typeface="Source Sans Pro" panose="020B0503030403020204" pitchFamily="34" charset="0"/>
              </a:rPr>
              <a:t>‘</a:t>
            </a:r>
            <a:r>
              <a:rPr lang="en-US" sz="1600" dirty="0">
                <a:latin typeface="Source Sans Pro" panose="020B0503030403020204" pitchFamily="34" charset="0"/>
                <a:ea typeface="Source Sans Pro" panose="020B0503030403020204" pitchFamily="34" charset="0"/>
              </a:rPr>
              <a:t>Attention Deficit Hyperactivity Disorder (ADHD)</a:t>
            </a:r>
            <a:r>
              <a:rPr lang="en-GB" sz="1600" dirty="0">
                <a:latin typeface="Source Sans Pro" panose="020B0503030403020204" pitchFamily="34" charset="0"/>
                <a:ea typeface="Source Sans Pro" panose="020B0503030403020204" pitchFamily="34" charset="0"/>
              </a:rPr>
              <a:t>’</a:t>
            </a:r>
            <a:r>
              <a:rPr lang="en-US" sz="1600" dirty="0">
                <a:latin typeface="Source Sans Pro" panose="020B0503030403020204" pitchFamily="34" charset="0"/>
                <a:ea typeface="Source Sans Pro" panose="020B0503030403020204" pitchFamily="34" charset="0"/>
              </a:rPr>
              <a:t>. Available at </a:t>
            </a:r>
            <a:r>
              <a:rPr lang="en-US" sz="1600" dirty="0">
                <a:latin typeface="Source Sans Pro" panose="020B0503030403020204" pitchFamily="34" charset="0"/>
                <a:ea typeface="Source Sans Pro" panose="020B0503030403020204" pitchFamily="34" charset="0"/>
                <a:cs typeface="+mn-lt"/>
                <a:hlinkClick r:id="rId5"/>
              </a:rPr>
              <a:t>https://</a:t>
            </a:r>
            <a:r>
              <a:rPr lang="en-US" sz="1600" dirty="0" err="1">
                <a:latin typeface="Source Sans Pro" panose="020B0503030403020204" pitchFamily="34" charset="0"/>
                <a:ea typeface="Source Sans Pro" panose="020B0503030403020204" pitchFamily="34" charset="0"/>
                <a:cs typeface="+mn-lt"/>
                <a:hlinkClick r:id="rId5"/>
              </a:rPr>
              <a:t>www.nhs.uk</a:t>
            </a:r>
            <a:r>
              <a:rPr lang="en-US" sz="1600" dirty="0">
                <a:latin typeface="Source Sans Pro" panose="020B0503030403020204" pitchFamily="34" charset="0"/>
                <a:ea typeface="Source Sans Pro" panose="020B0503030403020204" pitchFamily="34" charset="0"/>
                <a:cs typeface="+mn-lt"/>
                <a:hlinkClick r:id="rId5"/>
              </a:rPr>
              <a:t>/conditions/attention-deficit-hyperactivity-disorder-adhd/symptoms/</a:t>
            </a:r>
            <a:r>
              <a:rPr lang="en-US" sz="1600" dirty="0">
                <a:latin typeface="Source Sans Pro" panose="020B0503030403020204" pitchFamily="34" charset="0"/>
                <a:ea typeface="Source Sans Pro" panose="020B0503030403020204" pitchFamily="34" charset="0"/>
              </a:rPr>
              <a:t> (Accessed on 21st April 2020) </a:t>
            </a:r>
            <a:endParaRPr lang="en-GB" sz="1600" dirty="0">
              <a:latin typeface="Source Sans Pro" panose="020B0503030403020204" pitchFamily="34" charset="0"/>
              <a:ea typeface="Source Sans Pro" panose="020B0503030403020204" pitchFamily="34" charset="0"/>
            </a:endParaRPr>
          </a:p>
          <a:p>
            <a:r>
              <a:rPr lang="en-GB" sz="1600" dirty="0">
                <a:latin typeface="Source Sans Pro" panose="020B0503030403020204" pitchFamily="34" charset="0"/>
                <a:ea typeface="Source Sans Pro" panose="020B0503030403020204" pitchFamily="34" charset="0"/>
              </a:rPr>
              <a:t>NHS (2018) ‘ </a:t>
            </a:r>
            <a:r>
              <a:rPr lang="en-GB" sz="1600" i="1" dirty="0">
                <a:latin typeface="Source Sans Pro" panose="020B0503030403020204" pitchFamily="34" charset="0"/>
                <a:ea typeface="Source Sans Pro" panose="020B0503030403020204" pitchFamily="34" charset="0"/>
              </a:rPr>
              <a:t>ADHD’.  </a:t>
            </a:r>
            <a:r>
              <a:rPr lang="en-GB" sz="1600" dirty="0">
                <a:latin typeface="Source Sans Pro" panose="020B0503030403020204" pitchFamily="34" charset="0"/>
                <a:ea typeface="Source Sans Pro" panose="020B0503030403020204" pitchFamily="34" charset="0"/>
              </a:rPr>
              <a:t>Available at: </a:t>
            </a:r>
            <a:r>
              <a:rPr lang="en-GB" sz="1600" dirty="0">
                <a:latin typeface="Source Sans Pro" panose="020B0503030403020204" pitchFamily="34" charset="0"/>
                <a:ea typeface="Source Sans Pro" panose="020B0503030403020204" pitchFamily="34" charset="0"/>
                <a:hlinkClick r:id="rId6"/>
              </a:rPr>
              <a:t>https://</a:t>
            </a:r>
            <a:r>
              <a:rPr lang="en-GB" sz="1600" dirty="0" err="1">
                <a:latin typeface="Source Sans Pro" panose="020B0503030403020204" pitchFamily="34" charset="0"/>
                <a:ea typeface="Source Sans Pro" panose="020B0503030403020204" pitchFamily="34" charset="0"/>
                <a:hlinkClick r:id="rId6"/>
              </a:rPr>
              <a:t>www.nhs.uk</a:t>
            </a:r>
            <a:r>
              <a:rPr lang="en-GB" sz="1600" dirty="0">
                <a:latin typeface="Source Sans Pro" panose="020B0503030403020204" pitchFamily="34" charset="0"/>
                <a:ea typeface="Source Sans Pro" panose="020B0503030403020204" pitchFamily="34" charset="0"/>
                <a:hlinkClick r:id="rId6"/>
              </a:rPr>
              <a:t>/conditions/attention-deficit-hyperactivity-disorder-adhd/</a:t>
            </a:r>
            <a:r>
              <a:rPr lang="en-GB" sz="1600" dirty="0">
                <a:latin typeface="Source Sans Pro" panose="020B0503030403020204" pitchFamily="34" charset="0"/>
                <a:ea typeface="Source Sans Pro" panose="020B0503030403020204" pitchFamily="34" charset="0"/>
              </a:rPr>
              <a:t>. (Accessed: 5th may 2020).  </a:t>
            </a:r>
            <a:endParaRPr lang="en-US" sz="1600" dirty="0">
              <a:latin typeface="Source Sans Pro" panose="020B0503030403020204" pitchFamily="34" charset="0"/>
              <a:ea typeface="Source Sans Pro" panose="020B0503030403020204" pitchFamily="34" charset="0"/>
            </a:endParaRPr>
          </a:p>
          <a:p>
            <a:r>
              <a:rPr lang="en-US" sz="1600" dirty="0">
                <a:latin typeface="Source Sans Pro" panose="020B0503030403020204" pitchFamily="34" charset="0"/>
                <a:ea typeface="Source Sans Pro" panose="020B0503030403020204" pitchFamily="34" charset="0"/>
              </a:rPr>
              <a:t>Reagan, F. (2015) </a:t>
            </a:r>
            <a:r>
              <a:rPr lang="en-GB" sz="1600" dirty="0">
                <a:latin typeface="Source Sans Pro" panose="020B0503030403020204" pitchFamily="34" charset="0"/>
                <a:ea typeface="Source Sans Pro" panose="020B0503030403020204" pitchFamily="34" charset="0"/>
              </a:rPr>
              <a:t>’</a:t>
            </a:r>
            <a:r>
              <a:rPr lang="en-US" sz="1600" i="1" dirty="0">
                <a:latin typeface="Source Sans Pro" panose="020B0503030403020204" pitchFamily="34" charset="0"/>
                <a:ea typeface="Source Sans Pro" panose="020B0503030403020204" pitchFamily="34" charset="0"/>
              </a:rPr>
              <a:t>A Guide for SENCOs and teachers</a:t>
            </a:r>
            <a:r>
              <a:rPr lang="en-GB" sz="1600" i="1" dirty="0">
                <a:latin typeface="Source Sans Pro" panose="020B0503030403020204" pitchFamily="34" charset="0"/>
                <a:ea typeface="Source Sans Pro" panose="020B0503030403020204" pitchFamily="34" charset="0"/>
              </a:rPr>
              <a:t>’</a:t>
            </a:r>
            <a:r>
              <a:rPr lang="en-US" sz="1600" i="1" dirty="0">
                <a:latin typeface="Source Sans Pro" panose="020B0503030403020204" pitchFamily="34" charset="0"/>
                <a:ea typeface="Source Sans Pro" panose="020B0503030403020204" pitchFamily="34" charset="0"/>
              </a:rPr>
              <a:t>. </a:t>
            </a:r>
            <a:r>
              <a:rPr lang="en-US" sz="1600" dirty="0">
                <a:latin typeface="Source Sans Pro" panose="020B0503030403020204" pitchFamily="34" charset="0"/>
                <a:ea typeface="Source Sans Pro" panose="020B0503030403020204" pitchFamily="34" charset="0"/>
              </a:rPr>
              <a:t>Available at </a:t>
            </a:r>
            <a:r>
              <a:rPr lang="en-US" sz="1600" dirty="0">
                <a:latin typeface="Source Sans Pro" panose="020B0503030403020204" pitchFamily="34" charset="0"/>
                <a:ea typeface="Source Sans Pro" panose="020B0503030403020204" pitchFamily="34" charset="0"/>
                <a:hlinkClick r:id="rId7"/>
              </a:rPr>
              <a:t>http://</a:t>
            </a:r>
            <a:r>
              <a:rPr lang="en-US" sz="1600" dirty="0" err="1">
                <a:latin typeface="Source Sans Pro" panose="020B0503030403020204" pitchFamily="34" charset="0"/>
                <a:ea typeface="Source Sans Pro" panose="020B0503030403020204" pitchFamily="34" charset="0"/>
                <a:hlinkClick r:id="rId7"/>
              </a:rPr>
              <a:t>www.adhdandyou.co.uk</a:t>
            </a:r>
            <a:r>
              <a:rPr lang="en-US" sz="1600" dirty="0">
                <a:latin typeface="Source Sans Pro" panose="020B0503030403020204" pitchFamily="34" charset="0"/>
                <a:ea typeface="Source Sans Pro" panose="020B0503030403020204" pitchFamily="34" charset="0"/>
                <a:hlinkClick r:id="rId7"/>
              </a:rPr>
              <a:t>/</a:t>
            </a:r>
            <a:r>
              <a:rPr lang="en-US" sz="1600" dirty="0" err="1">
                <a:latin typeface="Source Sans Pro" panose="020B0503030403020204" pitchFamily="34" charset="0"/>
                <a:ea typeface="Source Sans Pro" panose="020B0503030403020204" pitchFamily="34" charset="0"/>
                <a:hlinkClick r:id="rId7"/>
              </a:rPr>
              <a:t>wp-content</a:t>
            </a:r>
            <a:r>
              <a:rPr lang="en-US" sz="1600" dirty="0">
                <a:latin typeface="Source Sans Pro" panose="020B0503030403020204" pitchFamily="34" charset="0"/>
                <a:ea typeface="Source Sans Pro" panose="020B0503030403020204" pitchFamily="34" charset="0"/>
                <a:hlinkClick r:id="rId7"/>
              </a:rPr>
              <a:t>/uploads/2016/01/New-combined-Teachers-Guide-v14.pdf</a:t>
            </a:r>
            <a:r>
              <a:rPr lang="en-US" sz="1600" dirty="0">
                <a:latin typeface="Source Sans Pro" panose="020B0503030403020204" pitchFamily="34" charset="0"/>
                <a:ea typeface="Source Sans Pro" panose="020B0503030403020204" pitchFamily="34" charset="0"/>
              </a:rPr>
              <a:t> (Accessed on 21st April 2020) </a:t>
            </a:r>
          </a:p>
          <a:p>
            <a:r>
              <a:rPr lang="en-US" sz="1600" dirty="0">
                <a:latin typeface="Source Sans Pro" panose="020B0503030403020204" pitchFamily="34" charset="0"/>
                <a:ea typeface="Source Sans Pro" panose="020B0503030403020204" pitchFamily="34" charset="0"/>
              </a:rPr>
              <a:t>Reagan, F. (2019) </a:t>
            </a:r>
            <a:r>
              <a:rPr lang="en-GB" sz="1600" dirty="0">
                <a:latin typeface="Source Sans Pro" panose="020B0503030403020204" pitchFamily="34" charset="0"/>
                <a:ea typeface="Source Sans Pro" panose="020B0503030403020204" pitchFamily="34" charset="0"/>
              </a:rPr>
              <a:t>’</a:t>
            </a:r>
            <a:r>
              <a:rPr lang="en-US" sz="1600" dirty="0">
                <a:latin typeface="Source Sans Pro" panose="020B0503030403020204" pitchFamily="34" charset="0"/>
                <a:ea typeface="Source Sans Pro" panose="020B0503030403020204" pitchFamily="34" charset="0"/>
              </a:rPr>
              <a:t>T</a:t>
            </a:r>
            <a:r>
              <a:rPr lang="en-US" sz="1600" i="1" dirty="0">
                <a:latin typeface="Source Sans Pro" panose="020B0503030403020204" pitchFamily="34" charset="0"/>
                <a:ea typeface="Source Sans Pro" panose="020B0503030403020204" pitchFamily="34" charset="0"/>
              </a:rPr>
              <a:t>eaching and Man</a:t>
            </a:r>
            <a:r>
              <a:rPr lang="en-US" sz="1600" i="1" dirty="0">
                <a:latin typeface="Source Sans Pro" panose="020B0503030403020204" pitchFamily="34" charset="0"/>
                <a:ea typeface="Source Sans Pro" panose="020B0503030403020204" pitchFamily="34" charset="0"/>
                <a:cs typeface="+mn-lt"/>
              </a:rPr>
              <a:t>aging Students with ADHD. </a:t>
            </a:r>
            <a:r>
              <a:rPr lang="en-US" sz="1600" dirty="0">
                <a:latin typeface="Source Sans Pro" panose="020B0503030403020204" pitchFamily="34" charset="0"/>
                <a:ea typeface="Source Sans Pro" panose="020B0503030403020204" pitchFamily="34" charset="0"/>
                <a:cs typeface="+mn-lt"/>
              </a:rPr>
              <a:t>Shire Pharmaceuticals limited</a:t>
            </a:r>
            <a:r>
              <a:rPr lang="en-GB" sz="1600" dirty="0">
                <a:latin typeface="Source Sans Pro" panose="020B0503030403020204" pitchFamily="34" charset="0"/>
                <a:ea typeface="Source Sans Pro" panose="020B0503030403020204" pitchFamily="34" charset="0"/>
                <a:cs typeface="+mn-lt"/>
              </a:rPr>
              <a:t>’</a:t>
            </a:r>
            <a:r>
              <a:rPr lang="en-US" sz="1600" dirty="0">
                <a:latin typeface="Source Sans Pro" panose="020B0503030403020204" pitchFamily="34" charset="0"/>
                <a:ea typeface="Source Sans Pro" panose="020B0503030403020204" pitchFamily="34" charset="0"/>
                <a:cs typeface="+mn-lt"/>
              </a:rPr>
              <a:t>. Available at </a:t>
            </a:r>
            <a:r>
              <a:rPr lang="en-US" sz="1600" dirty="0">
                <a:latin typeface="Source Sans Pro" panose="020B0503030403020204" pitchFamily="34" charset="0"/>
                <a:ea typeface="Source Sans Pro" panose="020B0503030403020204" pitchFamily="34" charset="0"/>
                <a:cs typeface="+mn-lt"/>
                <a:hlinkClick r:id="rId8"/>
              </a:rPr>
              <a:t>https://www.adhdfoundation.org.uk/</a:t>
            </a:r>
            <a:r>
              <a:rPr lang="en-US" sz="1600" dirty="0" err="1">
                <a:latin typeface="Source Sans Pro" panose="020B0503030403020204" pitchFamily="34" charset="0"/>
                <a:ea typeface="Source Sans Pro" panose="020B0503030403020204" pitchFamily="34" charset="0"/>
                <a:cs typeface="+mn-lt"/>
                <a:hlinkClick r:id="rId8"/>
              </a:rPr>
              <a:t>wp-content</a:t>
            </a:r>
            <a:r>
              <a:rPr lang="en-US" sz="1600" dirty="0">
                <a:latin typeface="Source Sans Pro" panose="020B0503030403020204" pitchFamily="34" charset="0"/>
                <a:ea typeface="Source Sans Pro" panose="020B0503030403020204" pitchFamily="34" charset="0"/>
                <a:cs typeface="+mn-lt"/>
                <a:hlinkClick r:id="rId8"/>
              </a:rPr>
              <a:t>/uploads/2019/01/Teaching-and-Managing-Students_FINAL.pdf</a:t>
            </a:r>
            <a:r>
              <a:rPr lang="en-US" sz="1600" dirty="0">
                <a:latin typeface="Source Sans Pro" panose="020B0503030403020204" pitchFamily="34" charset="0"/>
                <a:ea typeface="Source Sans Pro" panose="020B0503030403020204" pitchFamily="34" charset="0"/>
                <a:cs typeface="+mn-lt"/>
              </a:rPr>
              <a:t> (A</a:t>
            </a:r>
            <a:r>
              <a:rPr lang="en-US" sz="1600" dirty="0">
                <a:latin typeface="Source Sans Pro" panose="020B0503030403020204" pitchFamily="34" charset="0"/>
                <a:ea typeface="Source Sans Pro" panose="020B0503030403020204" pitchFamily="34" charset="0"/>
              </a:rPr>
              <a:t>ccessed on 27th April 2020) </a:t>
            </a:r>
          </a:p>
          <a:p>
            <a:r>
              <a:rPr lang="en-US" sz="1600" dirty="0">
                <a:latin typeface="Source Sans Pro" panose="020B0503030403020204" pitchFamily="34" charset="0"/>
                <a:ea typeface="Source Sans Pro" panose="020B0503030403020204" pitchFamily="34" charset="0"/>
              </a:rPr>
              <a:t>West, H. (2019)</a:t>
            </a:r>
            <a:r>
              <a:rPr lang="en-GB" sz="1600" dirty="0">
                <a:latin typeface="Source Sans Pro" panose="020B0503030403020204" pitchFamily="34" charset="0"/>
                <a:ea typeface="Source Sans Pro" panose="020B0503030403020204" pitchFamily="34" charset="0"/>
              </a:rPr>
              <a:t> ‘</a:t>
            </a:r>
            <a:r>
              <a:rPr lang="en-US" sz="1600" i="1" dirty="0">
                <a:latin typeface="Source Sans Pro" panose="020B0503030403020204" pitchFamily="34" charset="0"/>
                <a:ea typeface="Source Sans Pro" panose="020B0503030403020204" pitchFamily="34" charset="0"/>
              </a:rPr>
              <a:t>Human Body Outline. </a:t>
            </a:r>
            <a:r>
              <a:rPr lang="en-US" sz="1600" dirty="0">
                <a:latin typeface="Source Sans Pro" panose="020B0503030403020204" pitchFamily="34" charset="0"/>
                <a:ea typeface="Source Sans Pro" panose="020B0503030403020204" pitchFamily="34" charset="0"/>
              </a:rPr>
              <a:t>Point 1</a:t>
            </a:r>
            <a:r>
              <a:rPr lang="en-GB" sz="1600" dirty="0">
                <a:latin typeface="Source Sans Pro" panose="020B0503030403020204" pitchFamily="34" charset="0"/>
                <a:ea typeface="Source Sans Pro" panose="020B0503030403020204" pitchFamily="34" charset="0"/>
              </a:rPr>
              <a:t>’</a:t>
            </a:r>
            <a:r>
              <a:rPr lang="en-US" sz="1600" dirty="0">
                <a:latin typeface="Source Sans Pro" panose="020B0503030403020204" pitchFamily="34" charset="0"/>
                <a:ea typeface="Source Sans Pro" panose="020B0503030403020204" pitchFamily="34" charset="0"/>
              </a:rPr>
              <a:t>. Available at </a:t>
            </a:r>
            <a:r>
              <a:rPr lang="en-US" sz="1600" dirty="0">
                <a:latin typeface="Source Sans Pro" panose="020B0503030403020204" pitchFamily="34" charset="0"/>
                <a:ea typeface="Source Sans Pro" panose="020B0503030403020204" pitchFamily="34" charset="0"/>
                <a:cs typeface="+mn-lt"/>
                <a:hlinkClick r:id="rId9"/>
              </a:rPr>
              <a:t>https://point-1.org.uk/document/human-body-outline/</a:t>
            </a:r>
            <a:r>
              <a:rPr lang="en-US" sz="1600" dirty="0">
                <a:latin typeface="Source Sans Pro" panose="020B0503030403020204" pitchFamily="34" charset="0"/>
                <a:ea typeface="Source Sans Pro" panose="020B0503030403020204" pitchFamily="34" charset="0"/>
              </a:rPr>
              <a:t> (Accessed on 27th April 2020)</a:t>
            </a:r>
          </a:p>
          <a:p>
            <a:endParaRPr lang="en-US" sz="1200" dirty="0">
              <a:latin typeface="Source Sans Pro" panose="020B0503030403020204" pitchFamily="34" charset="0"/>
              <a:ea typeface="Source Sans Pro" panose="020B0503030403020204" pitchFamily="34" charset="0"/>
            </a:endParaRPr>
          </a:p>
        </p:txBody>
      </p:sp>
    </p:spTree>
    <p:extLst>
      <p:ext uri="{BB962C8B-B14F-4D97-AF65-F5344CB8AC3E}">
        <p14:creationId xmlns:p14="http://schemas.microsoft.com/office/powerpoint/2010/main" val="879835115"/>
      </p:ext>
    </p:extLst>
  </p:cSld>
  <p:clrMapOvr>
    <a:masterClrMapping/>
  </p:clrMapOvr>
</p:sld>
</file>

<file path=ppt/theme/theme1.xml><?xml version="1.0" encoding="utf-8"?>
<a:theme xmlns:a="http://schemas.openxmlformats.org/drawingml/2006/main" name="SketchyVTI">
  <a:themeElements>
    <a:clrScheme name="AnalogousFromDarkSeedLeftStep">
      <a:dk1>
        <a:srgbClr val="000000"/>
      </a:dk1>
      <a:lt1>
        <a:srgbClr val="FFFFFF"/>
      </a:lt1>
      <a:dk2>
        <a:srgbClr val="2C2441"/>
      </a:dk2>
      <a:lt2>
        <a:srgbClr val="E2E8E6"/>
      </a:lt2>
      <a:accent1>
        <a:srgbClr val="E7295C"/>
      </a:accent1>
      <a:accent2>
        <a:srgbClr val="D51799"/>
      </a:accent2>
      <a:accent3>
        <a:srgbClr val="D329E7"/>
      </a:accent3>
      <a:accent4>
        <a:srgbClr val="761CD6"/>
      </a:accent4>
      <a:accent5>
        <a:srgbClr val="4035E8"/>
      </a:accent5>
      <a:accent6>
        <a:srgbClr val="175AD5"/>
      </a:accent6>
      <a:hlink>
        <a:srgbClr val="7960CA"/>
      </a:hlink>
      <a:folHlink>
        <a:srgbClr val="7F7F7F"/>
      </a:folHlink>
    </a:clrScheme>
    <a:fontScheme name="Sketchy_SerifHand">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6</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SketchyVTI</vt:lpstr>
      <vt:lpstr>Attention Deficit Hyperactivity  Disorder- Training workshop </vt:lpstr>
      <vt:lpstr>INTRODUCTION</vt:lpstr>
      <vt:lpstr>Resources Pack </vt:lpstr>
      <vt:lpstr>ACTIVITY 1 </vt:lpstr>
      <vt:lpstr>Expected feedback from activity 1  </vt:lpstr>
      <vt:lpstr>PowerPoint Presentation</vt:lpstr>
      <vt:lpstr>Why this practice? </vt:lpstr>
      <vt:lpstr>ACTIVITY 2 </vt:lpstr>
      <vt:lpstr>Expected feedback from activity 2  </vt:lpstr>
      <vt:lpstr>Why this practice? </vt:lpstr>
      <vt:lpstr>ACTIVITY 3 </vt:lpstr>
      <vt:lpstr>Expected feedback from activity 3  </vt:lpstr>
      <vt:lpstr>Why this practice? </vt:lpstr>
      <vt:lpstr>ACTIVITY 4 </vt:lpstr>
      <vt:lpstr>ACTIVITY 4 </vt:lpstr>
      <vt:lpstr>Quiz</vt:lpstr>
      <vt:lpstr>PowerPoint Presentation</vt:lpstr>
      <vt:lpstr>Expected feedback from activity 4  </vt:lpstr>
      <vt:lpstr>SUMMARY</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Chloe Harries (1803550)</cp:lastModifiedBy>
  <cp:revision>8</cp:revision>
  <dcterms:created xsi:type="dcterms:W3CDTF">2020-04-23T12:49:45Z</dcterms:created>
  <dcterms:modified xsi:type="dcterms:W3CDTF">2020-05-09T14:00:35Z</dcterms:modified>
</cp:coreProperties>
</file>