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67" r:id="rId6"/>
  </p:sldIdLst>
  <p:sldSz cx="12192000" cy="6858000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76" d="100"/>
          <a:sy n="76" d="100"/>
        </p:scale>
        <p:origin x="8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A2E02A-29DA-4B01-B003-7B4E0BEA1ADD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750076A-D0A0-48EC-AF69-6B9A08343AE4}">
      <dgm:prSet/>
      <dgm:spPr/>
      <dgm:t>
        <a:bodyPr/>
        <a:lstStyle/>
        <a:p>
          <a:r>
            <a:rPr lang="en-US" b="0" i="0" dirty="0">
              <a:solidFill>
                <a:schemeClr val="bg1"/>
              </a:solidFill>
              <a:effectLst/>
              <a:latin typeface="Open Sans" panose="020B0606030504020204" pitchFamily="34" charset="0"/>
            </a:rPr>
            <a:t>Benefits of digital marketing </a:t>
          </a:r>
          <a:endParaRPr lang="en-GB" dirty="0">
            <a:solidFill>
              <a:schemeClr val="bg1"/>
            </a:solidFill>
          </a:endParaRPr>
        </a:p>
      </dgm:t>
    </dgm:pt>
    <dgm:pt modelId="{1F4EF309-E8F6-4649-97E3-CF70A114A103}" type="parTrans" cxnId="{3BD89AAA-F2B6-43B1-9F8A-94828920C5BD}">
      <dgm:prSet/>
      <dgm:spPr/>
      <dgm:t>
        <a:bodyPr/>
        <a:lstStyle/>
        <a:p>
          <a:endParaRPr lang="en-GB"/>
        </a:p>
      </dgm:t>
    </dgm:pt>
    <dgm:pt modelId="{71105D7E-38A7-4A05-A54E-49B103EF11EF}" type="sibTrans" cxnId="{3BD89AAA-F2B6-43B1-9F8A-94828920C5BD}">
      <dgm:prSet/>
      <dgm:spPr/>
      <dgm:t>
        <a:bodyPr/>
        <a:lstStyle/>
        <a:p>
          <a:endParaRPr lang="en-GB"/>
        </a:p>
      </dgm:t>
    </dgm:pt>
    <dgm:pt modelId="{62B86F11-874D-4B28-8027-FD3FDBA0222A}">
      <dgm:prSet/>
      <dgm:spPr/>
      <dgm:t>
        <a:bodyPr/>
        <a:lstStyle/>
        <a:p>
          <a:r>
            <a:rPr lang="en-US" b="0" i="0" dirty="0">
              <a:solidFill>
                <a:schemeClr val="bg1"/>
              </a:solidFill>
              <a:effectLst/>
              <a:latin typeface="Open Sans" panose="020B0606030504020204" pitchFamily="34" charset="0"/>
            </a:rPr>
            <a:t>Disadvantages of digital marketing</a:t>
          </a:r>
        </a:p>
      </dgm:t>
    </dgm:pt>
    <dgm:pt modelId="{B5EDB5BE-8B1E-48D8-9BA3-EA86D4AB7E3A}" type="parTrans" cxnId="{D79E60A9-F472-47E9-A8DE-6316B644874F}">
      <dgm:prSet/>
      <dgm:spPr/>
      <dgm:t>
        <a:bodyPr/>
        <a:lstStyle/>
        <a:p>
          <a:endParaRPr lang="en-GB"/>
        </a:p>
      </dgm:t>
    </dgm:pt>
    <dgm:pt modelId="{F1ACBFE0-D884-4F7F-B87F-CA1BC23F0944}" type="sibTrans" cxnId="{D79E60A9-F472-47E9-A8DE-6316B644874F}">
      <dgm:prSet/>
      <dgm:spPr/>
      <dgm:t>
        <a:bodyPr/>
        <a:lstStyle/>
        <a:p>
          <a:endParaRPr lang="en-GB"/>
        </a:p>
      </dgm:t>
    </dgm:pt>
    <dgm:pt modelId="{D47F0EDA-D14C-469F-B8D6-73CC277E2EAC}" type="pres">
      <dgm:prSet presAssocID="{A1A2E02A-29DA-4B01-B003-7B4E0BEA1ADD}" presName="Name0" presStyleCnt="0">
        <dgm:presLayoutVars>
          <dgm:dir/>
          <dgm:animLvl val="lvl"/>
          <dgm:resizeHandles/>
        </dgm:presLayoutVars>
      </dgm:prSet>
      <dgm:spPr/>
    </dgm:pt>
    <dgm:pt modelId="{298BFE33-0FB5-4A44-B35C-AF0699CB4DC3}" type="pres">
      <dgm:prSet presAssocID="{B750076A-D0A0-48EC-AF69-6B9A08343AE4}" presName="linNode" presStyleCnt="0"/>
      <dgm:spPr/>
    </dgm:pt>
    <dgm:pt modelId="{0BAE3962-D057-4097-9C27-F626078E59C4}" type="pres">
      <dgm:prSet presAssocID="{B750076A-D0A0-48EC-AF69-6B9A08343AE4}" presName="parentShp" presStyleLbl="node1" presStyleIdx="0" presStyleCnt="2" custScaleX="157477" custScaleY="218207">
        <dgm:presLayoutVars>
          <dgm:bulletEnabled val="1"/>
        </dgm:presLayoutVars>
      </dgm:prSet>
      <dgm:spPr/>
    </dgm:pt>
    <dgm:pt modelId="{864D32CE-888F-4ACB-92A3-5195BCCFAF2D}" type="pres">
      <dgm:prSet presAssocID="{B750076A-D0A0-48EC-AF69-6B9A08343AE4}" presName="childShp" presStyleLbl="bgAccFollowNode1" presStyleIdx="0" presStyleCnt="2" custScaleY="251426" custLinFactNeighborX="4952" custLinFactNeighborY="-4896">
        <dgm:presLayoutVars>
          <dgm:bulletEnabled val="1"/>
        </dgm:presLayoutVars>
      </dgm:prSet>
      <dgm:spPr/>
    </dgm:pt>
    <dgm:pt modelId="{9354BC68-BC6A-47BA-983A-FB4990560AFA}" type="pres">
      <dgm:prSet presAssocID="{71105D7E-38A7-4A05-A54E-49B103EF11EF}" presName="spacing" presStyleCnt="0"/>
      <dgm:spPr/>
    </dgm:pt>
    <dgm:pt modelId="{4FFC54BF-4001-48AD-BAE6-AD75C34B13F4}" type="pres">
      <dgm:prSet presAssocID="{62B86F11-874D-4B28-8027-FD3FDBA0222A}" presName="linNode" presStyleCnt="0"/>
      <dgm:spPr/>
    </dgm:pt>
    <dgm:pt modelId="{DFB1EE87-6C08-4C52-BEC2-8FEB9EF28023}" type="pres">
      <dgm:prSet presAssocID="{62B86F11-874D-4B28-8027-FD3FDBA0222A}" presName="parentShp" presStyleLbl="node1" presStyleIdx="1" presStyleCnt="2" custScaleX="172876" custScaleY="218097">
        <dgm:presLayoutVars>
          <dgm:bulletEnabled val="1"/>
        </dgm:presLayoutVars>
      </dgm:prSet>
      <dgm:spPr/>
    </dgm:pt>
    <dgm:pt modelId="{6AADC629-695E-4566-A568-3E9DB9AF585C}" type="pres">
      <dgm:prSet presAssocID="{62B86F11-874D-4B28-8027-FD3FDBA0222A}" presName="childShp" presStyleLbl="bgAccFollowNode1" presStyleIdx="1" presStyleCnt="2" custScaleY="225220">
        <dgm:presLayoutVars>
          <dgm:bulletEnabled val="1"/>
        </dgm:presLayoutVars>
      </dgm:prSet>
      <dgm:spPr/>
    </dgm:pt>
  </dgm:ptLst>
  <dgm:cxnLst>
    <dgm:cxn modelId="{0738C646-C818-4788-AA5E-5B921975619A}" type="presOf" srcId="{62B86F11-874D-4B28-8027-FD3FDBA0222A}" destId="{DFB1EE87-6C08-4C52-BEC2-8FEB9EF28023}" srcOrd="0" destOrd="0" presId="urn:microsoft.com/office/officeart/2005/8/layout/vList6"/>
    <dgm:cxn modelId="{46328072-9284-4E62-90AF-6995FFD7C7FD}" type="presOf" srcId="{A1A2E02A-29DA-4B01-B003-7B4E0BEA1ADD}" destId="{D47F0EDA-D14C-469F-B8D6-73CC277E2EAC}" srcOrd="0" destOrd="0" presId="urn:microsoft.com/office/officeart/2005/8/layout/vList6"/>
    <dgm:cxn modelId="{D79E60A9-F472-47E9-A8DE-6316B644874F}" srcId="{A1A2E02A-29DA-4B01-B003-7B4E0BEA1ADD}" destId="{62B86F11-874D-4B28-8027-FD3FDBA0222A}" srcOrd="1" destOrd="0" parTransId="{B5EDB5BE-8B1E-48D8-9BA3-EA86D4AB7E3A}" sibTransId="{F1ACBFE0-D884-4F7F-B87F-CA1BC23F0944}"/>
    <dgm:cxn modelId="{3BD89AAA-F2B6-43B1-9F8A-94828920C5BD}" srcId="{A1A2E02A-29DA-4B01-B003-7B4E0BEA1ADD}" destId="{B750076A-D0A0-48EC-AF69-6B9A08343AE4}" srcOrd="0" destOrd="0" parTransId="{1F4EF309-E8F6-4649-97E3-CF70A114A103}" sibTransId="{71105D7E-38A7-4A05-A54E-49B103EF11EF}"/>
    <dgm:cxn modelId="{7DA3A7C1-A474-4584-9411-D702292C73C5}" type="presOf" srcId="{B750076A-D0A0-48EC-AF69-6B9A08343AE4}" destId="{0BAE3962-D057-4097-9C27-F626078E59C4}" srcOrd="0" destOrd="0" presId="urn:microsoft.com/office/officeart/2005/8/layout/vList6"/>
    <dgm:cxn modelId="{AEC29D6A-B30D-4CCA-98F3-4F0098F3ABC6}" type="presParOf" srcId="{D47F0EDA-D14C-469F-B8D6-73CC277E2EAC}" destId="{298BFE33-0FB5-4A44-B35C-AF0699CB4DC3}" srcOrd="0" destOrd="0" presId="urn:microsoft.com/office/officeart/2005/8/layout/vList6"/>
    <dgm:cxn modelId="{69A7B9A5-EBFD-479C-A129-0601FFDA7BAC}" type="presParOf" srcId="{298BFE33-0FB5-4A44-B35C-AF0699CB4DC3}" destId="{0BAE3962-D057-4097-9C27-F626078E59C4}" srcOrd="0" destOrd="0" presId="urn:microsoft.com/office/officeart/2005/8/layout/vList6"/>
    <dgm:cxn modelId="{39BB8786-47CD-469D-9476-0E37B1E603F9}" type="presParOf" srcId="{298BFE33-0FB5-4A44-B35C-AF0699CB4DC3}" destId="{864D32CE-888F-4ACB-92A3-5195BCCFAF2D}" srcOrd="1" destOrd="0" presId="urn:microsoft.com/office/officeart/2005/8/layout/vList6"/>
    <dgm:cxn modelId="{3D84A04E-6C90-48AF-B23A-113F7243B798}" type="presParOf" srcId="{D47F0EDA-D14C-469F-B8D6-73CC277E2EAC}" destId="{9354BC68-BC6A-47BA-983A-FB4990560AFA}" srcOrd="1" destOrd="0" presId="urn:microsoft.com/office/officeart/2005/8/layout/vList6"/>
    <dgm:cxn modelId="{FA820733-4B03-469A-BB84-E877BDF8F55E}" type="presParOf" srcId="{D47F0EDA-D14C-469F-B8D6-73CC277E2EAC}" destId="{4FFC54BF-4001-48AD-BAE6-AD75C34B13F4}" srcOrd="2" destOrd="0" presId="urn:microsoft.com/office/officeart/2005/8/layout/vList6"/>
    <dgm:cxn modelId="{24D772E5-1388-45ED-8A41-F3AC6EAB23EA}" type="presParOf" srcId="{4FFC54BF-4001-48AD-BAE6-AD75C34B13F4}" destId="{DFB1EE87-6C08-4C52-BEC2-8FEB9EF28023}" srcOrd="0" destOrd="0" presId="urn:microsoft.com/office/officeart/2005/8/layout/vList6"/>
    <dgm:cxn modelId="{78585984-ABD5-4D95-AE1D-166C94968753}" type="presParOf" srcId="{4FFC54BF-4001-48AD-BAE6-AD75C34B13F4}" destId="{6AADC629-695E-4566-A568-3E9DB9AF585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4D32CE-888F-4ACB-92A3-5195BCCFAF2D}">
      <dsp:nvSpPr>
        <dsp:cNvPr id="0" name=""/>
        <dsp:cNvSpPr/>
      </dsp:nvSpPr>
      <dsp:spPr>
        <a:xfrm>
          <a:off x="3165052" y="0"/>
          <a:ext cx="3004927" cy="250487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AE3962-D057-4097-9C27-F626078E59C4}">
      <dsp:nvSpPr>
        <dsp:cNvPr id="0" name=""/>
        <dsp:cNvSpPr/>
      </dsp:nvSpPr>
      <dsp:spPr>
        <a:xfrm>
          <a:off x="5169" y="167434"/>
          <a:ext cx="3154713" cy="21739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0" i="0" kern="1200" dirty="0">
              <a:solidFill>
                <a:schemeClr val="bg1"/>
              </a:solidFill>
              <a:effectLst/>
              <a:latin typeface="Open Sans" panose="020B0606030504020204" pitchFamily="34" charset="0"/>
            </a:rPr>
            <a:t>Benefits of digital marketing </a:t>
          </a:r>
          <a:endParaRPr lang="en-GB" sz="3100" kern="1200" dirty="0">
            <a:solidFill>
              <a:schemeClr val="bg1"/>
            </a:solidFill>
          </a:endParaRPr>
        </a:p>
      </dsp:txBody>
      <dsp:txXfrm>
        <a:off x="111291" y="273556"/>
        <a:ext cx="2942469" cy="1961683"/>
      </dsp:txXfrm>
    </dsp:sp>
    <dsp:sp modelId="{6AADC629-695E-4566-A568-3E9DB9AF585C}">
      <dsp:nvSpPr>
        <dsp:cNvPr id="0" name=""/>
        <dsp:cNvSpPr/>
      </dsp:nvSpPr>
      <dsp:spPr>
        <a:xfrm>
          <a:off x="3303322" y="2606464"/>
          <a:ext cx="2863256" cy="224379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B1EE87-6C08-4C52-BEC2-8FEB9EF28023}">
      <dsp:nvSpPr>
        <dsp:cNvPr id="0" name=""/>
        <dsp:cNvSpPr/>
      </dsp:nvSpPr>
      <dsp:spPr>
        <a:xfrm>
          <a:off x="3400" y="2641946"/>
          <a:ext cx="3299922" cy="21728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0" i="0" kern="1200" dirty="0">
              <a:solidFill>
                <a:schemeClr val="bg1"/>
              </a:solidFill>
              <a:effectLst/>
              <a:latin typeface="Open Sans" panose="020B0606030504020204" pitchFamily="34" charset="0"/>
            </a:rPr>
            <a:t>Disadvantages of digital marketing</a:t>
          </a:r>
        </a:p>
      </dsp:txBody>
      <dsp:txXfrm>
        <a:off x="109469" y="2748015"/>
        <a:ext cx="3087784" cy="19606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221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135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630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04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06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734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680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014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161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090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21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D64BC-7D36-4401-8383-9DE738DAC051}" type="datetimeFigureOut">
              <a:rPr lang="en-GB" smtClean="0"/>
              <a:t>02/12/2023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87720-F7FB-4DB4-BF7E-A16BF7265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47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tescomedia/41275979410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bi.srl/Digital_Marketing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ocialcovid.commons.gc.cuny.edu/the-role-of-social-media-in-covid-19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samples.freshessays.com/digital-marketing-social-media-project.html" TargetMode="External"/><Relationship Id="rId7" Type="http://schemas.openxmlformats.org/officeDocument/2006/relationships/hyperlink" Target="https://www.google.com/search?client=avast-a-2&amp;q=digital+marketing&amp;oq=digital+&amp;gs_lcrp=EgZjaHJvbWUqBggBEAAYQDIGCAAQRRg5MgYIARAAGEAyBggCEAAYQDIGCAMQABhAMgYIBBAAGEAyBggFEAAYQDIGCAYQABhAMgYIBxAAGEDSAQk5Mjg1ajBqMTWoAgCwAgA&amp;ie=UTF-8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ibusinessinfo.co.uk/content/advantages-and-disadvantages-digital-marketing" TargetMode="External"/><Relationship Id="rId5" Type="http://schemas.openxmlformats.org/officeDocument/2006/relationships/hyperlink" Target="https://www.webtrainings.in/social-media-advantages-and-disadvantages/" TargetMode="External"/><Relationship Id="rId4" Type="http://schemas.openxmlformats.org/officeDocument/2006/relationships/hyperlink" Target="https://mailchimp.com/marketing-glossary/digital-marketin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-up of a building&#10;&#10;Description automatically generated">
            <a:extLst>
              <a:ext uri="{FF2B5EF4-FFF2-40B4-BE49-F238E27FC236}">
                <a16:creationId xmlns:a16="http://schemas.microsoft.com/office/drawing/2014/main" id="{97628C0B-4283-6B3F-7FC6-5A543DE459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6477" r="23298" b="2614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 dirty="0">
                <a:latin typeface="Bodoni MT Condensed" panose="02070606080606020203" pitchFamily="18" charset="0"/>
              </a:rPr>
              <a:t>Building a sustainable marketing relationship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81053F-39F3-5CC4-E3BE-A39EF7FC4495}"/>
              </a:ext>
            </a:extLst>
          </p:cNvPr>
          <p:cNvSpPr txBox="1"/>
          <p:nvPr/>
        </p:nvSpPr>
        <p:spPr>
          <a:xfrm>
            <a:off x="9751909" y="6657945"/>
            <a:ext cx="244009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flickr.com/photos/tescomedia/4127597941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49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702434-1F09-DCBF-22A0-AFEB83A299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3258" b="2"/>
          <a:stretch/>
        </p:blipFill>
        <p:spPr>
          <a:xfrm>
            <a:off x="12515" y="0"/>
            <a:ext cx="9947062" cy="685799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F9EC3F91-A75C-4F74-867E-E4C28C135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226" y="0"/>
            <a:ext cx="5043774" cy="6858000"/>
          </a:xfrm>
          <a:custGeom>
            <a:avLst/>
            <a:gdLst>
              <a:gd name="connsiteX0" fmla="*/ 1648981 w 5043774"/>
              <a:gd name="connsiteY0" fmla="*/ 0 h 6858000"/>
              <a:gd name="connsiteX1" fmla="*/ 2759699 w 5043774"/>
              <a:gd name="connsiteY1" fmla="*/ 0 h 6858000"/>
              <a:gd name="connsiteX2" fmla="*/ 3379301 w 5043774"/>
              <a:gd name="connsiteY2" fmla="*/ 0 h 6858000"/>
              <a:gd name="connsiteX3" fmla="*/ 3552342 w 5043774"/>
              <a:gd name="connsiteY3" fmla="*/ 0 h 6858000"/>
              <a:gd name="connsiteX4" fmla="*/ 4617166 w 5043774"/>
              <a:gd name="connsiteY4" fmla="*/ 0 h 6858000"/>
              <a:gd name="connsiteX5" fmla="*/ 4786130 w 5043774"/>
              <a:gd name="connsiteY5" fmla="*/ 0 h 6858000"/>
              <a:gd name="connsiteX6" fmla="*/ 4980168 w 5043774"/>
              <a:gd name="connsiteY6" fmla="*/ 0 h 6858000"/>
              <a:gd name="connsiteX7" fmla="*/ 5043774 w 5043774"/>
              <a:gd name="connsiteY7" fmla="*/ 0 h 6858000"/>
              <a:gd name="connsiteX8" fmla="*/ 5043774 w 5043774"/>
              <a:gd name="connsiteY8" fmla="*/ 6858000 h 6858000"/>
              <a:gd name="connsiteX9" fmla="*/ 4980168 w 5043774"/>
              <a:gd name="connsiteY9" fmla="*/ 6858000 h 6858000"/>
              <a:gd name="connsiteX10" fmla="*/ 4786130 w 5043774"/>
              <a:gd name="connsiteY10" fmla="*/ 6858000 h 6858000"/>
              <a:gd name="connsiteX11" fmla="*/ 4617166 w 5043774"/>
              <a:gd name="connsiteY11" fmla="*/ 6858000 h 6858000"/>
              <a:gd name="connsiteX12" fmla="*/ 3552342 w 5043774"/>
              <a:gd name="connsiteY12" fmla="*/ 6858000 h 6858000"/>
              <a:gd name="connsiteX13" fmla="*/ 3379301 w 5043774"/>
              <a:gd name="connsiteY13" fmla="*/ 6858000 h 6858000"/>
              <a:gd name="connsiteX14" fmla="*/ 2759699 w 5043774"/>
              <a:gd name="connsiteY14" fmla="*/ 6858000 h 6858000"/>
              <a:gd name="connsiteX15" fmla="*/ 2542782 w 5043774"/>
              <a:gd name="connsiteY15" fmla="*/ 6858000 h 6858000"/>
              <a:gd name="connsiteX16" fmla="*/ 2429239 w 5043774"/>
              <a:gd name="connsiteY16" fmla="*/ 6780599 h 6858000"/>
              <a:gd name="connsiteX17" fmla="*/ 1904328 w 5043774"/>
              <a:gd name="connsiteY17" fmla="*/ 6374814 h 6858000"/>
              <a:gd name="connsiteX18" fmla="*/ 0 w 5043774"/>
              <a:gd name="connsiteY18" fmla="*/ 3621656 h 6858000"/>
              <a:gd name="connsiteX19" fmla="*/ 1626503 w 5043774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43774" h="6858000">
                <a:moveTo>
                  <a:pt x="1648981" y="0"/>
                </a:moveTo>
                <a:lnTo>
                  <a:pt x="2759699" y="0"/>
                </a:lnTo>
                <a:lnTo>
                  <a:pt x="3379301" y="0"/>
                </a:lnTo>
                <a:lnTo>
                  <a:pt x="3552342" y="0"/>
                </a:lnTo>
                <a:lnTo>
                  <a:pt x="4617166" y="0"/>
                </a:lnTo>
                <a:lnTo>
                  <a:pt x="4786130" y="0"/>
                </a:lnTo>
                <a:lnTo>
                  <a:pt x="4980168" y="0"/>
                </a:lnTo>
                <a:lnTo>
                  <a:pt x="5043774" y="0"/>
                </a:lnTo>
                <a:lnTo>
                  <a:pt x="5043774" y="6858000"/>
                </a:lnTo>
                <a:lnTo>
                  <a:pt x="4980168" y="6858000"/>
                </a:lnTo>
                <a:lnTo>
                  <a:pt x="4786130" y="6858000"/>
                </a:lnTo>
                <a:lnTo>
                  <a:pt x="4617166" y="6858000"/>
                </a:lnTo>
                <a:lnTo>
                  <a:pt x="3552342" y="6858000"/>
                </a:lnTo>
                <a:lnTo>
                  <a:pt x="3379301" y="6858000"/>
                </a:lnTo>
                <a:lnTo>
                  <a:pt x="2759699" y="6858000"/>
                </a:lnTo>
                <a:lnTo>
                  <a:pt x="2542782" y="6858000"/>
                </a:lnTo>
                <a:lnTo>
                  <a:pt x="2429239" y="6780599"/>
                </a:lnTo>
                <a:cubicBezTo>
                  <a:pt x="2252641" y="6653108"/>
                  <a:pt x="2079285" y="6515397"/>
                  <a:pt x="1904328" y="6374814"/>
                </a:cubicBezTo>
                <a:cubicBezTo>
                  <a:pt x="943579" y="5602839"/>
                  <a:pt x="0" y="4969131"/>
                  <a:pt x="0" y="3621656"/>
                </a:cubicBezTo>
                <a:cubicBezTo>
                  <a:pt x="0" y="2093192"/>
                  <a:pt x="582912" y="754641"/>
                  <a:pt x="1626503" y="14997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1740" y="0"/>
            <a:ext cx="3633746" cy="1588422"/>
          </a:xfrm>
        </p:spPr>
        <p:txBody>
          <a:bodyPr anchor="b">
            <a:normAutofit/>
          </a:bodyPr>
          <a:lstStyle/>
          <a:p>
            <a:r>
              <a:rPr lang="en-GB" sz="3600" dirty="0"/>
              <a:t>Task 1- Slide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32947" y="2078964"/>
            <a:ext cx="3962930" cy="270006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Digital marketing, also called online marketing,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includes not only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>
              <a:lnSpc>
                <a:spcPct val="150000"/>
              </a:lnSpc>
            </a:pPr>
            <a:r>
              <a:rPr lang="en-US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email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social media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web-based advertising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company Tesco is not an exception in this case. The renowned and world-known retail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That is the reason, the company is intending to enhance digital marketing planning and also reduce the gaps in terms of the challenges identified in assignment.</a:t>
            </a: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3943437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4E87861-A6C1-96E6-177A-F8BAA1E25C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7905953"/>
              </p:ext>
            </p:extLst>
          </p:nvPr>
        </p:nvGraphicFramePr>
        <p:xfrm>
          <a:off x="3011010" y="749590"/>
          <a:ext cx="6169980" cy="4852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7E2426D-D627-DE0D-30C4-649BDA15DFBB}"/>
              </a:ext>
            </a:extLst>
          </p:cNvPr>
          <p:cNvSpPr txBox="1"/>
          <p:nvPr/>
        </p:nvSpPr>
        <p:spPr>
          <a:xfrm>
            <a:off x="6244303" y="1025507"/>
            <a:ext cx="2082952" cy="1892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8598" indent="-208598" defTabSz="667512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14" b="1" kern="1200" dirty="0">
                <a:solidFill>
                  <a:srgbClr val="000000"/>
                </a:solidFill>
                <a:latin typeface="Open Sans" panose="020B0606030504020204" pitchFamily="34" charset="0"/>
                <a:ea typeface="+mn-ea"/>
                <a:cs typeface="+mn-cs"/>
              </a:rPr>
              <a:t>Global reach</a:t>
            </a:r>
          </a:p>
          <a:p>
            <a:pPr marL="208598" indent="-208598" defTabSz="667512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14" b="1" kern="1200" dirty="0">
                <a:solidFill>
                  <a:srgbClr val="000000"/>
                </a:solidFill>
                <a:latin typeface="Open Sans" panose="020B0606030504020204" pitchFamily="34" charset="0"/>
                <a:ea typeface="+mn-ea"/>
                <a:cs typeface="+mn-cs"/>
              </a:rPr>
              <a:t>Lower cost</a:t>
            </a:r>
          </a:p>
          <a:p>
            <a:pPr marL="208598" indent="-208598" defTabSz="667512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14" b="1" kern="1200" dirty="0">
                <a:solidFill>
                  <a:srgbClr val="000000"/>
                </a:solidFill>
                <a:latin typeface="Open Sans" panose="020B0606030504020204" pitchFamily="34" charset="0"/>
                <a:ea typeface="+mn-ea"/>
                <a:cs typeface="+mn-cs"/>
              </a:rPr>
              <a:t>Trackable, measurable results</a:t>
            </a:r>
          </a:p>
          <a:p>
            <a:pPr marL="208598" indent="-208598" defTabSz="667512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14" b="1" kern="1200" dirty="0">
                <a:solidFill>
                  <a:srgbClr val="000000"/>
                </a:solidFill>
                <a:latin typeface="Open Sans" panose="020B0606030504020204" pitchFamily="34" charset="0"/>
                <a:ea typeface="+mn-ea"/>
                <a:cs typeface="+mn-cs"/>
              </a:rPr>
              <a:t>Personalization</a:t>
            </a:r>
          </a:p>
          <a:p>
            <a:pPr marL="208598" indent="-208598" defTabSz="667512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14" b="1" kern="1200" dirty="0">
                <a:solidFill>
                  <a:srgbClr val="000000"/>
                </a:solidFill>
                <a:latin typeface="Open Sans" panose="020B0606030504020204" pitchFamily="34" charset="0"/>
                <a:ea typeface="+mn-ea"/>
                <a:cs typeface="+mn-cs"/>
              </a:rPr>
              <a:t>Openness</a:t>
            </a:r>
          </a:p>
          <a:p>
            <a:pPr marL="208598" indent="-208598" defTabSz="667512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14" b="1" kern="1200" dirty="0">
                <a:solidFill>
                  <a:srgbClr val="000000"/>
                </a:solidFill>
                <a:latin typeface="Open Sans" panose="020B0606030504020204" pitchFamily="34" charset="0"/>
                <a:ea typeface="+mn-ea"/>
                <a:cs typeface="+mn-cs"/>
              </a:rPr>
              <a:t>Social currency</a:t>
            </a:r>
            <a:endParaRPr lang="en-US" b="1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291B47-E2DE-4468-3E37-AA518F608283}"/>
              </a:ext>
            </a:extLst>
          </p:cNvPr>
          <p:cNvSpPr txBox="1"/>
          <p:nvPr/>
        </p:nvSpPr>
        <p:spPr>
          <a:xfrm>
            <a:off x="6341955" y="3591355"/>
            <a:ext cx="2446937" cy="1815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8598" indent="-208598" defTabSz="667512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14" b="1" kern="1200" dirty="0">
                <a:solidFill>
                  <a:srgbClr val="000000"/>
                </a:solidFill>
                <a:latin typeface="Open Sans" panose="020B0606030504020204" pitchFamily="34" charset="0"/>
                <a:ea typeface="+mn-ea"/>
                <a:cs typeface="+mn-cs"/>
              </a:rPr>
              <a:t>Skills and training</a:t>
            </a:r>
          </a:p>
          <a:p>
            <a:pPr marL="208598" indent="-208598" defTabSz="667512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14" b="1" kern="1200" dirty="0">
                <a:solidFill>
                  <a:srgbClr val="000000"/>
                </a:solidFill>
                <a:latin typeface="Open Sans" panose="020B0606030504020204" pitchFamily="34" charset="0"/>
                <a:ea typeface="+mn-ea"/>
                <a:cs typeface="+mn-cs"/>
              </a:rPr>
              <a:t>Time consuming</a:t>
            </a:r>
          </a:p>
          <a:p>
            <a:pPr marL="208598" indent="-208598" defTabSz="667512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14" b="1" kern="1200" dirty="0">
                <a:solidFill>
                  <a:srgbClr val="000000"/>
                </a:solidFill>
                <a:latin typeface="Open Sans" panose="020B0606030504020204" pitchFamily="34" charset="0"/>
                <a:ea typeface="+mn-ea"/>
                <a:cs typeface="+mn-cs"/>
              </a:rPr>
              <a:t>High competition</a:t>
            </a:r>
          </a:p>
          <a:p>
            <a:pPr marL="208598" indent="-208598" defTabSz="667512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14" b="1" kern="1200" dirty="0">
                <a:solidFill>
                  <a:srgbClr val="000000"/>
                </a:solidFill>
                <a:latin typeface="Open Sans" panose="020B0606030504020204" pitchFamily="34" charset="0"/>
                <a:ea typeface="+mn-ea"/>
                <a:cs typeface="+mn-cs"/>
              </a:rPr>
              <a:t>Complaints and feedback</a:t>
            </a:r>
          </a:p>
          <a:p>
            <a:pPr marL="208598" indent="-208598" defTabSz="667512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14" b="1" kern="1200" dirty="0">
                <a:solidFill>
                  <a:srgbClr val="000000"/>
                </a:solidFill>
                <a:latin typeface="Open Sans" panose="020B0606030504020204" pitchFamily="34" charset="0"/>
                <a:ea typeface="+mn-ea"/>
                <a:cs typeface="+mn-cs"/>
              </a:rPr>
              <a:t>Security and privacy issues</a:t>
            </a:r>
            <a:endParaRPr lang="en-US" b="1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308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holding a phone with icons">
            <a:extLst>
              <a:ext uri="{FF2B5EF4-FFF2-40B4-BE49-F238E27FC236}">
                <a16:creationId xmlns:a16="http://schemas.microsoft.com/office/drawing/2014/main" id="{BB51DE69-D230-0297-C3F4-16D7B9CE16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20689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FF35BE-8F62-3EAA-154A-533D56CC5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4298" y="3788034"/>
            <a:ext cx="3822189" cy="1899912"/>
          </a:xfrm>
        </p:spPr>
        <p:txBody>
          <a:bodyPr>
            <a:noAutofit/>
          </a:bodyPr>
          <a:lstStyle/>
          <a:p>
            <a:pPr fontAlgn="base"/>
            <a:r>
              <a:rPr lang="en-US" sz="2000" b="1" i="0" dirty="0">
                <a:effectLst/>
                <a:highlight>
                  <a:srgbClr val="FF00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of Social Media</a:t>
            </a:r>
            <a:b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Spending a lot of time on social media.</a:t>
            </a:r>
            <a:b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Decrease in Communication skills.</a:t>
            </a:r>
            <a:b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Fake news.</a:t>
            </a:r>
            <a:b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Social media can cause sleeplessness</a:t>
            </a:r>
            <a:br>
              <a:rPr lang="en-US" sz="2000" b="1" i="0" dirty="0">
                <a:effectLst/>
                <a:latin typeface="Lato" panose="020F0502020204030203" pitchFamily="34" charset="0"/>
              </a:rPr>
            </a:br>
            <a:endParaRPr lang="en-GB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0A35C-8B5A-D419-B712-AF887E3D1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14298" y="497619"/>
            <a:ext cx="3822189" cy="2440890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sz="2000" b="1" i="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social media</a:t>
            </a:r>
          </a:p>
          <a:p>
            <a:pPr marL="0" indent="0" fontAlgn="base">
              <a:buNone/>
            </a:pP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Useful for educational purposes:</a:t>
            </a:r>
          </a:p>
          <a:p>
            <a:pPr marL="0" indent="0" fontAlgn="base">
              <a:buNone/>
            </a:pP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Build your brand:</a:t>
            </a:r>
          </a:p>
          <a:p>
            <a:pPr marL="0" indent="0" fontAlgn="base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Stay up to date.</a:t>
            </a:r>
          </a:p>
          <a:p>
            <a:pPr marL="0" indent="0" fontAlgn="base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Get connected to new people.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205F15-7A74-7B9F-F9CB-6CC20074467F}"/>
              </a:ext>
            </a:extLst>
          </p:cNvPr>
          <p:cNvSpPr txBox="1"/>
          <p:nvPr/>
        </p:nvSpPr>
        <p:spPr>
          <a:xfrm>
            <a:off x="7229552" y="6657945"/>
            <a:ext cx="244009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socialcovid.commons.gc.cuny.edu/the-role-of-social-media-in-covid-19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711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AFD805B4-70F7-D544-3320-18F33EE20E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18" r="-1" b="-1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5000">
                <a:schemeClr val="tx1">
                  <a:alpha val="78000"/>
                </a:schemeClr>
              </a:gs>
              <a:gs pos="19000">
                <a:schemeClr val="tx1">
                  <a:alpha val="38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83E0FC-3C34-FD7F-7E07-3764D4AE9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296" y="1315229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>
                <a:solidFill>
                  <a:schemeClr val="bg1"/>
                </a:solidFill>
              </a:rPr>
              <a:t>Reference List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chemeClr val="tx1"/>
          </a:soli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82AE3-C9CB-7211-B836-3DE79FFB3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372" y="2753249"/>
            <a:ext cx="8853870" cy="4418059"/>
          </a:xfrm>
        </p:spPr>
        <p:txBody>
          <a:bodyPr anchor="t">
            <a:normAutofit/>
          </a:bodyPr>
          <a:lstStyle/>
          <a:p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Anon, (2023). </a:t>
            </a:r>
            <a:r>
              <a:rPr lang="en-US" sz="16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Digital Marketing &amp; Social Media Project | Free Essay Examples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Available at: 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https://samples.freshessays.com/digital-marketing-social-media-project.html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Mailchimp (2021). </a:t>
            </a:r>
            <a:r>
              <a:rPr lang="en-US" sz="16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What is Digital Marketing? A Beginner’s Guide - Mailchimp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Mailchimp. Available at: 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https://mailchimp.com/marketing-glossary/digital-marketing/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6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muzameel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S. (2022). </a:t>
            </a:r>
            <a:r>
              <a:rPr lang="en-US" sz="16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Top 10 most common advantages and disadvantages of social media.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[online] Web Trainings. Available at: 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https://www.webtrainings.in/social-media-advantages-and-disadvantages/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 Business info (2019). </a:t>
            </a:r>
            <a:r>
              <a:rPr lang="en-US" sz="16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Advantages and disadvantages of digital marketing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nibusinessinfo.co.uk. Available at: 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https://www.nibusinessinfo.co.uk/content/advantages-and-disadvantages-digital-marketing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www.google.com. (n.d.). </a:t>
            </a:r>
            <a:r>
              <a:rPr lang="en-US" sz="16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digital marketing - Google Search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Available at: 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https://www.google.com/search?client=avast-a-2&amp;q=digital+marketing&amp;oq=digital+&amp;gs_lcrp=EgZjaHJvbWUqBggBEAAYQDIGCAAQRRg5MgYIARAAGEAyBggCEAAYQDIGCAMQABhAMgYIBBAAGEAyBggFEAAYQDIGCAYQABhAMgYIBxAAGEDSAQk5Mjg1ajBqMTWoAgCwAgA&amp;ie=UTF-8</a:t>
            </a:r>
            <a:r>
              <a:rPr lang="en-US" sz="1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[Accessed 2 Dec. 2023].</a:t>
            </a:r>
            <a:endParaRPr lang="en-GB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7"/>
            </a:endParaRPr>
          </a:p>
          <a:p>
            <a:endParaRPr lang="en-GB" sz="800" dirty="0">
              <a:solidFill>
                <a:schemeClr val="bg1"/>
              </a:solidFill>
              <a:hlinkClick r:id="rId4"/>
            </a:endParaRPr>
          </a:p>
          <a:p>
            <a:endParaRPr lang="en-GB" sz="800" dirty="0">
              <a:solidFill>
                <a:schemeClr val="bg1"/>
              </a:solidFill>
            </a:endParaRPr>
          </a:p>
          <a:p>
            <a:endParaRPr lang="en-GB" sz="800" dirty="0">
              <a:solidFill>
                <a:schemeClr val="bg1"/>
              </a:solidFill>
            </a:endParaRPr>
          </a:p>
          <a:p>
            <a:endParaRPr lang="en-GB" sz="800" dirty="0">
              <a:solidFill>
                <a:schemeClr val="bg1"/>
              </a:solidFill>
            </a:endParaRPr>
          </a:p>
          <a:p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947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479</TotalTime>
  <Words>407</Words>
  <Application>Microsoft Office PowerPoint</Application>
  <PresentationFormat>Widescreen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Meiryo</vt:lpstr>
      <vt:lpstr>Arial</vt:lpstr>
      <vt:lpstr>Bodoni MT Condensed</vt:lpstr>
      <vt:lpstr>Calibri</vt:lpstr>
      <vt:lpstr>Calibri Light</vt:lpstr>
      <vt:lpstr>Lato</vt:lpstr>
      <vt:lpstr>Open Sans</vt:lpstr>
      <vt:lpstr>Times New Roman</vt:lpstr>
      <vt:lpstr>Office Theme</vt:lpstr>
      <vt:lpstr>Building a sustainable marketing relationship</vt:lpstr>
      <vt:lpstr>Task 1- Slide 1</vt:lpstr>
      <vt:lpstr>PowerPoint Presentation</vt:lpstr>
      <vt:lpstr>Disadvantages of Social Media  1. Spending a lot of time on social media. 2. Decrease in Communication skills. 3. Fake news. 4. Social media can cause sleeplessness </vt:lpstr>
      <vt:lpstr>Reference List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Management</dc:title>
  <dc:creator>Maria Heffernan</dc:creator>
  <cp:lastModifiedBy>vlad roxana</cp:lastModifiedBy>
  <cp:revision>20</cp:revision>
  <cp:lastPrinted>2019-05-23T08:47:47Z</cp:lastPrinted>
  <dcterms:created xsi:type="dcterms:W3CDTF">2019-05-23T07:52:12Z</dcterms:created>
  <dcterms:modified xsi:type="dcterms:W3CDTF">2023-12-02T13:15:48Z</dcterms:modified>
</cp:coreProperties>
</file>