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86"/>
  </p:notesMasterIdLst>
  <p:sldIdLst>
    <p:sldId id="256" r:id="rId2"/>
    <p:sldId id="318" r:id="rId3"/>
    <p:sldId id="282" r:id="rId4"/>
    <p:sldId id="258" r:id="rId5"/>
    <p:sldId id="287" r:id="rId6"/>
    <p:sldId id="281" r:id="rId7"/>
    <p:sldId id="303" r:id="rId8"/>
    <p:sldId id="339" r:id="rId9"/>
    <p:sldId id="279" r:id="rId10"/>
    <p:sldId id="259" r:id="rId11"/>
    <p:sldId id="319" r:id="rId12"/>
    <p:sldId id="260" r:id="rId13"/>
    <p:sldId id="261" r:id="rId14"/>
    <p:sldId id="328" r:id="rId15"/>
    <p:sldId id="262" r:id="rId16"/>
    <p:sldId id="263" r:id="rId17"/>
    <p:sldId id="280" r:id="rId18"/>
    <p:sldId id="306" r:id="rId19"/>
    <p:sldId id="283" r:id="rId20"/>
    <p:sldId id="326" r:id="rId21"/>
    <p:sldId id="307" r:id="rId22"/>
    <p:sldId id="308" r:id="rId23"/>
    <p:sldId id="286" r:id="rId24"/>
    <p:sldId id="325" r:id="rId25"/>
    <p:sldId id="264" r:id="rId26"/>
    <p:sldId id="265" r:id="rId27"/>
    <p:sldId id="266" r:id="rId28"/>
    <p:sldId id="267" r:id="rId29"/>
    <p:sldId id="268" r:id="rId30"/>
    <p:sldId id="269" r:id="rId31"/>
    <p:sldId id="330" r:id="rId32"/>
    <p:sldId id="331" r:id="rId33"/>
    <p:sldId id="317" r:id="rId34"/>
    <p:sldId id="271" r:id="rId35"/>
    <p:sldId id="272" r:id="rId36"/>
    <p:sldId id="273" r:id="rId37"/>
    <p:sldId id="274" r:id="rId38"/>
    <p:sldId id="288" r:id="rId39"/>
    <p:sldId id="332" r:id="rId40"/>
    <p:sldId id="342" r:id="rId41"/>
    <p:sldId id="343" r:id="rId42"/>
    <p:sldId id="344" r:id="rId43"/>
    <p:sldId id="275" r:id="rId44"/>
    <p:sldId id="327" r:id="rId45"/>
    <p:sldId id="309" r:id="rId46"/>
    <p:sldId id="276" r:id="rId47"/>
    <p:sldId id="320" r:id="rId48"/>
    <p:sldId id="289" r:id="rId49"/>
    <p:sldId id="290" r:id="rId50"/>
    <p:sldId id="295" r:id="rId51"/>
    <p:sldId id="321" r:id="rId52"/>
    <p:sldId id="296" r:id="rId53"/>
    <p:sldId id="298" r:id="rId54"/>
    <p:sldId id="299" r:id="rId55"/>
    <p:sldId id="300" r:id="rId56"/>
    <p:sldId id="301" r:id="rId57"/>
    <p:sldId id="340" r:id="rId58"/>
    <p:sldId id="311" r:id="rId59"/>
    <p:sldId id="310" r:id="rId60"/>
    <p:sldId id="291" r:id="rId61"/>
    <p:sldId id="292" r:id="rId62"/>
    <p:sldId id="312" r:id="rId63"/>
    <p:sldId id="313" r:id="rId64"/>
    <p:sldId id="349" r:id="rId65"/>
    <p:sldId id="350" r:id="rId66"/>
    <p:sldId id="294" r:id="rId67"/>
    <p:sldId id="293" r:id="rId68"/>
    <p:sldId id="314" r:id="rId69"/>
    <p:sldId id="315" r:id="rId70"/>
    <p:sldId id="316" r:id="rId71"/>
    <p:sldId id="302" r:id="rId72"/>
    <p:sldId id="337" r:id="rId73"/>
    <p:sldId id="329" r:id="rId74"/>
    <p:sldId id="334" r:id="rId75"/>
    <p:sldId id="335" r:id="rId76"/>
    <p:sldId id="345" r:id="rId77"/>
    <p:sldId id="346" r:id="rId78"/>
    <p:sldId id="305" r:id="rId79"/>
    <p:sldId id="333" r:id="rId80"/>
    <p:sldId id="336" r:id="rId81"/>
    <p:sldId id="338" r:id="rId82"/>
    <p:sldId id="341" r:id="rId83"/>
    <p:sldId id="348" r:id="rId84"/>
    <p:sldId id="347" r:id="rId8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9" autoAdjust="0"/>
    <p:restoredTop sz="94660"/>
  </p:normalViewPr>
  <p:slideViewPr>
    <p:cSldViewPr snapToGrid="0">
      <p:cViewPr varScale="1">
        <p:scale>
          <a:sx n="55" d="100"/>
          <a:sy n="55" d="100"/>
        </p:scale>
        <p:origin x="102" y="6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bleStyles" Target="tableStyle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B13001-8372-474F-B993-890B673D404C}"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1B82AC6A-B74A-449D-9ED3-D131852A6A06}">
      <dgm:prSet phldrT="[Text]"/>
      <dgm:spPr/>
      <dgm:t>
        <a:bodyPr/>
        <a:lstStyle/>
        <a:p>
          <a:r>
            <a:rPr lang="en-US" dirty="0" smtClean="0"/>
            <a:t>How do headteachers cope with difficult people?</a:t>
          </a:r>
          <a:endParaRPr lang="en-US" dirty="0"/>
        </a:p>
      </dgm:t>
    </dgm:pt>
    <dgm:pt modelId="{04AFE160-E03A-4172-A1A7-77627EB0BA16}" type="parTrans" cxnId="{0693981E-34B9-44AB-B43A-FD5666BF6791}">
      <dgm:prSet/>
      <dgm:spPr/>
      <dgm:t>
        <a:bodyPr/>
        <a:lstStyle/>
        <a:p>
          <a:endParaRPr lang="en-US"/>
        </a:p>
      </dgm:t>
    </dgm:pt>
    <dgm:pt modelId="{9D978B4B-BAE4-4E2D-B3B8-6BA1287E9BDC}" type="sibTrans" cxnId="{0693981E-34B9-44AB-B43A-FD5666BF6791}">
      <dgm:prSet/>
      <dgm:spPr/>
      <dgm:t>
        <a:bodyPr/>
        <a:lstStyle/>
        <a:p>
          <a:endParaRPr lang="en-US"/>
        </a:p>
      </dgm:t>
    </dgm:pt>
    <dgm:pt modelId="{6DA45780-E7FF-4A1A-B8DD-3C9FCF2EAB9D}">
      <dgm:prSet phldrT="[Text]"/>
      <dgm:spPr/>
      <dgm:t>
        <a:bodyPr/>
        <a:lstStyle/>
        <a:p>
          <a:r>
            <a:rPr lang="en-US" dirty="0" smtClean="0"/>
            <a:t>Stress</a:t>
          </a:r>
          <a:endParaRPr lang="en-US" dirty="0"/>
        </a:p>
      </dgm:t>
    </dgm:pt>
    <dgm:pt modelId="{D35974E0-3705-4CAA-A078-21A6CABD4FD0}" type="parTrans" cxnId="{BC7E7425-558D-4DF6-873A-7BDD09035138}">
      <dgm:prSet/>
      <dgm:spPr/>
      <dgm:t>
        <a:bodyPr/>
        <a:lstStyle/>
        <a:p>
          <a:endParaRPr lang="en-US"/>
        </a:p>
      </dgm:t>
    </dgm:pt>
    <dgm:pt modelId="{3489C155-F9AC-4949-85DF-A197F0A7A035}" type="sibTrans" cxnId="{BC7E7425-558D-4DF6-873A-7BDD09035138}">
      <dgm:prSet/>
      <dgm:spPr/>
      <dgm:t>
        <a:bodyPr/>
        <a:lstStyle/>
        <a:p>
          <a:endParaRPr lang="en-US"/>
        </a:p>
      </dgm:t>
    </dgm:pt>
    <dgm:pt modelId="{25FEDD5B-FC14-4C90-AEA0-6FBC3B36A097}">
      <dgm:prSet phldrT="[Text]"/>
      <dgm:spPr/>
      <dgm:t>
        <a:bodyPr/>
        <a:lstStyle/>
        <a:p>
          <a:r>
            <a:rPr lang="en-US" dirty="0" smtClean="0"/>
            <a:t>People who might be difficult</a:t>
          </a:r>
          <a:endParaRPr lang="en-US" dirty="0"/>
        </a:p>
      </dgm:t>
    </dgm:pt>
    <dgm:pt modelId="{D0126974-1905-4A59-857A-F52C82B64C5B}" type="parTrans" cxnId="{A7F4B6ED-AF91-43D4-B7C6-D3FB7E37234C}">
      <dgm:prSet/>
      <dgm:spPr/>
      <dgm:t>
        <a:bodyPr/>
        <a:lstStyle/>
        <a:p>
          <a:endParaRPr lang="en-US"/>
        </a:p>
      </dgm:t>
    </dgm:pt>
    <dgm:pt modelId="{357102B2-A5B0-4A73-A9C2-D9B5AA5F97C0}" type="sibTrans" cxnId="{A7F4B6ED-AF91-43D4-B7C6-D3FB7E37234C}">
      <dgm:prSet/>
      <dgm:spPr/>
      <dgm:t>
        <a:bodyPr/>
        <a:lstStyle/>
        <a:p>
          <a:endParaRPr lang="en-US"/>
        </a:p>
      </dgm:t>
    </dgm:pt>
    <dgm:pt modelId="{D299EACD-1FF3-424A-9CDD-3E19BF5BC82A}">
      <dgm:prSet phldrT="[Text]"/>
      <dgm:spPr/>
      <dgm:t>
        <a:bodyPr/>
        <a:lstStyle/>
        <a:p>
          <a:r>
            <a:rPr lang="en-US" dirty="0" smtClean="0"/>
            <a:t>Support?</a:t>
          </a:r>
          <a:endParaRPr lang="en-US" dirty="0"/>
        </a:p>
      </dgm:t>
    </dgm:pt>
    <dgm:pt modelId="{66501C54-3114-4A96-ACC5-EB961559815C}" type="parTrans" cxnId="{F4CFF0FE-A4BA-43E6-AA93-DFB82ECEC94F}">
      <dgm:prSet/>
      <dgm:spPr/>
      <dgm:t>
        <a:bodyPr/>
        <a:lstStyle/>
        <a:p>
          <a:endParaRPr lang="en-US"/>
        </a:p>
      </dgm:t>
    </dgm:pt>
    <dgm:pt modelId="{8AE0FA4E-B8D4-44A8-8162-E11E1AED3A95}" type="sibTrans" cxnId="{F4CFF0FE-A4BA-43E6-AA93-DFB82ECEC94F}">
      <dgm:prSet/>
      <dgm:spPr/>
      <dgm:t>
        <a:bodyPr/>
        <a:lstStyle/>
        <a:p>
          <a:endParaRPr lang="en-US"/>
        </a:p>
      </dgm:t>
    </dgm:pt>
    <dgm:pt modelId="{BE012831-089D-48C0-99ED-9057024CA269}">
      <dgm:prSet phldrT="[Text]"/>
      <dgm:spPr/>
      <dgm:t>
        <a:bodyPr/>
        <a:lstStyle/>
        <a:p>
          <a:r>
            <a:rPr lang="en-US" dirty="0" smtClean="0"/>
            <a:t>Coping strategies</a:t>
          </a:r>
          <a:endParaRPr lang="en-US" dirty="0"/>
        </a:p>
      </dgm:t>
    </dgm:pt>
    <dgm:pt modelId="{CE12C3A3-2AF0-456C-B633-80B27B78BC4A}" type="parTrans" cxnId="{5B5F02F1-2D77-4FBF-BE16-0496886C4032}">
      <dgm:prSet/>
      <dgm:spPr/>
      <dgm:t>
        <a:bodyPr/>
        <a:lstStyle/>
        <a:p>
          <a:endParaRPr lang="en-US"/>
        </a:p>
      </dgm:t>
    </dgm:pt>
    <dgm:pt modelId="{7EFBAF7E-E20C-40C7-84E3-2C104962B866}" type="sibTrans" cxnId="{5B5F02F1-2D77-4FBF-BE16-0496886C4032}">
      <dgm:prSet/>
      <dgm:spPr/>
      <dgm:t>
        <a:bodyPr/>
        <a:lstStyle/>
        <a:p>
          <a:endParaRPr lang="en-US"/>
        </a:p>
      </dgm:t>
    </dgm:pt>
    <dgm:pt modelId="{7DEFB070-D40A-4E63-8938-553FA468A6FB}">
      <dgm:prSet phldrT="[Text]"/>
      <dgm:spPr/>
      <dgm:t>
        <a:bodyPr/>
        <a:lstStyle/>
        <a:p>
          <a:r>
            <a:rPr lang="en-US" dirty="0" smtClean="0"/>
            <a:t>What makes people difficult?</a:t>
          </a:r>
          <a:endParaRPr lang="en-US" dirty="0"/>
        </a:p>
      </dgm:t>
    </dgm:pt>
    <dgm:pt modelId="{8FABEE9B-11F8-4994-B8F3-2ACB34A2FF0E}" type="parTrans" cxnId="{966DFCD9-F43D-405D-94D3-0D667C5C7FA7}">
      <dgm:prSet/>
      <dgm:spPr/>
      <dgm:t>
        <a:bodyPr/>
        <a:lstStyle/>
        <a:p>
          <a:endParaRPr lang="en-US"/>
        </a:p>
      </dgm:t>
    </dgm:pt>
    <dgm:pt modelId="{DEC3F7BD-1C03-4FE6-89F8-15A43DD14140}" type="sibTrans" cxnId="{966DFCD9-F43D-405D-94D3-0D667C5C7FA7}">
      <dgm:prSet/>
      <dgm:spPr/>
      <dgm:t>
        <a:bodyPr/>
        <a:lstStyle/>
        <a:p>
          <a:endParaRPr lang="en-US"/>
        </a:p>
      </dgm:t>
    </dgm:pt>
    <dgm:pt modelId="{4932D55F-EE5C-4D6C-B0CC-7CEB3EBCCA30}">
      <dgm:prSet phldrT="[Text]"/>
      <dgm:spPr/>
      <dgm:t>
        <a:bodyPr/>
        <a:lstStyle/>
        <a:p>
          <a:r>
            <a:rPr lang="en-US" dirty="0" smtClean="0"/>
            <a:t>What do we mean by ‘difficult’?</a:t>
          </a:r>
          <a:endParaRPr lang="en-US" dirty="0"/>
        </a:p>
      </dgm:t>
    </dgm:pt>
    <dgm:pt modelId="{910CEE74-6884-487E-875C-BF722A0BF748}" type="parTrans" cxnId="{BAE6B263-917E-4D08-BB00-A563DE2D7E03}">
      <dgm:prSet/>
      <dgm:spPr/>
      <dgm:t>
        <a:bodyPr/>
        <a:lstStyle/>
        <a:p>
          <a:endParaRPr lang="en-US"/>
        </a:p>
      </dgm:t>
    </dgm:pt>
    <dgm:pt modelId="{858B6929-D02F-447D-B610-B0DA6B477671}" type="sibTrans" cxnId="{BAE6B263-917E-4D08-BB00-A563DE2D7E03}">
      <dgm:prSet/>
      <dgm:spPr/>
      <dgm:t>
        <a:bodyPr/>
        <a:lstStyle/>
        <a:p>
          <a:endParaRPr lang="en-US"/>
        </a:p>
      </dgm:t>
    </dgm:pt>
    <dgm:pt modelId="{89CE34C3-40D5-4ECF-8A3B-6CA80D24C4DD}">
      <dgm:prSet phldrT="[Text]" phldr="1" custLinFactX="-34486" custLinFactY="-65137" custLinFactNeighborX="-100000" custLinFactNeighborY="-100000"/>
      <dgm:spPr/>
      <dgm:t>
        <a:bodyPr/>
        <a:lstStyle/>
        <a:p>
          <a:endParaRPr lang="en-US"/>
        </a:p>
      </dgm:t>
    </dgm:pt>
    <dgm:pt modelId="{E5603CF4-8547-4986-AC0A-E1836CEEADE4}" type="parTrans" cxnId="{E5466395-DAFF-4123-A915-8EA3A4563FC0}">
      <dgm:prSet/>
      <dgm:spPr/>
      <dgm:t>
        <a:bodyPr/>
        <a:lstStyle/>
        <a:p>
          <a:endParaRPr lang="en-US"/>
        </a:p>
      </dgm:t>
    </dgm:pt>
    <dgm:pt modelId="{85ACB94D-77AC-4CFE-9115-46DFEEACE29B}" type="sibTrans" cxnId="{E5466395-DAFF-4123-A915-8EA3A4563FC0}">
      <dgm:prSet/>
      <dgm:spPr/>
      <dgm:t>
        <a:bodyPr/>
        <a:lstStyle/>
        <a:p>
          <a:endParaRPr lang="en-US"/>
        </a:p>
      </dgm:t>
    </dgm:pt>
    <dgm:pt modelId="{7BE1EF33-E037-4E56-800D-FD54D7DA89F9}" type="pres">
      <dgm:prSet presAssocID="{CFB13001-8372-474F-B993-890B673D404C}" presName="Name0" presStyleCnt="0">
        <dgm:presLayoutVars>
          <dgm:chMax val="1"/>
          <dgm:chPref val="1"/>
          <dgm:dir/>
          <dgm:animOne val="branch"/>
          <dgm:animLvl val="lvl"/>
        </dgm:presLayoutVars>
      </dgm:prSet>
      <dgm:spPr/>
      <dgm:t>
        <a:bodyPr/>
        <a:lstStyle/>
        <a:p>
          <a:endParaRPr lang="en-US"/>
        </a:p>
      </dgm:t>
    </dgm:pt>
    <dgm:pt modelId="{ABDDDCC5-66A8-4F72-808C-324353D1D832}" type="pres">
      <dgm:prSet presAssocID="{1B82AC6A-B74A-449D-9ED3-D131852A6A06}" presName="Parent" presStyleLbl="node0" presStyleIdx="0" presStyleCnt="1" custLinFactNeighborX="-4979" custLinFactNeighborY="83917">
        <dgm:presLayoutVars>
          <dgm:chMax val="6"/>
          <dgm:chPref val="6"/>
        </dgm:presLayoutVars>
      </dgm:prSet>
      <dgm:spPr/>
      <dgm:t>
        <a:bodyPr/>
        <a:lstStyle/>
        <a:p>
          <a:endParaRPr lang="en-US"/>
        </a:p>
      </dgm:t>
    </dgm:pt>
    <dgm:pt modelId="{662FA73F-51DB-4381-84F2-45472E341AE6}" type="pres">
      <dgm:prSet presAssocID="{6DA45780-E7FF-4A1A-B8DD-3C9FCF2EAB9D}" presName="Accent1" presStyleCnt="0"/>
      <dgm:spPr/>
    </dgm:pt>
    <dgm:pt modelId="{31D3BF4B-BAE2-47D4-8A73-CDA892FEFC4E}" type="pres">
      <dgm:prSet presAssocID="{6DA45780-E7FF-4A1A-B8DD-3C9FCF2EAB9D}" presName="Accent" presStyleLbl="bgShp" presStyleIdx="0" presStyleCnt="6"/>
      <dgm:spPr/>
    </dgm:pt>
    <dgm:pt modelId="{7DF8817D-0FBB-49A0-B595-41C5478D87B8}" type="pres">
      <dgm:prSet presAssocID="{6DA45780-E7FF-4A1A-B8DD-3C9FCF2EAB9D}" presName="Child1" presStyleLbl="node1" presStyleIdx="0" presStyleCnt="6" custLinFactNeighborX="-31392" custLinFactNeighborY="71675">
        <dgm:presLayoutVars>
          <dgm:chMax val="0"/>
          <dgm:chPref val="0"/>
          <dgm:bulletEnabled val="1"/>
        </dgm:presLayoutVars>
      </dgm:prSet>
      <dgm:spPr/>
      <dgm:t>
        <a:bodyPr/>
        <a:lstStyle/>
        <a:p>
          <a:endParaRPr lang="en-US"/>
        </a:p>
      </dgm:t>
    </dgm:pt>
    <dgm:pt modelId="{DABC3B60-6089-40D7-9194-5BF29C509FC8}" type="pres">
      <dgm:prSet presAssocID="{25FEDD5B-FC14-4C90-AEA0-6FBC3B36A097}" presName="Accent2" presStyleCnt="0"/>
      <dgm:spPr/>
    </dgm:pt>
    <dgm:pt modelId="{4842D126-BB6E-4206-9E23-C7A5FB9D8567}" type="pres">
      <dgm:prSet presAssocID="{25FEDD5B-FC14-4C90-AEA0-6FBC3B36A097}" presName="Accent" presStyleLbl="bgShp" presStyleIdx="1" presStyleCnt="6" custScaleX="174209" custScaleY="159102" custLinFactY="-4156" custLinFactNeighborX="-90014" custLinFactNeighborY="-100000"/>
      <dgm:spPr/>
    </dgm:pt>
    <dgm:pt modelId="{A5DE75AA-0115-4CBF-813C-240B9ABF4686}" type="pres">
      <dgm:prSet presAssocID="{25FEDD5B-FC14-4C90-AEA0-6FBC3B36A097}" presName="Child2" presStyleLbl="node1" presStyleIdx="1" presStyleCnt="6" custLinFactY="80387" custLinFactNeighborX="37735" custLinFactNeighborY="100000">
        <dgm:presLayoutVars>
          <dgm:chMax val="0"/>
          <dgm:chPref val="0"/>
          <dgm:bulletEnabled val="1"/>
        </dgm:presLayoutVars>
      </dgm:prSet>
      <dgm:spPr/>
      <dgm:t>
        <a:bodyPr/>
        <a:lstStyle/>
        <a:p>
          <a:endParaRPr lang="en-US"/>
        </a:p>
      </dgm:t>
    </dgm:pt>
    <dgm:pt modelId="{DC400D46-C5DB-4E31-A579-01527BFF6671}" type="pres">
      <dgm:prSet presAssocID="{D299EACD-1FF3-424A-9CDD-3E19BF5BC82A}" presName="Accent3" presStyleCnt="0"/>
      <dgm:spPr/>
    </dgm:pt>
    <dgm:pt modelId="{6EB09DCD-5A04-4311-849A-713541B3C54A}" type="pres">
      <dgm:prSet presAssocID="{D299EACD-1FF3-424A-9CDD-3E19BF5BC82A}" presName="Accent" presStyleLbl="bgShp" presStyleIdx="2" presStyleCnt="6" custScaleX="179727" custScaleY="175370" custLinFactNeighborX="8335" custLinFactNeighborY="-75686"/>
      <dgm:spPr/>
    </dgm:pt>
    <dgm:pt modelId="{E6F6EFBF-7654-49F4-B992-E752D3A35E5C}" type="pres">
      <dgm:prSet presAssocID="{D299EACD-1FF3-424A-9CDD-3E19BF5BC82A}" presName="Child3" presStyleLbl="node1" presStyleIdx="2" presStyleCnt="6" custLinFactX="17745" custLinFactY="-22601" custLinFactNeighborX="100000" custLinFactNeighborY="-100000">
        <dgm:presLayoutVars>
          <dgm:chMax val="0"/>
          <dgm:chPref val="0"/>
          <dgm:bulletEnabled val="1"/>
        </dgm:presLayoutVars>
      </dgm:prSet>
      <dgm:spPr/>
      <dgm:t>
        <a:bodyPr/>
        <a:lstStyle/>
        <a:p>
          <a:endParaRPr lang="en-US"/>
        </a:p>
      </dgm:t>
    </dgm:pt>
    <dgm:pt modelId="{88AEEEC4-F4A4-4687-8837-3205DCD7D086}" type="pres">
      <dgm:prSet presAssocID="{BE012831-089D-48C0-99ED-9057024CA269}" presName="Accent4" presStyleCnt="0"/>
      <dgm:spPr/>
    </dgm:pt>
    <dgm:pt modelId="{6CB5E2BC-C055-4E63-9841-ED319F1A6F0A}" type="pres">
      <dgm:prSet presAssocID="{BE012831-089D-48C0-99ED-9057024CA269}" presName="Accent" presStyleLbl="bgShp" presStyleIdx="3" presStyleCnt="6" custScaleX="234768" custScaleY="216052" custLinFactX="120271" custLinFactNeighborX="200000" custLinFactNeighborY="-27013"/>
      <dgm:spPr/>
    </dgm:pt>
    <dgm:pt modelId="{345A909E-3868-4C89-A334-443B0C9C23DA}" type="pres">
      <dgm:prSet presAssocID="{BE012831-089D-48C0-99ED-9057024CA269}" presName="Child4" presStyleLbl="node1" presStyleIdx="3" presStyleCnt="6" custLinFactY="-134211" custLinFactNeighborX="69227" custLinFactNeighborY="-200000">
        <dgm:presLayoutVars>
          <dgm:chMax val="0"/>
          <dgm:chPref val="0"/>
          <dgm:bulletEnabled val="1"/>
        </dgm:presLayoutVars>
      </dgm:prSet>
      <dgm:spPr/>
      <dgm:t>
        <a:bodyPr/>
        <a:lstStyle/>
        <a:p>
          <a:endParaRPr lang="en-US"/>
        </a:p>
      </dgm:t>
    </dgm:pt>
    <dgm:pt modelId="{FD29D210-BCD0-45A9-B2EB-36B7A992000D}" type="pres">
      <dgm:prSet presAssocID="{7DEFB070-D40A-4E63-8938-553FA468A6FB}" presName="Accent5" presStyleCnt="0"/>
      <dgm:spPr/>
    </dgm:pt>
    <dgm:pt modelId="{2CA9CCD9-50B7-45C7-85BB-61AEAAE30F86}" type="pres">
      <dgm:prSet presAssocID="{7DEFB070-D40A-4E63-8938-553FA468A6FB}" presName="Accent" presStyleLbl="bgShp" presStyleIdx="4" presStyleCnt="6" custScaleX="139414" custScaleY="138539" custLinFactX="-45861" custLinFactY="-116089" custLinFactNeighborX="-100000" custLinFactNeighborY="-200000"/>
      <dgm:spPr/>
    </dgm:pt>
    <dgm:pt modelId="{01D0C51B-D158-422C-82CA-2F93D83E1D31}" type="pres">
      <dgm:prSet presAssocID="{7DEFB070-D40A-4E63-8938-553FA468A6FB}" presName="Child5" presStyleLbl="node1" presStyleIdx="4" presStyleCnt="6" custLinFactX="-34486" custLinFactY="-65137" custLinFactNeighborX="-100000" custLinFactNeighborY="-100000">
        <dgm:presLayoutVars>
          <dgm:chMax val="0"/>
          <dgm:chPref val="0"/>
          <dgm:bulletEnabled val="1"/>
        </dgm:presLayoutVars>
      </dgm:prSet>
      <dgm:spPr/>
      <dgm:t>
        <a:bodyPr/>
        <a:lstStyle/>
        <a:p>
          <a:endParaRPr lang="en-US"/>
        </a:p>
      </dgm:t>
    </dgm:pt>
    <dgm:pt modelId="{109946A8-DA7B-4F8F-8A19-AF61D2573BFB}" type="pres">
      <dgm:prSet presAssocID="{4932D55F-EE5C-4D6C-B0CC-7CEB3EBCCA30}" presName="Accent6" presStyleCnt="0"/>
      <dgm:spPr/>
    </dgm:pt>
    <dgm:pt modelId="{C18D92B3-6343-4E7E-A30B-2EE41FBB10D1}" type="pres">
      <dgm:prSet presAssocID="{4932D55F-EE5C-4D6C-B0CC-7CEB3EBCCA30}" presName="Accent" presStyleLbl="bgShp" presStyleIdx="5" presStyleCnt="6" custScaleX="206343" custScaleY="208568" custLinFactX="-127147" custLinFactNeighborX="-200000" custLinFactNeighborY="59653"/>
      <dgm:spPr/>
    </dgm:pt>
    <dgm:pt modelId="{723CC35B-293A-4ED2-A9AE-8FD89C54F6C1}" type="pres">
      <dgm:prSet presAssocID="{4932D55F-EE5C-4D6C-B0CC-7CEB3EBCCA30}" presName="Child6" presStyleLbl="node1" presStyleIdx="5" presStyleCnt="6" custLinFactY="26419" custLinFactNeighborX="-72911" custLinFactNeighborY="100000">
        <dgm:presLayoutVars>
          <dgm:chMax val="0"/>
          <dgm:chPref val="0"/>
          <dgm:bulletEnabled val="1"/>
        </dgm:presLayoutVars>
      </dgm:prSet>
      <dgm:spPr/>
      <dgm:t>
        <a:bodyPr/>
        <a:lstStyle/>
        <a:p>
          <a:endParaRPr lang="en-US"/>
        </a:p>
      </dgm:t>
    </dgm:pt>
  </dgm:ptLst>
  <dgm:cxnLst>
    <dgm:cxn modelId="{29525A39-13A8-4A3A-A2EC-C9A2E6B4C008}" type="presOf" srcId="{D299EACD-1FF3-424A-9CDD-3E19BF5BC82A}" destId="{E6F6EFBF-7654-49F4-B992-E752D3A35E5C}" srcOrd="0" destOrd="0" presId="urn:microsoft.com/office/officeart/2011/layout/HexagonRadial"/>
    <dgm:cxn modelId="{0693981E-34B9-44AB-B43A-FD5666BF6791}" srcId="{CFB13001-8372-474F-B993-890B673D404C}" destId="{1B82AC6A-B74A-449D-9ED3-D131852A6A06}" srcOrd="0" destOrd="0" parTransId="{04AFE160-E03A-4172-A1A7-77627EB0BA16}" sibTransId="{9D978B4B-BAE4-4E2D-B3B8-6BA1287E9BDC}"/>
    <dgm:cxn modelId="{6D5B9B60-2351-44A0-96D9-B8E9902E84D1}" type="presOf" srcId="{1B82AC6A-B74A-449D-9ED3-D131852A6A06}" destId="{ABDDDCC5-66A8-4F72-808C-324353D1D832}" srcOrd="0" destOrd="0" presId="urn:microsoft.com/office/officeart/2011/layout/HexagonRadial"/>
    <dgm:cxn modelId="{BC7E7425-558D-4DF6-873A-7BDD09035138}" srcId="{1B82AC6A-B74A-449D-9ED3-D131852A6A06}" destId="{6DA45780-E7FF-4A1A-B8DD-3C9FCF2EAB9D}" srcOrd="0" destOrd="0" parTransId="{D35974E0-3705-4CAA-A078-21A6CABD4FD0}" sibTransId="{3489C155-F9AC-4949-85DF-A197F0A7A035}"/>
    <dgm:cxn modelId="{92156E6E-7689-42F8-96DC-F8FDDC8DC4C4}" type="presOf" srcId="{7DEFB070-D40A-4E63-8938-553FA468A6FB}" destId="{01D0C51B-D158-422C-82CA-2F93D83E1D31}" srcOrd="0" destOrd="0" presId="urn:microsoft.com/office/officeart/2011/layout/HexagonRadial"/>
    <dgm:cxn modelId="{B57966C2-B37C-4899-A54A-4489C0006CEF}" type="presOf" srcId="{4932D55F-EE5C-4D6C-B0CC-7CEB3EBCCA30}" destId="{723CC35B-293A-4ED2-A9AE-8FD89C54F6C1}" srcOrd="0" destOrd="0" presId="urn:microsoft.com/office/officeart/2011/layout/HexagonRadial"/>
    <dgm:cxn modelId="{25A92D45-C5CE-435C-87A7-B8A29210A73A}" type="presOf" srcId="{6DA45780-E7FF-4A1A-B8DD-3C9FCF2EAB9D}" destId="{7DF8817D-0FBB-49A0-B595-41C5478D87B8}" srcOrd="0" destOrd="0" presId="urn:microsoft.com/office/officeart/2011/layout/HexagonRadial"/>
    <dgm:cxn modelId="{5B5F02F1-2D77-4FBF-BE16-0496886C4032}" srcId="{1B82AC6A-B74A-449D-9ED3-D131852A6A06}" destId="{BE012831-089D-48C0-99ED-9057024CA269}" srcOrd="3" destOrd="0" parTransId="{CE12C3A3-2AF0-456C-B633-80B27B78BC4A}" sibTransId="{7EFBAF7E-E20C-40C7-84E3-2C104962B866}"/>
    <dgm:cxn modelId="{966DFCD9-F43D-405D-94D3-0D667C5C7FA7}" srcId="{1B82AC6A-B74A-449D-9ED3-D131852A6A06}" destId="{7DEFB070-D40A-4E63-8938-553FA468A6FB}" srcOrd="4" destOrd="0" parTransId="{8FABEE9B-11F8-4994-B8F3-2ACB34A2FF0E}" sibTransId="{DEC3F7BD-1C03-4FE6-89F8-15A43DD14140}"/>
    <dgm:cxn modelId="{1C3A21D3-FEF6-4FA5-889F-134B149F4CC9}" type="presOf" srcId="{CFB13001-8372-474F-B993-890B673D404C}" destId="{7BE1EF33-E037-4E56-800D-FD54D7DA89F9}" srcOrd="0" destOrd="0" presId="urn:microsoft.com/office/officeart/2011/layout/HexagonRadial"/>
    <dgm:cxn modelId="{F4CFF0FE-A4BA-43E6-AA93-DFB82ECEC94F}" srcId="{1B82AC6A-B74A-449D-9ED3-D131852A6A06}" destId="{D299EACD-1FF3-424A-9CDD-3E19BF5BC82A}" srcOrd="2" destOrd="0" parTransId="{66501C54-3114-4A96-ACC5-EB961559815C}" sibTransId="{8AE0FA4E-B8D4-44A8-8162-E11E1AED3A95}"/>
    <dgm:cxn modelId="{A7F4B6ED-AF91-43D4-B7C6-D3FB7E37234C}" srcId="{1B82AC6A-B74A-449D-9ED3-D131852A6A06}" destId="{25FEDD5B-FC14-4C90-AEA0-6FBC3B36A097}" srcOrd="1" destOrd="0" parTransId="{D0126974-1905-4A59-857A-F52C82B64C5B}" sibTransId="{357102B2-A5B0-4A73-A9C2-D9B5AA5F97C0}"/>
    <dgm:cxn modelId="{E5466395-DAFF-4123-A915-8EA3A4563FC0}" srcId="{CFB13001-8372-474F-B993-890B673D404C}" destId="{89CE34C3-40D5-4ECF-8A3B-6CA80D24C4DD}" srcOrd="1" destOrd="0" parTransId="{E5603CF4-8547-4986-AC0A-E1836CEEADE4}" sibTransId="{85ACB94D-77AC-4CFE-9115-46DFEEACE29B}"/>
    <dgm:cxn modelId="{BAE6B263-917E-4D08-BB00-A563DE2D7E03}" srcId="{1B82AC6A-B74A-449D-9ED3-D131852A6A06}" destId="{4932D55F-EE5C-4D6C-B0CC-7CEB3EBCCA30}" srcOrd="5" destOrd="0" parTransId="{910CEE74-6884-487E-875C-BF722A0BF748}" sibTransId="{858B6929-D02F-447D-B610-B0DA6B477671}"/>
    <dgm:cxn modelId="{E5E0CE8B-B8C0-4BBD-8C15-FAB9573C3EDD}" type="presOf" srcId="{BE012831-089D-48C0-99ED-9057024CA269}" destId="{345A909E-3868-4C89-A334-443B0C9C23DA}" srcOrd="0" destOrd="0" presId="urn:microsoft.com/office/officeart/2011/layout/HexagonRadial"/>
    <dgm:cxn modelId="{AF6DFC2D-A69C-43CB-969D-9CFC3550E8C4}" type="presOf" srcId="{25FEDD5B-FC14-4C90-AEA0-6FBC3B36A097}" destId="{A5DE75AA-0115-4CBF-813C-240B9ABF4686}" srcOrd="0" destOrd="0" presId="urn:microsoft.com/office/officeart/2011/layout/HexagonRadial"/>
    <dgm:cxn modelId="{3F63107E-CDD4-464E-ACA3-40782CA680DD}" type="presParOf" srcId="{7BE1EF33-E037-4E56-800D-FD54D7DA89F9}" destId="{ABDDDCC5-66A8-4F72-808C-324353D1D832}" srcOrd="0" destOrd="0" presId="urn:microsoft.com/office/officeart/2011/layout/HexagonRadial"/>
    <dgm:cxn modelId="{6B963BB9-2111-4AB0-9670-CE1CCDC3954C}" type="presParOf" srcId="{7BE1EF33-E037-4E56-800D-FD54D7DA89F9}" destId="{662FA73F-51DB-4381-84F2-45472E341AE6}" srcOrd="1" destOrd="0" presId="urn:microsoft.com/office/officeart/2011/layout/HexagonRadial"/>
    <dgm:cxn modelId="{15DCA05F-6615-420A-A306-127532187A37}" type="presParOf" srcId="{662FA73F-51DB-4381-84F2-45472E341AE6}" destId="{31D3BF4B-BAE2-47D4-8A73-CDA892FEFC4E}" srcOrd="0" destOrd="0" presId="urn:microsoft.com/office/officeart/2011/layout/HexagonRadial"/>
    <dgm:cxn modelId="{6225406F-D6BA-4D0F-AD26-879D5E61732E}" type="presParOf" srcId="{7BE1EF33-E037-4E56-800D-FD54D7DA89F9}" destId="{7DF8817D-0FBB-49A0-B595-41C5478D87B8}" srcOrd="2" destOrd="0" presId="urn:microsoft.com/office/officeart/2011/layout/HexagonRadial"/>
    <dgm:cxn modelId="{73D721A1-4A87-4A95-8F45-1924CA649DBE}" type="presParOf" srcId="{7BE1EF33-E037-4E56-800D-FD54D7DA89F9}" destId="{DABC3B60-6089-40D7-9194-5BF29C509FC8}" srcOrd="3" destOrd="0" presId="urn:microsoft.com/office/officeart/2011/layout/HexagonRadial"/>
    <dgm:cxn modelId="{C80AC906-3798-4DEA-A157-263A21971C2F}" type="presParOf" srcId="{DABC3B60-6089-40D7-9194-5BF29C509FC8}" destId="{4842D126-BB6E-4206-9E23-C7A5FB9D8567}" srcOrd="0" destOrd="0" presId="urn:microsoft.com/office/officeart/2011/layout/HexagonRadial"/>
    <dgm:cxn modelId="{C04086BE-A412-47D6-80E9-ABAE6129A566}" type="presParOf" srcId="{7BE1EF33-E037-4E56-800D-FD54D7DA89F9}" destId="{A5DE75AA-0115-4CBF-813C-240B9ABF4686}" srcOrd="4" destOrd="0" presId="urn:microsoft.com/office/officeart/2011/layout/HexagonRadial"/>
    <dgm:cxn modelId="{F2E63B51-C5CF-4856-9642-82C7AD6FE6E1}" type="presParOf" srcId="{7BE1EF33-E037-4E56-800D-FD54D7DA89F9}" destId="{DC400D46-C5DB-4E31-A579-01527BFF6671}" srcOrd="5" destOrd="0" presId="urn:microsoft.com/office/officeart/2011/layout/HexagonRadial"/>
    <dgm:cxn modelId="{550BA8F0-1710-4C64-B5B8-C5D109254DD3}" type="presParOf" srcId="{DC400D46-C5DB-4E31-A579-01527BFF6671}" destId="{6EB09DCD-5A04-4311-849A-713541B3C54A}" srcOrd="0" destOrd="0" presId="urn:microsoft.com/office/officeart/2011/layout/HexagonRadial"/>
    <dgm:cxn modelId="{B5CB4E31-E24B-4D9D-B950-9E2AC6245B79}" type="presParOf" srcId="{7BE1EF33-E037-4E56-800D-FD54D7DA89F9}" destId="{E6F6EFBF-7654-49F4-B992-E752D3A35E5C}" srcOrd="6" destOrd="0" presId="urn:microsoft.com/office/officeart/2011/layout/HexagonRadial"/>
    <dgm:cxn modelId="{43C32103-BA12-4A93-9307-8D21AC766AB3}" type="presParOf" srcId="{7BE1EF33-E037-4E56-800D-FD54D7DA89F9}" destId="{88AEEEC4-F4A4-4687-8837-3205DCD7D086}" srcOrd="7" destOrd="0" presId="urn:microsoft.com/office/officeart/2011/layout/HexagonRadial"/>
    <dgm:cxn modelId="{8593E96E-A4A2-4674-94F5-8F5290B5C74C}" type="presParOf" srcId="{88AEEEC4-F4A4-4687-8837-3205DCD7D086}" destId="{6CB5E2BC-C055-4E63-9841-ED319F1A6F0A}" srcOrd="0" destOrd="0" presId="urn:microsoft.com/office/officeart/2011/layout/HexagonRadial"/>
    <dgm:cxn modelId="{15680C3B-2F8F-466E-A257-C982473CBFCC}" type="presParOf" srcId="{7BE1EF33-E037-4E56-800D-FD54D7DA89F9}" destId="{345A909E-3868-4C89-A334-443B0C9C23DA}" srcOrd="8" destOrd="0" presId="urn:microsoft.com/office/officeart/2011/layout/HexagonRadial"/>
    <dgm:cxn modelId="{477B218B-7E77-482A-AB3B-DB9BA2753498}" type="presParOf" srcId="{7BE1EF33-E037-4E56-800D-FD54D7DA89F9}" destId="{FD29D210-BCD0-45A9-B2EB-36B7A992000D}" srcOrd="9" destOrd="0" presId="urn:microsoft.com/office/officeart/2011/layout/HexagonRadial"/>
    <dgm:cxn modelId="{0F37846A-AFC2-41A2-951E-2F07C9045A3D}" type="presParOf" srcId="{FD29D210-BCD0-45A9-B2EB-36B7A992000D}" destId="{2CA9CCD9-50B7-45C7-85BB-61AEAAE30F86}" srcOrd="0" destOrd="0" presId="urn:microsoft.com/office/officeart/2011/layout/HexagonRadial"/>
    <dgm:cxn modelId="{CF8A3FD0-51E7-453F-B672-FE8177185D93}" type="presParOf" srcId="{7BE1EF33-E037-4E56-800D-FD54D7DA89F9}" destId="{01D0C51B-D158-422C-82CA-2F93D83E1D31}" srcOrd="10" destOrd="0" presId="urn:microsoft.com/office/officeart/2011/layout/HexagonRadial"/>
    <dgm:cxn modelId="{75E07ED9-764C-4671-9636-C17A111D1466}" type="presParOf" srcId="{7BE1EF33-E037-4E56-800D-FD54D7DA89F9}" destId="{109946A8-DA7B-4F8F-8A19-AF61D2573BFB}" srcOrd="11" destOrd="0" presId="urn:microsoft.com/office/officeart/2011/layout/HexagonRadial"/>
    <dgm:cxn modelId="{51D590F4-ADFA-4ADE-9FAB-4454973DBD00}" type="presParOf" srcId="{109946A8-DA7B-4F8F-8A19-AF61D2573BFB}" destId="{C18D92B3-6343-4E7E-A30B-2EE41FBB10D1}" srcOrd="0" destOrd="0" presId="urn:microsoft.com/office/officeart/2011/layout/HexagonRadial"/>
    <dgm:cxn modelId="{5ADD2033-6135-40DF-8D35-76DD3F420342}" type="presParOf" srcId="{7BE1EF33-E037-4E56-800D-FD54D7DA89F9}" destId="{723CC35B-293A-4ED2-A9AE-8FD89C54F6C1}"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DDCC5-66A8-4F72-808C-324353D1D832}">
      <dsp:nvSpPr>
        <dsp:cNvPr id="0" name=""/>
        <dsp:cNvSpPr/>
      </dsp:nvSpPr>
      <dsp:spPr>
        <a:xfrm>
          <a:off x="4196393" y="3319263"/>
          <a:ext cx="2194306" cy="1898163"/>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How do headteachers cope with difficult people?</a:t>
          </a:r>
          <a:endParaRPr lang="en-US" sz="1800" kern="1200" dirty="0"/>
        </a:p>
      </dsp:txBody>
      <dsp:txXfrm>
        <a:off x="4560020" y="3633815"/>
        <a:ext cx="1467052" cy="1269059"/>
      </dsp:txXfrm>
    </dsp:sp>
    <dsp:sp modelId="{4842D126-BB6E-4206-9E23-C7A5FB9D8567}">
      <dsp:nvSpPr>
        <dsp:cNvPr id="0" name=""/>
        <dsp:cNvSpPr/>
      </dsp:nvSpPr>
      <dsp:spPr>
        <a:xfrm>
          <a:off x="4627284" y="0"/>
          <a:ext cx="1442285" cy="113495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8817D-0FBB-49A0-B595-41C5478D87B8}">
      <dsp:nvSpPr>
        <dsp:cNvPr id="0" name=""/>
        <dsp:cNvSpPr/>
      </dsp:nvSpPr>
      <dsp:spPr>
        <a:xfrm>
          <a:off x="3943278" y="1115026"/>
          <a:ext cx="1798218" cy="155567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Stress</a:t>
          </a:r>
          <a:endParaRPr lang="en-US" sz="1800" kern="1200" dirty="0"/>
        </a:p>
      </dsp:txBody>
      <dsp:txXfrm>
        <a:off x="4241281" y="1372834"/>
        <a:ext cx="1202212" cy="1040054"/>
      </dsp:txXfrm>
    </dsp:sp>
    <dsp:sp modelId="{6EB09DCD-5A04-4311-849A-713541B3C54A}">
      <dsp:nvSpPr>
        <dsp:cNvPr id="0" name=""/>
        <dsp:cNvSpPr/>
      </dsp:nvSpPr>
      <dsp:spPr>
        <a:xfrm>
          <a:off x="6384909" y="1343090"/>
          <a:ext cx="1487969" cy="125100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75AA-0115-4CBF-813C-240B9ABF4686}">
      <dsp:nvSpPr>
        <dsp:cNvPr id="0" name=""/>
        <dsp:cNvSpPr/>
      </dsp:nvSpPr>
      <dsp:spPr>
        <a:xfrm>
          <a:off x="6835508" y="3763067"/>
          <a:ext cx="1798218" cy="155567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People who might be difficult</a:t>
          </a:r>
          <a:endParaRPr lang="en-US" sz="1800" kern="1200" dirty="0"/>
        </a:p>
      </dsp:txBody>
      <dsp:txXfrm>
        <a:off x="7133511" y="4020875"/>
        <a:ext cx="1202212" cy="1040054"/>
      </dsp:txXfrm>
    </dsp:sp>
    <dsp:sp modelId="{6CB5E2BC-C055-4E63-9841-ED319F1A6F0A}">
      <dsp:nvSpPr>
        <dsp:cNvPr id="0" name=""/>
        <dsp:cNvSpPr/>
      </dsp:nvSpPr>
      <dsp:spPr>
        <a:xfrm>
          <a:off x="8068394" y="3050563"/>
          <a:ext cx="1943656" cy="15412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6EFBF-7654-49F4-B992-E752D3A35E5C}">
      <dsp:nvSpPr>
        <dsp:cNvPr id="0" name=""/>
        <dsp:cNvSpPr/>
      </dsp:nvSpPr>
      <dsp:spPr>
        <a:xfrm>
          <a:off x="8274262" y="930613"/>
          <a:ext cx="1798218" cy="155567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Support?</a:t>
          </a:r>
          <a:endParaRPr lang="en-US" sz="1800" kern="1200" dirty="0"/>
        </a:p>
      </dsp:txBody>
      <dsp:txXfrm>
        <a:off x="8572265" y="1188421"/>
        <a:ext cx="1202212" cy="1040054"/>
      </dsp:txXfrm>
    </dsp:sp>
    <dsp:sp modelId="{2CA9CCD9-50B7-45C7-85BB-61AEAAE30F86}">
      <dsp:nvSpPr>
        <dsp:cNvPr id="0" name=""/>
        <dsp:cNvSpPr/>
      </dsp:nvSpPr>
      <dsp:spPr>
        <a:xfrm>
          <a:off x="2938985" y="1421172"/>
          <a:ext cx="1154215" cy="988267"/>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A909E-3868-4C89-A334-443B0C9C23DA}">
      <dsp:nvSpPr>
        <dsp:cNvPr id="0" name=""/>
        <dsp:cNvSpPr/>
      </dsp:nvSpPr>
      <dsp:spPr>
        <a:xfrm>
          <a:off x="5752628" y="0"/>
          <a:ext cx="1798218" cy="155567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Coping strategies</a:t>
          </a:r>
          <a:endParaRPr lang="en-US" sz="1800" kern="1200" dirty="0"/>
        </a:p>
      </dsp:txBody>
      <dsp:txXfrm>
        <a:off x="6050631" y="257808"/>
        <a:ext cx="1202212" cy="1040054"/>
      </dsp:txXfrm>
    </dsp:sp>
    <dsp:sp modelId="{C18D92B3-6343-4E7E-A30B-2EE41FBB10D1}">
      <dsp:nvSpPr>
        <dsp:cNvPr id="0" name=""/>
        <dsp:cNvSpPr/>
      </dsp:nvSpPr>
      <dsp:spPr>
        <a:xfrm>
          <a:off x="179002" y="2518702"/>
          <a:ext cx="1708324" cy="14878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D0C51B-D158-422C-82CA-2F93D83E1D31}">
      <dsp:nvSpPr>
        <dsp:cNvPr id="0" name=""/>
        <dsp:cNvSpPr/>
      </dsp:nvSpPr>
      <dsp:spPr>
        <a:xfrm>
          <a:off x="432592" y="269963"/>
          <a:ext cx="1798218" cy="155567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What makes people difficult?</a:t>
          </a:r>
          <a:endParaRPr lang="en-US" sz="1800" kern="1200" dirty="0"/>
        </a:p>
      </dsp:txBody>
      <dsp:txXfrm>
        <a:off x="730595" y="527771"/>
        <a:ext cx="1202212" cy="1040054"/>
      </dsp:txXfrm>
    </dsp:sp>
    <dsp:sp modelId="{723CC35B-293A-4ED2-A9AE-8FD89C54F6C1}">
      <dsp:nvSpPr>
        <dsp:cNvPr id="0" name=""/>
        <dsp:cNvSpPr/>
      </dsp:nvSpPr>
      <dsp:spPr>
        <a:xfrm>
          <a:off x="1539845" y="2921363"/>
          <a:ext cx="1798218" cy="1555670"/>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What do we mean by ‘difficult’?</a:t>
          </a:r>
          <a:endParaRPr lang="en-US" sz="1800" kern="1200" dirty="0"/>
        </a:p>
      </dsp:txBody>
      <dsp:txXfrm>
        <a:off x="1837848" y="3179171"/>
        <a:ext cx="1202212" cy="1040054"/>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47DE0-857F-430B-8987-40F6054994C6}" type="datetimeFigureOut">
              <a:rPr lang="en-GB" smtClean="0"/>
              <a:t>19/02/2021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12A124-A7A3-41CF-AAC8-C44429215F9B}" type="slidenum">
              <a:rPr lang="en-GB" smtClean="0"/>
              <a:t>‹#›</a:t>
            </a:fld>
            <a:endParaRPr lang="en-GB"/>
          </a:p>
        </p:txBody>
      </p:sp>
    </p:spTree>
    <p:extLst>
      <p:ext uri="{BB962C8B-B14F-4D97-AF65-F5344CB8AC3E}">
        <p14:creationId xmlns:p14="http://schemas.microsoft.com/office/powerpoint/2010/main" val="25296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6735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72678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4205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2/19/2021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807751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7707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8515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3511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129626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6974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7499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90618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9309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039682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438366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6009033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99210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2/19/2021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23789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lo.unisa.edu.au/pluginfile.php/1687705/mod_resource/content/0/Literature%20reviews_Aug%202017.pdf" TargetMode="External"/><Relationship Id="rId2" Type="http://schemas.openxmlformats.org/officeDocument/2006/relationships/hyperlink" Target="https://youtu.be/Ry_54WleO7Y"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youtube.com/watch?v=ZR3eWMnJ69o"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patthomson.net/2017/09/11/avoiding-the-laundry-list-literature-review/"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s://www.youtube.com/watch?v=_UTbJcGR1SU"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hyperlink" Target="https://www.nottingham.ac.uk/studentservices/documents/description-vs-analysis---learnhigher.pdf" TargetMode="External"/><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s://vimeo.com/44666462"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hyperlink" Target="http://academic-skills.health.herts.ac.uk/wp-content/uploads/2016/02/Examples-of-level-7-writing.pdf" TargetMode="Externa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hyperlink" Target="https://www.youtube.com/watch?v=J8xQI0IKVHg&amp;feature=youtu.be" TargetMode="External"/><Relationship Id="rId2" Type="http://schemas.openxmlformats.org/officeDocument/2006/relationships/hyperlink" Target="https://library.leeds.ac.uk/info/1401/academic_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3117" y="2404534"/>
            <a:ext cx="8683925" cy="1646302"/>
          </a:xfrm>
        </p:spPr>
        <p:txBody>
          <a:bodyPr/>
          <a:lstStyle/>
          <a:p>
            <a:r>
              <a:rPr lang="en-GB" dirty="0" smtClean="0"/>
              <a:t>Writing a Literature Review</a:t>
            </a:r>
            <a:endParaRPr lang="en-GB" dirty="0"/>
          </a:p>
        </p:txBody>
      </p:sp>
      <p:sp>
        <p:nvSpPr>
          <p:cNvPr id="3" name="Subtitle 2"/>
          <p:cNvSpPr>
            <a:spLocks noGrp="1"/>
          </p:cNvSpPr>
          <p:nvPr>
            <p:ph type="subTitle" idx="1"/>
          </p:nvPr>
        </p:nvSpPr>
        <p:spPr/>
        <p:txBody>
          <a:bodyPr/>
          <a:lstStyle/>
          <a:p>
            <a:r>
              <a:rPr lang="en-US" b="1" dirty="0"/>
              <a:t>Module: Independent </a:t>
            </a:r>
            <a:r>
              <a:rPr lang="en-US" b="1" dirty="0" smtClean="0"/>
              <a:t>Study</a:t>
            </a:r>
            <a:endParaRPr lang="en-GB" dirty="0"/>
          </a:p>
          <a:p>
            <a:r>
              <a:rPr lang="en-GB" dirty="0" smtClean="0"/>
              <a:t>Module Code: </a:t>
            </a:r>
            <a:r>
              <a:rPr lang="en-US" b="1" dirty="0"/>
              <a:t>ECEU7003</a:t>
            </a:r>
            <a:endParaRPr lang="en-GB" dirty="0"/>
          </a:p>
          <a:p>
            <a:endParaRPr lang="en-GB" dirty="0"/>
          </a:p>
        </p:txBody>
      </p:sp>
      <p:sp>
        <p:nvSpPr>
          <p:cNvPr id="4" name="TextBox 3"/>
          <p:cNvSpPr txBox="1"/>
          <p:nvPr/>
        </p:nvSpPr>
        <p:spPr>
          <a:xfrm>
            <a:off x="1337481" y="5377218"/>
            <a:ext cx="6114197" cy="369332"/>
          </a:xfrm>
          <a:prstGeom prst="rect">
            <a:avLst/>
          </a:prstGeom>
          <a:noFill/>
        </p:spPr>
        <p:txBody>
          <a:bodyPr wrap="square" rtlCol="0">
            <a:spAutoFit/>
          </a:bodyPr>
          <a:lstStyle/>
          <a:p>
            <a:r>
              <a:rPr lang="en-GB" dirty="0" smtClean="0"/>
              <a:t>c.morgan@uwtsd.ac.uk</a:t>
            </a:r>
            <a:endParaRPr lang="en-GB" dirty="0"/>
          </a:p>
        </p:txBody>
      </p:sp>
    </p:spTree>
    <p:extLst>
      <p:ext uri="{BB962C8B-B14F-4D97-AF65-F5344CB8AC3E}">
        <p14:creationId xmlns:p14="http://schemas.microsoft.com/office/powerpoint/2010/main" val="937828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Brief</a:t>
            </a:r>
            <a:endParaRPr lang="en-GB" dirty="0"/>
          </a:p>
        </p:txBody>
      </p:sp>
      <p:sp>
        <p:nvSpPr>
          <p:cNvPr id="3" name="Content Placeholder 2"/>
          <p:cNvSpPr>
            <a:spLocks noGrp="1"/>
          </p:cNvSpPr>
          <p:nvPr>
            <p:ph idx="1"/>
          </p:nvPr>
        </p:nvSpPr>
        <p:spPr>
          <a:xfrm>
            <a:off x="677334" y="2160589"/>
            <a:ext cx="9043787" cy="3880773"/>
          </a:xfrm>
        </p:spPr>
        <p:txBody>
          <a:bodyPr>
            <a:normAutofit/>
          </a:bodyPr>
          <a:lstStyle/>
          <a:p>
            <a:pPr marL="0" indent="0">
              <a:buNone/>
            </a:pPr>
            <a:r>
              <a:rPr lang="en-US" sz="2400" dirty="0" smtClean="0"/>
              <a:t>Identify </a:t>
            </a:r>
            <a:r>
              <a:rPr lang="en-US" sz="2400" dirty="0"/>
              <a:t>an area of interest where you would adopt a literature review as a research methodology</a:t>
            </a:r>
            <a:r>
              <a:rPr lang="en-US" sz="2400" dirty="0" smtClean="0"/>
              <a:t>.</a:t>
            </a:r>
          </a:p>
          <a:p>
            <a:pPr marL="0" indent="0">
              <a:buNone/>
            </a:pPr>
            <a:endParaRPr lang="en-US" sz="2400" dirty="0"/>
          </a:p>
          <a:p>
            <a:pPr marL="0" indent="0">
              <a:buNone/>
            </a:pPr>
            <a:r>
              <a:rPr lang="en-US" sz="2400" dirty="0"/>
              <a:t>The learning outcomes will be assessed through an assignment (</a:t>
            </a:r>
            <a:r>
              <a:rPr lang="en-US" sz="2400" dirty="0" smtClean="0"/>
              <a:t>7,500 </a:t>
            </a:r>
            <a:r>
              <a:rPr lang="en-US" sz="2400" dirty="0"/>
              <a:t>words).</a:t>
            </a:r>
            <a:endParaRPr lang="en-GB" sz="2400" dirty="0"/>
          </a:p>
          <a:p>
            <a:pPr marL="0" indent="0">
              <a:buNone/>
            </a:pPr>
            <a:endParaRPr lang="en-GB" sz="2400" dirty="0"/>
          </a:p>
        </p:txBody>
      </p:sp>
    </p:spTree>
    <p:extLst>
      <p:ext uri="{BB962C8B-B14F-4D97-AF65-F5344CB8AC3E}">
        <p14:creationId xmlns:p14="http://schemas.microsoft.com/office/powerpoint/2010/main" val="32791300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9" name="Oval 8"/>
          <p:cNvSpPr/>
          <p:nvPr/>
        </p:nvSpPr>
        <p:spPr>
          <a:xfrm>
            <a:off x="4453989" y="2609892"/>
            <a:ext cx="3587261" cy="197552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is </a:t>
            </a:r>
            <a:r>
              <a:rPr lang="en-GB" dirty="0" smtClean="0"/>
              <a:t>the purpose of a </a:t>
            </a:r>
            <a:r>
              <a:rPr lang="en-GB" dirty="0"/>
              <a:t>literature review?</a:t>
            </a:r>
          </a:p>
        </p:txBody>
      </p:sp>
      <p:sp>
        <p:nvSpPr>
          <p:cNvPr id="11" name="Oval 10"/>
          <p:cNvSpPr/>
          <p:nvPr/>
        </p:nvSpPr>
        <p:spPr>
          <a:xfrm>
            <a:off x="4975668" y="45622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Find out what information exists in a specific field</a:t>
            </a:r>
            <a:endParaRPr lang="en-GB" dirty="0"/>
          </a:p>
        </p:txBody>
      </p:sp>
      <p:sp>
        <p:nvSpPr>
          <p:cNvPr id="12" name="Oval 11"/>
          <p:cNvSpPr/>
          <p:nvPr/>
        </p:nvSpPr>
        <p:spPr>
          <a:xfrm>
            <a:off x="8123312" y="1106853"/>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gaps in literature</a:t>
            </a:r>
            <a:endParaRPr lang="en-GB" dirty="0"/>
          </a:p>
        </p:txBody>
      </p:sp>
      <p:sp>
        <p:nvSpPr>
          <p:cNvPr id="13" name="Oval 12"/>
          <p:cNvSpPr/>
          <p:nvPr/>
        </p:nvSpPr>
        <p:spPr>
          <a:xfrm>
            <a:off x="9050216" y="298859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Find authors in a specific field</a:t>
            </a:r>
            <a:endParaRPr lang="en-GB" dirty="0"/>
          </a:p>
        </p:txBody>
      </p:sp>
      <p:sp>
        <p:nvSpPr>
          <p:cNvPr id="14" name="Oval 13"/>
          <p:cNvSpPr/>
          <p:nvPr/>
        </p:nvSpPr>
        <p:spPr>
          <a:xfrm>
            <a:off x="8123312" y="49766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seminal works</a:t>
            </a:r>
            <a:endParaRPr lang="en-GB" dirty="0"/>
          </a:p>
        </p:txBody>
      </p:sp>
      <p:sp>
        <p:nvSpPr>
          <p:cNvPr id="15" name="Oval 14"/>
          <p:cNvSpPr/>
          <p:nvPr/>
        </p:nvSpPr>
        <p:spPr>
          <a:xfrm>
            <a:off x="4975666" y="5295102"/>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main methodologies and research techniques</a:t>
            </a:r>
            <a:endParaRPr lang="en-GB" dirty="0"/>
          </a:p>
        </p:txBody>
      </p:sp>
      <p:sp>
        <p:nvSpPr>
          <p:cNvPr id="16" name="Oval 15"/>
          <p:cNvSpPr/>
          <p:nvPr/>
        </p:nvSpPr>
        <p:spPr>
          <a:xfrm>
            <a:off x="1559239" y="4847494"/>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main ideas, conclusions and theories</a:t>
            </a:r>
            <a:endParaRPr lang="en-GB" dirty="0"/>
          </a:p>
        </p:txBody>
      </p:sp>
      <p:sp>
        <p:nvSpPr>
          <p:cNvPr id="17" name="Oval 16"/>
          <p:cNvSpPr/>
          <p:nvPr/>
        </p:nvSpPr>
        <p:spPr>
          <a:xfrm>
            <a:off x="808893" y="2987430"/>
            <a:ext cx="2543907" cy="13012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Establish similarities and differences</a:t>
            </a:r>
            <a:endParaRPr lang="en-GB" dirty="0"/>
          </a:p>
        </p:txBody>
      </p:sp>
      <p:sp>
        <p:nvSpPr>
          <p:cNvPr id="20" name="Oval 19"/>
          <p:cNvSpPr/>
          <p:nvPr/>
        </p:nvSpPr>
        <p:spPr>
          <a:xfrm>
            <a:off x="1346886" y="939114"/>
            <a:ext cx="2756261" cy="16321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Show relationships between previous studies or theories</a:t>
            </a:r>
            <a:endParaRPr lang="en-GB" dirty="0"/>
          </a:p>
        </p:txBody>
      </p:sp>
      <p:cxnSp>
        <p:nvCxnSpPr>
          <p:cNvPr id="22" name="Straight Connector 21"/>
          <p:cNvCxnSpPr>
            <a:stCxn id="9" idx="0"/>
          </p:cNvCxnSpPr>
          <p:nvPr/>
        </p:nvCxnSpPr>
        <p:spPr>
          <a:xfrm flipH="1" flipV="1">
            <a:off x="6247618" y="1762902"/>
            <a:ext cx="2" cy="8469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9" idx="7"/>
            <a:endCxn id="12" idx="3"/>
          </p:cNvCxnSpPr>
          <p:nvPr/>
        </p:nvCxnSpPr>
        <p:spPr>
          <a:xfrm flipV="1">
            <a:off x="7515908" y="2217550"/>
            <a:ext cx="979951" cy="681651"/>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983415" y="3501433"/>
            <a:ext cx="1493909" cy="459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19573" y="4138246"/>
            <a:ext cx="1354796" cy="13012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247618" y="4384431"/>
            <a:ext cx="0" cy="1055077"/>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flipV="1">
            <a:off x="3352800" y="2217550"/>
            <a:ext cx="1622866" cy="9359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H="1" flipV="1">
            <a:off x="2977628" y="3547349"/>
            <a:ext cx="1729256" cy="80943"/>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H="1">
            <a:off x="3352800" y="4138246"/>
            <a:ext cx="1622866" cy="8633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051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p>
        </p:txBody>
      </p:sp>
      <p:sp>
        <p:nvSpPr>
          <p:cNvPr id="3" name="Content Placeholder 2"/>
          <p:cNvSpPr>
            <a:spLocks noGrp="1"/>
          </p:cNvSpPr>
          <p:nvPr>
            <p:ph idx="1"/>
          </p:nvPr>
        </p:nvSpPr>
        <p:spPr>
          <a:xfrm>
            <a:off x="677333" y="1748287"/>
            <a:ext cx="9268641" cy="4813539"/>
          </a:xfrm>
        </p:spPr>
        <p:txBody>
          <a:bodyPr>
            <a:normAutofit fontScale="92500"/>
          </a:bodyPr>
          <a:lstStyle/>
          <a:p>
            <a:pPr marL="0" indent="0">
              <a:buNone/>
            </a:pPr>
            <a:r>
              <a:rPr lang="en-GB" sz="2400" dirty="0"/>
              <a:t>The literature review gives you a chance to</a:t>
            </a:r>
            <a:r>
              <a:rPr lang="en-GB" sz="2400" dirty="0" smtClean="0"/>
              <a:t>:</a:t>
            </a:r>
          </a:p>
          <a:p>
            <a:pPr marL="0" indent="0">
              <a:buNone/>
            </a:pPr>
            <a:endParaRPr lang="en-GB" sz="2400" dirty="0"/>
          </a:p>
          <a:p>
            <a:r>
              <a:rPr lang="en-GB" sz="2400" dirty="0" smtClean="0"/>
              <a:t>Provide </a:t>
            </a:r>
            <a:r>
              <a:rPr lang="en-GB" sz="2400" dirty="0"/>
              <a:t>a comprehensive survey of the works published in a particular discipline or area of research over a specified period of </a:t>
            </a:r>
            <a:r>
              <a:rPr lang="en-GB" sz="2400" dirty="0" smtClean="0"/>
              <a:t>time</a:t>
            </a:r>
          </a:p>
          <a:p>
            <a:r>
              <a:rPr lang="en-GB" sz="2400" dirty="0"/>
              <a:t>Demonstrate your knowledge of scholarly debates around a </a:t>
            </a:r>
            <a:r>
              <a:rPr lang="en-GB" sz="2400" dirty="0" smtClean="0"/>
              <a:t>topic</a:t>
            </a:r>
          </a:p>
          <a:p>
            <a:r>
              <a:rPr lang="en-GB" sz="2400" dirty="0"/>
              <a:t>Evaluate the current state of research</a:t>
            </a:r>
          </a:p>
          <a:p>
            <a:pPr marL="0" indent="0">
              <a:buNone/>
            </a:pPr>
            <a:endParaRPr lang="en-GB" sz="2400" dirty="0"/>
          </a:p>
          <a:p>
            <a:endParaRPr lang="en-GB" sz="2400" dirty="0"/>
          </a:p>
          <a:p>
            <a:pPr marL="0" indent="0">
              <a:buNone/>
            </a:pPr>
            <a:r>
              <a:rPr lang="en-GB" sz="2400" dirty="0"/>
              <a:t>The content will look slightly different in each case, but the process of conducting a literature review follows the same steps.</a:t>
            </a:r>
          </a:p>
          <a:p>
            <a:endParaRPr lang="en-GB" dirty="0"/>
          </a:p>
        </p:txBody>
      </p:sp>
    </p:spTree>
    <p:extLst>
      <p:ext uri="{BB962C8B-B14F-4D97-AF65-F5344CB8AC3E}">
        <p14:creationId xmlns:p14="http://schemas.microsoft.com/office/powerpoint/2010/main" val="295983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a:t>
            </a:r>
            <a:r>
              <a:rPr lang="en-GB" b="1" dirty="0" smtClean="0"/>
              <a:t>Literature </a:t>
            </a:r>
            <a:r>
              <a:rPr lang="en-GB" b="1" dirty="0"/>
              <a:t>Review</a:t>
            </a:r>
          </a:p>
        </p:txBody>
      </p:sp>
      <p:sp>
        <p:nvSpPr>
          <p:cNvPr id="3" name="Content Placeholder 2"/>
          <p:cNvSpPr>
            <a:spLocks noGrp="1"/>
          </p:cNvSpPr>
          <p:nvPr>
            <p:ph idx="1"/>
          </p:nvPr>
        </p:nvSpPr>
        <p:spPr>
          <a:xfrm>
            <a:off x="677333" y="1575759"/>
            <a:ext cx="9186195" cy="5003320"/>
          </a:xfrm>
        </p:spPr>
        <p:txBody>
          <a:bodyPr>
            <a:normAutofit fontScale="92500" lnSpcReduction="10000"/>
          </a:bodyPr>
          <a:lstStyle/>
          <a:p>
            <a:pPr marL="0" indent="0">
              <a:buNone/>
            </a:pPr>
            <a:r>
              <a:rPr lang="en-GB" sz="2400" dirty="0" smtClean="0"/>
              <a:t>Sometimes </a:t>
            </a:r>
            <a:r>
              <a:rPr lang="en-GB" sz="2400" dirty="0"/>
              <a:t>referred to as a systematic literature review or </a:t>
            </a:r>
            <a:r>
              <a:rPr lang="en-GB" sz="2400" dirty="0" smtClean="0"/>
              <a:t>meta-analysis. </a:t>
            </a:r>
          </a:p>
          <a:p>
            <a:pPr marL="0" indent="0">
              <a:buNone/>
            </a:pPr>
            <a:endParaRPr lang="en-GB" sz="2400" dirty="0" smtClean="0"/>
          </a:p>
          <a:p>
            <a:pPr marL="0" indent="0">
              <a:buNone/>
            </a:pPr>
            <a:r>
              <a:rPr lang="en-GB" sz="2400" dirty="0" smtClean="0"/>
              <a:t>"</a:t>
            </a:r>
            <a:r>
              <a:rPr lang="en-GB" sz="2400" dirty="0"/>
              <a:t>evaluate and interpret all available research evidence relevant to a particular question" (</a:t>
            </a:r>
            <a:r>
              <a:rPr lang="en-GB" sz="2400" dirty="0" err="1"/>
              <a:t>Glasziou</a:t>
            </a:r>
            <a:r>
              <a:rPr lang="en-GB" sz="2400" dirty="0"/>
              <a:t>, 2001).</a:t>
            </a:r>
          </a:p>
          <a:p>
            <a:pPr marL="0" indent="0">
              <a:buNone/>
            </a:pPr>
            <a:endParaRPr lang="en-GB" sz="2400" dirty="0"/>
          </a:p>
          <a:p>
            <a:pPr marL="0" indent="0">
              <a:buNone/>
            </a:pPr>
            <a:r>
              <a:rPr lang="en-GB" sz="2400" dirty="0" smtClean="0"/>
              <a:t>a </a:t>
            </a:r>
            <a:r>
              <a:rPr lang="en-GB" sz="2400" dirty="0"/>
              <a:t>"comprehensive study and interpretation of literature that addresses a specific topic" (Aveyard, 2010). </a:t>
            </a:r>
            <a:endParaRPr lang="en-GB" sz="2400" dirty="0" smtClean="0"/>
          </a:p>
          <a:p>
            <a:pPr marL="0" indent="0">
              <a:buNone/>
            </a:pPr>
            <a:endParaRPr lang="en-GB" dirty="0"/>
          </a:p>
          <a:p>
            <a:endParaRPr lang="en-GB" dirty="0" smtClean="0"/>
          </a:p>
          <a:p>
            <a:endParaRPr lang="en-GB" dirty="0"/>
          </a:p>
          <a:p>
            <a:pPr marL="0" indent="0">
              <a:buNone/>
            </a:pPr>
            <a:r>
              <a:rPr lang="en-GB" sz="1200" dirty="0"/>
              <a:t>Aveyard, H. (2010</a:t>
            </a:r>
            <a:r>
              <a:rPr lang="en-GB" sz="1200" dirty="0" smtClean="0"/>
              <a:t>)</a:t>
            </a:r>
            <a:r>
              <a:rPr lang="en-GB" sz="1200" dirty="0"/>
              <a:t> </a:t>
            </a:r>
            <a:r>
              <a:rPr lang="en-GB" sz="1200" i="1" dirty="0"/>
              <a:t>Doing a literature review in health and social care: A practical guide</a:t>
            </a:r>
            <a:r>
              <a:rPr lang="en-GB" sz="1200" dirty="0"/>
              <a:t> (2nd ed.). Berkshire, Great Britain: Open University Press.</a:t>
            </a:r>
          </a:p>
          <a:p>
            <a:pPr marL="0" indent="0">
              <a:buNone/>
            </a:pPr>
            <a:r>
              <a:rPr lang="en-GB" sz="1200" dirty="0" err="1"/>
              <a:t>Glasziou</a:t>
            </a:r>
            <a:r>
              <a:rPr lang="en-GB" sz="1200" dirty="0"/>
              <a:t>, P. (2001</a:t>
            </a:r>
            <a:r>
              <a:rPr lang="en-GB" sz="1200" dirty="0" smtClean="0"/>
              <a:t>)</a:t>
            </a:r>
            <a:r>
              <a:rPr lang="en-GB" sz="1200" dirty="0"/>
              <a:t> </a:t>
            </a:r>
            <a:r>
              <a:rPr lang="en-GB" sz="1200" i="1" dirty="0"/>
              <a:t>Systematic reviews in health care: A practical guide.</a:t>
            </a:r>
            <a:r>
              <a:rPr lang="en-GB" sz="1200" dirty="0"/>
              <a:t> New York, NY: Cambridge University Press. </a:t>
            </a:r>
          </a:p>
          <a:p>
            <a:endParaRPr lang="en-GB" dirty="0"/>
          </a:p>
        </p:txBody>
      </p:sp>
    </p:spTree>
    <p:extLst>
      <p:ext uri="{BB962C8B-B14F-4D97-AF65-F5344CB8AC3E}">
        <p14:creationId xmlns:p14="http://schemas.microsoft.com/office/powerpoint/2010/main" val="803333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br>
              <a:rPr lang="en-GB" b="1" dirty="0"/>
            </a:br>
            <a:endParaRPr lang="en-GB" dirty="0"/>
          </a:p>
        </p:txBody>
      </p:sp>
      <p:sp>
        <p:nvSpPr>
          <p:cNvPr id="3" name="Content Placeholder 2"/>
          <p:cNvSpPr>
            <a:spLocks noGrp="1"/>
          </p:cNvSpPr>
          <p:nvPr>
            <p:ph idx="1"/>
          </p:nvPr>
        </p:nvSpPr>
        <p:spPr>
          <a:xfrm>
            <a:off x="677333" y="1644770"/>
            <a:ext cx="8923867" cy="5055079"/>
          </a:xfrm>
        </p:spPr>
        <p:txBody>
          <a:bodyPr>
            <a:normAutofit/>
          </a:bodyPr>
          <a:lstStyle/>
          <a:p>
            <a:pPr marL="0" indent="0">
              <a:buNone/>
            </a:pPr>
            <a:r>
              <a:rPr lang="en-GB" dirty="0"/>
              <a:t>A literature review may constitute an essential chapter of a thesis or dissertation, or may be a self-contained review of writings on a subject. </a:t>
            </a:r>
            <a:endParaRPr lang="en-GB" dirty="0" smtClean="0"/>
          </a:p>
          <a:p>
            <a:pPr marL="0" indent="0">
              <a:buNone/>
            </a:pPr>
            <a:endParaRPr lang="en-GB" dirty="0" smtClean="0"/>
          </a:p>
          <a:p>
            <a:pPr marL="0" indent="0">
              <a:buNone/>
            </a:pPr>
            <a:r>
              <a:rPr lang="en-GB" dirty="0" smtClean="0"/>
              <a:t>In </a:t>
            </a:r>
            <a:r>
              <a:rPr lang="en-GB" dirty="0"/>
              <a:t>either case, its purpose is to:</a:t>
            </a:r>
          </a:p>
          <a:p>
            <a:r>
              <a:rPr lang="en-GB" dirty="0"/>
              <a:t>Place each work in the context of its contribution to the understanding of the subject under review</a:t>
            </a:r>
          </a:p>
          <a:p>
            <a:r>
              <a:rPr lang="en-GB" dirty="0"/>
              <a:t>Describe the relationship of each work to the others under consideration</a:t>
            </a:r>
          </a:p>
          <a:p>
            <a:r>
              <a:rPr lang="en-GB" dirty="0"/>
              <a:t>Identify new ways to interpret, and shed light on any gaps in, previous research</a:t>
            </a:r>
          </a:p>
          <a:p>
            <a:r>
              <a:rPr lang="en-GB" dirty="0"/>
              <a:t>Resolve conflicts amongst seemingly contradictory previous studies</a:t>
            </a:r>
          </a:p>
          <a:p>
            <a:r>
              <a:rPr lang="en-GB" dirty="0"/>
              <a:t>Identify areas of prior scholarship to prevent duplication of effort</a:t>
            </a:r>
          </a:p>
          <a:p>
            <a:r>
              <a:rPr lang="en-GB" dirty="0"/>
              <a:t>Point the way forward for further research</a:t>
            </a:r>
          </a:p>
          <a:p>
            <a:r>
              <a:rPr lang="en-GB" dirty="0" smtClean="0"/>
              <a:t>The </a:t>
            </a:r>
            <a:r>
              <a:rPr lang="en-GB" dirty="0"/>
              <a:t>literature review itself, however, does not present new </a:t>
            </a:r>
            <a:r>
              <a:rPr lang="en-GB" i="1" dirty="0"/>
              <a:t>primary</a:t>
            </a:r>
            <a:r>
              <a:rPr lang="en-GB" dirty="0"/>
              <a:t> scholarship.</a:t>
            </a:r>
          </a:p>
          <a:p>
            <a:endParaRPr lang="en-GB" dirty="0"/>
          </a:p>
        </p:txBody>
      </p:sp>
    </p:spTree>
    <p:extLst>
      <p:ext uri="{BB962C8B-B14F-4D97-AF65-F5344CB8AC3E}">
        <p14:creationId xmlns:p14="http://schemas.microsoft.com/office/powerpoint/2010/main" val="2970085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Discussion</a:t>
            </a:r>
            <a:endParaRPr lang="en-GB" b="1" dirty="0"/>
          </a:p>
        </p:txBody>
      </p:sp>
      <p:sp>
        <p:nvSpPr>
          <p:cNvPr id="3" name="Content Placeholder 2"/>
          <p:cNvSpPr>
            <a:spLocks noGrp="1"/>
          </p:cNvSpPr>
          <p:nvPr>
            <p:ph idx="1"/>
          </p:nvPr>
        </p:nvSpPr>
        <p:spPr/>
        <p:txBody>
          <a:bodyPr/>
          <a:lstStyle/>
          <a:p>
            <a:r>
              <a:rPr lang="en-GB" sz="2400" dirty="0"/>
              <a:t>Why is academic literature important in research</a:t>
            </a:r>
            <a:r>
              <a:rPr lang="en-GB" sz="2400" dirty="0" smtClean="0"/>
              <a:t>?</a:t>
            </a:r>
          </a:p>
          <a:p>
            <a:endParaRPr lang="en-GB" sz="2400" dirty="0"/>
          </a:p>
          <a:p>
            <a:r>
              <a:rPr lang="en-GB" sz="2400" dirty="0" smtClean="0"/>
              <a:t>What should the literature review comprise?</a:t>
            </a:r>
            <a:endParaRPr lang="en-GB" sz="2400" dirty="0"/>
          </a:p>
          <a:p>
            <a:endParaRPr lang="en-GB" dirty="0"/>
          </a:p>
          <a:p>
            <a:endParaRPr lang="en-GB" dirty="0"/>
          </a:p>
        </p:txBody>
      </p:sp>
    </p:spTree>
    <p:extLst>
      <p:ext uri="{BB962C8B-B14F-4D97-AF65-F5344CB8AC3E}">
        <p14:creationId xmlns:p14="http://schemas.microsoft.com/office/powerpoint/2010/main" val="960686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literature review?</a:t>
            </a:r>
            <a:endParaRPr lang="en-GB" dirty="0"/>
          </a:p>
        </p:txBody>
      </p:sp>
      <p:sp>
        <p:nvSpPr>
          <p:cNvPr id="3" name="Content Placeholder 2"/>
          <p:cNvSpPr>
            <a:spLocks noGrp="1"/>
          </p:cNvSpPr>
          <p:nvPr>
            <p:ph idx="1"/>
          </p:nvPr>
        </p:nvSpPr>
        <p:spPr/>
        <p:txBody>
          <a:bodyPr/>
          <a:lstStyle/>
          <a:p>
            <a:r>
              <a:rPr lang="en-GB" sz="3000" dirty="0">
                <a:hlinkClick r:id="rId2"/>
              </a:rPr>
              <a:t>https://</a:t>
            </a:r>
            <a:r>
              <a:rPr lang="en-GB" sz="3000" dirty="0" smtClean="0">
                <a:hlinkClick r:id="rId2"/>
              </a:rPr>
              <a:t>youtu.be/Ry_54WleO7Y</a:t>
            </a:r>
            <a:endParaRPr lang="en-GB" sz="3000" dirty="0" smtClean="0"/>
          </a:p>
          <a:p>
            <a:endParaRPr lang="en-GB" dirty="0"/>
          </a:p>
          <a:p>
            <a:endParaRPr lang="en-GB" dirty="0" smtClean="0"/>
          </a:p>
          <a:p>
            <a:endParaRPr lang="en-GB" dirty="0"/>
          </a:p>
          <a:p>
            <a:pPr marL="0" indent="0">
              <a:buNone/>
            </a:pPr>
            <a:r>
              <a:rPr lang="en-GB" dirty="0" smtClean="0"/>
              <a:t>Related information (University of South Australia, based on </a:t>
            </a:r>
            <a:r>
              <a:rPr lang="en-GB" dirty="0"/>
              <a:t>Davies, </a:t>
            </a:r>
            <a:r>
              <a:rPr lang="en-GB" dirty="0" smtClean="0"/>
              <a:t>M. (2011) </a:t>
            </a:r>
            <a:r>
              <a:rPr lang="en-GB" dirty="0"/>
              <a:t>Study skills for international postgraduate students, Palgrave Macmillan, New York</a:t>
            </a:r>
            <a:r>
              <a:rPr lang="en-GB" dirty="0" smtClean="0"/>
              <a:t>.):</a:t>
            </a:r>
          </a:p>
          <a:p>
            <a:r>
              <a:rPr lang="en-GB" dirty="0">
                <a:hlinkClick r:id="rId3"/>
              </a:rPr>
              <a:t>https://lo.unisa.edu.au/pluginfile.php/1687705/mod_resource/content/0/Literature%20reviews_Aug%202017.pdf</a:t>
            </a:r>
            <a:endParaRPr lang="en-GB" dirty="0"/>
          </a:p>
        </p:txBody>
      </p:sp>
    </p:spTree>
    <p:extLst>
      <p:ext uri="{BB962C8B-B14F-4D97-AF65-F5344CB8AC3E}">
        <p14:creationId xmlns:p14="http://schemas.microsoft.com/office/powerpoint/2010/main" val="2427661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p>
        </p:txBody>
      </p:sp>
      <p:sp>
        <p:nvSpPr>
          <p:cNvPr id="3" name="Content Placeholder 2"/>
          <p:cNvSpPr>
            <a:spLocks noGrp="1"/>
          </p:cNvSpPr>
          <p:nvPr>
            <p:ph idx="1"/>
          </p:nvPr>
        </p:nvSpPr>
        <p:spPr>
          <a:xfrm>
            <a:off x="677334" y="1754038"/>
            <a:ext cx="8596668" cy="4779033"/>
          </a:xfrm>
        </p:spPr>
        <p:txBody>
          <a:bodyPr>
            <a:noAutofit/>
          </a:bodyPr>
          <a:lstStyle/>
          <a:p>
            <a:pPr marL="0" indent="0">
              <a:buNone/>
            </a:pPr>
            <a:r>
              <a:rPr lang="en-GB" sz="2000" dirty="0"/>
              <a:t>Literature reviews should comprise the following elements</a:t>
            </a:r>
            <a:r>
              <a:rPr lang="en-GB" sz="2000" dirty="0" smtClean="0"/>
              <a:t>:</a:t>
            </a:r>
          </a:p>
          <a:p>
            <a:pPr marL="0" indent="0">
              <a:buNone/>
            </a:pPr>
            <a:endParaRPr lang="en-GB" sz="2000" dirty="0"/>
          </a:p>
          <a:p>
            <a:r>
              <a:rPr lang="en-GB" sz="2000" dirty="0"/>
              <a:t>The objectives of the literature review</a:t>
            </a:r>
          </a:p>
          <a:p>
            <a:r>
              <a:rPr lang="en-GB" sz="2000" dirty="0" smtClean="0"/>
              <a:t>An </a:t>
            </a:r>
            <a:r>
              <a:rPr lang="en-GB" sz="2000" dirty="0"/>
              <a:t>overview of the subject, issue or theory under </a:t>
            </a:r>
            <a:r>
              <a:rPr lang="en-GB" sz="2000" dirty="0" smtClean="0"/>
              <a:t>consideration</a:t>
            </a:r>
          </a:p>
          <a:p>
            <a:r>
              <a:rPr lang="en-GB" sz="2000" dirty="0" smtClean="0"/>
              <a:t>Division </a:t>
            </a:r>
            <a:r>
              <a:rPr lang="en-GB" sz="2000" dirty="0"/>
              <a:t>of works under review into categories (e.g. those in support of a particular position, those against, and those offering alternative theses entirely)</a:t>
            </a:r>
          </a:p>
          <a:p>
            <a:r>
              <a:rPr lang="en-GB" sz="2000" dirty="0"/>
              <a:t>Explanation of how each work is similar to and how it varies from the others</a:t>
            </a:r>
          </a:p>
          <a:p>
            <a:r>
              <a:rPr lang="en-GB" sz="2000" dirty="0"/>
              <a:t>Conclusions as to which pieces are best considered in their argument, are most convincing of their opinions, and make the greatest contribution to the understanding and development of their area of research</a:t>
            </a:r>
          </a:p>
          <a:p>
            <a:endParaRPr lang="en-GB" sz="2000" dirty="0"/>
          </a:p>
        </p:txBody>
      </p:sp>
    </p:spTree>
    <p:extLst>
      <p:ext uri="{BB962C8B-B14F-4D97-AF65-F5344CB8AC3E}">
        <p14:creationId xmlns:p14="http://schemas.microsoft.com/office/powerpoint/2010/main" val="2261970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1: Search for relevant literature</a:t>
            </a:r>
          </a:p>
        </p:txBody>
      </p:sp>
      <p:sp>
        <p:nvSpPr>
          <p:cNvPr id="3" name="Content Placeholder 2"/>
          <p:cNvSpPr>
            <a:spLocks noGrp="1"/>
          </p:cNvSpPr>
          <p:nvPr>
            <p:ph idx="1"/>
          </p:nvPr>
        </p:nvSpPr>
        <p:spPr/>
        <p:txBody>
          <a:bodyPr/>
          <a:lstStyle/>
          <a:p>
            <a:r>
              <a:rPr lang="en-GB" sz="2400" dirty="0" smtClean="0"/>
              <a:t>Before </a:t>
            </a:r>
            <a:r>
              <a:rPr lang="en-GB" sz="2400" dirty="0"/>
              <a:t>you begin searching for literature, you need a clearly defined </a:t>
            </a:r>
            <a:r>
              <a:rPr lang="en-GB" sz="2400" dirty="0">
                <a:solidFill>
                  <a:schemeClr val="accent2"/>
                </a:solidFill>
              </a:rPr>
              <a:t>topic</a:t>
            </a:r>
            <a:r>
              <a:rPr lang="en-GB" sz="2400" dirty="0"/>
              <a:t>.</a:t>
            </a:r>
          </a:p>
          <a:p>
            <a:r>
              <a:rPr lang="en-GB" sz="2400" dirty="0"/>
              <a:t>Y</a:t>
            </a:r>
            <a:r>
              <a:rPr lang="en-GB" sz="2400" dirty="0" smtClean="0"/>
              <a:t>ou </a:t>
            </a:r>
            <a:r>
              <a:rPr lang="en-GB" sz="2400" dirty="0"/>
              <a:t>will have to choose a focus and develop a central </a:t>
            </a:r>
            <a:r>
              <a:rPr lang="en-GB" sz="2400" dirty="0" smtClean="0"/>
              <a:t>question/statement </a:t>
            </a:r>
            <a:r>
              <a:rPr lang="en-GB" sz="2400" dirty="0"/>
              <a:t>to direct your search. </a:t>
            </a:r>
            <a:r>
              <a:rPr lang="en-GB" sz="2400" dirty="0" smtClean="0"/>
              <a:t>You </a:t>
            </a:r>
            <a:r>
              <a:rPr lang="en-GB" sz="2400" dirty="0"/>
              <a:t>should be able to answer it based only on a review of existing publications.</a:t>
            </a:r>
          </a:p>
          <a:p>
            <a:endParaRPr lang="en-GB" dirty="0"/>
          </a:p>
        </p:txBody>
      </p:sp>
    </p:spTree>
    <p:extLst>
      <p:ext uri="{BB962C8B-B14F-4D97-AF65-F5344CB8AC3E}">
        <p14:creationId xmlns:p14="http://schemas.microsoft.com/office/powerpoint/2010/main" val="2925533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Discussion</a:t>
            </a:r>
          </a:p>
        </p:txBody>
      </p:sp>
      <p:sp>
        <p:nvSpPr>
          <p:cNvPr id="3" name="Content Placeholder 2"/>
          <p:cNvSpPr>
            <a:spLocks noGrp="1"/>
          </p:cNvSpPr>
          <p:nvPr>
            <p:ph idx="1"/>
          </p:nvPr>
        </p:nvSpPr>
        <p:spPr>
          <a:xfrm>
            <a:off x="677333" y="2160589"/>
            <a:ext cx="9312055" cy="3880773"/>
          </a:xfrm>
        </p:spPr>
        <p:txBody>
          <a:bodyPr/>
          <a:lstStyle/>
          <a:p>
            <a:r>
              <a:rPr lang="en-GB" sz="2400" dirty="0" smtClean="0"/>
              <a:t>How do we know what sort of information we are looking for?</a:t>
            </a:r>
          </a:p>
          <a:p>
            <a:endParaRPr lang="en-GB" sz="2400" dirty="0" smtClean="0"/>
          </a:p>
          <a:p>
            <a:r>
              <a:rPr lang="en-GB" sz="2400" dirty="0" smtClean="0"/>
              <a:t>How </a:t>
            </a:r>
            <a:r>
              <a:rPr lang="en-GB" sz="2400" dirty="0"/>
              <a:t>can we judge whether information is relevant?</a:t>
            </a:r>
          </a:p>
          <a:p>
            <a:endParaRPr lang="en-GB" dirty="0"/>
          </a:p>
        </p:txBody>
      </p:sp>
    </p:spTree>
    <p:extLst>
      <p:ext uri="{BB962C8B-B14F-4D97-AF65-F5344CB8AC3E}">
        <p14:creationId xmlns:p14="http://schemas.microsoft.com/office/powerpoint/2010/main" val="2858140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Step 1: Search for relevant </a:t>
            </a:r>
            <a:r>
              <a:rPr lang="en-GB" b="1" dirty="0" smtClean="0"/>
              <a:t>literature</a:t>
            </a:r>
            <a:br>
              <a:rPr lang="en-GB" b="1" dirty="0" smtClean="0"/>
            </a:br>
            <a:r>
              <a:rPr lang="en-GB" b="1" dirty="0" smtClean="0"/>
              <a:t>(</a:t>
            </a:r>
            <a:r>
              <a:rPr lang="en-GB" b="1" dirty="0"/>
              <a:t>using keywords and </a:t>
            </a:r>
            <a:r>
              <a:rPr lang="en-GB" b="1" dirty="0" smtClean="0"/>
              <a:t>citations)</a:t>
            </a:r>
            <a:r>
              <a:rPr lang="en-GB" b="1" dirty="0"/>
              <a:t/>
            </a:r>
            <a:br>
              <a:rPr lang="en-GB" b="1" dirty="0"/>
            </a:br>
            <a:r>
              <a:rPr lang="en-GB" b="1" dirty="0"/>
              <a:t/>
            </a:r>
            <a:br>
              <a:rPr lang="en-GB" b="1" dirty="0"/>
            </a:b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Start </a:t>
            </a:r>
            <a:r>
              <a:rPr lang="en-GB" sz="2400" dirty="0"/>
              <a:t>by creating a list of keywords related to your research topic. Some databases to search for journals and articles include:</a:t>
            </a:r>
          </a:p>
          <a:p>
            <a:r>
              <a:rPr lang="en-GB" sz="2400" dirty="0" smtClean="0"/>
              <a:t>The </a:t>
            </a:r>
            <a:r>
              <a:rPr lang="en-GB" sz="2400" dirty="0"/>
              <a:t>university’s library catalogue</a:t>
            </a:r>
          </a:p>
          <a:p>
            <a:r>
              <a:rPr lang="en-GB" sz="2400" dirty="0"/>
              <a:t>Google Scholar</a:t>
            </a:r>
          </a:p>
          <a:p>
            <a:r>
              <a:rPr lang="en-GB" sz="2400" dirty="0"/>
              <a:t>JSTOR</a:t>
            </a:r>
          </a:p>
          <a:p>
            <a:r>
              <a:rPr lang="en-GB" sz="2400" dirty="0"/>
              <a:t>EBSCO</a:t>
            </a:r>
          </a:p>
          <a:p>
            <a:endParaRPr lang="en-GB" dirty="0"/>
          </a:p>
        </p:txBody>
      </p:sp>
    </p:spTree>
    <p:extLst>
      <p:ext uri="{BB962C8B-B14F-4D97-AF65-F5344CB8AC3E}">
        <p14:creationId xmlns:p14="http://schemas.microsoft.com/office/powerpoint/2010/main" val="71398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1: Search for relevant literature</a:t>
            </a:r>
            <a:br>
              <a:rPr lang="en-GB" b="1" dirty="0"/>
            </a:br>
            <a:endParaRPr lang="en-GB" dirty="0"/>
          </a:p>
        </p:txBody>
      </p:sp>
      <p:sp>
        <p:nvSpPr>
          <p:cNvPr id="3" name="Content Placeholder 2"/>
          <p:cNvSpPr>
            <a:spLocks noGrp="1"/>
          </p:cNvSpPr>
          <p:nvPr>
            <p:ph idx="1"/>
          </p:nvPr>
        </p:nvSpPr>
        <p:spPr>
          <a:xfrm>
            <a:off x="677334" y="1886309"/>
            <a:ext cx="10025172" cy="4537495"/>
          </a:xfrm>
        </p:spPr>
        <p:txBody>
          <a:bodyPr>
            <a:normAutofit/>
          </a:bodyPr>
          <a:lstStyle/>
          <a:p>
            <a:r>
              <a:rPr lang="en-GB" sz="2400" dirty="0"/>
              <a:t>Read the abstract to find out whether an article is relevant to your question. When you find a useful book or article, you can check the </a:t>
            </a:r>
            <a:r>
              <a:rPr lang="en-GB" sz="2400" dirty="0" smtClean="0"/>
              <a:t>reference list </a:t>
            </a:r>
            <a:r>
              <a:rPr lang="en-GB" sz="2400" dirty="0"/>
              <a:t>to find other relevant sources.</a:t>
            </a:r>
          </a:p>
          <a:p>
            <a:r>
              <a:rPr lang="en-GB" sz="2400" dirty="0"/>
              <a:t>To identify the most important publications on your topic, take note of recurring citations. If the same authors, books or articles keep appearing in your reading, make sure to seek them out.</a:t>
            </a:r>
          </a:p>
          <a:p>
            <a:r>
              <a:rPr lang="en-GB" sz="2400" dirty="0"/>
              <a:t>You can find out how many times an article has been cited on Google Scholar – a high citation count means the article has been influential in the </a:t>
            </a:r>
            <a:r>
              <a:rPr lang="en-GB" sz="2400" dirty="0" smtClean="0"/>
              <a:t>field </a:t>
            </a:r>
            <a:r>
              <a:rPr lang="en-GB" sz="2400" dirty="0"/>
              <a:t>and should certainly be included in your literature review.</a:t>
            </a:r>
          </a:p>
          <a:p>
            <a:endParaRPr lang="en-GB" dirty="0"/>
          </a:p>
        </p:txBody>
      </p:sp>
    </p:spTree>
    <p:extLst>
      <p:ext uri="{BB962C8B-B14F-4D97-AF65-F5344CB8AC3E}">
        <p14:creationId xmlns:p14="http://schemas.microsoft.com/office/powerpoint/2010/main" val="1008665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5638" y="891397"/>
            <a:ext cx="10596912" cy="5144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0524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2: Evaluate and select sources</a:t>
            </a:r>
            <a:br>
              <a:rPr lang="en-GB" b="1" dirty="0"/>
            </a:br>
            <a:endParaRPr lang="en-GB" dirty="0"/>
          </a:p>
        </p:txBody>
      </p:sp>
      <p:sp>
        <p:nvSpPr>
          <p:cNvPr id="3" name="Content Placeholder 2"/>
          <p:cNvSpPr>
            <a:spLocks noGrp="1"/>
          </p:cNvSpPr>
          <p:nvPr>
            <p:ph idx="1"/>
          </p:nvPr>
        </p:nvSpPr>
        <p:spPr>
          <a:xfrm>
            <a:off x="677333" y="1742536"/>
            <a:ext cx="9743375" cy="4980317"/>
          </a:xfrm>
        </p:spPr>
        <p:txBody>
          <a:bodyPr>
            <a:normAutofit/>
          </a:bodyPr>
          <a:lstStyle/>
          <a:p>
            <a:pPr marL="0" indent="0">
              <a:buNone/>
            </a:pPr>
            <a:r>
              <a:rPr lang="en-GB" sz="2000" dirty="0" smtClean="0"/>
              <a:t>You </a:t>
            </a:r>
            <a:r>
              <a:rPr lang="en-GB" sz="2000" dirty="0"/>
              <a:t>probably won’t be able to read absolutely everything that has been written on the topic – you’ll have to evaluate which sources are most relevant to your questions</a:t>
            </a:r>
            <a:r>
              <a:rPr lang="en-GB" sz="2000" dirty="0" smtClean="0"/>
              <a:t>.</a:t>
            </a:r>
            <a:endParaRPr lang="en-GB" sz="2000" dirty="0"/>
          </a:p>
          <a:p>
            <a:pPr marL="0" indent="0">
              <a:buNone/>
            </a:pPr>
            <a:r>
              <a:rPr lang="en-GB" sz="2000" dirty="0"/>
              <a:t>For each publication, ask yourself</a:t>
            </a:r>
            <a:r>
              <a:rPr lang="en-GB" sz="2000" dirty="0" smtClean="0"/>
              <a:t>:</a:t>
            </a:r>
            <a:endParaRPr lang="en-GB" sz="2000" dirty="0"/>
          </a:p>
          <a:p>
            <a:r>
              <a:rPr lang="en-GB" sz="2000" dirty="0"/>
              <a:t>What question or problem is the author addressing?</a:t>
            </a:r>
          </a:p>
          <a:p>
            <a:r>
              <a:rPr lang="en-GB" sz="2000" dirty="0"/>
              <a:t>What are the key concepts and how are they defined?</a:t>
            </a:r>
          </a:p>
          <a:p>
            <a:r>
              <a:rPr lang="en-GB" sz="2000" dirty="0" smtClean="0"/>
              <a:t>What </a:t>
            </a:r>
            <a:r>
              <a:rPr lang="en-GB" sz="2000" dirty="0"/>
              <a:t>are the results and conclusions of the study?</a:t>
            </a:r>
          </a:p>
          <a:p>
            <a:r>
              <a:rPr lang="en-GB" sz="2000" dirty="0"/>
              <a:t>How does the publication relate to other literature in the field? </a:t>
            </a:r>
            <a:r>
              <a:rPr lang="en-GB" sz="2000" dirty="0" smtClean="0"/>
              <a:t>Does </a:t>
            </a:r>
            <a:r>
              <a:rPr lang="en-GB" sz="2000" dirty="0"/>
              <a:t>it confirm, add to, or challenge established knowledge?</a:t>
            </a:r>
          </a:p>
          <a:p>
            <a:r>
              <a:rPr lang="en-GB" sz="2000" dirty="0"/>
              <a:t>How does the publication contribute to your understanding of the topic? What are its key insights and arguments?</a:t>
            </a:r>
          </a:p>
          <a:p>
            <a:r>
              <a:rPr lang="en-GB" sz="2000" dirty="0"/>
              <a:t>What are the strengths and weaknesses of the research?</a:t>
            </a:r>
          </a:p>
          <a:p>
            <a:endParaRPr lang="en-GB" dirty="0"/>
          </a:p>
        </p:txBody>
      </p:sp>
    </p:spTree>
    <p:extLst>
      <p:ext uri="{BB962C8B-B14F-4D97-AF65-F5344CB8AC3E}">
        <p14:creationId xmlns:p14="http://schemas.microsoft.com/office/powerpoint/2010/main" val="1918706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2: Evaluate and select sources</a:t>
            </a:r>
            <a:br>
              <a:rPr lang="en-GB" b="1" dirty="0"/>
            </a:br>
            <a:endParaRPr lang="en-GB" dirty="0"/>
          </a:p>
        </p:txBody>
      </p:sp>
      <p:sp>
        <p:nvSpPr>
          <p:cNvPr id="3" name="Content Placeholder 2"/>
          <p:cNvSpPr>
            <a:spLocks noGrp="1"/>
          </p:cNvSpPr>
          <p:nvPr>
            <p:ph idx="1"/>
          </p:nvPr>
        </p:nvSpPr>
        <p:spPr>
          <a:xfrm>
            <a:off x="677334" y="1771291"/>
            <a:ext cx="10174696" cy="4865298"/>
          </a:xfrm>
        </p:spPr>
        <p:txBody>
          <a:bodyPr>
            <a:normAutofit/>
          </a:bodyPr>
          <a:lstStyle/>
          <a:p>
            <a:r>
              <a:rPr lang="en-GB" sz="2400" dirty="0"/>
              <a:t>Make sure the sources you use are credible, and make sure you read any landmark studies and major theories in your field of research.</a:t>
            </a:r>
          </a:p>
          <a:p>
            <a:r>
              <a:rPr lang="en-GB" sz="2400" dirty="0"/>
              <a:t>The scope of your review will depend on your topic and </a:t>
            </a:r>
            <a:r>
              <a:rPr lang="en-GB" sz="2400" dirty="0" smtClean="0"/>
              <a:t>discipline, but </a:t>
            </a:r>
            <a:r>
              <a:rPr lang="en-GB" sz="2400" dirty="0"/>
              <a:t>in the humanities you might take a long historical perspective (for example, to trace how a concept has changed in meaning over time).</a:t>
            </a:r>
          </a:p>
          <a:p>
            <a:r>
              <a:rPr lang="en-GB" sz="2400" b="1" dirty="0"/>
              <a:t>Take notes and cite your sources</a:t>
            </a:r>
          </a:p>
          <a:p>
            <a:r>
              <a:rPr lang="en-GB" sz="2400" dirty="0"/>
              <a:t>As you read, you should also begin the writing process. Take notes that you can later incorporate into the text of your literature review.</a:t>
            </a:r>
          </a:p>
          <a:p>
            <a:r>
              <a:rPr lang="en-GB" sz="2400" dirty="0"/>
              <a:t>It’s important to keep track of your sources with references to avoid plagiarism. </a:t>
            </a:r>
          </a:p>
        </p:txBody>
      </p:sp>
    </p:spTree>
    <p:extLst>
      <p:ext uri="{BB962C8B-B14F-4D97-AF65-F5344CB8AC3E}">
        <p14:creationId xmlns:p14="http://schemas.microsoft.com/office/powerpoint/2010/main" val="3235922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2: Evaluate and select sources</a:t>
            </a:r>
            <a:br>
              <a:rPr lang="en-GB" b="1" dirty="0"/>
            </a:br>
            <a:endParaRPr lang="en-GB" dirty="0"/>
          </a:p>
        </p:txBody>
      </p:sp>
      <p:sp>
        <p:nvSpPr>
          <p:cNvPr id="3" name="Content Placeholder 2"/>
          <p:cNvSpPr>
            <a:spLocks noGrp="1"/>
          </p:cNvSpPr>
          <p:nvPr>
            <p:ph idx="1"/>
          </p:nvPr>
        </p:nvSpPr>
        <p:spPr>
          <a:xfrm>
            <a:off x="677333" y="1685026"/>
            <a:ext cx="10560009" cy="4738777"/>
          </a:xfrm>
        </p:spPr>
        <p:txBody>
          <a:bodyPr/>
          <a:lstStyle/>
          <a:p>
            <a:pPr marL="0" indent="0">
              <a:buNone/>
            </a:pPr>
            <a:r>
              <a:rPr lang="en-GB" sz="2200" dirty="0"/>
              <a:t>In assessing each piece, consideration should be given to</a:t>
            </a:r>
            <a:r>
              <a:rPr lang="en-GB" sz="2200" dirty="0" smtClean="0"/>
              <a:t>:</a:t>
            </a:r>
          </a:p>
          <a:p>
            <a:pPr marL="0" indent="0">
              <a:buNone/>
            </a:pPr>
            <a:endParaRPr lang="en-GB" sz="2200" dirty="0"/>
          </a:p>
          <a:p>
            <a:r>
              <a:rPr lang="en-GB" sz="2200" dirty="0" smtClean="0"/>
              <a:t>Provenance — What </a:t>
            </a:r>
            <a:r>
              <a:rPr lang="en-GB" sz="2200" dirty="0"/>
              <a:t>are the author's credentials? Are the author's arguments supported by evidence (e.g. primary historical material, case studies, narratives, statistics, recent scientific findings)?</a:t>
            </a:r>
          </a:p>
          <a:p>
            <a:r>
              <a:rPr lang="en-GB" sz="2200" dirty="0" smtClean="0"/>
              <a:t>Objectivity — Is </a:t>
            </a:r>
            <a:r>
              <a:rPr lang="en-GB" sz="2200" dirty="0"/>
              <a:t>the author's perspective even-handed or prejudicial? Is contrary data considered or is certain pertinent information ignored to prove the author's point?</a:t>
            </a:r>
          </a:p>
          <a:p>
            <a:r>
              <a:rPr lang="en-GB" sz="2200" dirty="0" smtClean="0"/>
              <a:t>Persuasiveness — Which </a:t>
            </a:r>
            <a:r>
              <a:rPr lang="en-GB" sz="2200" dirty="0"/>
              <a:t>of the author's theses are most/least convincing?</a:t>
            </a:r>
          </a:p>
          <a:p>
            <a:r>
              <a:rPr lang="en-GB" sz="2200" dirty="0" smtClean="0"/>
              <a:t>Value — Are </a:t>
            </a:r>
            <a:r>
              <a:rPr lang="en-GB" sz="2200" dirty="0"/>
              <a:t>the author's arguments and conclusions convincing? Does the work ultimately contribute in any significant way to an understanding of the subject?</a:t>
            </a:r>
          </a:p>
          <a:p>
            <a:endParaRPr lang="en-GB" sz="2200" dirty="0" smtClean="0"/>
          </a:p>
          <a:p>
            <a:endParaRPr lang="en-GB" dirty="0"/>
          </a:p>
        </p:txBody>
      </p:sp>
    </p:spTree>
    <p:extLst>
      <p:ext uri="{BB962C8B-B14F-4D97-AF65-F5344CB8AC3E}">
        <p14:creationId xmlns:p14="http://schemas.microsoft.com/office/powerpoint/2010/main" val="2684573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b="1" dirty="0"/>
              <a:t>Step 2: Evaluate and select </a:t>
            </a:r>
            <a:r>
              <a:rPr lang="en-GB" sz="1800" b="1" dirty="0" smtClean="0"/>
              <a:t>sources</a:t>
            </a:r>
            <a:r>
              <a:rPr lang="en-GB" b="1" dirty="0" smtClean="0"/>
              <a:t/>
            </a:r>
            <a:br>
              <a:rPr lang="en-GB" b="1" dirty="0" smtClean="0"/>
            </a:br>
            <a:r>
              <a:rPr lang="en-GB" b="1" dirty="0" smtClean="0"/>
              <a:t>OR…</a:t>
            </a:r>
            <a:br>
              <a:rPr lang="en-GB" b="1" dirty="0" smtClean="0"/>
            </a:br>
            <a:r>
              <a:rPr lang="en-GB" b="1" dirty="0" smtClean="0"/>
              <a:t>The Five ‘C’s</a:t>
            </a:r>
            <a:endParaRPr lang="en-GB" dirty="0"/>
          </a:p>
        </p:txBody>
      </p:sp>
      <p:sp>
        <p:nvSpPr>
          <p:cNvPr id="3" name="Content Placeholder 2"/>
          <p:cNvSpPr>
            <a:spLocks noGrp="1"/>
          </p:cNvSpPr>
          <p:nvPr>
            <p:ph idx="1"/>
          </p:nvPr>
        </p:nvSpPr>
        <p:spPr>
          <a:xfrm>
            <a:off x="677334" y="2352135"/>
            <a:ext cx="8596668" cy="4284453"/>
          </a:xfrm>
        </p:spPr>
        <p:txBody>
          <a:bodyPr/>
          <a:lstStyle/>
          <a:p>
            <a:r>
              <a:rPr lang="en-GB" sz="2200" dirty="0" smtClean="0"/>
              <a:t>Category: What type of paper is this? An analysis of previous studies? An introduction of a new methodology? An experimental study?</a:t>
            </a:r>
          </a:p>
          <a:p>
            <a:r>
              <a:rPr lang="en-GB" sz="2200" dirty="0" smtClean="0"/>
              <a:t>Context: Which other literature papers is it related to? What were the theoretical bases that were used to analyse the problem?</a:t>
            </a:r>
          </a:p>
          <a:p>
            <a:r>
              <a:rPr lang="en-GB" sz="2200" dirty="0" smtClean="0"/>
              <a:t>Correctness: Are the assumptions valid?</a:t>
            </a:r>
          </a:p>
          <a:p>
            <a:r>
              <a:rPr lang="en-GB" sz="2200" dirty="0" smtClean="0"/>
              <a:t>Contributions: How does the paper contribute to the existing scientific understanding?</a:t>
            </a:r>
          </a:p>
          <a:p>
            <a:r>
              <a:rPr lang="en-GB" sz="2200" dirty="0" smtClean="0"/>
              <a:t>Clarity: Is the paper well-written and easy to understand?</a:t>
            </a:r>
          </a:p>
          <a:p>
            <a:endParaRPr lang="en-GB" dirty="0"/>
          </a:p>
        </p:txBody>
      </p:sp>
    </p:spTree>
    <p:extLst>
      <p:ext uri="{BB962C8B-B14F-4D97-AF65-F5344CB8AC3E}">
        <p14:creationId xmlns:p14="http://schemas.microsoft.com/office/powerpoint/2010/main" val="180140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Sources of literature</a:t>
            </a:r>
            <a:endParaRPr lang="en-GB" b="1" dirty="0"/>
          </a:p>
        </p:txBody>
      </p:sp>
      <p:sp>
        <p:nvSpPr>
          <p:cNvPr id="3" name="Content Placeholder 2"/>
          <p:cNvSpPr>
            <a:spLocks noGrp="1"/>
          </p:cNvSpPr>
          <p:nvPr>
            <p:ph idx="1"/>
          </p:nvPr>
        </p:nvSpPr>
        <p:spPr/>
        <p:txBody>
          <a:bodyPr>
            <a:normAutofit/>
          </a:bodyPr>
          <a:lstStyle/>
          <a:p>
            <a:pPr marL="0" indent="0">
              <a:buNone/>
            </a:pPr>
            <a:r>
              <a:rPr lang="en-GB" sz="2400" dirty="0" smtClean="0"/>
              <a:t>Sources of literature can be divided into 3 categories:</a:t>
            </a:r>
          </a:p>
          <a:p>
            <a:r>
              <a:rPr lang="en-GB" sz="2400" dirty="0" smtClean="0"/>
              <a:t>Primary literature sources</a:t>
            </a:r>
          </a:p>
          <a:p>
            <a:r>
              <a:rPr lang="en-GB" sz="2400" dirty="0" smtClean="0"/>
              <a:t>Secondary literature sources</a:t>
            </a:r>
          </a:p>
          <a:p>
            <a:r>
              <a:rPr lang="en-GB" sz="2400" dirty="0" smtClean="0"/>
              <a:t>Tertiary literature sources</a:t>
            </a:r>
            <a:endParaRPr lang="en-GB" sz="2400" dirty="0"/>
          </a:p>
        </p:txBody>
      </p:sp>
    </p:spTree>
    <p:extLst>
      <p:ext uri="{BB962C8B-B14F-4D97-AF65-F5344CB8AC3E}">
        <p14:creationId xmlns:p14="http://schemas.microsoft.com/office/powerpoint/2010/main" val="16094386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linked document contains full tex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4673" y="158975"/>
            <a:ext cx="9296179" cy="6699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9710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Primary sources</a:t>
            </a:r>
            <a:endParaRPr lang="en-GB" dirty="0"/>
          </a:p>
        </p:txBody>
      </p:sp>
      <p:sp>
        <p:nvSpPr>
          <p:cNvPr id="10" name="Content Placeholder 9"/>
          <p:cNvSpPr>
            <a:spLocks noGrp="1"/>
          </p:cNvSpPr>
          <p:nvPr>
            <p:ph idx="1"/>
          </p:nvPr>
        </p:nvSpPr>
        <p:spPr/>
        <p:txBody>
          <a:bodyPr>
            <a:normAutofit fontScale="92500" lnSpcReduction="10000"/>
          </a:bodyPr>
          <a:lstStyle/>
          <a:p>
            <a:pPr marL="0" indent="0" fontAlgn="base">
              <a:buNone/>
            </a:pPr>
            <a:r>
              <a:rPr lang="en-GB" sz="2400" dirty="0" smtClean="0"/>
              <a:t>A primary source is </a:t>
            </a:r>
            <a:r>
              <a:rPr lang="fr-FR" sz="2400" dirty="0" smtClean="0"/>
              <a:t>‘straight </a:t>
            </a:r>
            <a:r>
              <a:rPr lang="fr-FR" sz="2400" dirty="0" err="1"/>
              <a:t>from</a:t>
            </a:r>
            <a:r>
              <a:rPr lang="fr-FR" sz="2400" dirty="0"/>
              <a:t> the </a:t>
            </a:r>
            <a:r>
              <a:rPr lang="fr-FR" sz="2400" dirty="0" err="1"/>
              <a:t>horse’s</a:t>
            </a:r>
            <a:r>
              <a:rPr lang="fr-FR" sz="2400" dirty="0"/>
              <a:t> </a:t>
            </a:r>
            <a:r>
              <a:rPr lang="fr-FR" sz="2400" dirty="0" err="1" smtClean="0"/>
              <a:t>mouth</a:t>
            </a:r>
            <a:r>
              <a:rPr lang="fr-FR" sz="2400" dirty="0" smtClean="0"/>
              <a:t>’</a:t>
            </a:r>
            <a:endParaRPr lang="fr-FR" sz="2400" dirty="0"/>
          </a:p>
          <a:p>
            <a:pPr marL="0" indent="0" fontAlgn="base">
              <a:buNone/>
            </a:pPr>
            <a:endParaRPr lang="en-GB" sz="2400" dirty="0"/>
          </a:p>
          <a:p>
            <a:pPr fontAlgn="base"/>
            <a:r>
              <a:rPr lang="en-GB" sz="2400" dirty="0" smtClean="0"/>
              <a:t>Reports</a:t>
            </a:r>
            <a:endParaRPr lang="en-GB" sz="2400" dirty="0"/>
          </a:p>
          <a:p>
            <a:pPr fontAlgn="base"/>
            <a:r>
              <a:rPr lang="en-GB" sz="2400" dirty="0"/>
              <a:t>Theses</a:t>
            </a:r>
          </a:p>
          <a:p>
            <a:pPr fontAlgn="base"/>
            <a:r>
              <a:rPr lang="en-GB" sz="2400" dirty="0"/>
              <a:t>Emails</a:t>
            </a:r>
          </a:p>
          <a:p>
            <a:pPr fontAlgn="base"/>
            <a:r>
              <a:rPr lang="en-GB" sz="2400" dirty="0"/>
              <a:t>Conference proceedings</a:t>
            </a:r>
          </a:p>
          <a:p>
            <a:pPr fontAlgn="base"/>
            <a:r>
              <a:rPr lang="en-GB" sz="2400" dirty="0"/>
              <a:t>Company reports</a:t>
            </a:r>
          </a:p>
          <a:p>
            <a:pPr fontAlgn="base"/>
            <a:r>
              <a:rPr lang="en-GB" sz="2400" dirty="0"/>
              <a:t>Unpublished manuscript sources</a:t>
            </a:r>
          </a:p>
          <a:p>
            <a:pPr fontAlgn="base"/>
            <a:r>
              <a:rPr lang="en-GB" sz="2400" dirty="0" smtClean="0"/>
              <a:t>Some government publications</a:t>
            </a:r>
          </a:p>
          <a:p>
            <a:endParaRPr lang="en-GB" dirty="0"/>
          </a:p>
        </p:txBody>
      </p:sp>
    </p:spTree>
    <p:extLst>
      <p:ext uri="{BB962C8B-B14F-4D97-AF65-F5344CB8AC3E}">
        <p14:creationId xmlns:p14="http://schemas.microsoft.com/office/powerpoint/2010/main" val="700241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Secondary sources</a:t>
            </a:r>
            <a:endParaRPr lang="en-GB" dirty="0"/>
          </a:p>
        </p:txBody>
      </p:sp>
      <p:sp>
        <p:nvSpPr>
          <p:cNvPr id="3" name="Text Placeholder 2"/>
          <p:cNvSpPr>
            <a:spLocks noGrp="1"/>
          </p:cNvSpPr>
          <p:nvPr>
            <p:ph idx="1"/>
          </p:nvPr>
        </p:nvSpPr>
        <p:spPr/>
        <p:txBody>
          <a:bodyPr/>
          <a:lstStyle/>
          <a:p>
            <a:pPr marL="0" indent="0" fontAlgn="base">
              <a:buNone/>
            </a:pPr>
            <a:r>
              <a:rPr lang="en-GB" sz="2400" dirty="0" smtClean="0"/>
              <a:t>Secondary sources are often a reworking of many primary sources.</a:t>
            </a:r>
          </a:p>
          <a:p>
            <a:pPr fontAlgn="base"/>
            <a:endParaRPr lang="en-GB" sz="2400" dirty="0"/>
          </a:p>
          <a:p>
            <a:pPr fontAlgn="base"/>
            <a:r>
              <a:rPr lang="en-GB" sz="2400" dirty="0" smtClean="0"/>
              <a:t>Journals</a:t>
            </a:r>
            <a:endParaRPr lang="en-GB" sz="2400" dirty="0"/>
          </a:p>
          <a:p>
            <a:pPr fontAlgn="base"/>
            <a:r>
              <a:rPr lang="en-GB" sz="2400" dirty="0"/>
              <a:t>Books</a:t>
            </a:r>
          </a:p>
          <a:p>
            <a:pPr fontAlgn="base"/>
            <a:r>
              <a:rPr lang="en-GB" sz="2400" dirty="0" smtClean="0"/>
              <a:t>Newspapers</a:t>
            </a:r>
          </a:p>
          <a:p>
            <a:pPr fontAlgn="base"/>
            <a:r>
              <a:rPr lang="en-GB" sz="2400" dirty="0" smtClean="0"/>
              <a:t>Textbooks</a:t>
            </a:r>
            <a:endParaRPr lang="en-GB" sz="2400" dirty="0"/>
          </a:p>
          <a:p>
            <a:pPr fontAlgn="base"/>
            <a:r>
              <a:rPr lang="en-GB" sz="2400" dirty="0"/>
              <a:t>Some government publications</a:t>
            </a:r>
          </a:p>
          <a:p>
            <a:endParaRPr lang="en-GB" dirty="0"/>
          </a:p>
        </p:txBody>
      </p:sp>
    </p:spTree>
    <p:extLst>
      <p:ext uri="{BB962C8B-B14F-4D97-AF65-F5344CB8AC3E}">
        <p14:creationId xmlns:p14="http://schemas.microsoft.com/office/powerpoint/2010/main" val="25945643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Tertiary sources</a:t>
            </a:r>
            <a:br>
              <a:rPr lang="en-GB" dirty="0" smtClean="0"/>
            </a:br>
            <a:endParaRPr lang="en-GB" dirty="0"/>
          </a:p>
        </p:txBody>
      </p:sp>
      <p:sp>
        <p:nvSpPr>
          <p:cNvPr id="3" name="Content Placeholder 2"/>
          <p:cNvSpPr>
            <a:spLocks noGrp="1"/>
          </p:cNvSpPr>
          <p:nvPr>
            <p:ph idx="1"/>
          </p:nvPr>
        </p:nvSpPr>
        <p:spPr/>
        <p:txBody>
          <a:bodyPr>
            <a:normAutofit/>
          </a:bodyPr>
          <a:lstStyle/>
          <a:p>
            <a:pPr fontAlgn="base"/>
            <a:r>
              <a:rPr lang="fr-FR" sz="2400" dirty="0" smtClean="0"/>
              <a:t>Indexes</a:t>
            </a:r>
            <a:endParaRPr lang="fr-FR" sz="2400" dirty="0"/>
          </a:p>
          <a:p>
            <a:pPr fontAlgn="base"/>
            <a:r>
              <a:rPr lang="fr-FR" sz="2400" dirty="0" err="1"/>
              <a:t>Databases</a:t>
            </a:r>
            <a:endParaRPr lang="fr-FR" sz="2400" dirty="0"/>
          </a:p>
          <a:p>
            <a:pPr fontAlgn="base"/>
            <a:r>
              <a:rPr lang="fr-FR" sz="2400" dirty="0"/>
              <a:t>Catalogues</a:t>
            </a:r>
          </a:p>
          <a:p>
            <a:pPr fontAlgn="base"/>
            <a:r>
              <a:rPr lang="fr-FR" sz="2400" dirty="0" err="1"/>
              <a:t>Encyclopaedias</a:t>
            </a:r>
            <a:endParaRPr lang="fr-FR" sz="2400" dirty="0"/>
          </a:p>
          <a:p>
            <a:pPr fontAlgn="base"/>
            <a:r>
              <a:rPr lang="fr-FR" sz="2400" dirty="0" err="1"/>
              <a:t>Dictionaries</a:t>
            </a:r>
            <a:endParaRPr lang="fr-FR" sz="2400" dirty="0"/>
          </a:p>
          <a:p>
            <a:pPr fontAlgn="base"/>
            <a:r>
              <a:rPr lang="fr-FR" sz="2400" dirty="0"/>
              <a:t>Bibliographies</a:t>
            </a:r>
          </a:p>
          <a:p>
            <a:pPr fontAlgn="base"/>
            <a:r>
              <a:rPr lang="fr-FR" sz="2400" dirty="0"/>
              <a:t>Citation indexes</a:t>
            </a:r>
          </a:p>
        </p:txBody>
      </p:sp>
    </p:spTree>
    <p:extLst>
      <p:ext uri="{BB962C8B-B14F-4D97-AF65-F5344CB8AC3E}">
        <p14:creationId xmlns:p14="http://schemas.microsoft.com/office/powerpoint/2010/main" val="4929144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ictur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0" y="334963"/>
            <a:ext cx="9166225" cy="6018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800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Step 3: Identify themes, debates and gaps</a:t>
            </a:r>
            <a:br>
              <a:rPr lang="en-GB" b="1" dirty="0"/>
            </a:br>
            <a:endParaRPr lang="en-GB" dirty="0"/>
          </a:p>
        </p:txBody>
      </p:sp>
      <p:sp>
        <p:nvSpPr>
          <p:cNvPr id="3" name="Content Placeholder 2"/>
          <p:cNvSpPr>
            <a:spLocks noGrp="1"/>
          </p:cNvSpPr>
          <p:nvPr>
            <p:ph idx="1"/>
          </p:nvPr>
        </p:nvSpPr>
        <p:spPr>
          <a:xfrm>
            <a:off x="677333" y="1524000"/>
            <a:ext cx="10059677" cy="5106837"/>
          </a:xfrm>
        </p:spPr>
        <p:txBody>
          <a:bodyPr>
            <a:normAutofit lnSpcReduction="10000"/>
          </a:bodyPr>
          <a:lstStyle/>
          <a:p>
            <a:pPr marL="0" indent="0">
              <a:buNone/>
            </a:pPr>
            <a:r>
              <a:rPr lang="en-GB" sz="2000" dirty="0" smtClean="0"/>
              <a:t>To </a:t>
            </a:r>
            <a:r>
              <a:rPr lang="en-GB" sz="2000" dirty="0"/>
              <a:t>begin organising your literature review’s argument and structure, you need to understand the connections and relationships between the sources you’ve read. Based on your reading and notes, you can look for</a:t>
            </a:r>
            <a:r>
              <a:rPr lang="en-GB" sz="2000" dirty="0" smtClean="0"/>
              <a:t>:</a:t>
            </a:r>
          </a:p>
          <a:p>
            <a:pPr marL="0" indent="0">
              <a:buNone/>
            </a:pPr>
            <a:endParaRPr lang="en-GB" sz="2000" dirty="0"/>
          </a:p>
          <a:p>
            <a:r>
              <a:rPr lang="en-GB" sz="2000" b="1" dirty="0"/>
              <a:t>Trends and patterns (in theory, method or results):</a:t>
            </a:r>
            <a:r>
              <a:rPr lang="en-GB" sz="2000" dirty="0"/>
              <a:t> do certain approaches become more or less popular over time?</a:t>
            </a:r>
          </a:p>
          <a:p>
            <a:r>
              <a:rPr lang="en-GB" sz="2000" b="1" dirty="0"/>
              <a:t>Themes:</a:t>
            </a:r>
            <a:r>
              <a:rPr lang="en-GB" sz="2000" dirty="0"/>
              <a:t> what questions or concepts recur across the literature?</a:t>
            </a:r>
          </a:p>
          <a:p>
            <a:r>
              <a:rPr lang="en-GB" sz="2000" b="1" dirty="0"/>
              <a:t>Debates, conflicts and contradictions:</a:t>
            </a:r>
            <a:r>
              <a:rPr lang="en-GB" sz="2000" dirty="0"/>
              <a:t> where do sources disagree?</a:t>
            </a:r>
          </a:p>
          <a:p>
            <a:r>
              <a:rPr lang="en-GB" sz="2000" b="1" dirty="0"/>
              <a:t>Pivotal publications:</a:t>
            </a:r>
            <a:r>
              <a:rPr lang="en-GB" sz="2000" dirty="0"/>
              <a:t> are there any influential theories or studies that changed the direction of the field?</a:t>
            </a:r>
          </a:p>
          <a:p>
            <a:r>
              <a:rPr lang="en-GB" sz="2000" b="1" dirty="0"/>
              <a:t>Gaps:</a:t>
            </a:r>
            <a:r>
              <a:rPr lang="en-GB" sz="2000" dirty="0"/>
              <a:t> what is missing from the literature? Are there weaknesses that need to be addressed?</a:t>
            </a:r>
          </a:p>
          <a:p>
            <a:r>
              <a:rPr lang="en-GB" sz="2000" dirty="0"/>
              <a:t>This step will help you work out the structure of your literature review and (if applicable) show how your own research will contribute to existing knowledge.</a:t>
            </a:r>
          </a:p>
          <a:p>
            <a:endParaRPr lang="en-GB" dirty="0"/>
          </a:p>
        </p:txBody>
      </p:sp>
    </p:spTree>
    <p:extLst>
      <p:ext uri="{BB962C8B-B14F-4D97-AF65-F5344CB8AC3E}">
        <p14:creationId xmlns:p14="http://schemas.microsoft.com/office/powerpoint/2010/main" val="11081551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829641" cy="1320800"/>
          </a:xfrm>
        </p:spPr>
        <p:txBody>
          <a:bodyPr>
            <a:normAutofit fontScale="90000"/>
          </a:bodyPr>
          <a:lstStyle/>
          <a:p>
            <a:r>
              <a:rPr lang="en-GB" b="1" dirty="0"/>
              <a:t>Step 4: Outline your literature review’s struct</a:t>
            </a:r>
            <a:r>
              <a:rPr lang="en-GB" b="1" dirty="0">
                <a:solidFill>
                  <a:schemeClr val="accent1">
                    <a:lumMod val="75000"/>
                  </a:schemeClr>
                </a:solidFill>
              </a:rPr>
              <a:t>ure</a:t>
            </a:r>
            <a:r>
              <a:rPr lang="en-GB" b="1" dirty="0"/>
              <a:t/>
            </a:r>
            <a:br>
              <a:rPr lang="en-GB" b="1" dirty="0"/>
            </a:br>
            <a:endParaRPr lang="en-GB" dirty="0"/>
          </a:p>
        </p:txBody>
      </p:sp>
      <p:sp>
        <p:nvSpPr>
          <p:cNvPr id="3" name="Content Placeholder 2"/>
          <p:cNvSpPr>
            <a:spLocks noGrp="1"/>
          </p:cNvSpPr>
          <p:nvPr>
            <p:ph idx="1"/>
          </p:nvPr>
        </p:nvSpPr>
        <p:spPr/>
        <p:txBody>
          <a:bodyPr/>
          <a:lstStyle/>
          <a:p>
            <a:r>
              <a:rPr lang="en-GB" sz="2400" dirty="0" smtClean="0"/>
              <a:t>There </a:t>
            </a:r>
            <a:r>
              <a:rPr lang="en-GB" sz="2400" dirty="0"/>
              <a:t>are various approaches to organising the body of a literature review. You should have a rough idea of your strategy before you start writing.</a:t>
            </a:r>
          </a:p>
          <a:p>
            <a:r>
              <a:rPr lang="en-GB" sz="2400" dirty="0"/>
              <a:t>Depending on the length of your literature review, you can combine several of these strategies (for example, your overall structure might be thematic, but each theme is discussed chronologically).</a:t>
            </a:r>
          </a:p>
          <a:p>
            <a:endParaRPr lang="en-GB" dirty="0"/>
          </a:p>
        </p:txBody>
      </p:sp>
    </p:spTree>
    <p:extLst>
      <p:ext uri="{BB962C8B-B14F-4D97-AF65-F5344CB8AC3E}">
        <p14:creationId xmlns:p14="http://schemas.microsoft.com/office/powerpoint/2010/main" val="2530463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749126" cy="1320800"/>
          </a:xfrm>
        </p:spPr>
        <p:txBody>
          <a:bodyPr>
            <a:normAutofit/>
          </a:bodyPr>
          <a:lstStyle/>
          <a:p>
            <a:r>
              <a:rPr lang="en-GB" b="1" dirty="0"/>
              <a:t>Chronological</a:t>
            </a:r>
          </a:p>
        </p:txBody>
      </p:sp>
      <p:sp>
        <p:nvSpPr>
          <p:cNvPr id="3" name="Content Placeholder 2"/>
          <p:cNvSpPr>
            <a:spLocks noGrp="1"/>
          </p:cNvSpPr>
          <p:nvPr>
            <p:ph idx="1"/>
          </p:nvPr>
        </p:nvSpPr>
        <p:spPr/>
        <p:txBody>
          <a:bodyPr/>
          <a:lstStyle/>
          <a:p>
            <a:r>
              <a:rPr lang="en-GB" sz="2400" dirty="0" smtClean="0"/>
              <a:t>The </a:t>
            </a:r>
            <a:r>
              <a:rPr lang="en-GB" sz="2400" dirty="0"/>
              <a:t>simplest approach is to trace the development of the topic over time. However, if you choose this strategy, be careful to avoid simply </a:t>
            </a:r>
            <a:r>
              <a:rPr lang="en-GB" sz="2400" dirty="0">
                <a:solidFill>
                  <a:schemeClr val="accent2"/>
                </a:solidFill>
              </a:rPr>
              <a:t>listing</a:t>
            </a:r>
            <a:r>
              <a:rPr lang="en-GB" sz="2400" dirty="0"/>
              <a:t> and summarising sources in order.</a:t>
            </a:r>
          </a:p>
          <a:p>
            <a:r>
              <a:rPr lang="en-GB" sz="2400" dirty="0"/>
              <a:t>Try to analyse patterns, turning points and key debates that have shaped the direction of the field. Give your interpretation of how and why certain developments occurred.</a:t>
            </a:r>
          </a:p>
          <a:p>
            <a:endParaRPr lang="en-GB" dirty="0"/>
          </a:p>
        </p:txBody>
      </p:sp>
    </p:spTree>
    <p:extLst>
      <p:ext uri="{BB962C8B-B14F-4D97-AF65-F5344CB8AC3E}">
        <p14:creationId xmlns:p14="http://schemas.microsoft.com/office/powerpoint/2010/main" val="11372907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979164" cy="1320800"/>
          </a:xfrm>
        </p:spPr>
        <p:txBody>
          <a:bodyPr>
            <a:normAutofit/>
          </a:bodyPr>
          <a:lstStyle/>
          <a:p>
            <a:r>
              <a:rPr lang="en-GB" b="1" dirty="0"/>
              <a:t>Thematic</a:t>
            </a:r>
          </a:p>
        </p:txBody>
      </p:sp>
      <p:sp>
        <p:nvSpPr>
          <p:cNvPr id="3" name="Content Placeholder 2"/>
          <p:cNvSpPr>
            <a:spLocks noGrp="1"/>
          </p:cNvSpPr>
          <p:nvPr>
            <p:ph idx="1"/>
          </p:nvPr>
        </p:nvSpPr>
        <p:spPr/>
        <p:txBody>
          <a:bodyPr/>
          <a:lstStyle/>
          <a:p>
            <a:r>
              <a:rPr lang="en-GB" sz="2400" dirty="0" smtClean="0"/>
              <a:t>If </a:t>
            </a:r>
            <a:r>
              <a:rPr lang="en-GB" sz="2400" dirty="0"/>
              <a:t>you have found some recurring central themes, you can organise your literature review into subsections that address different aspects of the topic.</a:t>
            </a:r>
          </a:p>
          <a:p>
            <a:r>
              <a:rPr lang="en-GB" sz="2400" dirty="0"/>
              <a:t>For example, if you are reviewing literature about inequalities in migrant health outcomes, key themes might include healthcare policy, language barriers, cultural attitudes, legal status, and economic access.</a:t>
            </a:r>
          </a:p>
          <a:p>
            <a:endParaRPr lang="en-GB" dirty="0"/>
          </a:p>
        </p:txBody>
      </p:sp>
    </p:spTree>
    <p:extLst>
      <p:ext uri="{BB962C8B-B14F-4D97-AF65-F5344CB8AC3E}">
        <p14:creationId xmlns:p14="http://schemas.microsoft.com/office/powerpoint/2010/main" val="37690150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10111436" cy="1320800"/>
          </a:xfrm>
        </p:spPr>
        <p:txBody>
          <a:bodyPr>
            <a:normAutofit/>
          </a:bodyPr>
          <a:lstStyle/>
          <a:p>
            <a:r>
              <a:rPr lang="en-GB" b="1" dirty="0"/>
              <a:t>Methodological</a:t>
            </a:r>
          </a:p>
        </p:txBody>
      </p:sp>
      <p:sp>
        <p:nvSpPr>
          <p:cNvPr id="3" name="Content Placeholder 2"/>
          <p:cNvSpPr>
            <a:spLocks noGrp="1"/>
          </p:cNvSpPr>
          <p:nvPr>
            <p:ph idx="1"/>
          </p:nvPr>
        </p:nvSpPr>
        <p:spPr>
          <a:xfrm>
            <a:off x="677333" y="1748287"/>
            <a:ext cx="9973413" cy="4293075"/>
          </a:xfrm>
        </p:spPr>
        <p:txBody>
          <a:bodyPr>
            <a:normAutofit fontScale="25000" lnSpcReduction="20000"/>
          </a:bodyPr>
          <a:lstStyle/>
          <a:p>
            <a:pPr marL="0" indent="0">
              <a:buNone/>
            </a:pPr>
            <a:r>
              <a:rPr lang="en-GB" sz="9600" dirty="0" smtClean="0"/>
              <a:t>If </a:t>
            </a:r>
            <a:r>
              <a:rPr lang="en-GB" sz="9600" dirty="0"/>
              <a:t>you draw your sources from different disciplines or fields that use a variety of research methods, you might want to compare the results and conclusions that emerge from different approaches. </a:t>
            </a:r>
            <a:endParaRPr lang="en-GB" sz="9600" dirty="0" smtClean="0"/>
          </a:p>
          <a:p>
            <a:pPr marL="0" indent="0">
              <a:buNone/>
            </a:pPr>
            <a:endParaRPr lang="en-GB" sz="9600" dirty="0" smtClean="0"/>
          </a:p>
          <a:p>
            <a:pPr marL="0" indent="0">
              <a:buNone/>
            </a:pPr>
            <a:r>
              <a:rPr lang="en-GB" sz="9600" dirty="0" smtClean="0"/>
              <a:t>For </a:t>
            </a:r>
            <a:r>
              <a:rPr lang="en-GB" sz="9600" dirty="0"/>
              <a:t>example:</a:t>
            </a:r>
          </a:p>
          <a:p>
            <a:r>
              <a:rPr lang="en-GB" sz="9600" dirty="0"/>
              <a:t>Look at what results have emerged in qualitative versus quantitative research</a:t>
            </a:r>
          </a:p>
          <a:p>
            <a:r>
              <a:rPr lang="en-GB" sz="9600" dirty="0"/>
              <a:t>Discuss how the topic has been approached by empirical versus theoretical scholarship</a:t>
            </a:r>
          </a:p>
          <a:p>
            <a:r>
              <a:rPr lang="en-GB" sz="9600" dirty="0"/>
              <a:t>Divide the literature into sociological, historical, and cultural sources</a:t>
            </a:r>
          </a:p>
          <a:p>
            <a:endParaRPr lang="en-GB" dirty="0"/>
          </a:p>
        </p:txBody>
      </p:sp>
    </p:spTree>
    <p:extLst>
      <p:ext uri="{BB962C8B-B14F-4D97-AF65-F5344CB8AC3E}">
        <p14:creationId xmlns:p14="http://schemas.microsoft.com/office/powerpoint/2010/main" val="961732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841141" cy="1320800"/>
          </a:xfrm>
        </p:spPr>
        <p:txBody>
          <a:bodyPr>
            <a:normAutofit/>
          </a:bodyPr>
          <a:lstStyle/>
          <a:p>
            <a:r>
              <a:rPr lang="en-GB" b="1" dirty="0"/>
              <a:t>Theoretical</a:t>
            </a:r>
          </a:p>
        </p:txBody>
      </p:sp>
      <p:sp>
        <p:nvSpPr>
          <p:cNvPr id="3" name="Content Placeholder 2"/>
          <p:cNvSpPr>
            <a:spLocks noGrp="1"/>
          </p:cNvSpPr>
          <p:nvPr>
            <p:ph idx="1"/>
          </p:nvPr>
        </p:nvSpPr>
        <p:spPr/>
        <p:txBody>
          <a:bodyPr/>
          <a:lstStyle/>
          <a:p>
            <a:r>
              <a:rPr lang="en-GB" sz="2400" dirty="0" smtClean="0"/>
              <a:t>A </a:t>
            </a:r>
            <a:r>
              <a:rPr lang="en-GB" sz="2400" dirty="0"/>
              <a:t>literature review is often the foundation for a theoretical framework. You can use it to discuss various theories, models, and definitions of key concepts.</a:t>
            </a:r>
          </a:p>
          <a:p>
            <a:r>
              <a:rPr lang="en-GB" sz="2400" dirty="0"/>
              <a:t>You might argue for the relevance of a specific theoretical approach, or combine various theoretical concepts to create a framework for your research.</a:t>
            </a:r>
          </a:p>
          <a:p>
            <a:endParaRPr lang="en-GB" dirty="0"/>
          </a:p>
        </p:txBody>
      </p:sp>
    </p:spTree>
    <p:extLst>
      <p:ext uri="{BB962C8B-B14F-4D97-AF65-F5344CB8AC3E}">
        <p14:creationId xmlns:p14="http://schemas.microsoft.com/office/powerpoint/2010/main" val="28184225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2462974252"/>
              </p:ext>
            </p:extLst>
          </p:nvPr>
        </p:nvGraphicFramePr>
        <p:xfrm>
          <a:off x="0" y="690563"/>
          <a:ext cx="10806113" cy="5351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8493118" y="3881887"/>
            <a:ext cx="1351474" cy="1400383"/>
          </a:xfrm>
          <a:prstGeom prst="rect">
            <a:avLst/>
          </a:prstGeom>
          <a:noFill/>
        </p:spPr>
        <p:txBody>
          <a:bodyPr wrap="square" rtlCol="0">
            <a:spAutoFit/>
          </a:bodyPr>
          <a:lstStyle/>
          <a:p>
            <a:r>
              <a:rPr lang="en-GB" sz="1700" dirty="0" smtClean="0"/>
              <a:t>Parents, teachers, assistants, ancillary staff, LA</a:t>
            </a:r>
            <a:endParaRPr lang="en-GB" sz="1700" dirty="0"/>
          </a:p>
        </p:txBody>
      </p:sp>
      <p:sp>
        <p:nvSpPr>
          <p:cNvPr id="7" name="TextBox 6"/>
          <p:cNvSpPr txBox="1"/>
          <p:nvPr/>
        </p:nvSpPr>
        <p:spPr>
          <a:xfrm>
            <a:off x="4842294" y="937404"/>
            <a:ext cx="1012165" cy="369332"/>
          </a:xfrm>
          <a:prstGeom prst="rect">
            <a:avLst/>
          </a:prstGeom>
          <a:noFill/>
        </p:spPr>
        <p:txBody>
          <a:bodyPr wrap="square" rtlCol="0">
            <a:spAutoFit/>
          </a:bodyPr>
          <a:lstStyle/>
          <a:p>
            <a:r>
              <a:rPr lang="en-GB" dirty="0" smtClean="0"/>
              <a:t>passive</a:t>
            </a:r>
            <a:endParaRPr lang="en-GB" dirty="0"/>
          </a:p>
        </p:txBody>
      </p:sp>
      <p:sp>
        <p:nvSpPr>
          <p:cNvPr id="8" name="TextBox 7"/>
          <p:cNvSpPr txBox="1"/>
          <p:nvPr/>
        </p:nvSpPr>
        <p:spPr>
          <a:xfrm>
            <a:off x="6728604" y="2306128"/>
            <a:ext cx="845388" cy="369332"/>
          </a:xfrm>
          <a:prstGeom prst="rect">
            <a:avLst/>
          </a:prstGeom>
          <a:noFill/>
        </p:spPr>
        <p:txBody>
          <a:bodyPr wrap="square" rtlCol="0">
            <a:spAutoFit/>
          </a:bodyPr>
          <a:lstStyle/>
          <a:p>
            <a:r>
              <a:rPr lang="en-GB" dirty="0" smtClean="0"/>
              <a:t>active</a:t>
            </a:r>
            <a:endParaRPr lang="en-GB" dirty="0"/>
          </a:p>
        </p:txBody>
      </p:sp>
      <p:sp>
        <p:nvSpPr>
          <p:cNvPr id="9" name="TextBox 8"/>
          <p:cNvSpPr txBox="1"/>
          <p:nvPr/>
        </p:nvSpPr>
        <p:spPr>
          <a:xfrm>
            <a:off x="3111260" y="2306128"/>
            <a:ext cx="805132" cy="276999"/>
          </a:xfrm>
          <a:prstGeom prst="rect">
            <a:avLst/>
          </a:prstGeom>
          <a:noFill/>
        </p:spPr>
        <p:txBody>
          <a:bodyPr wrap="square" rtlCol="0">
            <a:spAutoFit/>
          </a:bodyPr>
          <a:lstStyle/>
          <a:p>
            <a:r>
              <a:rPr lang="en-GB" sz="1200" dirty="0" smtClean="0"/>
              <a:t>avoidant</a:t>
            </a:r>
            <a:endParaRPr lang="en-GB" sz="1200" dirty="0"/>
          </a:p>
        </p:txBody>
      </p:sp>
      <p:sp>
        <p:nvSpPr>
          <p:cNvPr id="10" name="TextBox 9"/>
          <p:cNvSpPr txBox="1"/>
          <p:nvPr/>
        </p:nvSpPr>
        <p:spPr>
          <a:xfrm>
            <a:off x="373811" y="3427562"/>
            <a:ext cx="1362973" cy="738664"/>
          </a:xfrm>
          <a:prstGeom prst="rect">
            <a:avLst/>
          </a:prstGeom>
          <a:noFill/>
        </p:spPr>
        <p:txBody>
          <a:bodyPr wrap="square" rtlCol="0">
            <a:spAutoFit/>
          </a:bodyPr>
          <a:lstStyle/>
          <a:p>
            <a:endParaRPr lang="en-GB" sz="1400" dirty="0" smtClean="0"/>
          </a:p>
          <a:p>
            <a:r>
              <a:rPr lang="en-GB" sz="1400" dirty="0" err="1" smtClean="0"/>
              <a:t>ArgumentativeIn</a:t>
            </a:r>
            <a:r>
              <a:rPr lang="en-GB" sz="1400" dirty="0" smtClean="0"/>
              <a:t> groups?</a:t>
            </a:r>
            <a:endParaRPr lang="en-GB" sz="1400" dirty="0"/>
          </a:p>
        </p:txBody>
      </p:sp>
      <p:sp>
        <p:nvSpPr>
          <p:cNvPr id="11" name="Arc 10"/>
          <p:cNvSpPr/>
          <p:nvPr/>
        </p:nvSpPr>
        <p:spPr>
          <a:xfrm>
            <a:off x="4451230" y="3001992"/>
            <a:ext cx="45719" cy="9776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Arc 11"/>
          <p:cNvSpPr/>
          <p:nvPr/>
        </p:nvSpPr>
        <p:spPr>
          <a:xfrm>
            <a:off x="4606505" y="3214777"/>
            <a:ext cx="534837" cy="1690778"/>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Arc 13"/>
          <p:cNvSpPr/>
          <p:nvPr/>
        </p:nvSpPr>
        <p:spPr>
          <a:xfrm rot="8006476">
            <a:off x="1303895" y="2231147"/>
            <a:ext cx="5734976" cy="852411"/>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6" name="Straight Connector 15"/>
          <p:cNvCxnSpPr/>
          <p:nvPr/>
        </p:nvCxnSpPr>
        <p:spPr>
          <a:xfrm flipV="1">
            <a:off x="5474898" y="1782792"/>
            <a:ext cx="667110" cy="523336"/>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flipV="1">
            <a:off x="1650521" y="2426898"/>
            <a:ext cx="552090" cy="12939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6142008" y="5216106"/>
            <a:ext cx="1230701" cy="534837"/>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5854459" y="2783457"/>
            <a:ext cx="3036499" cy="165052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2819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jigsaw puzz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9062" y="1252956"/>
            <a:ext cx="6067530" cy="4164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2458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p>
        </p:txBody>
      </p:sp>
      <p:sp>
        <p:nvSpPr>
          <p:cNvPr id="3" name="Content Placeholder 2"/>
          <p:cNvSpPr>
            <a:spLocks noGrp="1"/>
          </p:cNvSpPr>
          <p:nvPr>
            <p:ph idx="1"/>
          </p:nvPr>
        </p:nvSpPr>
        <p:spPr>
          <a:xfrm>
            <a:off x="677333" y="2160589"/>
            <a:ext cx="10125345" cy="3880773"/>
          </a:xfrm>
        </p:spPr>
        <p:txBody>
          <a:bodyPr>
            <a:normAutofit/>
          </a:bodyPr>
          <a:lstStyle/>
          <a:p>
            <a:r>
              <a:rPr lang="en-GB" sz="3000" dirty="0">
                <a:hlinkClick r:id="rId2"/>
              </a:rPr>
              <a:t>https://www.youtube.com/watch?v=ZR3eWMnJ69o</a:t>
            </a:r>
            <a:endParaRPr lang="en-GB" sz="3000" dirty="0"/>
          </a:p>
        </p:txBody>
      </p:sp>
      <p:pic>
        <p:nvPicPr>
          <p:cNvPr id="4098"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619" y="3269230"/>
            <a:ext cx="2570468" cy="3329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3658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5: Write your literature review</a:t>
            </a:r>
            <a:br>
              <a:rPr lang="en-GB" b="1" dirty="0"/>
            </a:br>
            <a:endParaRPr lang="en-GB" dirty="0"/>
          </a:p>
        </p:txBody>
      </p:sp>
      <p:sp>
        <p:nvSpPr>
          <p:cNvPr id="3" name="Content Placeholder 2"/>
          <p:cNvSpPr>
            <a:spLocks noGrp="1"/>
          </p:cNvSpPr>
          <p:nvPr>
            <p:ph idx="1"/>
          </p:nvPr>
        </p:nvSpPr>
        <p:spPr/>
        <p:txBody>
          <a:bodyPr/>
          <a:lstStyle/>
          <a:p>
            <a:pPr marL="0" indent="0">
              <a:buNone/>
            </a:pPr>
            <a:r>
              <a:rPr lang="en-GB" sz="2400" dirty="0" smtClean="0"/>
              <a:t>Like </a:t>
            </a:r>
            <a:r>
              <a:rPr lang="en-GB" sz="2400" dirty="0"/>
              <a:t>any other academic text, your literature review should </a:t>
            </a:r>
            <a:r>
              <a:rPr lang="en-GB" sz="2400" dirty="0" smtClean="0"/>
              <a:t>have:</a:t>
            </a:r>
          </a:p>
          <a:p>
            <a:r>
              <a:rPr lang="en-GB" sz="2400" dirty="0" smtClean="0"/>
              <a:t>an</a:t>
            </a:r>
            <a:r>
              <a:rPr lang="en-GB" sz="2400" dirty="0"/>
              <a:t> </a:t>
            </a:r>
            <a:r>
              <a:rPr lang="en-GB" sz="2400" dirty="0" smtClean="0"/>
              <a:t>introduction </a:t>
            </a:r>
          </a:p>
          <a:p>
            <a:r>
              <a:rPr lang="en-GB" sz="2400" dirty="0" smtClean="0"/>
              <a:t>a </a:t>
            </a:r>
            <a:r>
              <a:rPr lang="en-GB" sz="2400" dirty="0"/>
              <a:t>main </a:t>
            </a:r>
            <a:r>
              <a:rPr lang="en-GB" sz="2400" dirty="0" smtClean="0"/>
              <a:t>body</a:t>
            </a:r>
          </a:p>
          <a:p>
            <a:r>
              <a:rPr lang="en-GB" sz="2400" dirty="0" smtClean="0"/>
              <a:t>a</a:t>
            </a:r>
            <a:r>
              <a:rPr lang="en-GB" sz="2400" dirty="0"/>
              <a:t> </a:t>
            </a:r>
            <a:r>
              <a:rPr lang="en-GB" sz="2400" dirty="0" smtClean="0"/>
              <a:t>conclusion </a:t>
            </a:r>
          </a:p>
          <a:p>
            <a:endParaRPr lang="en-GB" sz="2400" dirty="0"/>
          </a:p>
          <a:p>
            <a:pPr marL="0" indent="0">
              <a:buNone/>
            </a:pPr>
            <a:r>
              <a:rPr lang="en-GB" sz="2400" dirty="0" smtClean="0"/>
              <a:t>What </a:t>
            </a:r>
            <a:r>
              <a:rPr lang="en-GB" sz="2400" dirty="0"/>
              <a:t>you include in each depends on the objective of your literature review.</a:t>
            </a:r>
          </a:p>
          <a:p>
            <a:endParaRPr lang="en-GB" dirty="0"/>
          </a:p>
        </p:txBody>
      </p:sp>
    </p:spTree>
    <p:extLst>
      <p:ext uri="{BB962C8B-B14F-4D97-AF65-F5344CB8AC3E}">
        <p14:creationId xmlns:p14="http://schemas.microsoft.com/office/powerpoint/2010/main" val="42799068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lstStyle/>
          <a:p>
            <a:r>
              <a:rPr lang="en-GB" sz="2400" dirty="0" smtClean="0"/>
              <a:t>The </a:t>
            </a:r>
            <a:r>
              <a:rPr lang="en-GB" sz="2400" dirty="0"/>
              <a:t>introduction should clearly establish the focus and purpose of the literature review.</a:t>
            </a:r>
          </a:p>
          <a:p>
            <a:endParaRPr lang="en-GB" dirty="0"/>
          </a:p>
        </p:txBody>
      </p:sp>
    </p:spTree>
    <p:extLst>
      <p:ext uri="{BB962C8B-B14F-4D97-AF65-F5344CB8AC3E}">
        <p14:creationId xmlns:p14="http://schemas.microsoft.com/office/powerpoint/2010/main" val="21224124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Stand-alone literature review</a:t>
            </a:r>
            <a:br>
              <a:rPr lang="en-GB" b="1" dirty="0"/>
            </a:br>
            <a:endParaRPr lang="en-GB" dirty="0"/>
          </a:p>
        </p:txBody>
      </p:sp>
      <p:sp>
        <p:nvSpPr>
          <p:cNvPr id="3" name="Content Placeholder 2"/>
          <p:cNvSpPr>
            <a:spLocks noGrp="1"/>
          </p:cNvSpPr>
          <p:nvPr>
            <p:ph idx="1"/>
          </p:nvPr>
        </p:nvSpPr>
        <p:spPr/>
        <p:txBody>
          <a:bodyPr/>
          <a:lstStyle/>
          <a:p>
            <a:r>
              <a:rPr lang="en-GB" sz="2400" dirty="0"/>
              <a:t>G</a:t>
            </a:r>
            <a:r>
              <a:rPr lang="en-GB" sz="2400" dirty="0" smtClean="0"/>
              <a:t>ive </a:t>
            </a:r>
            <a:r>
              <a:rPr lang="en-GB" sz="2400" dirty="0"/>
              <a:t>some background on the topic and its </a:t>
            </a:r>
            <a:r>
              <a:rPr lang="en-GB" sz="2400" dirty="0" smtClean="0"/>
              <a:t>importance</a:t>
            </a:r>
          </a:p>
          <a:p>
            <a:r>
              <a:rPr lang="en-GB" sz="2400" dirty="0"/>
              <a:t>D</a:t>
            </a:r>
            <a:r>
              <a:rPr lang="en-GB" sz="2400" dirty="0" smtClean="0"/>
              <a:t>iscuss </a:t>
            </a:r>
            <a:r>
              <a:rPr lang="en-GB" sz="2400" dirty="0"/>
              <a:t>the scope of the literature you will review (for example, the time period of your </a:t>
            </a:r>
            <a:r>
              <a:rPr lang="en-GB" sz="2400" dirty="0" smtClean="0"/>
              <a:t>sources)</a:t>
            </a:r>
          </a:p>
          <a:p>
            <a:r>
              <a:rPr lang="en-GB" sz="2400" dirty="0"/>
              <a:t>S</a:t>
            </a:r>
            <a:r>
              <a:rPr lang="en-GB" sz="2400" dirty="0" smtClean="0"/>
              <a:t>tate </a:t>
            </a:r>
            <a:r>
              <a:rPr lang="en-GB" sz="2400" dirty="0"/>
              <a:t>your objective. What new insight will you draw from the literature?</a:t>
            </a:r>
          </a:p>
          <a:p>
            <a:endParaRPr lang="en-GB" dirty="0"/>
          </a:p>
        </p:txBody>
      </p:sp>
    </p:spTree>
    <p:extLst>
      <p:ext uri="{BB962C8B-B14F-4D97-AF65-F5344CB8AC3E}">
        <p14:creationId xmlns:p14="http://schemas.microsoft.com/office/powerpoint/2010/main" val="9359709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Body</a:t>
            </a:r>
            <a:br>
              <a:rPr lang="en-GB" b="1" dirty="0"/>
            </a:br>
            <a:endParaRPr lang="en-GB" dirty="0"/>
          </a:p>
        </p:txBody>
      </p:sp>
      <p:sp>
        <p:nvSpPr>
          <p:cNvPr id="3" name="Content Placeholder 2"/>
          <p:cNvSpPr>
            <a:spLocks noGrp="1"/>
          </p:cNvSpPr>
          <p:nvPr>
            <p:ph idx="1"/>
          </p:nvPr>
        </p:nvSpPr>
        <p:spPr>
          <a:xfrm>
            <a:off x="677334" y="2160590"/>
            <a:ext cx="8596668" cy="3124528"/>
          </a:xfrm>
        </p:spPr>
        <p:txBody>
          <a:bodyPr>
            <a:normAutofit/>
          </a:bodyPr>
          <a:lstStyle/>
          <a:p>
            <a:r>
              <a:rPr lang="en-GB" sz="2400" dirty="0" smtClean="0"/>
              <a:t>Depending </a:t>
            </a:r>
            <a:r>
              <a:rPr lang="en-GB" sz="2400" dirty="0"/>
              <a:t>on the length of your literature review, you might want to divide the body into subsections. You can use a subheading for each theme, time period, or methodological approach.</a:t>
            </a:r>
          </a:p>
          <a:p>
            <a:endParaRPr lang="en-GB" sz="2400" dirty="0"/>
          </a:p>
        </p:txBody>
      </p:sp>
    </p:spTree>
    <p:extLst>
      <p:ext uri="{BB962C8B-B14F-4D97-AF65-F5344CB8AC3E}">
        <p14:creationId xmlns:p14="http://schemas.microsoft.com/office/powerpoint/2010/main" val="31865734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a:t>
            </a:r>
            <a:endParaRPr lang="en-GB" dirty="0"/>
          </a:p>
        </p:txBody>
      </p:sp>
      <p:sp>
        <p:nvSpPr>
          <p:cNvPr id="3" name="Content Placeholder 2"/>
          <p:cNvSpPr>
            <a:spLocks noGrp="1"/>
          </p:cNvSpPr>
          <p:nvPr>
            <p:ph idx="1"/>
          </p:nvPr>
        </p:nvSpPr>
        <p:spPr>
          <a:xfrm>
            <a:off x="677333" y="1846053"/>
            <a:ext cx="10168945" cy="4692770"/>
          </a:xfrm>
        </p:spPr>
        <p:txBody>
          <a:bodyPr/>
          <a:lstStyle/>
          <a:p>
            <a:pPr marL="0" indent="0">
              <a:buNone/>
            </a:pPr>
            <a:r>
              <a:rPr lang="en-GB" sz="2400" dirty="0"/>
              <a:t>As you write, make sure to follow these tips:</a:t>
            </a:r>
          </a:p>
          <a:p>
            <a:r>
              <a:rPr lang="en-GB" sz="2400" b="1" dirty="0"/>
              <a:t>Summarise and synthesise:</a:t>
            </a:r>
            <a:r>
              <a:rPr lang="en-GB" sz="2400" dirty="0"/>
              <a:t> give an overview of the main points of each source and combine them into a coherent whole.</a:t>
            </a:r>
          </a:p>
          <a:p>
            <a:r>
              <a:rPr lang="en-GB" sz="2400" b="1" dirty="0"/>
              <a:t>Analyse and interpret:</a:t>
            </a:r>
            <a:r>
              <a:rPr lang="en-GB" sz="2400" dirty="0"/>
              <a:t> don’t just paraphrase other researchers – add your own </a:t>
            </a:r>
            <a:r>
              <a:rPr lang="en-GB" sz="2400" dirty="0" smtClean="0"/>
              <a:t>interpretations (though not opinion!), </a:t>
            </a:r>
            <a:r>
              <a:rPr lang="en-GB" sz="2400" dirty="0"/>
              <a:t>discussing the significance of findings in relation to the literature as a whole.</a:t>
            </a:r>
          </a:p>
          <a:p>
            <a:r>
              <a:rPr lang="en-GB" sz="2400" b="1" dirty="0">
                <a:solidFill>
                  <a:schemeClr val="accent2"/>
                </a:solidFill>
              </a:rPr>
              <a:t>Critically evaluate</a:t>
            </a:r>
            <a:r>
              <a:rPr lang="en-GB" sz="2400" b="1" dirty="0"/>
              <a:t>:</a:t>
            </a:r>
            <a:r>
              <a:rPr lang="en-GB" sz="2400" dirty="0"/>
              <a:t> mention the strengths and weaknesses of your sources.</a:t>
            </a:r>
          </a:p>
          <a:p>
            <a:r>
              <a:rPr lang="en-GB" sz="2400" b="1" dirty="0"/>
              <a:t>Write in well-structured paragraphs:</a:t>
            </a:r>
            <a:r>
              <a:rPr lang="en-GB" sz="2400" dirty="0"/>
              <a:t> use transitions and topic sentences to draw connections, comparisons and contrasts.</a:t>
            </a:r>
          </a:p>
          <a:p>
            <a:endParaRPr lang="en-GB" dirty="0"/>
          </a:p>
        </p:txBody>
      </p:sp>
    </p:spTree>
    <p:extLst>
      <p:ext uri="{BB962C8B-B14F-4D97-AF65-F5344CB8AC3E}">
        <p14:creationId xmlns:p14="http://schemas.microsoft.com/office/powerpoint/2010/main" val="3527345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Critically evaluate</a:t>
            </a:r>
            <a:endParaRPr lang="en-GB" dirty="0"/>
          </a:p>
        </p:txBody>
      </p:sp>
      <p:sp>
        <p:nvSpPr>
          <p:cNvPr id="3" name="Content Placeholder 2"/>
          <p:cNvSpPr>
            <a:spLocks noGrp="1"/>
          </p:cNvSpPr>
          <p:nvPr>
            <p:ph idx="1"/>
          </p:nvPr>
        </p:nvSpPr>
        <p:spPr>
          <a:xfrm>
            <a:off x="677334" y="2160589"/>
            <a:ext cx="9099270" cy="3880773"/>
          </a:xfrm>
        </p:spPr>
        <p:txBody>
          <a:bodyPr>
            <a:normAutofit/>
          </a:bodyPr>
          <a:lstStyle/>
          <a:p>
            <a:pPr marL="0" indent="0">
              <a:buNone/>
            </a:pPr>
            <a:r>
              <a:rPr lang="en-GB" sz="2400" dirty="0" smtClean="0"/>
              <a:t>“Do I think that everybody you talk to is lying? No I do not. Only a moron would think that. But do I think you should approach any spokesman for a vested interest with a degree of scepticism, asking ‘why are they saying this’ and ‘is it likely to be true’? Yes of course I do.”</a:t>
            </a:r>
            <a:endParaRPr lang="en-GB" sz="2400" dirty="0"/>
          </a:p>
          <a:p>
            <a:pPr marL="0" indent="0">
              <a:buNone/>
            </a:pPr>
            <a:r>
              <a:rPr lang="en-GB" sz="2400" dirty="0" smtClean="0"/>
              <a:t>														Jeremy Paxman</a:t>
            </a:r>
          </a:p>
        </p:txBody>
      </p:sp>
      <p:sp>
        <p:nvSpPr>
          <p:cNvPr id="4" name="Rounded Rectangle 3"/>
          <p:cNvSpPr/>
          <p:nvPr/>
        </p:nvSpPr>
        <p:spPr>
          <a:xfrm>
            <a:off x="10138913" y="718868"/>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Slant?</a:t>
            </a:r>
            <a:endParaRPr lang="en-GB" dirty="0"/>
          </a:p>
        </p:txBody>
      </p:sp>
      <p:sp>
        <p:nvSpPr>
          <p:cNvPr id="6" name="Rounded Rectangle 5"/>
          <p:cNvSpPr/>
          <p:nvPr/>
        </p:nvSpPr>
        <p:spPr>
          <a:xfrm>
            <a:off x="10190672" y="3861759"/>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Neutral?</a:t>
            </a:r>
            <a:endParaRPr lang="en-GB" dirty="0"/>
          </a:p>
        </p:txBody>
      </p:sp>
      <p:sp>
        <p:nvSpPr>
          <p:cNvPr id="7" name="Rounded Rectangle 6"/>
          <p:cNvSpPr/>
          <p:nvPr/>
        </p:nvSpPr>
        <p:spPr>
          <a:xfrm>
            <a:off x="10190672" y="2290313"/>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Sponsorship</a:t>
            </a:r>
            <a:r>
              <a:rPr lang="en-GB" dirty="0" smtClean="0"/>
              <a:t>?</a:t>
            </a:r>
            <a:endParaRPr lang="en-GB" dirty="0"/>
          </a:p>
        </p:txBody>
      </p:sp>
      <p:sp>
        <p:nvSpPr>
          <p:cNvPr id="9" name="Rounded Rectangle 8"/>
          <p:cNvSpPr/>
          <p:nvPr/>
        </p:nvSpPr>
        <p:spPr>
          <a:xfrm>
            <a:off x="10190672" y="5433205"/>
            <a:ext cx="1702279" cy="10409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Bias?</a:t>
            </a:r>
            <a:endParaRPr lang="en-GB" dirty="0"/>
          </a:p>
        </p:txBody>
      </p:sp>
    </p:spTree>
    <p:extLst>
      <p:ext uri="{BB962C8B-B14F-4D97-AF65-F5344CB8AC3E}">
        <p14:creationId xmlns:p14="http://schemas.microsoft.com/office/powerpoint/2010/main" val="41694229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810564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9287262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794895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br>
              <a:rPr lang="en-GB" b="1" dirty="0"/>
            </a:br>
            <a:endParaRPr lang="en-GB" dirty="0"/>
          </a:p>
        </p:txBody>
      </p:sp>
      <p:sp>
        <p:nvSpPr>
          <p:cNvPr id="3" name="Content Placeholder 2"/>
          <p:cNvSpPr>
            <a:spLocks noGrp="1"/>
          </p:cNvSpPr>
          <p:nvPr>
            <p:ph idx="1"/>
          </p:nvPr>
        </p:nvSpPr>
        <p:spPr/>
        <p:txBody>
          <a:bodyPr/>
          <a:lstStyle/>
          <a:p>
            <a:r>
              <a:rPr lang="en-GB" sz="2400" dirty="0" smtClean="0"/>
              <a:t>In </a:t>
            </a:r>
            <a:r>
              <a:rPr lang="en-GB" sz="2400" dirty="0"/>
              <a:t>the conclusion, you should summarise the key findings you have taken from the literature and emphasise their significance.</a:t>
            </a:r>
          </a:p>
          <a:p>
            <a:endParaRPr lang="en-GB" sz="2400" dirty="0" smtClean="0"/>
          </a:p>
          <a:p>
            <a:r>
              <a:rPr lang="en-GB" sz="2400" dirty="0"/>
              <a:t>D</a:t>
            </a:r>
            <a:r>
              <a:rPr lang="en-GB" sz="2400" dirty="0" smtClean="0"/>
              <a:t>iscuss </a:t>
            </a:r>
            <a:r>
              <a:rPr lang="en-GB" sz="2400" dirty="0"/>
              <a:t>the overall implications of the literature or make suggestions for future research based on the gaps you have identified.</a:t>
            </a:r>
          </a:p>
          <a:p>
            <a:endParaRPr lang="en-GB" dirty="0"/>
          </a:p>
        </p:txBody>
      </p:sp>
    </p:spTree>
    <p:extLst>
      <p:ext uri="{BB962C8B-B14F-4D97-AF65-F5344CB8AC3E}">
        <p14:creationId xmlns:p14="http://schemas.microsoft.com/office/powerpoint/2010/main" val="40132883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Writing a Literature Review</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“Your literature review should be a story with a beginning, a middle and an end. It is a synthesis that links ideas or finds differences. It is not a list.”</a:t>
            </a:r>
          </a:p>
          <a:p>
            <a:pPr marL="0" indent="0">
              <a:buNone/>
            </a:pPr>
            <a:r>
              <a:rPr lang="en-GB" sz="2400" dirty="0" smtClean="0"/>
              <a:t>												Thomas, 2017, p.63</a:t>
            </a:r>
            <a:endParaRPr lang="en-GB" sz="2400" dirty="0"/>
          </a:p>
        </p:txBody>
      </p:sp>
    </p:spTree>
    <p:extLst>
      <p:ext uri="{BB962C8B-B14F-4D97-AF65-F5344CB8AC3E}">
        <p14:creationId xmlns:p14="http://schemas.microsoft.com/office/powerpoint/2010/main" val="7125018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Things to avoid</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18100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Summarising</a:t>
            </a:r>
            <a:endParaRPr lang="en-GB" b="1" dirty="0"/>
          </a:p>
        </p:txBody>
      </p:sp>
      <p:sp>
        <p:nvSpPr>
          <p:cNvPr id="3" name="Content Placeholder 2"/>
          <p:cNvSpPr>
            <a:spLocks noGrp="1"/>
          </p:cNvSpPr>
          <p:nvPr>
            <p:ph idx="1"/>
          </p:nvPr>
        </p:nvSpPr>
        <p:spPr/>
        <p:txBody>
          <a:bodyPr>
            <a:normAutofit/>
          </a:bodyPr>
          <a:lstStyle/>
          <a:p>
            <a:r>
              <a:rPr lang="en-GB" sz="2400" dirty="0" smtClean="0"/>
              <a:t>Compiling all the work related to the topic and summarising it all</a:t>
            </a:r>
          </a:p>
        </p:txBody>
      </p:sp>
    </p:spTree>
    <p:extLst>
      <p:ext uri="{BB962C8B-B14F-4D97-AF65-F5344CB8AC3E}">
        <p14:creationId xmlns:p14="http://schemas.microsoft.com/office/powerpoint/2010/main" val="13273984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Irrelevance</a:t>
            </a:r>
            <a:endParaRPr lang="en-GB" b="1" dirty="0"/>
          </a:p>
        </p:txBody>
      </p:sp>
      <p:sp>
        <p:nvSpPr>
          <p:cNvPr id="3" name="Content Placeholder 2"/>
          <p:cNvSpPr>
            <a:spLocks noGrp="1"/>
          </p:cNvSpPr>
          <p:nvPr>
            <p:ph idx="1"/>
          </p:nvPr>
        </p:nvSpPr>
        <p:spPr/>
        <p:txBody>
          <a:bodyPr>
            <a:normAutofit/>
          </a:bodyPr>
          <a:lstStyle/>
          <a:p>
            <a:r>
              <a:rPr lang="en-GB" sz="2400" dirty="0"/>
              <a:t>Going off at a </a:t>
            </a:r>
            <a:r>
              <a:rPr lang="en-GB" sz="2400" dirty="0" smtClean="0"/>
              <a:t>tangent</a:t>
            </a:r>
          </a:p>
          <a:p>
            <a:endParaRPr lang="en-GB" sz="2400" dirty="0"/>
          </a:p>
          <a:p>
            <a:r>
              <a:rPr lang="en-GB" sz="2400" dirty="0" smtClean="0"/>
              <a:t>Mention only studies that are </a:t>
            </a:r>
            <a:r>
              <a:rPr lang="en-GB" sz="2400" dirty="0"/>
              <a:t>fully </a:t>
            </a:r>
            <a:r>
              <a:rPr lang="en-GB" sz="2400" dirty="0" smtClean="0"/>
              <a:t>relevant to your chosen topic</a:t>
            </a:r>
            <a:endParaRPr lang="en-GB" sz="2400" dirty="0"/>
          </a:p>
          <a:p>
            <a:endParaRPr lang="en-GB" dirty="0"/>
          </a:p>
        </p:txBody>
      </p:sp>
    </p:spTree>
    <p:extLst>
      <p:ext uri="{BB962C8B-B14F-4D97-AF65-F5344CB8AC3E}">
        <p14:creationId xmlns:p14="http://schemas.microsoft.com/office/powerpoint/2010/main" val="21843695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Using emotional phrases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sz="2600" dirty="0" smtClean="0"/>
              <a:t>Avoid </a:t>
            </a:r>
            <a:r>
              <a:rPr lang="en-GB" sz="2600" dirty="0"/>
              <a:t>using emotional phrases in your literature review section. </a:t>
            </a:r>
            <a:endParaRPr lang="en-GB" sz="2600" dirty="0" smtClean="0"/>
          </a:p>
          <a:p>
            <a:pPr marL="0" indent="0">
              <a:buNone/>
            </a:pPr>
            <a:r>
              <a:rPr lang="en-GB" sz="2600" dirty="0" smtClean="0"/>
              <a:t>Remember</a:t>
            </a:r>
            <a:r>
              <a:rPr lang="en-GB" sz="2600" dirty="0"/>
              <a:t>, you are writing a literature review for the purpose of presenting the existing currents of thought on your research topic. </a:t>
            </a:r>
            <a:endParaRPr lang="en-GB" sz="2600" dirty="0" smtClean="0"/>
          </a:p>
          <a:p>
            <a:pPr marL="0" indent="0">
              <a:buNone/>
            </a:pPr>
            <a:r>
              <a:rPr lang="en-GB" sz="2600" dirty="0" smtClean="0"/>
              <a:t>This </a:t>
            </a:r>
            <a:r>
              <a:rPr lang="en-GB" sz="2600" dirty="0"/>
              <a:t>means you are only relaying what already exists in the research world of your topic. </a:t>
            </a:r>
            <a:endParaRPr lang="en-GB" sz="2600" dirty="0" smtClean="0"/>
          </a:p>
          <a:p>
            <a:pPr marL="0" indent="0">
              <a:buNone/>
            </a:pPr>
            <a:endParaRPr lang="en-GB" sz="2600" dirty="0"/>
          </a:p>
          <a:p>
            <a:pPr marL="0" indent="0">
              <a:buNone/>
            </a:pPr>
            <a:r>
              <a:rPr lang="en-GB" sz="2600" dirty="0" smtClean="0"/>
              <a:t>Thus</a:t>
            </a:r>
            <a:r>
              <a:rPr lang="en-GB" sz="2600" dirty="0"/>
              <a:t>, there should be no subjectivity and, hence, no words of emotion</a:t>
            </a:r>
            <a:r>
              <a:rPr lang="en-GB" sz="2600" dirty="0" smtClean="0"/>
              <a:t>.</a:t>
            </a:r>
          </a:p>
          <a:p>
            <a:endParaRPr lang="en-GB" dirty="0"/>
          </a:p>
        </p:txBody>
      </p:sp>
    </p:spTree>
    <p:extLst>
      <p:ext uri="{BB962C8B-B14F-4D97-AF65-F5344CB8AC3E}">
        <p14:creationId xmlns:p14="http://schemas.microsoft.com/office/powerpoint/2010/main" val="9236773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Giving personal opinions in a literature review</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a:t>F</a:t>
            </a:r>
            <a:r>
              <a:rPr lang="en-GB" sz="2400" dirty="0" smtClean="0"/>
              <a:t>or </a:t>
            </a:r>
            <a:r>
              <a:rPr lang="en-GB" sz="2400" dirty="0"/>
              <a:t>the same reasons you do not use emotional phrases in a literature review, you also </a:t>
            </a:r>
            <a:r>
              <a:rPr lang="en-GB" sz="2400" dirty="0" smtClean="0"/>
              <a:t>should not </a:t>
            </a:r>
            <a:r>
              <a:rPr lang="en-GB" sz="2400" dirty="0"/>
              <a:t>insert your own personal opinions. </a:t>
            </a:r>
            <a:endParaRPr lang="en-GB" sz="2400" dirty="0" smtClean="0"/>
          </a:p>
          <a:p>
            <a:pPr marL="0" indent="0">
              <a:buNone/>
            </a:pPr>
            <a:endParaRPr lang="en-GB" sz="2400" dirty="0" smtClean="0"/>
          </a:p>
          <a:p>
            <a:pPr marL="0" indent="0">
              <a:buNone/>
            </a:pPr>
            <a:r>
              <a:rPr lang="en-GB" sz="2400" dirty="0" smtClean="0"/>
              <a:t>The </a:t>
            </a:r>
            <a:r>
              <a:rPr lang="en-GB" sz="2400" dirty="0"/>
              <a:t>literature review is supposed to be an unbiased display of already-existing thought and research around your topic. </a:t>
            </a:r>
            <a:endParaRPr lang="en-GB" sz="2400" dirty="0" smtClean="0"/>
          </a:p>
          <a:p>
            <a:pPr marL="0" indent="0">
              <a:buNone/>
            </a:pPr>
            <a:endParaRPr lang="en-GB" sz="2400" dirty="0"/>
          </a:p>
          <a:p>
            <a:pPr marL="0" indent="0">
              <a:buNone/>
            </a:pPr>
            <a:r>
              <a:rPr lang="en-GB" sz="2400" dirty="0" smtClean="0"/>
              <a:t>It </a:t>
            </a:r>
            <a:r>
              <a:rPr lang="en-GB" sz="2400" dirty="0"/>
              <a:t>is supposed to be objective, never subjective.</a:t>
            </a:r>
          </a:p>
        </p:txBody>
      </p:sp>
    </p:spTree>
    <p:extLst>
      <p:ext uri="{BB962C8B-B14F-4D97-AF65-F5344CB8AC3E}">
        <p14:creationId xmlns:p14="http://schemas.microsoft.com/office/powerpoint/2010/main" val="11414349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Giving no </a:t>
            </a:r>
            <a:r>
              <a:rPr lang="en-GB" b="1" dirty="0" smtClean="0"/>
              <a:t>background/definition</a:t>
            </a:r>
            <a:endParaRPr lang="en-GB" dirty="0"/>
          </a:p>
        </p:txBody>
      </p:sp>
      <p:sp>
        <p:nvSpPr>
          <p:cNvPr id="3" name="Content Placeholder 2"/>
          <p:cNvSpPr>
            <a:spLocks noGrp="1"/>
          </p:cNvSpPr>
          <p:nvPr>
            <p:ph idx="1"/>
          </p:nvPr>
        </p:nvSpPr>
        <p:spPr>
          <a:xfrm>
            <a:off x="677333" y="2160589"/>
            <a:ext cx="10071179" cy="4418490"/>
          </a:xfrm>
        </p:spPr>
        <p:txBody>
          <a:bodyPr>
            <a:normAutofit lnSpcReduction="10000"/>
          </a:bodyPr>
          <a:lstStyle/>
          <a:p>
            <a:pPr marL="0" indent="0">
              <a:buNone/>
            </a:pPr>
            <a:r>
              <a:rPr lang="en-GB" sz="2400" dirty="0"/>
              <a:t>Including a proper introductory part at the beginning of the main body of the literature review is imperative</a:t>
            </a:r>
            <a:r>
              <a:rPr lang="en-GB" sz="2400" dirty="0" smtClean="0"/>
              <a:t>.</a:t>
            </a:r>
          </a:p>
          <a:p>
            <a:pPr marL="0" indent="0">
              <a:buNone/>
            </a:pPr>
            <a:r>
              <a:rPr lang="en-GB" sz="2400" dirty="0"/>
              <a:t/>
            </a:r>
            <a:br>
              <a:rPr lang="en-GB" sz="2400" dirty="0"/>
            </a:br>
            <a:r>
              <a:rPr lang="en-GB" sz="2400" dirty="0" smtClean="0"/>
              <a:t>Students </a:t>
            </a:r>
            <a:r>
              <a:rPr lang="en-GB" sz="2400" dirty="0"/>
              <a:t>must include all the key </a:t>
            </a:r>
            <a:r>
              <a:rPr lang="en-GB" sz="2400" dirty="0">
                <a:solidFill>
                  <a:schemeClr val="accent2"/>
                </a:solidFill>
              </a:rPr>
              <a:t>operational definitions </a:t>
            </a:r>
            <a:r>
              <a:rPr lang="en-GB" sz="2400" dirty="0"/>
              <a:t>used within the body of the literature review in the </a:t>
            </a:r>
            <a:r>
              <a:rPr lang="en-GB" sz="2400" dirty="0" smtClean="0"/>
              <a:t>introduction. </a:t>
            </a:r>
          </a:p>
          <a:p>
            <a:pPr marL="0" indent="0">
              <a:buNone/>
            </a:pPr>
            <a:endParaRPr lang="en-GB" sz="2400" dirty="0" smtClean="0"/>
          </a:p>
          <a:p>
            <a:pPr marL="0" indent="0">
              <a:buNone/>
            </a:pPr>
            <a:r>
              <a:rPr lang="en-GB" sz="2400" dirty="0" smtClean="0"/>
              <a:t>When </a:t>
            </a:r>
            <a:r>
              <a:rPr lang="en-GB" sz="2400" dirty="0"/>
              <a:t>defining certain concepts, do not provide too many definitions lest you confuse your audience. </a:t>
            </a:r>
            <a:endParaRPr lang="en-GB" sz="2400" dirty="0" smtClean="0"/>
          </a:p>
          <a:p>
            <a:pPr marL="0" indent="0">
              <a:buNone/>
            </a:pPr>
            <a:endParaRPr lang="en-GB" sz="2400" dirty="0" smtClean="0"/>
          </a:p>
          <a:p>
            <a:pPr marL="0" indent="0">
              <a:buNone/>
            </a:pPr>
            <a:r>
              <a:rPr lang="en-GB" sz="2400" dirty="0" smtClean="0"/>
              <a:t>Keep </a:t>
            </a:r>
            <a:r>
              <a:rPr lang="en-GB" sz="2400" dirty="0"/>
              <a:t>it simple and cite only the most common definitions for any relevant terms and concepts</a:t>
            </a:r>
            <a:r>
              <a:rPr lang="en-GB" sz="2400" dirty="0" smtClean="0"/>
              <a:t>.</a:t>
            </a:r>
          </a:p>
          <a:p>
            <a:endParaRPr lang="en-GB" dirty="0"/>
          </a:p>
        </p:txBody>
      </p:sp>
    </p:spTree>
    <p:extLst>
      <p:ext uri="{BB962C8B-B14F-4D97-AF65-F5344CB8AC3E}">
        <p14:creationId xmlns:p14="http://schemas.microsoft.com/office/powerpoint/2010/main" val="32762163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goleansixsigma.com/wp-content/uploads/2012/02/Operational-Definition_GoLeanSixSigma.com_.png"/>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0" y="420688"/>
            <a:ext cx="11564938" cy="5932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66872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Bad </a:t>
            </a:r>
            <a:r>
              <a:rPr lang="en-GB" b="1" dirty="0" smtClean="0"/>
              <a:t>organisation </a:t>
            </a:r>
            <a:r>
              <a:rPr lang="en-GB" b="1" dirty="0"/>
              <a:t>and structure</a:t>
            </a:r>
            <a:endParaRPr lang="en-GB" dirty="0"/>
          </a:p>
        </p:txBody>
      </p:sp>
      <p:sp>
        <p:nvSpPr>
          <p:cNvPr id="3" name="Content Placeholder 2"/>
          <p:cNvSpPr>
            <a:spLocks noGrp="1"/>
          </p:cNvSpPr>
          <p:nvPr>
            <p:ph idx="1"/>
          </p:nvPr>
        </p:nvSpPr>
        <p:spPr/>
        <p:txBody>
          <a:bodyPr>
            <a:normAutofit/>
          </a:bodyPr>
          <a:lstStyle/>
          <a:p>
            <a:r>
              <a:rPr lang="en-GB" sz="2400" dirty="0"/>
              <a:t>U</a:t>
            </a:r>
            <a:r>
              <a:rPr lang="en-GB" sz="2400" dirty="0" smtClean="0"/>
              <a:t>se </a:t>
            </a:r>
            <a:r>
              <a:rPr lang="en-GB" sz="2400" dirty="0"/>
              <a:t>sub-headings </a:t>
            </a:r>
            <a:endParaRPr lang="en-GB" sz="2400" dirty="0" smtClean="0"/>
          </a:p>
          <a:p>
            <a:pPr marL="0" indent="0">
              <a:buNone/>
            </a:pPr>
            <a:endParaRPr lang="en-GB" sz="2400" dirty="0"/>
          </a:p>
          <a:p>
            <a:r>
              <a:rPr lang="en-GB" sz="2400" dirty="0" smtClean="0"/>
              <a:t>Organise </a:t>
            </a:r>
            <a:r>
              <a:rPr lang="en-GB" sz="2400" dirty="0"/>
              <a:t>your literature reviews under each of these sub-headings. Doing this will help you maintain focus on the details while keeping focus on the big picture and the overall chain of logic inherent in your review. This will help you avoid illogical structure and bad organization.</a:t>
            </a:r>
          </a:p>
        </p:txBody>
      </p:sp>
    </p:spTree>
    <p:extLst>
      <p:ext uri="{BB962C8B-B14F-4D97-AF65-F5344CB8AC3E}">
        <p14:creationId xmlns:p14="http://schemas.microsoft.com/office/powerpoint/2010/main" val="35124242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Relying on direct quotations</a:t>
            </a:r>
            <a:endParaRPr lang="en-GB" dirty="0"/>
          </a:p>
        </p:txBody>
      </p:sp>
      <p:sp>
        <p:nvSpPr>
          <p:cNvPr id="3" name="Content Placeholder 2"/>
          <p:cNvSpPr>
            <a:spLocks noGrp="1"/>
          </p:cNvSpPr>
          <p:nvPr>
            <p:ph idx="1"/>
          </p:nvPr>
        </p:nvSpPr>
        <p:spPr/>
        <p:txBody>
          <a:bodyPr>
            <a:normAutofit/>
          </a:bodyPr>
          <a:lstStyle/>
          <a:p>
            <a:r>
              <a:rPr lang="en-GB" sz="2400" dirty="0" smtClean="0"/>
              <a:t>Do not insert </a:t>
            </a:r>
            <a:r>
              <a:rPr lang="en-GB" sz="2400" dirty="0"/>
              <a:t>too many direct quotations. </a:t>
            </a:r>
            <a:endParaRPr lang="en-GB" sz="2400" dirty="0" smtClean="0"/>
          </a:p>
          <a:p>
            <a:r>
              <a:rPr lang="en-GB" sz="2400" dirty="0" smtClean="0"/>
              <a:t>Although </a:t>
            </a:r>
            <a:r>
              <a:rPr lang="en-GB" sz="2400" dirty="0"/>
              <a:t>it is ok to insert </a:t>
            </a:r>
            <a:r>
              <a:rPr lang="en-GB" sz="2400" dirty="0" smtClean="0"/>
              <a:t>a few </a:t>
            </a:r>
            <a:r>
              <a:rPr lang="en-GB" sz="2400" b="1" dirty="0" smtClean="0"/>
              <a:t>short</a:t>
            </a:r>
            <a:r>
              <a:rPr lang="en-GB" sz="2400" dirty="0" smtClean="0"/>
              <a:t> direct </a:t>
            </a:r>
            <a:r>
              <a:rPr lang="en-GB" sz="2400" dirty="0"/>
              <a:t>quotations in your </a:t>
            </a:r>
            <a:r>
              <a:rPr lang="en-GB" sz="2400" dirty="0" smtClean="0"/>
              <a:t>work, </a:t>
            </a:r>
            <a:r>
              <a:rPr lang="en-GB" sz="2400" dirty="0"/>
              <a:t>you should not rely on them too much. Doing so will prevent you from using your critical thinking skills and applying them to appropriately </a:t>
            </a:r>
            <a:r>
              <a:rPr lang="en-GB" sz="2400" dirty="0" err="1"/>
              <a:t>analyze</a:t>
            </a:r>
            <a:r>
              <a:rPr lang="en-GB" sz="2400" dirty="0"/>
              <a:t>, synthesize, and evaluate the studies you include.</a:t>
            </a:r>
          </a:p>
        </p:txBody>
      </p:sp>
    </p:spTree>
    <p:extLst>
      <p:ext uri="{BB962C8B-B14F-4D97-AF65-F5344CB8AC3E}">
        <p14:creationId xmlns:p14="http://schemas.microsoft.com/office/powerpoint/2010/main" val="5966721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Citing only ‘supportive’ source</a:t>
            </a:r>
            <a:endParaRPr lang="en-GB" dirty="0"/>
          </a:p>
        </p:txBody>
      </p:sp>
      <p:sp>
        <p:nvSpPr>
          <p:cNvPr id="3" name="Content Placeholder 2"/>
          <p:cNvSpPr>
            <a:spLocks noGrp="1"/>
          </p:cNvSpPr>
          <p:nvPr>
            <p:ph idx="1"/>
          </p:nvPr>
        </p:nvSpPr>
        <p:spPr/>
        <p:txBody>
          <a:bodyPr>
            <a:normAutofit/>
          </a:bodyPr>
          <a:lstStyle/>
          <a:p>
            <a:r>
              <a:rPr lang="en-GB" sz="2400" dirty="0" smtClean="0"/>
              <a:t>Do not include just those </a:t>
            </a:r>
            <a:r>
              <a:rPr lang="en-GB" sz="2400" dirty="0"/>
              <a:t>arguments that support our own point of view. </a:t>
            </a:r>
            <a:endParaRPr lang="en-GB" sz="2400" dirty="0" smtClean="0"/>
          </a:p>
          <a:p>
            <a:r>
              <a:rPr lang="en-GB" sz="2400" dirty="0" smtClean="0"/>
              <a:t>Understand </a:t>
            </a:r>
            <a:r>
              <a:rPr lang="en-GB" sz="2400" dirty="0"/>
              <a:t>that citing dissenting opinions will only strengthen your argument, not weaken it. </a:t>
            </a:r>
            <a:endParaRPr lang="en-GB" sz="2400" dirty="0" smtClean="0"/>
          </a:p>
        </p:txBody>
      </p:sp>
    </p:spTree>
    <p:extLst>
      <p:ext uri="{BB962C8B-B14F-4D97-AF65-F5344CB8AC3E}">
        <p14:creationId xmlns:p14="http://schemas.microsoft.com/office/powerpoint/2010/main" val="4403902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Usage of non-scholarly references</a:t>
            </a:r>
            <a:endParaRPr lang="en-GB" dirty="0"/>
          </a:p>
        </p:txBody>
      </p:sp>
      <p:sp>
        <p:nvSpPr>
          <p:cNvPr id="3" name="Content Placeholder 2"/>
          <p:cNvSpPr>
            <a:spLocks noGrp="1"/>
          </p:cNvSpPr>
          <p:nvPr>
            <p:ph idx="1"/>
          </p:nvPr>
        </p:nvSpPr>
        <p:spPr/>
        <p:txBody>
          <a:bodyPr/>
          <a:lstStyle/>
          <a:p>
            <a:r>
              <a:rPr lang="en-GB" sz="2400" dirty="0" smtClean="0"/>
              <a:t>Including </a:t>
            </a:r>
            <a:r>
              <a:rPr lang="en-GB" sz="2400" dirty="0"/>
              <a:t>articles from the </a:t>
            </a:r>
            <a:r>
              <a:rPr lang="en-GB" sz="2400" dirty="0" smtClean="0"/>
              <a:t>Internet </a:t>
            </a:r>
            <a:r>
              <a:rPr lang="en-GB" sz="2400" dirty="0"/>
              <a:t>that claim to share professional opinions is absolute no-no</a:t>
            </a:r>
            <a:r>
              <a:rPr lang="en-GB" sz="2400" dirty="0" smtClean="0"/>
              <a:t>.</a:t>
            </a:r>
          </a:p>
          <a:p>
            <a:r>
              <a:rPr lang="en-GB" sz="2400" dirty="0" smtClean="0"/>
              <a:t>Include </a:t>
            </a:r>
            <a:r>
              <a:rPr lang="en-GB" sz="2400" dirty="0"/>
              <a:t>only those articles that are part of a scholarly journal online or have some academic credibility behind them. </a:t>
            </a:r>
            <a:endParaRPr lang="en-GB" sz="2400" dirty="0" smtClean="0"/>
          </a:p>
          <a:p>
            <a:endParaRPr lang="en-GB" dirty="0"/>
          </a:p>
        </p:txBody>
      </p:sp>
    </p:spTree>
    <p:extLst>
      <p:ext uri="{BB962C8B-B14F-4D97-AF65-F5344CB8AC3E}">
        <p14:creationId xmlns:p14="http://schemas.microsoft.com/office/powerpoint/2010/main" val="40680650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Writing a list - </a:t>
            </a:r>
            <a:r>
              <a:rPr lang="en-GB" b="1" dirty="0"/>
              <a:t>‘He said, she </a:t>
            </a:r>
            <a:r>
              <a:rPr lang="en-GB" b="1" dirty="0" smtClean="0"/>
              <a:t>said’</a:t>
            </a:r>
            <a:endParaRPr lang="en-GB" b="1" dirty="0"/>
          </a:p>
        </p:txBody>
      </p:sp>
      <p:sp>
        <p:nvSpPr>
          <p:cNvPr id="3" name="Content Placeholder 2"/>
          <p:cNvSpPr>
            <a:spLocks noGrp="1"/>
          </p:cNvSpPr>
          <p:nvPr>
            <p:ph idx="1"/>
          </p:nvPr>
        </p:nvSpPr>
        <p:spPr/>
        <p:txBody>
          <a:bodyPr>
            <a:normAutofit lnSpcReduction="10000"/>
          </a:bodyPr>
          <a:lstStyle/>
          <a:p>
            <a:endParaRPr lang="en-GB" dirty="0" smtClean="0"/>
          </a:p>
          <a:p>
            <a:pPr marL="0" indent="0">
              <a:buNone/>
            </a:pPr>
            <a:r>
              <a:rPr lang="en-GB" dirty="0" smtClean="0"/>
              <a:t>Take a look at the piece of text on the next slide:</a:t>
            </a:r>
          </a:p>
          <a:p>
            <a:pPr marL="0" indent="0">
              <a:buNone/>
            </a:pPr>
            <a:endParaRPr lang="en-GB" dirty="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a:p>
          <a:p>
            <a:pPr marL="0" indent="0">
              <a:buNone/>
            </a:pPr>
            <a:r>
              <a:rPr lang="en-GB" sz="1400" dirty="0" smtClean="0"/>
              <a:t>Source:</a:t>
            </a:r>
            <a:endParaRPr lang="en-GB" sz="1400" dirty="0"/>
          </a:p>
          <a:p>
            <a:pPr marL="0" indent="0">
              <a:buNone/>
            </a:pPr>
            <a:r>
              <a:rPr lang="en-GB" sz="1400" dirty="0" smtClean="0">
                <a:hlinkClick r:id="rId2"/>
              </a:rPr>
              <a:t>https</a:t>
            </a:r>
            <a:r>
              <a:rPr lang="en-GB" sz="1400" dirty="0">
                <a:hlinkClick r:id="rId2"/>
              </a:rPr>
              <a:t>://patthomson.net/2017/09/11/avoiding-the-laundry-list-literature-review/</a:t>
            </a:r>
            <a:endParaRPr lang="en-GB" sz="1400" dirty="0"/>
          </a:p>
        </p:txBody>
      </p:sp>
    </p:spTree>
    <p:extLst>
      <p:ext uri="{BB962C8B-B14F-4D97-AF65-F5344CB8AC3E}">
        <p14:creationId xmlns:p14="http://schemas.microsoft.com/office/powerpoint/2010/main" val="402382787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99017" y="88277"/>
            <a:ext cx="5156616" cy="6749911"/>
          </a:xfrm>
          <a:prstGeom prst="rect">
            <a:avLst/>
          </a:prstGeom>
        </p:spPr>
      </p:pic>
      <p:sp>
        <p:nvSpPr>
          <p:cNvPr id="5" name="TextBox 4"/>
          <p:cNvSpPr txBox="1"/>
          <p:nvPr/>
        </p:nvSpPr>
        <p:spPr>
          <a:xfrm>
            <a:off x="7477317" y="1468735"/>
            <a:ext cx="1309184" cy="1477328"/>
          </a:xfrm>
          <a:prstGeom prst="rect">
            <a:avLst/>
          </a:prstGeom>
          <a:noFill/>
          <a:ln w="38100">
            <a:noFill/>
          </a:ln>
        </p:spPr>
        <p:txBody>
          <a:bodyPr wrap="square" rtlCol="0">
            <a:spAutoFit/>
          </a:bodyPr>
          <a:lstStyle/>
          <a:p>
            <a:r>
              <a:rPr lang="en-GB" dirty="0" smtClean="0"/>
              <a:t>Starting the paragraph with the point = </a:t>
            </a:r>
            <a:endParaRPr lang="en-GB" dirty="0"/>
          </a:p>
        </p:txBody>
      </p:sp>
      <p:cxnSp>
        <p:nvCxnSpPr>
          <p:cNvPr id="7" name="Straight Arrow Connector 6"/>
          <p:cNvCxnSpPr/>
          <p:nvPr/>
        </p:nvCxnSpPr>
        <p:spPr>
          <a:xfrm flipH="1">
            <a:off x="6460761" y="1930400"/>
            <a:ext cx="1016555"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p:nvPicPr>
        <p:blipFill>
          <a:blip r:embed="rId3"/>
          <a:stretch>
            <a:fillRect/>
          </a:stretch>
        </p:blipFill>
        <p:spPr>
          <a:xfrm>
            <a:off x="8471452" y="2309565"/>
            <a:ext cx="819805" cy="823884"/>
          </a:xfrm>
          <a:prstGeom prst="rect">
            <a:avLst/>
          </a:prstGeom>
        </p:spPr>
      </p:pic>
    </p:spTree>
    <p:extLst>
      <p:ext uri="{BB962C8B-B14F-4D97-AF65-F5344CB8AC3E}">
        <p14:creationId xmlns:p14="http://schemas.microsoft.com/office/powerpoint/2010/main" val="4443474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54636" y="1468438"/>
            <a:ext cx="9436308" cy="5308600"/>
          </a:xfrm>
        </p:spPr>
        <p:txBody>
          <a:bodyPr>
            <a:noAutofit/>
          </a:bodyPr>
          <a:lstStyle/>
          <a:p>
            <a:pPr marL="0" indent="0">
              <a:buNone/>
            </a:pPr>
            <a:r>
              <a:rPr lang="en-GB" sz="2800" i="1" dirty="0" smtClean="0"/>
              <a:t>Clarifying </a:t>
            </a:r>
            <a:r>
              <a:rPr lang="en-GB" sz="2800" i="1" dirty="0"/>
              <a:t>the concept of neoliberalism is not an easy task. The term neoliberalism is often used as a synonym for capitalism or the inequalities of the economy more generally (Ferguson 2010). Some scholars use the term very loosely, drawing connections between unrelated life events to suggest that a clandestine power is ‘pulling the strings’ (Bell and Green, 2016, </a:t>
            </a:r>
            <a:r>
              <a:rPr lang="en-GB" sz="2800" i="1" dirty="0" smtClean="0"/>
              <a:t>citing </a:t>
            </a:r>
            <a:r>
              <a:rPr lang="en-GB" sz="2800" i="1" dirty="0" err="1"/>
              <a:t>Latour</a:t>
            </a:r>
            <a:r>
              <a:rPr lang="en-GB" sz="2800" i="1" dirty="0"/>
              <a:t>, 2005</a:t>
            </a:r>
            <a:r>
              <a:rPr lang="en-GB" sz="2800" i="1" dirty="0" smtClean="0"/>
              <a:t>). Neoliberalism </a:t>
            </a:r>
            <a:r>
              <a:rPr lang="en-GB" sz="2800" i="1" dirty="0"/>
              <a:t>is also almost always derogatory when used to refer to economic/political policy (Fish, 2009) which produces austerity through the rationality of markets, entrepreneurialism and competition (De </a:t>
            </a:r>
            <a:r>
              <a:rPr lang="en-GB" sz="2800" i="1" dirty="0" err="1"/>
              <a:t>Lissavoy</a:t>
            </a:r>
            <a:r>
              <a:rPr lang="en-GB" sz="2800" i="1" dirty="0"/>
              <a:t>, 2014). </a:t>
            </a:r>
            <a:r>
              <a:rPr lang="en-GB" sz="3000" i="1" dirty="0"/>
              <a:t> </a:t>
            </a:r>
            <a:endParaRPr lang="en-GB" sz="3000" dirty="0"/>
          </a:p>
        </p:txBody>
      </p:sp>
      <p:sp>
        <p:nvSpPr>
          <p:cNvPr id="2" name="TextBox 1"/>
          <p:cNvSpPr txBox="1"/>
          <p:nvPr/>
        </p:nvSpPr>
        <p:spPr>
          <a:xfrm>
            <a:off x="689548" y="329784"/>
            <a:ext cx="3942413" cy="707886"/>
          </a:xfrm>
          <a:prstGeom prst="rect">
            <a:avLst/>
          </a:prstGeom>
          <a:noFill/>
        </p:spPr>
        <p:txBody>
          <a:bodyPr wrap="square" rtlCol="0">
            <a:spAutoFit/>
          </a:bodyPr>
          <a:lstStyle/>
          <a:p>
            <a:r>
              <a:rPr lang="en-GB" sz="4000" dirty="0" smtClean="0"/>
              <a:t>Any better?</a:t>
            </a:r>
            <a:endParaRPr lang="en-GB" sz="4000" dirty="0"/>
          </a:p>
        </p:txBody>
      </p:sp>
    </p:spTree>
    <p:extLst>
      <p:ext uri="{BB962C8B-B14F-4D97-AF65-F5344CB8AC3E}">
        <p14:creationId xmlns:p14="http://schemas.microsoft.com/office/powerpoint/2010/main" val="1220655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t>
            </a:r>
            <a:r>
              <a:rPr lang="en-GB" b="1" dirty="0"/>
              <a:t>He said, she said</a:t>
            </a:r>
            <a:r>
              <a:rPr lang="en-GB" b="1" dirty="0" smtClean="0"/>
              <a:t>’ features</a:t>
            </a:r>
            <a:endParaRPr lang="en-GB" dirty="0"/>
          </a:p>
        </p:txBody>
      </p:sp>
      <p:sp>
        <p:nvSpPr>
          <p:cNvPr id="3" name="Content Placeholder 2"/>
          <p:cNvSpPr>
            <a:spLocks noGrp="1"/>
          </p:cNvSpPr>
          <p:nvPr>
            <p:ph idx="1"/>
          </p:nvPr>
        </p:nvSpPr>
        <p:spPr/>
        <p:txBody>
          <a:bodyPr>
            <a:noAutofit/>
          </a:bodyPr>
          <a:lstStyle/>
          <a:p>
            <a:r>
              <a:rPr lang="en-GB" sz="2400" dirty="0"/>
              <a:t>L</a:t>
            </a:r>
            <a:r>
              <a:rPr lang="en-GB" sz="2400" dirty="0" smtClean="0"/>
              <a:t>isting </a:t>
            </a:r>
            <a:r>
              <a:rPr lang="en-GB" sz="2400" dirty="0"/>
              <a:t>and then trying to draw things together. </a:t>
            </a:r>
            <a:endParaRPr lang="en-GB" sz="2400" dirty="0" smtClean="0"/>
          </a:p>
          <a:p>
            <a:r>
              <a:rPr lang="en-GB" sz="2400" dirty="0"/>
              <a:t>P</a:t>
            </a:r>
            <a:r>
              <a:rPr lang="en-GB" sz="2400" dirty="0" smtClean="0"/>
              <a:t>aragraphs </a:t>
            </a:r>
            <a:r>
              <a:rPr lang="en-GB" sz="2400" dirty="0"/>
              <a:t>that aren’t really paragraphs but collections of sentences lacking a sensible opener and closer. </a:t>
            </a:r>
            <a:endParaRPr lang="en-GB" sz="2400" dirty="0" smtClean="0"/>
          </a:p>
          <a:p>
            <a:r>
              <a:rPr lang="en-GB" sz="2400" dirty="0" smtClean="0"/>
              <a:t>No real management of the </a:t>
            </a:r>
            <a:r>
              <a:rPr lang="en-GB" sz="2400" dirty="0"/>
              <a:t>argument </a:t>
            </a:r>
            <a:endParaRPr lang="en-GB" sz="2400" dirty="0" smtClean="0"/>
          </a:p>
          <a:p>
            <a:r>
              <a:rPr lang="en-GB" sz="2400" dirty="0" smtClean="0"/>
              <a:t>Repetitive</a:t>
            </a:r>
            <a:endParaRPr lang="en-GB" sz="2400" dirty="0"/>
          </a:p>
        </p:txBody>
      </p:sp>
    </p:spTree>
    <p:extLst>
      <p:ext uri="{BB962C8B-B14F-4D97-AF65-F5344CB8AC3E}">
        <p14:creationId xmlns:p14="http://schemas.microsoft.com/office/powerpoint/2010/main" val="4982267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Unwittingly plagiarizing</a:t>
            </a:r>
            <a:endParaRPr lang="en-GB" dirty="0"/>
          </a:p>
        </p:txBody>
      </p:sp>
      <p:sp>
        <p:nvSpPr>
          <p:cNvPr id="3" name="Content Placeholder 2"/>
          <p:cNvSpPr>
            <a:spLocks noGrp="1"/>
          </p:cNvSpPr>
          <p:nvPr>
            <p:ph idx="1"/>
          </p:nvPr>
        </p:nvSpPr>
        <p:spPr/>
        <p:txBody>
          <a:bodyPr/>
          <a:lstStyle/>
          <a:p>
            <a:pPr marL="0" indent="0">
              <a:buNone/>
            </a:pPr>
            <a:r>
              <a:rPr lang="en-GB" sz="2400" dirty="0" smtClean="0"/>
              <a:t>This can include:</a:t>
            </a:r>
            <a:endParaRPr lang="en-GB" sz="2400" dirty="0"/>
          </a:p>
          <a:p>
            <a:r>
              <a:rPr lang="en-GB" sz="2400" dirty="0"/>
              <a:t>Unjustified claims</a:t>
            </a:r>
          </a:p>
          <a:p>
            <a:r>
              <a:rPr lang="en-GB" sz="2400" dirty="0"/>
              <a:t>No referenced page numbers for direct quotations</a:t>
            </a:r>
          </a:p>
          <a:p>
            <a:endParaRPr lang="en-GB" sz="2400" dirty="0" smtClean="0"/>
          </a:p>
          <a:p>
            <a:endParaRPr lang="en-GB" dirty="0"/>
          </a:p>
        </p:txBody>
      </p:sp>
    </p:spTree>
    <p:extLst>
      <p:ext uri="{BB962C8B-B14F-4D97-AF65-F5344CB8AC3E}">
        <p14:creationId xmlns:p14="http://schemas.microsoft.com/office/powerpoint/2010/main" val="13106376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Unwittingly </a:t>
            </a:r>
            <a:r>
              <a:rPr lang="en-GB" b="1" dirty="0" smtClean="0"/>
              <a:t>plagiarizing example</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a:t>First, you must be very wary of any unjustified claims you may make. </a:t>
            </a:r>
            <a:endParaRPr lang="en-GB" dirty="0" smtClean="0"/>
          </a:p>
          <a:p>
            <a:endParaRPr lang="en-GB" dirty="0"/>
          </a:p>
          <a:p>
            <a:endParaRPr lang="en-GB" dirty="0"/>
          </a:p>
        </p:txBody>
      </p:sp>
    </p:spTree>
    <p:extLst>
      <p:ext uri="{BB962C8B-B14F-4D97-AF65-F5344CB8AC3E}">
        <p14:creationId xmlns:p14="http://schemas.microsoft.com/office/powerpoint/2010/main" val="115241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34715" y="385763"/>
            <a:ext cx="9054060" cy="6175375"/>
          </a:xfrm>
        </p:spPr>
        <p:txBody>
          <a:bodyPr/>
          <a:lstStyle/>
          <a:p>
            <a:pPr marL="0" indent="0">
              <a:buNone/>
            </a:pPr>
            <a:r>
              <a:rPr lang="en-GB" sz="3200" i="1" dirty="0"/>
              <a:t>In general, rice is known to be a staple food in Taiwan. The Taiwan Council of Agriculture states that there were originally no indigenous species of rice from Taiwan. Rice cultivation and technology was brought into Taiwan before the Qing Era. Shortly after, the </a:t>
            </a:r>
            <a:r>
              <a:rPr lang="en-GB" sz="3200" i="1" dirty="0" err="1"/>
              <a:t>Indica</a:t>
            </a:r>
            <a:r>
              <a:rPr lang="en-GB" sz="3200" i="1" dirty="0"/>
              <a:t> rice became the most productive and efficiently-grown rice grain, especially because of the ample construction of water reservoirs near rice fields. During the Japanese colonial period.</a:t>
            </a:r>
            <a:endParaRPr lang="en-GB" sz="3200" dirty="0"/>
          </a:p>
          <a:p>
            <a:endParaRPr lang="en-GB" dirty="0"/>
          </a:p>
        </p:txBody>
      </p:sp>
    </p:spTree>
    <p:extLst>
      <p:ext uri="{BB962C8B-B14F-4D97-AF65-F5344CB8AC3E}">
        <p14:creationId xmlns:p14="http://schemas.microsoft.com/office/powerpoint/2010/main" val="128135508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Unwittingly </a:t>
            </a:r>
            <a:r>
              <a:rPr lang="en-GB" b="1" dirty="0" smtClean="0"/>
              <a:t>plagiarizing - </a:t>
            </a:r>
            <a:r>
              <a:rPr lang="en-GB" b="1" dirty="0"/>
              <a:t>Unjustified claims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How </a:t>
            </a:r>
            <a:r>
              <a:rPr lang="en-GB" dirty="0"/>
              <a:t>did the author know all this? </a:t>
            </a:r>
            <a:endParaRPr lang="en-GB" dirty="0" smtClean="0"/>
          </a:p>
          <a:p>
            <a:r>
              <a:rPr lang="en-GB" dirty="0"/>
              <a:t>W</a:t>
            </a:r>
            <a:r>
              <a:rPr lang="en-GB" dirty="0" smtClean="0"/>
              <a:t>here </a:t>
            </a:r>
            <a:r>
              <a:rPr lang="en-GB" dirty="0"/>
              <a:t>was the information taken from? </a:t>
            </a:r>
            <a:endParaRPr lang="en-GB" dirty="0" smtClean="0"/>
          </a:p>
          <a:p>
            <a:endParaRPr lang="en-GB" dirty="0"/>
          </a:p>
          <a:p>
            <a:pPr marL="0" indent="0">
              <a:buNone/>
            </a:pPr>
            <a:r>
              <a:rPr lang="en-GB" dirty="0" smtClean="0"/>
              <a:t>Remember</a:t>
            </a:r>
            <a:r>
              <a:rPr lang="en-GB" dirty="0"/>
              <a:t>, no matter what the claim and information, you must reference it. </a:t>
            </a:r>
            <a:endParaRPr lang="en-GB" dirty="0" smtClean="0"/>
          </a:p>
          <a:p>
            <a:pPr marL="0" indent="0">
              <a:buNone/>
            </a:pPr>
            <a:r>
              <a:rPr lang="en-GB" dirty="0" smtClean="0"/>
              <a:t>No </a:t>
            </a:r>
            <a:r>
              <a:rPr lang="en-GB" dirty="0"/>
              <a:t>reference for information like the example above means it may be considered as </a:t>
            </a:r>
            <a:r>
              <a:rPr lang="en-GB" i="1" dirty="0" smtClean="0"/>
              <a:t>plagiarism</a:t>
            </a:r>
            <a:r>
              <a:rPr lang="en-GB" dirty="0"/>
              <a:t>.</a:t>
            </a:r>
            <a:endParaRPr lang="en-GB" dirty="0" smtClean="0"/>
          </a:p>
          <a:p>
            <a:endParaRPr lang="en-GB" dirty="0"/>
          </a:p>
          <a:p>
            <a:endParaRPr lang="en-GB" dirty="0"/>
          </a:p>
        </p:txBody>
      </p:sp>
    </p:spTree>
    <p:extLst>
      <p:ext uri="{BB962C8B-B14F-4D97-AF65-F5344CB8AC3E}">
        <p14:creationId xmlns:p14="http://schemas.microsoft.com/office/powerpoint/2010/main" val="376174612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Unwittingly plagiarizing </a:t>
            </a:r>
            <a:r>
              <a:rPr lang="en-GB" b="1" dirty="0" smtClean="0"/>
              <a:t>example 2</a:t>
            </a:r>
            <a:endParaRPr lang="en-GB" dirty="0"/>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581" y="1446551"/>
            <a:ext cx="9634721" cy="4865871"/>
          </a:xfrm>
        </p:spPr>
      </p:pic>
      <p:sp>
        <p:nvSpPr>
          <p:cNvPr id="5" name="TextBox 4"/>
          <p:cNvSpPr txBox="1"/>
          <p:nvPr/>
        </p:nvSpPr>
        <p:spPr>
          <a:xfrm>
            <a:off x="4384623" y="6312422"/>
            <a:ext cx="3972393" cy="369332"/>
          </a:xfrm>
          <a:prstGeom prst="rect">
            <a:avLst/>
          </a:prstGeom>
          <a:noFill/>
          <a:ln>
            <a:solidFill>
              <a:schemeClr val="tx2">
                <a:lumMod val="60000"/>
                <a:lumOff val="40000"/>
              </a:schemeClr>
            </a:solidFill>
          </a:ln>
        </p:spPr>
        <p:txBody>
          <a:bodyPr wrap="square" rtlCol="0">
            <a:spAutoFit/>
          </a:bodyPr>
          <a:lstStyle/>
          <a:p>
            <a:r>
              <a:rPr lang="en-GB" dirty="0" smtClean="0">
                <a:solidFill>
                  <a:schemeClr val="accent1"/>
                </a:solidFill>
              </a:rPr>
              <a:t>Can you suggest a better sentence?</a:t>
            </a:r>
            <a:endParaRPr lang="en-GB" dirty="0">
              <a:solidFill>
                <a:schemeClr val="accent1"/>
              </a:solidFill>
            </a:endParaRPr>
          </a:p>
        </p:txBody>
      </p:sp>
    </p:spTree>
    <p:extLst>
      <p:ext uri="{BB962C8B-B14F-4D97-AF65-F5344CB8AC3E}">
        <p14:creationId xmlns:p14="http://schemas.microsoft.com/office/powerpoint/2010/main" val="501595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sentence</a:t>
            </a:r>
            <a:endParaRPr lang="en-GB" dirty="0"/>
          </a:p>
        </p:txBody>
      </p:sp>
      <p:sp>
        <p:nvSpPr>
          <p:cNvPr id="3" name="Content Placeholder 2"/>
          <p:cNvSpPr>
            <a:spLocks noGrp="1"/>
          </p:cNvSpPr>
          <p:nvPr>
            <p:ph idx="1"/>
          </p:nvPr>
        </p:nvSpPr>
        <p:spPr/>
        <p:txBody>
          <a:bodyPr>
            <a:normAutofit/>
          </a:bodyPr>
          <a:lstStyle/>
          <a:p>
            <a:pPr marL="0" indent="0">
              <a:buNone/>
            </a:pPr>
            <a:r>
              <a:rPr lang="en-GB" sz="3000" dirty="0"/>
              <a:t>Teachers use differentiated instruction to help students learn, allowing the teacher to cater lessons to the way each student learns and each student's skill (Thompson, 2009).</a:t>
            </a:r>
          </a:p>
        </p:txBody>
      </p:sp>
    </p:spTree>
    <p:extLst>
      <p:ext uri="{BB962C8B-B14F-4D97-AF65-F5344CB8AC3E}">
        <p14:creationId xmlns:p14="http://schemas.microsoft.com/office/powerpoint/2010/main" val="395465081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Inserting long URLs in the body of a study</a:t>
            </a:r>
            <a:endParaRPr lang="en-GB" dirty="0"/>
          </a:p>
        </p:txBody>
      </p:sp>
      <p:sp>
        <p:nvSpPr>
          <p:cNvPr id="3" name="Content Placeholder 2"/>
          <p:cNvSpPr>
            <a:spLocks noGrp="1"/>
          </p:cNvSpPr>
          <p:nvPr>
            <p:ph idx="1"/>
          </p:nvPr>
        </p:nvSpPr>
        <p:spPr/>
        <p:txBody>
          <a:bodyPr/>
          <a:lstStyle/>
          <a:p>
            <a:pPr marL="0" indent="0">
              <a:buNone/>
            </a:pPr>
            <a:r>
              <a:rPr lang="en-GB" dirty="0" smtClean="0"/>
              <a:t>Do </a:t>
            </a:r>
            <a:r>
              <a:rPr lang="en-GB" dirty="0"/>
              <a:t>not do </a:t>
            </a:r>
            <a:r>
              <a:rPr lang="en-GB" dirty="0" smtClean="0"/>
              <a:t>this</a:t>
            </a:r>
            <a:r>
              <a:rPr lang="en-GB" dirty="0"/>
              <a:t>!</a:t>
            </a:r>
            <a:endParaRPr lang="en-GB" dirty="0" smtClean="0"/>
          </a:p>
          <a:p>
            <a:pPr marL="0" indent="0">
              <a:buNone/>
            </a:pPr>
            <a:endParaRPr lang="en-GB" dirty="0"/>
          </a:p>
          <a:p>
            <a:pPr marL="0" indent="0">
              <a:buNone/>
            </a:pPr>
            <a:r>
              <a:rPr lang="en-GB" dirty="0" smtClean="0"/>
              <a:t>Instead</a:t>
            </a:r>
            <a:r>
              <a:rPr lang="en-GB" dirty="0"/>
              <a:t>, cite the source with the last name(s) of the author(s) followed by the year of the work. </a:t>
            </a:r>
            <a:endParaRPr lang="en-GB" dirty="0" smtClean="0"/>
          </a:p>
          <a:p>
            <a:pPr marL="0" indent="0">
              <a:buNone/>
            </a:pPr>
            <a:r>
              <a:rPr lang="en-GB" dirty="0" smtClean="0"/>
              <a:t>Then</a:t>
            </a:r>
            <a:r>
              <a:rPr lang="en-GB" dirty="0"/>
              <a:t>, in the references section of your </a:t>
            </a:r>
            <a:r>
              <a:rPr lang="en-GB" dirty="0" smtClean="0"/>
              <a:t>essay, </a:t>
            </a:r>
            <a:r>
              <a:rPr lang="en-GB" dirty="0"/>
              <a:t>under the particular reference to that citation, you would insert the URL.</a:t>
            </a:r>
          </a:p>
        </p:txBody>
      </p:sp>
    </p:spTree>
    <p:extLst>
      <p:ext uri="{BB962C8B-B14F-4D97-AF65-F5344CB8AC3E}">
        <p14:creationId xmlns:p14="http://schemas.microsoft.com/office/powerpoint/2010/main" val="155563378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Using an author’s first and last name inside the text</a:t>
            </a:r>
            <a:endParaRPr lang="en-GB" dirty="0"/>
          </a:p>
        </p:txBody>
      </p:sp>
      <p:sp>
        <p:nvSpPr>
          <p:cNvPr id="3" name="Content Placeholder 2"/>
          <p:cNvSpPr>
            <a:spLocks noGrp="1"/>
          </p:cNvSpPr>
          <p:nvPr>
            <p:ph idx="1"/>
          </p:nvPr>
        </p:nvSpPr>
        <p:spPr/>
        <p:txBody>
          <a:bodyPr/>
          <a:lstStyle/>
          <a:p>
            <a:pPr marL="0" indent="0">
              <a:buNone/>
            </a:pPr>
            <a:r>
              <a:rPr lang="en-GB" dirty="0" smtClean="0"/>
              <a:t>When discussing authors, DO NOT </a:t>
            </a:r>
            <a:r>
              <a:rPr lang="en-GB" dirty="0"/>
              <a:t>use the first and last </a:t>
            </a:r>
            <a:r>
              <a:rPr lang="en-GB" dirty="0" smtClean="0"/>
              <a:t>name. </a:t>
            </a:r>
          </a:p>
          <a:p>
            <a:pPr marL="0" indent="0">
              <a:buNone/>
            </a:pPr>
            <a:r>
              <a:rPr lang="en-GB" dirty="0" smtClean="0"/>
              <a:t>Use </a:t>
            </a:r>
            <a:r>
              <a:rPr lang="en-GB" dirty="0"/>
              <a:t>the last name only, followed by the year of the study’s </a:t>
            </a:r>
            <a:r>
              <a:rPr lang="en-GB" dirty="0" smtClean="0"/>
              <a:t>publication.</a:t>
            </a:r>
            <a:endParaRPr lang="en-GB" dirty="0"/>
          </a:p>
        </p:txBody>
      </p:sp>
    </p:spTree>
    <p:extLst>
      <p:ext uri="{BB962C8B-B14F-4D97-AF65-F5344CB8AC3E}">
        <p14:creationId xmlns:p14="http://schemas.microsoft.com/office/powerpoint/2010/main" val="38393397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In-text Referencing</a:t>
            </a:r>
            <a:endParaRPr lang="en-GB" dirty="0"/>
          </a:p>
        </p:txBody>
      </p:sp>
      <p:sp>
        <p:nvSpPr>
          <p:cNvPr id="3" name="Content Placeholder 2"/>
          <p:cNvSpPr>
            <a:spLocks noGrp="1"/>
          </p:cNvSpPr>
          <p:nvPr>
            <p:ph type="subTitle" idx="1"/>
          </p:nvPr>
        </p:nvSpPr>
        <p:spPr/>
        <p:txBody>
          <a:bodyPr/>
          <a:lstStyle/>
          <a:p>
            <a:endParaRPr lang="en-GB" dirty="0" smtClean="0"/>
          </a:p>
          <a:p>
            <a:endParaRPr lang="en-GB" dirty="0"/>
          </a:p>
        </p:txBody>
      </p:sp>
    </p:spTree>
    <p:extLst>
      <p:ext uri="{BB962C8B-B14F-4D97-AF65-F5344CB8AC3E}">
        <p14:creationId xmlns:p14="http://schemas.microsoft.com/office/powerpoint/2010/main" val="32286389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838266" cy="1320800"/>
          </a:xfrm>
        </p:spPr>
        <p:txBody>
          <a:bodyPr>
            <a:normAutofit/>
          </a:bodyPr>
          <a:lstStyle/>
          <a:p>
            <a:r>
              <a:rPr lang="en-GB" dirty="0" smtClean="0"/>
              <a:t>Quotations</a:t>
            </a:r>
            <a:br>
              <a:rPr lang="en-GB" dirty="0" smtClean="0"/>
            </a:br>
            <a:r>
              <a:rPr lang="en-GB" dirty="0"/>
              <a:t>Long quotation - more than 30 words or 2 lines</a:t>
            </a:r>
          </a:p>
        </p:txBody>
      </p:sp>
      <p:sp>
        <p:nvSpPr>
          <p:cNvPr id="3" name="Content Placeholder 2"/>
          <p:cNvSpPr>
            <a:spLocks noGrp="1"/>
          </p:cNvSpPr>
          <p:nvPr>
            <p:ph idx="1"/>
          </p:nvPr>
        </p:nvSpPr>
        <p:spPr>
          <a:xfrm>
            <a:off x="677333" y="2160589"/>
            <a:ext cx="8601578" cy="4474127"/>
          </a:xfrm>
        </p:spPr>
        <p:txBody>
          <a:bodyPr>
            <a:normAutofit fontScale="92500" lnSpcReduction="10000"/>
          </a:bodyPr>
          <a:lstStyle/>
          <a:p>
            <a:pPr marL="0" indent="0">
              <a:buNone/>
            </a:pPr>
            <a:r>
              <a:rPr lang="en-GB" dirty="0"/>
              <a:t>Format: </a:t>
            </a:r>
            <a:endParaRPr lang="en-GB" dirty="0" smtClean="0"/>
          </a:p>
          <a:p>
            <a:r>
              <a:rPr lang="en-GB" dirty="0" smtClean="0"/>
              <a:t>enter </a:t>
            </a:r>
            <a:r>
              <a:rPr lang="en-GB" dirty="0"/>
              <a:t>as a separate paragraph </a:t>
            </a:r>
            <a:endParaRPr lang="en-GB" dirty="0" smtClean="0"/>
          </a:p>
          <a:p>
            <a:r>
              <a:rPr lang="en-GB" dirty="0" smtClean="0"/>
              <a:t>indent </a:t>
            </a:r>
            <a:r>
              <a:rPr lang="en-GB" dirty="0"/>
              <a:t>the paragraph </a:t>
            </a:r>
            <a:endParaRPr lang="en-GB" dirty="0" smtClean="0"/>
          </a:p>
          <a:p>
            <a:r>
              <a:rPr lang="en-GB" dirty="0" smtClean="0"/>
              <a:t>quotation </a:t>
            </a:r>
            <a:r>
              <a:rPr lang="en-GB" dirty="0"/>
              <a:t>marks are not required </a:t>
            </a:r>
            <a:endParaRPr lang="en-GB" dirty="0" smtClean="0"/>
          </a:p>
          <a:p>
            <a:r>
              <a:rPr lang="en-GB" dirty="0" smtClean="0"/>
              <a:t>follow </a:t>
            </a:r>
            <a:r>
              <a:rPr lang="en-GB" dirty="0"/>
              <a:t>with the in-text </a:t>
            </a:r>
            <a:r>
              <a:rPr lang="en-GB" dirty="0" smtClean="0"/>
              <a:t>citation</a:t>
            </a:r>
          </a:p>
          <a:p>
            <a:endParaRPr lang="en-GB" dirty="0"/>
          </a:p>
          <a:p>
            <a:pPr marL="0" indent="0">
              <a:buNone/>
            </a:pPr>
            <a:r>
              <a:rPr lang="en-GB" sz="2200" dirty="0"/>
              <a:t>Example: </a:t>
            </a:r>
            <a:endParaRPr lang="en-GB" sz="2200" dirty="0" smtClean="0"/>
          </a:p>
          <a:p>
            <a:pPr marL="0" indent="0">
              <a:buNone/>
            </a:pPr>
            <a:r>
              <a:rPr lang="en-GB" sz="2200" dirty="0" smtClean="0"/>
              <a:t>Hardy’s </a:t>
            </a:r>
            <a:r>
              <a:rPr lang="en-GB" sz="2200" dirty="0"/>
              <a:t>development of plot and character must be seen in the broader context of the loss of faith in late Victorian society. As Dunmore comments: A central tension in Hardy’s </a:t>
            </a:r>
            <a:r>
              <a:rPr lang="en-GB" sz="2200" dirty="0" smtClean="0"/>
              <a:t>fiction </a:t>
            </a:r>
            <a:r>
              <a:rPr lang="en-GB" sz="2200" dirty="0"/>
              <a:t>is that between fully realized human beings, with all their </a:t>
            </a:r>
            <a:r>
              <a:rPr lang="en-GB" sz="2200" dirty="0" smtClean="0"/>
              <a:t>potential </a:t>
            </a:r>
            <a:r>
              <a:rPr lang="en-GB" sz="2200" dirty="0"/>
              <a:t>for individual freedom of choice and </a:t>
            </a:r>
            <a:r>
              <a:rPr lang="en-GB" sz="2200" dirty="0" smtClean="0"/>
              <a:t>action</a:t>
            </a:r>
            <a:r>
              <a:rPr lang="en-GB" sz="2200" dirty="0"/>
              <a:t>, and the apparently relentless </a:t>
            </a:r>
            <a:r>
              <a:rPr lang="en-GB" sz="2200" dirty="0" smtClean="0"/>
              <a:t>operation </a:t>
            </a:r>
            <a:r>
              <a:rPr lang="en-GB" sz="2200" dirty="0"/>
              <a:t>of chance, indeed fate, which negates these </a:t>
            </a:r>
            <a:r>
              <a:rPr lang="en-GB" sz="2200" dirty="0" smtClean="0"/>
              <a:t>freedoms (</a:t>
            </a:r>
            <a:r>
              <a:rPr lang="en-GB" sz="2200" dirty="0"/>
              <a:t>Dunmore, 2017, pp. 35-36).  </a:t>
            </a:r>
          </a:p>
        </p:txBody>
      </p:sp>
    </p:spTree>
    <p:extLst>
      <p:ext uri="{BB962C8B-B14F-4D97-AF65-F5344CB8AC3E}">
        <p14:creationId xmlns:p14="http://schemas.microsoft.com/office/powerpoint/2010/main" val="1096505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10072183" cy="1320800"/>
          </a:xfrm>
        </p:spPr>
        <p:txBody>
          <a:bodyPr>
            <a:normAutofit/>
          </a:bodyPr>
          <a:lstStyle/>
          <a:p>
            <a:r>
              <a:rPr lang="en-GB" dirty="0"/>
              <a:t>Quotations</a:t>
            </a:r>
            <a:br>
              <a:rPr lang="en-GB" dirty="0"/>
            </a:br>
            <a:r>
              <a:rPr lang="en-GB" dirty="0"/>
              <a:t>Short quotation - up to 30 words or 2 lines</a:t>
            </a:r>
          </a:p>
        </p:txBody>
      </p:sp>
      <p:sp>
        <p:nvSpPr>
          <p:cNvPr id="3" name="Content Placeholder 2"/>
          <p:cNvSpPr>
            <a:spLocks noGrp="1"/>
          </p:cNvSpPr>
          <p:nvPr>
            <p:ph idx="1"/>
          </p:nvPr>
        </p:nvSpPr>
        <p:spPr>
          <a:xfrm>
            <a:off x="677333" y="2160589"/>
            <a:ext cx="8968837" cy="4420964"/>
          </a:xfrm>
        </p:spPr>
        <p:txBody>
          <a:bodyPr>
            <a:normAutofit/>
          </a:bodyPr>
          <a:lstStyle/>
          <a:p>
            <a:pPr marL="0" indent="0">
              <a:buNone/>
            </a:pPr>
            <a:r>
              <a:rPr lang="en-GB" dirty="0"/>
              <a:t>Format: </a:t>
            </a:r>
            <a:endParaRPr lang="en-GB" dirty="0" smtClean="0"/>
          </a:p>
          <a:p>
            <a:r>
              <a:rPr lang="en-GB" dirty="0" smtClean="0"/>
              <a:t>include </a:t>
            </a:r>
            <a:r>
              <a:rPr lang="en-GB" dirty="0"/>
              <a:t>in the body of the text </a:t>
            </a:r>
            <a:endParaRPr lang="en-GB" dirty="0" smtClean="0"/>
          </a:p>
          <a:p>
            <a:r>
              <a:rPr lang="en-GB" dirty="0" smtClean="0"/>
              <a:t>enclose </a:t>
            </a:r>
            <a:r>
              <a:rPr lang="en-GB" dirty="0"/>
              <a:t>in double </a:t>
            </a:r>
            <a:r>
              <a:rPr lang="en-GB" dirty="0" smtClean="0"/>
              <a:t>quotation </a:t>
            </a:r>
            <a:r>
              <a:rPr lang="en-GB" dirty="0"/>
              <a:t>marks; “example” </a:t>
            </a:r>
          </a:p>
          <a:p>
            <a:r>
              <a:rPr lang="en-GB" dirty="0" smtClean="0"/>
              <a:t>follow </a:t>
            </a:r>
            <a:r>
              <a:rPr lang="en-GB" dirty="0"/>
              <a:t>with the author’s surname, year of </a:t>
            </a:r>
            <a:r>
              <a:rPr lang="en-GB" dirty="0" smtClean="0"/>
              <a:t>publication </a:t>
            </a:r>
            <a:r>
              <a:rPr lang="en-GB" dirty="0"/>
              <a:t>and page number </a:t>
            </a:r>
            <a:r>
              <a:rPr lang="en-GB" dirty="0" smtClean="0"/>
              <a:t>enclosed </a:t>
            </a:r>
            <a:r>
              <a:rPr lang="en-GB" dirty="0"/>
              <a:t>(in round brackets) </a:t>
            </a:r>
            <a:endParaRPr lang="en-GB" dirty="0" smtClean="0"/>
          </a:p>
          <a:p>
            <a:endParaRPr lang="en-GB" dirty="0" smtClean="0"/>
          </a:p>
          <a:p>
            <a:endParaRPr lang="en-GB" dirty="0"/>
          </a:p>
          <a:p>
            <a:pPr marL="0" indent="0">
              <a:buNone/>
            </a:pPr>
            <a:r>
              <a:rPr lang="en-GB" sz="2200" dirty="0"/>
              <a:t>Example: </a:t>
            </a:r>
            <a:endParaRPr lang="en-GB" sz="2200" dirty="0" smtClean="0"/>
          </a:p>
          <a:p>
            <a:pPr marL="0" indent="0">
              <a:buNone/>
            </a:pPr>
            <a:r>
              <a:rPr lang="en-GB" sz="2200" dirty="0" smtClean="0"/>
              <a:t>Hardy’s </a:t>
            </a:r>
            <a:r>
              <a:rPr lang="en-GB" sz="2200" dirty="0"/>
              <a:t>characters are not simple types. They are “fully realized human beings, with all their </a:t>
            </a:r>
            <a:r>
              <a:rPr lang="en-GB" sz="2200" dirty="0" smtClean="0"/>
              <a:t>potential </a:t>
            </a:r>
            <a:r>
              <a:rPr lang="en-GB" sz="2200" dirty="0"/>
              <a:t>for individual freedom of choice and </a:t>
            </a:r>
            <a:r>
              <a:rPr lang="en-GB" sz="2200" dirty="0" smtClean="0"/>
              <a:t>action</a:t>
            </a:r>
            <a:r>
              <a:rPr lang="en-GB" sz="2200" dirty="0"/>
              <a:t>” (Dunmore, 2017, p. 35). </a:t>
            </a:r>
          </a:p>
        </p:txBody>
      </p:sp>
    </p:spTree>
    <p:extLst>
      <p:ext uri="{BB962C8B-B14F-4D97-AF65-F5344CB8AC3E}">
        <p14:creationId xmlns:p14="http://schemas.microsoft.com/office/powerpoint/2010/main" val="311228229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https://www.youtube.com/watch?v=_</a:t>
            </a:r>
            <a:r>
              <a:rPr lang="en-GB" dirty="0" smtClean="0">
                <a:hlinkClick r:id="rId2"/>
              </a:rPr>
              <a:t>UTbJcGR1SU</a:t>
            </a:r>
            <a:endParaRPr lang="en-GB" dirty="0" smtClean="0"/>
          </a:p>
          <a:p>
            <a:endParaRPr lang="en-GB" dirty="0"/>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Tree>
    <p:extLst>
      <p:ext uri="{BB962C8B-B14F-4D97-AF65-F5344CB8AC3E}">
        <p14:creationId xmlns:p14="http://schemas.microsoft.com/office/powerpoint/2010/main" val="198494980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Hints and tips</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8741214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0" y="0"/>
            <a:ext cx="4991100" cy="6875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32042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reading</a:t>
            </a:r>
            <a:endParaRPr lang="en-GB" dirty="0"/>
          </a:p>
        </p:txBody>
      </p:sp>
      <p:sp>
        <p:nvSpPr>
          <p:cNvPr id="3" name="Content Placeholder 2"/>
          <p:cNvSpPr>
            <a:spLocks noGrp="1"/>
          </p:cNvSpPr>
          <p:nvPr>
            <p:ph idx="1"/>
          </p:nvPr>
        </p:nvSpPr>
        <p:spPr/>
        <p:txBody>
          <a:bodyPr/>
          <a:lstStyle/>
          <a:p>
            <a:r>
              <a:rPr lang="en-GB" dirty="0"/>
              <a:t>get a general overview of the text by skimming through it</a:t>
            </a:r>
          </a:p>
          <a:p>
            <a:r>
              <a:rPr lang="en-GB" dirty="0"/>
              <a:t>look for specific information or to understand some core concepts by scanning the text</a:t>
            </a:r>
          </a:p>
          <a:p>
            <a:r>
              <a:rPr lang="en-GB" dirty="0"/>
              <a:t>examine the text in depth and actively ask questions of the source, in order to understand its relevance and reliability for your own research topic.</a:t>
            </a:r>
          </a:p>
          <a:p>
            <a:endParaRPr lang="en-GB" dirty="0"/>
          </a:p>
        </p:txBody>
      </p:sp>
    </p:spTree>
    <p:extLst>
      <p:ext uri="{BB962C8B-B14F-4D97-AF65-F5344CB8AC3E}">
        <p14:creationId xmlns:p14="http://schemas.microsoft.com/office/powerpoint/2010/main" val="412642020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reading</a:t>
            </a:r>
            <a:endParaRPr lang="en-GB" dirty="0"/>
          </a:p>
        </p:txBody>
      </p:sp>
      <p:sp>
        <p:nvSpPr>
          <p:cNvPr id="3" name="Content Placeholder 2"/>
          <p:cNvSpPr>
            <a:spLocks noGrp="1"/>
          </p:cNvSpPr>
          <p:nvPr>
            <p:ph idx="1"/>
          </p:nvPr>
        </p:nvSpPr>
        <p:spPr/>
        <p:txBody>
          <a:bodyPr/>
          <a:lstStyle/>
          <a:p>
            <a:pPr marL="0" indent="0">
              <a:buNone/>
            </a:pPr>
            <a:r>
              <a:rPr lang="en-GB" dirty="0"/>
              <a:t>You could choose one of four main reading strategies. These are:</a:t>
            </a:r>
          </a:p>
          <a:p>
            <a:r>
              <a:rPr lang="en-GB" b="1" dirty="0"/>
              <a:t>Predicting</a:t>
            </a:r>
            <a:r>
              <a:rPr lang="en-GB" dirty="0"/>
              <a:t>: making an educated guess about what the text is about before you start to read.</a:t>
            </a:r>
          </a:p>
          <a:p>
            <a:r>
              <a:rPr lang="en-GB" b="1" dirty="0"/>
              <a:t>Scanning</a:t>
            </a:r>
            <a:r>
              <a:rPr lang="en-GB" dirty="0"/>
              <a:t>: looking through the text very quickly to look for keywords.</a:t>
            </a:r>
          </a:p>
          <a:p>
            <a:r>
              <a:rPr lang="en-GB" b="1" dirty="0"/>
              <a:t>Skimming</a:t>
            </a:r>
            <a:r>
              <a:rPr lang="en-GB" dirty="0"/>
              <a:t>: reading the introduction and the first line of each paragraph to work out what the text is about.</a:t>
            </a:r>
          </a:p>
          <a:p>
            <a:r>
              <a:rPr lang="en-GB" b="1" dirty="0"/>
              <a:t>Intensive reading</a:t>
            </a:r>
            <a:r>
              <a:rPr lang="en-GB" dirty="0"/>
              <a:t>: reading a short section of text slowly and carefully.</a:t>
            </a:r>
          </a:p>
          <a:p>
            <a:endParaRPr lang="en-GB" dirty="0"/>
          </a:p>
        </p:txBody>
      </p:sp>
    </p:spTree>
    <p:extLst>
      <p:ext uri="{BB962C8B-B14F-4D97-AF65-F5344CB8AC3E}">
        <p14:creationId xmlns:p14="http://schemas.microsoft.com/office/powerpoint/2010/main" val="209549522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reading</a:t>
            </a:r>
          </a:p>
        </p:txBody>
      </p:sp>
      <p:sp>
        <p:nvSpPr>
          <p:cNvPr id="3" name="Content Placeholder 2"/>
          <p:cNvSpPr>
            <a:spLocks noGrp="1"/>
          </p:cNvSpPr>
          <p:nvPr>
            <p:ph idx="1"/>
          </p:nvPr>
        </p:nvSpPr>
        <p:spPr/>
        <p:txBody>
          <a:bodyPr/>
          <a:lstStyle/>
          <a:p>
            <a:pPr marL="0" indent="0">
              <a:buNone/>
            </a:pPr>
            <a:r>
              <a:rPr lang="en-GB" dirty="0" smtClean="0"/>
              <a:t>Before you read, consider:</a:t>
            </a:r>
          </a:p>
          <a:p>
            <a:r>
              <a:rPr lang="en-GB" dirty="0"/>
              <a:t>Who wrote this?</a:t>
            </a:r>
          </a:p>
          <a:p>
            <a:r>
              <a:rPr lang="en-GB" dirty="0"/>
              <a:t>What is it about?</a:t>
            </a:r>
          </a:p>
          <a:p>
            <a:r>
              <a:rPr lang="en-GB" dirty="0"/>
              <a:t>When was it written?</a:t>
            </a:r>
          </a:p>
          <a:p>
            <a:r>
              <a:rPr lang="en-GB" dirty="0"/>
              <a:t>What is the aim of the article</a:t>
            </a:r>
            <a:r>
              <a:rPr lang="en-GB" dirty="0" smtClean="0"/>
              <a:t>?</a:t>
            </a:r>
          </a:p>
          <a:p>
            <a:pPr marL="0" indent="0">
              <a:buNone/>
            </a:pPr>
            <a:r>
              <a:rPr lang="en-GB" dirty="0" smtClean="0"/>
              <a:t>After you have read, consider:</a:t>
            </a:r>
          </a:p>
          <a:p>
            <a:r>
              <a:rPr lang="en-GB" dirty="0"/>
              <a:t>How was the research conducted?</a:t>
            </a:r>
          </a:p>
          <a:p>
            <a:r>
              <a:rPr lang="en-GB" dirty="0"/>
              <a:t>Why are these theories discussed?</a:t>
            </a:r>
          </a:p>
          <a:p>
            <a:r>
              <a:rPr lang="en-GB" dirty="0"/>
              <a:t>What are the alternative methods and theories?</a:t>
            </a:r>
          </a:p>
          <a:p>
            <a:endParaRPr lang="en-GB" dirty="0"/>
          </a:p>
          <a:p>
            <a:endParaRPr lang="en-GB" dirty="0"/>
          </a:p>
        </p:txBody>
      </p:sp>
    </p:spTree>
    <p:extLst>
      <p:ext uri="{BB962C8B-B14F-4D97-AF65-F5344CB8AC3E}">
        <p14:creationId xmlns:p14="http://schemas.microsoft.com/office/powerpoint/2010/main" val="193053649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reading and writing</a:t>
            </a:r>
            <a:endParaRPr lang="en-GB" dirty="0"/>
          </a:p>
        </p:txBody>
      </p:sp>
      <p:sp>
        <p:nvSpPr>
          <p:cNvPr id="3" name="Content Placeholder 2"/>
          <p:cNvSpPr>
            <a:spLocks noGrp="1"/>
          </p:cNvSpPr>
          <p:nvPr>
            <p:ph idx="1"/>
          </p:nvPr>
        </p:nvSpPr>
        <p:spPr/>
        <p:txBody>
          <a:bodyPr/>
          <a:lstStyle/>
          <a:p>
            <a:pPr marL="0" indent="0">
              <a:buNone/>
            </a:pPr>
            <a:r>
              <a:rPr lang="en-GB" dirty="0" smtClean="0"/>
              <a:t>As you write, consider:</a:t>
            </a:r>
          </a:p>
          <a:p>
            <a:r>
              <a:rPr lang="en-GB" dirty="0"/>
              <a:t>What do I think about this?</a:t>
            </a:r>
          </a:p>
          <a:p>
            <a:r>
              <a:rPr lang="en-GB" dirty="0"/>
              <a:t>How is this relevant to my assignment?</a:t>
            </a:r>
          </a:p>
          <a:p>
            <a:r>
              <a:rPr lang="en-GB" dirty="0"/>
              <a:t>How does this compare to other research I have read?</a:t>
            </a:r>
          </a:p>
          <a:p>
            <a:endParaRPr lang="en-GB" dirty="0"/>
          </a:p>
        </p:txBody>
      </p:sp>
    </p:spTree>
    <p:extLst>
      <p:ext uri="{BB962C8B-B14F-4D97-AF65-F5344CB8AC3E}">
        <p14:creationId xmlns:p14="http://schemas.microsoft.com/office/powerpoint/2010/main" val="346128241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writing </a:t>
            </a:r>
            <a:endParaRPr lang="en-GB" dirty="0"/>
          </a:p>
        </p:txBody>
      </p:sp>
      <p:sp>
        <p:nvSpPr>
          <p:cNvPr id="4" name="Text Placeholder 3"/>
          <p:cNvSpPr>
            <a:spLocks noGrp="1"/>
          </p:cNvSpPr>
          <p:nvPr>
            <p:ph type="body" idx="1"/>
          </p:nvPr>
        </p:nvSpPr>
        <p:spPr/>
        <p:txBody>
          <a:bodyPr/>
          <a:lstStyle/>
          <a:p>
            <a:r>
              <a:rPr lang="en-GB" dirty="0" smtClean="0"/>
              <a:t>Be tentative:</a:t>
            </a:r>
            <a:endParaRPr lang="en-GB" dirty="0"/>
          </a:p>
        </p:txBody>
      </p:sp>
      <p:sp>
        <p:nvSpPr>
          <p:cNvPr id="5" name="Content Placeholder 4"/>
          <p:cNvSpPr>
            <a:spLocks noGrp="1"/>
          </p:cNvSpPr>
          <p:nvPr>
            <p:ph sz="half" idx="2"/>
          </p:nvPr>
        </p:nvSpPr>
        <p:spPr/>
        <p:txBody>
          <a:bodyPr/>
          <a:lstStyle/>
          <a:p>
            <a:r>
              <a:rPr lang="en-GB" dirty="0" smtClean="0"/>
              <a:t>This suggests</a:t>
            </a:r>
          </a:p>
          <a:p>
            <a:r>
              <a:rPr lang="en-GB" dirty="0" smtClean="0"/>
              <a:t>This indicates</a:t>
            </a:r>
          </a:p>
          <a:p>
            <a:r>
              <a:rPr lang="en-GB" dirty="0" smtClean="0"/>
              <a:t>This implies</a:t>
            </a:r>
          </a:p>
          <a:p>
            <a:r>
              <a:rPr lang="en-GB" dirty="0" smtClean="0"/>
              <a:t>Tends to</a:t>
            </a:r>
          </a:p>
          <a:p>
            <a:r>
              <a:rPr lang="en-GB" dirty="0" smtClean="0"/>
              <a:t>One might conclude that</a:t>
            </a:r>
            <a:endParaRPr lang="en-GB" dirty="0"/>
          </a:p>
        </p:txBody>
      </p:sp>
      <p:sp>
        <p:nvSpPr>
          <p:cNvPr id="6" name="Text Placeholder 5"/>
          <p:cNvSpPr>
            <a:spLocks noGrp="1"/>
          </p:cNvSpPr>
          <p:nvPr>
            <p:ph type="body" sz="quarter" idx="3"/>
          </p:nvPr>
        </p:nvSpPr>
        <p:spPr/>
        <p:txBody>
          <a:bodyPr/>
          <a:lstStyle/>
          <a:p>
            <a:r>
              <a:rPr lang="en-GB" dirty="0" smtClean="0"/>
              <a:t>Avoid:</a:t>
            </a:r>
            <a:endParaRPr lang="en-GB" dirty="0"/>
          </a:p>
        </p:txBody>
      </p:sp>
      <p:sp>
        <p:nvSpPr>
          <p:cNvPr id="7" name="Content Placeholder 6"/>
          <p:cNvSpPr>
            <a:spLocks noGrp="1"/>
          </p:cNvSpPr>
          <p:nvPr>
            <p:ph sz="quarter" idx="4"/>
          </p:nvPr>
        </p:nvSpPr>
        <p:spPr/>
        <p:txBody>
          <a:bodyPr/>
          <a:lstStyle/>
          <a:p>
            <a:r>
              <a:rPr lang="en-GB" dirty="0" smtClean="0"/>
              <a:t>This proves</a:t>
            </a:r>
          </a:p>
          <a:p>
            <a:r>
              <a:rPr lang="en-GB" dirty="0" smtClean="0"/>
              <a:t>This shows</a:t>
            </a:r>
          </a:p>
          <a:p>
            <a:r>
              <a:rPr lang="en-GB" dirty="0" smtClean="0"/>
              <a:t>It is clear that</a:t>
            </a:r>
            <a:endParaRPr lang="en-GB" dirty="0"/>
          </a:p>
        </p:txBody>
      </p:sp>
    </p:spTree>
    <p:extLst>
      <p:ext uri="{BB962C8B-B14F-4D97-AF65-F5344CB8AC3E}">
        <p14:creationId xmlns:p14="http://schemas.microsoft.com/office/powerpoint/2010/main" val="293417690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Academic writing</a:t>
            </a:r>
            <a:endParaRPr lang="en-GB" dirty="0"/>
          </a:p>
        </p:txBody>
      </p:sp>
      <p:sp>
        <p:nvSpPr>
          <p:cNvPr id="8" name="Content Placeholder 7"/>
          <p:cNvSpPr>
            <a:spLocks noGrp="1"/>
          </p:cNvSpPr>
          <p:nvPr>
            <p:ph idx="1"/>
          </p:nvPr>
        </p:nvSpPr>
        <p:spPr/>
        <p:txBody>
          <a:bodyPr/>
          <a:lstStyle/>
          <a:p>
            <a:pPr marL="0" indent="0">
              <a:buNone/>
            </a:pPr>
            <a:r>
              <a:rPr lang="en-GB" dirty="0"/>
              <a:t>Academic writing is:</a:t>
            </a:r>
          </a:p>
          <a:p>
            <a:r>
              <a:rPr lang="en-GB" b="1" dirty="0"/>
              <a:t>Planned and focused: </a:t>
            </a:r>
            <a:r>
              <a:rPr lang="en-GB" dirty="0"/>
              <a:t>answers the question and demonstrates an understanding of the subject.</a:t>
            </a:r>
          </a:p>
          <a:p>
            <a:r>
              <a:rPr lang="en-GB" b="1" dirty="0"/>
              <a:t>Structured:</a:t>
            </a:r>
            <a:r>
              <a:rPr lang="en-GB" dirty="0"/>
              <a:t> is coherent, written in a logical order, and brings together related points and material.</a:t>
            </a:r>
          </a:p>
          <a:p>
            <a:r>
              <a:rPr lang="en-GB" b="1" dirty="0"/>
              <a:t>Evidenced: </a:t>
            </a:r>
            <a:r>
              <a:rPr lang="en-GB" dirty="0"/>
              <a:t>demonstrates knowledge of the subject area, supports opinions and arguments with evidence, and is referenced accurately.</a:t>
            </a:r>
          </a:p>
          <a:p>
            <a:r>
              <a:rPr lang="en-GB" b="1" dirty="0"/>
              <a:t>Formal in tone and style: </a:t>
            </a:r>
            <a:r>
              <a:rPr lang="en-GB" dirty="0"/>
              <a:t>uses appropriate language and tenses, and is clear, concise and balanced.</a:t>
            </a:r>
          </a:p>
          <a:p>
            <a:endParaRPr lang="en-GB" dirty="0"/>
          </a:p>
        </p:txBody>
      </p:sp>
    </p:spTree>
    <p:extLst>
      <p:ext uri="{BB962C8B-B14F-4D97-AF65-F5344CB8AC3E}">
        <p14:creationId xmlns:p14="http://schemas.microsoft.com/office/powerpoint/2010/main" val="235894946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a:t>
            </a:r>
            <a:endParaRPr lang="en-GB" dirty="0"/>
          </a:p>
        </p:txBody>
      </p:sp>
      <p:sp>
        <p:nvSpPr>
          <p:cNvPr id="3" name="Content Placeholder 2"/>
          <p:cNvSpPr>
            <a:spLocks noGrp="1"/>
          </p:cNvSpPr>
          <p:nvPr>
            <p:ph idx="1"/>
          </p:nvPr>
        </p:nvSpPr>
        <p:spPr/>
        <p:txBody>
          <a:bodyPr/>
          <a:lstStyle/>
          <a:p>
            <a:pPr marL="0" indent="0">
              <a:buNone/>
            </a:pPr>
            <a:r>
              <a:rPr lang="en-GB" dirty="0"/>
              <a:t>Descriptive example</a:t>
            </a:r>
          </a:p>
          <a:p>
            <a:r>
              <a:rPr lang="en-GB" dirty="0"/>
              <a:t>"The data shows that the incidence (new cases) of asthma rates in children under 15 years old increased rapidly from 1977, peaking in 1993 and then declining, though rates still remain significantly higher than pre-1976 levels</a:t>
            </a:r>
            <a:r>
              <a:rPr lang="en-GB" dirty="0" smtClean="0"/>
              <a:t>.”</a:t>
            </a:r>
          </a:p>
          <a:p>
            <a:endParaRPr lang="en-GB" dirty="0"/>
          </a:p>
          <a:p>
            <a:pPr marL="0" indent="0">
              <a:buNone/>
            </a:pPr>
            <a:r>
              <a:rPr lang="en-GB" dirty="0"/>
              <a:t>Critical example</a:t>
            </a:r>
          </a:p>
          <a:p>
            <a:r>
              <a:rPr lang="en-GB" dirty="0"/>
              <a:t>"The trend, from 1977 until 1993, of a rapid rise in rates of asthma diagnosis in children under 15 years, suggests that one of the causal factors was particularly prevalent during this time, but has since declined in importance or effect."</a:t>
            </a:r>
          </a:p>
          <a:p>
            <a:endParaRPr lang="en-GB" dirty="0"/>
          </a:p>
        </p:txBody>
      </p:sp>
    </p:spTree>
    <p:extLst>
      <p:ext uri="{BB962C8B-B14F-4D97-AF65-F5344CB8AC3E}">
        <p14:creationId xmlns:p14="http://schemas.microsoft.com/office/powerpoint/2010/main" val="354847197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1483" y="110142"/>
            <a:ext cx="5756222" cy="6708654"/>
          </a:xfrm>
        </p:spPr>
      </p:pic>
      <p:sp>
        <p:nvSpPr>
          <p:cNvPr id="5" name="TextBox 4"/>
          <p:cNvSpPr txBox="1"/>
          <p:nvPr/>
        </p:nvSpPr>
        <p:spPr>
          <a:xfrm>
            <a:off x="9523751" y="5987799"/>
            <a:ext cx="2668249" cy="830997"/>
          </a:xfrm>
          <a:prstGeom prst="rect">
            <a:avLst/>
          </a:prstGeom>
          <a:noFill/>
        </p:spPr>
        <p:txBody>
          <a:bodyPr wrap="square" rtlCol="0">
            <a:spAutoFit/>
          </a:bodyPr>
          <a:lstStyle/>
          <a:p>
            <a:r>
              <a:rPr lang="en-GB" sz="1200" dirty="0" smtClean="0"/>
              <a:t>Source: </a:t>
            </a:r>
            <a:r>
              <a:rPr lang="en-GB" sz="1200" dirty="0">
                <a:hlinkClick r:id="rId3"/>
              </a:rPr>
              <a:t>https://www.nottingham.ac.uk/studentservices/documents/description-vs-analysis---learnhigher.pdf</a:t>
            </a:r>
            <a:endParaRPr lang="en-GB" sz="1200" dirty="0"/>
          </a:p>
        </p:txBody>
      </p:sp>
    </p:spTree>
    <p:extLst>
      <p:ext uri="{BB962C8B-B14F-4D97-AF65-F5344CB8AC3E}">
        <p14:creationId xmlns:p14="http://schemas.microsoft.com/office/powerpoint/2010/main" val="118520904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the Paragraph</a:t>
            </a:r>
            <a:endParaRPr lang="en-GB" dirty="0"/>
          </a:p>
        </p:txBody>
      </p:sp>
      <p:sp>
        <p:nvSpPr>
          <p:cNvPr id="3" name="Content Placeholder 2"/>
          <p:cNvSpPr>
            <a:spLocks noGrp="1"/>
          </p:cNvSpPr>
          <p:nvPr>
            <p:ph idx="1"/>
          </p:nvPr>
        </p:nvSpPr>
        <p:spPr/>
        <p:txBody>
          <a:bodyPr>
            <a:normAutofit/>
          </a:bodyPr>
          <a:lstStyle/>
          <a:p>
            <a:r>
              <a:rPr lang="en-GB" sz="3000" dirty="0">
                <a:hlinkClick r:id="rId2"/>
              </a:rPr>
              <a:t>https://vimeo.com/44666462</a:t>
            </a:r>
            <a:endParaRPr lang="en-GB" sz="3000" dirty="0"/>
          </a:p>
        </p:txBody>
      </p:sp>
    </p:spTree>
    <p:extLst>
      <p:ext uri="{BB962C8B-B14F-4D97-AF65-F5344CB8AC3E}">
        <p14:creationId xmlns:p14="http://schemas.microsoft.com/office/powerpoint/2010/main" val="189462184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 showing good examples of writing</a:t>
            </a:r>
            <a:endParaRPr lang="en-GB" dirty="0"/>
          </a:p>
        </p:txBody>
      </p:sp>
      <p:sp>
        <p:nvSpPr>
          <p:cNvPr id="3" name="Content Placeholder 2"/>
          <p:cNvSpPr>
            <a:spLocks noGrp="1"/>
          </p:cNvSpPr>
          <p:nvPr>
            <p:ph idx="1"/>
          </p:nvPr>
        </p:nvSpPr>
        <p:spPr/>
        <p:txBody>
          <a:bodyPr>
            <a:normAutofit/>
          </a:bodyPr>
          <a:lstStyle/>
          <a:p>
            <a:pPr marL="0" indent="0">
              <a:buNone/>
            </a:pPr>
            <a:r>
              <a:rPr lang="en-GB" sz="3000" dirty="0">
                <a:hlinkClick r:id="rId2"/>
              </a:rPr>
              <a:t>http://academic-skills.health.herts.ac.uk/wp-content/uploads/2016/02/Examples-of-level-7-writing.pdf</a:t>
            </a:r>
            <a:endParaRPr lang="en-GB" sz="3000" dirty="0"/>
          </a:p>
        </p:txBody>
      </p:sp>
    </p:spTree>
    <p:extLst>
      <p:ext uri="{BB962C8B-B14F-4D97-AF65-F5344CB8AC3E}">
        <p14:creationId xmlns:p14="http://schemas.microsoft.com/office/powerpoint/2010/main" val="48280336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resources for academic writing</a:t>
            </a:r>
            <a:endParaRPr lang="en-GB" dirty="0"/>
          </a:p>
        </p:txBody>
      </p:sp>
      <p:sp>
        <p:nvSpPr>
          <p:cNvPr id="3" name="Content Placeholder 2"/>
          <p:cNvSpPr>
            <a:spLocks noGrp="1"/>
          </p:cNvSpPr>
          <p:nvPr>
            <p:ph idx="1"/>
          </p:nvPr>
        </p:nvSpPr>
        <p:spPr/>
        <p:txBody>
          <a:bodyPr>
            <a:normAutofit/>
          </a:bodyPr>
          <a:lstStyle/>
          <a:p>
            <a:pPr marL="0" indent="0">
              <a:buNone/>
            </a:pPr>
            <a:r>
              <a:rPr lang="en-GB" sz="3000" dirty="0" smtClean="0"/>
              <a:t>General resources: </a:t>
            </a:r>
            <a:r>
              <a:rPr lang="en-GB" sz="3000" dirty="0" smtClean="0">
                <a:hlinkClick r:id="rId2"/>
              </a:rPr>
              <a:t>https</a:t>
            </a:r>
            <a:r>
              <a:rPr lang="en-GB" sz="3000" dirty="0">
                <a:hlinkClick r:id="rId2"/>
              </a:rPr>
              <a:t>://</a:t>
            </a:r>
            <a:r>
              <a:rPr lang="en-GB" sz="3000" dirty="0" smtClean="0">
                <a:hlinkClick r:id="rId2"/>
              </a:rPr>
              <a:t>library.leeds.ac.uk/info/1401/academic_skills</a:t>
            </a:r>
            <a:endParaRPr lang="en-GB" sz="3000" dirty="0" smtClean="0"/>
          </a:p>
          <a:p>
            <a:pPr marL="0" indent="0">
              <a:buNone/>
            </a:pPr>
            <a:endParaRPr lang="en-GB" sz="3000" dirty="0"/>
          </a:p>
          <a:p>
            <a:pPr marL="0" indent="0">
              <a:buNone/>
            </a:pPr>
            <a:r>
              <a:rPr lang="en-GB" sz="3000" dirty="0" smtClean="0"/>
              <a:t>Paraphrasing:</a:t>
            </a:r>
          </a:p>
          <a:p>
            <a:pPr marL="0" indent="0">
              <a:buNone/>
            </a:pPr>
            <a:r>
              <a:rPr lang="en-GB" sz="3200" dirty="0">
                <a:hlinkClick r:id="rId3"/>
              </a:rPr>
              <a:t>https://www.youtube.com/watch?v=J8xQI0IKVHg&amp;feature=youtu.be</a:t>
            </a:r>
            <a:endParaRPr lang="en-GB" sz="3000" dirty="0"/>
          </a:p>
        </p:txBody>
      </p:sp>
    </p:spTree>
    <p:extLst>
      <p:ext uri="{BB962C8B-B14F-4D97-AF65-F5344CB8AC3E}">
        <p14:creationId xmlns:p14="http://schemas.microsoft.com/office/powerpoint/2010/main" val="1886293835"/>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415</TotalTime>
  <Words>3956</Words>
  <Application>Microsoft Office PowerPoint</Application>
  <PresentationFormat>Widescreen</PresentationFormat>
  <Paragraphs>385</Paragraphs>
  <Slides>84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84</vt:i4>
      </vt:variant>
    </vt:vector>
  </HeadingPairs>
  <TitlesOfParts>
    <vt:vector size="90" baseType="lpstr">
      <vt:lpstr>Arial</vt:lpstr>
      <vt:lpstr>Calibri</vt:lpstr>
      <vt:lpstr>Times New Roman</vt:lpstr>
      <vt:lpstr>Trebuchet MS</vt:lpstr>
      <vt:lpstr>Wingdings 3</vt:lpstr>
      <vt:lpstr>Facet</vt:lpstr>
      <vt:lpstr>Writing a Literature Review</vt:lpstr>
      <vt:lpstr>Assignment Brief</vt:lpstr>
      <vt:lpstr>PowerPoint Presentation</vt:lpstr>
      <vt:lpstr>Writing a Literature Review</vt:lpstr>
      <vt:lpstr>Writing a Literature Review</vt:lpstr>
      <vt:lpstr>Writing a Literature Review </vt:lpstr>
      <vt:lpstr>Discussion</vt:lpstr>
      <vt:lpstr>What is a literature review?</vt:lpstr>
      <vt:lpstr>Writing a Literature Review</vt:lpstr>
      <vt:lpstr>Step 1: Search for relevant literature</vt:lpstr>
      <vt:lpstr>Discussion</vt:lpstr>
      <vt:lpstr>Step 1: Search for relevant literature (using keywords and citations)  </vt:lpstr>
      <vt:lpstr>Step 1: Search for relevant literature </vt:lpstr>
      <vt:lpstr>PowerPoint Presentation</vt:lpstr>
      <vt:lpstr>Step 2: Evaluate and select sources </vt:lpstr>
      <vt:lpstr>Step 2: Evaluate and select sources </vt:lpstr>
      <vt:lpstr>Step 2: Evaluate and select sources </vt:lpstr>
      <vt:lpstr>Step 2: Evaluate and select sources OR… The Five ‘C’s</vt:lpstr>
      <vt:lpstr>Sources of literature</vt:lpstr>
      <vt:lpstr>PowerPoint Presentation</vt:lpstr>
      <vt:lpstr>Primary sources</vt:lpstr>
      <vt:lpstr>Secondary sources</vt:lpstr>
      <vt:lpstr>Tertiary sources </vt:lpstr>
      <vt:lpstr>PowerPoint Presentation</vt:lpstr>
      <vt:lpstr>Step 3: Identify themes, debates and gaps </vt:lpstr>
      <vt:lpstr>Step 4: Outline your literature review’s structure </vt:lpstr>
      <vt:lpstr>Chronological</vt:lpstr>
      <vt:lpstr>Thematic</vt:lpstr>
      <vt:lpstr>Methodological</vt:lpstr>
      <vt:lpstr>Theoretical</vt:lpstr>
      <vt:lpstr>PowerPoint Presentation</vt:lpstr>
      <vt:lpstr>PowerPoint Presentation</vt:lpstr>
      <vt:lpstr>Writing a Literature Review</vt:lpstr>
      <vt:lpstr>Step 5: Write your literature review </vt:lpstr>
      <vt:lpstr>Introduction</vt:lpstr>
      <vt:lpstr>Stand-alone literature review </vt:lpstr>
      <vt:lpstr>Body </vt:lpstr>
      <vt:lpstr>Body</vt:lpstr>
      <vt:lpstr>Critically evaluate</vt:lpstr>
      <vt:lpstr>PowerPoint Presentation</vt:lpstr>
      <vt:lpstr>PowerPoint Presentation</vt:lpstr>
      <vt:lpstr>PowerPoint Presentation</vt:lpstr>
      <vt:lpstr>Conclusion </vt:lpstr>
      <vt:lpstr>Writing a Literature Review</vt:lpstr>
      <vt:lpstr>Things to avoid</vt:lpstr>
      <vt:lpstr>Summarising</vt:lpstr>
      <vt:lpstr>Irrelevance</vt:lpstr>
      <vt:lpstr>Using emotional phrases</vt:lpstr>
      <vt:lpstr>Giving personal opinions in a literature review</vt:lpstr>
      <vt:lpstr>Giving no background/definition</vt:lpstr>
      <vt:lpstr>PowerPoint Presentation</vt:lpstr>
      <vt:lpstr>Bad organisation and structure</vt:lpstr>
      <vt:lpstr>Relying on direct quotations</vt:lpstr>
      <vt:lpstr>Citing only ‘supportive’ source</vt:lpstr>
      <vt:lpstr>Usage of non-scholarly references</vt:lpstr>
      <vt:lpstr>Writing a list - ‘He said, she said’</vt:lpstr>
      <vt:lpstr>PowerPoint Presentation</vt:lpstr>
      <vt:lpstr>PowerPoint Presentation</vt:lpstr>
      <vt:lpstr>‘He said, she said’ features</vt:lpstr>
      <vt:lpstr>Unwittingly plagiarizing</vt:lpstr>
      <vt:lpstr>Unwittingly plagiarizing example</vt:lpstr>
      <vt:lpstr>PowerPoint Presentation</vt:lpstr>
      <vt:lpstr>Unwittingly plagiarizing - Unjustified claims  </vt:lpstr>
      <vt:lpstr>Unwittingly plagiarizing example 2</vt:lpstr>
      <vt:lpstr>Possible sentence</vt:lpstr>
      <vt:lpstr>Inserting long URLs in the body of a study</vt:lpstr>
      <vt:lpstr>Using an author’s first and last name inside the text</vt:lpstr>
      <vt:lpstr>In-text Referencing</vt:lpstr>
      <vt:lpstr>Quotations Long quotation - more than 30 words or 2 lines</vt:lpstr>
      <vt:lpstr>Quotations Short quotation - up to 30 words or 2 lines</vt:lpstr>
      <vt:lpstr>PowerPoint Presentation</vt:lpstr>
      <vt:lpstr>Hints and tips</vt:lpstr>
      <vt:lpstr>PowerPoint Presentation</vt:lpstr>
      <vt:lpstr>Academic reading</vt:lpstr>
      <vt:lpstr>Academic reading</vt:lpstr>
      <vt:lpstr>Academic reading</vt:lpstr>
      <vt:lpstr>Academic reading and writing</vt:lpstr>
      <vt:lpstr>Academic writing </vt:lpstr>
      <vt:lpstr>Academic writing</vt:lpstr>
      <vt:lpstr>Critical writing</vt:lpstr>
      <vt:lpstr>PowerPoint Presentation</vt:lpstr>
      <vt:lpstr>The Power of the Paragraph</vt:lpstr>
      <vt:lpstr>Resource showing good examples of writing</vt:lpstr>
      <vt:lpstr>Useful resources for academic writing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Junnine Thomas-Walters</cp:lastModifiedBy>
  <cp:revision>66</cp:revision>
  <dcterms:created xsi:type="dcterms:W3CDTF">2020-03-03T13:25:55Z</dcterms:created>
  <dcterms:modified xsi:type="dcterms:W3CDTF">2021-02-19T10:57:05Z</dcterms:modified>
</cp:coreProperties>
</file>