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Override PartName="/ppt/notesSlides/notesSlide27.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Override PartName="/ppt/notesSlides/notesSlide28.xml" ContentType="application/vnd.openxmlformats-officedocument.presentationml.notesSlide+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6.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6" r:id="rId2"/>
    <p:sldId id="297" r:id="rId3"/>
    <p:sldId id="298" r:id="rId4"/>
    <p:sldId id="305" r:id="rId5"/>
    <p:sldId id="301" r:id="rId6"/>
    <p:sldId id="311" r:id="rId7"/>
    <p:sldId id="302" r:id="rId8"/>
    <p:sldId id="306" r:id="rId9"/>
    <p:sldId id="303" r:id="rId10"/>
    <p:sldId id="299" r:id="rId11"/>
    <p:sldId id="300" r:id="rId12"/>
    <p:sldId id="262" r:id="rId13"/>
    <p:sldId id="264" r:id="rId14"/>
    <p:sldId id="265" r:id="rId15"/>
    <p:sldId id="266" r:id="rId16"/>
    <p:sldId id="267" r:id="rId17"/>
    <p:sldId id="310" r:id="rId18"/>
    <p:sldId id="309" r:id="rId19"/>
    <p:sldId id="271" r:id="rId20"/>
    <p:sldId id="307" r:id="rId21"/>
    <p:sldId id="308" r:id="rId22"/>
    <p:sldId id="284" r:id="rId23"/>
    <p:sldId id="285" r:id="rId24"/>
    <p:sldId id="286" r:id="rId25"/>
    <p:sldId id="287" r:id="rId26"/>
    <p:sldId id="288" r:id="rId27"/>
    <p:sldId id="289" r:id="rId28"/>
    <p:sldId id="290" r:id="rId29"/>
    <p:sldId id="304" r:id="rId30"/>
    <p:sldId id="291" r:id="rId31"/>
    <p:sldId id="292"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showOutlineIcons="0">
    <p:restoredLeft sz="15620"/>
    <p:restoredTop sz="96479" autoAdjust="0"/>
  </p:normalViewPr>
  <p:slideViewPr>
    <p:cSldViewPr>
      <p:cViewPr>
        <p:scale>
          <a:sx n="66" d="100"/>
          <a:sy n="66" d="100"/>
        </p:scale>
        <p:origin x="-786" y="-33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998"/>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695C9DE-FD38-4CDD-9D4C-BA69F9BB6CD6}" type="datetimeFigureOut">
              <a:rPr lang="en-US" smtClean="0"/>
              <a:pPr/>
              <a:t>9/24/2011</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06C093F-0372-4EBB-B875-C3A470EA8A17}"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2</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3</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4</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5</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6C093F-0372-4EBB-B875-C3A470EA8A17}" type="slidenum">
              <a:rPr lang="en-GB" smtClean="0"/>
              <a:pPr/>
              <a:t>6</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7</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8</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9</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10</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11</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12</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13</a:t>
            </a:fld>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14</a:t>
            </a:fld>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15</a:t>
            </a:fld>
            <a:endParaRPr lang="en-GB"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16</a:t>
            </a:fld>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17</a:t>
            </a:fld>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18</a:t>
            </a:fld>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19</a:t>
            </a:fld>
            <a:endParaRPr lang="en-GB"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20</a:t>
            </a:fld>
            <a:endParaRPr lang="en-GB"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06C093F-0372-4EBB-B875-C3A470EA8A17}" type="slidenum">
              <a:rPr lang="en-GB" smtClean="0"/>
              <a:pPr/>
              <a:t>21</a:t>
            </a:fld>
            <a:endParaRPr lang="en-GB"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22</a:t>
            </a:fld>
            <a:endParaRPr lang="en-GB"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23</a:t>
            </a:fld>
            <a:endParaRPr lang="en-GB"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24</a:t>
            </a:fld>
            <a:endParaRPr lang="en-GB"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25</a:t>
            </a:fld>
            <a:endParaRPr lang="en-GB"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26</a:t>
            </a:fld>
            <a:endParaRPr lang="en-GB"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27</a:t>
            </a:fld>
            <a:endParaRPr lang="en-GB"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28</a:t>
            </a:fld>
            <a:endParaRPr lang="en-GB"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29</a:t>
            </a:fld>
            <a:endParaRPr lang="en-GB"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30</a:t>
            </a:fld>
            <a:endParaRPr lang="en-GB"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06C093F-0372-4EBB-B875-C3A470EA8A17}" type="slidenum">
              <a:rPr lang="en-GB" smtClean="0"/>
              <a:pPr/>
              <a:t>31</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350DDE2A-A7C3-4321-AB6C-048395E55334}" type="datetimeFigureOut">
              <a:rPr lang="en-US" smtClean="0"/>
              <a:pPr/>
              <a:t>9/24/2011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3FAE9FC-35BD-4BA3-B884-D53D0B9A79A1}"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50DDE2A-A7C3-4321-AB6C-048395E55334}" type="datetimeFigureOut">
              <a:rPr lang="en-US" smtClean="0"/>
              <a:pPr/>
              <a:t>9/24/2011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3FAE9FC-35BD-4BA3-B884-D53D0B9A79A1}"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0DDE2A-A7C3-4321-AB6C-048395E55334}" type="datetimeFigureOut">
              <a:rPr lang="en-US" smtClean="0"/>
              <a:pPr/>
              <a:t>9/24/2011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3FAE9FC-35BD-4BA3-B884-D53D0B9A79A1}"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350DDE2A-A7C3-4321-AB6C-048395E55334}" type="datetimeFigureOut">
              <a:rPr lang="en-US" smtClean="0"/>
              <a:pPr/>
              <a:t>9/24/2011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3FAE9FC-35BD-4BA3-B884-D53D0B9A79A1}"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350DDE2A-A7C3-4321-AB6C-048395E55334}" type="datetimeFigureOut">
              <a:rPr lang="en-US" smtClean="0"/>
              <a:pPr/>
              <a:t>9/24/2011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3FAE9FC-35BD-4BA3-B884-D53D0B9A79A1}"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50DDE2A-A7C3-4321-AB6C-048395E55334}" type="datetimeFigureOut">
              <a:rPr lang="en-US" smtClean="0"/>
              <a:pPr/>
              <a:t>9/24/2011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3FAE9FC-35BD-4BA3-B884-D53D0B9A79A1}"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0DDE2A-A7C3-4321-AB6C-048395E55334}" type="datetimeFigureOut">
              <a:rPr lang="en-US" smtClean="0"/>
              <a:pPr/>
              <a:t>9/24/2011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3FAE9FC-35BD-4BA3-B884-D53D0B9A79A1}"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0DDE2A-A7C3-4321-AB6C-048395E55334}" type="datetimeFigureOut">
              <a:rPr lang="en-US" smtClean="0"/>
              <a:pPr/>
              <a:t>9/24/2011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3FAE9FC-35BD-4BA3-B884-D53D0B9A79A1}"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0DDE2A-A7C3-4321-AB6C-048395E55334}" type="datetimeFigureOut">
              <a:rPr lang="en-US" smtClean="0"/>
              <a:pPr/>
              <a:t>9/24/2011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3FAE9FC-35BD-4BA3-B884-D53D0B9A79A1}"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50DDE2A-A7C3-4321-AB6C-048395E55334}" type="datetimeFigureOut">
              <a:rPr lang="en-US" smtClean="0"/>
              <a:pPr/>
              <a:t>9/24/2011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3FAE9FC-35BD-4BA3-B884-D53D0B9A79A1}"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50DDE2A-A7C3-4321-AB6C-048395E55334}" type="datetimeFigureOut">
              <a:rPr lang="en-US" smtClean="0"/>
              <a:pPr/>
              <a:t>9/24/2011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3FAE9FC-35BD-4BA3-B884-D53D0B9A79A1}"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0DDE2A-A7C3-4321-AB6C-048395E55334}" type="datetimeFigureOut">
              <a:rPr lang="en-US" smtClean="0"/>
              <a:pPr/>
              <a:t>9/24/2011</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FAE9FC-35BD-4BA3-B884-D53D0B9A79A1}"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smtClean="0"/>
              <a:t>Developing Professional Practice</a:t>
            </a:r>
            <a:endParaRPr lang="en-US" dirty="0"/>
          </a:p>
        </p:txBody>
      </p:sp>
      <p:sp>
        <p:nvSpPr>
          <p:cNvPr id="3" name="Subtitle 2"/>
          <p:cNvSpPr>
            <a:spLocks noGrp="1"/>
          </p:cNvSpPr>
          <p:nvPr>
            <p:ph type="subTitle" idx="1"/>
          </p:nvPr>
        </p:nvSpPr>
        <p:spPr/>
        <p:txBody>
          <a:bodyPr/>
          <a:lstStyle/>
          <a:p>
            <a:r>
              <a:rPr lang="en-GB" dirty="0" smtClean="0"/>
              <a:t>Understand what is required to be an effective HR professional</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HR as a business partner</a:t>
            </a:r>
            <a:endParaRPr lang="en-GB" dirty="0"/>
          </a:p>
        </p:txBody>
      </p:sp>
      <p:sp>
        <p:nvSpPr>
          <p:cNvPr id="3" name="Content Placeholder 2"/>
          <p:cNvSpPr>
            <a:spLocks noGrp="1"/>
          </p:cNvSpPr>
          <p:nvPr>
            <p:ph idx="1"/>
          </p:nvPr>
        </p:nvSpPr>
        <p:spPr/>
        <p:txBody>
          <a:bodyPr>
            <a:normAutofit lnSpcReduction="10000"/>
          </a:bodyPr>
          <a:lstStyle/>
          <a:p>
            <a:r>
              <a:rPr lang="en-GB" dirty="0" smtClean="0"/>
              <a:t>Does HRM improve business performance?</a:t>
            </a:r>
          </a:p>
          <a:p>
            <a:r>
              <a:rPr lang="en-GB" dirty="0" smtClean="0"/>
              <a:t>What are the mechanisms by which it does this?</a:t>
            </a:r>
          </a:p>
          <a:p>
            <a:r>
              <a:rPr lang="en-GB" dirty="0" smtClean="0"/>
              <a:t>Identify the specific policies and initiatives that HR practitioners can identify that ‘make a difference’ to business performance</a:t>
            </a:r>
          </a:p>
          <a:p>
            <a:r>
              <a:rPr lang="en-GB" dirty="0" smtClean="0"/>
              <a:t>Purcell et al. (2003) researched how HR practices impacted on organisational performance</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Business partnering</a:t>
            </a:r>
            <a:endParaRPr lang="en-GB" dirty="0"/>
          </a:p>
        </p:txBody>
      </p:sp>
      <p:sp>
        <p:nvSpPr>
          <p:cNvPr id="3" name="Content Placeholder 2"/>
          <p:cNvSpPr>
            <a:spLocks noGrp="1"/>
          </p:cNvSpPr>
          <p:nvPr>
            <p:ph idx="1"/>
          </p:nvPr>
        </p:nvSpPr>
        <p:spPr/>
        <p:txBody>
          <a:bodyPr/>
          <a:lstStyle/>
          <a:p>
            <a:r>
              <a:rPr lang="en-GB" dirty="0" smtClean="0"/>
              <a:t>HR gaining credibility, legitimacy and influence through business partnering (Ulrich,2002): professionalising the function</a:t>
            </a:r>
          </a:p>
          <a:p>
            <a:r>
              <a:rPr lang="en-GB" dirty="0" smtClean="0"/>
              <a:t>HR work closely with senior business leaders so HR systems and processes ensure the strategic vision is met</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Competencies of business partners</a:t>
            </a:r>
            <a:endParaRPr lang="en-GB" dirty="0"/>
          </a:p>
        </p:txBody>
      </p:sp>
      <p:sp>
        <p:nvSpPr>
          <p:cNvPr id="3" name="Content Placeholder 2"/>
          <p:cNvSpPr>
            <a:spLocks noGrp="1"/>
          </p:cNvSpPr>
          <p:nvPr>
            <p:ph idx="1"/>
          </p:nvPr>
        </p:nvSpPr>
        <p:spPr/>
        <p:txBody>
          <a:bodyPr>
            <a:normAutofit lnSpcReduction="10000"/>
          </a:bodyPr>
          <a:lstStyle/>
          <a:p>
            <a:r>
              <a:rPr lang="en-GB" dirty="0" smtClean="0"/>
              <a:t>Understand the managerial issues facing organisations in conditions of change</a:t>
            </a:r>
          </a:p>
          <a:p>
            <a:r>
              <a:rPr lang="en-GB" dirty="0" smtClean="0"/>
              <a:t>Act professionally and ethically</a:t>
            </a:r>
          </a:p>
          <a:p>
            <a:r>
              <a:rPr lang="en-GB" dirty="0" smtClean="0"/>
              <a:t>Keep informed about the implications of the internal and external changes affecting organisations</a:t>
            </a:r>
          </a:p>
          <a:p>
            <a:r>
              <a:rPr lang="en-GB" dirty="0" smtClean="0"/>
              <a:t>Carry out data gathering and knowledge sharing to produce added value for organisations</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does it mean to be a professional?</a:t>
            </a:r>
            <a:endParaRPr lang="en-GB" dirty="0"/>
          </a:p>
        </p:txBody>
      </p:sp>
      <p:sp>
        <p:nvSpPr>
          <p:cNvPr id="3" name="Content Placeholder 2"/>
          <p:cNvSpPr>
            <a:spLocks noGrp="1"/>
          </p:cNvSpPr>
          <p:nvPr>
            <p:ph idx="1"/>
          </p:nvPr>
        </p:nvSpPr>
        <p:spPr/>
        <p:txBody>
          <a:bodyPr>
            <a:normAutofit/>
          </a:bodyPr>
          <a:lstStyle/>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does it mean to be a professional?</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Qualified</a:t>
            </a:r>
          </a:p>
          <a:p>
            <a:r>
              <a:rPr lang="en-GB" dirty="0" smtClean="0"/>
              <a:t>Objective</a:t>
            </a:r>
          </a:p>
          <a:p>
            <a:r>
              <a:rPr lang="en-GB" dirty="0" smtClean="0"/>
              <a:t>Impartial</a:t>
            </a:r>
          </a:p>
          <a:p>
            <a:r>
              <a:rPr lang="en-GB" dirty="0" smtClean="0"/>
              <a:t>Competent</a:t>
            </a:r>
          </a:p>
          <a:p>
            <a:r>
              <a:rPr lang="en-GB" dirty="0" smtClean="0"/>
              <a:t>Accountable</a:t>
            </a:r>
          </a:p>
          <a:p>
            <a:r>
              <a:rPr lang="en-GB" dirty="0" smtClean="0"/>
              <a:t>Outward looking</a:t>
            </a:r>
          </a:p>
          <a:p>
            <a:r>
              <a:rPr lang="en-GB" dirty="0" smtClean="0"/>
              <a:t>Customer focused</a:t>
            </a:r>
          </a:p>
          <a:p>
            <a:r>
              <a:rPr lang="en-GB" dirty="0" smtClean="0"/>
              <a:t>Flexible</a:t>
            </a:r>
          </a:p>
          <a:p>
            <a:r>
              <a:rPr lang="en-GB" dirty="0" smtClean="0"/>
              <a:t>Thinking performer</a:t>
            </a:r>
          </a:p>
          <a:p>
            <a:r>
              <a:rPr lang="en-GB" dirty="0" smtClean="0"/>
              <a:t>Have integrity</a:t>
            </a:r>
          </a:p>
          <a:p>
            <a:r>
              <a:rPr lang="en-GB" dirty="0" smtClean="0"/>
              <a:t>Maintain ethical conduct and confidentiality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Codes of conduct</a:t>
            </a:r>
            <a:endParaRPr lang="en-GB" dirty="0"/>
          </a:p>
        </p:txBody>
      </p:sp>
      <p:sp>
        <p:nvSpPr>
          <p:cNvPr id="3" name="Content Placeholder 2"/>
          <p:cNvSpPr>
            <a:spLocks noGrp="1"/>
          </p:cNvSpPr>
          <p:nvPr>
            <p:ph idx="1"/>
          </p:nvPr>
        </p:nvSpPr>
        <p:spPr/>
        <p:txBody>
          <a:bodyPr/>
          <a:lstStyle/>
          <a:p>
            <a:r>
              <a:rPr lang="en-GB" dirty="0" smtClean="0"/>
              <a:t>Focus on individual behaviour of professional workers </a:t>
            </a:r>
          </a:p>
          <a:p>
            <a:r>
              <a:rPr lang="en-GB" dirty="0" smtClean="0"/>
              <a:t>Serve to regulate the behaviour of professionals with their clients and other stakeholders</a:t>
            </a:r>
          </a:p>
          <a:p>
            <a:r>
              <a:rPr lang="en-GB" dirty="0" smtClean="0"/>
              <a:t>Public statement of ethical principles and inform others of what to expect</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Purpose of ethical codes (Lawton, 1998)</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Promote ethical behaviour and deterrence of unethical behaviour</a:t>
            </a:r>
          </a:p>
          <a:p>
            <a:r>
              <a:rPr lang="en-GB" dirty="0" smtClean="0"/>
              <a:t>Provide a set of standards against which to judge behaviour</a:t>
            </a:r>
          </a:p>
          <a:p>
            <a:r>
              <a:rPr lang="en-GB" dirty="0" smtClean="0"/>
              <a:t>Act as guidance when faced with difficult decisions</a:t>
            </a:r>
          </a:p>
          <a:p>
            <a:r>
              <a:rPr lang="en-GB" dirty="0" smtClean="0"/>
              <a:t>Establish rights and responsibilities</a:t>
            </a:r>
          </a:p>
          <a:p>
            <a:r>
              <a:rPr lang="en-GB" dirty="0" smtClean="0"/>
              <a:t>Provide a statement of principles indication what the profession stands for</a:t>
            </a:r>
          </a:p>
          <a:p>
            <a:r>
              <a:rPr lang="en-GB" dirty="0" smtClean="0"/>
              <a:t>Create a contract between professionals and their clients</a:t>
            </a:r>
          </a:p>
          <a:p>
            <a:r>
              <a:rPr lang="en-GB" dirty="0" smtClean="0"/>
              <a:t>Enhance the status of the profession</a:t>
            </a:r>
          </a:p>
          <a:p>
            <a:r>
              <a:rPr lang="en-GB" dirty="0" smtClean="0"/>
              <a:t>Legitimise professional norms and justification for sanctions</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4 concentric circles of HR professionalism</a:t>
            </a:r>
            <a:endParaRPr lang="en-GB" dirty="0"/>
          </a:p>
        </p:txBody>
      </p:sp>
      <p:sp>
        <p:nvSpPr>
          <p:cNvPr id="3" name="Content Placeholder 2"/>
          <p:cNvSpPr>
            <a:spLocks noGrp="1"/>
          </p:cNvSpPr>
          <p:nvPr>
            <p:ph idx="1"/>
          </p:nvPr>
        </p:nvSpPr>
        <p:spPr/>
        <p:txBody>
          <a:bodyPr/>
          <a:lstStyle/>
          <a:p>
            <a:r>
              <a:rPr lang="en-GB" dirty="0" smtClean="0"/>
              <a:t>Managing self</a:t>
            </a:r>
          </a:p>
          <a:p>
            <a:r>
              <a:rPr lang="en-GB" dirty="0" smtClean="0"/>
              <a:t>Managing in groups/teams</a:t>
            </a:r>
          </a:p>
          <a:p>
            <a:r>
              <a:rPr lang="en-GB" dirty="0" smtClean="0"/>
              <a:t>Managing upwards</a:t>
            </a:r>
          </a:p>
          <a:p>
            <a:r>
              <a:rPr lang="en-GB" dirty="0" smtClean="0"/>
              <a:t>Managing across the organisation</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thinking performer</a:t>
            </a:r>
            <a:endParaRPr lang="en-GB" dirty="0"/>
          </a:p>
        </p:txBody>
      </p:sp>
      <p:sp>
        <p:nvSpPr>
          <p:cNvPr id="3" name="Content Placeholder 2"/>
          <p:cNvSpPr>
            <a:spLocks noGrp="1"/>
          </p:cNvSpPr>
          <p:nvPr>
            <p:ph idx="1"/>
          </p:nvPr>
        </p:nvSpPr>
        <p:spPr/>
        <p:txBody>
          <a:bodyPr/>
          <a:lstStyle/>
          <a:p>
            <a:r>
              <a:rPr lang="en-GB" dirty="0" smtClean="0"/>
              <a:t>Competent and knowledgeable</a:t>
            </a:r>
          </a:p>
          <a:p>
            <a:r>
              <a:rPr lang="en-GB" dirty="0" smtClean="0"/>
              <a:t>Move beyond compliance to provide critiques of organisational strategies, policies and procedures</a:t>
            </a:r>
          </a:p>
          <a:p>
            <a:r>
              <a:rPr lang="en-GB" dirty="0" smtClean="0"/>
              <a:t>Knowledge of current research and current thinking to inform views and proposals</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CIPD HR Profession Map</a:t>
            </a:r>
            <a:endParaRPr lang="en-US" dirty="0"/>
          </a:p>
        </p:txBody>
      </p:sp>
      <p:sp>
        <p:nvSpPr>
          <p:cNvPr id="3" name="Content Placeholder 2"/>
          <p:cNvSpPr>
            <a:spLocks noGrp="1"/>
          </p:cNvSpPr>
          <p:nvPr>
            <p:ph idx="1"/>
          </p:nvPr>
        </p:nvSpPr>
        <p:spPr/>
        <p:txBody>
          <a:bodyPr>
            <a:normAutofit lnSpcReduction="10000"/>
          </a:bodyPr>
          <a:lstStyle/>
          <a:p>
            <a:r>
              <a:rPr lang="en-GB" dirty="0" smtClean="0"/>
              <a:t>Outlines the underpinning skills, knowledge and behaviours needed for HR excellence</a:t>
            </a:r>
          </a:p>
          <a:p>
            <a:r>
              <a:rPr lang="en-GB" dirty="0" smtClean="0"/>
              <a:t>10 Professional Areas</a:t>
            </a:r>
          </a:p>
          <a:p>
            <a:pPr lvl="1"/>
            <a:r>
              <a:rPr lang="en-GB" dirty="0" smtClean="0"/>
              <a:t>Eg. Leading and managing, learning and talent management</a:t>
            </a:r>
          </a:p>
          <a:p>
            <a:r>
              <a:rPr lang="en-GB" dirty="0" smtClean="0"/>
              <a:t>4 Bands of Competence</a:t>
            </a:r>
          </a:p>
          <a:p>
            <a:pPr lvl="1"/>
            <a:r>
              <a:rPr lang="en-GB" dirty="0" smtClean="0"/>
              <a:t>Eg. Band 1,2,3 &amp; 4</a:t>
            </a:r>
          </a:p>
          <a:p>
            <a:r>
              <a:rPr lang="en-GB" dirty="0" smtClean="0"/>
              <a:t>8 Behaviours</a:t>
            </a:r>
          </a:p>
          <a:p>
            <a:pPr lvl="1"/>
            <a:r>
              <a:rPr lang="en-GB" dirty="0" smtClean="0"/>
              <a:t>Eg. Curious, Decisive thinker, driven to deliver</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customers and stakeholders for the HR professional</a:t>
            </a:r>
            <a:endParaRPr lang="en-US" dirty="0"/>
          </a:p>
        </p:txBody>
      </p:sp>
      <p:sp>
        <p:nvSpPr>
          <p:cNvPr id="3" name="Content Placeholder 2"/>
          <p:cNvSpPr>
            <a:spLocks noGrp="1"/>
          </p:cNvSpPr>
          <p:nvPr>
            <p:ph idx="1"/>
          </p:nvPr>
        </p:nvSpPr>
        <p:spPr/>
        <p:txBody>
          <a:bodyPr/>
          <a:lstStyle/>
          <a:p>
            <a:r>
              <a:rPr lang="en-GB" dirty="0" smtClean="0"/>
              <a:t>All functions have a responsibility to serve customers</a:t>
            </a:r>
          </a:p>
          <a:p>
            <a:r>
              <a:rPr lang="en-GB" dirty="0" smtClean="0"/>
              <a:t>Functions that do not deal directly with the organisation's customers have ‘internal’ customers</a:t>
            </a:r>
          </a:p>
          <a:p>
            <a:r>
              <a:rPr lang="en-GB" dirty="0" smtClean="0"/>
              <a:t>Customers will judge you on the service you are perceived to give to them</a:t>
            </a:r>
          </a:p>
          <a:p>
            <a:r>
              <a:rPr lang="en-GB" dirty="0" smtClean="0"/>
              <a:t>Who are your customers?</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makes good customer service?</a:t>
            </a:r>
            <a:endParaRPr lang="en-US" dirty="0"/>
          </a:p>
        </p:txBody>
      </p:sp>
      <p:sp>
        <p:nvSpPr>
          <p:cNvPr id="3" name="Content Placeholder 2"/>
          <p:cNvSpPr>
            <a:spLocks noGrp="1"/>
          </p:cNvSpPr>
          <p:nvPr>
            <p:ph idx="1"/>
          </p:nvPr>
        </p:nvSpPr>
        <p:spPr/>
        <p:txBody>
          <a:bodyPr/>
          <a:lstStyle/>
          <a:p>
            <a:r>
              <a:rPr lang="en-GB" dirty="0" smtClean="0"/>
              <a:t>Think back to when something went wrong. Choose an occasion when you felt, despite the problem, that you had some excellent customer service.</a:t>
            </a:r>
          </a:p>
          <a:p>
            <a:r>
              <a:rPr lang="en-GB" dirty="0" smtClean="0"/>
              <a:t>Make a list of what it was that led you to that feeling – how did the other person or organisation behave?</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makes good customer service?</a:t>
            </a:r>
            <a:endParaRPr lang="en-US" dirty="0"/>
          </a:p>
        </p:txBody>
      </p:sp>
      <p:sp>
        <p:nvSpPr>
          <p:cNvPr id="3" name="Content Placeholder 2"/>
          <p:cNvSpPr>
            <a:spLocks noGrp="1"/>
          </p:cNvSpPr>
          <p:nvPr>
            <p:ph idx="1"/>
          </p:nvPr>
        </p:nvSpPr>
        <p:spPr/>
        <p:txBody>
          <a:bodyPr>
            <a:normAutofit fontScale="77500" lnSpcReduction="20000"/>
          </a:bodyPr>
          <a:lstStyle/>
          <a:p>
            <a:r>
              <a:rPr lang="en-GB" dirty="0" smtClean="0"/>
              <a:t>You were able to speak to someone quickly</a:t>
            </a:r>
          </a:p>
          <a:p>
            <a:r>
              <a:rPr lang="en-GB" dirty="0" smtClean="0"/>
              <a:t>Your call was returned</a:t>
            </a:r>
          </a:p>
          <a:p>
            <a:r>
              <a:rPr lang="en-GB" dirty="0" smtClean="0"/>
              <a:t>When I explained the problem I knew I was understood because the problem was acknowledged by the other person</a:t>
            </a:r>
          </a:p>
          <a:p>
            <a:r>
              <a:rPr lang="en-GB" dirty="0" smtClean="0"/>
              <a:t>My complaint was treated as legitimate</a:t>
            </a:r>
          </a:p>
          <a:p>
            <a:r>
              <a:rPr lang="en-GB" dirty="0" smtClean="0"/>
              <a:t>The person spoke in a way that I understood</a:t>
            </a:r>
          </a:p>
          <a:p>
            <a:r>
              <a:rPr lang="en-GB" dirty="0" smtClean="0"/>
              <a:t>I was treated with respect</a:t>
            </a:r>
          </a:p>
          <a:p>
            <a:r>
              <a:rPr lang="en-GB" dirty="0" smtClean="0"/>
              <a:t>The person took responsibility for solving the problem</a:t>
            </a:r>
          </a:p>
          <a:p>
            <a:r>
              <a:rPr lang="en-GB" dirty="0" smtClean="0"/>
              <a:t>The apology was genuine</a:t>
            </a:r>
          </a:p>
          <a:p>
            <a:pPr>
              <a:buNone/>
            </a:pPr>
            <a:endParaRPr lang="en-GB" dirty="0" smtClean="0"/>
          </a:p>
          <a:p>
            <a:pPr>
              <a:buNone/>
            </a:pPr>
            <a:r>
              <a:rPr lang="en-GB" dirty="0" smtClean="0"/>
              <a:t>How many of these behaviours are evident where you work?</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Enabling good customer service</a:t>
            </a:r>
            <a:endParaRPr lang="en-US" dirty="0"/>
          </a:p>
        </p:txBody>
      </p:sp>
      <p:sp>
        <p:nvSpPr>
          <p:cNvPr id="3" name="Content Placeholder 2"/>
          <p:cNvSpPr>
            <a:spLocks noGrp="1"/>
          </p:cNvSpPr>
          <p:nvPr>
            <p:ph idx="1"/>
          </p:nvPr>
        </p:nvSpPr>
        <p:spPr/>
        <p:txBody>
          <a:bodyPr/>
          <a:lstStyle/>
          <a:p>
            <a:r>
              <a:rPr lang="en-GB" dirty="0" smtClean="0"/>
              <a:t>How is your area structured?</a:t>
            </a:r>
          </a:p>
          <a:p>
            <a:r>
              <a:rPr lang="en-GB" dirty="0" smtClean="0"/>
              <a:t>What are its values?/ mission statement?</a:t>
            </a:r>
          </a:p>
          <a:p>
            <a:r>
              <a:rPr lang="en-GB" dirty="0" smtClean="0"/>
              <a:t>What are its goals?</a:t>
            </a:r>
          </a:p>
          <a:p>
            <a:r>
              <a:rPr lang="en-GB" dirty="0" smtClean="0"/>
              <a:t>How do these impact on the customer relationship?</a:t>
            </a:r>
          </a:p>
          <a:p>
            <a:r>
              <a:rPr lang="en-GB" dirty="0" smtClean="0"/>
              <a:t>Draw up an action plan of steps you could take to improve the customer service delivery of your department or service</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Action Plan</a:t>
            </a:r>
            <a:endParaRPr lang="en-US" dirty="0"/>
          </a:p>
        </p:txBody>
      </p:sp>
      <p:sp>
        <p:nvSpPr>
          <p:cNvPr id="3" name="Content Placeholder 2"/>
          <p:cNvSpPr>
            <a:spLocks noGrp="1"/>
          </p:cNvSpPr>
          <p:nvPr>
            <p:ph idx="1"/>
          </p:nvPr>
        </p:nvSpPr>
        <p:spPr/>
        <p:txBody>
          <a:bodyPr/>
          <a:lstStyle/>
          <a:p>
            <a:r>
              <a:rPr lang="en-GB" dirty="0" smtClean="0"/>
              <a:t>Are these responses that you’d want to make but are not able to do so?</a:t>
            </a:r>
          </a:p>
          <a:p>
            <a:r>
              <a:rPr lang="en-GB" dirty="0" smtClean="0"/>
              <a:t>Are you changing the things you can?</a:t>
            </a:r>
          </a:p>
          <a:p>
            <a:r>
              <a:rPr lang="en-GB" dirty="0" smtClean="0"/>
              <a:t>Can you accept and live with what you cannot change?</a:t>
            </a:r>
          </a:p>
          <a:p>
            <a:r>
              <a:rPr lang="en-GB" dirty="0" smtClean="0"/>
              <a:t>Do you know the difference?</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service levels</a:t>
            </a:r>
            <a:endParaRPr lang="en-US" dirty="0"/>
          </a:p>
        </p:txBody>
      </p:sp>
      <p:sp>
        <p:nvSpPr>
          <p:cNvPr id="3" name="Content Placeholder 2"/>
          <p:cNvSpPr>
            <a:spLocks noGrp="1"/>
          </p:cNvSpPr>
          <p:nvPr>
            <p:ph idx="1"/>
          </p:nvPr>
        </p:nvSpPr>
        <p:spPr/>
        <p:txBody>
          <a:bodyPr/>
          <a:lstStyle/>
          <a:p>
            <a:r>
              <a:rPr lang="en-GB" dirty="0" smtClean="0"/>
              <a:t>Response time to provide information on employees training record</a:t>
            </a:r>
          </a:p>
          <a:p>
            <a:r>
              <a:rPr lang="en-GB" dirty="0" smtClean="0"/>
              <a:t>Response times for information on collective information such as PDR completions</a:t>
            </a:r>
          </a:p>
          <a:p>
            <a:r>
              <a:rPr lang="en-GB" dirty="0" smtClean="0"/>
              <a:t>Time to fill a vacancy</a:t>
            </a:r>
          </a:p>
          <a:p>
            <a:r>
              <a:rPr lang="en-GB" dirty="0" smtClean="0"/>
              <a:t>Time to resolve a job grading query</a:t>
            </a:r>
          </a:p>
          <a:p>
            <a:r>
              <a:rPr lang="en-GB" dirty="0" smtClean="0"/>
              <a:t>Number of resolved disciplinary disputes</a:t>
            </a:r>
          </a:p>
          <a:p>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Measuring customer service</a:t>
            </a:r>
            <a:endParaRPr lang="en-US" dirty="0"/>
          </a:p>
        </p:txBody>
      </p:sp>
      <p:sp>
        <p:nvSpPr>
          <p:cNvPr id="3" name="Content Placeholder 2"/>
          <p:cNvSpPr>
            <a:spLocks noGrp="1"/>
          </p:cNvSpPr>
          <p:nvPr>
            <p:ph idx="1"/>
          </p:nvPr>
        </p:nvSpPr>
        <p:spPr/>
        <p:txBody>
          <a:bodyPr>
            <a:normAutofit lnSpcReduction="10000"/>
          </a:bodyPr>
          <a:lstStyle/>
          <a:p>
            <a:r>
              <a:rPr lang="en-GB" dirty="0" smtClean="0"/>
              <a:t>Some organisations have service level agreements</a:t>
            </a:r>
          </a:p>
          <a:p>
            <a:r>
              <a:rPr lang="en-GB" dirty="0" smtClean="0"/>
              <a:t>Setting some standards impresses other functions and motivates you to achieve them</a:t>
            </a:r>
          </a:p>
          <a:p>
            <a:r>
              <a:rPr lang="en-GB" dirty="0" smtClean="0"/>
              <a:t>How might you measure the level of service that you provide?</a:t>
            </a:r>
          </a:p>
          <a:p>
            <a:pPr lvl="1"/>
            <a:r>
              <a:rPr lang="en-GB" dirty="0" smtClean="0"/>
              <a:t>Make a list of appropriate measures and appropriate levels of service that you might provide</a:t>
            </a: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do you balance conflict between different customers?</a:t>
            </a:r>
            <a:endParaRPr lang="en-US" dirty="0"/>
          </a:p>
        </p:txBody>
      </p:sp>
      <p:sp>
        <p:nvSpPr>
          <p:cNvPr id="3" name="Content Placeholder 2"/>
          <p:cNvSpPr>
            <a:spLocks noGrp="1"/>
          </p:cNvSpPr>
          <p:nvPr>
            <p:ph idx="1"/>
          </p:nvPr>
        </p:nvSpPr>
        <p:spPr/>
        <p:txBody>
          <a:bodyPr>
            <a:normAutofit fontScale="92500" lnSpcReduction="10000"/>
          </a:bodyPr>
          <a:lstStyle/>
          <a:p>
            <a:r>
              <a:rPr lang="en-GB" dirty="0" smtClean="0"/>
              <a:t>Who has priority – prospective employees, current employees, senior managers, your manager?</a:t>
            </a:r>
          </a:p>
          <a:p>
            <a:r>
              <a:rPr lang="en-GB" dirty="0" smtClean="0"/>
              <a:t>The stakeholder concept is about other people or customers who are seen as having a stake in your department’s time.</a:t>
            </a:r>
          </a:p>
          <a:p>
            <a:r>
              <a:rPr lang="en-GB" dirty="0" smtClean="0"/>
              <a:t>It is necessary to mediate between the various people who make demands on our time</a:t>
            </a:r>
          </a:p>
          <a:p>
            <a:r>
              <a:rPr lang="en-GB" dirty="0" smtClean="0"/>
              <a:t>How can you balance the needs of different stakeholders?</a:t>
            </a:r>
          </a:p>
          <a:p>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Stake holder mapping (Johnson &amp; </a:t>
            </a:r>
            <a:r>
              <a:rPr lang="en-GB" dirty="0" err="1" smtClean="0"/>
              <a:t>Scholes</a:t>
            </a:r>
            <a:r>
              <a:rPr lang="en-GB" dirty="0" smtClean="0"/>
              <a:t>, 1997)</a:t>
            </a:r>
            <a:endParaRPr lang="en-GB" dirty="0"/>
          </a:p>
        </p:txBody>
      </p:sp>
      <p:sp>
        <p:nvSpPr>
          <p:cNvPr id="3" name="Content Placeholder 2"/>
          <p:cNvSpPr>
            <a:spLocks noGrp="1"/>
          </p:cNvSpPr>
          <p:nvPr>
            <p:ph idx="1"/>
          </p:nvPr>
        </p:nvSpPr>
        <p:spPr/>
        <p:txBody>
          <a:bodyPr/>
          <a:lstStyle/>
          <a:p>
            <a:r>
              <a:rPr lang="en-GB" dirty="0" smtClean="0"/>
              <a:t>Not all stake holders are equal</a:t>
            </a:r>
          </a:p>
          <a:p>
            <a:r>
              <a:rPr lang="en-GB" dirty="0" smtClean="0"/>
              <a:t>Stakeholder mapping classifies stakeholders by the power they have over the organisation and the degree of interest they have in it</a:t>
            </a:r>
          </a:p>
          <a:p>
            <a:r>
              <a:rPr lang="en-GB" dirty="0" smtClean="0"/>
              <a:t>Stakeholders have to be actively managed. They can be crucial in mobilising support for the organisation, or if things go badly they can cripple it</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4829196"/>
          </a:xfrm>
        </p:spPr>
        <p:txBody>
          <a:bodyPr>
            <a:normAutofit fontScale="85000" lnSpcReduction="20000"/>
          </a:bodyPr>
          <a:lstStyle/>
          <a:p>
            <a:pPr algn="ctr">
              <a:buNone/>
            </a:pPr>
            <a:r>
              <a:rPr lang="en-GB" i="1" dirty="0" smtClean="0"/>
              <a:t>level of interest</a:t>
            </a:r>
          </a:p>
          <a:p>
            <a:pPr>
              <a:buNone/>
            </a:pPr>
            <a:r>
              <a:rPr lang="en-GB" dirty="0" smtClean="0"/>
              <a:t>                             Low			 high</a:t>
            </a:r>
          </a:p>
          <a:p>
            <a:pPr>
              <a:buNone/>
            </a:pPr>
            <a:r>
              <a:rPr lang="en-GB" dirty="0" smtClean="0"/>
              <a:t>      </a:t>
            </a:r>
          </a:p>
          <a:p>
            <a:pPr>
              <a:buNone/>
            </a:pPr>
            <a:r>
              <a:rPr lang="en-GB" dirty="0" smtClean="0"/>
              <a:t>      Low</a:t>
            </a:r>
          </a:p>
          <a:p>
            <a:pPr>
              <a:buNone/>
            </a:pPr>
            <a:endParaRPr lang="en-GB" dirty="0" smtClean="0"/>
          </a:p>
          <a:p>
            <a:pPr>
              <a:buNone/>
            </a:pPr>
            <a:endParaRPr lang="en-GB" dirty="0" smtClean="0"/>
          </a:p>
          <a:p>
            <a:pPr>
              <a:buNone/>
            </a:pPr>
            <a:endParaRPr lang="en-GB" dirty="0" smtClean="0"/>
          </a:p>
          <a:p>
            <a:pPr>
              <a:buNone/>
            </a:pPr>
            <a:r>
              <a:rPr lang="en-GB" i="1" dirty="0" smtClean="0"/>
              <a:t>Power</a:t>
            </a:r>
          </a:p>
          <a:p>
            <a:endParaRPr lang="en-GB" dirty="0" smtClean="0"/>
          </a:p>
          <a:p>
            <a:endParaRPr lang="en-GB" dirty="0" smtClean="0"/>
          </a:p>
          <a:p>
            <a:pPr>
              <a:buNone/>
            </a:pPr>
            <a:r>
              <a:rPr lang="en-GB" dirty="0" smtClean="0"/>
              <a:t>      high</a:t>
            </a:r>
          </a:p>
        </p:txBody>
      </p:sp>
      <p:graphicFrame>
        <p:nvGraphicFramePr>
          <p:cNvPr id="4" name="Table 3"/>
          <p:cNvGraphicFramePr>
            <a:graphicFrameLocks noGrp="1"/>
          </p:cNvGraphicFramePr>
          <p:nvPr/>
        </p:nvGraphicFramePr>
        <p:xfrm>
          <a:off x="1714480" y="2571745"/>
          <a:ext cx="5810248" cy="3786214"/>
        </p:xfrm>
        <a:graphic>
          <a:graphicData uri="http://schemas.openxmlformats.org/drawingml/2006/table">
            <a:tbl>
              <a:tblPr firstRow="1" bandRow="1">
                <a:tableStyleId>{5C22544A-7EE6-4342-B048-85BDC9FD1C3A}</a:tableStyleId>
              </a:tblPr>
              <a:tblGrid>
                <a:gridCol w="3071834"/>
                <a:gridCol w="2738414"/>
              </a:tblGrid>
              <a:tr h="2000264">
                <a:tc>
                  <a:txBody>
                    <a:bodyPr/>
                    <a:lstStyle/>
                    <a:p>
                      <a:r>
                        <a:rPr lang="en-GB" dirty="0" smtClean="0"/>
                        <a:t>A</a:t>
                      </a: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800" dirty="0" smtClean="0"/>
                        <a:t>                 Don’t bother</a:t>
                      </a:r>
                    </a:p>
                    <a:p>
                      <a:endParaRPr lang="en-GB" dirty="0" smtClean="0"/>
                    </a:p>
                  </a:txBody>
                  <a:tcPr/>
                </a:tc>
                <a:tc>
                  <a:txBody>
                    <a:bodyPr/>
                    <a:lstStyle/>
                    <a:p>
                      <a:r>
                        <a:rPr lang="en-GB" dirty="0" smtClean="0"/>
                        <a:t>B</a:t>
                      </a:r>
                    </a:p>
                    <a:p>
                      <a:endParaRPr lang="en-GB" dirty="0" smtClean="0"/>
                    </a:p>
                    <a:p>
                      <a:r>
                        <a:rPr lang="en-GB" sz="1800" dirty="0" smtClean="0"/>
                        <a:t>               Inform</a:t>
                      </a:r>
                      <a:endParaRPr lang="en-GB" sz="1800" dirty="0"/>
                    </a:p>
                  </a:txBody>
                  <a:tcPr/>
                </a:tc>
              </a:tr>
              <a:tr h="1785950">
                <a:tc>
                  <a:txBody>
                    <a:bodyPr/>
                    <a:lstStyle/>
                    <a:p>
                      <a:r>
                        <a:rPr lang="en-GB" dirty="0" smtClean="0"/>
                        <a:t>C</a:t>
                      </a:r>
                    </a:p>
                    <a:p>
                      <a:endParaRPr lang="en-GB" dirty="0" smtClean="0"/>
                    </a:p>
                    <a:p>
                      <a:endParaRPr lang="en-GB" dirty="0" smtClean="0"/>
                    </a:p>
                    <a:p>
                      <a:r>
                        <a:rPr lang="en-GB" dirty="0" smtClean="0"/>
                        <a:t>                      Satisfy</a:t>
                      </a:r>
                      <a:endParaRPr lang="en-GB" dirty="0"/>
                    </a:p>
                  </a:txBody>
                  <a:tcPr/>
                </a:tc>
                <a:tc>
                  <a:txBody>
                    <a:bodyPr/>
                    <a:lstStyle/>
                    <a:p>
                      <a:r>
                        <a:rPr lang="en-GB" dirty="0" smtClean="0"/>
                        <a:t>D</a:t>
                      </a:r>
                    </a:p>
                    <a:p>
                      <a:endParaRPr lang="en-GB" dirty="0" smtClean="0"/>
                    </a:p>
                    <a:p>
                      <a:endParaRPr lang="en-GB" dirty="0" smtClean="0"/>
                    </a:p>
                    <a:p>
                      <a:r>
                        <a:rPr lang="en-GB" dirty="0" smtClean="0"/>
                        <a:t>                Crucial</a:t>
                      </a:r>
                      <a:endParaRPr lang="en-GB" dirty="0"/>
                    </a:p>
                  </a:txBody>
                  <a:tcPr/>
                </a:tc>
              </a:tr>
            </a:tbl>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Continuous Professional Development (CPD)</a:t>
            </a:r>
            <a:endParaRPr lang="en-GB" dirty="0"/>
          </a:p>
        </p:txBody>
      </p:sp>
      <p:sp>
        <p:nvSpPr>
          <p:cNvPr id="3" name="Content Placeholder 2"/>
          <p:cNvSpPr>
            <a:spLocks noGrp="1"/>
          </p:cNvSpPr>
          <p:nvPr>
            <p:ph idx="1"/>
          </p:nvPr>
        </p:nvSpPr>
        <p:spPr/>
        <p:txBody>
          <a:bodyPr/>
          <a:lstStyle/>
          <a:p>
            <a:r>
              <a:rPr lang="en-GB" dirty="0" smtClean="0"/>
              <a:t>“CPD is a process by which individuals take control of their own learning and development, by engaging in an on-going process of reflection and action” Megginson &amp; Whitaker (2003:5)</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CIPD policy on CPD</a:t>
            </a:r>
            <a:endParaRPr lang="en-GB" dirty="0"/>
          </a:p>
        </p:txBody>
      </p:sp>
      <p:sp>
        <p:nvSpPr>
          <p:cNvPr id="3" name="Content Placeholder 2"/>
          <p:cNvSpPr>
            <a:spLocks noGrp="1"/>
          </p:cNvSpPr>
          <p:nvPr>
            <p:ph idx="1"/>
          </p:nvPr>
        </p:nvSpPr>
        <p:spPr/>
        <p:txBody>
          <a:bodyPr>
            <a:normAutofit fontScale="77500" lnSpcReduction="20000"/>
          </a:bodyPr>
          <a:lstStyle/>
          <a:p>
            <a:pPr marL="514350" indent="-514350">
              <a:buFont typeface="+mj-lt"/>
              <a:buAutoNum type="arabicPeriod"/>
            </a:pPr>
            <a:r>
              <a:rPr lang="en-GB" dirty="0" smtClean="0"/>
              <a:t>Development should be continuous in the sense that the professional should always be actively seeking improved performance</a:t>
            </a:r>
          </a:p>
          <a:p>
            <a:pPr marL="514350" indent="-514350">
              <a:buFont typeface="+mj-lt"/>
              <a:buAutoNum type="arabicPeriod"/>
            </a:pPr>
            <a:r>
              <a:rPr lang="en-GB" dirty="0" smtClean="0"/>
              <a:t>Development should be owned and managed by the individual learner</a:t>
            </a:r>
          </a:p>
          <a:p>
            <a:pPr marL="514350" indent="-514350">
              <a:buFont typeface="+mj-lt"/>
              <a:buAutoNum type="arabicPeriod"/>
            </a:pPr>
            <a:r>
              <a:rPr lang="en-GB" dirty="0" smtClean="0"/>
              <a:t>CPD is a personal matter and the effective learner knows best what he or she needs to learn</a:t>
            </a:r>
          </a:p>
          <a:p>
            <a:pPr marL="514350" indent="-514350">
              <a:buFont typeface="+mj-lt"/>
              <a:buAutoNum type="arabicPeriod"/>
            </a:pPr>
            <a:r>
              <a:rPr lang="en-GB" dirty="0" smtClean="0"/>
              <a:t>Learning objectives should be clear and wherever possible should serve organisational or client needs as well as individual goals</a:t>
            </a:r>
          </a:p>
          <a:p>
            <a:pPr marL="514350" indent="-514350">
              <a:buFont typeface="+mj-lt"/>
              <a:buAutoNum type="arabicPeriod"/>
            </a:pPr>
            <a:r>
              <a:rPr lang="en-GB" dirty="0" smtClean="0"/>
              <a:t>Regular investment of time in learning should be seen as an essential part of professional life, not as an optional extra</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CPD</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Every experience is an opportunity but this at first may not be appreciated. We need to give ourselves the chance to reflect and question and plan the future</a:t>
            </a:r>
          </a:p>
          <a:p>
            <a:r>
              <a:rPr lang="en-GB" dirty="0" smtClean="0"/>
              <a:t>Ensures we keep up to date with skills, knowledge and experience. It ensures we keep on learning and therefore more able to deliver effectively</a:t>
            </a:r>
          </a:p>
          <a:p>
            <a:r>
              <a:rPr lang="en-GB" dirty="0" smtClean="0"/>
              <a:t>Assists succession planning and staff retention</a:t>
            </a:r>
          </a:p>
          <a:p>
            <a:r>
              <a:rPr lang="en-GB" dirty="0" smtClean="0"/>
              <a:t>Promotes balance and quality of life</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Ways in which you might be unconsciously hindering your CPD</a:t>
            </a:r>
            <a:endParaRPr lang="en-GB" dirty="0"/>
          </a:p>
        </p:txBody>
      </p:sp>
      <p:graphicFrame>
        <p:nvGraphicFramePr>
          <p:cNvPr id="4" name="Content Placeholder 3"/>
          <p:cNvGraphicFramePr>
            <a:graphicFrameLocks noGrp="1"/>
          </p:cNvGraphicFramePr>
          <p:nvPr>
            <p:ph idx="1"/>
          </p:nvPr>
        </p:nvGraphicFramePr>
        <p:xfrm>
          <a:off x="457200" y="1600200"/>
          <a:ext cx="8229600" cy="5394960"/>
        </p:xfrm>
        <a:graphic>
          <a:graphicData uri="http://schemas.openxmlformats.org/drawingml/2006/table">
            <a:tbl>
              <a:tblPr firstRow="1" bandRow="1">
                <a:tableStyleId>{5C22544A-7EE6-4342-B048-85BDC9FD1C3A}</a:tableStyleId>
              </a:tblPr>
              <a:tblGrid>
                <a:gridCol w="5900750"/>
                <a:gridCol w="2328850"/>
              </a:tblGrid>
              <a:tr h="370840">
                <a:tc>
                  <a:txBody>
                    <a:bodyPr/>
                    <a:lstStyle/>
                    <a:p>
                      <a:r>
                        <a:rPr lang="en-GB" dirty="0" smtClean="0"/>
                        <a:t>Ways in which you might be unconsciously hindering your CPD</a:t>
                      </a:r>
                      <a:endParaRPr lang="en-GB" dirty="0"/>
                    </a:p>
                  </a:txBody>
                  <a:tcPr/>
                </a:tc>
                <a:tc>
                  <a:txBody>
                    <a:bodyPr/>
                    <a:lstStyle/>
                    <a:p>
                      <a:r>
                        <a:rPr lang="en-GB" dirty="0" smtClean="0"/>
                        <a:t>Is this a problem for you?</a:t>
                      </a:r>
                    </a:p>
                    <a:p>
                      <a:r>
                        <a:rPr lang="en-GB" dirty="0" smtClean="0"/>
                        <a:t>Often</a:t>
                      </a:r>
                    </a:p>
                    <a:p>
                      <a:r>
                        <a:rPr lang="en-GB" dirty="0" smtClean="0"/>
                        <a:t>Sometimes</a:t>
                      </a:r>
                    </a:p>
                    <a:p>
                      <a:r>
                        <a:rPr lang="en-GB" dirty="0" smtClean="0"/>
                        <a:t>Never</a:t>
                      </a:r>
                    </a:p>
                  </a:txBody>
                  <a:tcPr/>
                </a:tc>
              </a:tr>
              <a:tr h="370840">
                <a:tc>
                  <a:txBody>
                    <a:bodyPr/>
                    <a:lstStyle/>
                    <a:p>
                      <a:pPr marL="342900" indent="-342900">
                        <a:buFont typeface="+mj-lt"/>
                        <a:buAutoNum type="arabicPeriod"/>
                      </a:pPr>
                      <a:r>
                        <a:rPr lang="en-GB" dirty="0" smtClean="0"/>
                        <a:t>Not</a:t>
                      </a:r>
                      <a:r>
                        <a:rPr lang="en-GB" baseline="0" dirty="0" smtClean="0"/>
                        <a:t> developing skills you need eg. Latest computer skills</a:t>
                      </a:r>
                    </a:p>
                    <a:p>
                      <a:pPr marL="342900" indent="-342900">
                        <a:buFont typeface="+mj-lt"/>
                        <a:buAutoNum type="arabicPeriod"/>
                      </a:pPr>
                      <a:r>
                        <a:rPr lang="en-GB" baseline="0" dirty="0" smtClean="0"/>
                        <a:t>Being fuzzy and lacking clear vision and focus</a:t>
                      </a:r>
                    </a:p>
                    <a:p>
                      <a:pPr marL="342900" indent="-342900">
                        <a:buFont typeface="+mj-lt"/>
                        <a:buAutoNum type="arabicPeriod"/>
                      </a:pPr>
                      <a:r>
                        <a:rPr lang="en-GB" baseline="0" dirty="0" smtClean="0"/>
                        <a:t>Negative self talk eg. It’s too hard, I’ll never...</a:t>
                      </a:r>
                    </a:p>
                    <a:p>
                      <a:pPr marL="342900" indent="-342900">
                        <a:buFont typeface="+mj-lt"/>
                        <a:buAutoNum type="arabicPeriod"/>
                      </a:pPr>
                      <a:r>
                        <a:rPr lang="en-GB" baseline="0" dirty="0" smtClean="0"/>
                        <a:t>Putting other peoples priorities before your own</a:t>
                      </a:r>
                    </a:p>
                    <a:p>
                      <a:pPr marL="342900" indent="-342900">
                        <a:buFont typeface="+mj-lt"/>
                        <a:buAutoNum type="arabicPeriod"/>
                      </a:pPr>
                      <a:r>
                        <a:rPr lang="en-GB" baseline="0" dirty="0" smtClean="0"/>
                        <a:t>Not confronting difficult challenges, avoiding issues</a:t>
                      </a:r>
                    </a:p>
                    <a:p>
                      <a:pPr marL="342900" indent="-342900">
                        <a:buFont typeface="+mj-lt"/>
                        <a:buAutoNum type="arabicPeriod"/>
                      </a:pPr>
                      <a:r>
                        <a:rPr lang="en-GB" baseline="0" dirty="0" smtClean="0"/>
                        <a:t>Working to someone else’s definition of success, rather than developing your own</a:t>
                      </a:r>
                    </a:p>
                    <a:p>
                      <a:pPr marL="342900" indent="-342900">
                        <a:buFont typeface="+mj-lt"/>
                        <a:buAutoNum type="arabicPeriod"/>
                      </a:pPr>
                      <a:r>
                        <a:rPr lang="en-GB" baseline="0" dirty="0" smtClean="0"/>
                        <a:t>Projecting blame on to others, rather than accepting responsibility</a:t>
                      </a:r>
                    </a:p>
                    <a:p>
                      <a:pPr marL="342900" indent="-342900">
                        <a:buFont typeface="+mj-lt"/>
                        <a:buAutoNum type="arabicPeriod"/>
                      </a:pPr>
                      <a:r>
                        <a:rPr lang="en-GB" baseline="0" dirty="0" smtClean="0"/>
                        <a:t>Focusing on the past instead of living in the present</a:t>
                      </a:r>
                    </a:p>
                    <a:p>
                      <a:pPr marL="342900" indent="-342900">
                        <a:buFont typeface="+mj-lt"/>
                        <a:buAutoNum type="arabicPeriod"/>
                      </a:pPr>
                      <a:r>
                        <a:rPr lang="en-GB" baseline="0" dirty="0" smtClean="0"/>
                        <a:t>Add your own limitations</a:t>
                      </a:r>
                    </a:p>
                    <a:p>
                      <a:pPr marL="342900" indent="-342900">
                        <a:buFont typeface="+mj-lt"/>
                        <a:buAutoNum type="arabicPeriod"/>
                      </a:pPr>
                      <a:r>
                        <a:rPr lang="en-GB" baseline="0" dirty="0" smtClean="0"/>
                        <a:t>Add your own limitations</a:t>
                      </a:r>
                    </a:p>
                    <a:p>
                      <a:pPr marL="342900" indent="-342900">
                        <a:buFont typeface="+mj-lt"/>
                        <a:buAutoNum type="arabicPeriod"/>
                      </a:pPr>
                      <a:endParaRPr lang="en-GB" baseline="0" dirty="0" smtClean="0"/>
                    </a:p>
                    <a:p>
                      <a:pPr marL="342900" indent="-342900">
                        <a:buFont typeface="+mj-lt"/>
                        <a:buNone/>
                      </a:pPr>
                      <a:endParaRPr lang="en-GB" dirty="0"/>
                    </a:p>
                  </a:txBody>
                  <a:tcPr/>
                </a:tc>
                <a:tc>
                  <a:txBody>
                    <a:bodyPr/>
                    <a:lstStyle/>
                    <a:p>
                      <a:endParaRPr lang="en-GB" dirty="0"/>
                    </a:p>
                  </a:txBody>
                  <a:tcPr/>
                </a:tc>
              </a:tr>
            </a:tbl>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Transforming limitations to CPD</a:t>
            </a:r>
            <a:endParaRPr lang="en-GB" dirty="0"/>
          </a:p>
        </p:txBody>
      </p:sp>
      <p:sp>
        <p:nvSpPr>
          <p:cNvPr id="3" name="Content Placeholder 2"/>
          <p:cNvSpPr>
            <a:spLocks noGrp="1"/>
          </p:cNvSpPr>
          <p:nvPr>
            <p:ph idx="1"/>
          </p:nvPr>
        </p:nvSpPr>
        <p:spPr/>
        <p:txBody>
          <a:bodyPr>
            <a:normAutofit lnSpcReduction="10000"/>
          </a:bodyPr>
          <a:lstStyle/>
          <a:p>
            <a:r>
              <a:rPr lang="en-GB" dirty="0" smtClean="0"/>
              <a:t>Sorting out skills deficits</a:t>
            </a:r>
          </a:p>
          <a:p>
            <a:pPr lvl="1"/>
            <a:r>
              <a:rPr lang="en-GB" dirty="0" smtClean="0"/>
              <a:t>Book that course or find someone to work alongside you and teach you</a:t>
            </a:r>
          </a:p>
          <a:p>
            <a:r>
              <a:rPr lang="en-GB" dirty="0" smtClean="0"/>
              <a:t>Fixing fuzziness – ‘big rocks’</a:t>
            </a:r>
          </a:p>
          <a:p>
            <a:pPr lvl="1"/>
            <a:r>
              <a:rPr lang="en-GB" dirty="0" smtClean="0"/>
              <a:t>Remember to put those big rocks in first or you will never get them in at all. If you sweat the little stuff (sand and gravel), then you will fill your life with little things to worry about that don’t really matter and you will never have the real quality time to spend on the important things (big rocks)</a:t>
            </a:r>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Choosing your attitude</a:t>
            </a:r>
          </a:p>
          <a:p>
            <a:pPr lvl="1"/>
            <a:r>
              <a:rPr lang="en-GB" dirty="0" smtClean="0"/>
              <a:t>“if you believe you can, or believe you can’t, you’re right” Henry Ford</a:t>
            </a:r>
          </a:p>
          <a:p>
            <a:r>
              <a:rPr lang="en-GB" dirty="0" smtClean="0"/>
              <a:t>Putting our priorities first</a:t>
            </a:r>
          </a:p>
          <a:p>
            <a:pPr lvl="1"/>
            <a:r>
              <a:rPr lang="en-GB" dirty="0" smtClean="0"/>
              <a:t>Need to balance priorities of the organisation with own priorities for career enhancement</a:t>
            </a:r>
          </a:p>
          <a:p>
            <a:r>
              <a:rPr lang="en-GB" dirty="0" smtClean="0"/>
              <a:t>Preventing procrastination</a:t>
            </a:r>
          </a:p>
          <a:p>
            <a:pPr lvl="1"/>
            <a:r>
              <a:rPr lang="en-GB" dirty="0" smtClean="0"/>
              <a:t>Requires reflection, clarity of purpose, commitment and courage</a:t>
            </a:r>
          </a:p>
          <a:p>
            <a:r>
              <a:rPr lang="en-GB" dirty="0" smtClean="0"/>
              <a:t>Succeeding for self</a:t>
            </a:r>
          </a:p>
          <a:p>
            <a:pPr lvl="1"/>
            <a:r>
              <a:rPr lang="en-GB" dirty="0" smtClean="0"/>
              <a:t>Make sure you are working to your own agenda and you want to do it</a:t>
            </a:r>
          </a:p>
          <a:p>
            <a:r>
              <a:rPr lang="en-GB" dirty="0" smtClean="0"/>
              <a:t>Acknowledging our responsibility</a:t>
            </a:r>
          </a:p>
          <a:p>
            <a:pPr lvl="1"/>
            <a:r>
              <a:rPr lang="en-GB" dirty="0" smtClean="0"/>
              <a:t>Projection is a defence mechanism that stimulates us to deflect ideas or feelings that we feel are too difficult or painful on to others</a:t>
            </a:r>
          </a:p>
          <a:p>
            <a:r>
              <a:rPr lang="en-GB" dirty="0" smtClean="0"/>
              <a:t>Living in the present</a:t>
            </a:r>
          </a:p>
          <a:p>
            <a:pPr lvl="1"/>
            <a:r>
              <a:rPr lang="en-GB" dirty="0" smtClean="0"/>
              <a:t>If our time is spent on regrets and focused on the past there is less attention and energy to explore our future development</a:t>
            </a:r>
          </a:p>
          <a:p>
            <a:pPr>
              <a:buNone/>
            </a:pP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Planning for development</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What do I do well in my present job?</a:t>
            </a:r>
          </a:p>
          <a:p>
            <a:r>
              <a:rPr lang="en-GB" dirty="0" smtClean="0"/>
              <a:t>What could I do better?</a:t>
            </a:r>
          </a:p>
          <a:p>
            <a:r>
              <a:rPr lang="en-GB" dirty="0" smtClean="0"/>
              <a:t>Where and in what roles do I see myself in the future?</a:t>
            </a:r>
          </a:p>
          <a:p>
            <a:r>
              <a:rPr lang="en-GB" dirty="0" smtClean="0"/>
              <a:t>What new skills and knowledge will I need?</a:t>
            </a:r>
          </a:p>
          <a:p>
            <a:r>
              <a:rPr lang="en-GB" dirty="0" smtClean="0"/>
              <a:t>What support might I need from colleagues</a:t>
            </a:r>
          </a:p>
          <a:p>
            <a:r>
              <a:rPr lang="en-GB" dirty="0" smtClean="0"/>
              <a:t>What constraints or problems do I see?</a:t>
            </a:r>
          </a:p>
          <a:p>
            <a:r>
              <a:rPr lang="en-GB" dirty="0" smtClean="0"/>
              <a:t>What resources are available to me?</a:t>
            </a:r>
          </a:p>
          <a:p>
            <a:r>
              <a:rPr lang="en-GB" dirty="0" smtClean="0"/>
              <a:t>What development methods should I use?</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design of a meaningful personal development plan</a:t>
            </a:r>
            <a:endParaRPr lang="en-GB" dirty="0"/>
          </a:p>
        </p:txBody>
      </p:sp>
      <p:sp>
        <p:nvSpPr>
          <p:cNvPr id="3" name="Content Placeholder 2"/>
          <p:cNvSpPr>
            <a:spLocks noGrp="1"/>
          </p:cNvSpPr>
          <p:nvPr>
            <p:ph idx="1"/>
          </p:nvPr>
        </p:nvSpPr>
        <p:spPr/>
        <p:txBody>
          <a:bodyPr>
            <a:normAutofit/>
          </a:bodyPr>
          <a:lstStyle/>
          <a:p>
            <a:r>
              <a:rPr lang="en-GB" dirty="0" smtClean="0"/>
              <a:t>Meaningful?</a:t>
            </a:r>
          </a:p>
          <a:p>
            <a:r>
              <a:rPr lang="en-GB" dirty="0" smtClean="0"/>
              <a:t>Achievable?</a:t>
            </a:r>
          </a:p>
          <a:p>
            <a:r>
              <a:rPr lang="en-GB" dirty="0" smtClean="0"/>
              <a:t>Time bound</a:t>
            </a:r>
          </a:p>
          <a:p>
            <a:r>
              <a:rPr lang="en-GB" dirty="0" smtClean="0"/>
              <a:t>Stretching development goals and objectives</a:t>
            </a:r>
          </a:p>
          <a:p>
            <a:r>
              <a:rPr lang="en-GB" dirty="0" smtClean="0"/>
              <a:t>Types of learning activity linked to own learning style preference</a:t>
            </a:r>
          </a:p>
          <a:p>
            <a:r>
              <a:rPr lang="en-GB" dirty="0" smtClean="0"/>
              <a:t>Evaluate options for self development and know advantages and disadvantages of each</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Plan to meet your development needs</a:t>
            </a:r>
            <a:endParaRPr lang="en-GB" dirty="0"/>
          </a:p>
        </p:txBody>
      </p:sp>
      <p:sp>
        <p:nvSpPr>
          <p:cNvPr id="3" name="Content Placeholder 2"/>
          <p:cNvSpPr>
            <a:spLocks noGrp="1"/>
          </p:cNvSpPr>
          <p:nvPr>
            <p:ph idx="1"/>
          </p:nvPr>
        </p:nvSpPr>
        <p:spPr/>
        <p:txBody>
          <a:bodyPr/>
          <a:lstStyle/>
          <a:p>
            <a:r>
              <a:rPr lang="en-GB" dirty="0" smtClean="0"/>
              <a:t>Work activities as a source of learning</a:t>
            </a:r>
          </a:p>
          <a:p>
            <a:r>
              <a:rPr lang="en-GB" dirty="0" smtClean="0"/>
              <a:t>Professional activities</a:t>
            </a:r>
          </a:p>
          <a:p>
            <a:r>
              <a:rPr lang="en-GB" dirty="0" smtClean="0"/>
              <a:t>Courses and conferences</a:t>
            </a:r>
          </a:p>
          <a:p>
            <a:r>
              <a:rPr lang="en-GB" dirty="0" smtClean="0"/>
              <a:t>Reading</a:t>
            </a:r>
          </a:p>
          <a:p>
            <a:r>
              <a:rPr lang="en-GB" dirty="0" smtClean="0"/>
              <a:t>Self directed and informal activities</a:t>
            </a:r>
          </a:p>
          <a:p>
            <a:r>
              <a:rPr lang="en-GB" dirty="0" smtClean="0"/>
              <a:t>Groups</a:t>
            </a:r>
          </a:p>
          <a:p>
            <a:endParaRPr lang="en-GB" dirty="0" smtClean="0"/>
          </a:p>
          <a:p>
            <a:pPr>
              <a:buNone/>
            </a:pPr>
            <a:endParaRPr lang="en-GB" dirty="0" smtClean="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Consider:</a:t>
            </a:r>
            <a:endParaRPr lang="en-GB" dirty="0"/>
          </a:p>
        </p:txBody>
      </p:sp>
      <p:sp>
        <p:nvSpPr>
          <p:cNvPr id="3" name="Content Placeholder 2"/>
          <p:cNvSpPr>
            <a:spLocks noGrp="1"/>
          </p:cNvSpPr>
          <p:nvPr>
            <p:ph idx="1"/>
          </p:nvPr>
        </p:nvSpPr>
        <p:spPr/>
        <p:txBody>
          <a:bodyPr/>
          <a:lstStyle/>
          <a:p>
            <a:r>
              <a:rPr lang="en-GB" dirty="0" smtClean="0"/>
              <a:t>How you will evaluate the learning?</a:t>
            </a:r>
          </a:p>
          <a:p>
            <a:r>
              <a:rPr lang="en-GB" dirty="0" smtClean="0"/>
              <a:t>How will you know when you have met the learning need?</a:t>
            </a:r>
          </a:p>
          <a:p>
            <a:r>
              <a:rPr lang="en-GB" dirty="0" smtClean="0"/>
              <a:t>What future learning may come out of meeting the initial learning need?</a:t>
            </a:r>
          </a:p>
          <a:p>
            <a:r>
              <a:rPr lang="en-GB" dirty="0" smtClean="0"/>
              <a:t>Plan-performance-review-plan</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513</TotalTime>
  <Words>1646</Words>
  <Application>Microsoft Office PowerPoint</Application>
  <PresentationFormat>On-screen Show (4:3)</PresentationFormat>
  <Paragraphs>238</Paragraphs>
  <Slides>31</Slides>
  <Notes>31</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Office Theme</vt:lpstr>
      <vt:lpstr>Developing Professional Practice</vt:lpstr>
      <vt:lpstr>HR as a business partner</vt:lpstr>
      <vt:lpstr>Business partnering</vt:lpstr>
      <vt:lpstr>Competencies of business partners</vt:lpstr>
      <vt:lpstr>What does it mean to be a professional?</vt:lpstr>
      <vt:lpstr>What does it mean to be a professional?</vt:lpstr>
      <vt:lpstr> Codes of conduct</vt:lpstr>
      <vt:lpstr>Purpose of ethical codes (Lawton, 1998)</vt:lpstr>
      <vt:lpstr>4 concentric circles of HR professionalism</vt:lpstr>
      <vt:lpstr>The thinking performer</vt:lpstr>
      <vt:lpstr>CIPD HR Profession Map</vt:lpstr>
      <vt:lpstr>The customers and stakeholders for the HR professional</vt:lpstr>
      <vt:lpstr>What makes good customer service?</vt:lpstr>
      <vt:lpstr>What makes good customer service?</vt:lpstr>
      <vt:lpstr>Enabling good customer service</vt:lpstr>
      <vt:lpstr>Action Plan</vt:lpstr>
      <vt:lpstr>Examples of service levels</vt:lpstr>
      <vt:lpstr>Measuring customer service</vt:lpstr>
      <vt:lpstr>How do you balance conflict between different customers?</vt:lpstr>
      <vt:lpstr>Stake holder mapping (Johnson &amp; Scholes, 1997)</vt:lpstr>
      <vt:lpstr>Slide 21</vt:lpstr>
      <vt:lpstr>Continuous Professional Development (CPD)</vt:lpstr>
      <vt:lpstr>CIPD policy on CPD</vt:lpstr>
      <vt:lpstr>Benefits of CPD</vt:lpstr>
      <vt:lpstr>Ways in which you might be unconsciously hindering your CPD</vt:lpstr>
      <vt:lpstr>Transforming limitations to CPD</vt:lpstr>
      <vt:lpstr>Slide 27</vt:lpstr>
      <vt:lpstr>Planning for development</vt:lpstr>
      <vt:lpstr>The design of a meaningful personal development plan</vt:lpstr>
      <vt:lpstr>Plan to meet your development needs</vt:lpstr>
      <vt:lpstr>Consider:</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yourself as an effective L&amp;D practitioner</dc:title>
  <dc:creator>Maggie</dc:creator>
  <cp:lastModifiedBy>Dr Maggie Inman</cp:lastModifiedBy>
  <cp:revision>49</cp:revision>
  <dcterms:created xsi:type="dcterms:W3CDTF">2010-09-03T17:53:01Z</dcterms:created>
  <dcterms:modified xsi:type="dcterms:W3CDTF">2011-09-24T09:31:01Z</dcterms:modified>
</cp:coreProperties>
</file>