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media/image4.jpg" ContentType="image/pn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32918400" cy="43891200"/>
  <p:notesSz cx="9239250" cy="11982450"/>
  <p:embeddedFontLst>
    <p:embeddedFont>
      <p:font typeface="Quattrocento" panose="02020502030000000404" pitchFamily="18" charset="0"/>
      <p:regular r:id="rId5"/>
      <p:bold r:id="rId6"/>
    </p:embeddedFont>
    <p:embeddedFont>
      <p:font typeface="Quattrocento Sans" panose="020B0502050000020003" pitchFamily="34" charset="0"/>
      <p:regular r:id="rId7"/>
    </p:embeddedFont>
  </p:embeddedFontLst>
  <p:custDataLst>
    <p:tags r:id="rId8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4784" userDrawn="1">
          <p15:clr>
            <a:srgbClr val="A4A3A4"/>
          </p15:clr>
        </p15:guide>
        <p15:guide id="2" pos="100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774">
          <p15:clr>
            <a:srgbClr val="A4A3A4"/>
          </p15:clr>
        </p15:guide>
        <p15:guide id="2" pos="290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BEB24D-3218-43D5-B5A6-63DD9E055687}" v="17" dt="2026-02-07T10:49:03.1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654" autoAdjust="0"/>
  </p:normalViewPr>
  <p:slideViewPr>
    <p:cSldViewPr>
      <p:cViewPr>
        <p:scale>
          <a:sx n="24" d="100"/>
          <a:sy n="24" d="100"/>
        </p:scale>
        <p:origin x="1028" y="252"/>
      </p:cViewPr>
      <p:guideLst>
        <p:guide orient="horz" pos="14784"/>
        <p:guide pos="100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3984" y="72"/>
      </p:cViewPr>
      <p:guideLst>
        <p:guide orient="horz" pos="3774"/>
        <p:guide pos="290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gs" Target="tags/tag1.xml"/><Relationship Id="rId13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3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heme" Target="theme/theme1.xml"/><Relationship Id="rId5" Type="http://schemas.openxmlformats.org/officeDocument/2006/relationships/font" Target="fonts/font1.fntdata"/><Relationship Id="rId10" Type="http://schemas.openxmlformats.org/officeDocument/2006/relationships/viewProps" Target="viewProps.xml"/><Relationship Id="rId4" Type="http://schemas.openxmlformats.org/officeDocument/2006/relationships/handoutMaster" Target="handoutMasters/handout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35575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35575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56A6134A-9986-4884-ADAB-C57241D32564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348627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41925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908300" y="889000"/>
            <a:ext cx="3408363" cy="45450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57300" y="5732463"/>
            <a:ext cx="6708775" cy="533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41925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23124DF2-DDA8-402F-81DD-AC1D1E5694AB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040194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/>
            </a:defPPr>
            <a:lvl1pPr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5580D61-8B82-42C3-9A37-58134866DD67}" type="slidenum">
              <a:rPr lang="zh-CN" altLang="en-US" sz="1500"/>
              <a:t>1</a:t>
            </a:fld>
            <a:endParaRPr lang="en-US" altLang="zh-CN" sz="1500"/>
          </a:p>
        </p:txBody>
      </p:sp>
      <p:sp>
        <p:nvSpPr>
          <p:cNvPr id="3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8300" y="889000"/>
            <a:ext cx="3408363" cy="4545013"/>
          </a:xfrm>
        </p:spPr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/>
            </a:defPPr>
          </a:lstStyle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9093" y="13635568"/>
            <a:ext cx="27980218" cy="9406467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8184" y="24870834"/>
            <a:ext cx="23042032" cy="1121833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660122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1756833"/>
            <a:ext cx="29626982" cy="73152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5710" y="10240433"/>
            <a:ext cx="29626982" cy="2896658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430835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0326" y="28204585"/>
            <a:ext cx="27980218" cy="8716433"/>
          </a:xfrm>
          <a:prstGeom prst="rect">
            <a:avLst/>
          </a:prstGeom>
        </p:spPr>
        <p:txBody>
          <a:bodyPr anchor="t"/>
          <a:lstStyle>
            <a:defPPr>
              <a:defRPr kern="1200"/>
            </a:defPPr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0326" y="18603384"/>
            <a:ext cx="27980218" cy="9601200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244965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1756833"/>
            <a:ext cx="29626982" cy="73152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5709" y="10240433"/>
            <a:ext cx="14762691" cy="2896658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10002" y="10240433"/>
            <a:ext cx="14762693" cy="2896658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497320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1756833"/>
            <a:ext cx="29626982" cy="73152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709" y="9825569"/>
            <a:ext cx="14544675" cy="4093633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45709" y="13919202"/>
            <a:ext cx="14544675" cy="25287816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721666" y="9825569"/>
            <a:ext cx="14551027" cy="4093633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721666" y="13919202"/>
            <a:ext cx="14551027" cy="25287816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059614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1756833"/>
            <a:ext cx="29626982" cy="73152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70457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98106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09" y="1748367"/>
            <a:ext cx="10829925" cy="7435851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392" y="1748367"/>
            <a:ext cx="18402300" cy="3745865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709" y="9184217"/>
            <a:ext cx="10829925" cy="300228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75467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2659" y="30723418"/>
            <a:ext cx="19750618" cy="3627967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452659" y="3922185"/>
            <a:ext cx="19750618" cy="2633345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2659" y="34351385"/>
            <a:ext cx="19750618" cy="5149849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395915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1756833"/>
            <a:ext cx="29626982" cy="73152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45710" y="10240433"/>
            <a:ext cx="29626982" cy="28966585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382205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866477" y="1756833"/>
            <a:ext cx="7406217" cy="37450185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45708" y="1756833"/>
            <a:ext cx="22119168" cy="37450185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151270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21945600"/>
            <a:ext cx="14274800" cy="3937000"/>
          </a:xfrm>
          <a:prstGeom prst="rect">
            <a:avLst/>
          </a:prstGeom>
        </p:spPr>
      </p:pic>
      <p:pic>
        <p:nvPicPr>
          <p:cNvPr id="3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29718000" y="21945600"/>
            <a:ext cx="14274800" cy="3937000"/>
          </a:xfrm>
          <a:prstGeom prst="rect">
            <a:avLst/>
          </a:prstGeom>
        </p:spPr>
      </p:pic>
      <p:pic>
        <p:nvPicPr>
          <p:cNvPr id="4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1460500" y="44399200"/>
            <a:ext cx="29997400" cy="1447800"/>
          </a:xfrm>
          <a:prstGeom prst="rect">
            <a:avLst/>
          </a:prstGeom>
        </p:spPr>
      </p:pic>
      <p:sp>
        <p:nvSpPr>
          <p:cNvPr id="5" name="New shape"/>
          <p:cNvSpPr/>
          <p:nvPr/>
        </p:nvSpPr>
        <p:spPr>
          <a:xfrm>
            <a:off x="1460500" y="44970700"/>
            <a:ext cx="164592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ponderingpeacock  Size: 36x48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/>
      </a:defPPr>
      <a:lvl1pPr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+mj-lt"/>
          <a:ea typeface="+mj-ea"/>
          <a:cs typeface="+mj-cs"/>
        </a:defRPr>
      </a:lvl1pPr>
      <a:lvl2pPr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2pPr>
      <a:lvl3pPr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3pPr>
      <a:lvl4pPr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4pPr>
      <a:lvl5pPr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5pPr>
      <a:lvl6pPr marL="342900"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6pPr>
      <a:lvl7pPr marL="685800"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7pPr>
      <a:lvl8pPr marL="1028700"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8pPr>
      <a:lvl9pPr marL="1371600" algn="ctr" defTabSz="2306241" rtl="0" eaLnBrk="0" fontAlgn="base" hangingPunct="0">
        <a:spcBef>
          <a:spcPct val="0"/>
        </a:spcBef>
        <a:spcAft>
          <a:spcPct val="0"/>
        </a:spcAft>
        <a:defRPr sz="11100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/>
      </a:defPPr>
      <a:lvl1pPr marL="863204" indent="-863204" algn="l" defTabSz="2306241" rtl="0" eaLnBrk="0" fontAlgn="base" hangingPunct="0">
        <a:spcBef>
          <a:spcPct val="20000"/>
        </a:spcBef>
        <a:spcAft>
          <a:spcPct val="0"/>
        </a:spcAft>
        <a:buChar char="•"/>
        <a:defRPr sz="8025">
          <a:solidFill>
            <a:schemeClr val="tx1"/>
          </a:solidFill>
          <a:latin typeface="+mn-lt"/>
          <a:ea typeface="+mn-ea"/>
          <a:cs typeface="+mn-cs"/>
        </a:defRPr>
      </a:lvl1pPr>
      <a:lvl2pPr marL="1872854" indent="-720329" algn="l" defTabSz="2306241" rtl="0" eaLnBrk="0" fontAlgn="base" hangingPunct="0">
        <a:spcBef>
          <a:spcPct val="20000"/>
        </a:spcBef>
        <a:spcAft>
          <a:spcPct val="0"/>
        </a:spcAft>
        <a:buChar char="–"/>
        <a:defRPr sz="7125">
          <a:solidFill>
            <a:schemeClr val="tx1"/>
          </a:solidFill>
          <a:latin typeface="+mn-lt"/>
        </a:defRPr>
      </a:lvl2pPr>
      <a:lvl3pPr marL="2882504" indent="-576263" algn="l" defTabSz="2306241" rtl="0" eaLnBrk="0" fontAlgn="base" hangingPunct="0">
        <a:spcBef>
          <a:spcPct val="20000"/>
        </a:spcBef>
        <a:spcAft>
          <a:spcPct val="0"/>
        </a:spcAft>
        <a:buChar char="•"/>
        <a:defRPr sz="6075">
          <a:solidFill>
            <a:schemeClr val="tx1"/>
          </a:solidFill>
          <a:latin typeface="+mn-lt"/>
        </a:defRPr>
      </a:lvl3pPr>
      <a:lvl4pPr marL="4038600" indent="-579835" algn="l" defTabSz="2306241" rtl="0" eaLnBrk="0" fontAlgn="base" hangingPunct="0">
        <a:spcBef>
          <a:spcPct val="20000"/>
        </a:spcBef>
        <a:spcAft>
          <a:spcPct val="0"/>
        </a:spcAft>
        <a:buChar char="–"/>
        <a:defRPr sz="4875">
          <a:solidFill>
            <a:schemeClr val="tx1"/>
          </a:solidFill>
          <a:latin typeface="+mn-lt"/>
        </a:defRPr>
      </a:lvl4pPr>
      <a:lvl5pPr marL="5191125" indent="-576263" algn="l" defTabSz="2306241" rtl="0" eaLnBrk="0" fontAlgn="base" hangingPunct="0">
        <a:spcBef>
          <a:spcPct val="20000"/>
        </a:spcBef>
        <a:spcAft>
          <a:spcPct val="0"/>
        </a:spcAft>
        <a:buChar char="»"/>
        <a:defRPr sz="4875">
          <a:solidFill>
            <a:schemeClr val="tx1"/>
          </a:solidFill>
          <a:latin typeface="+mn-lt"/>
        </a:defRPr>
      </a:lvl5pPr>
      <a:lvl6pPr marL="5534025" indent="-576263" algn="l" defTabSz="2306241" rtl="0" eaLnBrk="0" fontAlgn="base" hangingPunct="0">
        <a:spcBef>
          <a:spcPct val="20000"/>
        </a:spcBef>
        <a:spcAft>
          <a:spcPct val="0"/>
        </a:spcAft>
        <a:buChar char="»"/>
        <a:defRPr sz="4875">
          <a:solidFill>
            <a:schemeClr val="tx1"/>
          </a:solidFill>
          <a:latin typeface="+mn-lt"/>
        </a:defRPr>
      </a:lvl6pPr>
      <a:lvl7pPr marL="5876925" indent="-576263" algn="l" defTabSz="2306241" rtl="0" eaLnBrk="0" fontAlgn="base" hangingPunct="0">
        <a:spcBef>
          <a:spcPct val="20000"/>
        </a:spcBef>
        <a:spcAft>
          <a:spcPct val="0"/>
        </a:spcAft>
        <a:buChar char="»"/>
        <a:defRPr sz="4875">
          <a:solidFill>
            <a:schemeClr val="tx1"/>
          </a:solidFill>
          <a:latin typeface="+mn-lt"/>
        </a:defRPr>
      </a:lvl7pPr>
      <a:lvl8pPr marL="6219825" indent="-576263" algn="l" defTabSz="2306241" rtl="0" eaLnBrk="0" fontAlgn="base" hangingPunct="0">
        <a:spcBef>
          <a:spcPct val="20000"/>
        </a:spcBef>
        <a:spcAft>
          <a:spcPct val="0"/>
        </a:spcAft>
        <a:buChar char="»"/>
        <a:defRPr sz="4875">
          <a:solidFill>
            <a:schemeClr val="tx1"/>
          </a:solidFill>
          <a:latin typeface="+mn-lt"/>
        </a:defRPr>
      </a:lvl8pPr>
      <a:lvl9pPr marL="6562725" indent="-576263" algn="l" defTabSz="2306241" rtl="0" eaLnBrk="0" fontAlgn="base" hangingPunct="0">
        <a:spcBef>
          <a:spcPct val="20000"/>
        </a:spcBef>
        <a:spcAft>
          <a:spcPct val="0"/>
        </a:spcAft>
        <a:buChar char="»"/>
        <a:defRPr sz="4875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https://bmjopen.bmj.com/content/13/6/e073337" TargetMode="External"/><Relationship Id="rId3" Type="http://schemas.openxmlformats.org/officeDocument/2006/relationships/image" Target="../media/image3.jpg"/><Relationship Id="rId7" Type="http://schemas.openxmlformats.org/officeDocument/2006/relationships/hyperlink" Target="https://www.globalawareness101.org/2018/08/key-skills-for-raising-emotional.html" TargetMode="External"/><Relationship Id="rId12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11" Type="http://schemas.openxmlformats.org/officeDocument/2006/relationships/hyperlink" Target="https://inspiringbetterlife.blogspot.com/2012/07/emotional-intelligence-simply-defined.html" TargetMode="External"/><Relationship Id="rId5" Type="http://schemas.openxmlformats.org/officeDocument/2006/relationships/hyperlink" Target="https://creativecommons.org/licenses/by/3.0/" TargetMode="External"/><Relationship Id="rId10" Type="http://schemas.openxmlformats.org/officeDocument/2006/relationships/image" Target="../media/image6.jpg"/><Relationship Id="rId4" Type="http://schemas.openxmlformats.org/officeDocument/2006/relationships/hyperlink" Target="https://courses.lumenlearning.com/suny-hccc-ss-151-1/chapter/what-are-intelligence-and-creativity/" TargetMode="External"/><Relationship Id="rId9" Type="http://schemas.openxmlformats.org/officeDocument/2006/relationships/hyperlink" Target="https://www.walmart.com/ip/Emotional-Intelligence-Secrets-The-Human-Skill-That-Outshines-IQ-and-AI-in-Leadership-Business-and-Success-Paperback-9798265856715/179350108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2D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ext Placeholder 5">
            <a:extLst>
              <a:ext uri="{FF2B5EF4-FFF2-40B4-BE49-F238E27FC236}">
                <a16:creationId xmlns:a16="http://schemas.microsoft.com/office/drawing/2014/main" id="{425621FB-070F-446E-BA36-4A66EBF8DEF2}"/>
              </a:ext>
            </a:extLst>
          </p:cNvPr>
          <p:cNvSpPr txBox="1"/>
          <p:nvPr/>
        </p:nvSpPr>
        <p:spPr>
          <a:xfrm>
            <a:off x="0" y="-1"/>
            <a:ext cx="32918400" cy="182880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2820815">
              <a:spcBef>
                <a:spcPct val="20000"/>
              </a:spcBef>
              <a:defRPr/>
            </a:pPr>
            <a:endParaRPr lang="en-US" sz="6400" b="1" dirty="0">
              <a:solidFill>
                <a:schemeClr val="bg1"/>
              </a:solidFill>
              <a:effectLst/>
              <a:latin typeface="Quattrocento" panose="02020802030000000404" pitchFamily="18" charset="0"/>
            </a:endParaRPr>
          </a:p>
        </p:txBody>
      </p:sp>
      <p:sp>
        <p:nvSpPr>
          <p:cNvPr id="73" name="TextBox 19">
            <a:extLst>
              <a:ext uri="{FF2B5EF4-FFF2-40B4-BE49-F238E27FC236}">
                <a16:creationId xmlns:a16="http://schemas.microsoft.com/office/drawing/2014/main" id="{D5A32123-7974-4A0F-B8DF-6C82FB22F5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9223" y="6987926"/>
            <a:ext cx="14382924" cy="460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en-US" sz="2400" dirty="0">
                <a:effectLst/>
                <a:latin typeface="Quattrocento Sans" panose="020B0502050000020003" pitchFamily="34" charset="0"/>
                <a:cs typeface="Arial" pitchFamily="34" charset="0"/>
              </a:rPr>
              <a:t>.</a:t>
            </a:r>
          </a:p>
        </p:txBody>
      </p:sp>
      <p:sp>
        <p:nvSpPr>
          <p:cNvPr id="86" name="TextBox 19">
            <a:extLst>
              <a:ext uri="{FF2B5EF4-FFF2-40B4-BE49-F238E27FC236}">
                <a16:creationId xmlns:a16="http://schemas.microsoft.com/office/drawing/2014/main" id="{43D130FF-027B-433C-BF4F-A381B032C8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571" y="6987927"/>
            <a:ext cx="14382924" cy="460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en-US" sz="2400" dirty="0">
                <a:effectLst/>
                <a:latin typeface="Quattrocento Sans" panose="020B0502050000020003" pitchFamily="34" charset="0"/>
                <a:cs typeface="Arial" pitchFamily="34" charset="0"/>
              </a:rPr>
              <a:t>.</a:t>
            </a:r>
          </a:p>
        </p:txBody>
      </p:sp>
      <p:sp>
        <p:nvSpPr>
          <p:cNvPr id="26" name="TextBox 19">
            <a:extLst>
              <a:ext uri="{FF2B5EF4-FFF2-40B4-BE49-F238E27FC236}">
                <a16:creationId xmlns:a16="http://schemas.microsoft.com/office/drawing/2014/main" id="{A722B144-9F33-40E9-8E97-BD8723AE9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571" y="22030541"/>
            <a:ext cx="14382924" cy="460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64" tIns="34282" rIns="68564" bIns="34282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>
              <a:lnSpc>
                <a:spcPct val="110000"/>
              </a:lnSpc>
            </a:pPr>
            <a:r>
              <a:rPr lang="en-US" sz="2400" dirty="0">
                <a:effectLst/>
                <a:latin typeface="Quattrocento Sans" panose="020B0502050000020003" pitchFamily="34" charset="0"/>
                <a:cs typeface="Arial" pitchFamily="34" charset="0"/>
              </a:rPr>
              <a:t>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C7B17F5-E6DE-C567-826F-D6756B2C49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664979"/>
              </p:ext>
            </p:extLst>
          </p:nvPr>
        </p:nvGraphicFramePr>
        <p:xfrm>
          <a:off x="0" y="50145"/>
          <a:ext cx="32918400" cy="5595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18400">
                  <a:extLst>
                    <a:ext uri="{9D8B030D-6E8A-4147-A177-3AD203B41FA5}">
                      <a16:colId xmlns:a16="http://schemas.microsoft.com/office/drawing/2014/main" val="3913038486"/>
                    </a:ext>
                  </a:extLst>
                </a:gridCol>
              </a:tblGrid>
              <a:tr h="5595175">
                <a:tc>
                  <a:txBody>
                    <a:bodyPr/>
                    <a:lstStyle/>
                    <a:p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name: Lokman khan</a:t>
                      </a:r>
                    </a:p>
                    <a:p>
                      <a:r>
                        <a:rPr lang="en-GB" sz="6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ID: 2009441</a:t>
                      </a:r>
                    </a:p>
                    <a:p>
                      <a:r>
                        <a:rPr lang="en-GB" sz="66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Module :  </a:t>
                      </a:r>
                      <a:r>
                        <a:rPr lang="en-GB" sz="66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Developing Emotional Intelligence Skills </a:t>
                      </a:r>
                      <a:endParaRPr lang="en-GB" sz="6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66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Module code : </a:t>
                      </a:r>
                      <a:r>
                        <a:rPr lang="en-GB" sz="66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LCLM 5006 </a:t>
                      </a:r>
                      <a:endParaRPr lang="en-GB" sz="6600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</a:endParaRPr>
                    </a:p>
                    <a:p>
                      <a:r>
                        <a:rPr lang="en-GB" sz="6600" b="1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Lecturier</a:t>
                      </a:r>
                      <a:r>
                        <a:rPr lang="en-GB" sz="66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 : Abdallah Naser</a:t>
                      </a:r>
                      <a:endParaRPr lang="en-GB" sz="66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817917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F1A5865-377F-9162-E852-B2A2D2921E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5551078"/>
              </p:ext>
            </p:extLst>
          </p:nvPr>
        </p:nvGraphicFramePr>
        <p:xfrm>
          <a:off x="327211" y="5910486"/>
          <a:ext cx="16009666" cy="753728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009666">
                  <a:extLst>
                    <a:ext uri="{9D8B030D-6E8A-4147-A177-3AD203B41FA5}">
                      <a16:colId xmlns:a16="http://schemas.microsoft.com/office/drawing/2014/main" val="951772659"/>
                    </a:ext>
                  </a:extLst>
                </a:gridCol>
              </a:tblGrid>
              <a:tr h="75372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6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introduction</a:t>
                      </a:r>
                    </a:p>
                    <a:p>
                      <a:pPr>
                        <a:buNone/>
                      </a:pPr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Daniel Goleman’s quote highlights that understanding one’s own emotions is essential to recognising and managing emotions in others. Emotional intelligence (EI) plays a vital role in academic performance, wellbeing, and effective communication. This poster critically discusses how managing personal emotions enhances emotional intelligence and supports success in higher education</a:t>
                      </a:r>
                      <a:r>
                        <a:rPr lang="en-GB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0242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0FAD7A3-53FF-AB8E-8467-B038563065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9064493"/>
              </p:ext>
            </p:extLst>
          </p:nvPr>
        </p:nvGraphicFramePr>
        <p:xfrm>
          <a:off x="16592230" y="5910486"/>
          <a:ext cx="15743606" cy="75372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3606">
                  <a:extLst>
                    <a:ext uri="{9D8B030D-6E8A-4147-A177-3AD203B41FA5}">
                      <a16:colId xmlns:a16="http://schemas.microsoft.com/office/drawing/2014/main" val="4062088414"/>
                    </a:ext>
                  </a:extLst>
                </a:gridCol>
              </a:tblGrid>
              <a:tr h="75372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800" b="1" dirty="0">
                          <a:solidFill>
                            <a:schemeClr val="tx1"/>
                          </a:solidFill>
                        </a:rPr>
                        <a:t>                                      Method</a:t>
                      </a:r>
                    </a:p>
                    <a:p>
                      <a:pPr>
                        <a:buNone/>
                      </a:pPr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poster was developed through a review of academic journals, textbooks, and credible online sources focusing on emotional intelligence, mindfulness, and student wellbeing. Key theories by Goleman (1995) and Mayer &amp; Salovey (1997) were analysed alongside recent studies on emotional regulation in education. Sources were selected based on relevance, credibility, and academic reliability</a:t>
                      </a:r>
                    </a:p>
                    <a:p>
                      <a:pPr>
                        <a:buNone/>
                      </a:pPr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</a:p>
                    <a:p>
                      <a:pPr>
                        <a:buNone/>
                      </a:pPr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poster was developed through a review of academic journals, textbooks, and credible online sources focusing on emotional intelligence, mindfulness, and student wellbeing. Key theories by Goleman (1995) and Mayer &amp; Salovey (1997) were analysed alongside recent studies on emotional regulation in education. Sources were selected based on relevance, credibility, and academic reliability.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168724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614DF52-F4E9-5D45-577A-0DCC0E8861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724525"/>
              </p:ext>
            </p:extLst>
          </p:nvPr>
        </p:nvGraphicFramePr>
        <p:xfrm>
          <a:off x="112209" y="20063724"/>
          <a:ext cx="16224668" cy="79337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24668">
                  <a:extLst>
                    <a:ext uri="{9D8B030D-6E8A-4147-A177-3AD203B41FA5}">
                      <a16:colId xmlns:a16="http://schemas.microsoft.com/office/drawing/2014/main" val="2392818298"/>
                    </a:ext>
                  </a:extLst>
                </a:gridCol>
              </a:tblGrid>
              <a:tr h="7933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8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How Can Someone Develop Emotional Intelligence?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4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Self-awareness</a:t>
                      </a:r>
                      <a:b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your own emotions and how they affect your behaviour (Goleman, 1995).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Self-regulation</a:t>
                      </a:r>
                      <a:b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emotional reactions and staying calm under pressure.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</a:t>
                      </a:r>
                      <a:b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Recognising and understanding the emotions of others.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skills</a:t>
                      </a:r>
                      <a:b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effectively and maintaining positive relationships.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Mindfulness</a:t>
                      </a:r>
                      <a:b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Being present and aware of emotions without reacting impulsively (Mayer et al., 2016).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986985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ADB372-8020-17AA-E845-08B1691B65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821139"/>
              </p:ext>
            </p:extLst>
          </p:nvPr>
        </p:nvGraphicFramePr>
        <p:xfrm>
          <a:off x="16869994" y="20116801"/>
          <a:ext cx="15721195" cy="78806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21195">
                  <a:extLst>
                    <a:ext uri="{9D8B030D-6E8A-4147-A177-3AD203B41FA5}">
                      <a16:colId xmlns:a16="http://schemas.microsoft.com/office/drawing/2014/main" val="3367081645"/>
                    </a:ext>
                  </a:extLst>
                </a:gridCol>
              </a:tblGrid>
              <a:tr h="78806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 Controlling Emotions and Developing Mindfulness as a Student: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a student, emotional control can be developed by: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Identifying emotional triggers such as exams and deadlines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Practising mindfulness techniques (e.g. breathing, reflection)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Managing time effectively to reduce stress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Responding constructively to feedback rather than emotionally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These strategies improve focus, resilience, and emotional regulation.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2879565"/>
                  </a:ext>
                </a:extLst>
              </a:tr>
            </a:tbl>
          </a:graphicData>
        </a:graphic>
      </p:graphicFrame>
      <p:pic>
        <p:nvPicPr>
          <p:cNvPr id="11" name="Picture 10" descr="A diagram of a problem solving process&#10;&#10;AI-generated content may be incorrect.">
            <a:extLst>
              <a:ext uri="{FF2B5EF4-FFF2-40B4-BE49-F238E27FC236}">
                <a16:creationId xmlns:a16="http://schemas.microsoft.com/office/drawing/2014/main" id="{02FCC9B9-45AF-18BE-C960-EA12A21BDB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8247" y="13748792"/>
            <a:ext cx="16009666" cy="55951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DE81FE-72BF-04A5-D621-4C8CD9279180}"/>
              </a:ext>
            </a:extLst>
          </p:cNvPr>
          <p:cNvSpPr txBox="1"/>
          <p:nvPr/>
        </p:nvSpPr>
        <p:spPr>
          <a:xfrm>
            <a:off x="318246" y="15662937"/>
            <a:ext cx="3229535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courses.lumenlearning.com/suny-hccc-ss-151-1/chapter/what-are-intelligence-and-creativit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4" name="Picture 13" descr="A black and white photo of a person with a quote&#10;&#10;AI-generated content may be incorrect.">
            <a:extLst>
              <a:ext uri="{FF2B5EF4-FFF2-40B4-BE49-F238E27FC236}">
                <a16:creationId xmlns:a16="http://schemas.microsoft.com/office/drawing/2014/main" id="{12BA5A68-1F96-8481-985D-208C28DA72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6626346" y="13778036"/>
            <a:ext cx="15987254" cy="5595175"/>
          </a:xfrm>
          <a:prstGeom prst="rect">
            <a:avLst/>
          </a:prstGeom>
        </p:spPr>
      </p:pic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CCD984B-760F-F691-2A00-2BE94B9DBF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339621"/>
              </p:ext>
            </p:extLst>
          </p:nvPr>
        </p:nvGraphicFramePr>
        <p:xfrm>
          <a:off x="210746" y="35364675"/>
          <a:ext cx="16224668" cy="68364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24668">
                  <a:extLst>
                    <a:ext uri="{9D8B030D-6E8A-4147-A177-3AD203B41FA5}">
                      <a16:colId xmlns:a16="http://schemas.microsoft.com/office/drawing/2014/main" val="914241889"/>
                    </a:ext>
                  </a:extLst>
                </a:gridCol>
              </a:tblGrid>
              <a:tr h="6836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en-GB" sz="4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Emotional Intelligence and Academic Success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factors for success: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self-control under pressure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and persistence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 with peers and lecturers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Actions to address EI challenges: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stress-management techniques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Seeking academic and emotional support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Developing reflective learning habits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emotional intelligence supports academic performance and wellbeing</a:t>
                      </a:r>
                      <a:r>
                        <a:rPr lang="en-GB" sz="36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5303343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98B835BC-42E8-E446-FFD3-52A5BF84F8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860274"/>
              </p:ext>
            </p:extLst>
          </p:nvPr>
        </p:nvGraphicFramePr>
        <p:xfrm>
          <a:off x="16711513" y="35342263"/>
          <a:ext cx="15879676" cy="68364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9676">
                  <a:extLst>
                    <a:ext uri="{9D8B030D-6E8A-4147-A177-3AD203B41FA5}">
                      <a16:colId xmlns:a16="http://schemas.microsoft.com/office/drawing/2014/main" val="3115544072"/>
                    </a:ext>
                  </a:extLst>
                </a:gridCol>
              </a:tblGrid>
              <a:tr h="6836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 References (Harvard Style)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Goleman, D. (1995) </a:t>
                      </a:r>
                      <a:r>
                        <a:rPr lang="en-GB" sz="3600" b="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Intelligence: Why It Can Matter More Than IQ</a:t>
                      </a: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New York: Bantam Books.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Mayer, J.D. and Salovey, P. (1997) ‘What is emotional intelligence?’, in Salovey, P. and Sluyter, D. (eds.) </a:t>
                      </a:r>
                      <a:r>
                        <a:rPr lang="en-GB" sz="3600" b="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Development and Emotional Intelligence</a:t>
                      </a: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New York: Basic Books, pp. 3–31.</a:t>
                      </a:r>
                    </a:p>
                    <a:p>
                      <a:pPr>
                        <a:buNone/>
                      </a:pP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Mayer, J.D., Caruso, D.R. and Salovey, P. (2016) ‘The ability model of emotional intelligence’, </a:t>
                      </a:r>
                      <a:r>
                        <a:rPr lang="en-GB" sz="3600" b="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 Review</a:t>
                      </a:r>
                      <a:r>
                        <a:rPr lang="en-GB" sz="36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8(4), pp. 290–300.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923962"/>
                  </a:ext>
                </a:extLst>
              </a:tr>
            </a:tbl>
          </a:graphicData>
        </a:graphic>
      </p:graphicFrame>
      <p:pic>
        <p:nvPicPr>
          <p:cNvPr id="19" name="Picture 18" descr="A book cover with a silhouette of a person's head&#10;&#10;AI-generated content may be incorrect.">
            <a:extLst>
              <a:ext uri="{FF2B5EF4-FFF2-40B4-BE49-F238E27FC236}">
                <a16:creationId xmlns:a16="http://schemas.microsoft.com/office/drawing/2014/main" id="{1131207C-5191-EA9B-A10C-6F6F3EDC97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12209" y="28158677"/>
            <a:ext cx="10784391" cy="7062684"/>
          </a:xfrm>
          <a:prstGeom prst="rect">
            <a:avLst/>
          </a:prstGeom>
        </p:spPr>
      </p:pic>
      <p:pic>
        <p:nvPicPr>
          <p:cNvPr id="21" name="Picture 20" descr="A group of colorful hands shaking&#10;&#10;AI-generated content may be incorrect.">
            <a:extLst>
              <a:ext uri="{FF2B5EF4-FFF2-40B4-BE49-F238E27FC236}">
                <a16:creationId xmlns:a16="http://schemas.microsoft.com/office/drawing/2014/main" id="{C8B2E793-9A89-F452-108E-9E5DC84D1C0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1103907" y="28262804"/>
            <a:ext cx="10155893" cy="6836499"/>
          </a:xfrm>
          <a:prstGeom prst="rect">
            <a:avLst/>
          </a:prstGeom>
        </p:spPr>
      </p:pic>
      <p:pic>
        <p:nvPicPr>
          <p:cNvPr id="24" name="Picture 23" descr="A diagram of emotional intelligence&#10;&#10;AI-generated content may be incorrect.">
            <a:extLst>
              <a:ext uri="{FF2B5EF4-FFF2-40B4-BE49-F238E27FC236}">
                <a16:creationId xmlns:a16="http://schemas.microsoft.com/office/drawing/2014/main" id="{4604E4D9-45FB-903D-24E9-B789C49E517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1467108" y="28158677"/>
            <a:ext cx="11146492" cy="6940626"/>
          </a:xfrm>
          <a:prstGeom prst="rect">
            <a:avLst/>
          </a:prstGeom>
        </p:spPr>
      </p:pic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ponderingpeacock|08-2022"/>
</p:tagLst>
</file>

<file path=ppt/theme/theme1.xml><?xml version="1.0" encoding="utf-8"?>
<a:theme xmlns:a="http://schemas.openxmlformats.org/drawingml/2006/main" name="Default Desig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539</Words>
  <Application>Microsoft Office PowerPoint</Application>
  <PresentationFormat>Custom</PresentationFormat>
  <Paragraphs>43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Quattrocento Sans</vt:lpstr>
      <vt:lpstr>Times New Roman</vt:lpstr>
      <vt:lpstr>Arial</vt:lpstr>
      <vt:lpstr>Quattrocento</vt:lpstr>
      <vt:lpstr>Default Design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template for a scientific poster</dc:title>
  <dc:subject>Free Poster Presentation Example</dc:subject>
  <dc:creator>Graphicsland/MakeSigns.com</dc:creator>
  <cp:keywords>scientific, research, template, custom, poster, presentation, symposium, printing, PowerPoint, create, design, example, sample, download</cp:keywords>
  <dc:description>This is a free template from MakeSigns.com to help you create the perfect scientific poster.</dc:description>
  <cp:lastModifiedBy>Lokman Khan</cp:lastModifiedBy>
  <cp:revision>106</cp:revision>
  <cp:lastPrinted>2000-08-03T00:31:24Z</cp:lastPrinted>
  <dcterms:modified xsi:type="dcterms:W3CDTF">2026-02-07T10:53:39Z</dcterms:modified>
  <cp:category>research posters template</cp:category>
</cp:coreProperties>
</file>