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57" r:id="rId4"/>
    <p:sldId id="259" r:id="rId5"/>
    <p:sldId id="260" r:id="rId6"/>
    <p:sldId id="261" r:id="rId7"/>
    <p:sldId id="265" r:id="rId8"/>
    <p:sldId id="266" r:id="rId9"/>
    <p:sldId id="262"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37" d="100"/>
          <a:sy n="37" d="100"/>
        </p:scale>
        <p:origin x="56" y="6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CC8BE-F973-4B5A-B864-64563716886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F2EFAED-0117-4080-8815-C4581E7EB8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460706-ECA0-48F4-8B64-59241BBAB530}"/>
              </a:ext>
            </a:extLst>
          </p:cNvPr>
          <p:cNvSpPr>
            <a:spLocks noGrp="1"/>
          </p:cNvSpPr>
          <p:nvPr>
            <p:ph type="dt" sz="half" idx="10"/>
          </p:nvPr>
        </p:nvSpPr>
        <p:spPr/>
        <p:txBody>
          <a:bodyPr/>
          <a:lstStyle/>
          <a:p>
            <a:fld id="{7D435D52-1858-4467-8660-F503E98D7BB2}" type="datetimeFigureOut">
              <a:rPr lang="en-GB" smtClean="0"/>
              <a:t>13/05/2022</a:t>
            </a:fld>
            <a:endParaRPr lang="en-GB"/>
          </a:p>
        </p:txBody>
      </p:sp>
      <p:sp>
        <p:nvSpPr>
          <p:cNvPr id="5" name="Footer Placeholder 4">
            <a:extLst>
              <a:ext uri="{FF2B5EF4-FFF2-40B4-BE49-F238E27FC236}">
                <a16:creationId xmlns:a16="http://schemas.microsoft.com/office/drawing/2014/main" id="{5CCE6992-0B3A-46C1-9ADB-457E82AC1A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4042B6-C583-494E-9C9E-274F29407A28}"/>
              </a:ext>
            </a:extLst>
          </p:cNvPr>
          <p:cNvSpPr>
            <a:spLocks noGrp="1"/>
          </p:cNvSpPr>
          <p:nvPr>
            <p:ph type="sldNum" sz="quarter" idx="12"/>
          </p:nvPr>
        </p:nvSpPr>
        <p:spPr/>
        <p:txBody>
          <a:bodyPr/>
          <a:lstStyle/>
          <a:p>
            <a:fld id="{63A89DBC-E7B2-48F3-8FEE-40A5D4A87512}" type="slidenum">
              <a:rPr lang="en-GB" smtClean="0"/>
              <a:t>‹#›</a:t>
            </a:fld>
            <a:endParaRPr lang="en-GB"/>
          </a:p>
        </p:txBody>
      </p:sp>
    </p:spTree>
    <p:extLst>
      <p:ext uri="{BB962C8B-B14F-4D97-AF65-F5344CB8AC3E}">
        <p14:creationId xmlns:p14="http://schemas.microsoft.com/office/powerpoint/2010/main" val="3567199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41C26-1413-4DA5-A800-4719CB8A9E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4EBEB5-5CC6-4BBD-86B8-0D63A971F2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7E056E-534A-48F1-94F9-DE128AD30808}"/>
              </a:ext>
            </a:extLst>
          </p:cNvPr>
          <p:cNvSpPr>
            <a:spLocks noGrp="1"/>
          </p:cNvSpPr>
          <p:nvPr>
            <p:ph type="dt" sz="half" idx="10"/>
          </p:nvPr>
        </p:nvSpPr>
        <p:spPr/>
        <p:txBody>
          <a:bodyPr/>
          <a:lstStyle/>
          <a:p>
            <a:fld id="{7D435D52-1858-4467-8660-F503E98D7BB2}" type="datetimeFigureOut">
              <a:rPr lang="en-GB" smtClean="0"/>
              <a:t>13/05/2022</a:t>
            </a:fld>
            <a:endParaRPr lang="en-GB"/>
          </a:p>
        </p:txBody>
      </p:sp>
      <p:sp>
        <p:nvSpPr>
          <p:cNvPr id="5" name="Footer Placeholder 4">
            <a:extLst>
              <a:ext uri="{FF2B5EF4-FFF2-40B4-BE49-F238E27FC236}">
                <a16:creationId xmlns:a16="http://schemas.microsoft.com/office/drawing/2014/main" id="{31BCDC32-F012-4BA6-9FD6-2C03630C75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9B7AF6-CEC7-4DE8-B1CB-9715F8A2AC86}"/>
              </a:ext>
            </a:extLst>
          </p:cNvPr>
          <p:cNvSpPr>
            <a:spLocks noGrp="1"/>
          </p:cNvSpPr>
          <p:nvPr>
            <p:ph type="sldNum" sz="quarter" idx="12"/>
          </p:nvPr>
        </p:nvSpPr>
        <p:spPr/>
        <p:txBody>
          <a:bodyPr/>
          <a:lstStyle/>
          <a:p>
            <a:fld id="{63A89DBC-E7B2-48F3-8FEE-40A5D4A87512}" type="slidenum">
              <a:rPr lang="en-GB" smtClean="0"/>
              <a:t>‹#›</a:t>
            </a:fld>
            <a:endParaRPr lang="en-GB"/>
          </a:p>
        </p:txBody>
      </p:sp>
    </p:spTree>
    <p:extLst>
      <p:ext uri="{BB962C8B-B14F-4D97-AF65-F5344CB8AC3E}">
        <p14:creationId xmlns:p14="http://schemas.microsoft.com/office/powerpoint/2010/main" val="30290433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97D6F-32D2-4052-9FFF-00D5E38508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150545B-5E87-4B0A-8C2B-6471F168081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430212-BC45-4D6A-9C2E-61D11335BE44}"/>
              </a:ext>
            </a:extLst>
          </p:cNvPr>
          <p:cNvSpPr>
            <a:spLocks noGrp="1"/>
          </p:cNvSpPr>
          <p:nvPr>
            <p:ph type="dt" sz="half" idx="10"/>
          </p:nvPr>
        </p:nvSpPr>
        <p:spPr/>
        <p:txBody>
          <a:bodyPr/>
          <a:lstStyle/>
          <a:p>
            <a:fld id="{7D435D52-1858-4467-8660-F503E98D7BB2}" type="datetimeFigureOut">
              <a:rPr lang="en-GB" smtClean="0"/>
              <a:t>13/05/2022</a:t>
            </a:fld>
            <a:endParaRPr lang="en-GB"/>
          </a:p>
        </p:txBody>
      </p:sp>
      <p:sp>
        <p:nvSpPr>
          <p:cNvPr id="5" name="Footer Placeholder 4">
            <a:extLst>
              <a:ext uri="{FF2B5EF4-FFF2-40B4-BE49-F238E27FC236}">
                <a16:creationId xmlns:a16="http://schemas.microsoft.com/office/drawing/2014/main" id="{1072CB34-31F3-4C33-A34E-3D97BE2EB8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A0F3E4-D758-49DE-BC24-F9C2562C02A1}"/>
              </a:ext>
            </a:extLst>
          </p:cNvPr>
          <p:cNvSpPr>
            <a:spLocks noGrp="1"/>
          </p:cNvSpPr>
          <p:nvPr>
            <p:ph type="sldNum" sz="quarter" idx="12"/>
          </p:nvPr>
        </p:nvSpPr>
        <p:spPr/>
        <p:txBody>
          <a:bodyPr/>
          <a:lstStyle/>
          <a:p>
            <a:fld id="{63A89DBC-E7B2-48F3-8FEE-40A5D4A87512}" type="slidenum">
              <a:rPr lang="en-GB" smtClean="0"/>
              <a:t>‹#›</a:t>
            </a:fld>
            <a:endParaRPr lang="en-GB"/>
          </a:p>
        </p:txBody>
      </p:sp>
    </p:spTree>
    <p:extLst>
      <p:ext uri="{BB962C8B-B14F-4D97-AF65-F5344CB8AC3E}">
        <p14:creationId xmlns:p14="http://schemas.microsoft.com/office/powerpoint/2010/main" val="3869332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7562E-64F8-4B30-8C75-DFB7EFF36E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923E81-DEE5-42E5-A01B-7C9831426C2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C1C12EA-0FBC-4026-8E66-409F9B6ACF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46F719-176F-4BE5-8ED2-DA987FEE9AB8}"/>
              </a:ext>
            </a:extLst>
          </p:cNvPr>
          <p:cNvSpPr>
            <a:spLocks noGrp="1"/>
          </p:cNvSpPr>
          <p:nvPr>
            <p:ph type="dt" sz="half" idx="10"/>
          </p:nvPr>
        </p:nvSpPr>
        <p:spPr/>
        <p:txBody>
          <a:bodyPr/>
          <a:lstStyle/>
          <a:p>
            <a:fld id="{7D435D52-1858-4467-8660-F503E98D7BB2}" type="datetimeFigureOut">
              <a:rPr lang="en-GB" smtClean="0"/>
              <a:t>13/05/2022</a:t>
            </a:fld>
            <a:endParaRPr lang="en-GB"/>
          </a:p>
        </p:txBody>
      </p:sp>
      <p:sp>
        <p:nvSpPr>
          <p:cNvPr id="6" name="Footer Placeholder 5">
            <a:extLst>
              <a:ext uri="{FF2B5EF4-FFF2-40B4-BE49-F238E27FC236}">
                <a16:creationId xmlns:a16="http://schemas.microsoft.com/office/drawing/2014/main" id="{73BE6E33-4354-44AF-9A7F-0F1676EC45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4CBB5E-25A2-41A5-B4DD-908CE95F8BFC}"/>
              </a:ext>
            </a:extLst>
          </p:cNvPr>
          <p:cNvSpPr>
            <a:spLocks noGrp="1"/>
          </p:cNvSpPr>
          <p:nvPr>
            <p:ph type="sldNum" sz="quarter" idx="12"/>
          </p:nvPr>
        </p:nvSpPr>
        <p:spPr/>
        <p:txBody>
          <a:bodyPr/>
          <a:lstStyle/>
          <a:p>
            <a:fld id="{63A89DBC-E7B2-48F3-8FEE-40A5D4A87512}" type="slidenum">
              <a:rPr lang="en-GB" smtClean="0"/>
              <a:t>‹#›</a:t>
            </a:fld>
            <a:endParaRPr lang="en-GB"/>
          </a:p>
        </p:txBody>
      </p:sp>
    </p:spTree>
    <p:extLst>
      <p:ext uri="{BB962C8B-B14F-4D97-AF65-F5344CB8AC3E}">
        <p14:creationId xmlns:p14="http://schemas.microsoft.com/office/powerpoint/2010/main" val="1049878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EB02E-C3C4-4EF2-8627-55AB7B5407E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0B9CD13-1F8A-4218-82E4-1FA4F8791A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6A9944-A7B5-474D-8602-E575D017220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B5AA15A-0350-48BE-A3F5-29F6C13E6B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8F50C60-A31F-4B97-B29B-30DDB1EB547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6E8DC1-7B01-4651-92E9-7A2B6830451D}"/>
              </a:ext>
            </a:extLst>
          </p:cNvPr>
          <p:cNvSpPr>
            <a:spLocks noGrp="1"/>
          </p:cNvSpPr>
          <p:nvPr>
            <p:ph type="dt" sz="half" idx="10"/>
          </p:nvPr>
        </p:nvSpPr>
        <p:spPr/>
        <p:txBody>
          <a:bodyPr/>
          <a:lstStyle/>
          <a:p>
            <a:fld id="{7D435D52-1858-4467-8660-F503E98D7BB2}" type="datetimeFigureOut">
              <a:rPr lang="en-GB" smtClean="0"/>
              <a:t>13/05/2022</a:t>
            </a:fld>
            <a:endParaRPr lang="en-GB"/>
          </a:p>
        </p:txBody>
      </p:sp>
      <p:sp>
        <p:nvSpPr>
          <p:cNvPr id="8" name="Footer Placeholder 7">
            <a:extLst>
              <a:ext uri="{FF2B5EF4-FFF2-40B4-BE49-F238E27FC236}">
                <a16:creationId xmlns:a16="http://schemas.microsoft.com/office/drawing/2014/main" id="{69AAD92F-FB2F-4989-8DF4-37D95D1B41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9059C5F-7936-4F1B-A032-CB3E0BC20BE7}"/>
              </a:ext>
            </a:extLst>
          </p:cNvPr>
          <p:cNvSpPr>
            <a:spLocks noGrp="1"/>
          </p:cNvSpPr>
          <p:nvPr>
            <p:ph type="sldNum" sz="quarter" idx="12"/>
          </p:nvPr>
        </p:nvSpPr>
        <p:spPr/>
        <p:txBody>
          <a:bodyPr/>
          <a:lstStyle/>
          <a:p>
            <a:fld id="{63A89DBC-E7B2-48F3-8FEE-40A5D4A87512}" type="slidenum">
              <a:rPr lang="en-GB" smtClean="0"/>
              <a:t>‹#›</a:t>
            </a:fld>
            <a:endParaRPr lang="en-GB"/>
          </a:p>
        </p:txBody>
      </p:sp>
    </p:spTree>
    <p:extLst>
      <p:ext uri="{BB962C8B-B14F-4D97-AF65-F5344CB8AC3E}">
        <p14:creationId xmlns:p14="http://schemas.microsoft.com/office/powerpoint/2010/main" val="12164171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89FEB-7120-4CB1-8BB2-E8B72441F2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79B3ADA-1439-4952-9096-F5BE0A622C57}"/>
              </a:ext>
            </a:extLst>
          </p:cNvPr>
          <p:cNvSpPr>
            <a:spLocks noGrp="1"/>
          </p:cNvSpPr>
          <p:nvPr>
            <p:ph type="dt" sz="half" idx="10"/>
          </p:nvPr>
        </p:nvSpPr>
        <p:spPr/>
        <p:txBody>
          <a:bodyPr/>
          <a:lstStyle/>
          <a:p>
            <a:fld id="{7D435D52-1858-4467-8660-F503E98D7BB2}" type="datetimeFigureOut">
              <a:rPr lang="en-GB" smtClean="0"/>
              <a:t>13/05/2022</a:t>
            </a:fld>
            <a:endParaRPr lang="en-GB"/>
          </a:p>
        </p:txBody>
      </p:sp>
      <p:sp>
        <p:nvSpPr>
          <p:cNvPr id="4" name="Footer Placeholder 3">
            <a:extLst>
              <a:ext uri="{FF2B5EF4-FFF2-40B4-BE49-F238E27FC236}">
                <a16:creationId xmlns:a16="http://schemas.microsoft.com/office/drawing/2014/main" id="{CB329356-412D-4322-A53F-BA0F74FC5DC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5592D3-2AC1-43BE-850A-24A291D910DE}"/>
              </a:ext>
            </a:extLst>
          </p:cNvPr>
          <p:cNvSpPr>
            <a:spLocks noGrp="1"/>
          </p:cNvSpPr>
          <p:nvPr>
            <p:ph type="sldNum" sz="quarter" idx="12"/>
          </p:nvPr>
        </p:nvSpPr>
        <p:spPr/>
        <p:txBody>
          <a:bodyPr/>
          <a:lstStyle/>
          <a:p>
            <a:fld id="{63A89DBC-E7B2-48F3-8FEE-40A5D4A87512}" type="slidenum">
              <a:rPr lang="en-GB" smtClean="0"/>
              <a:t>‹#›</a:t>
            </a:fld>
            <a:endParaRPr lang="en-GB"/>
          </a:p>
        </p:txBody>
      </p:sp>
    </p:spTree>
    <p:extLst>
      <p:ext uri="{BB962C8B-B14F-4D97-AF65-F5344CB8AC3E}">
        <p14:creationId xmlns:p14="http://schemas.microsoft.com/office/powerpoint/2010/main" val="807537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854312-ADE4-4E6F-96ED-F4636753C5CB}"/>
              </a:ext>
            </a:extLst>
          </p:cNvPr>
          <p:cNvSpPr>
            <a:spLocks noGrp="1"/>
          </p:cNvSpPr>
          <p:nvPr>
            <p:ph type="dt" sz="half" idx="10"/>
          </p:nvPr>
        </p:nvSpPr>
        <p:spPr/>
        <p:txBody>
          <a:bodyPr/>
          <a:lstStyle/>
          <a:p>
            <a:fld id="{7D435D52-1858-4467-8660-F503E98D7BB2}" type="datetimeFigureOut">
              <a:rPr lang="en-GB" smtClean="0"/>
              <a:t>13/05/2022</a:t>
            </a:fld>
            <a:endParaRPr lang="en-GB"/>
          </a:p>
        </p:txBody>
      </p:sp>
      <p:sp>
        <p:nvSpPr>
          <p:cNvPr id="3" name="Footer Placeholder 2">
            <a:extLst>
              <a:ext uri="{FF2B5EF4-FFF2-40B4-BE49-F238E27FC236}">
                <a16:creationId xmlns:a16="http://schemas.microsoft.com/office/drawing/2014/main" id="{B3FA4D48-CB44-45B4-A967-AC170EF4FF0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534218-0B5E-4655-85B0-BF554B9043B8}"/>
              </a:ext>
            </a:extLst>
          </p:cNvPr>
          <p:cNvSpPr>
            <a:spLocks noGrp="1"/>
          </p:cNvSpPr>
          <p:nvPr>
            <p:ph type="sldNum" sz="quarter" idx="12"/>
          </p:nvPr>
        </p:nvSpPr>
        <p:spPr/>
        <p:txBody>
          <a:bodyPr/>
          <a:lstStyle/>
          <a:p>
            <a:fld id="{63A89DBC-E7B2-48F3-8FEE-40A5D4A87512}" type="slidenum">
              <a:rPr lang="en-GB" smtClean="0"/>
              <a:t>‹#›</a:t>
            </a:fld>
            <a:endParaRPr lang="en-GB"/>
          </a:p>
        </p:txBody>
      </p:sp>
    </p:spTree>
    <p:extLst>
      <p:ext uri="{BB962C8B-B14F-4D97-AF65-F5344CB8AC3E}">
        <p14:creationId xmlns:p14="http://schemas.microsoft.com/office/powerpoint/2010/main" val="3587445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227E6-2AB0-4697-BC14-977B6A0252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898E331-ECBB-4B89-922F-C6937B7BAB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082EAF-ED59-45D7-9DE2-F5A421C0C4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DCB83C-8108-4F09-96AB-D5359B508CAE}"/>
              </a:ext>
            </a:extLst>
          </p:cNvPr>
          <p:cNvSpPr>
            <a:spLocks noGrp="1"/>
          </p:cNvSpPr>
          <p:nvPr>
            <p:ph type="dt" sz="half" idx="10"/>
          </p:nvPr>
        </p:nvSpPr>
        <p:spPr/>
        <p:txBody>
          <a:bodyPr/>
          <a:lstStyle/>
          <a:p>
            <a:fld id="{7D435D52-1858-4467-8660-F503E98D7BB2}" type="datetimeFigureOut">
              <a:rPr lang="en-GB" smtClean="0"/>
              <a:t>13/05/2022</a:t>
            </a:fld>
            <a:endParaRPr lang="en-GB"/>
          </a:p>
        </p:txBody>
      </p:sp>
      <p:sp>
        <p:nvSpPr>
          <p:cNvPr id="6" name="Footer Placeholder 5">
            <a:extLst>
              <a:ext uri="{FF2B5EF4-FFF2-40B4-BE49-F238E27FC236}">
                <a16:creationId xmlns:a16="http://schemas.microsoft.com/office/drawing/2014/main" id="{CD834E2D-9A36-4AA9-B280-BBAFB0A6DD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3CDD3B-60E0-4379-88A1-C02FAC0AEE04}"/>
              </a:ext>
            </a:extLst>
          </p:cNvPr>
          <p:cNvSpPr>
            <a:spLocks noGrp="1"/>
          </p:cNvSpPr>
          <p:nvPr>
            <p:ph type="sldNum" sz="quarter" idx="12"/>
          </p:nvPr>
        </p:nvSpPr>
        <p:spPr/>
        <p:txBody>
          <a:bodyPr/>
          <a:lstStyle/>
          <a:p>
            <a:fld id="{63A89DBC-E7B2-48F3-8FEE-40A5D4A87512}" type="slidenum">
              <a:rPr lang="en-GB" smtClean="0"/>
              <a:t>‹#›</a:t>
            </a:fld>
            <a:endParaRPr lang="en-GB"/>
          </a:p>
        </p:txBody>
      </p:sp>
    </p:spTree>
    <p:extLst>
      <p:ext uri="{BB962C8B-B14F-4D97-AF65-F5344CB8AC3E}">
        <p14:creationId xmlns:p14="http://schemas.microsoft.com/office/powerpoint/2010/main" val="35253091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A0AE2-47C4-4CA3-896B-7E1BD720AA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CC8AB0-C880-4912-99C5-6443FB1F7E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0A45A7-91E6-4A41-A94D-E30491EF23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A51D82-F4D0-46D9-B917-F58D097115A3}"/>
              </a:ext>
            </a:extLst>
          </p:cNvPr>
          <p:cNvSpPr>
            <a:spLocks noGrp="1"/>
          </p:cNvSpPr>
          <p:nvPr>
            <p:ph type="dt" sz="half" idx="10"/>
          </p:nvPr>
        </p:nvSpPr>
        <p:spPr/>
        <p:txBody>
          <a:bodyPr/>
          <a:lstStyle/>
          <a:p>
            <a:fld id="{7D435D52-1858-4467-8660-F503E98D7BB2}" type="datetimeFigureOut">
              <a:rPr lang="en-GB" smtClean="0"/>
              <a:t>13/05/2022</a:t>
            </a:fld>
            <a:endParaRPr lang="en-GB"/>
          </a:p>
        </p:txBody>
      </p:sp>
      <p:sp>
        <p:nvSpPr>
          <p:cNvPr id="6" name="Footer Placeholder 5">
            <a:extLst>
              <a:ext uri="{FF2B5EF4-FFF2-40B4-BE49-F238E27FC236}">
                <a16:creationId xmlns:a16="http://schemas.microsoft.com/office/drawing/2014/main" id="{2ADB78A6-05A6-4A7E-A4C0-017A03ABE5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B926B8-2D7E-430D-B0AA-D53FE2E6988A}"/>
              </a:ext>
            </a:extLst>
          </p:cNvPr>
          <p:cNvSpPr>
            <a:spLocks noGrp="1"/>
          </p:cNvSpPr>
          <p:nvPr>
            <p:ph type="sldNum" sz="quarter" idx="12"/>
          </p:nvPr>
        </p:nvSpPr>
        <p:spPr/>
        <p:txBody>
          <a:bodyPr/>
          <a:lstStyle/>
          <a:p>
            <a:fld id="{63A89DBC-E7B2-48F3-8FEE-40A5D4A87512}" type="slidenum">
              <a:rPr lang="en-GB" smtClean="0"/>
              <a:t>‹#›</a:t>
            </a:fld>
            <a:endParaRPr lang="en-GB"/>
          </a:p>
        </p:txBody>
      </p:sp>
    </p:spTree>
    <p:extLst>
      <p:ext uri="{BB962C8B-B14F-4D97-AF65-F5344CB8AC3E}">
        <p14:creationId xmlns:p14="http://schemas.microsoft.com/office/powerpoint/2010/main" val="1026781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6177D-B247-4F2F-80EC-898C7FB8E0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662711-2C9E-4E7A-8838-B95E4C27B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25F664-BB9A-43D3-97A8-7387E2C527CA}"/>
              </a:ext>
            </a:extLst>
          </p:cNvPr>
          <p:cNvSpPr>
            <a:spLocks noGrp="1"/>
          </p:cNvSpPr>
          <p:nvPr>
            <p:ph type="dt" sz="half" idx="10"/>
          </p:nvPr>
        </p:nvSpPr>
        <p:spPr/>
        <p:txBody>
          <a:bodyPr/>
          <a:lstStyle/>
          <a:p>
            <a:fld id="{7D435D52-1858-4467-8660-F503E98D7BB2}" type="datetimeFigureOut">
              <a:rPr lang="en-GB" smtClean="0"/>
              <a:t>13/05/2022</a:t>
            </a:fld>
            <a:endParaRPr lang="en-GB"/>
          </a:p>
        </p:txBody>
      </p:sp>
      <p:sp>
        <p:nvSpPr>
          <p:cNvPr id="5" name="Footer Placeholder 4">
            <a:extLst>
              <a:ext uri="{FF2B5EF4-FFF2-40B4-BE49-F238E27FC236}">
                <a16:creationId xmlns:a16="http://schemas.microsoft.com/office/drawing/2014/main" id="{40F55BE7-74A2-4E03-8D30-958D4006A0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786E6D-516E-42AE-92D2-F6ED3047CD71}"/>
              </a:ext>
            </a:extLst>
          </p:cNvPr>
          <p:cNvSpPr>
            <a:spLocks noGrp="1"/>
          </p:cNvSpPr>
          <p:nvPr>
            <p:ph type="sldNum" sz="quarter" idx="12"/>
          </p:nvPr>
        </p:nvSpPr>
        <p:spPr/>
        <p:txBody>
          <a:bodyPr/>
          <a:lstStyle/>
          <a:p>
            <a:fld id="{63A89DBC-E7B2-48F3-8FEE-40A5D4A87512}" type="slidenum">
              <a:rPr lang="en-GB" smtClean="0"/>
              <a:t>‹#›</a:t>
            </a:fld>
            <a:endParaRPr lang="en-GB"/>
          </a:p>
        </p:txBody>
      </p:sp>
    </p:spTree>
    <p:extLst>
      <p:ext uri="{BB962C8B-B14F-4D97-AF65-F5344CB8AC3E}">
        <p14:creationId xmlns:p14="http://schemas.microsoft.com/office/powerpoint/2010/main" val="549346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562522-43F2-4744-B467-E0A591CE83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BDC56F-77FC-4340-8B0C-6D502BDF98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789284-8EBF-4FB4-B706-ADB4159DEBAE}"/>
              </a:ext>
            </a:extLst>
          </p:cNvPr>
          <p:cNvSpPr>
            <a:spLocks noGrp="1"/>
          </p:cNvSpPr>
          <p:nvPr>
            <p:ph type="dt" sz="half" idx="10"/>
          </p:nvPr>
        </p:nvSpPr>
        <p:spPr/>
        <p:txBody>
          <a:bodyPr/>
          <a:lstStyle/>
          <a:p>
            <a:fld id="{7D435D52-1858-4467-8660-F503E98D7BB2}" type="datetimeFigureOut">
              <a:rPr lang="en-GB" smtClean="0"/>
              <a:t>13/05/2022</a:t>
            </a:fld>
            <a:endParaRPr lang="en-GB"/>
          </a:p>
        </p:txBody>
      </p:sp>
      <p:sp>
        <p:nvSpPr>
          <p:cNvPr id="5" name="Footer Placeholder 4">
            <a:extLst>
              <a:ext uri="{FF2B5EF4-FFF2-40B4-BE49-F238E27FC236}">
                <a16:creationId xmlns:a16="http://schemas.microsoft.com/office/drawing/2014/main" id="{53BDDBC2-4BEF-4169-B821-312929A381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FA78F4-B4CE-4B0D-B734-08CB104D1930}"/>
              </a:ext>
            </a:extLst>
          </p:cNvPr>
          <p:cNvSpPr>
            <a:spLocks noGrp="1"/>
          </p:cNvSpPr>
          <p:nvPr>
            <p:ph type="sldNum" sz="quarter" idx="12"/>
          </p:nvPr>
        </p:nvSpPr>
        <p:spPr/>
        <p:txBody>
          <a:bodyPr/>
          <a:lstStyle/>
          <a:p>
            <a:fld id="{63A89DBC-E7B2-48F3-8FEE-40A5D4A87512}" type="slidenum">
              <a:rPr lang="en-GB" smtClean="0"/>
              <a:t>‹#›</a:t>
            </a:fld>
            <a:endParaRPr lang="en-GB"/>
          </a:p>
        </p:txBody>
      </p:sp>
    </p:spTree>
    <p:extLst>
      <p:ext uri="{BB962C8B-B14F-4D97-AF65-F5344CB8AC3E}">
        <p14:creationId xmlns:p14="http://schemas.microsoft.com/office/powerpoint/2010/main" val="13761349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6D78BE3-6A1E-4A92-8A5F-EADF7C4BF8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6DB0FE-6891-480B-9115-3CDB7BB3A8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39B537-96B0-4601-AE62-6AFB84508E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435D52-1858-4467-8660-F503E98D7BB2}" type="datetimeFigureOut">
              <a:rPr lang="en-GB" smtClean="0"/>
              <a:t>13/05/2022</a:t>
            </a:fld>
            <a:endParaRPr lang="en-GB"/>
          </a:p>
        </p:txBody>
      </p:sp>
      <p:sp>
        <p:nvSpPr>
          <p:cNvPr id="5" name="Footer Placeholder 4">
            <a:extLst>
              <a:ext uri="{FF2B5EF4-FFF2-40B4-BE49-F238E27FC236}">
                <a16:creationId xmlns:a16="http://schemas.microsoft.com/office/drawing/2014/main" id="{610A4C30-0456-49D8-9D18-B6A3AD0A32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3C578ED-ED8E-4C09-A8B9-07414D39C6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A89DBC-E7B2-48F3-8FEE-40A5D4A87512}" type="slidenum">
              <a:rPr lang="en-GB" smtClean="0"/>
              <a:t>‹#›</a:t>
            </a:fld>
            <a:endParaRPr lang="en-GB"/>
          </a:p>
        </p:txBody>
      </p:sp>
    </p:spTree>
    <p:extLst>
      <p:ext uri="{BB962C8B-B14F-4D97-AF65-F5344CB8AC3E}">
        <p14:creationId xmlns:p14="http://schemas.microsoft.com/office/powerpoint/2010/main" val="39840913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3BDAC-A9F7-4470-AFF5-0B3F076C6FF4}"/>
              </a:ext>
            </a:extLst>
          </p:cNvPr>
          <p:cNvSpPr>
            <a:spLocks noGrp="1"/>
          </p:cNvSpPr>
          <p:nvPr>
            <p:ph type="ctrTitle"/>
          </p:nvPr>
        </p:nvSpPr>
        <p:spPr>
          <a:xfrm>
            <a:off x="1524000" y="2235200"/>
            <a:ext cx="9144000" cy="2387600"/>
          </a:xfrm>
        </p:spPr>
        <p:txBody>
          <a:bodyPr>
            <a:noAutofit/>
          </a:bodyPr>
          <a:lstStyle/>
          <a:p>
            <a:r>
              <a:rPr lang="en-GB" sz="8800" b="1" u="sng" dirty="0"/>
              <a:t>Diabetes in Adults and Young People</a:t>
            </a:r>
          </a:p>
        </p:txBody>
      </p:sp>
    </p:spTree>
    <p:extLst>
      <p:ext uri="{BB962C8B-B14F-4D97-AF65-F5344CB8AC3E}">
        <p14:creationId xmlns:p14="http://schemas.microsoft.com/office/powerpoint/2010/main" val="1621432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27DC8-4692-4A34-A6AE-E61EE387FFCD}"/>
              </a:ext>
            </a:extLst>
          </p:cNvPr>
          <p:cNvSpPr>
            <a:spLocks noGrp="1"/>
          </p:cNvSpPr>
          <p:nvPr>
            <p:ph type="title"/>
          </p:nvPr>
        </p:nvSpPr>
        <p:spPr/>
        <p:txBody>
          <a:bodyPr>
            <a:normAutofit/>
          </a:bodyPr>
          <a:lstStyle/>
          <a:p>
            <a:pPr algn="ctr"/>
            <a:r>
              <a:rPr lang="en-GB" sz="6000" b="1" u="sng" dirty="0"/>
              <a:t>Introduction </a:t>
            </a:r>
          </a:p>
        </p:txBody>
      </p:sp>
      <p:sp>
        <p:nvSpPr>
          <p:cNvPr id="3" name="Content Placeholder 2">
            <a:extLst>
              <a:ext uri="{FF2B5EF4-FFF2-40B4-BE49-F238E27FC236}">
                <a16:creationId xmlns:a16="http://schemas.microsoft.com/office/drawing/2014/main" id="{8B3D2D70-25C5-4131-92AC-9485F0E7819E}"/>
              </a:ext>
            </a:extLst>
          </p:cNvPr>
          <p:cNvSpPr>
            <a:spLocks noGrp="1"/>
          </p:cNvSpPr>
          <p:nvPr>
            <p:ph idx="1"/>
          </p:nvPr>
        </p:nvSpPr>
        <p:spPr/>
        <p:txBody>
          <a:bodyPr/>
          <a:lstStyle/>
          <a:p>
            <a:pPr marL="0" indent="0">
              <a:buNone/>
            </a:pPr>
            <a:r>
              <a:rPr lang="en-GB" dirty="0"/>
              <a:t>Within this presentation the following will be covered:</a:t>
            </a:r>
          </a:p>
          <a:p>
            <a:r>
              <a:rPr lang="en-GB" dirty="0"/>
              <a:t>What is diabetes </a:t>
            </a:r>
          </a:p>
          <a:p>
            <a:r>
              <a:rPr lang="en-GB" dirty="0"/>
              <a:t>About type 1 and type 2 diabetes </a:t>
            </a:r>
          </a:p>
          <a:p>
            <a:r>
              <a:rPr lang="en-GB" dirty="0"/>
              <a:t>Symptoms of type 1 and 2 diabetes </a:t>
            </a:r>
          </a:p>
          <a:p>
            <a:r>
              <a:rPr lang="en-GB" dirty="0"/>
              <a:t>How to prevent type 1 and 2 diabetes </a:t>
            </a:r>
          </a:p>
          <a:p>
            <a:r>
              <a:rPr lang="en-GB" dirty="0"/>
              <a:t>Diabetes in young people </a:t>
            </a:r>
          </a:p>
          <a:p>
            <a:endParaRPr lang="en-GB" dirty="0"/>
          </a:p>
        </p:txBody>
      </p:sp>
    </p:spTree>
    <p:extLst>
      <p:ext uri="{BB962C8B-B14F-4D97-AF65-F5344CB8AC3E}">
        <p14:creationId xmlns:p14="http://schemas.microsoft.com/office/powerpoint/2010/main" val="1423861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3B921-9FC5-409F-A6E0-041853C30279}"/>
              </a:ext>
            </a:extLst>
          </p:cNvPr>
          <p:cNvSpPr>
            <a:spLocks noGrp="1"/>
          </p:cNvSpPr>
          <p:nvPr>
            <p:ph type="title"/>
          </p:nvPr>
        </p:nvSpPr>
        <p:spPr>
          <a:xfrm>
            <a:off x="3395932" y="227102"/>
            <a:ext cx="5400135" cy="1325563"/>
          </a:xfrm>
        </p:spPr>
        <p:txBody>
          <a:bodyPr>
            <a:normAutofit/>
          </a:bodyPr>
          <a:lstStyle/>
          <a:p>
            <a:pPr algn="ctr"/>
            <a:r>
              <a:rPr lang="en-GB" sz="6000" b="1" u="sng" dirty="0"/>
              <a:t>What is diabetes</a:t>
            </a:r>
          </a:p>
        </p:txBody>
      </p:sp>
      <p:sp>
        <p:nvSpPr>
          <p:cNvPr id="3" name="Content Placeholder 2">
            <a:extLst>
              <a:ext uri="{FF2B5EF4-FFF2-40B4-BE49-F238E27FC236}">
                <a16:creationId xmlns:a16="http://schemas.microsoft.com/office/drawing/2014/main" id="{C3BBBECC-036C-4C37-954C-AAFA6BA82522}"/>
              </a:ext>
            </a:extLst>
          </p:cNvPr>
          <p:cNvSpPr>
            <a:spLocks noGrp="1"/>
          </p:cNvSpPr>
          <p:nvPr>
            <p:ph idx="1"/>
          </p:nvPr>
        </p:nvSpPr>
        <p:spPr>
          <a:xfrm>
            <a:off x="838199" y="1860331"/>
            <a:ext cx="10515600" cy="4351338"/>
          </a:xfrm>
        </p:spPr>
        <p:txBody>
          <a:bodyPr/>
          <a:lstStyle/>
          <a:p>
            <a:pPr marL="0" indent="0">
              <a:buNone/>
            </a:pPr>
            <a:endParaRPr lang="en-GB" dirty="0"/>
          </a:p>
          <a:p>
            <a:pPr marL="0" indent="0">
              <a:buNone/>
            </a:pPr>
            <a:r>
              <a:rPr lang="en-GB" dirty="0"/>
              <a:t>Individuals with diabetes have elevated blood glucose, often known as blood sugar levels</a:t>
            </a:r>
          </a:p>
          <a:p>
            <a:pPr marL="0" indent="0">
              <a:buNone/>
            </a:pPr>
            <a:r>
              <a:rPr lang="en-GB" dirty="0"/>
              <a:t>The main source of energy is blood glucose, which comes from food. </a:t>
            </a:r>
          </a:p>
          <a:p>
            <a:pPr marL="0" indent="0">
              <a:buNone/>
            </a:pPr>
            <a:r>
              <a:rPr lang="en-GB" dirty="0"/>
              <a:t>The pancreas produces a hormone called insulin which stimulates glucose absorption into cells for use as energy. </a:t>
            </a:r>
          </a:p>
          <a:p>
            <a:pPr marL="0" indent="0">
              <a:buNone/>
            </a:pPr>
            <a:r>
              <a:rPr lang="en-GB" dirty="0"/>
              <a:t>In some cases, the body doesn’t produce enough or sometimes no insulin. </a:t>
            </a:r>
          </a:p>
        </p:txBody>
      </p:sp>
      <p:sp>
        <p:nvSpPr>
          <p:cNvPr id="4" name="TextBox 3">
            <a:extLst>
              <a:ext uri="{FF2B5EF4-FFF2-40B4-BE49-F238E27FC236}">
                <a16:creationId xmlns:a16="http://schemas.microsoft.com/office/drawing/2014/main" id="{9E6611DD-03BF-4172-8BA4-9A8B236BA292}"/>
              </a:ext>
            </a:extLst>
          </p:cNvPr>
          <p:cNvSpPr txBox="1"/>
          <p:nvPr/>
        </p:nvSpPr>
        <p:spPr>
          <a:xfrm>
            <a:off x="7940615" y="6211669"/>
            <a:ext cx="4251385" cy="646331"/>
          </a:xfrm>
          <a:prstGeom prst="rect">
            <a:avLst/>
          </a:prstGeom>
          <a:noFill/>
        </p:spPr>
        <p:txBody>
          <a:bodyPr wrap="square" rtlCol="0">
            <a:spAutoFit/>
          </a:bodyPr>
          <a:lstStyle/>
          <a:p>
            <a:r>
              <a:rPr lang="en-GB" dirty="0"/>
              <a:t>National institute of Diabetes and Digestive and kidney disease, 2018</a:t>
            </a:r>
          </a:p>
        </p:txBody>
      </p:sp>
    </p:spTree>
    <p:extLst>
      <p:ext uri="{BB962C8B-B14F-4D97-AF65-F5344CB8AC3E}">
        <p14:creationId xmlns:p14="http://schemas.microsoft.com/office/powerpoint/2010/main" val="151432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F3574-191B-4714-A2B2-891C4D057D4F}"/>
              </a:ext>
            </a:extLst>
          </p:cNvPr>
          <p:cNvSpPr>
            <a:spLocks noGrp="1"/>
          </p:cNvSpPr>
          <p:nvPr>
            <p:ph type="title"/>
          </p:nvPr>
        </p:nvSpPr>
        <p:spPr/>
        <p:txBody>
          <a:bodyPr>
            <a:normAutofit/>
          </a:bodyPr>
          <a:lstStyle/>
          <a:p>
            <a:pPr algn="ctr"/>
            <a:r>
              <a:rPr lang="en-GB" sz="6000" b="1" u="sng" dirty="0"/>
              <a:t>Type 1 and Type 2 Diabetes</a:t>
            </a:r>
          </a:p>
        </p:txBody>
      </p:sp>
      <p:sp>
        <p:nvSpPr>
          <p:cNvPr id="3" name="Content Placeholder 2">
            <a:extLst>
              <a:ext uri="{FF2B5EF4-FFF2-40B4-BE49-F238E27FC236}">
                <a16:creationId xmlns:a16="http://schemas.microsoft.com/office/drawing/2014/main" id="{EEF6F7FB-0607-4E5B-94A9-C65552A5FBFF}"/>
              </a:ext>
            </a:extLst>
          </p:cNvPr>
          <p:cNvSpPr>
            <a:spLocks noGrp="1"/>
          </p:cNvSpPr>
          <p:nvPr>
            <p:ph idx="1"/>
          </p:nvPr>
        </p:nvSpPr>
        <p:spPr/>
        <p:txBody>
          <a:bodyPr/>
          <a:lstStyle/>
          <a:p>
            <a:pPr marL="0" indent="0">
              <a:buNone/>
            </a:pPr>
            <a:endParaRPr lang="en-GB" dirty="0"/>
          </a:p>
          <a:p>
            <a:pPr marL="0" indent="0">
              <a:buNone/>
            </a:pPr>
            <a:r>
              <a:rPr lang="en-GB" dirty="0"/>
              <a:t>The seriousness of diabetes depends on how high an individuals blood sugar is. </a:t>
            </a:r>
          </a:p>
          <a:p>
            <a:pPr marL="0" indent="0">
              <a:buNone/>
            </a:pPr>
            <a:r>
              <a:rPr lang="en-GB" dirty="0"/>
              <a:t>Patients who have prediabetes or type 2 diabetes often don’t have any symptoms of diabetes at all. </a:t>
            </a:r>
          </a:p>
          <a:p>
            <a:pPr marL="0" indent="0">
              <a:buNone/>
            </a:pPr>
            <a:r>
              <a:rPr lang="en-GB" dirty="0"/>
              <a:t>Patients who have type 1 diabetes are more likely to experience more severe symptoms than type 2 diabetes. </a:t>
            </a:r>
          </a:p>
        </p:txBody>
      </p:sp>
      <p:sp>
        <p:nvSpPr>
          <p:cNvPr id="4" name="TextBox 3">
            <a:extLst>
              <a:ext uri="{FF2B5EF4-FFF2-40B4-BE49-F238E27FC236}">
                <a16:creationId xmlns:a16="http://schemas.microsoft.com/office/drawing/2014/main" id="{51CC6AE2-FBB8-46D4-A62B-18875370FEEE}"/>
              </a:ext>
            </a:extLst>
          </p:cNvPr>
          <p:cNvSpPr txBox="1"/>
          <p:nvPr/>
        </p:nvSpPr>
        <p:spPr>
          <a:xfrm>
            <a:off x="10368951" y="6488668"/>
            <a:ext cx="2277374" cy="369332"/>
          </a:xfrm>
          <a:prstGeom prst="rect">
            <a:avLst/>
          </a:prstGeom>
          <a:noFill/>
        </p:spPr>
        <p:txBody>
          <a:bodyPr wrap="square" rtlCol="0">
            <a:spAutoFit/>
          </a:bodyPr>
          <a:lstStyle/>
          <a:p>
            <a:r>
              <a:rPr lang="en-GB" dirty="0"/>
              <a:t>Diabetes UK 2022</a:t>
            </a:r>
          </a:p>
        </p:txBody>
      </p:sp>
    </p:spTree>
    <p:extLst>
      <p:ext uri="{BB962C8B-B14F-4D97-AF65-F5344CB8AC3E}">
        <p14:creationId xmlns:p14="http://schemas.microsoft.com/office/powerpoint/2010/main" val="3432710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A2398-64E9-476E-AF4E-EF0F3C87B62D}"/>
              </a:ext>
            </a:extLst>
          </p:cNvPr>
          <p:cNvSpPr>
            <a:spLocks noGrp="1"/>
          </p:cNvSpPr>
          <p:nvPr>
            <p:ph type="title"/>
          </p:nvPr>
        </p:nvSpPr>
        <p:spPr/>
        <p:txBody>
          <a:bodyPr>
            <a:noAutofit/>
          </a:bodyPr>
          <a:lstStyle/>
          <a:p>
            <a:pPr algn="ctr"/>
            <a:r>
              <a:rPr lang="en-GB" sz="6000" b="1" u="sng" dirty="0"/>
              <a:t>Symptoms of Type 1 and Type 2 Diabetes</a:t>
            </a:r>
          </a:p>
        </p:txBody>
      </p:sp>
      <p:sp>
        <p:nvSpPr>
          <p:cNvPr id="3" name="Content Placeholder 2">
            <a:extLst>
              <a:ext uri="{FF2B5EF4-FFF2-40B4-BE49-F238E27FC236}">
                <a16:creationId xmlns:a16="http://schemas.microsoft.com/office/drawing/2014/main" id="{8F59BCF2-2CDA-4436-8409-B9925B95EE2C}"/>
              </a:ext>
            </a:extLst>
          </p:cNvPr>
          <p:cNvSpPr>
            <a:spLocks noGrp="1"/>
          </p:cNvSpPr>
          <p:nvPr>
            <p:ph idx="1"/>
          </p:nvPr>
        </p:nvSpPr>
        <p:spPr>
          <a:xfrm>
            <a:off x="838200" y="1984075"/>
            <a:ext cx="10515600" cy="4192888"/>
          </a:xfrm>
        </p:spPr>
        <p:txBody>
          <a:bodyPr>
            <a:normAutofit fontScale="85000" lnSpcReduction="10000"/>
          </a:bodyPr>
          <a:lstStyle/>
          <a:p>
            <a:pPr marL="0" indent="0">
              <a:buNone/>
            </a:pPr>
            <a:r>
              <a:rPr lang="en-GB" dirty="0"/>
              <a:t>The following are some of the indications and symptoms of type 1 and 2 diabetes:</a:t>
            </a:r>
          </a:p>
          <a:p>
            <a:r>
              <a:rPr lang="en-GB" dirty="0"/>
              <a:t>Increased thirst</a:t>
            </a:r>
          </a:p>
          <a:p>
            <a:r>
              <a:rPr lang="en-GB" dirty="0"/>
              <a:t>Frequent urination</a:t>
            </a:r>
          </a:p>
          <a:p>
            <a:r>
              <a:rPr lang="en-GB" dirty="0"/>
              <a:t>Extreme hunger </a:t>
            </a:r>
          </a:p>
          <a:p>
            <a:r>
              <a:rPr lang="en-GB" dirty="0"/>
              <a:t>Unexplained weight loss</a:t>
            </a:r>
          </a:p>
          <a:p>
            <a:r>
              <a:rPr lang="en-GB" dirty="0"/>
              <a:t>Fatigue</a:t>
            </a:r>
          </a:p>
          <a:p>
            <a:r>
              <a:rPr lang="en-GB" dirty="0"/>
              <a:t>Irritability</a:t>
            </a:r>
          </a:p>
          <a:p>
            <a:r>
              <a:rPr lang="en-GB" dirty="0"/>
              <a:t>Blurred vision </a:t>
            </a:r>
          </a:p>
          <a:p>
            <a:r>
              <a:rPr lang="en-GB" dirty="0"/>
              <a:t>Slow healing sores</a:t>
            </a:r>
          </a:p>
          <a:p>
            <a:r>
              <a:rPr lang="en-GB" dirty="0"/>
              <a:t>Frequent infections (gums or skin)</a:t>
            </a:r>
          </a:p>
        </p:txBody>
      </p:sp>
      <p:sp>
        <p:nvSpPr>
          <p:cNvPr id="4" name="TextBox 3">
            <a:extLst>
              <a:ext uri="{FF2B5EF4-FFF2-40B4-BE49-F238E27FC236}">
                <a16:creationId xmlns:a16="http://schemas.microsoft.com/office/drawing/2014/main" id="{D68085B8-6EDC-469D-AF5E-F04A1BAEF81F}"/>
              </a:ext>
            </a:extLst>
          </p:cNvPr>
          <p:cNvSpPr txBox="1"/>
          <p:nvPr/>
        </p:nvSpPr>
        <p:spPr>
          <a:xfrm>
            <a:off x="10344509" y="6470350"/>
            <a:ext cx="1847491" cy="369332"/>
          </a:xfrm>
          <a:prstGeom prst="rect">
            <a:avLst/>
          </a:prstGeom>
          <a:noFill/>
        </p:spPr>
        <p:txBody>
          <a:bodyPr wrap="square" rtlCol="0">
            <a:spAutoFit/>
          </a:bodyPr>
          <a:lstStyle/>
          <a:p>
            <a:r>
              <a:rPr lang="en-GB" dirty="0"/>
              <a:t>Mayo Clinic 2020</a:t>
            </a:r>
          </a:p>
        </p:txBody>
      </p:sp>
    </p:spTree>
    <p:extLst>
      <p:ext uri="{BB962C8B-B14F-4D97-AF65-F5344CB8AC3E}">
        <p14:creationId xmlns:p14="http://schemas.microsoft.com/office/powerpoint/2010/main" val="37547884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3111E-0E6B-43B0-9EB7-B0C46E431A9B}"/>
              </a:ext>
            </a:extLst>
          </p:cNvPr>
          <p:cNvSpPr>
            <a:spLocks noGrp="1"/>
          </p:cNvSpPr>
          <p:nvPr>
            <p:ph type="title"/>
          </p:nvPr>
        </p:nvSpPr>
        <p:spPr>
          <a:xfrm>
            <a:off x="838200" y="365125"/>
            <a:ext cx="10515600" cy="1256641"/>
          </a:xfrm>
        </p:spPr>
        <p:txBody>
          <a:bodyPr>
            <a:noAutofit/>
          </a:bodyPr>
          <a:lstStyle/>
          <a:p>
            <a:pPr algn="ctr"/>
            <a:r>
              <a:rPr lang="en-GB" sz="6000" b="1" u="sng" dirty="0"/>
              <a:t>How to prevent type 1 and type 2 diabetes</a:t>
            </a:r>
          </a:p>
        </p:txBody>
      </p:sp>
      <p:sp>
        <p:nvSpPr>
          <p:cNvPr id="3" name="Content Placeholder 2">
            <a:extLst>
              <a:ext uri="{FF2B5EF4-FFF2-40B4-BE49-F238E27FC236}">
                <a16:creationId xmlns:a16="http://schemas.microsoft.com/office/drawing/2014/main" id="{80F5E0D1-E4B0-4248-A7BE-E795ECA31C49}"/>
              </a:ext>
            </a:extLst>
          </p:cNvPr>
          <p:cNvSpPr>
            <a:spLocks noGrp="1"/>
          </p:cNvSpPr>
          <p:nvPr>
            <p:ph idx="1"/>
          </p:nvPr>
        </p:nvSpPr>
        <p:spPr/>
        <p:txBody>
          <a:bodyPr/>
          <a:lstStyle/>
          <a:p>
            <a:pPr marL="0" indent="0">
              <a:buNone/>
            </a:pPr>
            <a:endParaRPr lang="en-GB" dirty="0"/>
          </a:p>
          <a:p>
            <a:pPr marL="0" indent="0">
              <a:buNone/>
            </a:pPr>
            <a:r>
              <a:rPr lang="en-GB" dirty="0"/>
              <a:t>There is no way to prevent type 1 diabetes and type 2 diabetes but a patient can control their diabetes and lower their chances of developing diabetes. </a:t>
            </a:r>
          </a:p>
          <a:p>
            <a:pPr marL="0" indent="0">
              <a:buNone/>
            </a:pPr>
            <a:r>
              <a:rPr lang="en-GB" dirty="0"/>
              <a:t>Type 1 diabetes can be treated effectively by following a doctors recommendations to live a healthy lifestyle.  Ensuring that blood sugar levels are stable.  Attending regular health check-ups.  Getting any support or information needed. </a:t>
            </a:r>
          </a:p>
        </p:txBody>
      </p:sp>
      <p:sp>
        <p:nvSpPr>
          <p:cNvPr id="4" name="TextBox 3">
            <a:extLst>
              <a:ext uri="{FF2B5EF4-FFF2-40B4-BE49-F238E27FC236}">
                <a16:creationId xmlns:a16="http://schemas.microsoft.com/office/drawing/2014/main" id="{112803EE-ABE5-4E9A-92DC-0769AB0498F3}"/>
              </a:ext>
            </a:extLst>
          </p:cNvPr>
          <p:cNvSpPr txBox="1"/>
          <p:nvPr/>
        </p:nvSpPr>
        <p:spPr>
          <a:xfrm>
            <a:off x="9506310" y="6176963"/>
            <a:ext cx="2927230" cy="646331"/>
          </a:xfrm>
          <a:prstGeom prst="rect">
            <a:avLst/>
          </a:prstGeom>
          <a:noFill/>
        </p:spPr>
        <p:txBody>
          <a:bodyPr wrap="square" rtlCol="0">
            <a:spAutoFit/>
          </a:bodyPr>
          <a:lstStyle/>
          <a:p>
            <a:r>
              <a:rPr lang="en-GB" dirty="0"/>
              <a:t>Centres for Disease Control and Prevention </a:t>
            </a:r>
          </a:p>
        </p:txBody>
      </p:sp>
    </p:spTree>
    <p:extLst>
      <p:ext uri="{BB962C8B-B14F-4D97-AF65-F5344CB8AC3E}">
        <p14:creationId xmlns:p14="http://schemas.microsoft.com/office/powerpoint/2010/main" val="1108528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F5988-5C1B-4E26-87A0-E8468FD673BA}"/>
              </a:ext>
            </a:extLst>
          </p:cNvPr>
          <p:cNvSpPr>
            <a:spLocks noGrp="1"/>
          </p:cNvSpPr>
          <p:nvPr>
            <p:ph type="title"/>
          </p:nvPr>
        </p:nvSpPr>
        <p:spPr/>
        <p:txBody>
          <a:bodyPr>
            <a:normAutofit/>
          </a:bodyPr>
          <a:lstStyle/>
          <a:p>
            <a:pPr algn="ctr"/>
            <a:r>
              <a:rPr lang="en-GB" sz="6000" b="1" u="sng" dirty="0"/>
              <a:t>Type 1 Diabetes </a:t>
            </a:r>
          </a:p>
        </p:txBody>
      </p:sp>
      <p:sp>
        <p:nvSpPr>
          <p:cNvPr id="3" name="Content Placeholder 2">
            <a:extLst>
              <a:ext uri="{FF2B5EF4-FFF2-40B4-BE49-F238E27FC236}">
                <a16:creationId xmlns:a16="http://schemas.microsoft.com/office/drawing/2014/main" id="{F59AB1D8-D67D-4925-9ACD-0E3073150938}"/>
              </a:ext>
            </a:extLst>
          </p:cNvPr>
          <p:cNvSpPr>
            <a:spLocks noGrp="1"/>
          </p:cNvSpPr>
          <p:nvPr>
            <p:ph idx="1"/>
          </p:nvPr>
        </p:nvSpPr>
        <p:spPr/>
        <p:txBody>
          <a:bodyPr/>
          <a:lstStyle/>
          <a:p>
            <a:pPr marL="0" indent="0">
              <a:buNone/>
            </a:pPr>
            <a:endParaRPr lang="en-GB" dirty="0"/>
          </a:p>
          <a:p>
            <a:pPr marL="0" indent="0">
              <a:buNone/>
            </a:pPr>
            <a:r>
              <a:rPr lang="en-GB" dirty="0"/>
              <a:t>It is important that type 1 diabetes is identified as soon as possible.  If left untreated, it can be life threatening to the patient so therefore essential to begin treatment as soon as someone gets diagnosed.  Although diabetes cannot be cured, patients will need to take medication to keep their blood sugar levels stable.  People with type 1 diabetes will take insulin injections on a regular basis so that their blood levels stay under control. </a:t>
            </a:r>
          </a:p>
        </p:txBody>
      </p:sp>
      <p:sp>
        <p:nvSpPr>
          <p:cNvPr id="4" name="TextBox 3">
            <a:extLst>
              <a:ext uri="{FF2B5EF4-FFF2-40B4-BE49-F238E27FC236}">
                <a16:creationId xmlns:a16="http://schemas.microsoft.com/office/drawing/2014/main" id="{4A945A9B-C904-4D61-857E-B0D7C9E81139}"/>
              </a:ext>
            </a:extLst>
          </p:cNvPr>
          <p:cNvSpPr txBox="1"/>
          <p:nvPr/>
        </p:nvSpPr>
        <p:spPr>
          <a:xfrm>
            <a:off x="11093569" y="6455733"/>
            <a:ext cx="1339970" cy="369332"/>
          </a:xfrm>
          <a:prstGeom prst="rect">
            <a:avLst/>
          </a:prstGeom>
          <a:noFill/>
        </p:spPr>
        <p:txBody>
          <a:bodyPr wrap="square" rtlCol="0">
            <a:spAutoFit/>
          </a:bodyPr>
          <a:lstStyle/>
          <a:p>
            <a:r>
              <a:rPr lang="en-GB" dirty="0"/>
              <a:t>NHS 2019</a:t>
            </a:r>
          </a:p>
        </p:txBody>
      </p:sp>
    </p:spTree>
    <p:extLst>
      <p:ext uri="{BB962C8B-B14F-4D97-AF65-F5344CB8AC3E}">
        <p14:creationId xmlns:p14="http://schemas.microsoft.com/office/powerpoint/2010/main" val="2324067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C60CC-A6AF-4077-B9A3-0D89F0BAEF65}"/>
              </a:ext>
            </a:extLst>
          </p:cNvPr>
          <p:cNvSpPr>
            <a:spLocks noGrp="1"/>
          </p:cNvSpPr>
          <p:nvPr>
            <p:ph type="title"/>
          </p:nvPr>
        </p:nvSpPr>
        <p:spPr/>
        <p:txBody>
          <a:bodyPr>
            <a:normAutofit/>
          </a:bodyPr>
          <a:lstStyle/>
          <a:p>
            <a:pPr algn="ctr"/>
            <a:r>
              <a:rPr lang="en-GB" sz="6000" b="1" u="sng" dirty="0"/>
              <a:t>Type 2 Diabetes</a:t>
            </a:r>
          </a:p>
        </p:txBody>
      </p:sp>
      <p:sp>
        <p:nvSpPr>
          <p:cNvPr id="3" name="Content Placeholder 2">
            <a:extLst>
              <a:ext uri="{FF2B5EF4-FFF2-40B4-BE49-F238E27FC236}">
                <a16:creationId xmlns:a16="http://schemas.microsoft.com/office/drawing/2014/main" id="{1B5C9D0E-5429-4548-8870-7C77D9E6F3FB}"/>
              </a:ext>
            </a:extLst>
          </p:cNvPr>
          <p:cNvSpPr>
            <a:spLocks noGrp="1"/>
          </p:cNvSpPr>
          <p:nvPr>
            <p:ph idx="1"/>
          </p:nvPr>
        </p:nvSpPr>
        <p:spPr/>
        <p:txBody>
          <a:bodyPr/>
          <a:lstStyle/>
          <a:p>
            <a:pPr marL="0" indent="0">
              <a:buNone/>
            </a:pPr>
            <a:endParaRPr lang="en-GB" dirty="0"/>
          </a:p>
          <a:p>
            <a:pPr marL="0" indent="0">
              <a:buNone/>
            </a:pPr>
            <a:r>
              <a:rPr lang="en-GB" dirty="0"/>
              <a:t>Diet and lifestyle gave a vital role in reducing log term issues for a patient with type 2 diabetes, despite of whether the individual requires medicine.  Following a balanced diet and engaging in regular physical activity are important to treat type 2 diabetes.  If a patient has changed their lifestyle but its not enough to regulate their blood sugar levels, medications may be given to help. </a:t>
            </a:r>
          </a:p>
        </p:txBody>
      </p:sp>
      <p:sp>
        <p:nvSpPr>
          <p:cNvPr id="4" name="TextBox 3">
            <a:extLst>
              <a:ext uri="{FF2B5EF4-FFF2-40B4-BE49-F238E27FC236}">
                <a16:creationId xmlns:a16="http://schemas.microsoft.com/office/drawing/2014/main" id="{1FECAE74-259B-4C32-AB8F-7D705AAB81A3}"/>
              </a:ext>
            </a:extLst>
          </p:cNvPr>
          <p:cNvSpPr txBox="1"/>
          <p:nvPr/>
        </p:nvSpPr>
        <p:spPr>
          <a:xfrm>
            <a:off x="10183483" y="6488668"/>
            <a:ext cx="2340634" cy="369332"/>
          </a:xfrm>
          <a:prstGeom prst="rect">
            <a:avLst/>
          </a:prstGeom>
          <a:noFill/>
        </p:spPr>
        <p:txBody>
          <a:bodyPr wrap="square" rtlCol="0">
            <a:spAutoFit/>
          </a:bodyPr>
          <a:lstStyle/>
          <a:p>
            <a:r>
              <a:rPr lang="en-GB" dirty="0" err="1"/>
              <a:t>Drabant</a:t>
            </a:r>
            <a:r>
              <a:rPr lang="en-GB" dirty="0"/>
              <a:t> et al, 1996</a:t>
            </a:r>
          </a:p>
        </p:txBody>
      </p:sp>
    </p:spTree>
    <p:extLst>
      <p:ext uri="{BB962C8B-B14F-4D97-AF65-F5344CB8AC3E}">
        <p14:creationId xmlns:p14="http://schemas.microsoft.com/office/powerpoint/2010/main" val="26516316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74BAE-1356-485D-8517-FEB38F03237C}"/>
              </a:ext>
            </a:extLst>
          </p:cNvPr>
          <p:cNvSpPr>
            <a:spLocks noGrp="1"/>
          </p:cNvSpPr>
          <p:nvPr>
            <p:ph type="title"/>
          </p:nvPr>
        </p:nvSpPr>
        <p:spPr/>
        <p:txBody>
          <a:bodyPr>
            <a:normAutofit/>
          </a:bodyPr>
          <a:lstStyle/>
          <a:p>
            <a:pPr algn="ctr"/>
            <a:r>
              <a:rPr lang="en-GB" sz="6000" b="1" u="sng" dirty="0"/>
              <a:t>Diabetes in young people</a:t>
            </a:r>
          </a:p>
        </p:txBody>
      </p:sp>
      <p:sp>
        <p:nvSpPr>
          <p:cNvPr id="3" name="Content Placeholder 2">
            <a:extLst>
              <a:ext uri="{FF2B5EF4-FFF2-40B4-BE49-F238E27FC236}">
                <a16:creationId xmlns:a16="http://schemas.microsoft.com/office/drawing/2014/main" id="{263A3FBA-A61A-49F9-8669-A640B04202FC}"/>
              </a:ext>
            </a:extLst>
          </p:cNvPr>
          <p:cNvSpPr>
            <a:spLocks noGrp="1"/>
          </p:cNvSpPr>
          <p:nvPr>
            <p:ph idx="1"/>
          </p:nvPr>
        </p:nvSpPr>
        <p:spPr/>
        <p:txBody>
          <a:bodyPr/>
          <a:lstStyle/>
          <a:p>
            <a:pPr marL="0" indent="0">
              <a:buNone/>
            </a:pPr>
            <a:endParaRPr lang="en-GB" dirty="0"/>
          </a:p>
          <a:p>
            <a:pPr marL="0" indent="0">
              <a:buNone/>
            </a:pPr>
            <a:r>
              <a:rPr lang="en-GB" dirty="0"/>
              <a:t>The rates of diabetes in young people are rising.  Young people are more likely to develop type 1 diabetes rather than type 2 diabetes but both types of diabetes are rising. </a:t>
            </a:r>
          </a:p>
          <a:p>
            <a:pPr marL="0" indent="0">
              <a:buNone/>
            </a:pPr>
            <a:r>
              <a:rPr lang="en-GB" dirty="0"/>
              <a:t>There were 18,291 young people between the ages of 10 and 19 years diagnosed with type 1 diabetes and there was around 5,758 young people diagnosed with type 2 diabetes in 2014-2015.  </a:t>
            </a:r>
          </a:p>
        </p:txBody>
      </p:sp>
      <p:sp>
        <p:nvSpPr>
          <p:cNvPr id="4" name="TextBox 3">
            <a:extLst>
              <a:ext uri="{FF2B5EF4-FFF2-40B4-BE49-F238E27FC236}">
                <a16:creationId xmlns:a16="http://schemas.microsoft.com/office/drawing/2014/main" id="{50BCEC0D-C6D3-4268-8BD3-9D1B97855F83}"/>
              </a:ext>
            </a:extLst>
          </p:cNvPr>
          <p:cNvSpPr txBox="1"/>
          <p:nvPr/>
        </p:nvSpPr>
        <p:spPr>
          <a:xfrm>
            <a:off x="10465279" y="6423192"/>
            <a:ext cx="1777042" cy="369332"/>
          </a:xfrm>
          <a:prstGeom prst="rect">
            <a:avLst/>
          </a:prstGeom>
          <a:noFill/>
        </p:spPr>
        <p:txBody>
          <a:bodyPr wrap="square" rtlCol="0">
            <a:spAutoFit/>
          </a:bodyPr>
          <a:lstStyle/>
          <a:p>
            <a:r>
              <a:rPr lang="en-GB" dirty="0"/>
              <a:t>Whiteman 2020</a:t>
            </a:r>
          </a:p>
        </p:txBody>
      </p:sp>
    </p:spTree>
    <p:extLst>
      <p:ext uri="{BB962C8B-B14F-4D97-AF65-F5344CB8AC3E}">
        <p14:creationId xmlns:p14="http://schemas.microsoft.com/office/powerpoint/2010/main" val="568289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70BC-A0A8-4216-96B4-F72A06F1BDDE}"/>
              </a:ext>
            </a:extLst>
          </p:cNvPr>
          <p:cNvSpPr>
            <a:spLocks noGrp="1"/>
          </p:cNvSpPr>
          <p:nvPr>
            <p:ph type="title"/>
          </p:nvPr>
        </p:nvSpPr>
        <p:spPr>
          <a:xfrm>
            <a:off x="3763273" y="344786"/>
            <a:ext cx="4665453" cy="1325563"/>
          </a:xfrm>
        </p:spPr>
        <p:txBody>
          <a:bodyPr>
            <a:normAutofit/>
          </a:bodyPr>
          <a:lstStyle/>
          <a:p>
            <a:pPr algn="ctr"/>
            <a:r>
              <a:rPr lang="en-GB" sz="6000" b="1" u="sng" dirty="0"/>
              <a:t>Reference list</a:t>
            </a:r>
          </a:p>
        </p:txBody>
      </p:sp>
      <p:sp>
        <p:nvSpPr>
          <p:cNvPr id="3" name="Content Placeholder 2">
            <a:extLst>
              <a:ext uri="{FF2B5EF4-FFF2-40B4-BE49-F238E27FC236}">
                <a16:creationId xmlns:a16="http://schemas.microsoft.com/office/drawing/2014/main" id="{55EA655F-D35C-4525-9293-A51FA506F3D5}"/>
              </a:ext>
            </a:extLst>
          </p:cNvPr>
          <p:cNvSpPr>
            <a:spLocks noGrp="1"/>
          </p:cNvSpPr>
          <p:nvPr>
            <p:ph idx="1"/>
          </p:nvPr>
        </p:nvSpPr>
        <p:spPr/>
        <p:txBody>
          <a:bodyPr>
            <a:normAutofit fontScale="55000" lnSpcReduction="20000"/>
          </a:bodyPr>
          <a:lstStyle/>
          <a:p>
            <a:pPr marL="0" indent="0">
              <a:buNone/>
            </a:pPr>
            <a:endParaRPr lang="en-GB" dirty="0"/>
          </a:p>
          <a:p>
            <a:pPr marL="0" indent="0">
              <a:buNone/>
            </a:pPr>
            <a:r>
              <a:rPr lang="en-GB" dirty="0"/>
              <a:t>National Institute of Diabetes and Digestive and Kidney Disease (2018). What is Diabetes? (online) National Institute of Diabetes and Digestive and Kidney Disease. Available at:                                                  https://www.niddk.nih.gov/health-information/diabetes/overview/what-is-diabetes (Accessed 7 May. 2022)</a:t>
            </a:r>
          </a:p>
          <a:p>
            <a:pPr marL="0" indent="0">
              <a:buNone/>
            </a:pPr>
            <a:r>
              <a:rPr lang="en-GB" dirty="0"/>
              <a:t>Diabetes UK (2017). Differences between type 1 and type 2 diabetes. (online) Diabetes UK. Available at:                                                                                     https://www.diabetes.org.uk/diabetes-the-basics/differences-between-type-1-and-type-2-diabetes (Accessed 7 May. 2022)</a:t>
            </a:r>
          </a:p>
          <a:p>
            <a:pPr marL="0" indent="0">
              <a:buNone/>
            </a:pPr>
            <a:r>
              <a:rPr lang="en-GB" dirty="0"/>
              <a:t>Mayo Clinic (2020). Diabetes-symptoms and causes. (online) Mayo Clinic. Available at:                                                                                         https://www.mayoclinic.org/diseases-conditions/diabetes/symptoms-causes/syc-20371444 (Accessed 7 May. 2022)</a:t>
            </a:r>
          </a:p>
          <a:p>
            <a:pPr marL="0" indent="0">
              <a:buNone/>
            </a:pPr>
            <a:r>
              <a:rPr lang="en-GB" dirty="0"/>
              <a:t>CDC (2021). What is Type 1 Diabetes? (online) Centres for Disease Control and Prevention. Available at:                                                                                                            https://www.cdc.gov/diabetes/basics/what-is-type-1-diabetes.html (Accessed 8 May. 2022)</a:t>
            </a:r>
          </a:p>
          <a:p>
            <a:pPr marL="0" indent="0">
              <a:buNone/>
            </a:pPr>
            <a:r>
              <a:rPr lang="en-GB" dirty="0"/>
              <a:t>www.medicalnewstoday.com. (n.d.). Diabetes in children and teens: Symptoms and diagnosis. (online) Available at:                                                                                              https://www.medicalnewstoday.com/articles/284974 (Accessed 8 May. 2022)</a:t>
            </a:r>
          </a:p>
          <a:p>
            <a:pPr marL="0" indent="0">
              <a:buNone/>
            </a:pPr>
            <a:r>
              <a:rPr lang="en-GB" dirty="0"/>
              <a:t>NHS (2019). Type 1 diabetes symptoms and treatments. (online) </a:t>
            </a:r>
            <a:r>
              <a:rPr lang="en-GB" dirty="0" err="1"/>
              <a:t>Nhsinform.scot</a:t>
            </a:r>
            <a:r>
              <a:rPr lang="en-GB" dirty="0"/>
              <a:t>. Available at:  https://www.nhsinform.scot/illnesses-and-conditions/diabetes/type-1-diabetes (Accessed 8 May.2022)</a:t>
            </a:r>
          </a:p>
          <a:p>
            <a:pPr marL="0" indent="0">
              <a:buNone/>
            </a:pPr>
            <a:r>
              <a:rPr lang="en-GB" dirty="0" err="1"/>
              <a:t>Drabant</a:t>
            </a:r>
            <a:r>
              <a:rPr lang="en-GB" dirty="0"/>
              <a:t>, B. (1996). Introduction to type 2 diabetes. (online) Google Books. Indian Health Service. Available at: https://www.google.co.uk/books/edition/Introduction_to_Type_2_Diabetes/FOyTynSloz0C?hl=en&amp;gbpv=0 (Accessed 8 May. 2022)</a:t>
            </a:r>
          </a:p>
        </p:txBody>
      </p:sp>
    </p:spTree>
    <p:extLst>
      <p:ext uri="{BB962C8B-B14F-4D97-AF65-F5344CB8AC3E}">
        <p14:creationId xmlns:p14="http://schemas.microsoft.com/office/powerpoint/2010/main" val="30412617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242</TotalTime>
  <Words>885</Words>
  <Application>Microsoft Office PowerPoint</Application>
  <PresentationFormat>Widescreen</PresentationFormat>
  <Paragraphs>60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Diabetes in Adults and Young People</vt:lpstr>
      <vt:lpstr>Introduction </vt:lpstr>
      <vt:lpstr>What is diabetes</vt:lpstr>
      <vt:lpstr>Type 1 and Type 2 Diabetes</vt:lpstr>
      <vt:lpstr>Symptoms of Type 1 and Type 2 Diabetes</vt:lpstr>
      <vt:lpstr>How to prevent type 1 and type 2 diabetes</vt:lpstr>
      <vt:lpstr>Type 1 Diabetes </vt:lpstr>
      <vt:lpstr>Type 2 Diabetes</vt:lpstr>
      <vt:lpstr>Diabetes in young people</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Diabetes in Adults and Young People</dc:title>
  <dc:creator>Cel D</dc:creator>
  <cp:lastModifiedBy>Cel D</cp:lastModifiedBy>
  <cp:revision>13</cp:revision>
  <dcterms:created xsi:type="dcterms:W3CDTF">2022-05-13T09:10:38Z</dcterms:created>
  <dcterms:modified xsi:type="dcterms:W3CDTF">2022-05-13T22:03:10Z</dcterms:modified>
</cp:coreProperties>
</file>