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8"/>
  </p:notesMasterIdLst>
  <p:sldIdLst>
    <p:sldId id="270" r:id="rId2"/>
    <p:sldId id="257" r:id="rId3"/>
    <p:sldId id="258" r:id="rId4"/>
    <p:sldId id="259" r:id="rId5"/>
    <p:sldId id="260" r:id="rId6"/>
    <p:sldId id="261" r:id="rId7"/>
    <p:sldId id="262" r:id="rId8"/>
    <p:sldId id="263" r:id="rId9"/>
    <p:sldId id="264" r:id="rId10"/>
    <p:sldId id="265" r:id="rId11"/>
    <p:sldId id="266" r:id="rId12"/>
    <p:sldId id="267" r:id="rId13"/>
    <p:sldId id="268" r:id="rId14"/>
    <p:sldId id="272" r:id="rId15"/>
    <p:sldId id="269"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CF4651-EFD8-4C7C-B852-0CE5D0AA45F1}" v="4" dt="2026-03-15T20:33:36.5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660"/>
  </p:normalViewPr>
  <p:slideViewPr>
    <p:cSldViewPr snapToGrid="0" showGuides="1">
      <p:cViewPr varScale="1">
        <p:scale>
          <a:sx n="75" d="100"/>
          <a:sy n="75" d="100"/>
        </p:scale>
        <p:origin x="41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oladayo olateju" userId="a6c252c48d88ed48" providerId="LiveId" clId="{C606161D-4BF8-496C-B455-1C2690CF0EC6}"/>
    <pc:docChg chg="custSel addSld modSld sldOrd">
      <pc:chgData name="foladayo olateju" userId="a6c252c48d88ed48" providerId="LiveId" clId="{C606161D-4BF8-496C-B455-1C2690CF0EC6}" dt="2026-03-15T20:41:09.945" v="336" actId="20577"/>
      <pc:docMkLst>
        <pc:docMk/>
      </pc:docMkLst>
      <pc:sldChg chg="addSp delSp modSp mod addAnim">
        <pc:chgData name="foladayo olateju" userId="a6c252c48d88ed48" providerId="LiveId" clId="{C606161D-4BF8-496C-B455-1C2690CF0EC6}" dt="2026-03-14T16:33:03.429" v="205" actId="790"/>
        <pc:sldMkLst>
          <pc:docMk/>
          <pc:sldMk cId="877444170" sldId="258"/>
        </pc:sldMkLst>
        <pc:spChg chg="mod">
          <ac:chgData name="foladayo olateju" userId="a6c252c48d88ed48" providerId="LiveId" clId="{C606161D-4BF8-496C-B455-1C2690CF0EC6}" dt="2026-03-14T16:33:03.429" v="205" actId="790"/>
          <ac:spMkLst>
            <pc:docMk/>
            <pc:sldMk cId="877444170" sldId="258"/>
            <ac:spMk id="5" creationId="{7F4D219E-350D-E8E7-6642-A3E03748A7B5}"/>
          </ac:spMkLst>
        </pc:spChg>
        <pc:spChg chg="add">
          <ac:chgData name="foladayo olateju" userId="a6c252c48d88ed48" providerId="LiveId" clId="{C606161D-4BF8-496C-B455-1C2690CF0EC6}" dt="2026-03-14T16:31:57.126" v="197" actId="26606"/>
          <ac:spMkLst>
            <pc:docMk/>
            <pc:sldMk cId="877444170" sldId="258"/>
            <ac:spMk id="10" creationId="{774A975B-A886-5202-0489-6965514A0D14}"/>
          </ac:spMkLst>
        </pc:spChg>
        <pc:spChg chg="add">
          <ac:chgData name="foladayo olateju" userId="a6c252c48d88ed48" providerId="LiveId" clId="{C606161D-4BF8-496C-B455-1C2690CF0EC6}" dt="2026-03-14T16:31:57.126" v="197" actId="26606"/>
          <ac:spMkLst>
            <pc:docMk/>
            <pc:sldMk cId="877444170" sldId="258"/>
            <ac:spMk id="12" creationId="{EA67E988-5919-57BB-C7DE-D3EAD38A3045}"/>
          </ac:spMkLst>
        </pc:spChg>
        <pc:spChg chg="add">
          <ac:chgData name="foladayo olateju" userId="a6c252c48d88ed48" providerId="LiveId" clId="{C606161D-4BF8-496C-B455-1C2690CF0EC6}" dt="2026-03-14T16:31:57.126" v="197" actId="26606"/>
          <ac:spMkLst>
            <pc:docMk/>
            <pc:sldMk cId="877444170" sldId="258"/>
            <ac:spMk id="14" creationId="{E73AF435-44C8-C44B-9352-ACFA393E2F29}"/>
          </ac:spMkLst>
        </pc:spChg>
        <pc:spChg chg="add">
          <ac:chgData name="foladayo olateju" userId="a6c252c48d88ed48" providerId="LiveId" clId="{C606161D-4BF8-496C-B455-1C2690CF0EC6}" dt="2026-03-14T16:31:57.126" v="197" actId="26606"/>
          <ac:spMkLst>
            <pc:docMk/>
            <pc:sldMk cId="877444170" sldId="258"/>
            <ac:spMk id="16" creationId="{288058DF-7580-C88F-23F0-429412309B31}"/>
          </ac:spMkLst>
        </pc:spChg>
        <pc:spChg chg="add">
          <ac:chgData name="foladayo olateju" userId="a6c252c48d88ed48" providerId="LiveId" clId="{C606161D-4BF8-496C-B455-1C2690CF0EC6}" dt="2026-03-14T16:31:57.126" v="197" actId="26606"/>
          <ac:spMkLst>
            <pc:docMk/>
            <pc:sldMk cId="877444170" sldId="258"/>
            <ac:spMk id="18" creationId="{43F82943-4565-9E0E-E9DB-5B7B417E670A}"/>
          </ac:spMkLst>
        </pc:spChg>
        <pc:picChg chg="del">
          <ac:chgData name="foladayo olateju" userId="a6c252c48d88ed48" providerId="LiveId" clId="{C606161D-4BF8-496C-B455-1C2690CF0EC6}" dt="2026-03-14T16:31:27.138" v="195" actId="478"/>
          <ac:picMkLst>
            <pc:docMk/>
            <pc:sldMk cId="877444170" sldId="258"/>
            <ac:picMk id="3" creationId="{2E946038-D7F7-4559-4989-E3D393B05445}"/>
          </ac:picMkLst>
        </pc:picChg>
        <pc:picChg chg="add mod">
          <ac:chgData name="foladayo olateju" userId="a6c252c48d88ed48" providerId="LiveId" clId="{C606161D-4BF8-496C-B455-1C2690CF0EC6}" dt="2026-03-14T16:31:57.126" v="197" actId="26606"/>
          <ac:picMkLst>
            <pc:docMk/>
            <pc:sldMk cId="877444170" sldId="258"/>
            <ac:picMk id="4" creationId="{2D20D7BF-B356-85AA-669A-ACA883B3A5E6}"/>
          </ac:picMkLst>
        </pc:picChg>
      </pc:sldChg>
      <pc:sldChg chg="modSp">
        <pc:chgData name="foladayo olateju" userId="a6c252c48d88ed48" providerId="LiveId" clId="{C606161D-4BF8-496C-B455-1C2690CF0EC6}" dt="2026-03-14T15:11:40.002" v="173" actId="20577"/>
        <pc:sldMkLst>
          <pc:docMk/>
          <pc:sldMk cId="1353241486" sldId="259"/>
        </pc:sldMkLst>
        <pc:spChg chg="mod">
          <ac:chgData name="foladayo olateju" userId="a6c252c48d88ed48" providerId="LiveId" clId="{C606161D-4BF8-496C-B455-1C2690CF0EC6}" dt="2026-03-14T15:11:40.002" v="173" actId="20577"/>
          <ac:spMkLst>
            <pc:docMk/>
            <pc:sldMk cId="1353241486" sldId="259"/>
            <ac:spMk id="5" creationId="{C2BC16EF-BC05-0BF2-0599-19A465598D7B}"/>
          </ac:spMkLst>
        </pc:spChg>
      </pc:sldChg>
      <pc:sldChg chg="modSp mod">
        <pc:chgData name="foladayo olateju" userId="a6c252c48d88ed48" providerId="LiveId" clId="{C606161D-4BF8-496C-B455-1C2690CF0EC6}" dt="2026-03-14T15:13:59.789" v="194" actId="20577"/>
        <pc:sldMkLst>
          <pc:docMk/>
          <pc:sldMk cId="1585417054" sldId="260"/>
        </pc:sldMkLst>
        <pc:spChg chg="mod">
          <ac:chgData name="foladayo olateju" userId="a6c252c48d88ed48" providerId="LiveId" clId="{C606161D-4BF8-496C-B455-1C2690CF0EC6}" dt="2026-03-14T15:13:59.789" v="194" actId="20577"/>
          <ac:spMkLst>
            <pc:docMk/>
            <pc:sldMk cId="1585417054" sldId="260"/>
            <ac:spMk id="5" creationId="{FF86175B-9CEB-722F-AF82-32BD52FB3981}"/>
          </ac:spMkLst>
        </pc:spChg>
      </pc:sldChg>
      <pc:sldChg chg="modSp mod">
        <pc:chgData name="foladayo olateju" userId="a6c252c48d88ed48" providerId="LiveId" clId="{C606161D-4BF8-496C-B455-1C2690CF0EC6}" dt="2026-03-14T15:12:01.678" v="174" actId="255"/>
        <pc:sldMkLst>
          <pc:docMk/>
          <pc:sldMk cId="126576523" sldId="261"/>
        </pc:sldMkLst>
        <pc:spChg chg="mod">
          <ac:chgData name="foladayo olateju" userId="a6c252c48d88ed48" providerId="LiveId" clId="{C606161D-4BF8-496C-B455-1C2690CF0EC6}" dt="2026-03-14T15:12:01.678" v="174" actId="255"/>
          <ac:spMkLst>
            <pc:docMk/>
            <pc:sldMk cId="126576523" sldId="261"/>
            <ac:spMk id="5" creationId="{C49047B3-AD32-DFB4-DA81-2F1077A84FA5}"/>
          </ac:spMkLst>
        </pc:spChg>
      </pc:sldChg>
      <pc:sldChg chg="modSp mod">
        <pc:chgData name="foladayo olateju" userId="a6c252c48d88ed48" providerId="LiveId" clId="{C606161D-4BF8-496C-B455-1C2690CF0EC6}" dt="2026-03-15T07:39:03.012" v="206" actId="255"/>
        <pc:sldMkLst>
          <pc:docMk/>
          <pc:sldMk cId="402076270" sldId="262"/>
        </pc:sldMkLst>
        <pc:spChg chg="mod">
          <ac:chgData name="foladayo olateju" userId="a6c252c48d88ed48" providerId="LiveId" clId="{C606161D-4BF8-496C-B455-1C2690CF0EC6}" dt="2026-03-15T07:39:03.012" v="206" actId="255"/>
          <ac:spMkLst>
            <pc:docMk/>
            <pc:sldMk cId="402076270" sldId="262"/>
            <ac:spMk id="5" creationId="{F4E09F59-6C51-2D4A-E1C4-FEE6AFBBDE4C}"/>
          </ac:spMkLst>
        </pc:spChg>
      </pc:sldChg>
      <pc:sldChg chg="modSp mod ord chgLayout">
        <pc:chgData name="foladayo olateju" userId="a6c252c48d88ed48" providerId="LiveId" clId="{C606161D-4BF8-496C-B455-1C2690CF0EC6}" dt="2026-03-15T20:33:21.424" v="307" actId="6264"/>
        <pc:sldMkLst>
          <pc:docMk/>
          <pc:sldMk cId="3206575007" sldId="269"/>
        </pc:sldMkLst>
        <pc:spChg chg="mod ord">
          <ac:chgData name="foladayo olateju" userId="a6c252c48d88ed48" providerId="LiveId" clId="{C606161D-4BF8-496C-B455-1C2690CF0EC6}" dt="2026-03-15T20:33:21.424" v="307" actId="6264"/>
          <ac:spMkLst>
            <pc:docMk/>
            <pc:sldMk cId="3206575007" sldId="269"/>
            <ac:spMk id="5" creationId="{D06F5B2D-BE3A-97DD-8DA7-E305E821E0F4}"/>
          </ac:spMkLst>
        </pc:spChg>
      </pc:sldChg>
      <pc:sldChg chg="modSp mod">
        <pc:chgData name="foladayo olateju" userId="a6c252c48d88ed48" providerId="LiveId" clId="{C606161D-4BF8-496C-B455-1C2690CF0EC6}" dt="2026-03-15T20:41:09.945" v="336" actId="20577"/>
        <pc:sldMkLst>
          <pc:docMk/>
          <pc:sldMk cId="4281991233" sldId="270"/>
        </pc:sldMkLst>
        <pc:spChg chg="mod">
          <ac:chgData name="foladayo olateju" userId="a6c252c48d88ed48" providerId="LiveId" clId="{C606161D-4BF8-496C-B455-1C2690CF0EC6}" dt="2026-03-15T20:41:09.945" v="336" actId="20577"/>
          <ac:spMkLst>
            <pc:docMk/>
            <pc:sldMk cId="4281991233" sldId="270"/>
            <ac:spMk id="5" creationId="{1CB3ACA2-3291-121C-FB19-A770998258EB}"/>
          </ac:spMkLst>
        </pc:spChg>
      </pc:sldChg>
      <pc:sldChg chg="delSp modSp add mod">
        <pc:chgData name="foladayo olateju" userId="a6c252c48d88ed48" providerId="LiveId" clId="{C606161D-4BF8-496C-B455-1C2690CF0EC6}" dt="2026-03-14T15:13:33.602" v="183"/>
        <pc:sldMkLst>
          <pc:docMk/>
          <pc:sldMk cId="3325244120" sldId="271"/>
        </pc:sldMkLst>
        <pc:spChg chg="mod">
          <ac:chgData name="foladayo olateju" userId="a6c252c48d88ed48" providerId="LiveId" clId="{C606161D-4BF8-496C-B455-1C2690CF0EC6}" dt="2026-03-14T15:13:33.602" v="183"/>
          <ac:spMkLst>
            <pc:docMk/>
            <pc:sldMk cId="3325244120" sldId="271"/>
            <ac:spMk id="5" creationId="{03717F70-564A-C8B4-0C8E-4CF2CDF338E7}"/>
          </ac:spMkLst>
        </pc:spChg>
        <pc:picChg chg="del">
          <ac:chgData name="foladayo olateju" userId="a6c252c48d88ed48" providerId="LiveId" clId="{C606161D-4BF8-496C-B455-1C2690CF0EC6}" dt="2026-03-14T14:58:52.893" v="1" actId="478"/>
          <ac:picMkLst>
            <pc:docMk/>
            <pc:sldMk cId="3325244120" sldId="271"/>
            <ac:picMk id="3" creationId="{67594557-43D2-ED1D-3544-99FF1CF37FDC}"/>
          </ac:picMkLst>
        </pc:picChg>
      </pc:sldChg>
      <pc:sldChg chg="addSp delSp modSp add mod">
        <pc:chgData name="foladayo olateju" userId="a6c252c48d88ed48" providerId="LiveId" clId="{C606161D-4BF8-496C-B455-1C2690CF0EC6}" dt="2026-03-15T20:34:09.775" v="315" actId="14100"/>
        <pc:sldMkLst>
          <pc:docMk/>
          <pc:sldMk cId="2982845916" sldId="272"/>
        </pc:sldMkLst>
        <pc:spChg chg="del">
          <ac:chgData name="foladayo olateju" userId="a6c252c48d88ed48" providerId="LiveId" clId="{C606161D-4BF8-496C-B455-1C2690CF0EC6}" dt="2026-03-15T20:33:36.550" v="310" actId="478"/>
          <ac:spMkLst>
            <pc:docMk/>
            <pc:sldMk cId="2982845916" sldId="272"/>
            <ac:spMk id="5" creationId="{D8C7B073-3269-8CC8-35F6-AB193EF386EF}"/>
          </ac:spMkLst>
        </pc:spChg>
        <pc:picChg chg="del">
          <ac:chgData name="foladayo olateju" userId="a6c252c48d88ed48" providerId="LiveId" clId="{C606161D-4BF8-496C-B455-1C2690CF0EC6}" dt="2026-03-15T20:33:30.862" v="309" actId="478"/>
          <ac:picMkLst>
            <pc:docMk/>
            <pc:sldMk cId="2982845916" sldId="272"/>
            <ac:picMk id="3" creationId="{6070DB1A-9C30-0E2C-CC84-84DE17C973A7}"/>
          </ac:picMkLst>
        </pc:picChg>
        <pc:picChg chg="add mod">
          <ac:chgData name="foladayo olateju" userId="a6c252c48d88ed48" providerId="LiveId" clId="{C606161D-4BF8-496C-B455-1C2690CF0EC6}" dt="2026-03-15T20:34:09.775" v="315" actId="14100"/>
          <ac:picMkLst>
            <pc:docMk/>
            <pc:sldMk cId="2982845916" sldId="272"/>
            <ac:picMk id="4" creationId="{BF507A4F-772D-15C9-88FA-AB486E58F4B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96B1B8-C658-405B-A1D6-7002CA467269}"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F8E875-F571-4B67-A8E2-0FEA15DE945A}" type="slidenum">
              <a:rPr lang="en-GB" smtClean="0"/>
              <a:t>‹#›</a:t>
            </a:fld>
            <a:endParaRPr lang="en-GB"/>
          </a:p>
        </p:txBody>
      </p:sp>
    </p:spTree>
    <p:extLst>
      <p:ext uri="{BB962C8B-B14F-4D97-AF65-F5344CB8AC3E}">
        <p14:creationId xmlns:p14="http://schemas.microsoft.com/office/powerpoint/2010/main" val="3550294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F8E875-F571-4B67-A8E2-0FEA15DE945A}" type="slidenum">
              <a:rPr lang="en-GB" smtClean="0"/>
              <a:t>3</a:t>
            </a:fld>
            <a:endParaRPr lang="en-GB"/>
          </a:p>
        </p:txBody>
      </p:sp>
    </p:spTree>
    <p:extLst>
      <p:ext uri="{BB962C8B-B14F-4D97-AF65-F5344CB8AC3E}">
        <p14:creationId xmlns:p14="http://schemas.microsoft.com/office/powerpoint/2010/main" val="3588060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9355CF-D018-221E-379C-7DAC8709E1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DF5061-99BD-CF2E-7D12-E4054BF6F4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441D41-B017-664F-D5EE-7FA6B6AA2D1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A41F630-854A-D3FA-90CC-860DE8C33041}"/>
              </a:ext>
            </a:extLst>
          </p:cNvPr>
          <p:cNvSpPr>
            <a:spLocks noGrp="1"/>
          </p:cNvSpPr>
          <p:nvPr>
            <p:ph type="sldNum" sz="quarter" idx="5"/>
          </p:nvPr>
        </p:nvSpPr>
        <p:spPr/>
        <p:txBody>
          <a:bodyPr/>
          <a:lstStyle/>
          <a:p>
            <a:fld id="{55F8E875-F571-4B67-A8E2-0FEA15DE945A}" type="slidenum">
              <a:rPr lang="en-GB" smtClean="0"/>
              <a:t>4</a:t>
            </a:fld>
            <a:endParaRPr lang="en-GB"/>
          </a:p>
        </p:txBody>
      </p:sp>
    </p:spTree>
    <p:extLst>
      <p:ext uri="{BB962C8B-B14F-4D97-AF65-F5344CB8AC3E}">
        <p14:creationId xmlns:p14="http://schemas.microsoft.com/office/powerpoint/2010/main" val="19931225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6F7012-10AC-5A53-E180-D0E8204678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03993C-0F47-44F5-21BF-04F4DE8723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C9AA4B-1ED6-7816-D213-B0D2D1C3740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9ED231A-A38F-FB7D-35FD-7076FF912E0F}"/>
              </a:ext>
            </a:extLst>
          </p:cNvPr>
          <p:cNvSpPr>
            <a:spLocks noGrp="1"/>
          </p:cNvSpPr>
          <p:nvPr>
            <p:ph type="sldNum" sz="quarter" idx="5"/>
          </p:nvPr>
        </p:nvSpPr>
        <p:spPr/>
        <p:txBody>
          <a:bodyPr/>
          <a:lstStyle/>
          <a:p>
            <a:fld id="{55F8E875-F571-4B67-A8E2-0FEA15DE945A}" type="slidenum">
              <a:rPr lang="en-GB" smtClean="0"/>
              <a:t>5</a:t>
            </a:fld>
            <a:endParaRPr lang="en-GB"/>
          </a:p>
        </p:txBody>
      </p:sp>
    </p:spTree>
    <p:extLst>
      <p:ext uri="{BB962C8B-B14F-4D97-AF65-F5344CB8AC3E}">
        <p14:creationId xmlns:p14="http://schemas.microsoft.com/office/powerpoint/2010/main" val="3799945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03BC14-E86B-592B-B0E4-15B476D584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971C42-7143-F5C9-4334-0DF29A1EC1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6F2843-DED7-6D9C-859D-D17DE3AA798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011FB59-F568-01BE-1C49-DF377B17C078}"/>
              </a:ext>
            </a:extLst>
          </p:cNvPr>
          <p:cNvSpPr>
            <a:spLocks noGrp="1"/>
          </p:cNvSpPr>
          <p:nvPr>
            <p:ph type="sldNum" sz="quarter" idx="5"/>
          </p:nvPr>
        </p:nvSpPr>
        <p:spPr/>
        <p:txBody>
          <a:bodyPr/>
          <a:lstStyle/>
          <a:p>
            <a:fld id="{55F8E875-F571-4B67-A8E2-0FEA15DE945A}" type="slidenum">
              <a:rPr lang="en-GB" smtClean="0"/>
              <a:t>6</a:t>
            </a:fld>
            <a:endParaRPr lang="en-GB"/>
          </a:p>
        </p:txBody>
      </p:sp>
    </p:spTree>
    <p:extLst>
      <p:ext uri="{BB962C8B-B14F-4D97-AF65-F5344CB8AC3E}">
        <p14:creationId xmlns:p14="http://schemas.microsoft.com/office/powerpoint/2010/main" val="3468345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F02EDB-CE20-D533-AC74-34BCEB1FE5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45EBB0-B63E-9360-B9FE-0468B6B98F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E62285-3028-D476-33C7-5691FFB1FA4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D2CDB91-6AB7-B3A8-97C7-2FEFF3B0373D}"/>
              </a:ext>
            </a:extLst>
          </p:cNvPr>
          <p:cNvSpPr>
            <a:spLocks noGrp="1"/>
          </p:cNvSpPr>
          <p:nvPr>
            <p:ph type="sldNum" sz="quarter" idx="5"/>
          </p:nvPr>
        </p:nvSpPr>
        <p:spPr/>
        <p:txBody>
          <a:bodyPr/>
          <a:lstStyle/>
          <a:p>
            <a:fld id="{55F8E875-F571-4B67-A8E2-0FEA15DE945A}" type="slidenum">
              <a:rPr lang="en-GB" smtClean="0"/>
              <a:t>7</a:t>
            </a:fld>
            <a:endParaRPr lang="en-GB"/>
          </a:p>
        </p:txBody>
      </p:sp>
    </p:spTree>
    <p:extLst>
      <p:ext uri="{BB962C8B-B14F-4D97-AF65-F5344CB8AC3E}">
        <p14:creationId xmlns:p14="http://schemas.microsoft.com/office/powerpoint/2010/main" val="29284640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38518C-9879-3030-D759-A7F844CDA8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5ABEF0-6F31-4984-18B6-B81847E47C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911D14-863C-5215-2A74-356F44EB104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6D2A71F-E704-E0C1-5397-EF6691961928}"/>
              </a:ext>
            </a:extLst>
          </p:cNvPr>
          <p:cNvSpPr>
            <a:spLocks noGrp="1"/>
          </p:cNvSpPr>
          <p:nvPr>
            <p:ph type="sldNum" sz="quarter" idx="5"/>
          </p:nvPr>
        </p:nvSpPr>
        <p:spPr/>
        <p:txBody>
          <a:bodyPr/>
          <a:lstStyle/>
          <a:p>
            <a:fld id="{55F8E875-F571-4B67-A8E2-0FEA15DE945A}" type="slidenum">
              <a:rPr lang="en-GB" smtClean="0"/>
              <a:t>8</a:t>
            </a:fld>
            <a:endParaRPr lang="en-GB"/>
          </a:p>
        </p:txBody>
      </p:sp>
    </p:spTree>
    <p:extLst>
      <p:ext uri="{BB962C8B-B14F-4D97-AF65-F5344CB8AC3E}">
        <p14:creationId xmlns:p14="http://schemas.microsoft.com/office/powerpoint/2010/main" val="977032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6350EC-C3D1-1416-0046-64FD55F95B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C1B855-E508-893F-5616-7155A032D1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0E6546-7473-3868-48C7-6BF7927ED00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CA7473C-E460-C4D3-EEF0-1312A75D31FA}"/>
              </a:ext>
            </a:extLst>
          </p:cNvPr>
          <p:cNvSpPr>
            <a:spLocks noGrp="1"/>
          </p:cNvSpPr>
          <p:nvPr>
            <p:ph type="sldNum" sz="quarter" idx="5"/>
          </p:nvPr>
        </p:nvSpPr>
        <p:spPr/>
        <p:txBody>
          <a:bodyPr/>
          <a:lstStyle/>
          <a:p>
            <a:fld id="{55F8E875-F571-4B67-A8E2-0FEA15DE945A}" type="slidenum">
              <a:rPr lang="en-GB" smtClean="0"/>
              <a:t>9</a:t>
            </a:fld>
            <a:endParaRPr lang="en-GB"/>
          </a:p>
        </p:txBody>
      </p:sp>
    </p:spTree>
    <p:extLst>
      <p:ext uri="{BB962C8B-B14F-4D97-AF65-F5344CB8AC3E}">
        <p14:creationId xmlns:p14="http://schemas.microsoft.com/office/powerpoint/2010/main" val="16265363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F9D010-FE8F-0C09-50FA-33B5521267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92C7A5-6F17-8348-396A-5216EC3FB3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746A1E-0533-A6E6-C35A-307C23F9393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747EDC4-C2ED-C627-7B73-203C88E8F6DF}"/>
              </a:ext>
            </a:extLst>
          </p:cNvPr>
          <p:cNvSpPr>
            <a:spLocks noGrp="1"/>
          </p:cNvSpPr>
          <p:nvPr>
            <p:ph type="sldNum" sz="quarter" idx="5"/>
          </p:nvPr>
        </p:nvSpPr>
        <p:spPr/>
        <p:txBody>
          <a:bodyPr/>
          <a:lstStyle/>
          <a:p>
            <a:fld id="{55F8E875-F571-4B67-A8E2-0FEA15DE945A}" type="slidenum">
              <a:rPr lang="en-GB" smtClean="0"/>
              <a:t>10</a:t>
            </a:fld>
            <a:endParaRPr lang="en-GB"/>
          </a:p>
        </p:txBody>
      </p:sp>
    </p:spTree>
    <p:extLst>
      <p:ext uri="{BB962C8B-B14F-4D97-AF65-F5344CB8AC3E}">
        <p14:creationId xmlns:p14="http://schemas.microsoft.com/office/powerpoint/2010/main" val="31518409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042F28-D815-0358-7D3C-9652A8C1B8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BDAEAE-A2DC-222F-A415-BB63889CBD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686FDF-FEC2-EC7E-2BE1-BDCC8826B2A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EC9E87B-877C-7C0A-04CD-7891DCE72950}"/>
              </a:ext>
            </a:extLst>
          </p:cNvPr>
          <p:cNvSpPr>
            <a:spLocks noGrp="1"/>
          </p:cNvSpPr>
          <p:nvPr>
            <p:ph type="sldNum" sz="quarter" idx="5"/>
          </p:nvPr>
        </p:nvSpPr>
        <p:spPr/>
        <p:txBody>
          <a:bodyPr/>
          <a:lstStyle/>
          <a:p>
            <a:fld id="{55F8E875-F571-4B67-A8E2-0FEA15DE945A}" type="slidenum">
              <a:rPr lang="en-GB" smtClean="0"/>
              <a:t>11</a:t>
            </a:fld>
            <a:endParaRPr lang="en-GB"/>
          </a:p>
        </p:txBody>
      </p:sp>
    </p:spTree>
    <p:extLst>
      <p:ext uri="{BB962C8B-B14F-4D97-AF65-F5344CB8AC3E}">
        <p14:creationId xmlns:p14="http://schemas.microsoft.com/office/powerpoint/2010/main" val="5247930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5A2FF8-423C-1C61-2FCD-692A607BB2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F65F51-A364-8450-17E9-F14C719D04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352D17-AE5A-5EEF-7AAA-7154D8E1192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65261D4-D8D1-7291-912C-E75EC5A717BD}"/>
              </a:ext>
            </a:extLst>
          </p:cNvPr>
          <p:cNvSpPr>
            <a:spLocks noGrp="1"/>
          </p:cNvSpPr>
          <p:nvPr>
            <p:ph type="sldNum" sz="quarter" idx="5"/>
          </p:nvPr>
        </p:nvSpPr>
        <p:spPr/>
        <p:txBody>
          <a:bodyPr/>
          <a:lstStyle/>
          <a:p>
            <a:fld id="{55F8E875-F571-4B67-A8E2-0FEA15DE945A}" type="slidenum">
              <a:rPr lang="en-GB" smtClean="0"/>
              <a:t>12</a:t>
            </a:fld>
            <a:endParaRPr lang="en-GB"/>
          </a:p>
        </p:txBody>
      </p:sp>
    </p:spTree>
    <p:extLst>
      <p:ext uri="{BB962C8B-B14F-4D97-AF65-F5344CB8AC3E}">
        <p14:creationId xmlns:p14="http://schemas.microsoft.com/office/powerpoint/2010/main" val="7026586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1F3BEF-9527-0A3D-E73F-9D15A77724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60AB70-54C3-113F-855D-5CB1A3EEC0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286D19-26CB-48A7-9143-78C7964F047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C9C2E5D-5CB5-B738-F9FC-0CAE742614AA}"/>
              </a:ext>
            </a:extLst>
          </p:cNvPr>
          <p:cNvSpPr>
            <a:spLocks noGrp="1"/>
          </p:cNvSpPr>
          <p:nvPr>
            <p:ph type="sldNum" sz="quarter" idx="5"/>
          </p:nvPr>
        </p:nvSpPr>
        <p:spPr/>
        <p:txBody>
          <a:bodyPr/>
          <a:lstStyle/>
          <a:p>
            <a:fld id="{55F8E875-F571-4B67-A8E2-0FEA15DE945A}" type="slidenum">
              <a:rPr lang="en-GB" smtClean="0"/>
              <a:t>13</a:t>
            </a:fld>
            <a:endParaRPr lang="en-GB"/>
          </a:p>
        </p:txBody>
      </p:sp>
    </p:spTree>
    <p:extLst>
      <p:ext uri="{BB962C8B-B14F-4D97-AF65-F5344CB8AC3E}">
        <p14:creationId xmlns:p14="http://schemas.microsoft.com/office/powerpoint/2010/main" val="12991357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2D9DE-78EC-0B7A-BFBE-0155189EFC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BE9E4B-6CDD-1612-D9F0-0A0672356E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412CDB-1A3E-0935-5788-69A2EBA9995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04CCC54-A32F-C7F1-DC43-9B37C95A731C}"/>
              </a:ext>
            </a:extLst>
          </p:cNvPr>
          <p:cNvSpPr>
            <a:spLocks noGrp="1"/>
          </p:cNvSpPr>
          <p:nvPr>
            <p:ph type="sldNum" sz="quarter" idx="5"/>
          </p:nvPr>
        </p:nvSpPr>
        <p:spPr/>
        <p:txBody>
          <a:bodyPr/>
          <a:lstStyle/>
          <a:p>
            <a:fld id="{55F8E875-F571-4B67-A8E2-0FEA15DE945A}" type="slidenum">
              <a:rPr lang="en-GB" smtClean="0"/>
              <a:t>14</a:t>
            </a:fld>
            <a:endParaRPr lang="en-GB"/>
          </a:p>
        </p:txBody>
      </p:sp>
    </p:spTree>
    <p:extLst>
      <p:ext uri="{BB962C8B-B14F-4D97-AF65-F5344CB8AC3E}">
        <p14:creationId xmlns:p14="http://schemas.microsoft.com/office/powerpoint/2010/main" val="24814219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5C9E4D-DFD4-BB91-374D-53D408DB3E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3A3513-4C0C-6CA5-BC5B-1EB25F8431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4E253B-CF7D-16CE-FBD1-EB6790E543D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AEBC124-C6C8-E5BC-015D-B6316FD41724}"/>
              </a:ext>
            </a:extLst>
          </p:cNvPr>
          <p:cNvSpPr>
            <a:spLocks noGrp="1"/>
          </p:cNvSpPr>
          <p:nvPr>
            <p:ph type="sldNum" sz="quarter" idx="5"/>
          </p:nvPr>
        </p:nvSpPr>
        <p:spPr/>
        <p:txBody>
          <a:bodyPr/>
          <a:lstStyle/>
          <a:p>
            <a:fld id="{55F8E875-F571-4B67-A8E2-0FEA15DE945A}" type="slidenum">
              <a:rPr lang="en-GB" smtClean="0"/>
              <a:t>15</a:t>
            </a:fld>
            <a:endParaRPr lang="en-GB"/>
          </a:p>
        </p:txBody>
      </p:sp>
    </p:spTree>
    <p:extLst>
      <p:ext uri="{BB962C8B-B14F-4D97-AF65-F5344CB8AC3E}">
        <p14:creationId xmlns:p14="http://schemas.microsoft.com/office/powerpoint/2010/main" val="34730394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4ABC1F-3D01-4F9B-EB0C-A29BA2F777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BB73F0-166E-7587-5ACE-76369E7EC6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6E8974-B117-94C2-F795-A1061C82347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45CB248-765F-14A0-83F6-604B321B0C86}"/>
              </a:ext>
            </a:extLst>
          </p:cNvPr>
          <p:cNvSpPr>
            <a:spLocks noGrp="1"/>
          </p:cNvSpPr>
          <p:nvPr>
            <p:ph type="sldNum" sz="quarter" idx="5"/>
          </p:nvPr>
        </p:nvSpPr>
        <p:spPr/>
        <p:txBody>
          <a:bodyPr/>
          <a:lstStyle/>
          <a:p>
            <a:fld id="{55F8E875-F571-4B67-A8E2-0FEA15DE945A}" type="slidenum">
              <a:rPr lang="en-GB" smtClean="0"/>
              <a:t>16</a:t>
            </a:fld>
            <a:endParaRPr lang="en-GB"/>
          </a:p>
        </p:txBody>
      </p:sp>
    </p:spTree>
    <p:extLst>
      <p:ext uri="{BB962C8B-B14F-4D97-AF65-F5344CB8AC3E}">
        <p14:creationId xmlns:p14="http://schemas.microsoft.com/office/powerpoint/2010/main" val="20096180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081077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713881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443976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52010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01280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62015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0644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67771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15723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09346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3/15/2026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70427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3/15/2026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1673449"/>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7F9701-1FAB-924D-B365-477764349A7C}"/>
            </a:ext>
          </a:extLst>
        </p:cNvPr>
        <p:cNvGrpSpPr/>
        <p:nvPr/>
      </p:nvGrpSpPr>
      <p:grpSpPr>
        <a:xfrm>
          <a:off x="0" y="0"/>
          <a:ext cx="0" cy="0"/>
          <a:chOff x="0" y="0"/>
          <a:chExt cx="0" cy="0"/>
        </a:xfrm>
      </p:grpSpPr>
      <p:sp>
        <p:nvSpPr>
          <p:cNvPr id="5" name="Rectangle 1">
            <a:extLst>
              <a:ext uri="{FF2B5EF4-FFF2-40B4-BE49-F238E27FC236}">
                <a16:creationId xmlns:a16="http://schemas.microsoft.com/office/drawing/2014/main" id="{1CB3ACA2-3291-121C-FB19-A770998258EB}"/>
              </a:ext>
            </a:extLst>
          </p:cNvPr>
          <p:cNvSpPr>
            <a:spLocks noGrp="1" noChangeArrowheads="1"/>
          </p:cNvSpPr>
          <p:nvPr>
            <p:ph type="ctrTitle" idx="4294967295"/>
          </p:nvPr>
        </p:nvSpPr>
        <p:spPr bwMode="auto">
          <a:xfrm>
            <a:off x="0" y="284749"/>
            <a:ext cx="11150600"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Aft>
                <a:spcPct val="0"/>
              </a:spcAft>
            </a:pPr>
            <a:r>
              <a:rPr lang="en-GB" sz="2400" b="0" dirty="0">
                <a:latin typeface="Times New Roman" panose="02020603050405020304" pitchFamily="18" charset="0"/>
                <a:cs typeface="Times New Roman" panose="02020603050405020304" pitchFamily="18" charset="0"/>
              </a:rPr>
              <a:t>Module Name: Problem Solving and Decision Making</a:t>
            </a:r>
            <a:br>
              <a:rPr lang="en-GB" sz="2400" b="0" dirty="0">
                <a:latin typeface="Times New Roman" panose="02020603050405020304" pitchFamily="18" charset="0"/>
                <a:cs typeface="Times New Roman" panose="02020603050405020304" pitchFamily="18" charset="0"/>
              </a:rPr>
            </a:br>
            <a:br>
              <a:rPr lang="en-GB" sz="2400" b="0" dirty="0">
                <a:latin typeface="Times New Roman" panose="02020603050405020304" pitchFamily="18" charset="0"/>
                <a:cs typeface="Times New Roman" panose="02020603050405020304" pitchFamily="18" charset="0"/>
              </a:rPr>
            </a:br>
            <a:r>
              <a:rPr lang="en-GB" sz="2400" b="0" dirty="0">
                <a:latin typeface="Times New Roman" panose="02020603050405020304" pitchFamily="18" charset="0"/>
                <a:cs typeface="Times New Roman" panose="02020603050405020304" pitchFamily="18" charset="0"/>
              </a:rPr>
              <a:t>Module Code: </a:t>
            </a:r>
            <a:r>
              <a:rPr lang="en-GB" sz="2400" dirty="0">
                <a:latin typeface="Times New Roman" panose="02020603050405020304" pitchFamily="18" charset="0"/>
                <a:cs typeface="Times New Roman" panose="02020603050405020304" pitchFamily="18" charset="0"/>
              </a:rPr>
              <a:t>LCLM4004</a:t>
            </a:r>
            <a:br>
              <a:rPr lang="en-GB" sz="2400" b="0" dirty="0">
                <a:latin typeface="Times New Roman" panose="02020603050405020304" pitchFamily="18" charset="0"/>
                <a:cs typeface="Times New Roman" panose="02020603050405020304" pitchFamily="18" charset="0"/>
              </a:rPr>
            </a:br>
            <a:br>
              <a:rPr lang="en-GB" sz="2400" b="0" dirty="0">
                <a:latin typeface="Times New Roman" panose="02020603050405020304" pitchFamily="18" charset="0"/>
                <a:cs typeface="Times New Roman" panose="02020603050405020304" pitchFamily="18" charset="0"/>
              </a:rPr>
            </a:br>
            <a:r>
              <a:rPr lang="en-GB" sz="2400" b="0" dirty="0">
                <a:latin typeface="Times New Roman" panose="02020603050405020304" pitchFamily="18" charset="0"/>
                <a:cs typeface="Times New Roman" panose="02020603050405020304" pitchFamily="18" charset="0"/>
              </a:rPr>
              <a:t>Student Name: Ademola </a:t>
            </a:r>
            <a:r>
              <a:rPr lang="en-GB" sz="2400" b="0" dirty="0" err="1">
                <a:latin typeface="Times New Roman" panose="02020603050405020304" pitchFamily="18" charset="0"/>
                <a:cs typeface="Times New Roman" panose="02020603050405020304" pitchFamily="18" charset="0"/>
              </a:rPr>
              <a:t>Adeniye</a:t>
            </a:r>
            <a:r>
              <a:rPr lang="en-GB" sz="2400" b="0" dirty="0">
                <a:latin typeface="Times New Roman" panose="02020603050405020304" pitchFamily="18" charset="0"/>
                <a:cs typeface="Times New Roman" panose="02020603050405020304" pitchFamily="18" charset="0"/>
              </a:rPr>
              <a:t> </a:t>
            </a:r>
            <a:r>
              <a:rPr lang="en-GB" sz="2400" b="0" dirty="0" err="1">
                <a:latin typeface="Times New Roman" panose="02020603050405020304" pitchFamily="18" charset="0"/>
                <a:cs typeface="Times New Roman" panose="02020603050405020304" pitchFamily="18" charset="0"/>
              </a:rPr>
              <a:t>Jagun</a:t>
            </a:r>
            <a:br>
              <a:rPr lang="en-GB" sz="2400" b="0" dirty="0">
                <a:latin typeface="Times New Roman" panose="02020603050405020304" pitchFamily="18" charset="0"/>
                <a:cs typeface="Times New Roman" panose="02020603050405020304" pitchFamily="18" charset="0"/>
              </a:rPr>
            </a:br>
            <a:br>
              <a:rPr lang="en-GB" sz="2400" b="0" dirty="0">
                <a:latin typeface="Times New Roman" panose="02020603050405020304" pitchFamily="18" charset="0"/>
                <a:cs typeface="Times New Roman" panose="02020603050405020304" pitchFamily="18" charset="0"/>
              </a:rPr>
            </a:br>
            <a:r>
              <a:rPr lang="en-GB" sz="2400" b="0" dirty="0">
                <a:latin typeface="Times New Roman" panose="02020603050405020304" pitchFamily="18" charset="0"/>
                <a:cs typeface="Times New Roman" panose="02020603050405020304" pitchFamily="18" charset="0"/>
              </a:rPr>
              <a:t>Student ID : </a:t>
            </a:r>
            <a:r>
              <a:rPr lang="en-US" sz="2400" dirty="0">
                <a:latin typeface="Times New Roman" panose="02020603050405020304" pitchFamily="18" charset="0"/>
                <a:cs typeface="Times New Roman" panose="02020603050405020304" pitchFamily="18" charset="0"/>
              </a:rPr>
              <a:t>2516281</a:t>
            </a:r>
            <a:br>
              <a:rPr lang="en-GB" sz="2400" b="0" dirty="0">
                <a:latin typeface="Times New Roman" panose="02020603050405020304" pitchFamily="18" charset="0"/>
                <a:cs typeface="Times New Roman" panose="02020603050405020304" pitchFamily="18" charset="0"/>
              </a:rPr>
            </a:br>
            <a:br>
              <a:rPr lang="en-GB" sz="2400" b="0" dirty="0">
                <a:latin typeface="Times New Roman" panose="02020603050405020304" pitchFamily="18" charset="0"/>
                <a:cs typeface="Times New Roman" panose="02020603050405020304" pitchFamily="18" charset="0"/>
              </a:rPr>
            </a:br>
            <a:r>
              <a:rPr lang="en-GB" sz="2400" b="0" dirty="0">
                <a:latin typeface="Times New Roman" panose="02020603050405020304" pitchFamily="18" charset="0"/>
                <a:cs typeface="Times New Roman" panose="02020603050405020304" pitchFamily="18" charset="0"/>
              </a:rPr>
              <a:t>Lecturer: Mr. </a:t>
            </a:r>
            <a:r>
              <a:rPr lang="en-GB" sz="2400" b="0">
                <a:latin typeface="Times New Roman" panose="02020603050405020304" pitchFamily="18" charset="0"/>
                <a:cs typeface="Times New Roman" panose="02020603050405020304" pitchFamily="18" charset="0"/>
              </a:rPr>
              <a:t>Toyin Adisa</a:t>
            </a:r>
            <a:br>
              <a:rPr lang="en-GB" sz="2400" b="0" dirty="0">
                <a:latin typeface="Times New Roman" panose="02020603050405020304" pitchFamily="18" charset="0"/>
                <a:cs typeface="Times New Roman" panose="02020603050405020304" pitchFamily="18" charset="0"/>
              </a:rPr>
            </a:br>
            <a:br>
              <a:rPr lang="en-GB" sz="2400" b="0" dirty="0">
                <a:latin typeface="Times New Roman" panose="02020603050405020304" pitchFamily="18" charset="0"/>
                <a:cs typeface="Times New Roman" panose="02020603050405020304" pitchFamily="18" charset="0"/>
              </a:rPr>
            </a:br>
            <a:r>
              <a:rPr lang="en-GB" sz="2400" b="0" dirty="0">
                <a:latin typeface="Times New Roman" panose="02020603050405020304" pitchFamily="18" charset="0"/>
                <a:cs typeface="Times New Roman" panose="02020603050405020304" pitchFamily="18" charset="0"/>
              </a:rPr>
              <a:t>Assignment 1: Presentation on </a:t>
            </a:r>
            <a:r>
              <a:rPr kumimoji="0" lang="en-GB" sz="2400" b="0" i="0" u="none" strike="noStrike" cap="none" normalizeH="0" baseline="0" noProof="0" dirty="0">
                <a:ln>
                  <a:noFill/>
                </a:ln>
                <a:solidFill>
                  <a:schemeClr val="tx1"/>
                </a:solidFill>
                <a:effectLst/>
                <a:latin typeface="Times New Roman" panose="02020603050405020304" pitchFamily="18" charset="0"/>
                <a:cs typeface="Times New Roman" panose="02020603050405020304" pitchFamily="18" charset="0"/>
              </a:rPr>
              <a:t>Green Haven Florists – Business Analysis and Recommendations</a:t>
            </a:r>
            <a:br>
              <a:rPr kumimoji="0" lang="en-GB" sz="2400" b="0" i="0" u="none" strike="noStrike" cap="none" normalizeH="0" baseline="0" noProof="0" dirty="0">
                <a:ln>
                  <a:noFill/>
                </a:ln>
                <a:solidFill>
                  <a:schemeClr val="tx1"/>
                </a:solidFill>
                <a:effectLst/>
                <a:latin typeface="Times New Roman" panose="02020603050405020304" pitchFamily="18" charset="0"/>
                <a:cs typeface="Times New Roman" panose="02020603050405020304" pitchFamily="18" charset="0"/>
              </a:rPr>
            </a:br>
            <a:endParaRPr kumimoji="0" lang="en-GB" sz="2400" b="0" i="0" u="none" strike="noStrike" cap="none" normalizeH="0" baseline="0" noProof="0" dirty="0">
              <a:ln>
                <a:noFill/>
              </a:ln>
              <a:solidFill>
                <a:schemeClr val="tx1"/>
              </a:solidFill>
              <a:effectLst/>
              <a:latin typeface="Times New Roman" panose="02020603050405020304" pitchFamily="18" charset="0"/>
              <a:cs typeface="Times New Roman" panose="02020603050405020304" pitchFamily="18" charset="0"/>
            </a:endParaRPr>
          </a:p>
          <a:p>
            <a:pPr lvl="0" eaLnBrk="0" fontAlgn="base" hangingPunct="0">
              <a:spcAft>
                <a:spcPct val="0"/>
              </a:spcAft>
            </a:pPr>
            <a:r>
              <a:rPr kumimoji="0" lang="en-GB" sz="2400" b="0" i="0" u="none" strike="noStrike" cap="none" normalizeH="0" baseline="0" noProof="0" dirty="0">
                <a:ln>
                  <a:noFill/>
                </a:ln>
                <a:solidFill>
                  <a:schemeClr val="tx1"/>
                </a:solidFill>
                <a:effectLst/>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42819912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DFE947D-EF4B-F048-4665-7B9A28A2C77D}"/>
            </a:ext>
          </a:extLst>
        </p:cNvPr>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1">
            <a:extLst>
              <a:ext uri="{FF2B5EF4-FFF2-40B4-BE49-F238E27FC236}">
                <a16:creationId xmlns:a16="http://schemas.microsoft.com/office/drawing/2014/main" id="{F1C00B29-7FAD-D5CF-2A9D-260DA8F31BFB}"/>
              </a:ext>
            </a:extLst>
          </p:cNvPr>
          <p:cNvSpPr>
            <a:spLocks noGrp="1" noChangeArrowheads="1"/>
          </p:cNvSpPr>
          <p:nvPr>
            <p:ph type="ctrTitle"/>
          </p:nvPr>
        </p:nvSpPr>
        <p:spPr bwMode="auto">
          <a:xfrm>
            <a:off x="517868" y="841282"/>
            <a:ext cx="5214824" cy="377389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b" anchorCtr="0" compatLnSpc="1">
            <a:prstTxWarp prst="textNoShape">
              <a:avLst/>
            </a:prstTxWarp>
            <a:normAutofit fontScale="90000"/>
          </a:bodyPr>
          <a:lstStyle/>
          <a:p>
            <a:pPr>
              <a:lnSpc>
                <a:spcPct val="90000"/>
              </a:lnSpc>
            </a:pPr>
            <a:r>
              <a:rPr lang="en-GB" sz="1600" noProof="0" dirty="0">
                <a:solidFill>
                  <a:schemeClr val="tx2"/>
                </a:solidFill>
                <a:latin typeface="Times New Roman" panose="02020603050405020304" pitchFamily="18" charset="0"/>
                <a:cs typeface="Times New Roman" panose="02020603050405020304" pitchFamily="18" charset="0"/>
              </a:rPr>
              <a:t>Introduction</a:t>
            </a:r>
            <a:br>
              <a:rPr lang="en-GB" sz="1600" b="0" noProof="0" dirty="0">
                <a:solidFill>
                  <a:schemeClr val="tx2"/>
                </a:solidFill>
                <a:latin typeface="Times New Roman" panose="02020603050405020304" pitchFamily="18" charset="0"/>
                <a:cs typeface="Times New Roman" panose="02020603050405020304" pitchFamily="18" charset="0"/>
              </a:rPr>
            </a:br>
            <a:br>
              <a:rPr lang="en-GB" sz="1600" b="0" noProof="0" dirty="0">
                <a:solidFill>
                  <a:schemeClr val="tx2"/>
                </a:solidFill>
                <a:latin typeface="Times New Roman" panose="02020603050405020304" pitchFamily="18" charset="0"/>
                <a:cs typeface="Times New Roman" panose="02020603050405020304" pitchFamily="18" charset="0"/>
              </a:rPr>
            </a:br>
            <a:r>
              <a:rPr lang="en-GB" sz="1600" b="0" noProof="0" dirty="0">
                <a:solidFill>
                  <a:schemeClr val="tx2"/>
                </a:solidFill>
                <a:latin typeface="Times New Roman" panose="02020603050405020304" pitchFamily="18" charset="0"/>
                <a:cs typeface="Times New Roman" panose="02020603050405020304" pitchFamily="18" charset="0"/>
              </a:rPr>
              <a:t>Green Haven Florists is a small independent flower shop in Norwich, UK, established in 2016. The business built a strong reputation for bespoke floral arrangements, eco-friendly packaging, and community engagement.</a:t>
            </a:r>
            <a:br>
              <a:rPr lang="en-GB" sz="1600" b="0" noProof="0" dirty="0">
                <a:solidFill>
                  <a:schemeClr val="tx2"/>
                </a:solidFill>
                <a:latin typeface="Times New Roman" panose="02020603050405020304" pitchFamily="18" charset="0"/>
                <a:cs typeface="Times New Roman" panose="02020603050405020304" pitchFamily="18" charset="0"/>
              </a:rPr>
            </a:br>
            <a:br>
              <a:rPr lang="en-GB" sz="1600" b="0" noProof="0" dirty="0">
                <a:solidFill>
                  <a:schemeClr val="tx2"/>
                </a:solidFill>
                <a:latin typeface="Times New Roman" panose="02020603050405020304" pitchFamily="18" charset="0"/>
                <a:cs typeface="Times New Roman" panose="02020603050405020304" pitchFamily="18" charset="0"/>
              </a:rPr>
            </a:br>
            <a:r>
              <a:rPr lang="en-GB" sz="1600" b="0" noProof="0" dirty="0">
                <a:solidFill>
                  <a:schemeClr val="tx2"/>
                </a:solidFill>
                <a:latin typeface="Times New Roman" panose="02020603050405020304" pitchFamily="18" charset="0"/>
                <a:cs typeface="Times New Roman" panose="02020603050405020304" pitchFamily="18" charset="0"/>
              </a:rPr>
              <a:t>However, </a:t>
            </a:r>
            <a:r>
              <a:rPr lang="en-US" sz="1600" b="0" dirty="0">
                <a:solidFill>
                  <a:schemeClr val="tx2"/>
                </a:solidFill>
                <a:latin typeface="Times New Roman" panose="02020603050405020304" pitchFamily="18" charset="0"/>
                <a:cs typeface="Times New Roman" panose="02020603050405020304" pitchFamily="18" charset="0"/>
              </a:rPr>
              <a:t>over the past 12 months, the business has experienced a 30% decline in in-store sales and a reduction in</a:t>
            </a:r>
            <a:r>
              <a:rPr lang="en-GB" sz="1600" b="0" noProof="0" dirty="0">
                <a:solidFill>
                  <a:schemeClr val="tx2"/>
                </a:solidFill>
                <a:latin typeface="Times New Roman" panose="02020603050405020304" pitchFamily="18" charset="0"/>
                <a:cs typeface="Times New Roman" panose="02020603050405020304" pitchFamily="18" charset="0"/>
              </a:rPr>
              <a:t> foot traffic.</a:t>
            </a:r>
            <a:br>
              <a:rPr lang="en-GB" sz="1600" b="0" noProof="0" dirty="0">
                <a:solidFill>
                  <a:schemeClr val="tx2"/>
                </a:solidFill>
                <a:latin typeface="Times New Roman" panose="02020603050405020304" pitchFamily="18" charset="0"/>
                <a:cs typeface="Times New Roman" panose="02020603050405020304" pitchFamily="18" charset="0"/>
              </a:rPr>
            </a:br>
            <a:br>
              <a:rPr lang="en-GB" sz="1600" b="0" noProof="0" dirty="0">
                <a:solidFill>
                  <a:schemeClr val="tx2"/>
                </a:solidFill>
                <a:latin typeface="Times New Roman" panose="02020603050405020304" pitchFamily="18" charset="0"/>
                <a:cs typeface="Times New Roman" panose="02020603050405020304" pitchFamily="18" charset="0"/>
              </a:rPr>
            </a:br>
            <a:r>
              <a:rPr lang="en-GB" sz="1600" b="0" noProof="0" dirty="0">
                <a:solidFill>
                  <a:schemeClr val="tx2"/>
                </a:solidFill>
                <a:latin typeface="Times New Roman" panose="02020603050405020304" pitchFamily="18" charset="0"/>
                <a:cs typeface="Times New Roman" panose="02020603050405020304" pitchFamily="18" charset="0"/>
              </a:rPr>
              <a:t>Aim of this presentation:</a:t>
            </a:r>
            <a:br>
              <a:rPr lang="en-GB" sz="1600" b="0" noProof="0" dirty="0">
                <a:solidFill>
                  <a:schemeClr val="tx2"/>
                </a:solidFill>
                <a:latin typeface="Times New Roman" panose="02020603050405020304" pitchFamily="18" charset="0"/>
                <a:cs typeface="Times New Roman" panose="02020603050405020304" pitchFamily="18" charset="0"/>
              </a:rPr>
            </a:br>
            <a:br>
              <a:rPr lang="en-GB" sz="1600" b="0" noProof="0" dirty="0">
                <a:solidFill>
                  <a:schemeClr val="tx2"/>
                </a:solidFill>
                <a:latin typeface="Times New Roman" panose="02020603050405020304" pitchFamily="18" charset="0"/>
                <a:cs typeface="Times New Roman" panose="02020603050405020304" pitchFamily="18" charset="0"/>
              </a:rPr>
            </a:br>
            <a:r>
              <a:rPr lang="en-GB" sz="1600" b="0" noProof="0" dirty="0">
                <a:solidFill>
                  <a:schemeClr val="tx2"/>
                </a:solidFill>
                <a:latin typeface="Times New Roman" panose="02020603050405020304" pitchFamily="18" charset="0"/>
                <a:cs typeface="Times New Roman" panose="02020603050405020304" pitchFamily="18" charset="0"/>
              </a:rPr>
              <a:t>To analyse the problems affecting Green Haven Florists and recommend practical strategies to improve performance and competitiveness.</a:t>
            </a:r>
            <a:br>
              <a:rPr lang="en-GB" sz="1600" b="0" noProof="0" dirty="0">
                <a:solidFill>
                  <a:schemeClr val="tx2"/>
                </a:solidFill>
                <a:latin typeface="Times New Roman" panose="02020603050405020304" pitchFamily="18" charset="0"/>
                <a:cs typeface="Times New Roman" panose="02020603050405020304" pitchFamily="18" charset="0"/>
              </a:rPr>
            </a:br>
            <a:endParaRPr kumimoji="0" lang="en-GB" sz="1600" b="0" i="0" u="none" strike="noStrike" cap="none" normalizeH="0" baseline="0" noProof="0" dirty="0">
              <a:ln>
                <a:noFill/>
              </a:ln>
              <a:solidFill>
                <a:schemeClr val="tx2"/>
              </a:solidFill>
              <a:effectLst/>
              <a:latin typeface="Times New Roman" panose="02020603050405020304" pitchFamily="18" charset="0"/>
              <a:cs typeface="Times New Roman" panose="02020603050405020304" pitchFamily="18" charset="0"/>
            </a:endParaRPr>
          </a:p>
        </p:txBody>
      </p:sp>
      <p:pic>
        <p:nvPicPr>
          <p:cNvPr id="58" name="Video 57" descr="Vibrant Flowers">
            <a:extLst>
              <a:ext uri="{FF2B5EF4-FFF2-40B4-BE49-F238E27FC236}">
                <a16:creationId xmlns:a16="http://schemas.microsoft.com/office/drawing/2014/main" id="{FA1FCB91-A8DA-A736-46C6-C4B872A5CFF3}"/>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58"/>
          <a:stretch>
            <a:fillRect/>
          </a:stretch>
        </p:blipFill>
        <p:spPr>
          <a:xfrm>
            <a:off x="5732692" y="1327498"/>
            <a:ext cx="5941440" cy="3333402"/>
          </a:xfrm>
          <a:prstGeom prst="rect">
            <a:avLst/>
          </a:prstGeom>
        </p:spPr>
      </p:pic>
      <p:sp>
        <p:nvSpPr>
          <p:cNvPr id="76" name="Freeform: Shape 75">
            <a:extLst>
              <a:ext uri="{FF2B5EF4-FFF2-40B4-BE49-F238E27FC236}">
                <a16:creationId xmlns:a16="http://schemas.microsoft.com/office/drawing/2014/main" id="{81F0C179-4DBF-6AB9-CD0B-9224A0C88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6300216"/>
            <a:ext cx="11165482" cy="45719"/>
          </a:xfrm>
          <a:custGeom>
            <a:avLst/>
            <a:gdLst>
              <a:gd name="connsiteX0" fmla="*/ 0 w 11165482"/>
              <a:gd name="connsiteY0" fmla="*/ 0 h 45719"/>
              <a:gd name="connsiteX1" fmla="*/ 3694525 w 11165482"/>
              <a:gd name="connsiteY1" fmla="*/ 0 h 45719"/>
              <a:gd name="connsiteX2" fmla="*/ 5021183 w 11165482"/>
              <a:gd name="connsiteY2" fmla="*/ 0 h 45719"/>
              <a:gd name="connsiteX3" fmla="*/ 6144299 w 11165482"/>
              <a:gd name="connsiteY3" fmla="*/ 0 h 45719"/>
              <a:gd name="connsiteX4" fmla="*/ 8715708 w 11165482"/>
              <a:gd name="connsiteY4" fmla="*/ 0 h 45719"/>
              <a:gd name="connsiteX5" fmla="*/ 11165482 w 11165482"/>
              <a:gd name="connsiteY5" fmla="*/ 0 h 45719"/>
              <a:gd name="connsiteX6" fmla="*/ 11165482 w 11165482"/>
              <a:gd name="connsiteY6" fmla="*/ 45719 h 45719"/>
              <a:gd name="connsiteX7" fmla="*/ 8715708 w 11165482"/>
              <a:gd name="connsiteY7" fmla="*/ 45719 h 45719"/>
              <a:gd name="connsiteX8" fmla="*/ 6144299 w 11165482"/>
              <a:gd name="connsiteY8" fmla="*/ 45719 h 45719"/>
              <a:gd name="connsiteX9" fmla="*/ 5021183 w 11165482"/>
              <a:gd name="connsiteY9" fmla="*/ 45719 h 45719"/>
              <a:gd name="connsiteX10" fmla="*/ 3694525 w 11165482"/>
              <a:gd name="connsiteY10" fmla="*/ 45719 h 45719"/>
              <a:gd name="connsiteX11" fmla="*/ 0 w 11165482"/>
              <a:gd name="connsiteY11" fmla="*/ 45719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3694525 w 11165482"/>
              <a:gd name="connsiteY9" fmla="*/ 45719 h 45719"/>
              <a:gd name="connsiteX10" fmla="*/ 0 w 11165482"/>
              <a:gd name="connsiteY10" fmla="*/ 45719 h 45719"/>
              <a:gd name="connsiteX11" fmla="*/ 0 w 11165482"/>
              <a:gd name="connsiteY11" fmla="*/ 0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0 w 11165482"/>
              <a:gd name="connsiteY9" fmla="*/ 45719 h 45719"/>
              <a:gd name="connsiteX10" fmla="*/ 0 w 11165482"/>
              <a:gd name="connsiteY10"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6144299 w 11165482"/>
              <a:gd name="connsiteY6" fmla="*/ 45719 h 45719"/>
              <a:gd name="connsiteX7" fmla="*/ 5021183 w 11165482"/>
              <a:gd name="connsiteY7" fmla="*/ 45719 h 45719"/>
              <a:gd name="connsiteX8" fmla="*/ 0 w 11165482"/>
              <a:gd name="connsiteY8" fmla="*/ 45719 h 45719"/>
              <a:gd name="connsiteX9" fmla="*/ 0 w 11165482"/>
              <a:gd name="connsiteY9"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5021183 w 11165482"/>
              <a:gd name="connsiteY6" fmla="*/ 45719 h 45719"/>
              <a:gd name="connsiteX7" fmla="*/ 0 w 11165482"/>
              <a:gd name="connsiteY7" fmla="*/ 45719 h 45719"/>
              <a:gd name="connsiteX8" fmla="*/ 0 w 11165482"/>
              <a:gd name="connsiteY8"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5021183 w 11165482"/>
              <a:gd name="connsiteY5" fmla="*/ 45719 h 45719"/>
              <a:gd name="connsiteX6" fmla="*/ 0 w 11165482"/>
              <a:gd name="connsiteY6" fmla="*/ 45719 h 45719"/>
              <a:gd name="connsiteX7" fmla="*/ 0 w 11165482"/>
              <a:gd name="connsiteY7"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0 w 11165482"/>
              <a:gd name="connsiteY5" fmla="*/ 45719 h 45719"/>
              <a:gd name="connsiteX6" fmla="*/ 0 w 11165482"/>
              <a:gd name="connsiteY6"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0 w 11165482"/>
              <a:gd name="connsiteY4" fmla="*/ 45719 h 45719"/>
              <a:gd name="connsiteX5" fmla="*/ 0 w 11165482"/>
              <a:gd name="connsiteY5" fmla="*/ 0 h 45719"/>
              <a:gd name="connsiteX0" fmla="*/ 0 w 11165482"/>
              <a:gd name="connsiteY0" fmla="*/ 0 h 45719"/>
              <a:gd name="connsiteX1" fmla="*/ 11165482 w 11165482"/>
              <a:gd name="connsiteY1" fmla="*/ 0 h 45719"/>
              <a:gd name="connsiteX2" fmla="*/ 11165482 w 11165482"/>
              <a:gd name="connsiteY2" fmla="*/ 45719 h 45719"/>
              <a:gd name="connsiteX3" fmla="*/ 0 w 11165482"/>
              <a:gd name="connsiteY3" fmla="*/ 45719 h 45719"/>
              <a:gd name="connsiteX4" fmla="*/ 0 w 11165482"/>
              <a:gd name="connsiteY4" fmla="*/ 0 h 45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65482" h="45719">
                <a:moveTo>
                  <a:pt x="0" y="0"/>
                </a:moveTo>
                <a:lnTo>
                  <a:pt x="11165482" y="0"/>
                </a:lnTo>
                <a:lnTo>
                  <a:pt x="11165482" y="45719"/>
                </a:lnTo>
                <a:lnTo>
                  <a:pt x="0" y="45719"/>
                </a:lnTo>
                <a:lnTo>
                  <a:pt x="0"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76789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70"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8"/>
                                        </p:tgtEl>
                                      </p:cBhvr>
                                    </p:cmd>
                                  </p:childTnLst>
                                </p:cTn>
                              </p:par>
                            </p:childTnLst>
                          </p:cTn>
                        </p:par>
                      </p:childTnLst>
                    </p:cTn>
                  </p:par>
                </p:childTnLst>
              </p:cTn>
              <p:nextCondLst>
                <p:cond evt="onClick" delay="0">
                  <p:tgtEl>
                    <p:spTgt spid="58"/>
                  </p:tgtEl>
                </p:cond>
              </p:nextCondLst>
            </p:seq>
            <p:video>
              <p:cMediaNode mute="1">
                <p:cTn id="12" repeatCount="indefinite" fill="hold" display="0">
                  <p:stCondLst>
                    <p:cond delay="indefinite"/>
                  </p:stCondLst>
                </p:cTn>
                <p:tgtEl>
                  <p:spTgt spid="58"/>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C66F44D-5DA5-2C53-7CB6-A211C0348DE6}"/>
            </a:ext>
          </a:extLst>
        </p:cNvPr>
        <p:cNvGrpSpPr/>
        <p:nvPr/>
      </p:nvGrpSpPr>
      <p:grpSpPr>
        <a:xfrm>
          <a:off x="0" y="0"/>
          <a:ext cx="0" cy="0"/>
          <a:chOff x="0" y="0"/>
          <a:chExt cx="0" cy="0"/>
        </a:xfrm>
      </p:grpSpPr>
      <p:sp>
        <p:nvSpPr>
          <p:cNvPr id="10" name="Freeform: Shape 9">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Rectangle 13">
            <a:extLst>
              <a:ext uri="{FF2B5EF4-FFF2-40B4-BE49-F238E27FC236}">
                <a16:creationId xmlns:a16="http://schemas.microsoft.com/office/drawing/2014/main" id="{E73AF435-44C8-C44B-9352-ACFA393E2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1">
            <a:extLst>
              <a:ext uri="{FF2B5EF4-FFF2-40B4-BE49-F238E27FC236}">
                <a16:creationId xmlns:a16="http://schemas.microsoft.com/office/drawing/2014/main" id="{7F4D219E-350D-E8E7-6642-A3E03748A7B5}"/>
              </a:ext>
            </a:extLst>
          </p:cNvPr>
          <p:cNvSpPr>
            <a:spLocks noGrp="1" noChangeArrowheads="1"/>
          </p:cNvSpPr>
          <p:nvPr>
            <p:ph type="ctrTitle" idx="4294967295"/>
          </p:nvPr>
        </p:nvSpPr>
        <p:spPr bwMode="auto">
          <a:xfrm>
            <a:off x="513825" y="787401"/>
            <a:ext cx="4515375" cy="541817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Autofit/>
          </a:bodyPr>
          <a:lstStyle/>
          <a:p>
            <a:r>
              <a:rPr lang="en-GB" sz="1200" noProof="0" dirty="0">
                <a:latin typeface="Times New Roman" panose="02020603050405020304" pitchFamily="18" charset="0"/>
                <a:cs typeface="Times New Roman" panose="02020603050405020304" pitchFamily="18" charset="0"/>
              </a:rPr>
              <a:t>5W2H: What is causing the challenges at Green Haven Florists?</a:t>
            </a:r>
            <a:br>
              <a:rPr lang="en-GB" sz="1200" noProof="0" dirty="0">
                <a:latin typeface="Times New Roman" panose="02020603050405020304" pitchFamily="18" charset="0"/>
                <a:cs typeface="Times New Roman" panose="02020603050405020304" pitchFamily="18" charset="0"/>
              </a:rPr>
            </a:br>
            <a:br>
              <a:rPr lang="en-GB" sz="1200" b="0" noProof="0" dirty="0">
                <a:latin typeface="Times New Roman" panose="02020603050405020304" pitchFamily="18" charset="0"/>
                <a:cs typeface="Times New Roman" panose="02020603050405020304" pitchFamily="18" charset="0"/>
              </a:rPr>
            </a:br>
            <a:r>
              <a:rPr lang="en-GB" sz="1200" b="0" noProof="0" dirty="0">
                <a:latin typeface="Times New Roman" panose="02020603050405020304" pitchFamily="18" charset="0"/>
                <a:cs typeface="Times New Roman" panose="02020603050405020304" pitchFamily="18" charset="0"/>
              </a:rPr>
              <a:t>Who is affected/involved?</a:t>
            </a:r>
            <a:br>
              <a:rPr lang="en-GB" sz="1200" b="0" noProof="0" dirty="0">
                <a:latin typeface="Times New Roman" panose="02020603050405020304" pitchFamily="18" charset="0"/>
                <a:cs typeface="Times New Roman" panose="02020603050405020304" pitchFamily="18" charset="0"/>
              </a:rPr>
            </a:br>
            <a:r>
              <a:rPr lang="en-GB" sz="1200" b="0" noProof="0" dirty="0">
                <a:latin typeface="Times New Roman" panose="02020603050405020304" pitchFamily="18" charset="0"/>
                <a:cs typeface="Times New Roman" panose="02020603050405020304" pitchFamily="18" charset="0"/>
              </a:rPr>
              <a:t> Liam, Priya Patel, and loyal local customers</a:t>
            </a:r>
            <a:br>
              <a:rPr lang="en-GB" sz="1200" b="0" noProof="0" dirty="0">
                <a:latin typeface="Times New Roman" panose="02020603050405020304" pitchFamily="18" charset="0"/>
                <a:cs typeface="Times New Roman" panose="02020603050405020304" pitchFamily="18" charset="0"/>
              </a:rPr>
            </a:br>
            <a:br>
              <a:rPr lang="en-GB" sz="1200" b="0" noProof="0" dirty="0">
                <a:latin typeface="Times New Roman" panose="02020603050405020304" pitchFamily="18" charset="0"/>
                <a:cs typeface="Times New Roman" panose="02020603050405020304" pitchFamily="18" charset="0"/>
              </a:rPr>
            </a:br>
            <a:r>
              <a:rPr lang="en-GB" sz="1200" b="0" noProof="0" dirty="0">
                <a:latin typeface="Times New Roman" panose="02020603050405020304" pitchFamily="18" charset="0"/>
                <a:cs typeface="Times New Roman" panose="02020603050405020304" pitchFamily="18" charset="0"/>
              </a:rPr>
              <a:t>What are the key issues? Significant sales decline + reduced in-store foot traffic → External pressures + internal operational gaps</a:t>
            </a:r>
            <a:br>
              <a:rPr lang="en-GB" sz="1200" b="0" noProof="0" dirty="0">
                <a:latin typeface="Times New Roman" panose="02020603050405020304" pitchFamily="18" charset="0"/>
                <a:cs typeface="Times New Roman" panose="02020603050405020304" pitchFamily="18" charset="0"/>
              </a:rPr>
            </a:br>
            <a:br>
              <a:rPr lang="en-GB" sz="1200" b="0" noProof="0" dirty="0">
                <a:latin typeface="Times New Roman" panose="02020603050405020304" pitchFamily="18" charset="0"/>
                <a:cs typeface="Times New Roman" panose="02020603050405020304" pitchFamily="18" charset="0"/>
              </a:rPr>
            </a:br>
            <a:r>
              <a:rPr lang="en-GB" sz="1200" b="0" noProof="0" dirty="0">
                <a:latin typeface="Times New Roman" panose="02020603050405020304" pitchFamily="18" charset="0"/>
                <a:cs typeface="Times New Roman" panose="02020603050405020304" pitchFamily="18" charset="0"/>
              </a:rPr>
              <a:t>Where is this happening? Green Haven Florists (independent flower shop in Norwich, UK)</a:t>
            </a:r>
            <a:br>
              <a:rPr lang="en-GB" sz="1200" b="0" noProof="0" dirty="0">
                <a:latin typeface="Times New Roman" panose="02020603050405020304" pitchFamily="18" charset="0"/>
                <a:cs typeface="Times New Roman" panose="02020603050405020304" pitchFamily="18" charset="0"/>
              </a:rPr>
            </a:br>
            <a:br>
              <a:rPr lang="en-GB" sz="1200" b="0" noProof="0" dirty="0">
                <a:latin typeface="Times New Roman" panose="02020603050405020304" pitchFamily="18" charset="0"/>
                <a:cs typeface="Times New Roman" panose="02020603050405020304" pitchFamily="18" charset="0"/>
              </a:rPr>
            </a:br>
            <a:r>
              <a:rPr lang="en-GB" sz="1200" b="0" noProof="0" dirty="0">
                <a:latin typeface="Times New Roman" panose="02020603050405020304" pitchFamily="18" charset="0"/>
                <a:cs typeface="Times New Roman" panose="02020603050405020304" pitchFamily="18" charset="0"/>
              </a:rPr>
              <a:t>When have these challenges become noticeable? Over the last 12 months</a:t>
            </a:r>
            <a:br>
              <a:rPr lang="en-GB" sz="1200" b="0" noProof="0" dirty="0">
                <a:latin typeface="Times New Roman" panose="02020603050405020304" pitchFamily="18" charset="0"/>
                <a:cs typeface="Times New Roman" panose="02020603050405020304" pitchFamily="18" charset="0"/>
              </a:rPr>
            </a:br>
            <a:br>
              <a:rPr lang="en-GB" sz="1200" b="0" noProof="0" dirty="0">
                <a:latin typeface="Times New Roman" panose="02020603050405020304" pitchFamily="18" charset="0"/>
                <a:cs typeface="Times New Roman" panose="02020603050405020304" pitchFamily="18" charset="0"/>
              </a:rPr>
            </a:br>
            <a:r>
              <a:rPr lang="en-GB" sz="1200" b="0" noProof="0" dirty="0">
                <a:latin typeface="Times New Roman" panose="02020603050405020304" pitchFamily="18" charset="0"/>
                <a:cs typeface="Times New Roman" panose="02020603050405020304" pitchFamily="18" charset="0"/>
              </a:rPr>
              <a:t>Why are sales and foot traffic dropping? Increased online competition (new boutique with strong Instagram presence + national chains with aggressive pricing – Shah and Vyas, 2025) </a:t>
            </a:r>
            <a:br>
              <a:rPr lang="en-GB" sz="1200" b="0" noProof="0" dirty="0">
                <a:latin typeface="Times New Roman" panose="02020603050405020304" pitchFamily="18" charset="0"/>
                <a:cs typeface="Times New Roman" panose="02020603050405020304" pitchFamily="18" charset="0"/>
              </a:rPr>
            </a:br>
            <a:br>
              <a:rPr lang="en-GB" sz="1200" b="0" noProof="0" dirty="0">
                <a:latin typeface="Times New Roman" panose="02020603050405020304" pitchFamily="18" charset="0"/>
                <a:cs typeface="Times New Roman" panose="02020603050405020304" pitchFamily="18" charset="0"/>
              </a:rPr>
            </a:br>
            <a:r>
              <a:rPr lang="en-GB" sz="1200" b="0" noProof="0" dirty="0">
                <a:latin typeface="Times New Roman" panose="02020603050405020304" pitchFamily="18" charset="0"/>
                <a:cs typeface="Times New Roman" panose="02020603050405020304" pitchFamily="18" charset="0"/>
              </a:rPr>
              <a:t>Inflation and rising costs of fresh flowers, Shift in consumer behaviour toward online shopping and convenience, Outdated website and weak digital marketing (Kingsnorth, 2025)</a:t>
            </a:r>
            <a:br>
              <a:rPr lang="en-GB" sz="1200" b="0" noProof="0" dirty="0">
                <a:latin typeface="Times New Roman" panose="02020603050405020304" pitchFamily="18" charset="0"/>
                <a:cs typeface="Times New Roman" panose="02020603050405020304" pitchFamily="18" charset="0"/>
              </a:rPr>
            </a:br>
            <a:br>
              <a:rPr lang="en-GB" sz="1200" b="0" noProof="0" dirty="0">
                <a:latin typeface="Times New Roman" panose="02020603050405020304" pitchFamily="18" charset="0"/>
                <a:cs typeface="Times New Roman" panose="02020603050405020304" pitchFamily="18" charset="0"/>
              </a:rPr>
            </a:br>
            <a:r>
              <a:rPr lang="en-GB" sz="1200" b="0" noProof="0" dirty="0">
                <a:latin typeface="Times New Roman" panose="02020603050405020304" pitchFamily="18" charset="0"/>
                <a:cs typeface="Times New Roman" panose="02020603050405020304" pitchFamily="18" charset="0"/>
              </a:rPr>
              <a:t>How are internal weaknesses contributing? Limited delivery options, no flower subscription service, overall weak online presence, and digital engagement</a:t>
            </a:r>
            <a:br>
              <a:rPr lang="en-GB" sz="1200" b="0" noProof="0" dirty="0">
                <a:latin typeface="Times New Roman" panose="02020603050405020304" pitchFamily="18" charset="0"/>
                <a:cs typeface="Times New Roman" panose="02020603050405020304" pitchFamily="18" charset="0"/>
              </a:rPr>
            </a:br>
            <a:br>
              <a:rPr lang="en-GB" sz="1200" b="0" noProof="0" dirty="0">
                <a:latin typeface="Times New Roman" panose="02020603050405020304" pitchFamily="18" charset="0"/>
                <a:cs typeface="Times New Roman" panose="02020603050405020304" pitchFamily="18" charset="0"/>
              </a:rPr>
            </a:br>
            <a:r>
              <a:rPr lang="en-GB" sz="1200" b="0" noProof="0" dirty="0">
                <a:latin typeface="Times New Roman" panose="02020603050405020304" pitchFamily="18" charset="0"/>
                <a:cs typeface="Times New Roman" panose="02020603050405020304" pitchFamily="18" charset="0"/>
              </a:rPr>
              <a:t>How much impact is this having? 30% decline in in-store sales → Directly reducing profitability and threatening long-term viability</a:t>
            </a:r>
          </a:p>
        </p:txBody>
      </p:sp>
      <p:sp>
        <p:nvSpPr>
          <p:cNvPr id="16" name="Freeform: Shape 15">
            <a:extLst>
              <a:ext uri="{FF2B5EF4-FFF2-40B4-BE49-F238E27FC236}">
                <a16:creationId xmlns:a16="http://schemas.microsoft.com/office/drawing/2014/main" id="{288058DF-7580-C88F-23F0-429412309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5" y="508090"/>
            <a:ext cx="4288568" cy="149279"/>
          </a:xfrm>
          <a:custGeom>
            <a:avLst/>
            <a:gdLst>
              <a:gd name="connsiteX0" fmla="*/ 0 w 6117427"/>
              <a:gd name="connsiteY0" fmla="*/ 0 h 149279"/>
              <a:gd name="connsiteX1" fmla="*/ 6117427 w 6117427"/>
              <a:gd name="connsiteY1" fmla="*/ 0 h 149279"/>
              <a:gd name="connsiteX2" fmla="*/ 6117427 w 6117427"/>
              <a:gd name="connsiteY2" fmla="*/ 149279 h 149279"/>
              <a:gd name="connsiteX3" fmla="*/ 0 w 611742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117427" h="149279">
                <a:moveTo>
                  <a:pt x="0" y="0"/>
                </a:moveTo>
                <a:lnTo>
                  <a:pt x="6117427" y="0"/>
                </a:lnTo>
                <a:lnTo>
                  <a:pt x="611742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3F82943-4565-9E0E-E9DB-5B7B417E6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07749"/>
            <a:ext cx="4307405" cy="45720"/>
          </a:xfrm>
          <a:custGeom>
            <a:avLst/>
            <a:gdLst>
              <a:gd name="connsiteX0" fmla="*/ 0 w 6144298"/>
              <a:gd name="connsiteY0" fmla="*/ 0 h 45720"/>
              <a:gd name="connsiteX1" fmla="*/ 5021183 w 6144298"/>
              <a:gd name="connsiteY1" fmla="*/ 0 h 45720"/>
              <a:gd name="connsiteX2" fmla="*/ 5021183 w 6144298"/>
              <a:gd name="connsiteY2" fmla="*/ 1 h 45720"/>
              <a:gd name="connsiteX3" fmla="*/ 6144298 w 6144298"/>
              <a:gd name="connsiteY3" fmla="*/ 1 h 45720"/>
              <a:gd name="connsiteX4" fmla="*/ 6144298 w 6144298"/>
              <a:gd name="connsiteY4" fmla="*/ 45720 h 45720"/>
              <a:gd name="connsiteX5" fmla="*/ 1123115 w 6144298"/>
              <a:gd name="connsiteY5" fmla="*/ 45720 h 45720"/>
              <a:gd name="connsiteX6" fmla="*/ 1123115 w 6144298"/>
              <a:gd name="connsiteY6" fmla="*/ 45719 h 45720"/>
              <a:gd name="connsiteX7" fmla="*/ 0 w 6144298"/>
              <a:gd name="connsiteY7" fmla="*/ 45719 h 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4298" h="45720">
                <a:moveTo>
                  <a:pt x="0" y="0"/>
                </a:moveTo>
                <a:lnTo>
                  <a:pt x="5021183" y="0"/>
                </a:lnTo>
                <a:lnTo>
                  <a:pt x="5021183" y="1"/>
                </a:lnTo>
                <a:lnTo>
                  <a:pt x="6144298" y="1"/>
                </a:lnTo>
                <a:lnTo>
                  <a:pt x="6144298" y="45720"/>
                </a:lnTo>
                <a:lnTo>
                  <a:pt x="1123115" y="45720"/>
                </a:lnTo>
                <a:lnTo>
                  <a:pt x="112311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2D20D7BF-B356-85AA-669A-ACA883B3A5E6}"/>
              </a:ext>
            </a:extLst>
          </p:cNvPr>
          <p:cNvPicPr>
            <a:picLocks noChangeAspect="1"/>
          </p:cNvPicPr>
          <p:nvPr/>
        </p:nvPicPr>
        <p:blipFill>
          <a:blip r:embed="rId3">
            <a:extLst>
              <a:ext uri="{28A0092B-C50C-407E-A947-70E740481C1C}">
                <a14:useLocalDpi xmlns:a14="http://schemas.microsoft.com/office/drawing/2010/main" val="0"/>
              </a:ext>
            </a:extLst>
          </a:blip>
          <a:srcRect r="-2" b="12503"/>
          <a:stretch>
            <a:fillRect/>
          </a:stretch>
        </p:blipFill>
        <p:spPr>
          <a:xfrm>
            <a:off x="5398477" y="508090"/>
            <a:ext cx="6271028" cy="5745379"/>
          </a:xfrm>
          <a:prstGeom prst="rect">
            <a:avLst/>
          </a:prstGeom>
        </p:spPr>
      </p:pic>
    </p:spTree>
    <p:extLst>
      <p:ext uri="{BB962C8B-B14F-4D97-AF65-F5344CB8AC3E}">
        <p14:creationId xmlns:p14="http://schemas.microsoft.com/office/powerpoint/2010/main" val="877444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F17597-281A-5AE7-B044-D2B446889443}"/>
            </a:ext>
          </a:extLst>
        </p:cNvPr>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58" name="Picture 57" descr="Desk with productivity items">
            <a:extLst>
              <a:ext uri="{FF2B5EF4-FFF2-40B4-BE49-F238E27FC236}">
                <a16:creationId xmlns:a16="http://schemas.microsoft.com/office/drawing/2014/main" id="{B6BAD065-3D7A-1158-8339-55470B83AD01}"/>
              </a:ext>
            </a:extLst>
          </p:cNvPr>
          <p:cNvPicPr>
            <a:picLocks noChangeAspect="1"/>
          </p:cNvPicPr>
          <p:nvPr/>
        </p:nvPicPr>
        <p:blipFill>
          <a:blip r:embed="rId3"/>
          <a:srcRect b="15730"/>
          <a:stretch>
            <a:fillRect/>
          </a:stretch>
        </p:blipFill>
        <p:spPr>
          <a:xfrm>
            <a:off x="20" y="10"/>
            <a:ext cx="12191979" cy="6857990"/>
          </a:xfrm>
          <a:prstGeom prst="rect">
            <a:avLst/>
          </a:prstGeom>
        </p:spPr>
      </p:pic>
      <p:sp>
        <p:nvSpPr>
          <p:cNvPr id="64" name="Rectangle 63">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5" name="Rectangle 1">
            <a:extLst>
              <a:ext uri="{FF2B5EF4-FFF2-40B4-BE49-F238E27FC236}">
                <a16:creationId xmlns:a16="http://schemas.microsoft.com/office/drawing/2014/main" id="{C2BC16EF-BC05-0BF2-0599-19A465598D7B}"/>
              </a:ext>
            </a:extLst>
          </p:cNvPr>
          <p:cNvSpPr>
            <a:spLocks noGrp="1" noChangeArrowheads="1"/>
          </p:cNvSpPr>
          <p:nvPr>
            <p:ph type="ctrTitle"/>
          </p:nvPr>
        </p:nvSpPr>
        <p:spPr bwMode="auto">
          <a:xfrm>
            <a:off x="438910" y="978408"/>
            <a:ext cx="4795819" cy="39699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fontScale="90000"/>
          </a:bodyPr>
          <a:lstStyle/>
          <a:p>
            <a:pPr>
              <a:lnSpc>
                <a:spcPct val="90000"/>
              </a:lnSpc>
            </a:pPr>
            <a:r>
              <a:rPr lang="en-GB" sz="1700" noProof="0" dirty="0">
                <a:latin typeface="Times New Roman" panose="02020603050405020304" pitchFamily="18" charset="0"/>
                <a:cs typeface="Times New Roman" panose="02020603050405020304" pitchFamily="18" charset="0"/>
              </a:rPr>
              <a:t>Scope and Impact</a:t>
            </a:r>
            <a:br>
              <a:rPr lang="en-GB" sz="1700" b="0" noProof="0" dirty="0">
                <a:latin typeface="Times New Roman" panose="02020603050405020304" pitchFamily="18" charset="0"/>
                <a:cs typeface="Times New Roman" panose="02020603050405020304" pitchFamily="18" charset="0"/>
              </a:rPr>
            </a:br>
            <a:br>
              <a:rPr lang="en-GB" sz="1700" b="0" noProof="0" dirty="0">
                <a:latin typeface="Times New Roman" panose="02020603050405020304" pitchFamily="18" charset="0"/>
                <a:cs typeface="Times New Roman" panose="02020603050405020304" pitchFamily="18" charset="0"/>
              </a:rPr>
            </a:br>
            <a:r>
              <a:rPr lang="en-GB" sz="1700" b="0" noProof="0" dirty="0">
                <a:latin typeface="Times New Roman" panose="02020603050405020304" pitchFamily="18" charset="0"/>
                <a:cs typeface="Times New Roman" panose="02020603050405020304" pitchFamily="18" charset="0"/>
              </a:rPr>
              <a:t>The problems affect the business at multiple levels:</a:t>
            </a:r>
            <a:br>
              <a:rPr lang="en-GB" sz="1700" b="0" noProof="0" dirty="0">
                <a:latin typeface="Times New Roman" panose="02020603050405020304" pitchFamily="18" charset="0"/>
                <a:cs typeface="Times New Roman" panose="02020603050405020304" pitchFamily="18" charset="0"/>
              </a:rPr>
            </a:br>
            <a:r>
              <a:rPr lang="en-GB" sz="1700" b="0" noProof="0" dirty="0">
                <a:latin typeface="Times New Roman" panose="02020603050405020304" pitchFamily="18" charset="0"/>
                <a:cs typeface="Times New Roman" panose="02020603050405020304" pitchFamily="18" charset="0"/>
              </a:rPr>
              <a:t>Financial Impact:</a:t>
            </a:r>
            <a:br>
              <a:rPr lang="en-GB" sz="1700" b="0" noProof="0" dirty="0">
                <a:latin typeface="Times New Roman" panose="02020603050405020304" pitchFamily="18" charset="0"/>
                <a:cs typeface="Times New Roman" panose="02020603050405020304" pitchFamily="18" charset="0"/>
              </a:rPr>
            </a:br>
            <a:r>
              <a:rPr lang="en-GB" sz="1700" b="0" noProof="0" dirty="0">
                <a:latin typeface="Times New Roman" panose="02020603050405020304" pitchFamily="18" charset="0"/>
                <a:cs typeface="Times New Roman" panose="02020603050405020304" pitchFamily="18" charset="0"/>
              </a:rPr>
              <a:t>30% decline in sales</a:t>
            </a:r>
            <a:br>
              <a:rPr lang="en-GB" sz="1700" b="0" noProof="0" dirty="0">
                <a:latin typeface="Times New Roman" panose="02020603050405020304" pitchFamily="18" charset="0"/>
                <a:cs typeface="Times New Roman" panose="02020603050405020304" pitchFamily="18" charset="0"/>
              </a:rPr>
            </a:br>
            <a:r>
              <a:rPr lang="en-GB" sz="1700" b="0" noProof="0" dirty="0">
                <a:latin typeface="Times New Roman" panose="02020603050405020304" pitchFamily="18" charset="0"/>
                <a:cs typeface="Times New Roman" panose="02020603050405020304" pitchFamily="18" charset="0"/>
              </a:rPr>
              <a:t>Rising operational costs</a:t>
            </a:r>
            <a:br>
              <a:rPr lang="en-GB" sz="1700" b="0" noProof="0" dirty="0">
                <a:latin typeface="Times New Roman" panose="02020603050405020304" pitchFamily="18" charset="0"/>
                <a:cs typeface="Times New Roman" panose="02020603050405020304" pitchFamily="18" charset="0"/>
              </a:rPr>
            </a:br>
            <a:r>
              <a:rPr lang="en-GB" sz="1700" b="0" noProof="0" dirty="0">
                <a:latin typeface="Times New Roman" panose="02020603050405020304" pitchFamily="18" charset="0"/>
                <a:cs typeface="Times New Roman" panose="02020603050405020304" pitchFamily="18" charset="0"/>
              </a:rPr>
              <a:t>Reduced profit margins</a:t>
            </a:r>
            <a:br>
              <a:rPr lang="en-GB" sz="1700" b="0" noProof="0" dirty="0">
                <a:latin typeface="Times New Roman" panose="02020603050405020304" pitchFamily="18" charset="0"/>
                <a:cs typeface="Times New Roman" panose="02020603050405020304" pitchFamily="18" charset="0"/>
              </a:rPr>
            </a:br>
            <a:r>
              <a:rPr lang="en-GB" sz="1700" b="0" noProof="0" dirty="0">
                <a:latin typeface="Times New Roman" panose="02020603050405020304" pitchFamily="18" charset="0"/>
                <a:cs typeface="Times New Roman" panose="02020603050405020304" pitchFamily="18" charset="0"/>
              </a:rPr>
              <a:t>Santoso </a:t>
            </a:r>
            <a:r>
              <a:rPr lang="en-GB" sz="1700" b="0" i="1" noProof="0" dirty="0">
                <a:latin typeface="Times New Roman" panose="02020603050405020304" pitchFamily="18" charset="0"/>
                <a:cs typeface="Times New Roman" panose="02020603050405020304" pitchFamily="18" charset="0"/>
              </a:rPr>
              <a:t>et al</a:t>
            </a:r>
            <a:r>
              <a:rPr lang="en-GB" sz="1700" b="0" noProof="0" dirty="0">
                <a:latin typeface="Times New Roman" panose="02020603050405020304" pitchFamily="18" charset="0"/>
                <a:cs typeface="Times New Roman" panose="02020603050405020304" pitchFamily="18" charset="0"/>
              </a:rPr>
              <a:t>.,2025</a:t>
            </a:r>
            <a:br>
              <a:rPr lang="en-GB" sz="1700" b="0" noProof="0" dirty="0">
                <a:latin typeface="Times New Roman" panose="02020603050405020304" pitchFamily="18" charset="0"/>
                <a:cs typeface="Times New Roman" panose="02020603050405020304" pitchFamily="18" charset="0"/>
              </a:rPr>
            </a:br>
            <a:br>
              <a:rPr lang="en-GB" sz="1700" b="0" noProof="0" dirty="0">
                <a:latin typeface="Times New Roman" panose="02020603050405020304" pitchFamily="18" charset="0"/>
                <a:cs typeface="Times New Roman" panose="02020603050405020304" pitchFamily="18" charset="0"/>
              </a:rPr>
            </a:br>
            <a:r>
              <a:rPr lang="en-GB" sz="1700" b="0" noProof="0" dirty="0">
                <a:latin typeface="Times New Roman" panose="02020603050405020304" pitchFamily="18" charset="0"/>
                <a:cs typeface="Times New Roman" panose="02020603050405020304" pitchFamily="18" charset="0"/>
              </a:rPr>
              <a:t>Operational Impact:</a:t>
            </a:r>
            <a:br>
              <a:rPr lang="en-GB" sz="1700" b="0" noProof="0" dirty="0">
                <a:latin typeface="Times New Roman" panose="02020603050405020304" pitchFamily="18" charset="0"/>
                <a:cs typeface="Times New Roman" panose="02020603050405020304" pitchFamily="18" charset="0"/>
              </a:rPr>
            </a:br>
            <a:r>
              <a:rPr lang="en-GB" sz="1700" b="0" noProof="0" dirty="0">
                <a:latin typeface="Times New Roman" panose="02020603050405020304" pitchFamily="18" charset="0"/>
                <a:cs typeface="Times New Roman" panose="02020603050405020304" pitchFamily="18" charset="0"/>
              </a:rPr>
              <a:t>Higher cost of imported flowers</a:t>
            </a:r>
            <a:br>
              <a:rPr lang="en-GB" sz="1700" b="0" noProof="0" dirty="0">
                <a:latin typeface="Times New Roman" panose="02020603050405020304" pitchFamily="18" charset="0"/>
                <a:cs typeface="Times New Roman" panose="02020603050405020304" pitchFamily="18" charset="0"/>
              </a:rPr>
            </a:br>
            <a:r>
              <a:rPr lang="en-GB" sz="1700" b="0" noProof="0" dirty="0">
                <a:latin typeface="Times New Roman" panose="02020603050405020304" pitchFamily="18" charset="0"/>
                <a:cs typeface="Times New Roman" panose="02020603050405020304" pitchFamily="18" charset="0"/>
              </a:rPr>
              <a:t>Increased sustainable packaging expenses (Daramola </a:t>
            </a:r>
            <a:r>
              <a:rPr lang="en-GB" sz="1700" b="0" i="1" noProof="0" dirty="0">
                <a:latin typeface="Times New Roman" panose="02020603050405020304" pitchFamily="18" charset="0"/>
                <a:cs typeface="Times New Roman" panose="02020603050405020304" pitchFamily="18" charset="0"/>
              </a:rPr>
              <a:t>et al</a:t>
            </a:r>
            <a:r>
              <a:rPr lang="en-GB" sz="1700" b="0" noProof="0" dirty="0">
                <a:latin typeface="Times New Roman" panose="02020603050405020304" pitchFamily="18" charset="0"/>
                <a:cs typeface="Times New Roman" panose="02020603050405020304" pitchFamily="18" charset="0"/>
              </a:rPr>
              <a:t>.,2025)</a:t>
            </a:r>
            <a:br>
              <a:rPr lang="en-GB" sz="1700" b="0" noProof="0" dirty="0">
                <a:latin typeface="Times New Roman" panose="02020603050405020304" pitchFamily="18" charset="0"/>
                <a:cs typeface="Times New Roman" panose="02020603050405020304" pitchFamily="18" charset="0"/>
              </a:rPr>
            </a:br>
            <a:br>
              <a:rPr lang="en-GB" sz="1700" b="0" noProof="0" dirty="0">
                <a:latin typeface="Times New Roman" panose="02020603050405020304" pitchFamily="18" charset="0"/>
                <a:cs typeface="Times New Roman" panose="02020603050405020304" pitchFamily="18" charset="0"/>
              </a:rPr>
            </a:br>
            <a:r>
              <a:rPr lang="en-GB" sz="1700" b="0" noProof="0" dirty="0">
                <a:latin typeface="Times New Roman" panose="02020603050405020304" pitchFamily="18" charset="0"/>
                <a:cs typeface="Times New Roman" panose="02020603050405020304" pitchFamily="18" charset="0"/>
              </a:rPr>
              <a:t>Strategic Impact:</a:t>
            </a:r>
            <a:br>
              <a:rPr lang="en-GB" sz="1700" b="0" noProof="0" dirty="0">
                <a:latin typeface="Times New Roman" panose="02020603050405020304" pitchFamily="18" charset="0"/>
                <a:cs typeface="Times New Roman" panose="02020603050405020304" pitchFamily="18" charset="0"/>
              </a:rPr>
            </a:br>
            <a:r>
              <a:rPr lang="en-GB" sz="1700" b="0" noProof="0" dirty="0">
                <a:latin typeface="Times New Roman" panose="02020603050405020304" pitchFamily="18" charset="0"/>
                <a:cs typeface="Times New Roman" panose="02020603050405020304" pitchFamily="18" charset="0"/>
              </a:rPr>
              <a:t>Loss of competitive advantage</a:t>
            </a:r>
            <a:br>
              <a:rPr lang="en-GB" sz="1700" b="0" noProof="0" dirty="0">
                <a:latin typeface="Times New Roman" panose="02020603050405020304" pitchFamily="18" charset="0"/>
                <a:cs typeface="Times New Roman" panose="02020603050405020304" pitchFamily="18" charset="0"/>
              </a:rPr>
            </a:br>
            <a:r>
              <a:rPr lang="en-GB" sz="1700" b="0" noProof="0" dirty="0">
                <a:latin typeface="Times New Roman" panose="02020603050405020304" pitchFamily="18" charset="0"/>
                <a:cs typeface="Times New Roman" panose="02020603050405020304" pitchFamily="18" charset="0"/>
              </a:rPr>
              <a:t>Risk of long-term decline if no action is taken</a:t>
            </a:r>
            <a:br>
              <a:rPr lang="en-GB" sz="1700" b="0" noProof="0" dirty="0">
                <a:latin typeface="Times New Roman" panose="02020603050405020304" pitchFamily="18" charset="0"/>
                <a:cs typeface="Times New Roman" panose="02020603050405020304" pitchFamily="18" charset="0"/>
              </a:rPr>
            </a:br>
            <a:r>
              <a:rPr lang="en-GB" sz="1700" b="0" noProof="0" dirty="0">
                <a:latin typeface="Times New Roman" panose="02020603050405020304" pitchFamily="18" charset="0"/>
                <a:cs typeface="Times New Roman" panose="02020603050405020304" pitchFamily="18" charset="0"/>
              </a:rPr>
              <a:t>The business must modernise to survive in a changing retail environment.</a:t>
            </a:r>
            <a:br>
              <a:rPr lang="en-GB" sz="1700" b="0" noProof="0" dirty="0">
                <a:latin typeface="Times New Roman" panose="02020603050405020304" pitchFamily="18" charset="0"/>
                <a:cs typeface="Times New Roman" panose="02020603050405020304" pitchFamily="18" charset="0"/>
              </a:rPr>
            </a:br>
            <a:r>
              <a:rPr lang="en-GB" sz="1700" b="0" dirty="0">
                <a:latin typeface="Times New Roman" panose="02020603050405020304" pitchFamily="18" charset="0"/>
                <a:cs typeface="Times New Roman" panose="02020603050405020304" pitchFamily="18" charset="0"/>
              </a:rPr>
              <a:t>(</a:t>
            </a:r>
            <a:r>
              <a:rPr lang="en-US" sz="1800" b="0" dirty="0" err="1">
                <a:latin typeface="Times New Roman" panose="02020603050405020304" pitchFamily="18" charset="0"/>
                <a:cs typeface="Times New Roman" panose="02020603050405020304" pitchFamily="18" charset="0"/>
              </a:rPr>
              <a:t>Sitnicka</a:t>
            </a:r>
            <a:r>
              <a:rPr lang="en-US" sz="1800" b="0" dirty="0">
                <a:latin typeface="Times New Roman" panose="02020603050405020304" pitchFamily="18" charset="0"/>
                <a:cs typeface="Times New Roman" panose="02020603050405020304" pitchFamily="18" charset="0"/>
              </a:rPr>
              <a:t> and Serhiienko,2025)</a:t>
            </a:r>
            <a:endParaRPr lang="en-GB" sz="1700" b="0" noProof="0" dirty="0">
              <a:latin typeface="Times New Roman" panose="02020603050405020304" pitchFamily="18" charset="0"/>
              <a:cs typeface="Times New Roman" panose="02020603050405020304" pitchFamily="18" charset="0"/>
            </a:endParaRPr>
          </a:p>
        </p:txBody>
      </p:sp>
      <p:sp>
        <p:nvSpPr>
          <p:cNvPr id="66" name="Rectangle 65">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13532414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ED45E2-5CBD-0076-BD03-9EECB4997A53}"/>
            </a:ext>
          </a:extLst>
        </p:cNvPr>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8" name="Picture 57">
            <a:extLst>
              <a:ext uri="{FF2B5EF4-FFF2-40B4-BE49-F238E27FC236}">
                <a16:creationId xmlns:a16="http://schemas.microsoft.com/office/drawing/2014/main" id="{7306FB56-751F-4254-1ABF-1079BB609190}"/>
              </a:ext>
            </a:extLst>
          </p:cNvPr>
          <p:cNvPicPr>
            <a:picLocks noChangeAspect="1"/>
          </p:cNvPicPr>
          <p:nvPr/>
        </p:nvPicPr>
        <p:blipFill>
          <a:blip r:embed="rId3">
            <a:alphaModFix amt="40000"/>
          </a:blip>
          <a:srcRect/>
          <a:stretch>
            <a:fillRect/>
          </a:stretch>
        </p:blipFill>
        <p:spPr>
          <a:xfrm>
            <a:off x="-2" y="-2"/>
            <a:ext cx="12192001" cy="6858001"/>
          </a:xfrm>
          <a:prstGeom prst="rect">
            <a:avLst/>
          </a:prstGeom>
        </p:spPr>
      </p:pic>
      <p:sp>
        <p:nvSpPr>
          <p:cNvPr id="5" name="Rectangle 1">
            <a:extLst>
              <a:ext uri="{FF2B5EF4-FFF2-40B4-BE49-F238E27FC236}">
                <a16:creationId xmlns:a16="http://schemas.microsoft.com/office/drawing/2014/main" id="{FF86175B-9CEB-722F-AF82-32BD52FB3981}"/>
              </a:ext>
            </a:extLst>
          </p:cNvPr>
          <p:cNvSpPr>
            <a:spLocks noGrp="1" noChangeArrowheads="1"/>
          </p:cNvSpPr>
          <p:nvPr>
            <p:ph type="ctrTitle"/>
          </p:nvPr>
        </p:nvSpPr>
        <p:spPr bwMode="auto">
          <a:xfrm>
            <a:off x="517870" y="978407"/>
            <a:ext cx="5222530" cy="455879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Autofit/>
          </a:bodyPr>
          <a:lstStyle/>
          <a:p>
            <a:r>
              <a:rPr lang="en-GB" sz="1800" noProof="0" dirty="0">
                <a:solidFill>
                  <a:srgbClr val="FFFFFF"/>
                </a:solidFill>
                <a:latin typeface="Times New Roman" panose="02020603050405020304" pitchFamily="18" charset="0"/>
                <a:cs typeface="Times New Roman" panose="02020603050405020304" pitchFamily="18" charset="0"/>
              </a:rPr>
              <a:t>SWOT Analysis (</a:t>
            </a:r>
            <a:r>
              <a:rPr lang="en-US" sz="1800" b="0" dirty="0">
                <a:latin typeface="Times New Roman" panose="02020603050405020304" pitchFamily="18" charset="0"/>
                <a:cs typeface="Times New Roman" panose="02020603050405020304" pitchFamily="18" charset="0"/>
              </a:rPr>
              <a:t>Farag 2025)</a:t>
            </a:r>
            <a:br>
              <a:rPr lang="en-GB" sz="1800" noProof="0" dirty="0">
                <a:solidFill>
                  <a:srgbClr val="FFFFFF"/>
                </a:solidFill>
                <a:latin typeface="Times New Roman" panose="02020603050405020304" pitchFamily="18" charset="0"/>
                <a:cs typeface="Times New Roman" panose="02020603050405020304" pitchFamily="18" charset="0"/>
              </a:rPr>
            </a:br>
            <a:br>
              <a:rPr lang="en-GB" sz="1800" noProof="0" dirty="0">
                <a:solidFill>
                  <a:srgbClr val="FFFFFF"/>
                </a:solidFill>
                <a:latin typeface="Times New Roman" panose="02020603050405020304" pitchFamily="18" charset="0"/>
                <a:cs typeface="Times New Roman" panose="02020603050405020304" pitchFamily="18" charset="0"/>
              </a:rPr>
            </a:br>
            <a:r>
              <a:rPr lang="en-GB" sz="1400" noProof="0" dirty="0">
                <a:latin typeface="Times New Roman" panose="02020603050405020304" pitchFamily="18" charset="0"/>
                <a:cs typeface="Times New Roman" panose="02020603050405020304" pitchFamily="18" charset="0"/>
              </a:rPr>
              <a:t>Strengths </a:t>
            </a:r>
            <a:br>
              <a:rPr lang="en-GB" sz="1400" b="0" noProof="0" dirty="0">
                <a:latin typeface="Times New Roman" panose="02020603050405020304" pitchFamily="18" charset="0"/>
                <a:cs typeface="Times New Roman" panose="02020603050405020304" pitchFamily="18" charset="0"/>
              </a:rPr>
            </a:br>
            <a:r>
              <a:rPr lang="en-GB" sz="1400" b="0" noProof="0" dirty="0">
                <a:latin typeface="Times New Roman" panose="02020603050405020304" pitchFamily="18" charset="0"/>
                <a:cs typeface="Times New Roman" panose="02020603050405020304" pitchFamily="18" charset="0"/>
              </a:rPr>
              <a:t>Who benefits most from us? → Loyal local community and customers who value personal relationships</a:t>
            </a:r>
            <a:br>
              <a:rPr lang="en-GB" sz="1400" b="0" noProof="0" dirty="0">
                <a:latin typeface="Times New Roman" panose="02020603050405020304" pitchFamily="18" charset="0"/>
                <a:cs typeface="Times New Roman" panose="02020603050405020304" pitchFamily="18" charset="0"/>
              </a:rPr>
            </a:br>
            <a:br>
              <a:rPr lang="en-GB" sz="1400" b="0" noProof="0" dirty="0">
                <a:latin typeface="Times New Roman" panose="02020603050405020304" pitchFamily="18" charset="0"/>
                <a:cs typeface="Times New Roman" panose="02020603050405020304" pitchFamily="18" charset="0"/>
              </a:rPr>
            </a:br>
            <a:r>
              <a:rPr lang="en-GB" sz="1400" b="0" noProof="0" dirty="0">
                <a:latin typeface="Times New Roman" panose="02020603050405020304" pitchFamily="18" charset="0"/>
                <a:cs typeface="Times New Roman" panose="02020603050405020304" pitchFamily="18" charset="0"/>
              </a:rPr>
              <a:t>What are we good at? → High-quality bespoke floral arrangements + eco-friendly and sustainable branding</a:t>
            </a:r>
            <a:br>
              <a:rPr lang="en-GB" sz="1400" b="0" noProof="0" dirty="0">
                <a:latin typeface="Times New Roman" panose="02020603050405020304" pitchFamily="18" charset="0"/>
                <a:cs typeface="Times New Roman" panose="02020603050405020304" pitchFamily="18" charset="0"/>
              </a:rPr>
            </a:br>
            <a:br>
              <a:rPr lang="en-GB" sz="1400" b="0" noProof="0" dirty="0">
                <a:latin typeface="Times New Roman" panose="02020603050405020304" pitchFamily="18" charset="0"/>
                <a:cs typeface="Times New Roman" panose="02020603050405020304" pitchFamily="18" charset="0"/>
              </a:rPr>
            </a:br>
            <a:r>
              <a:rPr lang="en-GB" sz="1400" b="0" noProof="0" dirty="0">
                <a:latin typeface="Times New Roman" panose="02020603050405020304" pitchFamily="18" charset="0"/>
                <a:cs typeface="Times New Roman" panose="02020603050405020304" pitchFamily="18" charset="0"/>
              </a:rPr>
              <a:t>How do we stand out? → Personalised customer service that feels special and genuine</a:t>
            </a:r>
            <a:br>
              <a:rPr lang="en-GB" sz="1400" b="0" noProof="0" dirty="0">
                <a:latin typeface="Times New Roman" panose="02020603050405020304" pitchFamily="18" charset="0"/>
                <a:cs typeface="Times New Roman" panose="02020603050405020304" pitchFamily="18" charset="0"/>
              </a:rPr>
            </a:br>
            <a:br>
              <a:rPr lang="en-GB" sz="1400" b="0" noProof="0" dirty="0">
                <a:latin typeface="Times New Roman" panose="02020603050405020304" pitchFamily="18" charset="0"/>
                <a:cs typeface="Times New Roman" panose="02020603050405020304" pitchFamily="18" charset="0"/>
              </a:rPr>
            </a:br>
            <a:r>
              <a:rPr lang="en-GB" sz="1400" noProof="0" dirty="0">
                <a:latin typeface="Times New Roman" panose="02020603050405020304" pitchFamily="18" charset="0"/>
                <a:cs typeface="Times New Roman" panose="02020603050405020304" pitchFamily="18" charset="0"/>
              </a:rPr>
              <a:t>Weaknesses </a:t>
            </a:r>
            <a:br>
              <a:rPr lang="en-GB" sz="1400" b="0" noProof="0" dirty="0">
                <a:latin typeface="Times New Roman" panose="02020603050405020304" pitchFamily="18" charset="0"/>
                <a:cs typeface="Times New Roman" panose="02020603050405020304" pitchFamily="18" charset="0"/>
              </a:rPr>
            </a:br>
            <a:r>
              <a:rPr lang="en-GB" sz="1400" b="0" noProof="0" dirty="0">
                <a:latin typeface="Times New Roman" panose="02020603050405020304" pitchFamily="18" charset="0"/>
                <a:cs typeface="Times New Roman" panose="02020603050405020304" pitchFamily="18" charset="0"/>
              </a:rPr>
              <a:t>What are we missing? → Outdated website + poor online visibility</a:t>
            </a:r>
            <a:br>
              <a:rPr lang="en-GB" sz="1400" b="0" noProof="0" dirty="0">
                <a:latin typeface="Times New Roman" panose="02020603050405020304" pitchFamily="18" charset="0"/>
                <a:cs typeface="Times New Roman" panose="02020603050405020304" pitchFamily="18" charset="0"/>
              </a:rPr>
            </a:br>
            <a:br>
              <a:rPr lang="en-GB" sz="1400" b="0" noProof="0" dirty="0">
                <a:latin typeface="Times New Roman" panose="02020603050405020304" pitchFamily="18" charset="0"/>
                <a:cs typeface="Times New Roman" panose="02020603050405020304" pitchFamily="18" charset="0"/>
              </a:rPr>
            </a:br>
            <a:r>
              <a:rPr lang="en-GB" sz="1400" b="0" noProof="0" dirty="0">
                <a:latin typeface="Times New Roman" panose="02020603050405020304" pitchFamily="18" charset="0"/>
                <a:cs typeface="Times New Roman" panose="02020603050405020304" pitchFamily="18" charset="0"/>
              </a:rPr>
              <a:t>How are we letting customers down? → Very limited digital marketing efforts</a:t>
            </a:r>
            <a:br>
              <a:rPr lang="en-GB" sz="1400" b="0" noProof="0" dirty="0">
                <a:latin typeface="Times New Roman" panose="02020603050405020304" pitchFamily="18" charset="0"/>
                <a:cs typeface="Times New Roman" panose="02020603050405020304" pitchFamily="18" charset="0"/>
              </a:rPr>
            </a:br>
            <a:br>
              <a:rPr lang="en-GB" sz="1400" b="0" noProof="0" dirty="0">
                <a:latin typeface="Times New Roman" panose="02020603050405020304" pitchFamily="18" charset="0"/>
                <a:cs typeface="Times New Roman" panose="02020603050405020304" pitchFamily="18" charset="0"/>
              </a:rPr>
            </a:br>
            <a:r>
              <a:rPr lang="en-GB" sz="1400" b="0" noProof="0" dirty="0">
                <a:latin typeface="Times New Roman" panose="02020603050405020304" pitchFamily="18" charset="0"/>
                <a:cs typeface="Times New Roman" panose="02020603050405020304" pitchFamily="18" charset="0"/>
              </a:rPr>
              <a:t>What systems do we lack? → No structured loyalty programme or easy repeat-purchase mechanism</a:t>
            </a:r>
            <a:br>
              <a:rPr lang="en-GB" sz="1400" b="0" noProof="0" dirty="0">
                <a:latin typeface="Times New Roman" panose="02020603050405020304" pitchFamily="18" charset="0"/>
                <a:cs typeface="Times New Roman" panose="02020603050405020304" pitchFamily="18" charset="0"/>
              </a:rPr>
            </a:br>
            <a:endParaRPr lang="en-GB" sz="1400" b="0" noProof="0" dirty="0">
              <a:solidFill>
                <a:srgbClr val="FFFFFF"/>
              </a:solidFill>
              <a:latin typeface="Times New Roman" panose="02020603050405020304" pitchFamily="18" charset="0"/>
              <a:cs typeface="Times New Roman" panose="02020603050405020304" pitchFamily="18" charset="0"/>
            </a:endParaRPr>
          </a:p>
        </p:txBody>
      </p:sp>
      <p:sp>
        <p:nvSpPr>
          <p:cNvPr id="64" name="Rectangle 63">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541705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73A656B-13A6-31B1-4321-904317BC5E11}"/>
            </a:ext>
          </a:extLst>
        </p:cNvPr>
        <p:cNvGrpSpPr/>
        <p:nvPr/>
      </p:nvGrpSpPr>
      <p:grpSpPr>
        <a:xfrm>
          <a:off x="0" y="0"/>
          <a:ext cx="0" cy="0"/>
          <a:chOff x="0" y="0"/>
          <a:chExt cx="0" cy="0"/>
        </a:xfrm>
      </p:grpSpPr>
      <p:sp>
        <p:nvSpPr>
          <p:cNvPr id="5" name="Rectangle 1">
            <a:extLst>
              <a:ext uri="{FF2B5EF4-FFF2-40B4-BE49-F238E27FC236}">
                <a16:creationId xmlns:a16="http://schemas.microsoft.com/office/drawing/2014/main" id="{C49047B3-AD32-DFB4-DA81-2F1077A84FA5}"/>
              </a:ext>
            </a:extLst>
          </p:cNvPr>
          <p:cNvSpPr>
            <a:spLocks noGrp="1" noChangeArrowheads="1"/>
          </p:cNvSpPr>
          <p:nvPr>
            <p:ph type="ctrTitle" idx="4294967295"/>
          </p:nvPr>
        </p:nvSpPr>
        <p:spPr bwMode="auto">
          <a:xfrm>
            <a:off x="961697" y="977899"/>
            <a:ext cx="4436780" cy="4571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Autofit/>
          </a:bodyPr>
          <a:lstStyle/>
          <a:p>
            <a:r>
              <a:rPr lang="en-GB" sz="1400" noProof="0" dirty="0">
                <a:latin typeface="Times New Roman" panose="02020603050405020304" pitchFamily="18" charset="0"/>
                <a:cs typeface="Times New Roman" panose="02020603050405020304" pitchFamily="18" charset="0"/>
              </a:rPr>
              <a:t>Opportunities </a:t>
            </a:r>
            <a:br>
              <a:rPr lang="en-GB" sz="1400" b="0" noProof="0" dirty="0">
                <a:latin typeface="Times New Roman" panose="02020603050405020304" pitchFamily="18" charset="0"/>
                <a:cs typeface="Times New Roman" panose="02020603050405020304" pitchFamily="18" charset="0"/>
              </a:rPr>
            </a:br>
            <a:br>
              <a:rPr lang="en-GB" sz="1400" b="0" noProof="0" dirty="0">
                <a:latin typeface="Times New Roman" panose="02020603050405020304" pitchFamily="18" charset="0"/>
                <a:cs typeface="Times New Roman" panose="02020603050405020304" pitchFamily="18" charset="0"/>
              </a:rPr>
            </a:br>
            <a:r>
              <a:rPr lang="en-GB" sz="1400" b="0" noProof="0" dirty="0">
                <a:latin typeface="Times New Roman" panose="02020603050405020304" pitchFamily="18" charset="0"/>
                <a:cs typeface="Times New Roman" panose="02020603050405020304" pitchFamily="18" charset="0"/>
              </a:rPr>
              <a:t>What new directions can we take? → Growth in online flower subscriptions</a:t>
            </a:r>
            <a:br>
              <a:rPr lang="en-GB" sz="1400" b="0" noProof="0" dirty="0">
                <a:latin typeface="Times New Roman" panose="02020603050405020304" pitchFamily="18" charset="0"/>
                <a:cs typeface="Times New Roman" panose="02020603050405020304" pitchFamily="18" charset="0"/>
              </a:rPr>
            </a:br>
            <a:br>
              <a:rPr lang="en-GB" sz="1400" b="0" noProof="0" dirty="0">
                <a:latin typeface="Times New Roman" panose="02020603050405020304" pitchFamily="18" charset="0"/>
                <a:cs typeface="Times New Roman" panose="02020603050405020304" pitchFamily="18" charset="0"/>
              </a:rPr>
            </a:br>
            <a:r>
              <a:rPr lang="en-GB" sz="1400" b="0" noProof="0" dirty="0">
                <a:latin typeface="Times New Roman" panose="02020603050405020304" pitchFamily="18" charset="0"/>
                <a:cs typeface="Times New Roman" panose="02020603050405020304" pitchFamily="18" charset="0"/>
              </a:rPr>
              <a:t>Where should we be more active? → Social media marketing (especially Instagram)</a:t>
            </a:r>
            <a:br>
              <a:rPr lang="en-GB" sz="1400" b="0" noProof="0" dirty="0">
                <a:latin typeface="Times New Roman" panose="02020603050405020304" pitchFamily="18" charset="0"/>
                <a:cs typeface="Times New Roman" panose="02020603050405020304" pitchFamily="18" charset="0"/>
              </a:rPr>
            </a:br>
            <a:br>
              <a:rPr lang="en-GB" sz="1400" b="0" noProof="0" dirty="0">
                <a:latin typeface="Times New Roman" panose="02020603050405020304" pitchFamily="18" charset="0"/>
                <a:cs typeface="Times New Roman" panose="02020603050405020304" pitchFamily="18" charset="0"/>
              </a:rPr>
            </a:br>
            <a:r>
              <a:rPr lang="en-GB" sz="1400" b="0" noProof="0" dirty="0">
                <a:latin typeface="Times New Roman" panose="02020603050405020304" pitchFamily="18" charset="0"/>
                <a:cs typeface="Times New Roman" panose="02020603050405020304" pitchFamily="18" charset="0"/>
              </a:rPr>
              <a:t>Who else can we work with? → Partnerships with local businesses + corporate flower contracts</a:t>
            </a:r>
            <a:br>
              <a:rPr lang="en-GB" sz="1400" b="0" noProof="0" dirty="0">
                <a:latin typeface="Times New Roman" panose="02020603050405020304" pitchFamily="18" charset="0"/>
                <a:cs typeface="Times New Roman" panose="02020603050405020304" pitchFamily="18" charset="0"/>
              </a:rPr>
            </a:br>
            <a:br>
              <a:rPr lang="en-GB" sz="1400" b="0" noProof="0" dirty="0">
                <a:latin typeface="Times New Roman" panose="02020603050405020304" pitchFamily="18" charset="0"/>
                <a:cs typeface="Times New Roman" panose="02020603050405020304" pitchFamily="18" charset="0"/>
              </a:rPr>
            </a:br>
            <a:r>
              <a:rPr lang="en-GB" sz="1400" noProof="0" dirty="0">
                <a:latin typeface="Times New Roman" panose="02020603050405020304" pitchFamily="18" charset="0"/>
                <a:cs typeface="Times New Roman" panose="02020603050405020304" pitchFamily="18" charset="0"/>
              </a:rPr>
              <a:t>Threats </a:t>
            </a:r>
            <a:br>
              <a:rPr lang="en-GB" sz="1400" b="0" noProof="0" dirty="0">
                <a:latin typeface="Times New Roman" panose="02020603050405020304" pitchFamily="18" charset="0"/>
                <a:cs typeface="Times New Roman" panose="02020603050405020304" pitchFamily="18" charset="0"/>
              </a:rPr>
            </a:br>
            <a:br>
              <a:rPr lang="en-GB" sz="1400" b="0" noProof="0" dirty="0">
                <a:latin typeface="Times New Roman" panose="02020603050405020304" pitchFamily="18" charset="0"/>
                <a:cs typeface="Times New Roman" panose="02020603050405020304" pitchFamily="18" charset="0"/>
              </a:rPr>
            </a:br>
            <a:r>
              <a:rPr lang="en-GB" sz="1400" b="0" noProof="0" dirty="0">
                <a:latin typeface="Times New Roman" panose="02020603050405020304" pitchFamily="18" charset="0"/>
                <a:cs typeface="Times New Roman" panose="02020603050405020304" pitchFamily="18" charset="0"/>
              </a:rPr>
              <a:t>Who is taking our customers? → National chains with aggressive pricing + trendy Instagram competitors</a:t>
            </a:r>
            <a:br>
              <a:rPr lang="en-GB" sz="1400" b="0" noProof="0" dirty="0">
                <a:latin typeface="Times New Roman" panose="02020603050405020304" pitchFamily="18" charset="0"/>
                <a:cs typeface="Times New Roman" panose="02020603050405020304" pitchFamily="18" charset="0"/>
              </a:rPr>
            </a:br>
            <a:br>
              <a:rPr lang="en-GB" sz="1400" b="0" noProof="0" dirty="0">
                <a:latin typeface="Times New Roman" panose="02020603050405020304" pitchFamily="18" charset="0"/>
                <a:cs typeface="Times New Roman" panose="02020603050405020304" pitchFamily="18" charset="0"/>
              </a:rPr>
            </a:br>
            <a:r>
              <a:rPr lang="en-GB" sz="1400" b="0" noProof="0" dirty="0">
                <a:latin typeface="Times New Roman" panose="02020603050405020304" pitchFamily="18" charset="0"/>
                <a:cs typeface="Times New Roman" panose="02020603050405020304" pitchFamily="18" charset="0"/>
              </a:rPr>
              <a:t>What external pressures are rising? → Rising supply chain and flower import costs</a:t>
            </a:r>
            <a:br>
              <a:rPr lang="en-GB" sz="1400" b="0" noProof="0" dirty="0">
                <a:latin typeface="Times New Roman" panose="02020603050405020304" pitchFamily="18" charset="0"/>
                <a:cs typeface="Times New Roman" panose="02020603050405020304" pitchFamily="18" charset="0"/>
              </a:rPr>
            </a:br>
            <a:br>
              <a:rPr lang="en-GB" sz="1400" b="0" noProof="0" dirty="0">
                <a:latin typeface="Times New Roman" panose="02020603050405020304" pitchFamily="18" charset="0"/>
                <a:cs typeface="Times New Roman" panose="02020603050405020304" pitchFamily="18" charset="0"/>
              </a:rPr>
            </a:br>
            <a:r>
              <a:rPr lang="en-GB" sz="1400" b="0" noProof="0" dirty="0">
                <a:latin typeface="Times New Roman" panose="02020603050405020304" pitchFamily="18" charset="0"/>
                <a:cs typeface="Times New Roman" panose="02020603050405020304" pitchFamily="18" charset="0"/>
              </a:rPr>
              <a:t>Why are we losing convenience shoppers? → Growing consumer preference for fast online ordering &amp; delivery</a:t>
            </a:r>
          </a:p>
        </p:txBody>
      </p:sp>
      <p:pic>
        <p:nvPicPr>
          <p:cNvPr id="58" name="Picture 57">
            <a:extLst>
              <a:ext uri="{FF2B5EF4-FFF2-40B4-BE49-F238E27FC236}">
                <a16:creationId xmlns:a16="http://schemas.microsoft.com/office/drawing/2014/main" id="{AD15D148-30CB-CA8F-2CD9-228F70F04656}"/>
              </a:ext>
            </a:extLst>
          </p:cNvPr>
          <p:cNvPicPr>
            <a:picLocks noChangeAspect="1"/>
          </p:cNvPicPr>
          <p:nvPr/>
        </p:nvPicPr>
        <p:blipFill>
          <a:blip r:embed="rId3"/>
          <a:srcRect l="18455" r="20149"/>
          <a:stretch>
            <a:fillRect/>
          </a:stretch>
        </p:blipFill>
        <p:spPr>
          <a:xfrm>
            <a:off x="5398477" y="508090"/>
            <a:ext cx="6271028" cy="5745379"/>
          </a:xfrm>
          <a:prstGeom prst="rect">
            <a:avLst/>
          </a:prstGeom>
        </p:spPr>
      </p:pic>
    </p:spTree>
    <p:extLst>
      <p:ext uri="{BB962C8B-B14F-4D97-AF65-F5344CB8AC3E}">
        <p14:creationId xmlns:p14="http://schemas.microsoft.com/office/powerpoint/2010/main" val="1265765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EC6CF6-9EAA-B7A6-C78A-A525AD8B8BA6}"/>
            </a:ext>
          </a:extLst>
        </p:cNvPr>
        <p:cNvGrpSpPr/>
        <p:nvPr/>
      </p:nvGrpSpPr>
      <p:grpSpPr>
        <a:xfrm>
          <a:off x="0" y="0"/>
          <a:ext cx="0" cy="0"/>
          <a:chOff x="0" y="0"/>
          <a:chExt cx="0" cy="0"/>
        </a:xfrm>
      </p:grpSpPr>
      <p:sp>
        <p:nvSpPr>
          <p:cNvPr id="5" name="Rectangle 1">
            <a:extLst>
              <a:ext uri="{FF2B5EF4-FFF2-40B4-BE49-F238E27FC236}">
                <a16:creationId xmlns:a16="http://schemas.microsoft.com/office/drawing/2014/main" id="{F4E09F59-6C51-2D4A-E1C4-FEE6AFBBDE4C}"/>
              </a:ext>
            </a:extLst>
          </p:cNvPr>
          <p:cNvSpPr>
            <a:spLocks noGrp="1" noChangeArrowheads="1"/>
          </p:cNvSpPr>
          <p:nvPr>
            <p:ph type="ctrTitle" idx="4294967295"/>
          </p:nvPr>
        </p:nvSpPr>
        <p:spPr bwMode="auto">
          <a:xfrm>
            <a:off x="0" y="1365280"/>
            <a:ext cx="10936288"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1600" noProof="0" dirty="0">
                <a:latin typeface="Times New Roman" panose="02020603050405020304" pitchFamily="18" charset="0"/>
                <a:cs typeface="Times New Roman" panose="02020603050405020304" pitchFamily="18" charset="0"/>
              </a:rPr>
              <a:t>PESTLE Analysis (External Environment)</a:t>
            </a:r>
            <a:br>
              <a:rPr lang="en-GB" sz="1600" noProof="0" dirty="0">
                <a:latin typeface="Times New Roman" panose="02020603050405020304" pitchFamily="18" charset="0"/>
                <a:cs typeface="Times New Roman" panose="02020603050405020304" pitchFamily="18" charset="0"/>
              </a:rPr>
            </a:b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Economic:</a:t>
            </a: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Inflation increases the cost of fresh flowers</a:t>
            </a: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Customers more price-sensitive</a:t>
            </a:r>
            <a:br>
              <a:rPr lang="en-GB" sz="1600" b="0" noProof="0" dirty="0">
                <a:latin typeface="Times New Roman" panose="02020603050405020304" pitchFamily="18" charset="0"/>
                <a:cs typeface="Times New Roman" panose="02020603050405020304" pitchFamily="18" charset="0"/>
              </a:rPr>
            </a:b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Social:</a:t>
            </a: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Growing preference for online shopping</a:t>
            </a: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Demand for convenience and fast delivery</a:t>
            </a:r>
            <a:br>
              <a:rPr lang="en-GB" sz="1600" b="0" noProof="0" dirty="0">
                <a:latin typeface="Times New Roman" panose="02020603050405020304" pitchFamily="18" charset="0"/>
                <a:cs typeface="Times New Roman" panose="02020603050405020304" pitchFamily="18" charset="0"/>
              </a:rPr>
            </a:b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Technological:</a:t>
            </a: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Growth of e-commerce platforms</a:t>
            </a: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Importance of Instagram and social media marketing</a:t>
            </a:r>
            <a:br>
              <a:rPr lang="en-GB" sz="1600" b="0" noProof="0" dirty="0">
                <a:latin typeface="Times New Roman" panose="02020603050405020304" pitchFamily="18" charset="0"/>
                <a:cs typeface="Times New Roman" panose="02020603050405020304" pitchFamily="18" charset="0"/>
              </a:rPr>
            </a:b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Competitive:</a:t>
            </a: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High competition in local and online markets</a:t>
            </a: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The external environment is forcing digital adaptation.</a:t>
            </a:r>
            <a:br>
              <a:rPr lang="en-GB" sz="1600" b="0" noProof="0" dirty="0">
                <a:latin typeface="Times New Roman" panose="02020603050405020304" pitchFamily="18" charset="0"/>
                <a:cs typeface="Times New Roman" panose="02020603050405020304" pitchFamily="18" charset="0"/>
              </a:rPr>
            </a:br>
            <a:endParaRPr lang="en-GB" sz="1600" b="0" noProof="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21F4DB21-A08F-75EF-D851-17317D8DF3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4560" y="811213"/>
            <a:ext cx="5386466" cy="5235574"/>
          </a:xfrm>
          <a:prstGeom prst="rect">
            <a:avLst/>
          </a:prstGeom>
        </p:spPr>
      </p:pic>
    </p:spTree>
    <p:extLst>
      <p:ext uri="{BB962C8B-B14F-4D97-AF65-F5344CB8AC3E}">
        <p14:creationId xmlns:p14="http://schemas.microsoft.com/office/powerpoint/2010/main" val="402076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EA3698B-E2C0-70F5-5FF9-416AED41E43D}"/>
            </a:ext>
          </a:extLst>
        </p:cNvPr>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8" name="Video 57" descr="People Planning">
            <a:extLst>
              <a:ext uri="{FF2B5EF4-FFF2-40B4-BE49-F238E27FC236}">
                <a16:creationId xmlns:a16="http://schemas.microsoft.com/office/drawing/2014/main" id="{CBC0D21B-68AC-F234-163B-C44BB438FC56}"/>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r="-1" b="258"/>
          <a:stretch>
            <a:fillRect/>
          </a:stretch>
        </p:blipFill>
        <p:spPr>
          <a:xfrm>
            <a:off x="20" y="10"/>
            <a:ext cx="12188932" cy="6857990"/>
          </a:xfrm>
          <a:prstGeom prst="rect">
            <a:avLst/>
          </a:prstGeom>
        </p:spPr>
      </p:pic>
      <p:sp>
        <p:nvSpPr>
          <p:cNvPr id="64" name="Rectangle 63">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114F3BD4-C479-5FA1-A312-B5BF9770637F}"/>
              </a:ext>
            </a:extLst>
          </p:cNvPr>
          <p:cNvSpPr>
            <a:spLocks noGrp="1" noChangeArrowheads="1"/>
          </p:cNvSpPr>
          <p:nvPr>
            <p:ph type="ctrTitle"/>
          </p:nvPr>
        </p:nvSpPr>
        <p:spPr bwMode="auto">
          <a:xfrm>
            <a:off x="517870" y="978407"/>
            <a:ext cx="5021182" cy="330951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fontScale="90000"/>
          </a:bodyPr>
          <a:lstStyle/>
          <a:p>
            <a:pPr>
              <a:lnSpc>
                <a:spcPct val="90000"/>
              </a:lnSpc>
            </a:pPr>
            <a:r>
              <a:rPr lang="en-GB" sz="2000" noProof="0" dirty="0">
                <a:solidFill>
                  <a:srgbClr val="FFFFFF"/>
                </a:solidFill>
                <a:latin typeface="Times New Roman" panose="02020603050405020304" pitchFamily="18" charset="0"/>
                <a:cs typeface="Times New Roman" panose="02020603050405020304" pitchFamily="18" charset="0"/>
              </a:rPr>
              <a:t>Strategic Options</a:t>
            </a:r>
            <a:br>
              <a:rPr lang="en-GB" sz="2000" b="0" noProof="0" dirty="0">
                <a:solidFill>
                  <a:srgbClr val="FFFFFF"/>
                </a:solidFill>
                <a:latin typeface="Times New Roman" panose="02020603050405020304" pitchFamily="18" charset="0"/>
                <a:cs typeface="Times New Roman" panose="02020603050405020304" pitchFamily="18" charset="0"/>
              </a:rPr>
            </a:br>
            <a:r>
              <a:rPr lang="en-GB" sz="2000" b="0" noProof="0" dirty="0">
                <a:solidFill>
                  <a:srgbClr val="FFFFFF"/>
                </a:solidFill>
                <a:latin typeface="Times New Roman" panose="02020603050405020304" pitchFamily="18" charset="0"/>
                <a:cs typeface="Times New Roman" panose="02020603050405020304" pitchFamily="18" charset="0"/>
              </a:rPr>
              <a:t>Four main strategic options were identified:</a:t>
            </a:r>
            <a:br>
              <a:rPr lang="en-GB" sz="2000" b="0" noProof="0" dirty="0">
                <a:solidFill>
                  <a:srgbClr val="FFFFFF"/>
                </a:solidFill>
                <a:latin typeface="Times New Roman" panose="02020603050405020304" pitchFamily="18" charset="0"/>
                <a:cs typeface="Times New Roman" panose="02020603050405020304" pitchFamily="18" charset="0"/>
              </a:rPr>
            </a:br>
            <a:br>
              <a:rPr lang="en-GB" sz="2000" b="0" noProof="0" dirty="0">
                <a:solidFill>
                  <a:srgbClr val="FFFFFF"/>
                </a:solidFill>
                <a:latin typeface="Times New Roman" panose="02020603050405020304" pitchFamily="18" charset="0"/>
                <a:cs typeface="Times New Roman" panose="02020603050405020304" pitchFamily="18" charset="0"/>
              </a:rPr>
            </a:br>
            <a:r>
              <a:rPr lang="en-GB" sz="2000" b="0" noProof="0" dirty="0">
                <a:solidFill>
                  <a:srgbClr val="FFFFFF"/>
                </a:solidFill>
                <a:latin typeface="Times New Roman" panose="02020603050405020304" pitchFamily="18" charset="0"/>
                <a:cs typeface="Times New Roman" panose="02020603050405020304" pitchFamily="18" charset="0"/>
              </a:rPr>
              <a:t>Redesign the website and improve online ordering</a:t>
            </a:r>
            <a:br>
              <a:rPr lang="en-GB" sz="2000" b="0" noProof="0" dirty="0">
                <a:solidFill>
                  <a:srgbClr val="FFFFFF"/>
                </a:solidFill>
                <a:latin typeface="Times New Roman" panose="02020603050405020304" pitchFamily="18" charset="0"/>
                <a:cs typeface="Times New Roman" panose="02020603050405020304" pitchFamily="18" charset="0"/>
              </a:rPr>
            </a:br>
            <a:br>
              <a:rPr lang="en-GB" sz="2000" b="0" noProof="0" dirty="0">
                <a:solidFill>
                  <a:srgbClr val="FFFFFF"/>
                </a:solidFill>
                <a:latin typeface="Times New Roman" panose="02020603050405020304" pitchFamily="18" charset="0"/>
                <a:cs typeface="Times New Roman" panose="02020603050405020304" pitchFamily="18" charset="0"/>
              </a:rPr>
            </a:br>
            <a:r>
              <a:rPr lang="en-GB" sz="2000" b="0" noProof="0" dirty="0">
                <a:solidFill>
                  <a:srgbClr val="FFFFFF"/>
                </a:solidFill>
                <a:latin typeface="Times New Roman" panose="02020603050405020304" pitchFamily="18" charset="0"/>
                <a:cs typeface="Times New Roman" panose="02020603050405020304" pitchFamily="18" charset="0"/>
              </a:rPr>
              <a:t>Develop a strong social media marketing strategy</a:t>
            </a:r>
            <a:br>
              <a:rPr lang="en-GB" sz="2000" b="0" noProof="0" dirty="0">
                <a:solidFill>
                  <a:srgbClr val="FFFFFF"/>
                </a:solidFill>
                <a:latin typeface="Times New Roman" panose="02020603050405020304" pitchFamily="18" charset="0"/>
                <a:cs typeface="Times New Roman" panose="02020603050405020304" pitchFamily="18" charset="0"/>
              </a:rPr>
            </a:br>
            <a:br>
              <a:rPr lang="en-GB" sz="2000" b="0" noProof="0" dirty="0">
                <a:solidFill>
                  <a:srgbClr val="FFFFFF"/>
                </a:solidFill>
                <a:latin typeface="Times New Roman" panose="02020603050405020304" pitchFamily="18" charset="0"/>
                <a:cs typeface="Times New Roman" panose="02020603050405020304" pitchFamily="18" charset="0"/>
              </a:rPr>
            </a:br>
            <a:r>
              <a:rPr lang="en-GB" sz="2000" b="0" noProof="0" dirty="0">
                <a:solidFill>
                  <a:srgbClr val="FFFFFF"/>
                </a:solidFill>
                <a:latin typeface="Times New Roman" panose="02020603050405020304" pitchFamily="18" charset="0"/>
                <a:cs typeface="Times New Roman" panose="02020603050405020304" pitchFamily="18" charset="0"/>
              </a:rPr>
              <a:t>Introduce a flower subscription service</a:t>
            </a:r>
            <a:br>
              <a:rPr lang="en-GB" sz="2000" b="0" noProof="0" dirty="0">
                <a:solidFill>
                  <a:srgbClr val="FFFFFF"/>
                </a:solidFill>
                <a:latin typeface="Times New Roman" panose="02020603050405020304" pitchFamily="18" charset="0"/>
                <a:cs typeface="Times New Roman" panose="02020603050405020304" pitchFamily="18" charset="0"/>
              </a:rPr>
            </a:br>
            <a:br>
              <a:rPr lang="en-GB" sz="2000" b="0" noProof="0" dirty="0">
                <a:solidFill>
                  <a:srgbClr val="FFFFFF"/>
                </a:solidFill>
                <a:latin typeface="Times New Roman" panose="02020603050405020304" pitchFamily="18" charset="0"/>
                <a:cs typeface="Times New Roman" panose="02020603050405020304" pitchFamily="18" charset="0"/>
              </a:rPr>
            </a:br>
            <a:r>
              <a:rPr lang="en-GB" sz="2000" b="0" noProof="0" dirty="0">
                <a:solidFill>
                  <a:srgbClr val="FFFFFF"/>
                </a:solidFill>
                <a:latin typeface="Times New Roman" panose="02020603050405020304" pitchFamily="18" charset="0"/>
                <a:cs typeface="Times New Roman" panose="02020603050405020304" pitchFamily="18" charset="0"/>
              </a:rPr>
              <a:t>Implement a customer loyalty programme</a:t>
            </a:r>
          </a:p>
        </p:txBody>
      </p:sp>
      <p:sp>
        <p:nvSpPr>
          <p:cNvPr id="66" name="Rectangle 65">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832236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8"/>
                                        </p:tgtEl>
                                      </p:cBhvr>
                                    </p:cmd>
                                  </p:childTnLst>
                                </p:cTn>
                              </p:par>
                            </p:childTnLst>
                          </p:cTn>
                        </p:par>
                      </p:childTnLst>
                    </p:cTn>
                  </p:par>
                </p:childTnLst>
              </p:cTn>
              <p:nextCondLst>
                <p:cond evt="onClick" delay="0">
                  <p:tgtEl>
                    <p:spTgt spid="58"/>
                  </p:tgtEl>
                </p:cond>
              </p:nextCondLst>
            </p:seq>
            <p:video>
              <p:cMediaNode mute="1">
                <p:cTn id="12" repeatCount="indefinite" fill="hold" display="0">
                  <p:stCondLst>
                    <p:cond delay="indefinite"/>
                  </p:stCondLst>
                </p:cTn>
                <p:tgtEl>
                  <p:spTgt spid="58"/>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1AFF68-DCA7-3B22-8787-8F25CDAB8F87}"/>
            </a:ext>
          </a:extLst>
        </p:cNvPr>
        <p:cNvGrpSpPr/>
        <p:nvPr/>
      </p:nvGrpSpPr>
      <p:grpSpPr>
        <a:xfrm>
          <a:off x="0" y="0"/>
          <a:ext cx="0" cy="0"/>
          <a:chOff x="0" y="0"/>
          <a:chExt cx="0" cy="0"/>
        </a:xfrm>
      </p:grpSpPr>
      <p:sp>
        <p:nvSpPr>
          <p:cNvPr id="5" name="Rectangle 1">
            <a:extLst>
              <a:ext uri="{FF2B5EF4-FFF2-40B4-BE49-F238E27FC236}">
                <a16:creationId xmlns:a16="http://schemas.microsoft.com/office/drawing/2014/main" id="{256A332F-C6FD-5940-6F0C-8D02DF27E81F}"/>
              </a:ext>
            </a:extLst>
          </p:cNvPr>
          <p:cNvSpPr>
            <a:spLocks noGrp="1" noChangeArrowheads="1"/>
          </p:cNvSpPr>
          <p:nvPr>
            <p:ph type="ctrTitle" idx="4294967295"/>
          </p:nvPr>
        </p:nvSpPr>
        <p:spPr bwMode="auto">
          <a:xfrm>
            <a:off x="788276" y="3002295"/>
            <a:ext cx="10148012"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br>
              <a:rPr lang="en-GB" sz="2000" b="0" noProof="0">
                <a:latin typeface="Times New Roman" panose="02020603050405020304" pitchFamily="18" charset="0"/>
                <a:cs typeface="Times New Roman" panose="02020603050405020304" pitchFamily="18" charset="0"/>
              </a:rPr>
            </a:br>
            <a:br>
              <a:rPr lang="en-GB" sz="2000" b="0" noProof="0">
                <a:latin typeface="Times New Roman" panose="02020603050405020304" pitchFamily="18" charset="0"/>
                <a:cs typeface="Times New Roman" panose="02020603050405020304" pitchFamily="18" charset="0"/>
              </a:rPr>
            </a:br>
            <a:endParaRPr lang="en-GB" sz="2000" b="0" noProof="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9D4BC26D-2C62-A157-7F89-A2C39A533C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18441" y="583996"/>
            <a:ext cx="8213835" cy="6274003"/>
          </a:xfrm>
          <a:prstGeom prst="rect">
            <a:avLst/>
          </a:prstGeom>
        </p:spPr>
      </p:pic>
    </p:spTree>
    <p:extLst>
      <p:ext uri="{BB962C8B-B14F-4D97-AF65-F5344CB8AC3E}">
        <p14:creationId xmlns:p14="http://schemas.microsoft.com/office/powerpoint/2010/main" val="18318717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A6FE987-300A-380F-2983-98AC5435B05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422F5EDC-455D-AFF6-9B2A-C53F94641B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67059" y="0"/>
            <a:ext cx="7057881" cy="6858000"/>
          </a:xfrm>
          <a:prstGeom prst="rect">
            <a:avLst/>
          </a:prstGeom>
        </p:spPr>
      </p:pic>
    </p:spTree>
    <p:extLst>
      <p:ext uri="{BB962C8B-B14F-4D97-AF65-F5344CB8AC3E}">
        <p14:creationId xmlns:p14="http://schemas.microsoft.com/office/powerpoint/2010/main" val="3187037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C72B9EA-8161-6A6A-08D8-A6E179D8204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B7B77DF-2828-B1F3-565A-509E31569D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6717" y="0"/>
            <a:ext cx="7252137" cy="6858000"/>
          </a:xfrm>
          <a:prstGeom prst="rect">
            <a:avLst/>
          </a:prstGeom>
        </p:spPr>
      </p:pic>
    </p:spTree>
    <p:extLst>
      <p:ext uri="{BB962C8B-B14F-4D97-AF65-F5344CB8AC3E}">
        <p14:creationId xmlns:p14="http://schemas.microsoft.com/office/powerpoint/2010/main" val="42766823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BB9D64-C87A-4674-5066-AA2D46A11612}"/>
            </a:ext>
          </a:extLst>
        </p:cNvPr>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8" name="Picture 57" descr="Person writing on a notepad">
            <a:extLst>
              <a:ext uri="{FF2B5EF4-FFF2-40B4-BE49-F238E27FC236}">
                <a16:creationId xmlns:a16="http://schemas.microsoft.com/office/drawing/2014/main" id="{A3A6BE41-4FE6-65C7-EEB9-34F1ECFC432A}"/>
              </a:ext>
            </a:extLst>
          </p:cNvPr>
          <p:cNvPicPr>
            <a:picLocks noChangeAspect="1"/>
          </p:cNvPicPr>
          <p:nvPr/>
        </p:nvPicPr>
        <p:blipFill>
          <a:blip r:embed="rId3"/>
          <a:srcRect t="13168" r="-1" b="15835"/>
          <a:stretch>
            <a:fillRect/>
          </a:stretch>
        </p:blipFill>
        <p:spPr>
          <a:xfrm>
            <a:off x="20" y="10"/>
            <a:ext cx="12188932" cy="6857990"/>
          </a:xfrm>
          <a:prstGeom prst="rect">
            <a:avLst/>
          </a:prstGeom>
        </p:spPr>
      </p:pic>
      <p:sp>
        <p:nvSpPr>
          <p:cNvPr id="64" name="Rectangle 63">
            <a:extLst>
              <a:ext uri="{FF2B5EF4-FFF2-40B4-BE49-F238E27FC236}">
                <a16:creationId xmlns:a16="http://schemas.microsoft.com/office/drawing/2014/main" id="{ECF0998E-D577-43EA-A7B8-E3EC67F75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E7DC364D-882B-4786-89FB-1703C1A5C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3205874"/>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20213DC4-DB21-F150-F305-76A1D1D527A6}"/>
              </a:ext>
            </a:extLst>
          </p:cNvPr>
          <p:cNvSpPr>
            <a:spLocks noGrp="1" noChangeArrowheads="1"/>
          </p:cNvSpPr>
          <p:nvPr>
            <p:ph type="ctrTitle"/>
          </p:nvPr>
        </p:nvSpPr>
        <p:spPr bwMode="auto">
          <a:xfrm>
            <a:off x="132720" y="2197608"/>
            <a:ext cx="5021182" cy="446989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a:lnSpc>
                <a:spcPct val="90000"/>
              </a:lnSpc>
            </a:pPr>
            <a:r>
              <a:rPr lang="en-GB" sz="1500" noProof="0" dirty="0">
                <a:solidFill>
                  <a:srgbClr val="FFFFFF"/>
                </a:solidFill>
                <a:latin typeface="Times New Roman" panose="02020603050405020304" pitchFamily="18" charset="0"/>
                <a:cs typeface="Times New Roman" panose="02020603050405020304" pitchFamily="18" charset="0"/>
              </a:rPr>
              <a:t>Implementation Plan</a:t>
            </a:r>
            <a:br>
              <a:rPr lang="en-GB" sz="1500" noProof="0" dirty="0">
                <a:solidFill>
                  <a:srgbClr val="FFFFFF"/>
                </a:solidFill>
                <a:latin typeface="Times New Roman" panose="02020603050405020304" pitchFamily="18" charset="0"/>
                <a:cs typeface="Times New Roman" panose="02020603050405020304" pitchFamily="18" charset="0"/>
              </a:rPr>
            </a:br>
            <a:br>
              <a:rPr lang="en-GB" sz="1500" b="0" noProof="0" dirty="0">
                <a:solidFill>
                  <a:srgbClr val="FFFFFF"/>
                </a:solidFill>
                <a:latin typeface="Times New Roman" panose="02020603050405020304" pitchFamily="18" charset="0"/>
                <a:cs typeface="Times New Roman" panose="02020603050405020304" pitchFamily="18" charset="0"/>
              </a:rPr>
            </a:br>
            <a:r>
              <a:rPr lang="en-GB" sz="1500" b="0" noProof="0" dirty="0">
                <a:solidFill>
                  <a:srgbClr val="FFFFFF"/>
                </a:solidFill>
                <a:latin typeface="Times New Roman" panose="02020603050405020304" pitchFamily="18" charset="0"/>
                <a:cs typeface="Times New Roman" panose="02020603050405020304" pitchFamily="18" charset="0"/>
              </a:rPr>
              <a:t>What can be done in Short-</a:t>
            </a:r>
            <a:r>
              <a:rPr lang="en-GB" sz="1500" b="0" dirty="0">
                <a:solidFill>
                  <a:srgbClr val="FFFFFF"/>
                </a:solidFill>
                <a:latin typeface="Times New Roman" panose="02020603050405020304" pitchFamily="18" charset="0"/>
                <a:cs typeface="Times New Roman" panose="02020603050405020304" pitchFamily="18" charset="0"/>
              </a:rPr>
              <a:t>Period</a:t>
            </a:r>
            <a:r>
              <a:rPr lang="en-GB" sz="1500" b="0" noProof="0" dirty="0">
                <a:solidFill>
                  <a:srgbClr val="FFFFFF"/>
                </a:solidFill>
                <a:latin typeface="Times New Roman" panose="02020603050405020304" pitchFamily="18" charset="0"/>
                <a:cs typeface="Times New Roman" panose="02020603050405020304" pitchFamily="18" charset="0"/>
              </a:rPr>
              <a:t> (0–3 Months):</a:t>
            </a:r>
            <a:br>
              <a:rPr lang="en-GB" sz="1500" b="0" dirty="0">
                <a:solidFill>
                  <a:srgbClr val="FFFFFF"/>
                </a:solidFill>
                <a:latin typeface="Times New Roman" panose="02020603050405020304" pitchFamily="18" charset="0"/>
                <a:cs typeface="Times New Roman" panose="02020603050405020304" pitchFamily="18" charset="0"/>
              </a:rPr>
            </a:br>
            <a:r>
              <a:rPr lang="en-GB" sz="1500" b="0" noProof="0" dirty="0">
                <a:solidFill>
                  <a:srgbClr val="FFFFFF"/>
                </a:solidFill>
                <a:latin typeface="Times New Roman" panose="02020603050405020304" pitchFamily="18" charset="0"/>
                <a:cs typeface="Times New Roman" panose="02020603050405020304" pitchFamily="18" charset="0"/>
              </a:rPr>
              <a:t>Hiring a web developer to </a:t>
            </a:r>
            <a:r>
              <a:rPr lang="en-GB" sz="1500" b="0" dirty="0">
                <a:solidFill>
                  <a:srgbClr val="FFFFFF"/>
                </a:solidFill>
                <a:latin typeface="Times New Roman" panose="02020603050405020304" pitchFamily="18" charset="0"/>
                <a:cs typeface="Times New Roman" panose="02020603050405020304" pitchFamily="18" charset="0"/>
              </a:rPr>
              <a:t>redesign</a:t>
            </a:r>
            <a:r>
              <a:rPr lang="en-GB" sz="1500" b="0" noProof="0" dirty="0">
                <a:solidFill>
                  <a:srgbClr val="FFFFFF"/>
                </a:solidFill>
                <a:latin typeface="Times New Roman" panose="02020603050405020304" pitchFamily="18" charset="0"/>
                <a:cs typeface="Times New Roman" panose="02020603050405020304" pitchFamily="18" charset="0"/>
              </a:rPr>
              <a:t> the website</a:t>
            </a:r>
            <a:br>
              <a:rPr lang="en-GB" sz="1500" b="0" noProof="0" dirty="0">
                <a:solidFill>
                  <a:srgbClr val="FFFFFF"/>
                </a:solidFill>
                <a:latin typeface="Times New Roman" panose="02020603050405020304" pitchFamily="18" charset="0"/>
                <a:cs typeface="Times New Roman" panose="02020603050405020304" pitchFamily="18" charset="0"/>
              </a:rPr>
            </a:br>
            <a:r>
              <a:rPr lang="en-GB" sz="1500" b="0" noProof="0" dirty="0">
                <a:solidFill>
                  <a:srgbClr val="FFFFFF"/>
                </a:solidFill>
                <a:latin typeface="Times New Roman" panose="02020603050405020304" pitchFamily="18" charset="0"/>
                <a:cs typeface="Times New Roman" panose="02020603050405020304" pitchFamily="18" charset="0"/>
              </a:rPr>
              <a:t>Then, launch the Instagram content calendar </a:t>
            </a:r>
            <a:br>
              <a:rPr lang="en-GB" sz="1500" b="0" noProof="0" dirty="0">
                <a:solidFill>
                  <a:srgbClr val="FFFFFF"/>
                </a:solidFill>
                <a:latin typeface="Times New Roman" panose="02020603050405020304" pitchFamily="18" charset="0"/>
                <a:cs typeface="Times New Roman" panose="02020603050405020304" pitchFamily="18" charset="0"/>
              </a:rPr>
            </a:br>
            <a:br>
              <a:rPr lang="en-GB" sz="1500" b="0" noProof="0" dirty="0">
                <a:solidFill>
                  <a:srgbClr val="FFFFFF"/>
                </a:solidFill>
                <a:latin typeface="Times New Roman" panose="02020603050405020304" pitchFamily="18" charset="0"/>
                <a:cs typeface="Times New Roman" panose="02020603050405020304" pitchFamily="18" charset="0"/>
              </a:rPr>
            </a:br>
            <a:r>
              <a:rPr lang="en-GB" sz="1500" b="0" noProof="0" dirty="0">
                <a:solidFill>
                  <a:srgbClr val="FFFFFF"/>
                </a:solidFill>
                <a:latin typeface="Times New Roman" panose="02020603050405020304" pitchFamily="18" charset="0"/>
                <a:cs typeface="Times New Roman" panose="02020603050405020304" pitchFamily="18" charset="0"/>
              </a:rPr>
              <a:t>For the Medium-Term</a:t>
            </a:r>
            <a:r>
              <a:rPr lang="en-GB" sz="1500" b="0" dirty="0">
                <a:solidFill>
                  <a:srgbClr val="FFFFFF"/>
                </a:solidFill>
                <a:latin typeface="Times New Roman" panose="02020603050405020304" pitchFamily="18" charset="0"/>
                <a:cs typeface="Times New Roman" panose="02020603050405020304" pitchFamily="18" charset="0"/>
              </a:rPr>
              <a:t>/Period</a:t>
            </a:r>
            <a:r>
              <a:rPr lang="en-GB" sz="1500" b="0" noProof="0" dirty="0">
                <a:solidFill>
                  <a:srgbClr val="FFFFFF"/>
                </a:solidFill>
                <a:latin typeface="Times New Roman" panose="02020603050405020304" pitchFamily="18" charset="0"/>
                <a:cs typeface="Times New Roman" panose="02020603050405020304" pitchFamily="18" charset="0"/>
              </a:rPr>
              <a:t> (3–6 Months):</a:t>
            </a:r>
            <a:br>
              <a:rPr lang="en-GB" sz="1500" b="0" noProof="0" dirty="0">
                <a:solidFill>
                  <a:srgbClr val="FFFFFF"/>
                </a:solidFill>
                <a:latin typeface="Times New Roman" panose="02020603050405020304" pitchFamily="18" charset="0"/>
                <a:cs typeface="Times New Roman" panose="02020603050405020304" pitchFamily="18" charset="0"/>
              </a:rPr>
            </a:br>
            <a:r>
              <a:rPr lang="en-GB" sz="1500" b="0" dirty="0">
                <a:solidFill>
                  <a:srgbClr val="FFFFFF"/>
                </a:solidFill>
                <a:latin typeface="Times New Roman" panose="02020603050405020304" pitchFamily="18" charset="0"/>
                <a:cs typeface="Times New Roman" panose="02020603050405020304" pitchFamily="18" charset="0"/>
              </a:rPr>
              <a:t>We can introduce</a:t>
            </a:r>
            <a:r>
              <a:rPr lang="en-GB" sz="1500" b="0" noProof="0" dirty="0">
                <a:solidFill>
                  <a:srgbClr val="FFFFFF"/>
                </a:solidFill>
                <a:latin typeface="Times New Roman" panose="02020603050405020304" pitchFamily="18" charset="0"/>
                <a:cs typeface="Times New Roman" panose="02020603050405020304" pitchFamily="18" charset="0"/>
              </a:rPr>
              <a:t> subscription packages,</a:t>
            </a:r>
            <a:r>
              <a:rPr lang="en-GB" sz="1500" b="0" dirty="0">
                <a:solidFill>
                  <a:srgbClr val="FFFFFF"/>
                </a:solidFill>
                <a:latin typeface="Times New Roman" panose="02020603050405020304" pitchFamily="18" charset="0"/>
                <a:cs typeface="Times New Roman" panose="02020603050405020304" pitchFamily="18" charset="0"/>
              </a:rPr>
              <a:t> which will be </a:t>
            </a:r>
            <a:r>
              <a:rPr lang="en-GB" sz="1500" b="0" noProof="0" dirty="0">
                <a:solidFill>
                  <a:srgbClr val="FFFFFF"/>
                </a:solidFill>
                <a:latin typeface="Times New Roman" panose="02020603050405020304" pitchFamily="18" charset="0"/>
                <a:cs typeface="Times New Roman" panose="02020603050405020304" pitchFamily="18" charset="0"/>
              </a:rPr>
              <a:t>promoted via social media ads, and launch a loyalty programme</a:t>
            </a:r>
            <a:br>
              <a:rPr lang="en-GB" sz="1500" b="0" noProof="0" dirty="0">
                <a:solidFill>
                  <a:srgbClr val="FFFFFF"/>
                </a:solidFill>
                <a:latin typeface="Times New Roman" panose="02020603050405020304" pitchFamily="18" charset="0"/>
                <a:cs typeface="Times New Roman" panose="02020603050405020304" pitchFamily="18" charset="0"/>
              </a:rPr>
            </a:br>
            <a:br>
              <a:rPr lang="en-GB" sz="1500" b="0" noProof="0" dirty="0">
                <a:solidFill>
                  <a:srgbClr val="FFFFFF"/>
                </a:solidFill>
                <a:latin typeface="Times New Roman" panose="02020603050405020304" pitchFamily="18" charset="0"/>
                <a:cs typeface="Times New Roman" panose="02020603050405020304" pitchFamily="18" charset="0"/>
              </a:rPr>
            </a:br>
            <a:r>
              <a:rPr lang="en-GB" sz="1500" b="0" noProof="0" dirty="0">
                <a:solidFill>
                  <a:srgbClr val="FFFFFF"/>
                </a:solidFill>
                <a:latin typeface="Times New Roman" panose="02020603050405020304" pitchFamily="18" charset="0"/>
                <a:cs typeface="Times New Roman" panose="02020603050405020304" pitchFamily="18" charset="0"/>
              </a:rPr>
              <a:t>Then Long-Term//Period (6–12 Months) will be used to :</a:t>
            </a:r>
            <a:br>
              <a:rPr lang="en-GB" sz="1500" b="0" noProof="0" dirty="0">
                <a:solidFill>
                  <a:srgbClr val="FFFFFF"/>
                </a:solidFill>
                <a:latin typeface="Times New Roman" panose="02020603050405020304" pitchFamily="18" charset="0"/>
                <a:cs typeface="Times New Roman" panose="02020603050405020304" pitchFamily="18" charset="0"/>
              </a:rPr>
            </a:br>
            <a:r>
              <a:rPr lang="en-GB" sz="1500" b="0" noProof="0" dirty="0">
                <a:solidFill>
                  <a:srgbClr val="FFFFFF"/>
                </a:solidFill>
                <a:latin typeface="Times New Roman" panose="02020603050405020304" pitchFamily="18" charset="0"/>
                <a:cs typeface="Times New Roman" panose="02020603050405020304" pitchFamily="18" charset="0"/>
              </a:rPr>
              <a:t>Reviewing the monthly sales data and adjusting the marketing strategies</a:t>
            </a:r>
            <a:r>
              <a:rPr lang="en-GB" sz="1500" b="0" dirty="0">
                <a:solidFill>
                  <a:srgbClr val="FFFFFF"/>
                </a:solidFill>
                <a:latin typeface="Times New Roman" panose="02020603050405020304" pitchFamily="18" charset="0"/>
                <a:cs typeface="Times New Roman" panose="02020603050405020304" pitchFamily="18" charset="0"/>
              </a:rPr>
              <a:t> to work on </a:t>
            </a:r>
            <a:r>
              <a:rPr lang="en-GB" sz="1500" b="0" noProof="0" dirty="0">
                <a:solidFill>
                  <a:srgbClr val="FFFFFF"/>
                </a:solidFill>
                <a:latin typeface="Times New Roman" panose="02020603050405020304" pitchFamily="18" charset="0"/>
                <a:cs typeface="Times New Roman" panose="02020603050405020304" pitchFamily="18" charset="0"/>
              </a:rPr>
              <a:t>expanding corporate partnerships</a:t>
            </a:r>
            <a:br>
              <a:rPr lang="en-GB" sz="1500" b="0" noProof="0" dirty="0">
                <a:solidFill>
                  <a:srgbClr val="FFFFFF"/>
                </a:solidFill>
                <a:latin typeface="Times New Roman" panose="02020603050405020304" pitchFamily="18" charset="0"/>
                <a:cs typeface="Times New Roman" panose="02020603050405020304" pitchFamily="18" charset="0"/>
              </a:rPr>
            </a:br>
            <a:r>
              <a:rPr lang="en-GB" sz="1500" b="0" noProof="0" dirty="0">
                <a:solidFill>
                  <a:srgbClr val="FFFFFF"/>
                </a:solidFill>
                <a:latin typeface="Times New Roman" panose="02020603050405020304" pitchFamily="18" charset="0"/>
                <a:cs typeface="Times New Roman" panose="02020603050405020304" pitchFamily="18" charset="0"/>
              </a:rPr>
              <a:t>while milestones are cleared to ensure structured progress.</a:t>
            </a:r>
          </a:p>
        </p:txBody>
      </p:sp>
      <p:sp>
        <p:nvSpPr>
          <p:cNvPr id="70" name="Rectangle 69">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300289"/>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7698626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8EC762-1ED2-5F6F-B7A3-30D897AC78FE}"/>
            </a:ext>
          </a:extLst>
        </p:cNvPr>
        <p:cNvGrpSpPr/>
        <p:nvPr/>
      </p:nvGrpSpPr>
      <p:grpSpPr>
        <a:xfrm>
          <a:off x="0" y="0"/>
          <a:ext cx="0" cy="0"/>
          <a:chOff x="0" y="0"/>
          <a:chExt cx="0" cy="0"/>
        </a:xfrm>
      </p:grpSpPr>
      <p:sp>
        <p:nvSpPr>
          <p:cNvPr id="5" name="Rectangle 1">
            <a:extLst>
              <a:ext uri="{FF2B5EF4-FFF2-40B4-BE49-F238E27FC236}">
                <a16:creationId xmlns:a16="http://schemas.microsoft.com/office/drawing/2014/main" id="{8E5922C4-0DD5-C3A7-92D2-4CAB9AD3C4E7}"/>
              </a:ext>
            </a:extLst>
          </p:cNvPr>
          <p:cNvSpPr>
            <a:spLocks noGrp="1" noChangeArrowheads="1"/>
          </p:cNvSpPr>
          <p:nvPr>
            <p:ph type="ctrTitle" idx="4294967295"/>
          </p:nvPr>
        </p:nvSpPr>
        <p:spPr bwMode="auto">
          <a:xfrm>
            <a:off x="441433" y="1296457"/>
            <a:ext cx="2837793"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1600" noProof="0" dirty="0">
                <a:latin typeface="Times New Roman" panose="02020603050405020304" pitchFamily="18" charset="0"/>
                <a:cs typeface="Times New Roman" panose="02020603050405020304" pitchFamily="18" charset="0"/>
              </a:rPr>
              <a:t>Monitoring and Review</a:t>
            </a:r>
            <a:br>
              <a:rPr lang="en-GB" sz="1600" b="0" noProof="0" dirty="0">
                <a:latin typeface="Times New Roman" panose="02020603050405020304" pitchFamily="18" charset="0"/>
                <a:cs typeface="Times New Roman" panose="02020603050405020304" pitchFamily="18" charset="0"/>
              </a:rPr>
            </a:b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Key Performance Indicators (KPIs):</a:t>
            </a:r>
            <a:br>
              <a:rPr lang="en-GB" sz="1600" b="0" noProof="0" dirty="0">
                <a:latin typeface="Times New Roman" panose="02020603050405020304" pitchFamily="18" charset="0"/>
                <a:cs typeface="Times New Roman" panose="02020603050405020304" pitchFamily="18" charset="0"/>
              </a:rPr>
            </a:b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Monthly sales growth</a:t>
            </a: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Website traffic and online orders.</a:t>
            </a:r>
            <a:br>
              <a:rPr lang="en-GB" sz="1600" b="0" noProof="0" dirty="0">
                <a:latin typeface="Times New Roman" panose="02020603050405020304" pitchFamily="18" charset="0"/>
                <a:cs typeface="Times New Roman" panose="02020603050405020304" pitchFamily="18" charset="0"/>
              </a:rPr>
            </a:b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Social media engagement rates</a:t>
            </a: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Subscription sign-ups</a:t>
            </a: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Customer retention rate</a:t>
            </a:r>
            <a:br>
              <a:rPr lang="en-GB" sz="1600" b="0" noProof="0" dirty="0">
                <a:latin typeface="Times New Roman" panose="02020603050405020304" pitchFamily="18" charset="0"/>
                <a:cs typeface="Times New Roman" panose="02020603050405020304" pitchFamily="18" charset="0"/>
              </a:rPr>
            </a:b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Regular quarterly reviews should be conducted to evaluate performance and adjust strategy.</a:t>
            </a:r>
          </a:p>
        </p:txBody>
      </p:sp>
      <p:pic>
        <p:nvPicPr>
          <p:cNvPr id="3" name="Picture 2">
            <a:extLst>
              <a:ext uri="{FF2B5EF4-FFF2-40B4-BE49-F238E27FC236}">
                <a16:creationId xmlns:a16="http://schemas.microsoft.com/office/drawing/2014/main" id="{D4DD015D-2388-D61A-FD92-2348B20D60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04896" y="0"/>
            <a:ext cx="8487103" cy="6843420"/>
          </a:xfrm>
          <a:prstGeom prst="rect">
            <a:avLst/>
          </a:prstGeom>
        </p:spPr>
      </p:pic>
    </p:spTree>
    <p:extLst>
      <p:ext uri="{BB962C8B-B14F-4D97-AF65-F5344CB8AC3E}">
        <p14:creationId xmlns:p14="http://schemas.microsoft.com/office/powerpoint/2010/main" val="2446921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2CA274-5574-AE47-D15A-5558C2408434}"/>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F507A4F-772D-15C9-88FA-AB486E58F4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06600" y="0"/>
            <a:ext cx="8204200" cy="6858000"/>
          </a:xfrm>
          <a:prstGeom prst="rect">
            <a:avLst/>
          </a:prstGeom>
        </p:spPr>
      </p:pic>
    </p:spTree>
    <p:extLst>
      <p:ext uri="{BB962C8B-B14F-4D97-AF65-F5344CB8AC3E}">
        <p14:creationId xmlns:p14="http://schemas.microsoft.com/office/powerpoint/2010/main" val="29828459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44FA33F-70D6-68D4-4F6B-958E18A5FC9B}"/>
            </a:ext>
          </a:extLst>
        </p:cNvPr>
        <p:cNvGrpSpPr/>
        <p:nvPr/>
      </p:nvGrpSpPr>
      <p:grpSpPr>
        <a:xfrm>
          <a:off x="0" y="0"/>
          <a:ext cx="0" cy="0"/>
          <a:chOff x="0" y="0"/>
          <a:chExt cx="0" cy="0"/>
        </a:xfrm>
      </p:grpSpPr>
      <p:sp>
        <p:nvSpPr>
          <p:cNvPr id="5" name="Rectangle 1">
            <a:extLst>
              <a:ext uri="{FF2B5EF4-FFF2-40B4-BE49-F238E27FC236}">
                <a16:creationId xmlns:a16="http://schemas.microsoft.com/office/drawing/2014/main" id="{D06F5B2D-BE3A-97DD-8DA7-E305E821E0F4}"/>
              </a:ext>
            </a:extLst>
          </p:cNvPr>
          <p:cNvSpPr>
            <a:spLocks noGrp="1" noChangeArrowheads="1"/>
          </p:cNvSpPr>
          <p:nvPr>
            <p:ph type="ctrTitle" idx="4294967295"/>
          </p:nvPr>
        </p:nvSpPr>
        <p:spPr bwMode="auto">
          <a:xfrm>
            <a:off x="0" y="1784350"/>
            <a:ext cx="6837363" cy="316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2000" noProof="0" dirty="0">
                <a:latin typeface="Times New Roman" panose="02020603050405020304" pitchFamily="18" charset="0"/>
                <a:cs typeface="Times New Roman" panose="02020603050405020304" pitchFamily="18" charset="0"/>
              </a:rPr>
              <a:t>Conclusion</a:t>
            </a:r>
            <a:br>
              <a:rPr lang="en-GB" sz="2000" noProof="0" dirty="0">
                <a:latin typeface="Times New Roman" panose="02020603050405020304" pitchFamily="18" charset="0"/>
                <a:cs typeface="Times New Roman" panose="02020603050405020304" pitchFamily="18" charset="0"/>
              </a:rPr>
            </a:br>
            <a:br>
              <a:rPr lang="en-GB" sz="20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Green Haven Florists is facing significant challenges due to increased competition, rising costs, and digital disruption.</a:t>
            </a:r>
            <a:br>
              <a:rPr lang="en-GB" sz="1600" b="0" noProof="0" dirty="0">
                <a:latin typeface="Times New Roman" panose="02020603050405020304" pitchFamily="18" charset="0"/>
                <a:cs typeface="Times New Roman" panose="02020603050405020304" pitchFamily="18" charset="0"/>
              </a:rPr>
            </a:b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However, the business has a strong brand identity and community reputation.</a:t>
            </a:r>
            <a:br>
              <a:rPr lang="en-GB" sz="1600" b="0" noProof="0" dirty="0">
                <a:latin typeface="Times New Roman" panose="02020603050405020304" pitchFamily="18" charset="0"/>
                <a:cs typeface="Times New Roman" panose="02020603050405020304" pitchFamily="18" charset="0"/>
              </a:rPr>
            </a:b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By implementing a digital growth strategy focused on website improvement, social media marketing, subscription services, and loyalty programmes, the business can restore profitability and strengthen its competitive position.</a:t>
            </a:r>
            <a:br>
              <a:rPr lang="en-GB" sz="1600" b="0" noProof="0" dirty="0">
                <a:latin typeface="Times New Roman" panose="02020603050405020304" pitchFamily="18" charset="0"/>
                <a:cs typeface="Times New Roman" panose="02020603050405020304" pitchFamily="18" charset="0"/>
              </a:rPr>
            </a:br>
            <a:br>
              <a:rPr lang="en-GB" sz="1600" b="0" noProof="0" dirty="0">
                <a:latin typeface="Times New Roman" panose="02020603050405020304" pitchFamily="18" charset="0"/>
                <a:cs typeface="Times New Roman" panose="02020603050405020304" pitchFamily="18" charset="0"/>
              </a:rPr>
            </a:br>
            <a:r>
              <a:rPr lang="en-GB" sz="1600" b="0" noProof="0" dirty="0">
                <a:latin typeface="Times New Roman" panose="02020603050405020304" pitchFamily="18" charset="0"/>
                <a:cs typeface="Times New Roman" panose="02020603050405020304" pitchFamily="18" charset="0"/>
              </a:rPr>
              <a:t>Proactive decision-making is essential to ensure long-term sustainability.</a:t>
            </a:r>
          </a:p>
        </p:txBody>
      </p:sp>
      <p:pic>
        <p:nvPicPr>
          <p:cNvPr id="3" name="Picture 2">
            <a:extLst>
              <a:ext uri="{FF2B5EF4-FFF2-40B4-BE49-F238E27FC236}">
                <a16:creationId xmlns:a16="http://schemas.microsoft.com/office/drawing/2014/main" id="{EE1EB33C-E9E1-803E-26EB-7B9BA7A7DB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40500" y="1"/>
            <a:ext cx="5651500" cy="6858000"/>
          </a:xfrm>
          <a:prstGeom prst="rect">
            <a:avLst/>
          </a:prstGeom>
        </p:spPr>
      </p:pic>
    </p:spTree>
    <p:extLst>
      <p:ext uri="{BB962C8B-B14F-4D97-AF65-F5344CB8AC3E}">
        <p14:creationId xmlns:p14="http://schemas.microsoft.com/office/powerpoint/2010/main" val="32065750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77BCB49-85E1-079D-D054-5D7CB4E760FF}"/>
            </a:ext>
          </a:extLst>
        </p:cNvPr>
        <p:cNvGrpSpPr/>
        <p:nvPr/>
      </p:nvGrpSpPr>
      <p:grpSpPr>
        <a:xfrm>
          <a:off x="0" y="0"/>
          <a:ext cx="0" cy="0"/>
          <a:chOff x="0" y="0"/>
          <a:chExt cx="0" cy="0"/>
        </a:xfrm>
      </p:grpSpPr>
      <p:sp>
        <p:nvSpPr>
          <p:cNvPr id="5" name="Rectangle 1">
            <a:extLst>
              <a:ext uri="{FF2B5EF4-FFF2-40B4-BE49-F238E27FC236}">
                <a16:creationId xmlns:a16="http://schemas.microsoft.com/office/drawing/2014/main" id="{03717F70-564A-C8B4-0C8E-4CF2CDF338E7}"/>
              </a:ext>
            </a:extLst>
          </p:cNvPr>
          <p:cNvSpPr>
            <a:spLocks noGrp="1" noChangeArrowheads="1"/>
          </p:cNvSpPr>
          <p:nvPr>
            <p:ph type="ctrTitle" idx="4294967295"/>
          </p:nvPr>
        </p:nvSpPr>
        <p:spPr bwMode="auto">
          <a:xfrm>
            <a:off x="0" y="1138039"/>
            <a:ext cx="12192000" cy="43704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2000" noProof="0" dirty="0">
                <a:latin typeface="Times New Roman" panose="02020603050405020304" pitchFamily="18" charset="0"/>
                <a:cs typeface="Times New Roman" panose="02020603050405020304" pitchFamily="18" charset="0"/>
              </a:rPr>
              <a:t>REFERENCES</a:t>
            </a:r>
            <a:br>
              <a:rPr lang="en-GB" sz="2000" noProof="0" dirty="0">
                <a:latin typeface="Times New Roman" panose="02020603050405020304" pitchFamily="18" charset="0"/>
                <a:cs typeface="Times New Roman" panose="02020603050405020304" pitchFamily="18" charset="0"/>
              </a:rPr>
            </a:br>
            <a:br>
              <a:rPr lang="en-GB" sz="2000" b="0" noProof="0" dirty="0">
                <a:latin typeface="Times New Roman" panose="02020603050405020304" pitchFamily="18" charset="0"/>
                <a:cs typeface="Times New Roman" panose="02020603050405020304" pitchFamily="18" charset="0"/>
              </a:rPr>
            </a:br>
            <a:r>
              <a:rPr lang="en-US" sz="1400" b="0" noProof="0" dirty="0">
                <a:latin typeface="Times New Roman" panose="02020603050405020304" pitchFamily="18" charset="0"/>
                <a:cs typeface="Times New Roman" panose="02020603050405020304" pitchFamily="18" charset="0"/>
              </a:rPr>
              <a:t>Shah, C.A. and Vyas, D., 2025. The Role of Inflation in Shaping Pricing Models of Indian Industries. Journal homepage: https://jmsr-online. com, 2(07).</a:t>
            </a:r>
            <a:br>
              <a:rPr lang="en-US" sz="1400" b="0" noProof="0" dirty="0">
                <a:latin typeface="Times New Roman" panose="02020603050405020304" pitchFamily="18" charset="0"/>
                <a:cs typeface="Times New Roman" panose="02020603050405020304" pitchFamily="18" charset="0"/>
              </a:rPr>
            </a:br>
            <a:br>
              <a:rPr lang="en-US" sz="1400" b="0" noProof="0" dirty="0">
                <a:latin typeface="Times New Roman" panose="02020603050405020304" pitchFamily="18" charset="0"/>
                <a:cs typeface="Times New Roman" panose="02020603050405020304" pitchFamily="18" charset="0"/>
              </a:rPr>
            </a:br>
            <a:r>
              <a:rPr lang="en-US" sz="1400" b="0" noProof="0" dirty="0">
                <a:latin typeface="Times New Roman" panose="02020603050405020304" pitchFamily="18" charset="0"/>
                <a:cs typeface="Times New Roman" panose="02020603050405020304" pitchFamily="18" charset="0"/>
              </a:rPr>
              <a:t>Kingsnorth, S., 2025. Digital marketing strategy: an integrated approach to online marketing. Kogan Page Publishers.</a:t>
            </a:r>
            <a:br>
              <a:rPr lang="en-US" sz="1400" b="0" noProof="0" dirty="0">
                <a:latin typeface="Times New Roman" panose="02020603050405020304" pitchFamily="18" charset="0"/>
                <a:cs typeface="Times New Roman" panose="02020603050405020304" pitchFamily="18" charset="0"/>
              </a:rPr>
            </a:br>
            <a:br>
              <a:rPr lang="en-US" sz="1400" b="0" noProof="0" dirty="0">
                <a:latin typeface="Times New Roman" panose="02020603050405020304" pitchFamily="18" charset="0"/>
                <a:cs typeface="Times New Roman" panose="02020603050405020304" pitchFamily="18" charset="0"/>
              </a:rPr>
            </a:br>
            <a:r>
              <a:rPr lang="en-US" sz="1400" b="0" noProof="0" dirty="0">
                <a:latin typeface="Times New Roman" panose="02020603050405020304" pitchFamily="18" charset="0"/>
                <a:cs typeface="Times New Roman" panose="02020603050405020304" pitchFamily="18" charset="0"/>
              </a:rPr>
              <a:t>Santoso, N.P.L., </a:t>
            </a:r>
            <a:r>
              <a:rPr lang="en-US" sz="1400" b="0" noProof="0" dirty="0" err="1">
                <a:latin typeface="Times New Roman" panose="02020603050405020304" pitchFamily="18" charset="0"/>
                <a:cs typeface="Times New Roman" panose="02020603050405020304" pitchFamily="18" charset="0"/>
              </a:rPr>
              <a:t>Nurmala</a:t>
            </a:r>
            <a:r>
              <a:rPr lang="en-US" sz="1400" b="0" noProof="0" dirty="0">
                <a:latin typeface="Times New Roman" panose="02020603050405020304" pitchFamily="18" charset="0"/>
                <a:cs typeface="Times New Roman" panose="02020603050405020304" pitchFamily="18" charset="0"/>
              </a:rPr>
              <a:t>, R. and </a:t>
            </a:r>
            <a:r>
              <a:rPr lang="en-US" sz="1400" b="0" noProof="0" dirty="0" err="1">
                <a:latin typeface="Times New Roman" panose="02020603050405020304" pitchFamily="18" charset="0"/>
                <a:cs typeface="Times New Roman" panose="02020603050405020304" pitchFamily="18" charset="0"/>
              </a:rPr>
              <a:t>Rahardja</a:t>
            </a:r>
            <a:r>
              <a:rPr lang="en-US" sz="1400" b="0" noProof="0" dirty="0">
                <a:latin typeface="Times New Roman" panose="02020603050405020304" pitchFamily="18" charset="0"/>
                <a:cs typeface="Times New Roman" panose="02020603050405020304" pitchFamily="18" charset="0"/>
              </a:rPr>
              <a:t>, U., 2025. Corporate leadership in the digital business era and its impact on economic development across global markets. IAIC Transactions on Sustainable Digital Innovation (ITSDI), 6(2), pp.188-195.</a:t>
            </a:r>
            <a:br>
              <a:rPr lang="en-US" sz="1400" b="0" noProof="0" dirty="0">
                <a:latin typeface="Times New Roman" panose="02020603050405020304" pitchFamily="18" charset="0"/>
                <a:cs typeface="Times New Roman" panose="02020603050405020304" pitchFamily="18" charset="0"/>
              </a:rPr>
            </a:br>
            <a:br>
              <a:rPr lang="en-US" sz="1400" b="0" noProof="0" dirty="0">
                <a:latin typeface="Times New Roman" panose="02020603050405020304" pitchFamily="18" charset="0"/>
                <a:cs typeface="Times New Roman" panose="02020603050405020304" pitchFamily="18" charset="0"/>
              </a:rPr>
            </a:br>
            <a:r>
              <a:rPr lang="en-US" sz="1400" b="0" noProof="0" dirty="0">
                <a:latin typeface="Times New Roman" panose="02020603050405020304" pitchFamily="18" charset="0"/>
                <a:cs typeface="Times New Roman" panose="02020603050405020304" pitchFamily="18" charset="0"/>
              </a:rPr>
              <a:t>Daramola, O.M., </a:t>
            </a:r>
            <a:r>
              <a:rPr lang="en-US" sz="1400" b="0" noProof="0" dirty="0" err="1">
                <a:latin typeface="Times New Roman" panose="02020603050405020304" pitchFamily="18" charset="0"/>
                <a:cs typeface="Times New Roman" panose="02020603050405020304" pitchFamily="18" charset="0"/>
              </a:rPr>
              <a:t>Apeh</a:t>
            </a:r>
            <a:r>
              <a:rPr lang="en-US" sz="1400" b="0" noProof="0" dirty="0">
                <a:latin typeface="Times New Roman" panose="02020603050405020304" pitchFamily="18" charset="0"/>
                <a:cs typeface="Times New Roman" panose="02020603050405020304" pitchFamily="18" charset="0"/>
              </a:rPr>
              <a:t>, C.E., Basiru, J.O., </a:t>
            </a:r>
            <a:r>
              <a:rPr lang="en-US" sz="1400" b="0" noProof="0" dirty="0" err="1">
                <a:latin typeface="Times New Roman" panose="02020603050405020304" pitchFamily="18" charset="0"/>
                <a:cs typeface="Times New Roman" panose="02020603050405020304" pitchFamily="18" charset="0"/>
              </a:rPr>
              <a:t>Onukwulu</a:t>
            </a:r>
            <a:r>
              <a:rPr lang="en-US" sz="1400" b="0" noProof="0" dirty="0">
                <a:latin typeface="Times New Roman" panose="02020603050405020304" pitchFamily="18" charset="0"/>
                <a:cs typeface="Times New Roman" panose="02020603050405020304" pitchFamily="18" charset="0"/>
              </a:rPr>
              <a:t>, E.C. and Paul, P.O., 2025. Sustainable packaging operations: Balancing cost, functionality, and environmental concerns. International Journal of Social Science Exceptional Research, 4(1), pp.79-97.</a:t>
            </a:r>
            <a:br>
              <a:rPr lang="en-US" sz="1400" b="0" noProof="0" dirty="0">
                <a:latin typeface="Times New Roman" panose="02020603050405020304" pitchFamily="18" charset="0"/>
                <a:cs typeface="Times New Roman" panose="02020603050405020304" pitchFamily="18" charset="0"/>
              </a:rPr>
            </a:br>
            <a:br>
              <a:rPr lang="en-US" sz="1400" b="0" noProof="0" dirty="0">
                <a:latin typeface="Times New Roman" panose="02020603050405020304" pitchFamily="18" charset="0"/>
                <a:cs typeface="Times New Roman" panose="02020603050405020304" pitchFamily="18" charset="0"/>
              </a:rPr>
            </a:br>
            <a:r>
              <a:rPr lang="en-US" sz="1400" b="0" noProof="0" dirty="0" err="1">
                <a:latin typeface="Times New Roman" panose="02020603050405020304" pitchFamily="18" charset="0"/>
                <a:cs typeface="Times New Roman" panose="02020603050405020304" pitchFamily="18" charset="0"/>
              </a:rPr>
              <a:t>Sitnicka</a:t>
            </a:r>
            <a:r>
              <a:rPr lang="en-US" sz="1400" b="0" noProof="0" dirty="0">
                <a:latin typeface="Times New Roman" panose="02020603050405020304" pitchFamily="18" charset="0"/>
                <a:cs typeface="Times New Roman" panose="02020603050405020304" pitchFamily="18" charset="0"/>
              </a:rPr>
              <a:t>, K. and </a:t>
            </a:r>
            <a:r>
              <a:rPr lang="en-US" sz="1400" b="0" noProof="0" dirty="0" err="1">
                <a:latin typeface="Times New Roman" panose="02020603050405020304" pitchFamily="18" charset="0"/>
                <a:cs typeface="Times New Roman" panose="02020603050405020304" pitchFamily="18" charset="0"/>
              </a:rPr>
              <a:t>Serhiienko</a:t>
            </a:r>
            <a:r>
              <a:rPr lang="en-US" sz="1400" b="0" noProof="0" dirty="0">
                <a:latin typeface="Times New Roman" panose="02020603050405020304" pitchFamily="18" charset="0"/>
                <a:cs typeface="Times New Roman" panose="02020603050405020304" pitchFamily="18" charset="0"/>
              </a:rPr>
              <a:t>, R., 2025. Business Adaptation to Extreme Conditions: Analysis of Business Shocks in the Context of the War in Ukraine. Socio-Economic Challenges, 9(4), pp.216-255.</a:t>
            </a:r>
            <a:br>
              <a:rPr lang="en-US" sz="1400" b="0" noProof="0" dirty="0">
                <a:latin typeface="Times New Roman" panose="02020603050405020304" pitchFamily="18" charset="0"/>
                <a:cs typeface="Times New Roman" panose="02020603050405020304" pitchFamily="18" charset="0"/>
              </a:rPr>
            </a:br>
            <a:br>
              <a:rPr lang="en-US" sz="1400" b="0" noProof="0" dirty="0">
                <a:latin typeface="Times New Roman" panose="02020603050405020304" pitchFamily="18" charset="0"/>
                <a:cs typeface="Times New Roman" panose="02020603050405020304" pitchFamily="18" charset="0"/>
              </a:rPr>
            </a:br>
            <a:r>
              <a:rPr lang="en-US" sz="1400" b="0" noProof="0" dirty="0">
                <a:latin typeface="Times New Roman" panose="02020603050405020304" pitchFamily="18" charset="0"/>
                <a:cs typeface="Times New Roman" panose="02020603050405020304" pitchFamily="18" charset="0"/>
              </a:rPr>
              <a:t>Farag, M.I.H., 2025. The role of SWOT analysis in enhancing business growth and long-term management sustainability. Management Science Advances, 2(1), pp.304-329.</a:t>
            </a:r>
            <a:br>
              <a:rPr lang="en-US" sz="1400" b="0" noProof="0" dirty="0">
                <a:latin typeface="Times New Roman" panose="02020603050405020304" pitchFamily="18" charset="0"/>
                <a:cs typeface="Times New Roman" panose="02020603050405020304" pitchFamily="18" charset="0"/>
              </a:rPr>
            </a:br>
            <a:br>
              <a:rPr lang="en-US" sz="1400" b="0" noProof="0" dirty="0">
                <a:latin typeface="Times New Roman" panose="02020603050405020304" pitchFamily="18" charset="0"/>
                <a:cs typeface="Times New Roman" panose="02020603050405020304" pitchFamily="18" charset="0"/>
              </a:rPr>
            </a:br>
            <a:endParaRPr lang="en-GB" sz="1400" b="0" noProof="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25244120"/>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292</TotalTime>
  <Words>1297</Words>
  <Application>Microsoft Office PowerPoint</Application>
  <PresentationFormat>Widescreen</PresentationFormat>
  <Paragraphs>28</Paragraphs>
  <Slides>16</Slides>
  <Notes>14</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Bierstadt</vt:lpstr>
      <vt:lpstr>Neue Haas Grotesk Text Pro</vt:lpstr>
      <vt:lpstr>Times New Roman</vt:lpstr>
      <vt:lpstr>GestaltVTI</vt:lpstr>
      <vt:lpstr>Module Name: Problem Solving and Decision Making  Module Code: LCLM4004  Student Name: Ademola Adeniye Jagun  Student ID : 2516281  Lecturer: Mr. Toyin Adisa  Assignment 1: Presentation on Green Haven Florists – Business Analysis and Recommendations   </vt:lpstr>
      <vt:lpstr>Introduction  Green Haven Florists is a small independent flower shop in Norwich, UK, established in 2016. The business built a strong reputation for bespoke floral arrangements, eco-friendly packaging, and community engagement.  However, over the past 12 months, the business has experienced a 30% decline in in-store sales and a reduction in foot traffic.  Aim of this presentation:  To analyse the problems affecting Green Haven Florists and recommend practical strategies to improve performance and competitiveness. </vt:lpstr>
      <vt:lpstr>5W2H: What is causing the challenges at Green Haven Florists?  Who is affected/involved?  Liam, Priya Patel, and loyal local customers  What are the key issues? Significant sales decline + reduced in-store foot traffic → External pressures + internal operational gaps  Where is this happening? Green Haven Florists (independent flower shop in Norwich, UK)  When have these challenges become noticeable? Over the last 12 months  Why are sales and foot traffic dropping? Increased online competition (new boutique with strong Instagram presence + national chains with aggressive pricing – Shah and Vyas, 2025)   Inflation and rising costs of fresh flowers, Shift in consumer behaviour toward online shopping and convenience, Outdated website and weak digital marketing (Kingsnorth, 2025)  How are internal weaknesses contributing? Limited delivery options, no flower subscription service, overall weak online presence, and digital engagement  How much impact is this having? 30% decline in in-store sales → Directly reducing profitability and threatening long-term viability</vt:lpstr>
      <vt:lpstr>Scope and Impact  The problems affect the business at multiple levels: Financial Impact: 30% decline in sales Rising operational costs Reduced profit margins Santoso et al.,2025  Operational Impact: Higher cost of imported flowers Increased sustainable packaging expenses (Daramola et al.,2025)  Strategic Impact: Loss of competitive advantage Risk of long-term decline if no action is taken The business must modernise to survive in a changing retail environment. (Sitnicka and Serhiienko,2025)</vt:lpstr>
      <vt:lpstr>SWOT Analysis (Farag 2025)  Strengths  Who benefits most from us? → Loyal local community and customers who value personal relationships  What are we good at? → High-quality bespoke floral arrangements + eco-friendly and sustainable branding  How do we stand out? → Personalised customer service that feels special and genuine  Weaknesses  What are we missing? → Outdated website + poor online visibility  How are we letting customers down? → Very limited digital marketing efforts  What systems do we lack? → No structured loyalty programme or easy repeat-purchase mechanism </vt:lpstr>
      <vt:lpstr>Opportunities   What new directions can we take? → Growth in online flower subscriptions  Where should we be more active? → Social media marketing (especially Instagram)  Who else can we work with? → Partnerships with local businesses + corporate flower contracts  Threats   Who is taking our customers? → National chains with aggressive pricing + trendy Instagram competitors  What external pressures are rising? → Rising supply chain and flower import costs  Why are we losing convenience shoppers? → Growing consumer preference for fast online ordering &amp; delivery</vt:lpstr>
      <vt:lpstr>PESTLE Analysis (External Environment)  Economic: Inflation increases the cost of fresh flowers Customers more price-sensitive  Social: Growing preference for online shopping Demand for convenience and fast delivery  Technological: Growth of e-commerce platforms Importance of Instagram and social media marketing  Competitive: High competition in local and online markets The external environment is forcing digital adaptation. </vt:lpstr>
      <vt:lpstr>Strategic Options Four main strategic options were identified:  Redesign the website and improve online ordering  Develop a strong social media marketing strategy  Introduce a flower subscription service  Implement a customer loyalty programme</vt:lpstr>
      <vt:lpstr>  </vt:lpstr>
      <vt:lpstr>PowerPoint Presentation</vt:lpstr>
      <vt:lpstr>PowerPoint Presentation</vt:lpstr>
      <vt:lpstr>Implementation Plan  What can be done in Short-Period (0–3 Months): Hiring a web developer to redesign the website Then, launch the Instagram content calendar   For the Medium-Term/Period (3–6 Months): We can introduce subscription packages, which will be promoted via social media ads, and launch a loyalty programme  Then Long-Term//Period (6–12 Months) will be used to : Reviewing the monthly sales data and adjusting the marketing strategies to work on expanding corporate partnerships while milestones are cleared to ensure structured progress.</vt:lpstr>
      <vt:lpstr>Monitoring and Review  Key Performance Indicators (KPIs):  Monthly sales growth Website traffic and online orders.  Social media engagement rates Subscription sign-ups Customer retention rate  Regular quarterly reviews should be conducted to evaluate performance and adjust strategy.</vt:lpstr>
      <vt:lpstr>PowerPoint Presentation</vt:lpstr>
      <vt:lpstr>Conclusion  Green Haven Florists is facing significant challenges due to increased competition, rising costs, and digital disruption.  However, the business has a strong brand identity and community reputation.  By implementing a digital growth strategy focused on website improvement, social media marketing, subscription services, and loyalty programmes, the business can restore profitability and strengthen its competitive position.  Proactive decision-making is essential to ensure long-term sustainability.</vt:lpstr>
      <vt:lpstr>REFERENCES  Shah, C.A. and Vyas, D., 2025. The Role of Inflation in Shaping Pricing Models of Indian Industries. Journal homepage: https://jmsr-online. com, 2(07).  Kingsnorth, S., 2025. Digital marketing strategy: an integrated approach to online marketing. Kogan Page Publishers.  Santoso, N.P.L., Nurmala, R. and Rahardja, U., 2025. Corporate leadership in the digital business era and its impact on economic development across global markets. IAIC Transactions on Sustainable Digital Innovation (ITSDI), 6(2), pp.188-195.  Daramola, O.M., Apeh, C.E., Basiru, J.O., Onukwulu, E.C. and Paul, P.O., 2025. Sustainable packaging operations: Balancing cost, functionality, and environmental concerns. International Journal of Social Science Exceptional Research, 4(1), pp.79-97.  Sitnicka, K. and Serhiienko, R., 2025. Business Adaptation to Extreme Conditions: Analysis of Business Shocks in the Context of the War in Ukraine. Socio-Economic Challenges, 9(4), pp.216-255.  Farag, M.I.H., 2025. The role of SWOT analysis in enhancing business growth and long-term management sustainability. Management Science Advances, 2(1), pp.304-329.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foladayo olateju</dc:creator>
  <cp:lastModifiedBy>foladayo olateju</cp:lastModifiedBy>
  <cp:revision>3</cp:revision>
  <dcterms:created xsi:type="dcterms:W3CDTF">2026-02-15T16:08:17Z</dcterms:created>
  <dcterms:modified xsi:type="dcterms:W3CDTF">2026-03-15T20:41:12Z</dcterms:modified>
</cp:coreProperties>
</file>