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1E724CB-0A63-4F5E-B74F-FEE1D606C385}" v="50" dt="2026-06-21T11:47:17.02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97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fia Bi" userId="a044875359ae1cd8" providerId="LiveId" clId="{9A554525-57CF-407F-B9A7-1FE1E8F153E0}"/>
    <pc:docChg chg="custSel addSld modSld sldOrd">
      <pc:chgData name="Rafia Bi" userId="a044875359ae1cd8" providerId="LiveId" clId="{9A554525-57CF-407F-B9A7-1FE1E8F153E0}" dt="2026-06-21T11:47:17.011" v="298"/>
      <pc:docMkLst>
        <pc:docMk/>
      </pc:docMkLst>
      <pc:sldChg chg="modSp modAnim">
        <pc:chgData name="Rafia Bi" userId="a044875359ae1cd8" providerId="LiveId" clId="{9A554525-57CF-407F-B9A7-1FE1E8F153E0}" dt="2026-06-21T11:31:27.774" v="48" actId="20577"/>
        <pc:sldMkLst>
          <pc:docMk/>
          <pc:sldMk cId="107466860" sldId="256"/>
        </pc:sldMkLst>
        <pc:spChg chg="mod">
          <ac:chgData name="Rafia Bi" userId="a044875359ae1cd8" providerId="LiveId" clId="{9A554525-57CF-407F-B9A7-1FE1E8F153E0}" dt="2026-06-21T11:31:27.774" v="48" actId="20577"/>
          <ac:spMkLst>
            <pc:docMk/>
            <pc:sldMk cId="107466860" sldId="256"/>
            <ac:spMk id="3" creationId="{896EE0C2-4FBC-5326-7E37-647A6FF9A08F}"/>
          </ac:spMkLst>
        </pc:spChg>
      </pc:sldChg>
      <pc:sldChg chg="ord">
        <pc:chgData name="Rafia Bi" userId="a044875359ae1cd8" providerId="LiveId" clId="{9A554525-57CF-407F-B9A7-1FE1E8F153E0}" dt="2026-06-21T11:31:38.332" v="52"/>
        <pc:sldMkLst>
          <pc:docMk/>
          <pc:sldMk cId="1464214015" sldId="257"/>
        </pc:sldMkLst>
      </pc:sldChg>
      <pc:sldChg chg="modSp mod">
        <pc:chgData name="Rafia Bi" userId="a044875359ae1cd8" providerId="LiveId" clId="{9A554525-57CF-407F-B9A7-1FE1E8F153E0}" dt="2026-06-21T11:47:17.011" v="298"/>
        <pc:sldMkLst>
          <pc:docMk/>
          <pc:sldMk cId="1533865210" sldId="262"/>
        </pc:sldMkLst>
        <pc:graphicFrameChg chg="mod modGraphic">
          <ac:chgData name="Rafia Bi" userId="a044875359ae1cd8" providerId="LiveId" clId="{9A554525-57CF-407F-B9A7-1FE1E8F153E0}" dt="2026-06-21T11:47:17.011" v="298"/>
          <ac:graphicFrameMkLst>
            <pc:docMk/>
            <pc:sldMk cId="1533865210" sldId="262"/>
            <ac:graphicFrameMk id="5" creationId="{121D174E-42B1-240C-E660-056AD08F9D2A}"/>
          </ac:graphicFrameMkLst>
        </pc:graphicFrameChg>
      </pc:sldChg>
      <pc:sldChg chg="addSp delSp modSp new mod setBg">
        <pc:chgData name="Rafia Bi" userId="a044875359ae1cd8" providerId="LiveId" clId="{9A554525-57CF-407F-B9A7-1FE1E8F153E0}" dt="2026-06-21T11:42:53.937" v="294" actId="26606"/>
        <pc:sldMkLst>
          <pc:docMk/>
          <pc:sldMk cId="3995856385" sldId="263"/>
        </pc:sldMkLst>
        <pc:spChg chg="mod">
          <ac:chgData name="Rafia Bi" userId="a044875359ae1cd8" providerId="LiveId" clId="{9A554525-57CF-407F-B9A7-1FE1E8F153E0}" dt="2026-06-21T11:42:53.937" v="294" actId="26606"/>
          <ac:spMkLst>
            <pc:docMk/>
            <pc:sldMk cId="3995856385" sldId="263"/>
            <ac:spMk id="2" creationId="{1D0247FF-3B0E-4EAC-E219-4F7EF12DE28E}"/>
          </ac:spMkLst>
        </pc:spChg>
        <pc:spChg chg="del mod">
          <ac:chgData name="Rafia Bi" userId="a044875359ae1cd8" providerId="LiveId" clId="{9A554525-57CF-407F-B9A7-1FE1E8F153E0}" dt="2026-06-21T11:42:53.937" v="294" actId="26606"/>
          <ac:spMkLst>
            <pc:docMk/>
            <pc:sldMk cId="3995856385" sldId="263"/>
            <ac:spMk id="3" creationId="{06EA2EB8-7A8B-848E-823F-88ABF98B373A}"/>
          </ac:spMkLst>
        </pc:spChg>
        <pc:spChg chg="add">
          <ac:chgData name="Rafia Bi" userId="a044875359ae1cd8" providerId="LiveId" clId="{9A554525-57CF-407F-B9A7-1FE1E8F153E0}" dt="2026-06-21T11:42:53.937" v="294" actId="26606"/>
          <ac:spMkLst>
            <pc:docMk/>
            <pc:sldMk cId="3995856385" sldId="263"/>
            <ac:spMk id="10" creationId="{B50AB553-2A96-4A92-96F2-93548E096954}"/>
          </ac:spMkLst>
        </pc:spChg>
        <pc:graphicFrameChg chg="add">
          <ac:chgData name="Rafia Bi" userId="a044875359ae1cd8" providerId="LiveId" clId="{9A554525-57CF-407F-B9A7-1FE1E8F153E0}" dt="2026-06-21T11:42:53.937" v="294" actId="26606"/>
          <ac:graphicFrameMkLst>
            <pc:docMk/>
            <pc:sldMk cId="3995856385" sldId="263"/>
            <ac:graphicFrameMk id="5" creationId="{BEEC2DCD-2653-2D90-3539-3676E2BAB211}"/>
          </ac:graphicFrameMkLst>
        </pc:graphicFrameChg>
        <pc:picChg chg="add">
          <ac:chgData name="Rafia Bi" userId="a044875359ae1cd8" providerId="LiveId" clId="{9A554525-57CF-407F-B9A7-1FE1E8F153E0}" dt="2026-06-21T11:42:53.937" v="294" actId="26606"/>
          <ac:picMkLst>
            <pc:docMk/>
            <pc:sldMk cId="3995856385" sldId="263"/>
            <ac:picMk id="6" creationId="{AE247636-EBE7-6C6E-A688-2FF229CFA976}"/>
          </ac:picMkLst>
        </pc:picChg>
      </pc:sldChg>
    </pc:docChg>
  </pc:docChgLst>
</pc:chgInfo>
</file>

<file path=ppt/diagrams/_rels/data5.xml.rels><?xml version="1.0" encoding="UTF-8" standalone="yes"?>
<Relationships xmlns="http://schemas.openxmlformats.org/package/2006/relationships"><Relationship Id="rId2" Type="http://schemas.openxmlformats.org/officeDocument/2006/relationships/hyperlink" Target="https://na01.safelinks.protection.outlook.com/?url=https%3A%2F%2Fwww.england.nhs.uk%2F&amp;data=05%7C02%7C%7C1939aecf6823428f383608dec65fcaa8%7C84df9e7fe9f640afb435aaaaaaaaaaaa%7C1%7C0%7C639166311891312617%7CUnknown%7CTWFpbGZsb3d8eyJFbXB0eU1hcGkiOnRydWUsIlYiOiIwLjAuMDAwMCIsIlAiOiJXaW4zMiIsIkFOIjoiTWFpbCIsIldUIjoyfQ%3D%3D%7C0%7C%7C%7C&amp;sdata=9XIww5D90QIJDjFtU%2FYG10oh%2FvTxQWEinlCfNvcbSGw%3D&amp;reserved=0" TargetMode="External"/><Relationship Id="rId1" Type="http://schemas.openxmlformats.org/officeDocument/2006/relationships/hyperlink" Target="https://na01.safelinks.protection.outlook.com/?url=https%3A%2F%2Fwww.skillsforcare.org.uk%2F&amp;data=05%7C02%7C%7C1939aecf6823428f383608dec65fcaa8%7C84df9e7fe9f640afb435aaaaaaaaaaaa%7C1%7C0%7C639166311891372913%7CUnknown%7CTWFpbGZsb3d8eyJFbXB0eU1hcGkiOnRydWUsIlYiOiIwLjAuMDAwMCIsIlAiOiJXaW4zMiIsIkFOIjoiTWFpbCIsIldUIjoyfQ%3D%3D%7C0%7C%7C%7C&amp;sdata=VyWytewdrU9c9%2BSAWOhcJ3OzxuwdrtgN%2B0dZiyFfjsI%3D&amp;reserved=0" TargetMode="External"/></Relationships>
</file>

<file path=ppt/diagrams/_rels/drawing5.xml.rels><?xml version="1.0" encoding="UTF-8" standalone="yes"?>
<Relationships xmlns="http://schemas.openxmlformats.org/package/2006/relationships"><Relationship Id="rId2" Type="http://schemas.openxmlformats.org/officeDocument/2006/relationships/hyperlink" Target="https://na01.safelinks.protection.outlook.com/?url=https%3A%2F%2Fwww.skillsforcare.org.uk%2F&amp;data=05%7C02%7C%7C1939aecf6823428f383608dec65fcaa8%7C84df9e7fe9f640afb435aaaaaaaaaaaa%7C1%7C0%7C639166311891372913%7CUnknown%7CTWFpbGZsb3d8eyJFbXB0eU1hcGkiOnRydWUsIlYiOiIwLjAuMDAwMCIsIlAiOiJXaW4zMiIsIkFOIjoiTWFpbCIsIldUIjoyfQ%3D%3D%7C0%7C%7C%7C&amp;sdata=VyWytewdrU9c9%2BSAWOhcJ3OzxuwdrtgN%2B0dZiyFfjsI%3D&amp;reserved=0" TargetMode="External"/><Relationship Id="rId1" Type="http://schemas.openxmlformats.org/officeDocument/2006/relationships/hyperlink" Target="https://na01.safelinks.protection.outlook.com/?url=https%3A%2F%2Fwww.england.nhs.uk%2F&amp;data=05%7C02%7C%7C1939aecf6823428f383608dec65fcaa8%7C84df9e7fe9f640afb435aaaaaaaaaaaa%7C1%7C0%7C639166311891312617%7CUnknown%7CTWFpbGZsb3d8eyJFbXB0eU1hcGkiOnRydWUsIlYiOiIwLjAuMDAwMCIsIlAiOiJXaW4zMiIsIkFOIjoiTWFpbCIsIldUIjoyfQ%3D%3D%7C0%7C%7C%7C&amp;sdata=9XIww5D90QIJDjFtU%2FYG10oh%2FvTxQWEinlCfNvcbSGw%3D&amp;reserved=0" TargetMode="Externa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717DBC7-CCBB-421C-A503-866D8DF145BF}" type="doc">
      <dgm:prSet loTypeId="urn:microsoft.com/office/officeart/2016/7/layout/BasicLinearProcessNumbered" loCatId="process" qsTypeId="urn:microsoft.com/office/officeart/2005/8/quickstyle/simple2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471268D0-C7F2-4A46-B8F0-9C1F97D5FE5A}">
      <dgm:prSet/>
      <dgm:spPr/>
      <dgm:t>
        <a:bodyPr/>
        <a:lstStyle/>
        <a:p>
          <a:r>
            <a:rPr lang="en-GB"/>
            <a:t>Effective communication is vital because it establishes trust and strong professional bonds. </a:t>
          </a:r>
          <a:endParaRPr lang="en-US"/>
        </a:p>
      </dgm:t>
    </dgm:pt>
    <dgm:pt modelId="{81B07DCC-37C3-4789-B4EF-482DE40CC29D}" type="parTrans" cxnId="{33F5A912-39DA-4C9A-B5F0-7EAAD5C124FC}">
      <dgm:prSet/>
      <dgm:spPr/>
      <dgm:t>
        <a:bodyPr/>
        <a:lstStyle/>
        <a:p>
          <a:endParaRPr lang="en-US"/>
        </a:p>
      </dgm:t>
    </dgm:pt>
    <dgm:pt modelId="{023468FE-AED3-4FB8-AE80-D32074F7B8E2}" type="sibTrans" cxnId="{33F5A912-39DA-4C9A-B5F0-7EAAD5C124FC}">
      <dgm:prSet phldrT="1"/>
      <dgm:spPr/>
      <dgm:t>
        <a:bodyPr/>
        <a:lstStyle/>
        <a:p>
          <a:r>
            <a:rPr lang="en-US"/>
            <a:t>1</a:t>
          </a:r>
        </a:p>
      </dgm:t>
    </dgm:pt>
    <dgm:pt modelId="{EEA02798-F540-4C94-8803-501F8D7871BE}">
      <dgm:prSet/>
      <dgm:spPr/>
      <dgm:t>
        <a:bodyPr/>
        <a:lstStyle/>
        <a:p>
          <a:r>
            <a:rPr lang="en-GB"/>
            <a:t>It significantly enhances patient safety and promotes individualized, patient-centered care. </a:t>
          </a:r>
          <a:endParaRPr lang="en-US"/>
        </a:p>
      </dgm:t>
    </dgm:pt>
    <dgm:pt modelId="{414C31DA-4179-40D6-899A-841672E2CB4B}" type="parTrans" cxnId="{46C3545C-82CE-4475-93AF-3B4338B9AFE4}">
      <dgm:prSet/>
      <dgm:spPr/>
      <dgm:t>
        <a:bodyPr/>
        <a:lstStyle/>
        <a:p>
          <a:endParaRPr lang="en-US"/>
        </a:p>
      </dgm:t>
    </dgm:pt>
    <dgm:pt modelId="{DA8D476A-E0D3-46E1-B581-E4A8D6F27898}" type="sibTrans" cxnId="{46C3545C-82CE-4475-93AF-3B4338B9AFE4}">
      <dgm:prSet phldrT="2"/>
      <dgm:spPr/>
      <dgm:t>
        <a:bodyPr/>
        <a:lstStyle/>
        <a:p>
          <a:r>
            <a:rPr lang="en-US"/>
            <a:t>2</a:t>
          </a:r>
        </a:p>
      </dgm:t>
    </dgm:pt>
    <dgm:pt modelId="{BE788ED1-DDAF-4306-AA6A-31B5F1770659}">
      <dgm:prSet/>
      <dgm:spPr/>
      <dgm:t>
        <a:bodyPr/>
        <a:lstStyle/>
        <a:p>
          <a:r>
            <a:rPr lang="en-GB"/>
            <a:t>it ensures patients clearly understand their treatment, which in turn reduces confusion and potential errors.</a:t>
          </a:r>
          <a:endParaRPr lang="en-US"/>
        </a:p>
      </dgm:t>
    </dgm:pt>
    <dgm:pt modelId="{57B0D7D6-51F0-427D-B5F3-D2DA3E491889}" type="parTrans" cxnId="{86479CA9-AB80-40D1-A94F-1F696D09361C}">
      <dgm:prSet/>
      <dgm:spPr/>
      <dgm:t>
        <a:bodyPr/>
        <a:lstStyle/>
        <a:p>
          <a:endParaRPr lang="en-US"/>
        </a:p>
      </dgm:t>
    </dgm:pt>
    <dgm:pt modelId="{27E00B06-15B4-4050-AB0E-BD45A2F5EC4B}" type="sibTrans" cxnId="{86479CA9-AB80-40D1-A94F-1F696D09361C}">
      <dgm:prSet phldrT="3"/>
      <dgm:spPr/>
      <dgm:t>
        <a:bodyPr/>
        <a:lstStyle/>
        <a:p>
          <a:r>
            <a:rPr lang="en-US"/>
            <a:t>3</a:t>
          </a:r>
        </a:p>
      </dgm:t>
    </dgm:pt>
    <dgm:pt modelId="{19E2341C-182F-4355-A36C-A0E8DD011826}" type="pres">
      <dgm:prSet presAssocID="{5717DBC7-CCBB-421C-A503-866D8DF145BF}" presName="Name0" presStyleCnt="0">
        <dgm:presLayoutVars>
          <dgm:animLvl val="lvl"/>
          <dgm:resizeHandles val="exact"/>
        </dgm:presLayoutVars>
      </dgm:prSet>
      <dgm:spPr/>
    </dgm:pt>
    <dgm:pt modelId="{93737A1A-5CDE-44B0-B465-54EE98B2F4CA}" type="pres">
      <dgm:prSet presAssocID="{471268D0-C7F2-4A46-B8F0-9C1F97D5FE5A}" presName="compositeNode" presStyleCnt="0">
        <dgm:presLayoutVars>
          <dgm:bulletEnabled val="1"/>
        </dgm:presLayoutVars>
      </dgm:prSet>
      <dgm:spPr/>
    </dgm:pt>
    <dgm:pt modelId="{C2D8CE81-B4CC-45D8-84B7-05296EAA37AF}" type="pres">
      <dgm:prSet presAssocID="{471268D0-C7F2-4A46-B8F0-9C1F97D5FE5A}" presName="bgRect" presStyleLbl="bgAccFollowNode1" presStyleIdx="0" presStyleCnt="3"/>
      <dgm:spPr/>
    </dgm:pt>
    <dgm:pt modelId="{09407AEA-67DF-4CCC-BC47-CD7C2CC6C8A5}" type="pres">
      <dgm:prSet presAssocID="{023468FE-AED3-4FB8-AE80-D32074F7B8E2}" presName="sibTransNodeCircle" presStyleLbl="alignNode1" presStyleIdx="0" presStyleCnt="6">
        <dgm:presLayoutVars>
          <dgm:chMax val="0"/>
          <dgm:bulletEnabled/>
        </dgm:presLayoutVars>
      </dgm:prSet>
      <dgm:spPr/>
    </dgm:pt>
    <dgm:pt modelId="{1EB5A2E3-F8C4-4677-AF21-90C563D064B4}" type="pres">
      <dgm:prSet presAssocID="{471268D0-C7F2-4A46-B8F0-9C1F97D5FE5A}" presName="bottomLine" presStyleLbl="alignNode1" presStyleIdx="1" presStyleCnt="6">
        <dgm:presLayoutVars/>
      </dgm:prSet>
      <dgm:spPr/>
    </dgm:pt>
    <dgm:pt modelId="{2DE6D68D-1008-4628-BADD-F8018CA5F71F}" type="pres">
      <dgm:prSet presAssocID="{471268D0-C7F2-4A46-B8F0-9C1F97D5FE5A}" presName="nodeText" presStyleLbl="bgAccFollowNode1" presStyleIdx="0" presStyleCnt="3">
        <dgm:presLayoutVars>
          <dgm:bulletEnabled val="1"/>
        </dgm:presLayoutVars>
      </dgm:prSet>
      <dgm:spPr/>
    </dgm:pt>
    <dgm:pt modelId="{20CBA33B-616C-43A6-82B2-2C765352DF45}" type="pres">
      <dgm:prSet presAssocID="{023468FE-AED3-4FB8-AE80-D32074F7B8E2}" presName="sibTrans" presStyleCnt="0"/>
      <dgm:spPr/>
    </dgm:pt>
    <dgm:pt modelId="{0167FEF5-A43F-4CE7-8932-75A64444376F}" type="pres">
      <dgm:prSet presAssocID="{EEA02798-F540-4C94-8803-501F8D7871BE}" presName="compositeNode" presStyleCnt="0">
        <dgm:presLayoutVars>
          <dgm:bulletEnabled val="1"/>
        </dgm:presLayoutVars>
      </dgm:prSet>
      <dgm:spPr/>
    </dgm:pt>
    <dgm:pt modelId="{182BE152-F110-4136-875D-1FD5DFC6C2B7}" type="pres">
      <dgm:prSet presAssocID="{EEA02798-F540-4C94-8803-501F8D7871BE}" presName="bgRect" presStyleLbl="bgAccFollowNode1" presStyleIdx="1" presStyleCnt="3"/>
      <dgm:spPr/>
    </dgm:pt>
    <dgm:pt modelId="{41FFBEBE-5D21-443C-9FC7-17D3482EF928}" type="pres">
      <dgm:prSet presAssocID="{DA8D476A-E0D3-46E1-B581-E4A8D6F27898}" presName="sibTransNodeCircle" presStyleLbl="alignNode1" presStyleIdx="2" presStyleCnt="6">
        <dgm:presLayoutVars>
          <dgm:chMax val="0"/>
          <dgm:bulletEnabled/>
        </dgm:presLayoutVars>
      </dgm:prSet>
      <dgm:spPr/>
    </dgm:pt>
    <dgm:pt modelId="{EC989BFA-C6BA-4AE7-87B0-A4DCFEB5F826}" type="pres">
      <dgm:prSet presAssocID="{EEA02798-F540-4C94-8803-501F8D7871BE}" presName="bottomLine" presStyleLbl="alignNode1" presStyleIdx="3" presStyleCnt="6">
        <dgm:presLayoutVars/>
      </dgm:prSet>
      <dgm:spPr/>
    </dgm:pt>
    <dgm:pt modelId="{2EC58773-A4B4-4409-9785-3AA5C040318A}" type="pres">
      <dgm:prSet presAssocID="{EEA02798-F540-4C94-8803-501F8D7871BE}" presName="nodeText" presStyleLbl="bgAccFollowNode1" presStyleIdx="1" presStyleCnt="3">
        <dgm:presLayoutVars>
          <dgm:bulletEnabled val="1"/>
        </dgm:presLayoutVars>
      </dgm:prSet>
      <dgm:spPr/>
    </dgm:pt>
    <dgm:pt modelId="{91198608-46D4-4797-9688-4581C196E95E}" type="pres">
      <dgm:prSet presAssocID="{DA8D476A-E0D3-46E1-B581-E4A8D6F27898}" presName="sibTrans" presStyleCnt="0"/>
      <dgm:spPr/>
    </dgm:pt>
    <dgm:pt modelId="{A0BC26CA-CF77-4871-B3EC-E3C01E7286A2}" type="pres">
      <dgm:prSet presAssocID="{BE788ED1-DDAF-4306-AA6A-31B5F1770659}" presName="compositeNode" presStyleCnt="0">
        <dgm:presLayoutVars>
          <dgm:bulletEnabled val="1"/>
        </dgm:presLayoutVars>
      </dgm:prSet>
      <dgm:spPr/>
    </dgm:pt>
    <dgm:pt modelId="{53F319F1-D3B3-40B7-A004-F445007E3822}" type="pres">
      <dgm:prSet presAssocID="{BE788ED1-DDAF-4306-AA6A-31B5F1770659}" presName="bgRect" presStyleLbl="bgAccFollowNode1" presStyleIdx="2" presStyleCnt="3"/>
      <dgm:spPr/>
    </dgm:pt>
    <dgm:pt modelId="{97DEB326-942E-4B59-8C92-46DC6A4C4058}" type="pres">
      <dgm:prSet presAssocID="{27E00B06-15B4-4050-AB0E-BD45A2F5EC4B}" presName="sibTransNodeCircle" presStyleLbl="alignNode1" presStyleIdx="4" presStyleCnt="6">
        <dgm:presLayoutVars>
          <dgm:chMax val="0"/>
          <dgm:bulletEnabled/>
        </dgm:presLayoutVars>
      </dgm:prSet>
      <dgm:spPr/>
    </dgm:pt>
    <dgm:pt modelId="{8B1E6D14-685B-4B89-9E45-1AD97F321DE4}" type="pres">
      <dgm:prSet presAssocID="{BE788ED1-DDAF-4306-AA6A-31B5F1770659}" presName="bottomLine" presStyleLbl="alignNode1" presStyleIdx="5" presStyleCnt="6">
        <dgm:presLayoutVars/>
      </dgm:prSet>
      <dgm:spPr/>
    </dgm:pt>
    <dgm:pt modelId="{836EF811-31E7-4FD7-83AB-559B97CE9A68}" type="pres">
      <dgm:prSet presAssocID="{BE788ED1-DDAF-4306-AA6A-31B5F1770659}" presName="nodeText" presStyleLbl="bgAccFollowNode1" presStyleIdx="2" presStyleCnt="3">
        <dgm:presLayoutVars>
          <dgm:bulletEnabled val="1"/>
        </dgm:presLayoutVars>
      </dgm:prSet>
      <dgm:spPr/>
    </dgm:pt>
  </dgm:ptLst>
  <dgm:cxnLst>
    <dgm:cxn modelId="{D1968501-5E71-453B-8669-BB5AF59A7205}" type="presOf" srcId="{471268D0-C7F2-4A46-B8F0-9C1F97D5FE5A}" destId="{2DE6D68D-1008-4628-BADD-F8018CA5F71F}" srcOrd="1" destOrd="0" presId="urn:microsoft.com/office/officeart/2016/7/layout/BasicLinearProcessNumbered"/>
    <dgm:cxn modelId="{33F5A912-39DA-4C9A-B5F0-7EAAD5C124FC}" srcId="{5717DBC7-CCBB-421C-A503-866D8DF145BF}" destId="{471268D0-C7F2-4A46-B8F0-9C1F97D5FE5A}" srcOrd="0" destOrd="0" parTransId="{81B07DCC-37C3-4789-B4EF-482DE40CC29D}" sibTransId="{023468FE-AED3-4FB8-AE80-D32074F7B8E2}"/>
    <dgm:cxn modelId="{1DAC842C-9111-42A8-9109-B8718207BEBA}" type="presOf" srcId="{EEA02798-F540-4C94-8803-501F8D7871BE}" destId="{2EC58773-A4B4-4409-9785-3AA5C040318A}" srcOrd="1" destOrd="0" presId="urn:microsoft.com/office/officeart/2016/7/layout/BasicLinearProcessNumbered"/>
    <dgm:cxn modelId="{F1E6F23A-0877-4314-B2A7-E5CDB54B8224}" type="presOf" srcId="{EEA02798-F540-4C94-8803-501F8D7871BE}" destId="{182BE152-F110-4136-875D-1FD5DFC6C2B7}" srcOrd="0" destOrd="0" presId="urn:microsoft.com/office/officeart/2016/7/layout/BasicLinearProcessNumbered"/>
    <dgm:cxn modelId="{46C3545C-82CE-4475-93AF-3B4338B9AFE4}" srcId="{5717DBC7-CCBB-421C-A503-866D8DF145BF}" destId="{EEA02798-F540-4C94-8803-501F8D7871BE}" srcOrd="1" destOrd="0" parTransId="{414C31DA-4179-40D6-899A-841672E2CB4B}" sibTransId="{DA8D476A-E0D3-46E1-B581-E4A8D6F27898}"/>
    <dgm:cxn modelId="{D5CB8053-49C2-4D76-BA3D-619F96EDF3DA}" type="presOf" srcId="{DA8D476A-E0D3-46E1-B581-E4A8D6F27898}" destId="{41FFBEBE-5D21-443C-9FC7-17D3482EF928}" srcOrd="0" destOrd="0" presId="urn:microsoft.com/office/officeart/2016/7/layout/BasicLinearProcessNumbered"/>
    <dgm:cxn modelId="{466B6C56-6237-4075-BDCC-76BCE2487970}" type="presOf" srcId="{023468FE-AED3-4FB8-AE80-D32074F7B8E2}" destId="{09407AEA-67DF-4CCC-BC47-CD7C2CC6C8A5}" srcOrd="0" destOrd="0" presId="urn:microsoft.com/office/officeart/2016/7/layout/BasicLinearProcessNumbered"/>
    <dgm:cxn modelId="{E88FDF78-5438-4906-9E9B-8C1F79748177}" type="presOf" srcId="{5717DBC7-CCBB-421C-A503-866D8DF145BF}" destId="{19E2341C-182F-4355-A36C-A0E8DD011826}" srcOrd="0" destOrd="0" presId="urn:microsoft.com/office/officeart/2016/7/layout/BasicLinearProcessNumbered"/>
    <dgm:cxn modelId="{163F8891-1987-4653-A6A1-C78891BA69F2}" type="presOf" srcId="{471268D0-C7F2-4A46-B8F0-9C1F97D5FE5A}" destId="{C2D8CE81-B4CC-45D8-84B7-05296EAA37AF}" srcOrd="0" destOrd="0" presId="urn:microsoft.com/office/officeart/2016/7/layout/BasicLinearProcessNumbered"/>
    <dgm:cxn modelId="{5582E0A3-7C47-4CEE-9EE8-A2FE17923D1C}" type="presOf" srcId="{BE788ED1-DDAF-4306-AA6A-31B5F1770659}" destId="{53F319F1-D3B3-40B7-A004-F445007E3822}" srcOrd="0" destOrd="0" presId="urn:microsoft.com/office/officeart/2016/7/layout/BasicLinearProcessNumbered"/>
    <dgm:cxn modelId="{86479CA9-AB80-40D1-A94F-1F696D09361C}" srcId="{5717DBC7-CCBB-421C-A503-866D8DF145BF}" destId="{BE788ED1-DDAF-4306-AA6A-31B5F1770659}" srcOrd="2" destOrd="0" parTransId="{57B0D7D6-51F0-427D-B5F3-D2DA3E491889}" sibTransId="{27E00B06-15B4-4050-AB0E-BD45A2F5EC4B}"/>
    <dgm:cxn modelId="{8549EEC7-5987-4754-911E-9CF0374877BA}" type="presOf" srcId="{BE788ED1-DDAF-4306-AA6A-31B5F1770659}" destId="{836EF811-31E7-4FD7-83AB-559B97CE9A68}" srcOrd="1" destOrd="0" presId="urn:microsoft.com/office/officeart/2016/7/layout/BasicLinearProcessNumbered"/>
    <dgm:cxn modelId="{C076FAF2-1762-474B-9D2E-2D3FB46CAF29}" type="presOf" srcId="{27E00B06-15B4-4050-AB0E-BD45A2F5EC4B}" destId="{97DEB326-942E-4B59-8C92-46DC6A4C4058}" srcOrd="0" destOrd="0" presId="urn:microsoft.com/office/officeart/2016/7/layout/BasicLinearProcessNumbered"/>
    <dgm:cxn modelId="{10965F0B-74EA-432E-92D3-2549E5438472}" type="presParOf" srcId="{19E2341C-182F-4355-A36C-A0E8DD011826}" destId="{93737A1A-5CDE-44B0-B465-54EE98B2F4CA}" srcOrd="0" destOrd="0" presId="urn:microsoft.com/office/officeart/2016/7/layout/BasicLinearProcessNumbered"/>
    <dgm:cxn modelId="{BB98DCA2-7A27-463A-A6A6-6A704C7D7853}" type="presParOf" srcId="{93737A1A-5CDE-44B0-B465-54EE98B2F4CA}" destId="{C2D8CE81-B4CC-45D8-84B7-05296EAA37AF}" srcOrd="0" destOrd="0" presId="urn:microsoft.com/office/officeart/2016/7/layout/BasicLinearProcessNumbered"/>
    <dgm:cxn modelId="{3A7F0808-0C28-4649-A6BC-A8E96BE787A2}" type="presParOf" srcId="{93737A1A-5CDE-44B0-B465-54EE98B2F4CA}" destId="{09407AEA-67DF-4CCC-BC47-CD7C2CC6C8A5}" srcOrd="1" destOrd="0" presId="urn:microsoft.com/office/officeart/2016/7/layout/BasicLinearProcessNumbered"/>
    <dgm:cxn modelId="{8B15204B-3AB3-4EF6-9175-4C6113625C2D}" type="presParOf" srcId="{93737A1A-5CDE-44B0-B465-54EE98B2F4CA}" destId="{1EB5A2E3-F8C4-4677-AF21-90C563D064B4}" srcOrd="2" destOrd="0" presId="urn:microsoft.com/office/officeart/2016/7/layout/BasicLinearProcessNumbered"/>
    <dgm:cxn modelId="{8821BA3D-EF1F-4F5F-80DF-3B3AA97FB322}" type="presParOf" srcId="{93737A1A-5CDE-44B0-B465-54EE98B2F4CA}" destId="{2DE6D68D-1008-4628-BADD-F8018CA5F71F}" srcOrd="3" destOrd="0" presId="urn:microsoft.com/office/officeart/2016/7/layout/BasicLinearProcessNumbered"/>
    <dgm:cxn modelId="{15BD13A0-FC11-4896-8489-465F67F2D5C8}" type="presParOf" srcId="{19E2341C-182F-4355-A36C-A0E8DD011826}" destId="{20CBA33B-616C-43A6-82B2-2C765352DF45}" srcOrd="1" destOrd="0" presId="urn:microsoft.com/office/officeart/2016/7/layout/BasicLinearProcessNumbered"/>
    <dgm:cxn modelId="{E4E4D3FD-2207-467D-96F1-46E41B398650}" type="presParOf" srcId="{19E2341C-182F-4355-A36C-A0E8DD011826}" destId="{0167FEF5-A43F-4CE7-8932-75A64444376F}" srcOrd="2" destOrd="0" presId="urn:microsoft.com/office/officeart/2016/7/layout/BasicLinearProcessNumbered"/>
    <dgm:cxn modelId="{6A923537-FE27-4124-A46C-717E6782AF10}" type="presParOf" srcId="{0167FEF5-A43F-4CE7-8932-75A64444376F}" destId="{182BE152-F110-4136-875D-1FD5DFC6C2B7}" srcOrd="0" destOrd="0" presId="urn:microsoft.com/office/officeart/2016/7/layout/BasicLinearProcessNumbered"/>
    <dgm:cxn modelId="{C6D68921-47B5-4C77-96DA-1777F054ED00}" type="presParOf" srcId="{0167FEF5-A43F-4CE7-8932-75A64444376F}" destId="{41FFBEBE-5D21-443C-9FC7-17D3482EF928}" srcOrd="1" destOrd="0" presId="urn:microsoft.com/office/officeart/2016/7/layout/BasicLinearProcessNumbered"/>
    <dgm:cxn modelId="{F2A614FE-7786-49CB-854E-33F5B0253FD6}" type="presParOf" srcId="{0167FEF5-A43F-4CE7-8932-75A64444376F}" destId="{EC989BFA-C6BA-4AE7-87B0-A4DCFEB5F826}" srcOrd="2" destOrd="0" presId="urn:microsoft.com/office/officeart/2016/7/layout/BasicLinearProcessNumbered"/>
    <dgm:cxn modelId="{65EE78E4-40C0-4199-9EBF-72A477B373CF}" type="presParOf" srcId="{0167FEF5-A43F-4CE7-8932-75A64444376F}" destId="{2EC58773-A4B4-4409-9785-3AA5C040318A}" srcOrd="3" destOrd="0" presId="urn:microsoft.com/office/officeart/2016/7/layout/BasicLinearProcessNumbered"/>
    <dgm:cxn modelId="{22D21D35-DDD1-4454-BA28-DD11D0E7F074}" type="presParOf" srcId="{19E2341C-182F-4355-A36C-A0E8DD011826}" destId="{91198608-46D4-4797-9688-4581C196E95E}" srcOrd="3" destOrd="0" presId="urn:microsoft.com/office/officeart/2016/7/layout/BasicLinearProcessNumbered"/>
    <dgm:cxn modelId="{EE22818B-22C7-4D69-85E4-74F2AFC75E7E}" type="presParOf" srcId="{19E2341C-182F-4355-A36C-A0E8DD011826}" destId="{A0BC26CA-CF77-4871-B3EC-E3C01E7286A2}" srcOrd="4" destOrd="0" presId="urn:microsoft.com/office/officeart/2016/7/layout/BasicLinearProcessNumbered"/>
    <dgm:cxn modelId="{F629A2EC-048A-41B8-9F16-A50B6E8D104D}" type="presParOf" srcId="{A0BC26CA-CF77-4871-B3EC-E3C01E7286A2}" destId="{53F319F1-D3B3-40B7-A004-F445007E3822}" srcOrd="0" destOrd="0" presId="urn:microsoft.com/office/officeart/2016/7/layout/BasicLinearProcessNumbered"/>
    <dgm:cxn modelId="{C820ABE5-7962-440B-9CAF-8178C579015D}" type="presParOf" srcId="{A0BC26CA-CF77-4871-B3EC-E3C01E7286A2}" destId="{97DEB326-942E-4B59-8C92-46DC6A4C4058}" srcOrd="1" destOrd="0" presId="urn:microsoft.com/office/officeart/2016/7/layout/BasicLinearProcessNumbered"/>
    <dgm:cxn modelId="{EE8960C2-EB34-4D7A-A930-A447981BF724}" type="presParOf" srcId="{A0BC26CA-CF77-4871-B3EC-E3C01E7286A2}" destId="{8B1E6D14-685B-4B89-9E45-1AD97F321DE4}" srcOrd="2" destOrd="0" presId="urn:microsoft.com/office/officeart/2016/7/layout/BasicLinearProcessNumbered"/>
    <dgm:cxn modelId="{3FFC12DB-67C7-4271-93EC-52E2A27F0A5D}" type="presParOf" srcId="{A0BC26CA-CF77-4871-B3EC-E3C01E7286A2}" destId="{836EF811-31E7-4FD7-83AB-559B97CE9A68}" srcOrd="3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44E4314-ADA5-4B1C-A542-99960895F2DF}" type="doc">
      <dgm:prSet loTypeId="urn:microsoft.com/office/officeart/2005/8/layout/vList2" loCatId="list" qsTypeId="urn:microsoft.com/office/officeart/2005/8/quickstyle/simple4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B0846184-3BD0-4BB0-8EB1-FEA670C84EC2}">
      <dgm:prSet/>
      <dgm:spPr/>
      <dgm:t>
        <a:bodyPr/>
        <a:lstStyle/>
        <a:p>
          <a:r>
            <a:rPr lang="en-GB"/>
            <a:t>In professional practise, Effective communication is essential for several reasons:</a:t>
          </a:r>
          <a:endParaRPr lang="en-US"/>
        </a:p>
      </dgm:t>
    </dgm:pt>
    <dgm:pt modelId="{8E10DC41-2600-4074-84FC-B3AFA7B55883}" type="parTrans" cxnId="{3B155A8B-BA57-445D-903D-1C1CA2D0D5BA}">
      <dgm:prSet/>
      <dgm:spPr/>
      <dgm:t>
        <a:bodyPr/>
        <a:lstStyle/>
        <a:p>
          <a:endParaRPr lang="en-US"/>
        </a:p>
      </dgm:t>
    </dgm:pt>
    <dgm:pt modelId="{42D78A9E-3E56-4E95-A2E8-01BC02A7FDCC}" type="sibTrans" cxnId="{3B155A8B-BA57-445D-903D-1C1CA2D0D5BA}">
      <dgm:prSet/>
      <dgm:spPr/>
      <dgm:t>
        <a:bodyPr/>
        <a:lstStyle/>
        <a:p>
          <a:endParaRPr lang="en-US"/>
        </a:p>
      </dgm:t>
    </dgm:pt>
    <dgm:pt modelId="{73B9C087-41DA-415C-809B-C177AF6DEFA9}">
      <dgm:prSet/>
      <dgm:spPr/>
      <dgm:t>
        <a:bodyPr/>
        <a:lstStyle/>
        <a:p>
          <a:r>
            <a:rPr lang="en-GB"/>
            <a:t>It facilitates seamless collaboration within multidisciplinary teams, enables the crucial sharing of patient information, and underpins both safeguarding protocols and confidentiality standards. </a:t>
          </a:r>
          <a:endParaRPr lang="en-US"/>
        </a:p>
      </dgm:t>
    </dgm:pt>
    <dgm:pt modelId="{E24E0046-F533-498A-A72C-F18D0012265B}" type="parTrans" cxnId="{0F86BEB9-B08F-43E6-B016-341722B32BE5}">
      <dgm:prSet/>
      <dgm:spPr/>
      <dgm:t>
        <a:bodyPr/>
        <a:lstStyle/>
        <a:p>
          <a:endParaRPr lang="en-US"/>
        </a:p>
      </dgm:t>
    </dgm:pt>
    <dgm:pt modelId="{5F0B43F0-EB28-4544-8A73-BE94C2B83BF7}" type="sibTrans" cxnId="{0F86BEB9-B08F-43E6-B016-341722B32BE5}">
      <dgm:prSet/>
      <dgm:spPr/>
      <dgm:t>
        <a:bodyPr/>
        <a:lstStyle/>
        <a:p>
          <a:endParaRPr lang="en-US"/>
        </a:p>
      </dgm:t>
    </dgm:pt>
    <dgm:pt modelId="{6F4B2988-B5BB-4AC5-8335-EAEFC9E37806}">
      <dgm:prSet/>
      <dgm:spPr/>
      <dgm:t>
        <a:bodyPr/>
        <a:lstStyle/>
        <a:p>
          <a:r>
            <a:rPr lang="en-GB"/>
            <a:t>it is instrumental in promoting dignity and respect while providing vital emotional support to individuals</a:t>
          </a:r>
          <a:endParaRPr lang="en-US"/>
        </a:p>
      </dgm:t>
    </dgm:pt>
    <dgm:pt modelId="{BE7A5991-7D0C-4004-BF84-BF77CEE6E7F5}" type="parTrans" cxnId="{01C6FB67-A51A-4246-A161-3C8736FA17E0}">
      <dgm:prSet/>
      <dgm:spPr/>
      <dgm:t>
        <a:bodyPr/>
        <a:lstStyle/>
        <a:p>
          <a:endParaRPr lang="en-US"/>
        </a:p>
      </dgm:t>
    </dgm:pt>
    <dgm:pt modelId="{DB86575D-26C8-4C1B-AEB8-A37228441D2B}" type="sibTrans" cxnId="{01C6FB67-A51A-4246-A161-3C8736FA17E0}">
      <dgm:prSet/>
      <dgm:spPr/>
      <dgm:t>
        <a:bodyPr/>
        <a:lstStyle/>
        <a:p>
          <a:endParaRPr lang="en-US"/>
        </a:p>
      </dgm:t>
    </dgm:pt>
    <dgm:pt modelId="{54AC9F06-32C1-4D61-B95C-17F12B0A78E1}" type="pres">
      <dgm:prSet presAssocID="{444E4314-ADA5-4B1C-A542-99960895F2DF}" presName="linear" presStyleCnt="0">
        <dgm:presLayoutVars>
          <dgm:animLvl val="lvl"/>
          <dgm:resizeHandles val="exact"/>
        </dgm:presLayoutVars>
      </dgm:prSet>
      <dgm:spPr/>
    </dgm:pt>
    <dgm:pt modelId="{01993F93-EDDF-4A92-84E5-D09FDDF871A4}" type="pres">
      <dgm:prSet presAssocID="{B0846184-3BD0-4BB0-8EB1-FEA670C84EC2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501CD63C-8FE7-4444-B94A-099A5F47D2E1}" type="pres">
      <dgm:prSet presAssocID="{42D78A9E-3E56-4E95-A2E8-01BC02A7FDCC}" presName="spacer" presStyleCnt="0"/>
      <dgm:spPr/>
    </dgm:pt>
    <dgm:pt modelId="{7CEBE893-C30D-4584-A5FE-BFF08F9B5A71}" type="pres">
      <dgm:prSet presAssocID="{73B9C087-41DA-415C-809B-C177AF6DEFA9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98DF7867-9CAF-4C28-8A16-79AAB6F835E8}" type="pres">
      <dgm:prSet presAssocID="{5F0B43F0-EB28-4544-8A73-BE94C2B83BF7}" presName="spacer" presStyleCnt="0"/>
      <dgm:spPr/>
    </dgm:pt>
    <dgm:pt modelId="{07A55ED6-22AB-4692-86A6-10AFAD625F44}" type="pres">
      <dgm:prSet presAssocID="{6F4B2988-B5BB-4AC5-8335-EAEFC9E37806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EA3D9703-25DD-4E75-99F2-8C0713EE9D3E}" type="presOf" srcId="{444E4314-ADA5-4B1C-A542-99960895F2DF}" destId="{54AC9F06-32C1-4D61-B95C-17F12B0A78E1}" srcOrd="0" destOrd="0" presId="urn:microsoft.com/office/officeart/2005/8/layout/vList2"/>
    <dgm:cxn modelId="{01C6FB67-A51A-4246-A161-3C8736FA17E0}" srcId="{444E4314-ADA5-4B1C-A542-99960895F2DF}" destId="{6F4B2988-B5BB-4AC5-8335-EAEFC9E37806}" srcOrd="2" destOrd="0" parTransId="{BE7A5991-7D0C-4004-BF84-BF77CEE6E7F5}" sibTransId="{DB86575D-26C8-4C1B-AEB8-A37228441D2B}"/>
    <dgm:cxn modelId="{DF24286E-9176-4EE8-8EC4-45DF72050A24}" type="presOf" srcId="{73B9C087-41DA-415C-809B-C177AF6DEFA9}" destId="{7CEBE893-C30D-4584-A5FE-BFF08F9B5A71}" srcOrd="0" destOrd="0" presId="urn:microsoft.com/office/officeart/2005/8/layout/vList2"/>
    <dgm:cxn modelId="{5ED55775-3B70-4FD5-85E3-79541E8BC1F6}" type="presOf" srcId="{6F4B2988-B5BB-4AC5-8335-EAEFC9E37806}" destId="{07A55ED6-22AB-4692-86A6-10AFAD625F44}" srcOrd="0" destOrd="0" presId="urn:microsoft.com/office/officeart/2005/8/layout/vList2"/>
    <dgm:cxn modelId="{3B155A8B-BA57-445D-903D-1C1CA2D0D5BA}" srcId="{444E4314-ADA5-4B1C-A542-99960895F2DF}" destId="{B0846184-3BD0-4BB0-8EB1-FEA670C84EC2}" srcOrd="0" destOrd="0" parTransId="{8E10DC41-2600-4074-84FC-B3AFA7B55883}" sibTransId="{42D78A9E-3E56-4E95-A2E8-01BC02A7FDCC}"/>
    <dgm:cxn modelId="{507372A8-B453-459B-9A9D-B2EA064CF4F6}" type="presOf" srcId="{B0846184-3BD0-4BB0-8EB1-FEA670C84EC2}" destId="{01993F93-EDDF-4A92-84E5-D09FDDF871A4}" srcOrd="0" destOrd="0" presId="urn:microsoft.com/office/officeart/2005/8/layout/vList2"/>
    <dgm:cxn modelId="{0F86BEB9-B08F-43E6-B016-341722B32BE5}" srcId="{444E4314-ADA5-4B1C-A542-99960895F2DF}" destId="{73B9C087-41DA-415C-809B-C177AF6DEFA9}" srcOrd="1" destOrd="0" parTransId="{E24E0046-F533-498A-A72C-F18D0012265B}" sibTransId="{5F0B43F0-EB28-4544-8A73-BE94C2B83BF7}"/>
    <dgm:cxn modelId="{262B05AC-DDDF-4ED4-8F21-9AFD69C4FB77}" type="presParOf" srcId="{54AC9F06-32C1-4D61-B95C-17F12B0A78E1}" destId="{01993F93-EDDF-4A92-84E5-D09FDDF871A4}" srcOrd="0" destOrd="0" presId="urn:microsoft.com/office/officeart/2005/8/layout/vList2"/>
    <dgm:cxn modelId="{CEF21FEF-0AD3-4726-AC6F-CE1AF1C86672}" type="presParOf" srcId="{54AC9F06-32C1-4D61-B95C-17F12B0A78E1}" destId="{501CD63C-8FE7-4444-B94A-099A5F47D2E1}" srcOrd="1" destOrd="0" presId="urn:microsoft.com/office/officeart/2005/8/layout/vList2"/>
    <dgm:cxn modelId="{243C1DE5-721F-4549-9449-DE6E58E8AD5B}" type="presParOf" srcId="{54AC9F06-32C1-4D61-B95C-17F12B0A78E1}" destId="{7CEBE893-C30D-4584-A5FE-BFF08F9B5A71}" srcOrd="2" destOrd="0" presId="urn:microsoft.com/office/officeart/2005/8/layout/vList2"/>
    <dgm:cxn modelId="{1FA1DA8E-2EF4-403B-848F-D894E040EDD2}" type="presParOf" srcId="{54AC9F06-32C1-4D61-B95C-17F12B0A78E1}" destId="{98DF7867-9CAF-4C28-8A16-79AAB6F835E8}" srcOrd="3" destOrd="0" presId="urn:microsoft.com/office/officeart/2005/8/layout/vList2"/>
    <dgm:cxn modelId="{D0C599AE-920C-4998-B5BD-590B96EBFDEB}" type="presParOf" srcId="{54AC9F06-32C1-4D61-B95C-17F12B0A78E1}" destId="{07A55ED6-22AB-4692-86A6-10AFAD625F44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9A0BAD5-9CB0-4BAE-AC90-A9623E591029}" type="doc">
      <dgm:prSet loTypeId="urn:microsoft.com/office/officeart/2005/8/layout/defaul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55D62F4-DCAA-4B01-9D36-741503903ABF}">
      <dgm:prSet/>
      <dgm:spPr/>
      <dgm:t>
        <a:bodyPr/>
        <a:lstStyle/>
        <a:p>
          <a:r>
            <a:rPr lang="en-GB"/>
            <a:t>The Teach-back method is used to confirm understanding by asking the patience to explain the information in their own words.</a:t>
          </a:r>
          <a:endParaRPr lang="en-US"/>
        </a:p>
      </dgm:t>
    </dgm:pt>
    <dgm:pt modelId="{AD0B2059-27F4-40B4-8AA4-B2C79E635E08}" type="parTrans" cxnId="{AB4FDDD3-297F-4F67-AFCF-6B5C42FB385A}">
      <dgm:prSet/>
      <dgm:spPr/>
      <dgm:t>
        <a:bodyPr/>
        <a:lstStyle/>
        <a:p>
          <a:endParaRPr lang="en-US"/>
        </a:p>
      </dgm:t>
    </dgm:pt>
    <dgm:pt modelId="{0CD3EE8C-03A6-4FB6-944F-6EF1587A2936}" type="sibTrans" cxnId="{AB4FDDD3-297F-4F67-AFCF-6B5C42FB385A}">
      <dgm:prSet/>
      <dgm:spPr/>
      <dgm:t>
        <a:bodyPr/>
        <a:lstStyle/>
        <a:p>
          <a:endParaRPr lang="en-US"/>
        </a:p>
      </dgm:t>
    </dgm:pt>
    <dgm:pt modelId="{DEA4B003-4269-472B-9AAF-148FADCFBFC6}">
      <dgm:prSet/>
      <dgm:spPr/>
      <dgm:t>
        <a:bodyPr/>
        <a:lstStyle/>
        <a:p>
          <a:r>
            <a:rPr lang="en-GB" b="1" u="sng"/>
            <a:t>Steps:</a:t>
          </a:r>
          <a:endParaRPr lang="en-US"/>
        </a:p>
      </dgm:t>
    </dgm:pt>
    <dgm:pt modelId="{0D2364CA-5405-4EC2-B7BC-0596F9208B36}" type="parTrans" cxnId="{0E3B9426-AD8F-4B92-BCAC-A00ED2E94E0D}">
      <dgm:prSet/>
      <dgm:spPr/>
      <dgm:t>
        <a:bodyPr/>
        <a:lstStyle/>
        <a:p>
          <a:endParaRPr lang="en-US"/>
        </a:p>
      </dgm:t>
    </dgm:pt>
    <dgm:pt modelId="{5E49BE23-95FB-4595-9C72-2372DAAC7318}" type="sibTrans" cxnId="{0E3B9426-AD8F-4B92-BCAC-A00ED2E94E0D}">
      <dgm:prSet/>
      <dgm:spPr/>
      <dgm:t>
        <a:bodyPr/>
        <a:lstStyle/>
        <a:p>
          <a:endParaRPr lang="en-US"/>
        </a:p>
      </dgm:t>
    </dgm:pt>
    <dgm:pt modelId="{B1B0E410-50B6-4CFC-8B41-7F502A546CB8}">
      <dgm:prSet/>
      <dgm:spPr/>
      <dgm:t>
        <a:bodyPr/>
        <a:lstStyle/>
        <a:p>
          <a:r>
            <a:rPr lang="en-GB"/>
            <a:t>Explain the information clearly.</a:t>
          </a:r>
          <a:endParaRPr lang="en-US"/>
        </a:p>
      </dgm:t>
    </dgm:pt>
    <dgm:pt modelId="{FE663327-31D3-404C-A14D-F31219074B27}" type="parTrans" cxnId="{46A01F20-C535-486F-8B77-6156FC49A961}">
      <dgm:prSet/>
      <dgm:spPr/>
      <dgm:t>
        <a:bodyPr/>
        <a:lstStyle/>
        <a:p>
          <a:endParaRPr lang="en-US"/>
        </a:p>
      </dgm:t>
    </dgm:pt>
    <dgm:pt modelId="{C4ACF589-C2DD-43B7-B240-BB041B55D616}" type="sibTrans" cxnId="{46A01F20-C535-486F-8B77-6156FC49A961}">
      <dgm:prSet/>
      <dgm:spPr/>
      <dgm:t>
        <a:bodyPr/>
        <a:lstStyle/>
        <a:p>
          <a:endParaRPr lang="en-US"/>
        </a:p>
      </dgm:t>
    </dgm:pt>
    <dgm:pt modelId="{B5AF2A4F-BB9A-467E-8CBE-0D925E860C25}">
      <dgm:prSet/>
      <dgm:spPr/>
      <dgm:t>
        <a:bodyPr/>
        <a:lstStyle/>
        <a:p>
          <a:r>
            <a:rPr lang="en-GB"/>
            <a:t>﻿Ask the person to repeat it in their own words.</a:t>
          </a:r>
          <a:endParaRPr lang="en-US"/>
        </a:p>
      </dgm:t>
    </dgm:pt>
    <dgm:pt modelId="{D7D55A73-D10B-4464-96AD-01EBD77E742E}" type="parTrans" cxnId="{9DD5EB9E-929B-4BD7-82FD-F9DFF5E14A80}">
      <dgm:prSet/>
      <dgm:spPr/>
      <dgm:t>
        <a:bodyPr/>
        <a:lstStyle/>
        <a:p>
          <a:endParaRPr lang="en-US"/>
        </a:p>
      </dgm:t>
    </dgm:pt>
    <dgm:pt modelId="{E260F5BE-1C80-4278-BBF4-42415A86DA3C}" type="sibTrans" cxnId="{9DD5EB9E-929B-4BD7-82FD-F9DFF5E14A80}">
      <dgm:prSet/>
      <dgm:spPr/>
      <dgm:t>
        <a:bodyPr/>
        <a:lstStyle/>
        <a:p>
          <a:endParaRPr lang="en-US"/>
        </a:p>
      </dgm:t>
    </dgm:pt>
    <dgm:pt modelId="{EE15969F-B810-478C-B645-8F5A40581D8B}">
      <dgm:prSet/>
      <dgm:spPr/>
      <dgm:t>
        <a:bodyPr/>
        <a:lstStyle/>
        <a:p>
          <a:r>
            <a:rPr lang="en-GB"/>
            <a:t>﻿Clarify any misunderstandings.</a:t>
          </a:r>
          <a:endParaRPr lang="en-US"/>
        </a:p>
      </dgm:t>
    </dgm:pt>
    <dgm:pt modelId="{F159F29B-D146-4AD5-B3DA-0BF87E7398EF}" type="parTrans" cxnId="{CF8FEAB1-6FE8-48A8-94CD-DB8D313E2FB0}">
      <dgm:prSet/>
      <dgm:spPr/>
      <dgm:t>
        <a:bodyPr/>
        <a:lstStyle/>
        <a:p>
          <a:endParaRPr lang="en-US"/>
        </a:p>
      </dgm:t>
    </dgm:pt>
    <dgm:pt modelId="{C41623CB-06D6-47A4-8D30-CA6EE63337F0}" type="sibTrans" cxnId="{CF8FEAB1-6FE8-48A8-94CD-DB8D313E2FB0}">
      <dgm:prSet/>
      <dgm:spPr/>
      <dgm:t>
        <a:bodyPr/>
        <a:lstStyle/>
        <a:p>
          <a:endParaRPr lang="en-US"/>
        </a:p>
      </dgm:t>
    </dgm:pt>
    <dgm:pt modelId="{002F290A-1CE0-4376-AAE5-7BB9C71443B6}">
      <dgm:prSet/>
      <dgm:spPr/>
      <dgm:t>
        <a:bodyPr/>
        <a:lstStyle/>
        <a:p>
          <a:r>
            <a:rPr lang="en-GB"/>
            <a:t>﻿Repeat until the understanding is confirmed.</a:t>
          </a:r>
          <a:endParaRPr lang="en-US"/>
        </a:p>
      </dgm:t>
    </dgm:pt>
    <dgm:pt modelId="{F21803F8-7955-4335-BC95-097312138550}" type="parTrans" cxnId="{A3AF4331-7AE8-4602-8EDC-32174AD6FE85}">
      <dgm:prSet/>
      <dgm:spPr/>
      <dgm:t>
        <a:bodyPr/>
        <a:lstStyle/>
        <a:p>
          <a:endParaRPr lang="en-US"/>
        </a:p>
      </dgm:t>
    </dgm:pt>
    <dgm:pt modelId="{87819B7C-63F7-4255-8081-89413048F261}" type="sibTrans" cxnId="{A3AF4331-7AE8-4602-8EDC-32174AD6FE85}">
      <dgm:prSet/>
      <dgm:spPr/>
      <dgm:t>
        <a:bodyPr/>
        <a:lstStyle/>
        <a:p>
          <a:endParaRPr lang="en-US"/>
        </a:p>
      </dgm:t>
    </dgm:pt>
    <dgm:pt modelId="{6E8DB831-B708-4EC5-BFF8-1C4FA76B5CC2}">
      <dgm:prSet/>
      <dgm:spPr/>
      <dgm:t>
        <a:bodyPr/>
        <a:lstStyle/>
        <a:p>
          <a:r>
            <a:rPr lang="en-GB"/>
            <a:t>For example, after explaining medication instructions, ask a patient, "Can you tell me how you plan to take this medicine when you get home?"</a:t>
          </a:r>
          <a:endParaRPr lang="en-US"/>
        </a:p>
      </dgm:t>
    </dgm:pt>
    <dgm:pt modelId="{A0AB1237-6ED8-44D7-89C9-EAEB499CE45B}" type="parTrans" cxnId="{C66B9953-8F61-483F-93F4-044B66EF7130}">
      <dgm:prSet/>
      <dgm:spPr/>
      <dgm:t>
        <a:bodyPr/>
        <a:lstStyle/>
        <a:p>
          <a:endParaRPr lang="en-US"/>
        </a:p>
      </dgm:t>
    </dgm:pt>
    <dgm:pt modelId="{F7F82AA4-A23C-4200-B2ED-035B69F95AAD}" type="sibTrans" cxnId="{C66B9953-8F61-483F-93F4-044B66EF7130}">
      <dgm:prSet/>
      <dgm:spPr/>
      <dgm:t>
        <a:bodyPr/>
        <a:lstStyle/>
        <a:p>
          <a:endParaRPr lang="en-US"/>
        </a:p>
      </dgm:t>
    </dgm:pt>
    <dgm:pt modelId="{13CAC046-5179-4CFC-A9E8-4C3ACE6CF96D}" type="pres">
      <dgm:prSet presAssocID="{49A0BAD5-9CB0-4BAE-AC90-A9623E591029}" presName="diagram" presStyleCnt="0">
        <dgm:presLayoutVars>
          <dgm:dir/>
          <dgm:resizeHandles val="exact"/>
        </dgm:presLayoutVars>
      </dgm:prSet>
      <dgm:spPr/>
    </dgm:pt>
    <dgm:pt modelId="{2E944A96-7AC9-4E2B-A6AA-CBCC356D0BF5}" type="pres">
      <dgm:prSet presAssocID="{F55D62F4-DCAA-4B01-9D36-741503903ABF}" presName="node" presStyleLbl="node1" presStyleIdx="0" presStyleCnt="3">
        <dgm:presLayoutVars>
          <dgm:bulletEnabled val="1"/>
        </dgm:presLayoutVars>
      </dgm:prSet>
      <dgm:spPr/>
    </dgm:pt>
    <dgm:pt modelId="{C161B5AF-4CF3-4492-B116-21FC355759AB}" type="pres">
      <dgm:prSet presAssocID="{0CD3EE8C-03A6-4FB6-944F-6EF1587A2936}" presName="sibTrans" presStyleCnt="0"/>
      <dgm:spPr/>
    </dgm:pt>
    <dgm:pt modelId="{851B823C-BE85-4BE1-80C4-010FA3A10F66}" type="pres">
      <dgm:prSet presAssocID="{DEA4B003-4269-472B-9AAF-148FADCFBFC6}" presName="node" presStyleLbl="node1" presStyleIdx="1" presStyleCnt="3">
        <dgm:presLayoutVars>
          <dgm:bulletEnabled val="1"/>
        </dgm:presLayoutVars>
      </dgm:prSet>
      <dgm:spPr/>
    </dgm:pt>
    <dgm:pt modelId="{1D7C0454-19A7-4A9E-BB6B-76489EFB3CFA}" type="pres">
      <dgm:prSet presAssocID="{5E49BE23-95FB-4595-9C72-2372DAAC7318}" presName="sibTrans" presStyleCnt="0"/>
      <dgm:spPr/>
    </dgm:pt>
    <dgm:pt modelId="{687AE5DD-D722-4A75-AF83-991C2E9E7EAE}" type="pres">
      <dgm:prSet presAssocID="{6E8DB831-B708-4EC5-BFF8-1C4FA76B5CC2}" presName="node" presStyleLbl="node1" presStyleIdx="2" presStyleCnt="3">
        <dgm:presLayoutVars>
          <dgm:bulletEnabled val="1"/>
        </dgm:presLayoutVars>
      </dgm:prSet>
      <dgm:spPr/>
    </dgm:pt>
  </dgm:ptLst>
  <dgm:cxnLst>
    <dgm:cxn modelId="{CBAA130C-A5CD-415F-8894-EC4962D51136}" type="presOf" srcId="{49A0BAD5-9CB0-4BAE-AC90-A9623E591029}" destId="{13CAC046-5179-4CFC-A9E8-4C3ACE6CF96D}" srcOrd="0" destOrd="0" presId="urn:microsoft.com/office/officeart/2005/8/layout/default"/>
    <dgm:cxn modelId="{46A01F20-C535-486F-8B77-6156FC49A961}" srcId="{DEA4B003-4269-472B-9AAF-148FADCFBFC6}" destId="{B1B0E410-50B6-4CFC-8B41-7F502A546CB8}" srcOrd="0" destOrd="0" parTransId="{FE663327-31D3-404C-A14D-F31219074B27}" sibTransId="{C4ACF589-C2DD-43B7-B240-BB041B55D616}"/>
    <dgm:cxn modelId="{328CA224-2F47-4839-AFF4-CDF4A90892A3}" type="presOf" srcId="{B1B0E410-50B6-4CFC-8B41-7F502A546CB8}" destId="{851B823C-BE85-4BE1-80C4-010FA3A10F66}" srcOrd="0" destOrd="1" presId="urn:microsoft.com/office/officeart/2005/8/layout/default"/>
    <dgm:cxn modelId="{0E3B9426-AD8F-4B92-BCAC-A00ED2E94E0D}" srcId="{49A0BAD5-9CB0-4BAE-AC90-A9623E591029}" destId="{DEA4B003-4269-472B-9AAF-148FADCFBFC6}" srcOrd="1" destOrd="0" parTransId="{0D2364CA-5405-4EC2-B7BC-0596F9208B36}" sibTransId="{5E49BE23-95FB-4595-9C72-2372DAAC7318}"/>
    <dgm:cxn modelId="{A3AF4331-7AE8-4602-8EDC-32174AD6FE85}" srcId="{DEA4B003-4269-472B-9AAF-148FADCFBFC6}" destId="{002F290A-1CE0-4376-AAE5-7BB9C71443B6}" srcOrd="3" destOrd="0" parTransId="{F21803F8-7955-4335-BC95-097312138550}" sibTransId="{87819B7C-63F7-4255-8081-89413048F261}"/>
    <dgm:cxn modelId="{20D84843-F49D-4B6B-8F28-AF42F9AF5DB2}" type="presOf" srcId="{F55D62F4-DCAA-4B01-9D36-741503903ABF}" destId="{2E944A96-7AC9-4E2B-A6AA-CBCC356D0BF5}" srcOrd="0" destOrd="0" presId="urn:microsoft.com/office/officeart/2005/8/layout/default"/>
    <dgm:cxn modelId="{8CE1A263-EAC5-4CC3-81E8-D4312E66EF46}" type="presOf" srcId="{EE15969F-B810-478C-B645-8F5A40581D8B}" destId="{851B823C-BE85-4BE1-80C4-010FA3A10F66}" srcOrd="0" destOrd="3" presId="urn:microsoft.com/office/officeart/2005/8/layout/default"/>
    <dgm:cxn modelId="{DB503A47-8852-4E92-959E-2E27EF4799F2}" type="presOf" srcId="{B5AF2A4F-BB9A-467E-8CBE-0D925E860C25}" destId="{851B823C-BE85-4BE1-80C4-010FA3A10F66}" srcOrd="0" destOrd="2" presId="urn:microsoft.com/office/officeart/2005/8/layout/default"/>
    <dgm:cxn modelId="{C66B9953-8F61-483F-93F4-044B66EF7130}" srcId="{49A0BAD5-9CB0-4BAE-AC90-A9623E591029}" destId="{6E8DB831-B708-4EC5-BFF8-1C4FA76B5CC2}" srcOrd="2" destOrd="0" parTransId="{A0AB1237-6ED8-44D7-89C9-EAEB499CE45B}" sibTransId="{F7F82AA4-A23C-4200-B2ED-035B69F95AAD}"/>
    <dgm:cxn modelId="{0D92549D-F951-4DC4-8270-3148D0CA4CAC}" type="presOf" srcId="{6E8DB831-B708-4EC5-BFF8-1C4FA76B5CC2}" destId="{687AE5DD-D722-4A75-AF83-991C2E9E7EAE}" srcOrd="0" destOrd="0" presId="urn:microsoft.com/office/officeart/2005/8/layout/default"/>
    <dgm:cxn modelId="{9DD5EB9E-929B-4BD7-82FD-F9DFF5E14A80}" srcId="{DEA4B003-4269-472B-9AAF-148FADCFBFC6}" destId="{B5AF2A4F-BB9A-467E-8CBE-0D925E860C25}" srcOrd="1" destOrd="0" parTransId="{D7D55A73-D10B-4464-96AD-01EBD77E742E}" sibTransId="{E260F5BE-1C80-4278-BBF4-42415A86DA3C}"/>
    <dgm:cxn modelId="{CF8FEAB1-6FE8-48A8-94CD-DB8D313E2FB0}" srcId="{DEA4B003-4269-472B-9AAF-148FADCFBFC6}" destId="{EE15969F-B810-478C-B645-8F5A40581D8B}" srcOrd="2" destOrd="0" parTransId="{F159F29B-D146-4AD5-B3DA-0BF87E7398EF}" sibTransId="{C41623CB-06D6-47A4-8D30-CA6EE63337F0}"/>
    <dgm:cxn modelId="{685320CC-A788-430C-A688-C187F2E01840}" type="presOf" srcId="{002F290A-1CE0-4376-AAE5-7BB9C71443B6}" destId="{851B823C-BE85-4BE1-80C4-010FA3A10F66}" srcOrd="0" destOrd="4" presId="urn:microsoft.com/office/officeart/2005/8/layout/default"/>
    <dgm:cxn modelId="{AB4FDDD3-297F-4F67-AFCF-6B5C42FB385A}" srcId="{49A0BAD5-9CB0-4BAE-AC90-A9623E591029}" destId="{F55D62F4-DCAA-4B01-9D36-741503903ABF}" srcOrd="0" destOrd="0" parTransId="{AD0B2059-27F4-40B4-8AA4-B2C79E635E08}" sibTransId="{0CD3EE8C-03A6-4FB6-944F-6EF1587A2936}"/>
    <dgm:cxn modelId="{834738D8-5DEF-4E69-9CA3-2D99FC1B8071}" type="presOf" srcId="{DEA4B003-4269-472B-9AAF-148FADCFBFC6}" destId="{851B823C-BE85-4BE1-80C4-010FA3A10F66}" srcOrd="0" destOrd="0" presId="urn:microsoft.com/office/officeart/2005/8/layout/default"/>
    <dgm:cxn modelId="{44D59EAA-9264-4CEA-B1E3-51B0F9C931B7}" type="presParOf" srcId="{13CAC046-5179-4CFC-A9E8-4C3ACE6CF96D}" destId="{2E944A96-7AC9-4E2B-A6AA-CBCC356D0BF5}" srcOrd="0" destOrd="0" presId="urn:microsoft.com/office/officeart/2005/8/layout/default"/>
    <dgm:cxn modelId="{A0850ED0-95F1-49A8-811D-968DCBD13566}" type="presParOf" srcId="{13CAC046-5179-4CFC-A9E8-4C3ACE6CF96D}" destId="{C161B5AF-4CF3-4492-B116-21FC355759AB}" srcOrd="1" destOrd="0" presId="urn:microsoft.com/office/officeart/2005/8/layout/default"/>
    <dgm:cxn modelId="{BBD1828F-09F0-4298-8CEC-16BE64EF10F0}" type="presParOf" srcId="{13CAC046-5179-4CFC-A9E8-4C3ACE6CF96D}" destId="{851B823C-BE85-4BE1-80C4-010FA3A10F66}" srcOrd="2" destOrd="0" presId="urn:microsoft.com/office/officeart/2005/8/layout/default"/>
    <dgm:cxn modelId="{62B4879D-9FE5-4975-9FF4-5A53997A9956}" type="presParOf" srcId="{13CAC046-5179-4CFC-A9E8-4C3ACE6CF96D}" destId="{1D7C0454-19A7-4A9E-BB6B-76489EFB3CFA}" srcOrd="3" destOrd="0" presId="urn:microsoft.com/office/officeart/2005/8/layout/default"/>
    <dgm:cxn modelId="{BBE82473-43A2-492F-B7FA-B55CD332256E}" type="presParOf" srcId="{13CAC046-5179-4CFC-A9E8-4C3ACE6CF96D}" destId="{687AE5DD-D722-4A75-AF83-991C2E9E7EAE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148922A-253D-4A83-B18E-74818215C205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62AF08E-C2EC-4D2F-93D5-1E82FBDCDF78}">
      <dgm:prSet/>
      <dgm:spPr/>
      <dgm:t>
        <a:bodyPr/>
        <a:lstStyle/>
        <a:p>
          <a:r>
            <a:rPr lang="en-GB"/>
            <a:t>Communication is essential in health and social care.</a:t>
          </a:r>
          <a:endParaRPr lang="en-US"/>
        </a:p>
      </dgm:t>
    </dgm:pt>
    <dgm:pt modelId="{4C179AFE-28C7-4CD9-B4A1-D53E704D9F8F}" type="parTrans" cxnId="{B88F3E2E-F532-4495-85AC-28F6B9238E15}">
      <dgm:prSet/>
      <dgm:spPr/>
      <dgm:t>
        <a:bodyPr/>
        <a:lstStyle/>
        <a:p>
          <a:endParaRPr lang="en-US"/>
        </a:p>
      </dgm:t>
    </dgm:pt>
    <dgm:pt modelId="{F4417A56-A367-4C70-9FEB-6886CB8A36A4}" type="sibTrans" cxnId="{B88F3E2E-F532-4495-85AC-28F6B9238E15}">
      <dgm:prSet/>
      <dgm:spPr/>
      <dgm:t>
        <a:bodyPr/>
        <a:lstStyle/>
        <a:p>
          <a:endParaRPr lang="en-US"/>
        </a:p>
      </dgm:t>
    </dgm:pt>
    <dgm:pt modelId="{885325FE-B576-4DA4-8DDB-DBB85DF17230}">
      <dgm:prSet/>
      <dgm:spPr/>
      <dgm:t>
        <a:bodyPr/>
        <a:lstStyle/>
        <a:p>
          <a:r>
            <a:rPr lang="en-GB"/>
            <a:t>It improves patient safety and the overall quality of care.</a:t>
          </a:r>
          <a:endParaRPr lang="en-US"/>
        </a:p>
      </dgm:t>
    </dgm:pt>
    <dgm:pt modelId="{2A8AC054-F40D-4746-B3F9-F804FC3BCD1C}" type="parTrans" cxnId="{F649BDEE-0C80-4AAF-A3DB-9B6FB8166A7F}">
      <dgm:prSet/>
      <dgm:spPr/>
      <dgm:t>
        <a:bodyPr/>
        <a:lstStyle/>
        <a:p>
          <a:endParaRPr lang="en-US"/>
        </a:p>
      </dgm:t>
    </dgm:pt>
    <dgm:pt modelId="{09C274A2-0880-459D-B851-B5F70A32DB29}" type="sibTrans" cxnId="{F649BDEE-0C80-4AAF-A3DB-9B6FB8166A7F}">
      <dgm:prSet/>
      <dgm:spPr/>
      <dgm:t>
        <a:bodyPr/>
        <a:lstStyle/>
        <a:p>
          <a:endParaRPr lang="en-US"/>
        </a:p>
      </dgm:t>
    </dgm:pt>
    <dgm:pt modelId="{7217A574-0335-48BB-BD2D-26B296D0D57C}">
      <dgm:prSet/>
      <dgm:spPr/>
      <dgm:t>
        <a:bodyPr/>
        <a:lstStyle/>
        <a:p>
          <a:r>
            <a:rPr lang="en-GB"/>
            <a:t>It supports teamwork and strengthens professional relationships.</a:t>
          </a:r>
          <a:endParaRPr lang="en-US"/>
        </a:p>
      </dgm:t>
    </dgm:pt>
    <dgm:pt modelId="{3ADB8AD4-F882-4DCD-A98F-A17EE674FEB9}" type="parTrans" cxnId="{57715FFD-4944-4E87-8052-42EE601831CE}">
      <dgm:prSet/>
      <dgm:spPr/>
      <dgm:t>
        <a:bodyPr/>
        <a:lstStyle/>
        <a:p>
          <a:endParaRPr lang="en-US"/>
        </a:p>
      </dgm:t>
    </dgm:pt>
    <dgm:pt modelId="{19CC5E05-6E2A-417A-8B6F-010A25EFB206}" type="sibTrans" cxnId="{57715FFD-4944-4E87-8052-42EE601831CE}">
      <dgm:prSet/>
      <dgm:spPr/>
      <dgm:t>
        <a:bodyPr/>
        <a:lstStyle/>
        <a:p>
          <a:endParaRPr lang="en-US"/>
        </a:p>
      </dgm:t>
    </dgm:pt>
    <dgm:pt modelId="{B27522E1-9F7E-4F90-ADCB-3866EBD9950B}">
      <dgm:prSet/>
      <dgm:spPr/>
      <dgm:t>
        <a:bodyPr/>
        <a:lstStyle/>
        <a:p>
          <a:r>
            <a:rPr lang="en-GB"/>
            <a:t>Effective communication promotes person-centred care.</a:t>
          </a:r>
          <a:endParaRPr lang="en-US"/>
        </a:p>
      </dgm:t>
    </dgm:pt>
    <dgm:pt modelId="{6A3BDD41-2C0D-49B5-9B00-8C503DEDC7F3}" type="parTrans" cxnId="{A14465F5-10B4-4BC0-A9DB-D645A29580D0}">
      <dgm:prSet/>
      <dgm:spPr/>
      <dgm:t>
        <a:bodyPr/>
        <a:lstStyle/>
        <a:p>
          <a:endParaRPr lang="en-US"/>
        </a:p>
      </dgm:t>
    </dgm:pt>
    <dgm:pt modelId="{75AE0D20-90D9-4886-9ABD-5935318E9944}" type="sibTrans" cxnId="{A14465F5-10B4-4BC0-A9DB-D645A29580D0}">
      <dgm:prSet/>
      <dgm:spPr/>
      <dgm:t>
        <a:bodyPr/>
        <a:lstStyle/>
        <a:p>
          <a:endParaRPr lang="en-US"/>
        </a:p>
      </dgm:t>
    </dgm:pt>
    <dgm:pt modelId="{BAD1A4AD-CA54-41AF-B22F-845D11D14BDA}" type="pres">
      <dgm:prSet presAssocID="{E148922A-253D-4A83-B18E-74818215C205}" presName="linear" presStyleCnt="0">
        <dgm:presLayoutVars>
          <dgm:animLvl val="lvl"/>
          <dgm:resizeHandles val="exact"/>
        </dgm:presLayoutVars>
      </dgm:prSet>
      <dgm:spPr/>
    </dgm:pt>
    <dgm:pt modelId="{C8528A69-9B95-46BA-81BC-B4C17D9ADD13}" type="pres">
      <dgm:prSet presAssocID="{E62AF08E-C2EC-4D2F-93D5-1E82FBDCDF78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818A271C-0CEE-4012-A881-4ADC1A762FAA}" type="pres">
      <dgm:prSet presAssocID="{F4417A56-A367-4C70-9FEB-6886CB8A36A4}" presName="spacer" presStyleCnt="0"/>
      <dgm:spPr/>
    </dgm:pt>
    <dgm:pt modelId="{4BDF09FF-2286-486B-AC66-1E58FF62209C}" type="pres">
      <dgm:prSet presAssocID="{885325FE-B576-4DA4-8DDB-DBB85DF1723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1B6E828-30D3-4FBA-8A9F-CD4041D2C8E5}" type="pres">
      <dgm:prSet presAssocID="{09C274A2-0880-459D-B851-B5F70A32DB29}" presName="spacer" presStyleCnt="0"/>
      <dgm:spPr/>
    </dgm:pt>
    <dgm:pt modelId="{F0BBAAD3-FC7A-42F3-A51D-BF12A028E575}" type="pres">
      <dgm:prSet presAssocID="{7217A574-0335-48BB-BD2D-26B296D0D57C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9E369A7A-4DAE-46D0-A470-8931D71A1F1B}" type="pres">
      <dgm:prSet presAssocID="{19CC5E05-6E2A-417A-8B6F-010A25EFB206}" presName="spacer" presStyleCnt="0"/>
      <dgm:spPr/>
    </dgm:pt>
    <dgm:pt modelId="{CA3405EC-9379-40DE-BE34-B84498C95816}" type="pres">
      <dgm:prSet presAssocID="{B27522E1-9F7E-4F90-ADCB-3866EBD9950B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B88F3E2E-F532-4495-85AC-28F6B9238E15}" srcId="{E148922A-253D-4A83-B18E-74818215C205}" destId="{E62AF08E-C2EC-4D2F-93D5-1E82FBDCDF78}" srcOrd="0" destOrd="0" parTransId="{4C179AFE-28C7-4CD9-B4A1-D53E704D9F8F}" sibTransId="{F4417A56-A367-4C70-9FEB-6886CB8A36A4}"/>
    <dgm:cxn modelId="{2F176F6E-7157-47B5-BB8A-2B0AB348F821}" type="presOf" srcId="{E148922A-253D-4A83-B18E-74818215C205}" destId="{BAD1A4AD-CA54-41AF-B22F-845D11D14BDA}" srcOrd="0" destOrd="0" presId="urn:microsoft.com/office/officeart/2005/8/layout/vList2"/>
    <dgm:cxn modelId="{5C55AD84-A745-481C-8533-A1C997EDF237}" type="presOf" srcId="{B27522E1-9F7E-4F90-ADCB-3866EBD9950B}" destId="{CA3405EC-9379-40DE-BE34-B84498C95816}" srcOrd="0" destOrd="0" presId="urn:microsoft.com/office/officeart/2005/8/layout/vList2"/>
    <dgm:cxn modelId="{AFACF6CA-F470-408C-AB71-3B943084D876}" type="presOf" srcId="{E62AF08E-C2EC-4D2F-93D5-1E82FBDCDF78}" destId="{C8528A69-9B95-46BA-81BC-B4C17D9ADD13}" srcOrd="0" destOrd="0" presId="urn:microsoft.com/office/officeart/2005/8/layout/vList2"/>
    <dgm:cxn modelId="{EE5077EB-EF1D-449B-B397-26DBC4273AC5}" type="presOf" srcId="{885325FE-B576-4DA4-8DDB-DBB85DF17230}" destId="{4BDF09FF-2286-486B-AC66-1E58FF62209C}" srcOrd="0" destOrd="0" presId="urn:microsoft.com/office/officeart/2005/8/layout/vList2"/>
    <dgm:cxn modelId="{F649BDEE-0C80-4AAF-A3DB-9B6FB8166A7F}" srcId="{E148922A-253D-4A83-B18E-74818215C205}" destId="{885325FE-B576-4DA4-8DDB-DBB85DF17230}" srcOrd="1" destOrd="0" parTransId="{2A8AC054-F40D-4746-B3F9-F804FC3BCD1C}" sibTransId="{09C274A2-0880-459D-B851-B5F70A32DB29}"/>
    <dgm:cxn modelId="{A14465F5-10B4-4BC0-A9DB-D645A29580D0}" srcId="{E148922A-253D-4A83-B18E-74818215C205}" destId="{B27522E1-9F7E-4F90-ADCB-3866EBD9950B}" srcOrd="3" destOrd="0" parTransId="{6A3BDD41-2C0D-49B5-9B00-8C503DEDC7F3}" sibTransId="{75AE0D20-90D9-4886-9ABD-5935318E9944}"/>
    <dgm:cxn modelId="{F0FF20FB-44A4-4AFF-9885-3A5A8CD396D8}" type="presOf" srcId="{7217A574-0335-48BB-BD2D-26B296D0D57C}" destId="{F0BBAAD3-FC7A-42F3-A51D-BF12A028E575}" srcOrd="0" destOrd="0" presId="urn:microsoft.com/office/officeart/2005/8/layout/vList2"/>
    <dgm:cxn modelId="{57715FFD-4944-4E87-8052-42EE601831CE}" srcId="{E148922A-253D-4A83-B18E-74818215C205}" destId="{7217A574-0335-48BB-BD2D-26B296D0D57C}" srcOrd="2" destOrd="0" parTransId="{3ADB8AD4-F882-4DCD-A98F-A17EE674FEB9}" sibTransId="{19CC5E05-6E2A-417A-8B6F-010A25EFB206}"/>
    <dgm:cxn modelId="{2337E079-9761-4A75-BCCD-2AFB34117804}" type="presParOf" srcId="{BAD1A4AD-CA54-41AF-B22F-845D11D14BDA}" destId="{C8528A69-9B95-46BA-81BC-B4C17D9ADD13}" srcOrd="0" destOrd="0" presId="urn:microsoft.com/office/officeart/2005/8/layout/vList2"/>
    <dgm:cxn modelId="{1921553D-13BB-4799-98E8-4B352740EAA9}" type="presParOf" srcId="{BAD1A4AD-CA54-41AF-B22F-845D11D14BDA}" destId="{818A271C-0CEE-4012-A881-4ADC1A762FAA}" srcOrd="1" destOrd="0" presId="urn:microsoft.com/office/officeart/2005/8/layout/vList2"/>
    <dgm:cxn modelId="{056BFD7E-CFDF-4975-A0CD-5053D635FA6F}" type="presParOf" srcId="{BAD1A4AD-CA54-41AF-B22F-845D11D14BDA}" destId="{4BDF09FF-2286-486B-AC66-1E58FF62209C}" srcOrd="2" destOrd="0" presId="urn:microsoft.com/office/officeart/2005/8/layout/vList2"/>
    <dgm:cxn modelId="{1BCCB337-6223-49E0-BFA1-8F1475AE1C06}" type="presParOf" srcId="{BAD1A4AD-CA54-41AF-B22F-845D11D14BDA}" destId="{31B6E828-30D3-4FBA-8A9F-CD4041D2C8E5}" srcOrd="3" destOrd="0" presId="urn:microsoft.com/office/officeart/2005/8/layout/vList2"/>
    <dgm:cxn modelId="{8828D549-B395-4428-AF07-90872F11EB56}" type="presParOf" srcId="{BAD1A4AD-CA54-41AF-B22F-845D11D14BDA}" destId="{F0BBAAD3-FC7A-42F3-A51D-BF12A028E575}" srcOrd="4" destOrd="0" presId="urn:microsoft.com/office/officeart/2005/8/layout/vList2"/>
    <dgm:cxn modelId="{CC094919-0E26-415D-BDB2-4C57073CEA75}" type="presParOf" srcId="{BAD1A4AD-CA54-41AF-B22F-845D11D14BDA}" destId="{9E369A7A-4DAE-46D0-A470-8931D71A1F1B}" srcOrd="5" destOrd="0" presId="urn:microsoft.com/office/officeart/2005/8/layout/vList2"/>
    <dgm:cxn modelId="{F962A3DA-F762-4E3C-BBC7-ECEBC9D7BA85}" type="presParOf" srcId="{BAD1A4AD-CA54-41AF-B22F-845D11D14BDA}" destId="{CA3405EC-9379-40DE-BE34-B84498C95816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30B0429F-08DE-4654-B22D-C9AD46DE4268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D517356-D020-4A7E-B406-DD726D715F4F}">
      <dgm:prSet/>
      <dgm:spPr/>
      <dgm:t>
        <a:bodyPr/>
        <a:lstStyle/>
        <a:p>
          <a:pPr>
            <a:buNone/>
          </a:pPr>
          <a:r>
            <a:rPr lang="en-GB" b="0" i="0"/>
            <a:t>Pearce, K.L., Birbeck, D. and May, E., 2013. The use of animations and the ‘teach-back’technique to facilitate an understanding of health literacy levels within the general community. </a:t>
          </a:r>
          <a:r>
            <a:rPr lang="en-GB" b="0" i="1"/>
            <a:t>ergo</a:t>
          </a:r>
          <a:r>
            <a:rPr lang="en-GB" b="0" i="0"/>
            <a:t>, </a:t>
          </a:r>
          <a:r>
            <a:rPr lang="en-GB" b="0" i="1"/>
            <a:t>3</a:t>
          </a:r>
          <a:r>
            <a:rPr lang="en-GB" b="0" i="0"/>
            <a:t>(2).</a:t>
          </a:r>
          <a:endParaRPr lang="en-US"/>
        </a:p>
      </dgm:t>
    </dgm:pt>
    <dgm:pt modelId="{3CC87423-19EE-41C2-8330-ACEA8A5E7843}" type="parTrans" cxnId="{9A6FE6E5-9D02-4821-A445-457D69311959}">
      <dgm:prSet/>
      <dgm:spPr/>
      <dgm:t>
        <a:bodyPr/>
        <a:lstStyle/>
        <a:p>
          <a:endParaRPr lang="en-US"/>
        </a:p>
      </dgm:t>
    </dgm:pt>
    <dgm:pt modelId="{0ECFF359-925C-48E8-91F3-389AC9DC0E77}" type="sibTrans" cxnId="{9A6FE6E5-9D02-4821-A445-457D69311959}">
      <dgm:prSet/>
      <dgm:spPr/>
      <dgm:t>
        <a:bodyPr/>
        <a:lstStyle/>
        <a:p>
          <a:endParaRPr lang="en-US"/>
        </a:p>
      </dgm:t>
    </dgm:pt>
    <dgm:pt modelId="{FC62EDFE-F628-496C-B8BD-F622B8F9E999}">
      <dgm:prSet/>
      <dgm:spPr/>
      <dgm:t>
        <a:bodyPr/>
        <a:lstStyle/>
        <a:p>
          <a:r>
            <a:rPr lang="en-GB"/>
            <a:t>Skills for Care (2024) </a:t>
          </a:r>
          <a:r>
            <a:rPr lang="en-GB" i="1"/>
            <a:t>Communication skills in adult social care</a:t>
          </a:r>
          <a:r>
            <a:rPr lang="en-GB"/>
            <a:t>. Available at: </a:t>
          </a:r>
          <a:r>
            <a:rPr lang="en-GB" u="sng">
              <a:hlinkClick xmlns:r="http://schemas.openxmlformats.org/officeDocument/2006/relationships" r:id="rId1"/>
            </a:rPr>
            <a:t>https://www.skillsforcare.org.uk</a:t>
          </a:r>
          <a:r>
            <a:rPr lang="en-GB"/>
            <a:t> (Accessed: 7 June 2026).</a:t>
          </a:r>
          <a:endParaRPr lang="en-US"/>
        </a:p>
      </dgm:t>
    </dgm:pt>
    <dgm:pt modelId="{ACDA013A-DBCF-41FF-81D9-F0156BB4B40D}" type="parTrans" cxnId="{AAA67108-9B7A-4B29-A694-1CDF7C7EB98B}">
      <dgm:prSet/>
      <dgm:spPr/>
      <dgm:t>
        <a:bodyPr/>
        <a:lstStyle/>
        <a:p>
          <a:endParaRPr lang="en-US"/>
        </a:p>
      </dgm:t>
    </dgm:pt>
    <dgm:pt modelId="{1B777DCC-BB67-4652-8452-2A7702394F9E}" type="sibTrans" cxnId="{AAA67108-9B7A-4B29-A694-1CDF7C7EB98B}">
      <dgm:prSet/>
      <dgm:spPr/>
      <dgm:t>
        <a:bodyPr/>
        <a:lstStyle/>
        <a:p>
          <a:endParaRPr lang="en-US"/>
        </a:p>
      </dgm:t>
    </dgm:pt>
    <dgm:pt modelId="{D2A78ADF-4933-4E46-8757-5CB01F9734C0}">
      <dgm:prSet/>
      <dgm:spPr/>
      <dgm:t>
        <a:bodyPr/>
        <a:lstStyle/>
        <a:p>
          <a:r>
            <a:rPr lang="en-GB"/>
            <a:t>Willingham, M. and Eden, T., 2007, March. Can you hear me yet? The importance of effective communication in healthcare. In </a:t>
          </a:r>
          <a:r>
            <a:rPr lang="en-GB" i="1"/>
            <a:t>Oncology Nursing Forum</a:t>
          </a:r>
          <a:r>
            <a:rPr lang="en-GB"/>
            <a:t> (Vol. 34, No. 2).</a:t>
          </a:r>
          <a:endParaRPr lang="en-US"/>
        </a:p>
      </dgm:t>
    </dgm:pt>
    <dgm:pt modelId="{3C71D3AF-4F5B-4D90-8FDB-86178556A077}" type="parTrans" cxnId="{06310CC0-3ED6-435A-ADEC-528B20859E33}">
      <dgm:prSet/>
      <dgm:spPr/>
      <dgm:t>
        <a:bodyPr/>
        <a:lstStyle/>
        <a:p>
          <a:endParaRPr lang="en-US"/>
        </a:p>
      </dgm:t>
    </dgm:pt>
    <dgm:pt modelId="{7BF210C1-52D7-49EF-BF18-D1BA3F0828C6}" type="sibTrans" cxnId="{06310CC0-3ED6-435A-ADEC-528B20859E33}">
      <dgm:prSet/>
      <dgm:spPr/>
      <dgm:t>
        <a:bodyPr/>
        <a:lstStyle/>
        <a:p>
          <a:endParaRPr lang="en-US"/>
        </a:p>
      </dgm:t>
    </dgm:pt>
    <dgm:pt modelId="{EFA70AFA-5197-47E8-9BD5-CB9F981E7563}">
      <dgm:prSet/>
      <dgm:spPr/>
      <dgm:t>
        <a:bodyPr/>
        <a:lstStyle/>
        <a:p>
          <a:r>
            <a:rPr lang="en-GB"/>
            <a:t>Coiera, E., 2006. Communication systems in healthcare. </a:t>
          </a:r>
          <a:r>
            <a:rPr lang="en-GB" i="1"/>
            <a:t>Clinical Biochemist Reviews</a:t>
          </a:r>
          <a:r>
            <a:rPr lang="en-GB"/>
            <a:t>, </a:t>
          </a:r>
          <a:r>
            <a:rPr lang="en-GB" i="1"/>
            <a:t>27</a:t>
          </a:r>
          <a:r>
            <a:rPr lang="en-GB"/>
            <a:t>(2), p.89.</a:t>
          </a:r>
          <a:endParaRPr lang="en-US"/>
        </a:p>
      </dgm:t>
    </dgm:pt>
    <dgm:pt modelId="{6028BC3D-0108-49E6-950C-6AEFE52CD00D}" type="parTrans" cxnId="{75B9FCF1-888B-4F8D-B3C1-13A34B6A2EA0}">
      <dgm:prSet/>
      <dgm:spPr/>
      <dgm:t>
        <a:bodyPr/>
        <a:lstStyle/>
        <a:p>
          <a:endParaRPr lang="en-US"/>
        </a:p>
      </dgm:t>
    </dgm:pt>
    <dgm:pt modelId="{2FDC0A33-C0A8-4884-829F-33E060FDB42B}" type="sibTrans" cxnId="{75B9FCF1-888B-4F8D-B3C1-13A34B6A2EA0}">
      <dgm:prSet/>
      <dgm:spPr/>
      <dgm:t>
        <a:bodyPr/>
        <a:lstStyle/>
        <a:p>
          <a:endParaRPr lang="en-US"/>
        </a:p>
      </dgm:t>
    </dgm:pt>
    <dgm:pt modelId="{1321DA4F-8CBC-4CA8-AA79-1411A8451A9C}">
      <dgm:prSet/>
      <dgm:spPr/>
      <dgm:t>
        <a:bodyPr/>
        <a:lstStyle/>
        <a:p>
          <a:r>
            <a:rPr lang="en-GB"/>
            <a:t>NHS England (2024) </a:t>
          </a:r>
          <a:r>
            <a:rPr lang="en-GB" i="1"/>
            <a:t>Communication and patient-centred care</a:t>
          </a:r>
          <a:r>
            <a:rPr lang="en-GB"/>
            <a:t>. Available at: </a:t>
          </a:r>
          <a:r>
            <a:rPr lang="en-GB" u="sng">
              <a:hlinkClick xmlns:r="http://schemas.openxmlformats.org/officeDocument/2006/relationships" r:id="rId2"/>
            </a:rPr>
            <a:t>https://www.england.nhs.uk</a:t>
          </a:r>
          <a:r>
            <a:rPr lang="en-GB"/>
            <a:t> (Accessed: 7 June 2026).</a:t>
          </a:r>
          <a:endParaRPr lang="en-US"/>
        </a:p>
      </dgm:t>
    </dgm:pt>
    <dgm:pt modelId="{BFCC0602-043E-4B0B-A2E8-AB495DAC0423}" type="parTrans" cxnId="{C1DC4EA3-1256-4B47-B7F0-0C87260A378C}">
      <dgm:prSet/>
      <dgm:spPr/>
    </dgm:pt>
    <dgm:pt modelId="{DD552C27-C28B-446E-B029-8DB017858B1B}" type="sibTrans" cxnId="{C1DC4EA3-1256-4B47-B7F0-0C87260A378C}">
      <dgm:prSet/>
      <dgm:spPr/>
    </dgm:pt>
    <dgm:pt modelId="{EA1553E1-4B1A-4DB6-8A97-0B2CF94EC8AB}" type="pres">
      <dgm:prSet presAssocID="{30B0429F-08DE-4654-B22D-C9AD46DE4268}" presName="linear" presStyleCnt="0">
        <dgm:presLayoutVars>
          <dgm:animLvl val="lvl"/>
          <dgm:resizeHandles val="exact"/>
        </dgm:presLayoutVars>
      </dgm:prSet>
      <dgm:spPr/>
    </dgm:pt>
    <dgm:pt modelId="{DA888FD3-9339-42F6-91B0-C4E44E15B3C3}" type="pres">
      <dgm:prSet presAssocID="{AD517356-D020-4A7E-B406-DD726D715F4F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D00997A1-E0BB-45B7-AB3A-DD235C230731}" type="pres">
      <dgm:prSet presAssocID="{0ECFF359-925C-48E8-91F3-389AC9DC0E77}" presName="spacer" presStyleCnt="0"/>
      <dgm:spPr/>
    </dgm:pt>
    <dgm:pt modelId="{87A86392-2185-417E-AB9A-CAC00AA2270E}" type="pres">
      <dgm:prSet presAssocID="{1321DA4F-8CBC-4CA8-AA79-1411A8451A9C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BCC56892-F1DE-4DA7-9C35-A9F60AEBDF32}" type="pres">
      <dgm:prSet presAssocID="{DD552C27-C28B-446E-B029-8DB017858B1B}" presName="spacer" presStyleCnt="0"/>
      <dgm:spPr/>
    </dgm:pt>
    <dgm:pt modelId="{87550723-013F-4D74-85DA-A84967A1ADCE}" type="pres">
      <dgm:prSet presAssocID="{FC62EDFE-F628-496C-B8BD-F622B8F9E999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E25AEA3-A9EB-40E4-999D-25674BDFFE0B}" type="pres">
      <dgm:prSet presAssocID="{1B777DCC-BB67-4652-8452-2A7702394F9E}" presName="spacer" presStyleCnt="0"/>
      <dgm:spPr/>
    </dgm:pt>
    <dgm:pt modelId="{E97D128E-1083-49DC-B160-876A0B356CBE}" type="pres">
      <dgm:prSet presAssocID="{D2A78ADF-4933-4E46-8757-5CB01F9734C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44B4CB2-BC20-4858-AE59-41FD18D07F3F}" type="pres">
      <dgm:prSet presAssocID="{7BF210C1-52D7-49EF-BF18-D1BA3F0828C6}" presName="spacer" presStyleCnt="0"/>
      <dgm:spPr/>
    </dgm:pt>
    <dgm:pt modelId="{9BD61A73-D37B-4098-9B92-97DB5E47073C}" type="pres">
      <dgm:prSet presAssocID="{EFA70AFA-5197-47E8-9BD5-CB9F981E7563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AAA67108-9B7A-4B29-A694-1CDF7C7EB98B}" srcId="{30B0429F-08DE-4654-B22D-C9AD46DE4268}" destId="{FC62EDFE-F628-496C-B8BD-F622B8F9E999}" srcOrd="2" destOrd="0" parTransId="{ACDA013A-DBCF-41FF-81D9-F0156BB4B40D}" sibTransId="{1B777DCC-BB67-4652-8452-2A7702394F9E}"/>
    <dgm:cxn modelId="{B141B972-D42F-4471-807C-5259FD85E6CC}" type="presOf" srcId="{1321DA4F-8CBC-4CA8-AA79-1411A8451A9C}" destId="{87A86392-2185-417E-AB9A-CAC00AA2270E}" srcOrd="0" destOrd="0" presId="urn:microsoft.com/office/officeart/2005/8/layout/vList2"/>
    <dgm:cxn modelId="{C1DC4EA3-1256-4B47-B7F0-0C87260A378C}" srcId="{30B0429F-08DE-4654-B22D-C9AD46DE4268}" destId="{1321DA4F-8CBC-4CA8-AA79-1411A8451A9C}" srcOrd="1" destOrd="0" parTransId="{BFCC0602-043E-4B0B-A2E8-AB495DAC0423}" sibTransId="{DD552C27-C28B-446E-B029-8DB017858B1B}"/>
    <dgm:cxn modelId="{B6EF21BA-A173-4E45-BB39-AD631D4A0F16}" type="presOf" srcId="{EFA70AFA-5197-47E8-9BD5-CB9F981E7563}" destId="{9BD61A73-D37B-4098-9B92-97DB5E47073C}" srcOrd="0" destOrd="0" presId="urn:microsoft.com/office/officeart/2005/8/layout/vList2"/>
    <dgm:cxn modelId="{06310CC0-3ED6-435A-ADEC-528B20859E33}" srcId="{30B0429F-08DE-4654-B22D-C9AD46DE4268}" destId="{D2A78ADF-4933-4E46-8757-5CB01F9734C0}" srcOrd="3" destOrd="0" parTransId="{3C71D3AF-4F5B-4D90-8FDB-86178556A077}" sibTransId="{7BF210C1-52D7-49EF-BF18-D1BA3F0828C6}"/>
    <dgm:cxn modelId="{140CEBC2-5E8C-4E4C-89BA-AA35D32D5F6B}" type="presOf" srcId="{30B0429F-08DE-4654-B22D-C9AD46DE4268}" destId="{EA1553E1-4B1A-4DB6-8A97-0B2CF94EC8AB}" srcOrd="0" destOrd="0" presId="urn:microsoft.com/office/officeart/2005/8/layout/vList2"/>
    <dgm:cxn modelId="{4EDC29CA-9552-4B57-B3B0-72D098B7CC9C}" type="presOf" srcId="{FC62EDFE-F628-496C-B8BD-F622B8F9E999}" destId="{87550723-013F-4D74-85DA-A84967A1ADCE}" srcOrd="0" destOrd="0" presId="urn:microsoft.com/office/officeart/2005/8/layout/vList2"/>
    <dgm:cxn modelId="{9A6FE6E5-9D02-4821-A445-457D69311959}" srcId="{30B0429F-08DE-4654-B22D-C9AD46DE4268}" destId="{AD517356-D020-4A7E-B406-DD726D715F4F}" srcOrd="0" destOrd="0" parTransId="{3CC87423-19EE-41C2-8330-ACEA8A5E7843}" sibTransId="{0ECFF359-925C-48E8-91F3-389AC9DC0E77}"/>
    <dgm:cxn modelId="{C05BDBF0-CEE9-430F-B031-A065AC02717B}" type="presOf" srcId="{D2A78ADF-4933-4E46-8757-5CB01F9734C0}" destId="{E97D128E-1083-49DC-B160-876A0B356CBE}" srcOrd="0" destOrd="0" presId="urn:microsoft.com/office/officeart/2005/8/layout/vList2"/>
    <dgm:cxn modelId="{75B9FCF1-888B-4F8D-B3C1-13A34B6A2EA0}" srcId="{30B0429F-08DE-4654-B22D-C9AD46DE4268}" destId="{EFA70AFA-5197-47E8-9BD5-CB9F981E7563}" srcOrd="4" destOrd="0" parTransId="{6028BC3D-0108-49E6-950C-6AEFE52CD00D}" sibTransId="{2FDC0A33-C0A8-4884-829F-33E060FDB42B}"/>
    <dgm:cxn modelId="{65D79EFE-3171-4DEA-BEAB-562C02462CBD}" type="presOf" srcId="{AD517356-D020-4A7E-B406-DD726D715F4F}" destId="{DA888FD3-9339-42F6-91B0-C4E44E15B3C3}" srcOrd="0" destOrd="0" presId="urn:microsoft.com/office/officeart/2005/8/layout/vList2"/>
    <dgm:cxn modelId="{41AAFF3C-9127-42D9-AA3E-50F417BE7BB2}" type="presParOf" srcId="{EA1553E1-4B1A-4DB6-8A97-0B2CF94EC8AB}" destId="{DA888FD3-9339-42F6-91B0-C4E44E15B3C3}" srcOrd="0" destOrd="0" presId="urn:microsoft.com/office/officeart/2005/8/layout/vList2"/>
    <dgm:cxn modelId="{77D1A4EB-1608-4B3C-97D4-D5E8024DDDB1}" type="presParOf" srcId="{EA1553E1-4B1A-4DB6-8A97-0B2CF94EC8AB}" destId="{D00997A1-E0BB-45B7-AB3A-DD235C230731}" srcOrd="1" destOrd="0" presId="urn:microsoft.com/office/officeart/2005/8/layout/vList2"/>
    <dgm:cxn modelId="{739CBB63-9A90-4304-BF8F-3D5CDE18E13F}" type="presParOf" srcId="{EA1553E1-4B1A-4DB6-8A97-0B2CF94EC8AB}" destId="{87A86392-2185-417E-AB9A-CAC00AA2270E}" srcOrd="2" destOrd="0" presId="urn:microsoft.com/office/officeart/2005/8/layout/vList2"/>
    <dgm:cxn modelId="{9F887036-8C2A-433F-9BD4-7F6E273DF527}" type="presParOf" srcId="{EA1553E1-4B1A-4DB6-8A97-0B2CF94EC8AB}" destId="{BCC56892-F1DE-4DA7-9C35-A9F60AEBDF32}" srcOrd="3" destOrd="0" presId="urn:microsoft.com/office/officeart/2005/8/layout/vList2"/>
    <dgm:cxn modelId="{DFCDF3AC-0097-40E4-BFC1-6B59E8659834}" type="presParOf" srcId="{EA1553E1-4B1A-4DB6-8A97-0B2CF94EC8AB}" destId="{87550723-013F-4D74-85DA-A84967A1ADCE}" srcOrd="4" destOrd="0" presId="urn:microsoft.com/office/officeart/2005/8/layout/vList2"/>
    <dgm:cxn modelId="{C2F24984-6935-4200-9EC8-917DF40AEAA5}" type="presParOf" srcId="{EA1553E1-4B1A-4DB6-8A97-0B2CF94EC8AB}" destId="{FE25AEA3-A9EB-40E4-999D-25674BDFFE0B}" srcOrd="5" destOrd="0" presId="urn:microsoft.com/office/officeart/2005/8/layout/vList2"/>
    <dgm:cxn modelId="{F1280BBC-0F83-412C-8FAA-F649A2005DAB}" type="presParOf" srcId="{EA1553E1-4B1A-4DB6-8A97-0B2CF94EC8AB}" destId="{E97D128E-1083-49DC-B160-876A0B356CBE}" srcOrd="6" destOrd="0" presId="urn:microsoft.com/office/officeart/2005/8/layout/vList2"/>
    <dgm:cxn modelId="{B0411E77-4CAE-400F-AF60-047917F7A06F}" type="presParOf" srcId="{EA1553E1-4B1A-4DB6-8A97-0B2CF94EC8AB}" destId="{744B4CB2-BC20-4858-AE59-41FD18D07F3F}" srcOrd="7" destOrd="0" presId="urn:microsoft.com/office/officeart/2005/8/layout/vList2"/>
    <dgm:cxn modelId="{EA2254BD-C110-4E81-873E-3AB5D0B6B51F}" type="presParOf" srcId="{EA1553E1-4B1A-4DB6-8A97-0B2CF94EC8AB}" destId="{9BD61A73-D37B-4098-9B92-97DB5E47073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2D8CE81-B4CC-45D8-84B7-05296EAA37AF}">
      <dsp:nvSpPr>
        <dsp:cNvPr id="0" name=""/>
        <dsp:cNvSpPr/>
      </dsp:nvSpPr>
      <dsp:spPr>
        <a:xfrm>
          <a:off x="0" y="0"/>
          <a:ext cx="3286125" cy="4351338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Effective communication is vital because it establishes trust and strong professional bonds. </a:t>
          </a:r>
          <a:endParaRPr lang="en-US" sz="2300" kern="1200"/>
        </a:p>
      </dsp:txBody>
      <dsp:txXfrm>
        <a:off x="0" y="1653508"/>
        <a:ext cx="3286125" cy="2610802"/>
      </dsp:txXfrm>
    </dsp:sp>
    <dsp:sp modelId="{09407AEA-67DF-4CCC-BC47-CD7C2CC6C8A5}">
      <dsp:nvSpPr>
        <dsp:cNvPr id="0" name=""/>
        <dsp:cNvSpPr/>
      </dsp:nvSpPr>
      <dsp:spPr>
        <a:xfrm>
          <a:off x="990361" y="435133"/>
          <a:ext cx="1305401" cy="1305401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774" tIns="12700" rIns="10177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1</a:t>
          </a:r>
        </a:p>
      </dsp:txBody>
      <dsp:txXfrm>
        <a:off x="1181533" y="626305"/>
        <a:ext cx="923057" cy="923057"/>
      </dsp:txXfrm>
    </dsp:sp>
    <dsp:sp modelId="{1EB5A2E3-F8C4-4677-AF21-90C563D064B4}">
      <dsp:nvSpPr>
        <dsp:cNvPr id="0" name=""/>
        <dsp:cNvSpPr/>
      </dsp:nvSpPr>
      <dsp:spPr>
        <a:xfrm>
          <a:off x="0" y="4351266"/>
          <a:ext cx="3286125" cy="72"/>
        </a:xfrm>
        <a:prstGeom prst="rect">
          <a:avLst/>
        </a:prstGeom>
        <a:solidFill>
          <a:schemeClr val="accent2">
            <a:hueOff val="1288723"/>
            <a:satOff val="-3699"/>
            <a:lumOff val="-5922"/>
            <a:alphaOff val="0"/>
          </a:schemeClr>
        </a:solidFill>
        <a:ln w="19050" cap="flat" cmpd="sng" algn="ctr">
          <a:solidFill>
            <a:schemeClr val="accent2">
              <a:hueOff val="1288723"/>
              <a:satOff val="-3699"/>
              <a:lumOff val="-59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82BE152-F110-4136-875D-1FD5DFC6C2B7}">
      <dsp:nvSpPr>
        <dsp:cNvPr id="0" name=""/>
        <dsp:cNvSpPr/>
      </dsp:nvSpPr>
      <dsp:spPr>
        <a:xfrm>
          <a:off x="3614737" y="0"/>
          <a:ext cx="3286125" cy="4351338"/>
        </a:xfrm>
        <a:prstGeom prst="rect">
          <a:avLst/>
        </a:prstGeom>
        <a:solidFill>
          <a:schemeClr val="accent2">
            <a:tint val="40000"/>
            <a:alpha val="90000"/>
            <a:hueOff val="3367359"/>
            <a:satOff val="-31116"/>
            <a:lumOff val="-3508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3367359"/>
              <a:satOff val="-31116"/>
              <a:lumOff val="-350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It significantly enhances patient safety and promotes individualized, patient-centered care. </a:t>
          </a:r>
          <a:endParaRPr lang="en-US" sz="2300" kern="1200"/>
        </a:p>
      </dsp:txBody>
      <dsp:txXfrm>
        <a:off x="3614737" y="1653508"/>
        <a:ext cx="3286125" cy="2610802"/>
      </dsp:txXfrm>
    </dsp:sp>
    <dsp:sp modelId="{41FFBEBE-5D21-443C-9FC7-17D3482EF928}">
      <dsp:nvSpPr>
        <dsp:cNvPr id="0" name=""/>
        <dsp:cNvSpPr/>
      </dsp:nvSpPr>
      <dsp:spPr>
        <a:xfrm>
          <a:off x="4605099" y="435133"/>
          <a:ext cx="1305401" cy="1305401"/>
        </a:xfrm>
        <a:prstGeom prst="ellipse">
          <a:avLst/>
        </a:prstGeom>
        <a:solidFill>
          <a:schemeClr val="accent2">
            <a:hueOff val="2577445"/>
            <a:satOff val="-7397"/>
            <a:lumOff val="-11844"/>
            <a:alphaOff val="0"/>
          </a:schemeClr>
        </a:solidFill>
        <a:ln w="19050" cap="flat" cmpd="sng" algn="ctr">
          <a:solidFill>
            <a:schemeClr val="accent2">
              <a:hueOff val="2577445"/>
              <a:satOff val="-7397"/>
              <a:lumOff val="-1184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774" tIns="12700" rIns="10177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2</a:t>
          </a:r>
        </a:p>
      </dsp:txBody>
      <dsp:txXfrm>
        <a:off x="4796271" y="626305"/>
        <a:ext cx="923057" cy="923057"/>
      </dsp:txXfrm>
    </dsp:sp>
    <dsp:sp modelId="{EC989BFA-C6BA-4AE7-87B0-A4DCFEB5F826}">
      <dsp:nvSpPr>
        <dsp:cNvPr id="0" name=""/>
        <dsp:cNvSpPr/>
      </dsp:nvSpPr>
      <dsp:spPr>
        <a:xfrm>
          <a:off x="3614737" y="4351266"/>
          <a:ext cx="3286125" cy="72"/>
        </a:xfrm>
        <a:prstGeom prst="rect">
          <a:avLst/>
        </a:prstGeom>
        <a:solidFill>
          <a:schemeClr val="accent2">
            <a:hueOff val="3866169"/>
            <a:satOff val="-11096"/>
            <a:lumOff val="-17765"/>
            <a:alphaOff val="0"/>
          </a:schemeClr>
        </a:solidFill>
        <a:ln w="19050" cap="flat" cmpd="sng" algn="ctr">
          <a:solidFill>
            <a:schemeClr val="accent2">
              <a:hueOff val="3866169"/>
              <a:satOff val="-11096"/>
              <a:lumOff val="-1776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3F319F1-D3B3-40B7-A004-F445007E3822}">
      <dsp:nvSpPr>
        <dsp:cNvPr id="0" name=""/>
        <dsp:cNvSpPr/>
      </dsp:nvSpPr>
      <dsp:spPr>
        <a:xfrm>
          <a:off x="7229475" y="0"/>
          <a:ext cx="3286125" cy="4351338"/>
        </a:xfrm>
        <a:prstGeom prst="rect">
          <a:avLst/>
        </a:prstGeom>
        <a:solidFill>
          <a:schemeClr val="accent2">
            <a:tint val="40000"/>
            <a:alpha val="90000"/>
            <a:hueOff val="6734718"/>
            <a:satOff val="-62232"/>
            <a:lumOff val="-7015"/>
            <a:alphaOff val="0"/>
          </a:schemeClr>
        </a:solidFill>
        <a:ln w="19050" cap="flat" cmpd="sng" algn="ctr">
          <a:solidFill>
            <a:schemeClr val="accent2">
              <a:tint val="40000"/>
              <a:alpha val="90000"/>
              <a:hueOff val="6734718"/>
              <a:satOff val="-62232"/>
              <a:lumOff val="-701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6199" tIns="330200" rIns="256199" bIns="330200" numCol="1" spcCol="1270" anchor="t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it ensures patients clearly understand their treatment, which in turn reduces confusion and potential errors.</a:t>
          </a:r>
          <a:endParaRPr lang="en-US" sz="2300" kern="1200"/>
        </a:p>
      </dsp:txBody>
      <dsp:txXfrm>
        <a:off x="7229475" y="1653508"/>
        <a:ext cx="3286125" cy="2610802"/>
      </dsp:txXfrm>
    </dsp:sp>
    <dsp:sp modelId="{97DEB326-942E-4B59-8C92-46DC6A4C4058}">
      <dsp:nvSpPr>
        <dsp:cNvPr id="0" name=""/>
        <dsp:cNvSpPr/>
      </dsp:nvSpPr>
      <dsp:spPr>
        <a:xfrm>
          <a:off x="8219836" y="435133"/>
          <a:ext cx="1305401" cy="1305401"/>
        </a:xfrm>
        <a:prstGeom prst="ellipse">
          <a:avLst/>
        </a:prstGeom>
        <a:solidFill>
          <a:schemeClr val="accent2">
            <a:hueOff val="5154891"/>
            <a:satOff val="-14794"/>
            <a:lumOff val="-23687"/>
            <a:alphaOff val="0"/>
          </a:schemeClr>
        </a:solidFill>
        <a:ln w="19050" cap="flat" cmpd="sng" algn="ctr">
          <a:solidFill>
            <a:schemeClr val="accent2">
              <a:hueOff val="5154891"/>
              <a:satOff val="-14794"/>
              <a:lumOff val="-2368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01774" tIns="12700" rIns="101774" bIns="1270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800" kern="1200"/>
            <a:t>3</a:t>
          </a:r>
        </a:p>
      </dsp:txBody>
      <dsp:txXfrm>
        <a:off x="8411008" y="626305"/>
        <a:ext cx="923057" cy="923057"/>
      </dsp:txXfrm>
    </dsp:sp>
    <dsp:sp modelId="{8B1E6D14-685B-4B89-9E45-1AD97F321DE4}">
      <dsp:nvSpPr>
        <dsp:cNvPr id="0" name=""/>
        <dsp:cNvSpPr/>
      </dsp:nvSpPr>
      <dsp:spPr>
        <a:xfrm>
          <a:off x="7229475" y="4351266"/>
          <a:ext cx="3286125" cy="72"/>
        </a:xfrm>
        <a:prstGeom prst="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993F93-EDDF-4A92-84E5-D09FDDF871A4}">
      <dsp:nvSpPr>
        <dsp:cNvPr id="0" name=""/>
        <dsp:cNvSpPr/>
      </dsp:nvSpPr>
      <dsp:spPr>
        <a:xfrm>
          <a:off x="0" y="434449"/>
          <a:ext cx="6666833" cy="148802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In professional practise, Effective communication is essential for several reasons:</a:t>
          </a:r>
          <a:endParaRPr lang="en-US" sz="2100" kern="1200"/>
        </a:p>
      </dsp:txBody>
      <dsp:txXfrm>
        <a:off x="72639" y="507088"/>
        <a:ext cx="6521555" cy="1342742"/>
      </dsp:txXfrm>
    </dsp:sp>
    <dsp:sp modelId="{7CEBE893-C30D-4584-A5FE-BFF08F9B5A71}">
      <dsp:nvSpPr>
        <dsp:cNvPr id="0" name=""/>
        <dsp:cNvSpPr/>
      </dsp:nvSpPr>
      <dsp:spPr>
        <a:xfrm>
          <a:off x="0" y="1982949"/>
          <a:ext cx="6666833" cy="1488020"/>
        </a:xfrm>
        <a:prstGeom prst="roundRect">
          <a:avLst/>
        </a:prstGeom>
        <a:gradFill rotWithShape="0">
          <a:gsLst>
            <a:gs pos="0">
              <a:schemeClr val="accent2">
                <a:hueOff val="3221807"/>
                <a:satOff val="-9246"/>
                <a:lumOff val="-1480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3221807"/>
                <a:satOff val="-9246"/>
                <a:lumOff val="-1480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3221807"/>
                <a:satOff val="-9246"/>
                <a:lumOff val="-1480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It facilitates seamless collaboration within multidisciplinary teams, enables the crucial sharing of patient information, and underpins both safeguarding protocols and confidentiality standards. </a:t>
          </a:r>
          <a:endParaRPr lang="en-US" sz="2100" kern="1200"/>
        </a:p>
      </dsp:txBody>
      <dsp:txXfrm>
        <a:off x="72639" y="2055588"/>
        <a:ext cx="6521555" cy="1342742"/>
      </dsp:txXfrm>
    </dsp:sp>
    <dsp:sp modelId="{07A55ED6-22AB-4692-86A6-10AFAD625F44}">
      <dsp:nvSpPr>
        <dsp:cNvPr id="0" name=""/>
        <dsp:cNvSpPr/>
      </dsp:nvSpPr>
      <dsp:spPr>
        <a:xfrm>
          <a:off x="0" y="3531450"/>
          <a:ext cx="6666833" cy="1488020"/>
        </a:xfrm>
        <a:prstGeom prst="roundRect">
          <a:avLst/>
        </a:prstGeom>
        <a:gradFill rotWithShape="0">
          <a:gsLst>
            <a:gs pos="0">
              <a:schemeClr val="accent2">
                <a:hueOff val="6443614"/>
                <a:satOff val="-18493"/>
                <a:lumOff val="-2960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6443614"/>
                <a:satOff val="-18493"/>
                <a:lumOff val="-2960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6443614"/>
                <a:satOff val="-18493"/>
                <a:lumOff val="-2960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/>
            <a:t>it is instrumental in promoting dignity and respect while providing vital emotional support to individuals</a:t>
          </a:r>
          <a:endParaRPr lang="en-US" sz="2100" kern="1200"/>
        </a:p>
      </dsp:txBody>
      <dsp:txXfrm>
        <a:off x="72639" y="3604089"/>
        <a:ext cx="6521555" cy="13427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944A96-7AC9-4E2B-A6AA-CBCC356D0BF5}">
      <dsp:nvSpPr>
        <dsp:cNvPr id="0" name=""/>
        <dsp:cNvSpPr/>
      </dsp:nvSpPr>
      <dsp:spPr>
        <a:xfrm>
          <a:off x="1748064" y="2975"/>
          <a:ext cx="3342605" cy="200556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The Teach-back method is used to confirm understanding by asking the patience to explain the information in their own words.</a:t>
          </a:r>
          <a:endParaRPr lang="en-US" sz="1900" kern="1200"/>
        </a:p>
      </dsp:txBody>
      <dsp:txXfrm>
        <a:off x="1748064" y="2975"/>
        <a:ext cx="3342605" cy="2005563"/>
      </dsp:txXfrm>
    </dsp:sp>
    <dsp:sp modelId="{851B823C-BE85-4BE1-80C4-010FA3A10F66}">
      <dsp:nvSpPr>
        <dsp:cNvPr id="0" name=""/>
        <dsp:cNvSpPr/>
      </dsp:nvSpPr>
      <dsp:spPr>
        <a:xfrm>
          <a:off x="5424930" y="2975"/>
          <a:ext cx="3342605" cy="2005563"/>
        </a:xfrm>
        <a:prstGeom prst="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b="1" u="sng" kern="1200"/>
            <a:t>Steps:</a:t>
          </a:r>
          <a:endParaRPr lang="en-US" sz="19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Explain the information clearly.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﻿Ask the person to repeat it in their own words.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﻿Clarify any misunderstandings.</a:t>
          </a:r>
          <a:endParaRPr lang="en-US" sz="1500" kern="1200"/>
        </a:p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/>
            <a:t>﻿Repeat until the understanding is confirmed.</a:t>
          </a:r>
          <a:endParaRPr lang="en-US" sz="1500" kern="1200"/>
        </a:p>
      </dsp:txBody>
      <dsp:txXfrm>
        <a:off x="5424930" y="2975"/>
        <a:ext cx="3342605" cy="2005563"/>
      </dsp:txXfrm>
    </dsp:sp>
    <dsp:sp modelId="{687AE5DD-D722-4A75-AF83-991C2E9E7EAE}">
      <dsp:nvSpPr>
        <dsp:cNvPr id="0" name=""/>
        <dsp:cNvSpPr/>
      </dsp:nvSpPr>
      <dsp:spPr>
        <a:xfrm>
          <a:off x="3586497" y="2342799"/>
          <a:ext cx="3342605" cy="2005563"/>
        </a:xfrm>
        <a:prstGeom prst="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/>
            <a:t>For example, after explaining medication instructions, ask a patient, "Can you tell me how you plan to take this medicine when you get home?"</a:t>
          </a:r>
          <a:endParaRPr lang="en-US" sz="1900" kern="1200"/>
        </a:p>
      </dsp:txBody>
      <dsp:txXfrm>
        <a:off x="3586497" y="2342799"/>
        <a:ext cx="3342605" cy="200556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8528A69-9B95-46BA-81BC-B4C17D9ADD13}">
      <dsp:nvSpPr>
        <dsp:cNvPr id="0" name=""/>
        <dsp:cNvSpPr/>
      </dsp:nvSpPr>
      <dsp:spPr>
        <a:xfrm>
          <a:off x="0" y="179445"/>
          <a:ext cx="6253721" cy="111384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Communication is essential in health and social care.</a:t>
          </a:r>
          <a:endParaRPr lang="en-US" sz="2800" kern="1200"/>
        </a:p>
      </dsp:txBody>
      <dsp:txXfrm>
        <a:off x="54373" y="233818"/>
        <a:ext cx="6144975" cy="1005094"/>
      </dsp:txXfrm>
    </dsp:sp>
    <dsp:sp modelId="{4BDF09FF-2286-486B-AC66-1E58FF62209C}">
      <dsp:nvSpPr>
        <dsp:cNvPr id="0" name=""/>
        <dsp:cNvSpPr/>
      </dsp:nvSpPr>
      <dsp:spPr>
        <a:xfrm>
          <a:off x="0" y="1373925"/>
          <a:ext cx="6253721" cy="1113840"/>
        </a:xfrm>
        <a:prstGeom prst="roundRect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It improves patient safety and the overall quality of care.</a:t>
          </a:r>
          <a:endParaRPr lang="en-US" sz="2800" kern="1200"/>
        </a:p>
      </dsp:txBody>
      <dsp:txXfrm>
        <a:off x="54373" y="1428298"/>
        <a:ext cx="6144975" cy="1005094"/>
      </dsp:txXfrm>
    </dsp:sp>
    <dsp:sp modelId="{F0BBAAD3-FC7A-42F3-A51D-BF12A028E575}">
      <dsp:nvSpPr>
        <dsp:cNvPr id="0" name=""/>
        <dsp:cNvSpPr/>
      </dsp:nvSpPr>
      <dsp:spPr>
        <a:xfrm>
          <a:off x="0" y="2568405"/>
          <a:ext cx="6253721" cy="1113840"/>
        </a:xfrm>
        <a:prstGeom prst="roundRect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It supports teamwork and strengthens professional relationships.</a:t>
          </a:r>
          <a:endParaRPr lang="en-US" sz="2800" kern="1200"/>
        </a:p>
      </dsp:txBody>
      <dsp:txXfrm>
        <a:off x="54373" y="2622778"/>
        <a:ext cx="6144975" cy="1005094"/>
      </dsp:txXfrm>
    </dsp:sp>
    <dsp:sp modelId="{CA3405EC-9379-40DE-BE34-B84498C95816}">
      <dsp:nvSpPr>
        <dsp:cNvPr id="0" name=""/>
        <dsp:cNvSpPr/>
      </dsp:nvSpPr>
      <dsp:spPr>
        <a:xfrm>
          <a:off x="0" y="3762885"/>
          <a:ext cx="6253721" cy="111384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/>
            <a:t>Effective communication promotes person-centred care.</a:t>
          </a:r>
          <a:endParaRPr lang="en-US" sz="2800" kern="1200"/>
        </a:p>
      </dsp:txBody>
      <dsp:txXfrm>
        <a:off x="54373" y="3817258"/>
        <a:ext cx="6144975" cy="100509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888FD3-9339-42F6-91B0-C4E44E15B3C3}">
      <dsp:nvSpPr>
        <dsp:cNvPr id="0" name=""/>
        <dsp:cNvSpPr/>
      </dsp:nvSpPr>
      <dsp:spPr>
        <a:xfrm>
          <a:off x="0" y="629997"/>
          <a:ext cx="6253721" cy="9348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b="0" i="0" kern="1200"/>
            <a:t>Pearce, K.L., Birbeck, D. and May, E., 2013. The use of animations and the ‘teach-back’technique to facilitate an understanding of health literacy levels within the general community. </a:t>
          </a:r>
          <a:r>
            <a:rPr lang="en-GB" sz="1700" b="0" i="1" kern="1200"/>
            <a:t>ergo</a:t>
          </a:r>
          <a:r>
            <a:rPr lang="en-GB" sz="1700" b="0" i="0" kern="1200"/>
            <a:t>, </a:t>
          </a:r>
          <a:r>
            <a:rPr lang="en-GB" sz="1700" b="0" i="1" kern="1200"/>
            <a:t>3</a:t>
          </a:r>
          <a:r>
            <a:rPr lang="en-GB" sz="1700" b="0" i="0" kern="1200"/>
            <a:t>(2).</a:t>
          </a:r>
          <a:endParaRPr lang="en-US" sz="1700" kern="1200"/>
        </a:p>
      </dsp:txBody>
      <dsp:txXfrm>
        <a:off x="45635" y="675632"/>
        <a:ext cx="6162451" cy="843560"/>
      </dsp:txXfrm>
    </dsp:sp>
    <dsp:sp modelId="{87A86392-2185-417E-AB9A-CAC00AA2270E}">
      <dsp:nvSpPr>
        <dsp:cNvPr id="0" name=""/>
        <dsp:cNvSpPr/>
      </dsp:nvSpPr>
      <dsp:spPr>
        <a:xfrm>
          <a:off x="0" y="1613787"/>
          <a:ext cx="6253721" cy="934830"/>
        </a:xfrm>
        <a:prstGeom prst="roundRect">
          <a:avLst/>
        </a:prstGeom>
        <a:solidFill>
          <a:schemeClr val="accent2">
            <a:hueOff val="1610903"/>
            <a:satOff val="-4623"/>
            <a:lumOff val="-7402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NHS England (2024) </a:t>
          </a:r>
          <a:r>
            <a:rPr lang="en-GB" sz="1700" i="1" kern="1200"/>
            <a:t>Communication and patient-centred care</a:t>
          </a:r>
          <a:r>
            <a:rPr lang="en-GB" sz="1700" kern="1200"/>
            <a:t>. Available at: </a:t>
          </a:r>
          <a:r>
            <a:rPr lang="en-GB" sz="1700" u="sng" kern="1200">
              <a:hlinkClick xmlns:r="http://schemas.openxmlformats.org/officeDocument/2006/relationships" r:id="rId1"/>
            </a:rPr>
            <a:t>https://www.england.nhs.uk</a:t>
          </a:r>
          <a:r>
            <a:rPr lang="en-GB" sz="1700" kern="1200"/>
            <a:t> (Accessed: 7 June 2026).</a:t>
          </a:r>
          <a:endParaRPr lang="en-US" sz="1700" kern="1200"/>
        </a:p>
      </dsp:txBody>
      <dsp:txXfrm>
        <a:off x="45635" y="1659422"/>
        <a:ext cx="6162451" cy="843560"/>
      </dsp:txXfrm>
    </dsp:sp>
    <dsp:sp modelId="{87550723-013F-4D74-85DA-A84967A1ADCE}">
      <dsp:nvSpPr>
        <dsp:cNvPr id="0" name=""/>
        <dsp:cNvSpPr/>
      </dsp:nvSpPr>
      <dsp:spPr>
        <a:xfrm>
          <a:off x="0" y="2597577"/>
          <a:ext cx="6253721" cy="934830"/>
        </a:xfrm>
        <a:prstGeom prst="roundRect">
          <a:avLst/>
        </a:prstGeom>
        <a:solidFill>
          <a:schemeClr val="accent2">
            <a:hueOff val="3221807"/>
            <a:satOff val="-9246"/>
            <a:lumOff val="-14805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Skills for Care (2024) </a:t>
          </a:r>
          <a:r>
            <a:rPr lang="en-GB" sz="1700" i="1" kern="1200"/>
            <a:t>Communication skills in adult social care</a:t>
          </a:r>
          <a:r>
            <a:rPr lang="en-GB" sz="1700" kern="1200"/>
            <a:t>. Available at: </a:t>
          </a:r>
          <a:r>
            <a:rPr lang="en-GB" sz="1700" u="sng" kern="1200">
              <a:hlinkClick xmlns:r="http://schemas.openxmlformats.org/officeDocument/2006/relationships" r:id="rId2"/>
            </a:rPr>
            <a:t>https://www.skillsforcare.org.uk</a:t>
          </a:r>
          <a:r>
            <a:rPr lang="en-GB" sz="1700" kern="1200"/>
            <a:t> (Accessed: 7 June 2026).</a:t>
          </a:r>
          <a:endParaRPr lang="en-US" sz="1700" kern="1200"/>
        </a:p>
      </dsp:txBody>
      <dsp:txXfrm>
        <a:off x="45635" y="2643212"/>
        <a:ext cx="6162451" cy="843560"/>
      </dsp:txXfrm>
    </dsp:sp>
    <dsp:sp modelId="{E97D128E-1083-49DC-B160-876A0B356CBE}">
      <dsp:nvSpPr>
        <dsp:cNvPr id="0" name=""/>
        <dsp:cNvSpPr/>
      </dsp:nvSpPr>
      <dsp:spPr>
        <a:xfrm>
          <a:off x="0" y="3581367"/>
          <a:ext cx="6253721" cy="934830"/>
        </a:xfrm>
        <a:prstGeom prst="roundRect">
          <a:avLst/>
        </a:prstGeom>
        <a:solidFill>
          <a:schemeClr val="accent2">
            <a:hueOff val="4832710"/>
            <a:satOff val="-13870"/>
            <a:lumOff val="-22207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Willingham, M. and Eden, T., 2007, March. Can you hear me yet? The importance of effective communication in healthcare. In </a:t>
          </a:r>
          <a:r>
            <a:rPr lang="en-GB" sz="1700" i="1" kern="1200"/>
            <a:t>Oncology Nursing Forum</a:t>
          </a:r>
          <a:r>
            <a:rPr lang="en-GB" sz="1700" kern="1200"/>
            <a:t> (Vol. 34, No. 2).</a:t>
          </a:r>
          <a:endParaRPr lang="en-US" sz="1700" kern="1200"/>
        </a:p>
      </dsp:txBody>
      <dsp:txXfrm>
        <a:off x="45635" y="3627002"/>
        <a:ext cx="6162451" cy="843560"/>
      </dsp:txXfrm>
    </dsp:sp>
    <dsp:sp modelId="{9BD61A73-D37B-4098-9B92-97DB5E47073C}">
      <dsp:nvSpPr>
        <dsp:cNvPr id="0" name=""/>
        <dsp:cNvSpPr/>
      </dsp:nvSpPr>
      <dsp:spPr>
        <a:xfrm>
          <a:off x="0" y="4565157"/>
          <a:ext cx="6253721" cy="934830"/>
        </a:xfrm>
        <a:prstGeom prst="roundRect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/>
            <a:t>Coiera, E., 2006. Communication systems in healthcare. </a:t>
          </a:r>
          <a:r>
            <a:rPr lang="en-GB" sz="1700" i="1" kern="1200"/>
            <a:t>Clinical Biochemist Reviews</a:t>
          </a:r>
          <a:r>
            <a:rPr lang="en-GB" sz="1700" kern="1200"/>
            <a:t>, </a:t>
          </a:r>
          <a:r>
            <a:rPr lang="en-GB" sz="1700" i="1" kern="1200"/>
            <a:t>27</a:t>
          </a:r>
          <a:r>
            <a:rPr lang="en-GB" sz="1700" kern="1200"/>
            <a:t>(2), p.89.</a:t>
          </a:r>
          <a:endParaRPr lang="en-US" sz="1700" kern="1200"/>
        </a:p>
      </dsp:txBody>
      <dsp:txXfrm>
        <a:off x="45635" y="4610792"/>
        <a:ext cx="6162451" cy="84356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363A36-F2DC-15CE-1B00-6FF70CC5C0A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6D8195-525E-ED88-D785-88FE7C80920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739A1C-2275-76EB-C10F-1BDBC188D3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FAF7BB-43C7-6276-490C-9B24126A81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37E17-B002-4740-2ACE-1C12794737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18081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172F11-2BCE-47B1-1794-A993081DF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39A672-7976-C6AC-057D-2DEE87EE56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1872A05-8746-482A-BBDC-4F8E9A14EE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930A53-6901-110B-5A6B-0737BA01A2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564B61-44D0-7604-F25C-206D43ED0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2657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93F09E-6017-1202-FCB3-FF212444B2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016714-E450-749B-802E-0AA6E4759C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7AD538-1FCF-5524-549C-A1C4FB1A15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4E0088-AB2C-5B92-F655-37AFAFF160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5329F2B-903F-03F6-17C4-EAE8522BD6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2983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451D22-2D7D-D68B-7202-4424491D25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E16F3A-8CF2-DE53-675E-9AC9CB0E93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C7C7E5-8143-43D4-07F3-DD6A01CF263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2DBDD45-4FEF-C4A7-8E83-2F34AFE07F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A211959-2A52-C5CB-51A1-34FF0A7B94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B7E82A-696D-C504-A89C-A45F255B1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29490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10ECF5-312F-3CEC-D3AC-212D8F5EC7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2E3F8D-E9A6-220D-0CF9-884EC434C9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032DD5-26B2-5576-9A92-BD22F263E0B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F4A8962-C1E2-B56C-FA6F-88DACA6D7D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ADC6CA9-9468-1B36-5E4D-2A1B3C86D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67448AB-4B0B-5139-2EF1-CE0C9BBB62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CE532D-17F6-89E9-559D-2CD357113E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766B8E9-EE78-039C-C90F-D11DA01DA0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8708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91794-8F7E-88C0-3A16-2DF92BF30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C0D733B-0D5B-3676-5430-765D0A23F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36C99C3-0456-F184-ED61-07459D3498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6A59463-0853-B44D-0929-F185D473CA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94719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012FC17-1C30-3A5C-A50D-F0EAEA4A6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09D791-D2F5-24BE-C18D-9E2BA3FCD6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55DD149-F1D5-9EE0-7970-055F0111DB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9507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054EBA-6F37-80C6-5CDC-F9381F8D54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93FAEDE-DF87-3DAB-771D-A0D2C08B0C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59B132-8010-8BD5-46AF-497C821258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3196755-A9F3-98E6-6FD5-DDCC2B4C3B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56B11D7-8B88-B87C-1A9F-C9538EAA7D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A9616E-E85B-08DF-37C7-5206EBAA28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80123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8068EC-93FA-731F-7570-39D6F6C6CD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E2922E-4880-9BB0-E1C6-7BE20808583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71D3FFA-135C-9CC9-32A8-286FCADB9E2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B4F861-E844-5FDB-7B34-E150C199A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E21047-DF6A-52B0-D0F3-B5E5D5E886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7137BA-E9F2-32F0-3B85-1ED591C00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791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1A8BD7-45D4-27CF-485F-27494468BD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FDC6BB3-BF72-2F65-A566-0F6F4B95CB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982DF3-AFB5-30E1-F98C-AE0791A73E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858B0C-5872-247D-E900-1C22499777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BDF805-38E1-35AE-E379-DDE5DEB756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44173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1BF9B5A-875D-2FAE-3C0E-4C8AD2A68B7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01CADE-157C-D10D-D80A-D7D8C436C9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6B9A919-0C14-ECE0-BB1C-608D0B4E91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B27003-3938-34D9-FC26-75542F951D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8EDCFC-37E3-BB24-E2E2-F02F242CD5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52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38AF621-59D7-B5EA-0263-0FC37D94C8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6FE3982-84F8-3B2E-116E-36526E7526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068058-B3CC-1768-E79D-CF3EC1136A0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F44CBF4-68A6-41ED-8D24-983E5C5DA6D5}" type="datetimeFigureOut">
              <a:rPr lang="en-GB" smtClean="0"/>
              <a:t>21/06/2026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219303-D2C9-7923-88C1-09E778108A9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AEAE3B-BAB0-8634-FA48-200C67BF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EDEE764-8A4D-4BA9-A654-B557ACF286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31100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230F87D-ED71-0397-74D1-733E3AEF42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algn="l"/>
            <a:r>
              <a:rPr lang="en-GB" sz="48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Communication in Health and Social Care</a:t>
            </a:r>
            <a:endParaRPr lang="en-GB" sz="480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96EE0C2-4FBC-5326-7E37-647A6FF9A08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algn="l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Student Name: Rafia Bi</a:t>
            </a:r>
          </a:p>
          <a:p>
            <a:pPr algn="l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Module: LCHS4009</a:t>
            </a:r>
          </a:p>
          <a:p>
            <a:pPr algn="l"/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Lecture Name: Walter-Rodney Nagumo</a:t>
            </a:r>
          </a:p>
        </p:txBody>
      </p:sp>
    </p:spTree>
    <p:extLst>
      <p:ext uri="{BB962C8B-B14F-4D97-AF65-F5344CB8AC3E}">
        <p14:creationId xmlns:p14="http://schemas.microsoft.com/office/powerpoint/2010/main" val="107466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4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8" name="Rectangle 3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A1B4471-72F4-CA76-1AED-D0A0B5EB7E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GB" sz="40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Communication?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44CB5C-7CB0-9F6A-E0CC-5CA3B6E93C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pPr marL="0" indent="0" fontAlgn="base">
              <a:buNone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Communication involves the systematic exchange of information, ideas, feelings, and instructions between individuals.</a:t>
            </a:r>
          </a:p>
          <a:p>
            <a:pPr marL="0" indent="0" fontAlgn="base">
              <a:buNone/>
            </a:pPr>
            <a:endParaRPr lang="en-GB" sz="200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fontAlgn="base">
              <a:buNone/>
            </a:pPr>
            <a:r>
              <a:rPr lang="en-GB" sz="2000" b="1" u="sng">
                <a:latin typeface="Arial" panose="020B0604020202020204" pitchFamily="34" charset="0"/>
                <a:cs typeface="Arial" panose="020B0604020202020204" pitchFamily="34" charset="0"/>
              </a:rPr>
              <a:t>Types of communication</a:t>
            </a:r>
          </a:p>
          <a:p>
            <a:pPr marL="457200" indent="-457200" fontAlgn="base">
              <a:buFont typeface="+mj-lt"/>
              <a:buAutoNum type="arabicPeriod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Verbal (spoken language)</a:t>
            </a:r>
          </a:p>
          <a:p>
            <a:pPr marL="457200" indent="-457200" fontAlgn="base">
              <a:buFont typeface="+mj-lt"/>
              <a:buAutoNum type="arabicPeriod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Non-verbal (body language, facial expressions), </a:t>
            </a:r>
          </a:p>
          <a:p>
            <a:pPr marL="457200" indent="-457200" fontAlgn="base">
              <a:buFont typeface="+mj-lt"/>
              <a:buAutoNum type="arabicPeriod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Written (e.g., records, emails), and </a:t>
            </a:r>
          </a:p>
          <a:p>
            <a:pPr marL="457200" indent="-457200" fontAlgn="base">
              <a:buFont typeface="+mj-lt"/>
              <a:buAutoNum type="arabicPeriod"/>
            </a:pPr>
            <a:r>
              <a:rPr lang="en-GB" sz="2000">
                <a:latin typeface="Arial" panose="020B0604020202020204" pitchFamily="34" charset="0"/>
                <a:cs typeface="Arial" panose="020B0604020202020204" pitchFamily="34" charset="0"/>
              </a:rPr>
              <a:t>Active listening (focused interpretation).</a:t>
            </a:r>
            <a:br>
              <a:rPr lang="en-GB" sz="2000"/>
            </a:br>
            <a:endParaRPr lang="en-GB" sz="2000"/>
          </a:p>
        </p:txBody>
      </p:sp>
    </p:spTree>
    <p:extLst>
      <p:ext uri="{BB962C8B-B14F-4D97-AF65-F5344CB8AC3E}">
        <p14:creationId xmlns:p14="http://schemas.microsoft.com/office/powerpoint/2010/main" val="14642140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Picture 35">
            <a:extLst>
              <a:ext uri="{FF2B5EF4-FFF2-40B4-BE49-F238E27FC236}">
                <a16:creationId xmlns:a16="http://schemas.microsoft.com/office/drawing/2014/main" id="{BCC09A0D-5E88-070C-6D36-CECD814E0AAE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alphaModFix amt="25000"/>
          </a:blip>
          <a:srcRect t="2530" b="13200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A115905-EC86-2648-CEFC-15FC8508D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Why is communication Important?</a:t>
            </a:r>
          </a:p>
        </p:txBody>
      </p:sp>
      <p:graphicFrame>
        <p:nvGraphicFramePr>
          <p:cNvPr id="34" name="Content Placeholder 2">
            <a:extLst>
              <a:ext uri="{FF2B5EF4-FFF2-40B4-BE49-F238E27FC236}">
                <a16:creationId xmlns:a16="http://schemas.microsoft.com/office/drawing/2014/main" id="{B86BF55E-E462-9367-8A09-78B7AAFD4D8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8678656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2470442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C46E05-F15B-FF28-0CEC-96DEF94E1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GB" sz="2800" b="1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Communication in Professional Practise</a:t>
            </a:r>
          </a:p>
        </p:txBody>
      </p:sp>
      <p:graphicFrame>
        <p:nvGraphicFramePr>
          <p:cNvPr id="18" name="Content Placeholder 2">
            <a:extLst>
              <a:ext uri="{FF2B5EF4-FFF2-40B4-BE49-F238E27FC236}">
                <a16:creationId xmlns:a16="http://schemas.microsoft.com/office/drawing/2014/main" id="{38D94E95-F8F0-9460-7DFA-813DD4341E9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07776625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7669363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E38F5530-DA31-4B62-8DF9-56A1A3B6B61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4AEFAF95-013F-4375-AAF4-033AC93F55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68735E28-7236-42D8-A5E1-A0F302FE879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36" name="Oval 35">
              <a:extLst>
                <a:ext uri="{FF2B5EF4-FFF2-40B4-BE49-F238E27FC236}">
                  <a16:creationId xmlns:a16="http://schemas.microsoft.com/office/drawing/2014/main" id="{F3642881-D4B2-4CC2-A287-0FA0006F3A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901C50C6-CC43-4D9E-B2AB-F373712E43A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26E7187D-0938-461D-BFC5-89EEF35062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934C951A-9754-438B-9D57-E6B93B6E4C2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8" name="Oval 37">
              <a:extLst>
                <a:ext uri="{FF2B5EF4-FFF2-40B4-BE49-F238E27FC236}">
                  <a16:creationId xmlns:a16="http://schemas.microsoft.com/office/drawing/2014/main" id="{FCCC8FCE-0563-4147-B2A2-7C81702EBE8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5E68FC26-41A9-4C82-BE7F-E9344CDC4F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Rectangle 19">
            <a:extLst>
              <a:ext uri="{FF2B5EF4-FFF2-40B4-BE49-F238E27FC236}">
                <a16:creationId xmlns:a16="http://schemas.microsoft.com/office/drawing/2014/main" id="{FBB336D1-2562-4680-B29B-E22C603C0ED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9" name="Group 38">
            <a:extLst>
              <a:ext uri="{FF2B5EF4-FFF2-40B4-BE49-F238E27FC236}">
                <a16:creationId xmlns:a16="http://schemas.microsoft.com/office/drawing/2014/main" id="{9EED3885-4010-4FBE-A045-DC59CAE782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C3D74F45-ED22-46E8-8A8C-85550ED981F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F675583-78ED-4BEC-8424-37068227E88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C9BD9726-207D-4725-AA6E-5147080D5B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B1A43941-4783-4A0B-9385-1952F9F89DE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8" name="Rectangle 27">
            <a:extLst>
              <a:ext uri="{FF2B5EF4-FFF2-40B4-BE49-F238E27FC236}">
                <a16:creationId xmlns:a16="http://schemas.microsoft.com/office/drawing/2014/main" id="{B4806F9C-3233-4FC3-B300-D5AA58A5CD8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4" name="Group 43">
            <a:extLst>
              <a:ext uri="{FF2B5EF4-FFF2-40B4-BE49-F238E27FC236}">
                <a16:creationId xmlns:a16="http://schemas.microsoft.com/office/drawing/2014/main" id="{70E3F9FC-BB7B-433D-8A4F-1BCFA582E0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1406F394-9D6F-4986-A3AF-6EF16DEDE62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54F98CF1-0C8F-435D-846B-D3C506378FC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2781ACDD-4A0F-4369-A468-3FEC355F8E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>
              <a:extLst>
                <a:ext uri="{FF2B5EF4-FFF2-40B4-BE49-F238E27FC236}">
                  <a16:creationId xmlns:a16="http://schemas.microsoft.com/office/drawing/2014/main" id="{2BB34D61-E762-4862-9DA8-702D97A3620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C2ED6922-CE06-2B1C-180A-07A4FC711A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630936"/>
            <a:ext cx="5465064" cy="5626947"/>
          </a:xfrm>
          <a:noFill/>
        </p:spPr>
        <p:txBody>
          <a:bodyPr anchor="ctr">
            <a:normAutofit/>
          </a:bodyPr>
          <a:lstStyle/>
          <a:p>
            <a:r>
              <a:rPr lang="en-GB" sz="4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Practical Example </a:t>
            </a:r>
          </a:p>
        </p:txBody>
      </p:sp>
      <p:sp>
        <p:nvSpPr>
          <p:cNvPr id="48" name="Content Placeholder 2">
            <a:extLst>
              <a:ext uri="{FF2B5EF4-FFF2-40B4-BE49-F238E27FC236}">
                <a16:creationId xmlns:a16="http://schemas.microsoft.com/office/drawing/2014/main" id="{DC52DA94-8F23-44CB-9F46-67CD7769D0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2152" y="630936"/>
            <a:ext cx="4978592" cy="5626957"/>
          </a:xfrm>
          <a:noFill/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Scenario</a:t>
            </a:r>
            <a:endParaRPr lang="en-GB" sz="1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healthcare assistant is caring for an elderly patient who has recently been prescribed new medication.</a:t>
            </a:r>
          </a:p>
          <a:p>
            <a:pPr marL="0" indent="0">
              <a:buNone/>
            </a:pPr>
            <a:r>
              <a:rPr lang="en-GB" sz="1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Actions</a:t>
            </a:r>
            <a:endParaRPr lang="en-GB" sz="18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Explains medication instructions using simple language.</a:t>
            </a:r>
          </a:p>
          <a:p>
            <a:r>
              <a:rPr lang="en-GB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Maintains eye contact and listens to concerns.</a:t>
            </a:r>
          </a:p>
          <a:p>
            <a:r>
              <a:rPr lang="en-GB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Checks understanding by asking the patient to repeat key information.</a:t>
            </a:r>
          </a:p>
          <a:p>
            <a:pPr marL="0" indent="0" fontAlgn="base">
              <a:buNone/>
            </a:pPr>
            <a:r>
              <a:rPr lang="en-GB" sz="18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Outcome</a:t>
            </a:r>
          </a:p>
          <a:p>
            <a:pPr fontAlgn="base"/>
            <a:r>
              <a:rPr lang="en-GB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Patients clearly understand how to take their medication.</a:t>
            </a:r>
          </a:p>
          <a:p>
            <a:pPr fontAlgn="base"/>
            <a:r>
              <a:rPr lang="en-GB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risk of medication errors is significantly reduced.</a:t>
            </a:r>
          </a:p>
          <a:p>
            <a:pPr fontAlgn="base"/>
            <a:r>
              <a:rPr lang="en-GB" sz="18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Patients feel more confident and supported.</a:t>
            </a:r>
          </a:p>
          <a:p>
            <a:endParaRPr lang="en-GB" sz="180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9983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E247636-EBE7-6C6E-A688-2FF229CFA976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</a:blip>
          <a:srcRect t="8537"/>
          <a:stretch>
            <a:fillRect/>
          </a:stretch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B50AB553-2A96-4A92-96F2-93548E0969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gradFill>
            <a:gsLst>
              <a:gs pos="10000">
                <a:schemeClr val="bg2">
                  <a:alpha val="68000"/>
                </a:schemeClr>
              </a:gs>
              <a:gs pos="85000">
                <a:schemeClr val="bg2">
                  <a:alpha val="97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D0247FF-3B0E-4EAC-E219-4F7EF12DE2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GB" b="1">
                <a:latin typeface="Arial" panose="020B0604020202020204" pitchFamily="34" charset="0"/>
                <a:cs typeface="Arial" panose="020B0604020202020204" pitchFamily="34" charset="0"/>
              </a:rPr>
              <a:t>Teach-Back Method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EEC2DCD-2653-2D90-3539-3676E2BAB21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0456809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958563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EFF7B1-6CB7-47D1-AD37-B870CA2B2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FA2962B-21B6-4689-A95D-A8FF6ADE4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745280D-ED36-41FE-8EB1-CE597C99CF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117348" y="774914"/>
            <a:ext cx="304800" cy="429768"/>
            <a:chOff x="215328" y="-46937"/>
            <a:chExt cx="304800" cy="277384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D26CEB3-5AE4-4088-AD63-396DB50F28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A9279A-AD34-474C-834E-6BF658144A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3589559-7D9A-4ECD-90BB-A5565E2DAE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01B1A71-DCEA-4EB2-8133-98A2CD6F0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0E95A5C-1E97-41C3-9DEC-245FF6DEB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8D3C3374-C720-4FCD-B6CD-AEF1D1A61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639E2EF-4D23-4EA3-B29E-D6362FF722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30820A4-6CEA-4BF7-8DE4-F5B2D2EB2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320E002-8AED-4D4F-A104-0585FFFB9A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6A0BF3F3-3A09-42CE-9483-114BD01DD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233BD5C-DFC7-4EB7-B348-7C9B5B8D0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A00D2CE1-35C1-46E6-BD59-CEE668BD90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58DCE86-9AE1-46D1-96D6-04B8B3EDF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9B74739-D423-4F25-A976-0A6CD86D1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018E700-FF08-42AA-9237-24E7A74AD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46B3488A-8A55-403E-B9C9-75AFA0CF53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5089B9D-BA8D-4A64-B95F-33940D9D68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E18403B7-F2C7-4C07-8522-21C319109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3B58CC6-A99E-43AF-A467-256F19287F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8FE97852-3A18-4317-B17E-8C45174F9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F9D0BC6E-6D0B-4589-B1BF-372BAA383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30B892E-E062-4B0A-B79E-E55D36EC9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D1A4DF9-C28A-4C0A-B273-702F0C4880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AFFA18B-407F-67F6-CD0D-80C8F12899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95992"/>
            <a:ext cx="4195140" cy="5638831"/>
          </a:xfrm>
          <a:noFill/>
        </p:spPr>
        <p:txBody>
          <a:bodyPr anchor="ctr">
            <a:normAutofit/>
          </a:bodyPr>
          <a:lstStyle/>
          <a:p>
            <a:r>
              <a:rPr lang="en-GB" sz="4800" b="1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492CB31-2FF1-2CFB-75B1-2F1E9ACD36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7779197"/>
              </p:ext>
            </p:extLst>
          </p:nvPr>
        </p:nvGraphicFramePr>
        <p:xfrm>
          <a:off x="4915947" y="866585"/>
          <a:ext cx="6253722" cy="50561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9241582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A3EFF7B1-6CB7-47D1-AD37-B870CA2B215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FA2962B-21B6-4689-A95D-A8FF6ADE47F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solidFill>
            <a:schemeClr val="bg1">
              <a:alpha val="5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745280D-ED36-41FE-8EB1-CE597C99CF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16200000">
            <a:off x="117348" y="774914"/>
            <a:ext cx="304800" cy="429768"/>
            <a:chOff x="215328" y="-46937"/>
            <a:chExt cx="304800" cy="2773841"/>
          </a:xfrm>
        </p:grpSpPr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3D26CEB3-5AE4-4088-AD63-396DB50F28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2153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4AA9279A-AD34-474C-834E-6BF658144A5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3169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B3589559-7D9A-4ECD-90BB-A5565E2DAE7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4185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701B1A71-DCEA-4EB2-8133-98A2CD6F098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520128" y="-46937"/>
              <a:ext cx="0" cy="2773841"/>
            </a:xfrm>
            <a:prstGeom prst="line">
              <a:avLst/>
            </a:prstGeom>
            <a:ln w="25400" cmpd="sng">
              <a:solidFill>
                <a:schemeClr val="bg2">
                  <a:lumMod val="60000"/>
                  <a:lumOff val="40000"/>
                  <a:alpha val="50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80E95A5C-1E97-41C3-9DEC-245FF6DEBF1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" y="2075420"/>
            <a:ext cx="12048729" cy="4093306"/>
            <a:chOff x="1" y="2075420"/>
            <a:chExt cx="12048729" cy="4093306"/>
          </a:xfrm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8D3C3374-C720-4FCD-B6CD-AEF1D1A6190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7942191" y="2507571"/>
              <a:ext cx="3563871" cy="3563871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7639E2EF-4D23-4EA3-B29E-D6362FF722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0435065" y="4048931"/>
              <a:ext cx="1381607" cy="1381607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730820A4-6CEA-4BF7-8DE4-F5B2D2EB239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1" y="2075420"/>
              <a:ext cx="3144364" cy="3144364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20000"/>
                  </a:schemeClr>
                </a:gs>
                <a:gs pos="100000">
                  <a:schemeClr val="tx2">
                    <a:lumMod val="50000"/>
                    <a:alpha val="1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Oval 22">
              <a:extLst>
                <a:ext uri="{FF2B5EF4-FFF2-40B4-BE49-F238E27FC236}">
                  <a16:creationId xmlns:a16="http://schemas.microsoft.com/office/drawing/2014/main" id="{F320E002-8AED-4D4F-A104-0585FFFB9A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2600000">
              <a:off x="10150845" y="4270841"/>
              <a:ext cx="1897885" cy="1897885"/>
            </a:xfrm>
            <a:prstGeom prst="ellipse">
              <a:avLst/>
            </a:prstGeom>
            <a:gradFill>
              <a:gsLst>
                <a:gs pos="0">
                  <a:schemeClr val="tx2">
                    <a:lumMod val="75000"/>
                    <a:alpha val="10000"/>
                  </a:schemeClr>
                </a:gs>
                <a:gs pos="100000">
                  <a:schemeClr val="tx2">
                    <a:lumMod val="75000"/>
                    <a:alpha val="20000"/>
                  </a:schemeClr>
                </a:gs>
              </a:gsLst>
              <a:lin ang="5400000" scaled="1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24" name="Oval 23">
              <a:extLst>
                <a:ext uri="{FF2B5EF4-FFF2-40B4-BE49-F238E27FC236}">
                  <a16:creationId xmlns:a16="http://schemas.microsoft.com/office/drawing/2014/main" id="{6A0BF3F3-3A09-42CE-9483-114BD01DD9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046780" y="3040492"/>
              <a:ext cx="2579322" cy="2579322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20000"/>
                    </a:schemeClr>
                  </a:gs>
                  <a:gs pos="100000">
                    <a:schemeClr val="tx2">
                      <a:lumMod val="50000"/>
                      <a:alpha val="20000"/>
                    </a:schemeClr>
                  </a:gs>
                </a:gsLst>
                <a:lin ang="5400000" scaled="1"/>
              </a:gra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>
              <a:extLst>
                <a:ext uri="{FF2B5EF4-FFF2-40B4-BE49-F238E27FC236}">
                  <a16:creationId xmlns:a16="http://schemas.microsoft.com/office/drawing/2014/main" id="{B233BD5C-DFC7-4EB7-B348-7C9B5B8D0AC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4500000">
              <a:off x="2224640" y="3193975"/>
              <a:ext cx="2243193" cy="2243193"/>
            </a:xfrm>
            <a:prstGeom prst="ellipse">
              <a:avLst/>
            </a:prstGeom>
            <a:noFill/>
            <a:ln w="31750">
              <a:gradFill>
                <a:gsLst>
                  <a:gs pos="0">
                    <a:schemeClr val="tx2">
                      <a:lumMod val="60000"/>
                      <a:lumOff val="40000"/>
                      <a:alpha val="10000"/>
                    </a:schemeClr>
                  </a:gs>
                  <a:gs pos="100000">
                    <a:schemeClr val="tx2">
                      <a:lumMod val="50000"/>
                      <a:alpha val="10000"/>
                    </a:schemeClr>
                  </a:gs>
                </a:gsLst>
                <a:lin ang="5400000" scaled="1"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>
            <a:extLst>
              <a:ext uri="{FF2B5EF4-FFF2-40B4-BE49-F238E27FC236}">
                <a16:creationId xmlns:a16="http://schemas.microsoft.com/office/drawing/2014/main" id="{A00D2CE1-35C1-46E6-BD59-CEE668BD90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438146" y="1042605"/>
            <a:ext cx="2796461" cy="711252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40000"/>
                  <a:lumOff val="60000"/>
                  <a:alpha val="0"/>
                </a:schemeClr>
              </a:gs>
              <a:gs pos="100000">
                <a:schemeClr val="tx2">
                  <a:lumMod val="75000"/>
                  <a:alpha val="1000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A58DCE86-9AE1-46D1-96D6-04B8B3EDF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1259539" y="317578"/>
            <a:ext cx="548640" cy="549007"/>
            <a:chOff x="7029447" y="3514725"/>
            <a:chExt cx="1285875" cy="549007"/>
          </a:xfrm>
        </p:grpSpPr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89B74739-D423-4F25-A976-0A6CD86D173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6018E700-FF08-42AA-9237-24E7A74AD38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46B3488A-8A55-403E-B9C9-75AFA0CF53E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5089B9D-BA8D-4A64-B95F-33940D9D686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75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5" name="Rectangle 34">
            <a:extLst>
              <a:ext uri="{FF2B5EF4-FFF2-40B4-BE49-F238E27FC236}">
                <a16:creationId xmlns:a16="http://schemas.microsoft.com/office/drawing/2014/main" id="{E18403B7-F2C7-4C07-8522-21C3191090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1" y="6140785"/>
            <a:ext cx="6095997" cy="711252"/>
          </a:xfrm>
          <a:prstGeom prst="rect">
            <a:avLst/>
          </a:prstGeom>
          <a:gradFill flip="none" rotWithShape="1">
            <a:gsLst>
              <a:gs pos="10000">
                <a:schemeClr val="tx2">
                  <a:lumMod val="50000"/>
                  <a:alpha val="10000"/>
                </a:schemeClr>
              </a:gs>
              <a:gs pos="100000">
                <a:schemeClr val="tx2">
                  <a:lumMod val="60000"/>
                  <a:lumOff val="40000"/>
                  <a:alpha val="0"/>
                </a:schemeClr>
              </a:gs>
            </a:gsLst>
            <a:lin ang="8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23B58CC6-A99E-43AF-A467-256F19287F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 rot="5400000">
            <a:off x="616345" y="5940560"/>
            <a:ext cx="1285875" cy="549007"/>
            <a:chOff x="7029447" y="3514725"/>
            <a:chExt cx="1285875" cy="549007"/>
          </a:xfrm>
        </p:grpSpPr>
        <p:cxnSp>
          <p:nvCxnSpPr>
            <p:cNvPr id="38" name="Straight Connector 37">
              <a:extLst>
                <a:ext uri="{FF2B5EF4-FFF2-40B4-BE49-F238E27FC236}">
                  <a16:creationId xmlns:a16="http://schemas.microsoft.com/office/drawing/2014/main" id="{8FE97852-3A18-4317-B17E-8C45174F96F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514725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F9D0BC6E-6D0B-4589-B1BF-372BAA38395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697727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30B892E-E062-4B0A-B79E-E55D36EC9AE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3880729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8D1A4DF9-C28A-4C0A-B273-702F0C4880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CxnSpPr>
              <a:cxnSpLocks/>
            </p:cNvCxn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CxnSpPr>
          <p:spPr>
            <a:xfrm>
              <a:off x="7029447" y="4063732"/>
              <a:ext cx="1285875" cy="0"/>
            </a:xfrm>
            <a:prstGeom prst="line">
              <a:avLst/>
            </a:prstGeom>
            <a:ln w="31750" cap="rnd" cmpd="sng">
              <a:gradFill>
                <a:gsLst>
                  <a:gs pos="0">
                    <a:schemeClr val="tx2">
                      <a:lumMod val="60000"/>
                      <a:lumOff val="40000"/>
                      <a:alpha val="40000"/>
                    </a:schemeClr>
                  </a:gs>
                  <a:gs pos="100000">
                    <a:schemeClr val="tx2">
                      <a:lumMod val="50000"/>
                      <a:alpha val="40000"/>
                    </a:schemeClr>
                  </a:gs>
                </a:gsLst>
                <a:lin ang="5400000" scaled="1"/>
              </a:gradFill>
              <a:prstDash val="sysDot"/>
              <a:round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0AC4176D-4E8D-CDB6-E3D7-441F4E9FB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0936" y="495992"/>
            <a:ext cx="4195140" cy="5638831"/>
          </a:xfrm>
          <a:noFill/>
        </p:spPr>
        <p:txBody>
          <a:bodyPr anchor="ctr">
            <a:normAutofit/>
          </a:bodyPr>
          <a:lstStyle/>
          <a:p>
            <a:r>
              <a:rPr lang="en-GB" sz="4800" b="1">
                <a:latin typeface="Arial" panose="020B0604020202020204" pitchFamily="34" charset="0"/>
                <a:cs typeface="Arial" panose="020B0604020202020204" pitchFamily="34" charset="0"/>
              </a:rPr>
              <a:t>References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21D174E-42B1-240C-E660-056AD08F9D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91675184"/>
              </p:ext>
            </p:extLst>
          </p:nvPr>
        </p:nvGraphicFramePr>
        <p:xfrm>
          <a:off x="4915947" y="386076"/>
          <a:ext cx="6253722" cy="61299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3386521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</TotalTime>
  <Words>539</Words>
  <Application>Microsoft Office PowerPoint</Application>
  <PresentationFormat>Widescreen</PresentationFormat>
  <Paragraphs>50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Aptos</vt:lpstr>
      <vt:lpstr>Aptos Display</vt:lpstr>
      <vt:lpstr>Arial</vt:lpstr>
      <vt:lpstr>Office Theme</vt:lpstr>
      <vt:lpstr>The Importance of Communication in Health and Social Care</vt:lpstr>
      <vt:lpstr>What is Communication?</vt:lpstr>
      <vt:lpstr>Why is communication Important?</vt:lpstr>
      <vt:lpstr>Communication in Professional Practise</vt:lpstr>
      <vt:lpstr>Practical Example </vt:lpstr>
      <vt:lpstr>Teach-Back Method</vt:lpstr>
      <vt:lpstr>Conclusion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Rafia Bi</dc:creator>
  <cp:lastModifiedBy>Rafia Bi</cp:lastModifiedBy>
  <cp:revision>2</cp:revision>
  <dcterms:created xsi:type="dcterms:W3CDTF">2026-06-09T19:36:26Z</dcterms:created>
  <dcterms:modified xsi:type="dcterms:W3CDTF">2026-06-21T11:47:17Z</dcterms:modified>
</cp:coreProperties>
</file>