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5" r:id="rId5"/>
    <p:sldId id="270" r:id="rId6"/>
    <p:sldId id="271" r:id="rId7"/>
    <p:sldId id="260" r:id="rId8"/>
    <p:sldId id="262" r:id="rId9"/>
    <p:sldId id="275" r:id="rId10"/>
    <p:sldId id="276" r:id="rId11"/>
    <p:sldId id="261" r:id="rId12"/>
    <p:sldId id="263" r:id="rId13"/>
    <p:sldId id="264" r:id="rId14"/>
    <p:sldId id="266" r:id="rId15"/>
    <p:sldId id="267" r:id="rId16"/>
    <p:sldId id="268" r:id="rId17"/>
    <p:sldId id="269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ordon Dickers" initials="GD" lastIdx="2" clrIdx="0">
    <p:extLst>
      <p:ext uri="{19B8F6BF-5375-455C-9EA6-DF929625EA0E}">
        <p15:presenceInfo xmlns:p15="http://schemas.microsoft.com/office/powerpoint/2012/main" userId="Gordon Dicker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AA4EA-44F4-4EC7-9B6C-2D5ABAB62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C5B0D7-115C-4FE6-86CD-34C2B759E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D8241-4B70-4379-8D40-2580E8079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67C1-61E4-4B74-8EC6-22985A681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7FE28-AA57-4CA5-8B22-068D77C05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28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3FEA-9DEA-4E7C-858C-AF831D3BF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FF0E7-75A4-42CD-A921-702DC541A2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D048A2-8EF4-4C8D-A9D8-5156E4446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310D-D1E0-4B74-B696-4031E9A8F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B2A2E-A926-43BC-8F6C-50DB2B0FF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17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72E27-0D72-47B0-B28D-232E4BA9F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3C39E4-1D4B-4532-991E-708127180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E4469-D0A6-4F9D-BB42-ECC33985E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605F2-F400-4ABE-AD4F-EE3334869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36D07B-0F0B-44A9-B781-F17F9F045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19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89CA6-D7FB-4045-8B40-7EC975E22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4068D-6EA7-429A-BF0D-D04B46DB2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731F28-26EF-4AF1-8D0F-A224D1EBA4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A57E1B-6E0A-48DB-ABCD-60B7BBC5D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023B7F-347E-4A51-AD4C-EAFAABEE3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3356CF-7120-4A6C-B44D-B3B6AFC92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850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1E0A1-5D91-4959-89ED-597861851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0E46D-F445-4DE1-B64C-D5CFF1F18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DB1D9B-8ECC-4006-8FFB-B2D33C30B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99D43A-4F5C-42CE-A175-1DB9DFA69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105075-BDAB-4094-924F-8C38C8C446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A6DAD-F3AC-4F65-9E7D-B6BBD89E5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B5B052-1D70-49D3-8819-877D34C1E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9911A0-4D2A-4659-A489-9CFF7014B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758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F42DC-596F-4110-9CE4-18D4267B4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FC8D43-0575-44C2-9E1C-1C37677FA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B85553-2B1E-4146-9762-C09134F7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A38F5E-EBF9-4860-9120-A187E01D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23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04F0BA-9F6A-4F85-AC83-C1264826F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90EDEA-6FF1-479A-9191-5E3F386BF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4F62B9-947F-4078-B97A-8531DA50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733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6D41-B5F1-42B2-99C7-DE3D4DD38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F04-99C0-4C3B-8968-A43B7F4A0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5A756F-B142-4BD4-B7D5-3E38CEC1B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D84857-000B-4C63-B14E-9C2B2AF16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6F5D6-B8C1-4D1E-8C0F-D595561A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82058-9CD1-4067-8F25-110C9A73A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82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3F6F1-5437-4E2C-97CB-08B8B2E90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EA6DC0-121C-4F3C-9ADB-FE026D27B5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506655-50C6-4BD3-8E31-54844367A1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AD2A50-033E-4867-A932-1C83F84FD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490B0D-02E5-48C2-8EB7-9912B6D6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089B49-89D6-4450-93E4-E81084E3C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51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1125A-531C-4945-8B4A-37BAC760A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3055A3-FE04-4349-8EB6-5AF0E2910F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E5ADE-6361-42F7-8272-95E1CCA8C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21742-F9E8-44E2-AF2D-804BD7B49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17549-27D4-4C39-8E04-FF3EFE97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142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9187BE-EE36-4371-85D3-83EB80FB68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52C68F-7488-4DA9-8A70-9B3B3B0C6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88D6A-AA22-4268-91C5-52E0A80FB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D4D67-A3D9-48B5-B182-40F546793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38E04-5AB0-438C-AB36-929AB59B5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88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112B71-034E-44DC-9F47-4EF090FB3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100C2B-F13C-486A-B477-C33820A90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C0DE4-00CF-4460-A1E4-9DAA0ED57B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0D681-5E18-4B68-BA5E-588DD9EB71D0}" type="datetimeFigureOut">
              <a:rPr lang="en-GB" smtClean="0"/>
              <a:t>13/02/2022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08ADB9-E55C-4877-BA37-45A0DE1E7B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A0757-90BF-4C40-B9B5-94266CC542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1FEE5-6565-4E45-84C1-7C69A893A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51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mmons.wikimedia.org/wiki/File:Precisionrecall.sv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van.name/roc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8E7B8-45AC-4F9F-B5BE-4D2093CB16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Evaluation of Classifier Performance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5C124B-F323-4960-A278-7845A0D00B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369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DDFC5-2CF6-4F41-B327-B4E32FE23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b="1" dirty="0"/>
            </a:br>
            <a:r>
              <a:rPr lang="en-GB" b="1" dirty="0"/>
              <a:t>Let’s define a few terms before we  explore the confusion matrix and ROC curves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21F94-BC01-43DA-85FA-34404432A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507" y="2007150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i="0" u="none" strike="noStrike" baseline="0" dirty="0">
                <a:latin typeface="AdvEPSTIM"/>
              </a:rPr>
              <a:t>Given a classifier and an instance:</a:t>
            </a:r>
          </a:p>
          <a:p>
            <a:pPr algn="l"/>
            <a:r>
              <a:rPr lang="en-GB" sz="3200" b="0" i="0" u="none" strike="noStrike" baseline="0" dirty="0">
                <a:latin typeface="AdvEPSTIM"/>
              </a:rPr>
              <a:t>If the instance is really positive and it is classified as positive, it is counted as a </a:t>
            </a:r>
            <a:r>
              <a:rPr lang="en-GB" sz="3200" b="1" i="1" u="none" strike="noStrike" baseline="0" dirty="0">
                <a:latin typeface="AdvEPSTIM-I"/>
              </a:rPr>
              <a:t>true positive</a:t>
            </a:r>
            <a:r>
              <a:rPr lang="en-GB" sz="3200" b="0" i="0" u="none" strike="noStrike" baseline="0" dirty="0">
                <a:latin typeface="AdvEPSTIM"/>
              </a:rPr>
              <a:t>; if it is classified as negative, it is counted as a </a:t>
            </a:r>
            <a:r>
              <a:rPr lang="en-GB" sz="3200" b="1" i="1" u="none" strike="noStrike" baseline="0" dirty="0">
                <a:latin typeface="AdvEPSTIM-I"/>
              </a:rPr>
              <a:t>false negative</a:t>
            </a:r>
            <a:r>
              <a:rPr lang="en-GB" sz="3200" b="0" i="0" u="none" strike="noStrike" baseline="0" dirty="0">
                <a:latin typeface="AdvEPSTIM"/>
              </a:rPr>
              <a:t>. </a:t>
            </a:r>
          </a:p>
          <a:p>
            <a:pPr marL="0" indent="0" algn="l">
              <a:buNone/>
            </a:pPr>
            <a:endParaRPr lang="en-GB" sz="3200" b="0" i="0" u="none" strike="noStrike" baseline="0" dirty="0">
              <a:latin typeface="AdvEPSTIM"/>
            </a:endParaRPr>
          </a:p>
          <a:p>
            <a:pPr algn="l"/>
            <a:r>
              <a:rPr lang="en-GB" sz="3200" b="0" i="0" u="none" strike="noStrike" baseline="0" dirty="0">
                <a:latin typeface="AdvEPSTIM"/>
              </a:rPr>
              <a:t>If the instance is really negative and it is classified as negative, it is counted as a </a:t>
            </a:r>
            <a:r>
              <a:rPr lang="en-GB" sz="3200" b="1" i="1" u="none" strike="noStrike" baseline="0" dirty="0">
                <a:latin typeface="AdvEPSTIM-I"/>
              </a:rPr>
              <a:t>true negative</a:t>
            </a:r>
            <a:r>
              <a:rPr lang="en-GB" sz="3200" b="0" i="0" u="none" strike="noStrike" baseline="0" dirty="0">
                <a:latin typeface="AdvEPSTIM"/>
              </a:rPr>
              <a:t>; if it is classified as positive, it is counted as a </a:t>
            </a:r>
            <a:r>
              <a:rPr lang="en-GB" sz="3200" b="1" i="1" u="none" strike="noStrike" baseline="0" dirty="0">
                <a:latin typeface="AdvEPSTIM-I"/>
              </a:rPr>
              <a:t>false positive</a:t>
            </a:r>
            <a:r>
              <a:rPr lang="en-GB" sz="3200" b="0" i="0" u="none" strike="noStrike" baseline="0" dirty="0">
                <a:latin typeface="AdvEPSTIM"/>
              </a:rPr>
              <a:t>. </a:t>
            </a:r>
            <a:endParaRPr lang="en-GB" sz="3200" dirty="0">
              <a:latin typeface="AdvEPSTIM"/>
            </a:endParaRPr>
          </a:p>
        </p:txBody>
      </p:sp>
    </p:spTree>
    <p:extLst>
      <p:ext uri="{BB962C8B-B14F-4D97-AF65-F5344CB8AC3E}">
        <p14:creationId xmlns:p14="http://schemas.microsoft.com/office/powerpoint/2010/main" val="3394185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3412C-D44B-4891-A8C4-5A3481693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The Confusion Matrix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5233C-5797-413E-ACAB-51D13F519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b="0" i="0" u="none" strike="noStrike" baseline="0" dirty="0">
                <a:latin typeface="AdvEPSTIM"/>
              </a:rPr>
              <a:t>Given a trained classifier and a set of correct instances (the test set), a two-by-two </a:t>
            </a:r>
            <a:r>
              <a:rPr lang="en-GB" sz="4000" b="0" i="0" u="none" strike="noStrike" baseline="0" dirty="0">
                <a:latin typeface="AdvEPSTIM-I"/>
              </a:rPr>
              <a:t>confusion matrix </a:t>
            </a:r>
            <a:r>
              <a:rPr lang="en-GB" sz="4000" b="0" i="0" u="none" strike="noStrike" baseline="0" dirty="0">
                <a:latin typeface="AdvEPSTIM"/>
              </a:rPr>
              <a:t>(also called a contingency table) can be constructed.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782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224E6-C25B-4578-8E13-325BBD85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/>
              <a:t>The Confusion Matrix</a:t>
            </a:r>
            <a:br>
              <a:rPr lang="en-GB" dirty="0"/>
            </a:br>
            <a:r>
              <a:rPr lang="en-GB" sz="2800" b="1" dirty="0"/>
              <a:t>Common performance metrics calculated from it</a:t>
            </a:r>
            <a:endParaRPr lang="en-GB" sz="4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22977491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29953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725207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FP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TP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00174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𝑃𝑟𝑒𝑐𝑖𝑠𝑖𝑜𝑛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𝑅𝑒𝑐𝑎𝑙𝑙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966095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P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𝐴𝑐𝑐𝑢𝑟𝑎𝑐𝑦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𝑇𝑁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𝑚𝑒𝑎𝑠𝑢𝑟𝑒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𝑝𝑟𝑒𝑐𝑖𝑠𝑖𝑜𝑛</m:t>
                                        </m:r>
                                      </m:den>
                                    </m:f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𝑟𝑒𝑐𝑎𝑙𝑙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22977491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11277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32432" r="-138408" b="-2681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32432" b="-2681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88720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N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125641" r="-138408" b="-15435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125641" b="-1543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1188720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P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224490" r="-138408" b="-53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224490" b="-53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A6A19CCE-6298-44FF-AB81-B85315F87F6E}"/>
              </a:ext>
            </a:extLst>
          </p:cNvPr>
          <p:cNvSpPr txBox="1"/>
          <p:nvPr/>
        </p:nvSpPr>
        <p:spPr>
          <a:xfrm>
            <a:off x="1811079" y="5907819"/>
            <a:ext cx="8569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terms “Positive” and “Negative” refer to the classifier’s prediction.</a:t>
            </a:r>
          </a:p>
          <a:p>
            <a:r>
              <a:rPr lang="en-GB" dirty="0"/>
              <a:t>The terms “true” and “false” refer to whether the prediction corresponds to the actual observation- what it really is.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AB47565-D4A9-4DCB-8E3D-F2494DBAD14D}"/>
              </a:ext>
            </a:extLst>
          </p:cNvPr>
          <p:cNvGraphicFramePr>
            <a:graphicFrameLocks noGrp="1"/>
          </p:cNvGraphicFramePr>
          <p:nvPr/>
        </p:nvGraphicFramePr>
        <p:xfrm>
          <a:off x="2398643" y="5724939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1024278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40648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3146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224E6-C25B-4578-8E13-325BBD85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/>
              <a:t>The Confusion Matrix</a:t>
            </a:r>
            <a:br>
              <a:rPr lang="en-GB" dirty="0"/>
            </a:br>
            <a:r>
              <a:rPr lang="en-GB" sz="2800" b="1" dirty="0"/>
              <a:t>Common performance metrics calculated from it</a:t>
            </a:r>
            <a:endParaRPr lang="en-GB" sz="4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19265253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29953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725207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FP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TP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00174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TN=100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FP=30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130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𝑃𝑟𝑒𝑐𝑖𝑠𝑖𝑜𝑛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𝑅𝑒𝑐𝑎𝑙𝑙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966095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FN=20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TP=90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110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𝐴𝑐𝑐𝑢𝑟𝑎𝑐𝑦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𝑇𝑁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𝑚𝑒𝑎𝑠𝑢𝑟𝑒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𝑝𝑟𝑒𝑐𝑖𝑠𝑖𝑜𝑛</m:t>
                                        </m:r>
                                      </m:den>
                                    </m:f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𝑟𝑒𝑐𝑎𝑙𝑙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19265253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11277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32432" r="-138408" b="-2681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32432" b="-2681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88720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TN=100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FP=30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130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125641" r="-138408" b="-15435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125641" b="-1543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1188720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FN=20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TP=90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110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224490" r="-138408" b="-53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224490" b="-53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A6A19CCE-6298-44FF-AB81-B85315F87F6E}"/>
              </a:ext>
            </a:extLst>
          </p:cNvPr>
          <p:cNvSpPr txBox="1"/>
          <p:nvPr/>
        </p:nvSpPr>
        <p:spPr>
          <a:xfrm>
            <a:off x="1811079" y="5907819"/>
            <a:ext cx="8569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terms “Positive” and “Negative” refer to the classifier’s prediction.</a:t>
            </a:r>
          </a:p>
          <a:p>
            <a:r>
              <a:rPr lang="en-GB" dirty="0"/>
              <a:t>The terms “true” and “false” refer to whether the prediction corresponds to the actual observation- what it really is.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AB47565-D4A9-4DCB-8E3D-F2494DBAD14D}"/>
              </a:ext>
            </a:extLst>
          </p:cNvPr>
          <p:cNvGraphicFramePr>
            <a:graphicFrameLocks noGrp="1"/>
          </p:cNvGraphicFramePr>
          <p:nvPr/>
        </p:nvGraphicFramePr>
        <p:xfrm>
          <a:off x="2398643" y="5724939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1024278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40648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2709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224E6-C25B-4578-8E13-325BBD85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/>
              <a:t>The Confusion Matrix</a:t>
            </a:r>
            <a:br>
              <a:rPr lang="en-GB" dirty="0"/>
            </a:br>
            <a:r>
              <a:rPr lang="en-GB" sz="2800" b="1" dirty="0"/>
              <a:t>Common performance metrics calculated from it</a:t>
            </a:r>
            <a:endParaRPr lang="en-GB" sz="4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2658524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29953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725207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FP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r>
                            <a:rPr lang="en-GB" b="1" dirty="0"/>
                            <a:t>              = 30/130</a:t>
                          </a: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TP</m:t>
                                </m:r>
                                <m: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en-GB" b="0" i="0" smtClean="0">
                                    <a:latin typeface="Cambria Math" panose="02040503050406030204" pitchFamily="18" charset="0"/>
                                  </a:rPr>
                                  <m:t>rate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r>
                            <a:rPr lang="en-GB" dirty="0"/>
                            <a:t>                         </a:t>
                          </a:r>
                          <a:r>
                            <a:rPr lang="en-GB" b="1" dirty="0"/>
                            <a:t>= 90/110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00174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TN=100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FP=30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130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𝑃𝑟𝑒𝑐𝑖𝑠𝑖𝑜𝑛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𝐹𝑃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r>
                            <a:rPr lang="en-GB" dirty="0"/>
                            <a:t>      </a:t>
                          </a:r>
                          <a:r>
                            <a:rPr lang="en-GB" b="1" dirty="0"/>
                            <a:t>= 90/120</a:t>
                          </a: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𝑅𝑒𝑐𝑎𝑙𝑙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𝐹𝑁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r>
                            <a:rPr lang="en-GB" dirty="0"/>
                            <a:t>       </a:t>
                          </a:r>
                        </a:p>
                        <a:p>
                          <a:r>
                            <a:rPr lang="en-GB" dirty="0"/>
                            <a:t>                  </a:t>
                          </a:r>
                          <a:r>
                            <a:rPr lang="en-GB" b="1" dirty="0"/>
                            <a:t>= 90/110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1172939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FN=20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TP=90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110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𝐴𝑐𝑐𝑢𝑟𝑎𝑐𝑦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𝑇𝑁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  <a:p>
                          <a:r>
                            <a:rPr lang="en-GB" dirty="0"/>
                            <a:t>      </a:t>
                          </a:r>
                          <a:r>
                            <a:rPr lang="en-GB" b="1" dirty="0"/>
                            <a:t>=190/240</a:t>
                          </a:r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𝑚𝑒𝑎𝑠𝑢𝑟𝑒</m:t>
                                </m:r>
                              </m:oMath>
                            </m:oMathPara>
                          </a14:m>
                          <a:endParaRPr lang="en-GB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𝑝𝑟𝑒𝑐𝑖𝑠𝑖𝑜𝑛</m:t>
                                        </m:r>
                                      </m:den>
                                    </m:f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f>
                                      <m:fPr>
                                        <m:ctrlP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b="0" i="1" smtClean="0">
                                            <a:latin typeface="Cambria Math" panose="02040503050406030204" pitchFamily="18" charset="0"/>
                                          </a:rPr>
                                          <m:t>𝑟𝑒𝑐𝑎𝑙𝑙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lang="en-GB" b="0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              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 </a:t>
                          </a:r>
                          <a:r>
                            <a:rPr lang="en-GB" b="1" dirty="0"/>
                            <a:t>= 2((120/90)+(110/90))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4">
                <a:extLst>
                  <a:ext uri="{FF2B5EF4-FFF2-40B4-BE49-F238E27FC236}">
                    <a16:creationId xmlns:a16="http://schemas.microsoft.com/office/drawing/2014/main" id="{BB2C9B49-15F6-4B35-B503-26BC32FCB89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2658524"/>
                  </p:ext>
                </p:extLst>
              </p:nvPr>
            </p:nvGraphicFramePr>
            <p:xfrm>
              <a:off x="422031" y="1268451"/>
              <a:ext cx="11430266" cy="451296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3903">
                      <a:extLst>
                        <a:ext uri="{9D8B030D-6E8A-4147-A177-3AD203B41FA5}">
                          <a16:colId xmlns:a16="http://schemas.microsoft.com/office/drawing/2014/main" val="3595809244"/>
                        </a:ext>
                      </a:extLst>
                    </a:gridCol>
                    <a:gridCol w="1666426">
                      <a:extLst>
                        <a:ext uri="{9D8B030D-6E8A-4147-A177-3AD203B41FA5}">
                          <a16:colId xmlns:a16="http://schemas.microsoft.com/office/drawing/2014/main" val="1908244338"/>
                        </a:ext>
                      </a:extLst>
                    </a:gridCol>
                    <a:gridCol w="2291337">
                      <a:extLst>
                        <a:ext uri="{9D8B030D-6E8A-4147-A177-3AD203B41FA5}">
                          <a16:colId xmlns:a16="http://schemas.microsoft.com/office/drawing/2014/main" val="548055581"/>
                        </a:ext>
                      </a:extLst>
                    </a:gridCol>
                    <a:gridCol w="2025743">
                      <a:extLst>
                        <a:ext uri="{9D8B030D-6E8A-4147-A177-3AD203B41FA5}">
                          <a16:colId xmlns:a16="http://schemas.microsoft.com/office/drawing/2014/main" val="848061963"/>
                        </a:ext>
                      </a:extLst>
                    </a:gridCol>
                    <a:gridCol w="703385">
                      <a:extLst>
                        <a:ext uri="{9D8B030D-6E8A-4147-A177-3AD203B41FA5}">
                          <a16:colId xmlns:a16="http://schemas.microsoft.com/office/drawing/2014/main" val="1091720670"/>
                        </a:ext>
                      </a:extLst>
                    </a:gridCol>
                    <a:gridCol w="1762729">
                      <a:extLst>
                        <a:ext uri="{9D8B030D-6E8A-4147-A177-3AD203B41FA5}">
                          <a16:colId xmlns:a16="http://schemas.microsoft.com/office/drawing/2014/main" val="2245162270"/>
                        </a:ext>
                      </a:extLst>
                    </a:gridCol>
                    <a:gridCol w="2436743">
                      <a:extLst>
                        <a:ext uri="{9D8B030D-6E8A-4147-A177-3AD203B41FA5}">
                          <a16:colId xmlns:a16="http://schemas.microsoft.com/office/drawing/2014/main" val="2506328772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/>
                          <a:endParaRPr lang="en-GB" b="1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550782"/>
                      </a:ext>
                    </a:extLst>
                  </a:tr>
                  <a:tr h="11277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400" b="1" dirty="0"/>
                        </a:p>
                        <a:p>
                          <a:r>
                            <a:rPr lang="en-GB" sz="1800" b="1" dirty="0"/>
                            <a:t>Classifier</a:t>
                          </a:r>
                        </a:p>
                        <a:p>
                          <a:r>
                            <a:rPr lang="en-GB" sz="1800" b="1" dirty="0"/>
                            <a:t>Predicted: </a:t>
                          </a:r>
                        </a:p>
                        <a:p>
                          <a:r>
                            <a:rPr lang="en-GB" sz="1800" b="1" dirty="0"/>
                            <a:t>NO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Classifier Predicted: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YES</a:t>
                          </a: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32432" r="-138408" b="-2681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32432" b="-26810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73129304"/>
                      </a:ext>
                    </a:extLst>
                  </a:tr>
                  <a:tr h="1188720">
                    <a:tc rowSpan="2">
                      <a:txBody>
                        <a:bodyPr/>
                        <a:lstStyle/>
                        <a:p>
                          <a:pPr algn="r"/>
                          <a:endParaRPr lang="en-GB" b="1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NO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Negatives</a:t>
                          </a:r>
                        </a:p>
                        <a:p>
                          <a:r>
                            <a:rPr lang="en-GB" sz="1800" b="1" dirty="0"/>
                            <a:t>TN=100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(correct result)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Positives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FP=30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800" b="1" dirty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130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125641" r="-138408" b="-15435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125641" b="-1543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13199113"/>
                      </a:ext>
                    </a:extLst>
                  </a:tr>
                  <a:tr h="1188720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Actual: YES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(observation)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False Negatives</a:t>
                          </a:r>
                        </a:p>
                        <a:p>
                          <a:r>
                            <a:rPr lang="en-GB" sz="1800" b="1" dirty="0"/>
                            <a:t>FN=20</a:t>
                          </a:r>
                        </a:p>
                        <a:p>
                          <a:r>
                            <a:rPr lang="en-GB" sz="1800" b="1" dirty="0"/>
                            <a:t>(unexpected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1" dirty="0"/>
                            <a:t>True Positives</a:t>
                          </a:r>
                        </a:p>
                        <a:p>
                          <a:r>
                            <a:rPr lang="en-GB" sz="1800" b="1" dirty="0"/>
                            <a:t>TP=90</a:t>
                          </a:r>
                        </a:p>
                        <a:p>
                          <a:r>
                            <a:rPr lang="en-GB" sz="1800" b="1" dirty="0"/>
                            <a:t>(correct result)</a:t>
                          </a:r>
                        </a:p>
                        <a:p>
                          <a:endParaRPr lang="en-GB" sz="1800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800" b="1" dirty="0"/>
                        </a:p>
                        <a:p>
                          <a:r>
                            <a:rPr lang="en-GB" sz="1800" b="1" dirty="0"/>
                            <a:t>110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410727" t="-224490" r="-138408" b="-53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369000" t="-224490" b="-53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2164558"/>
                      </a:ext>
                    </a:extLst>
                  </a:tr>
                  <a:tr h="642005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120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b="1" dirty="0"/>
                            <a:t>              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 </a:t>
                          </a:r>
                          <a:r>
                            <a:rPr lang="en-GB" b="1" dirty="0"/>
                            <a:t>= 2((120/90)+(110/90))</a:t>
                          </a: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2541879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A6A19CCE-6298-44FF-AB81-B85315F87F6E}"/>
              </a:ext>
            </a:extLst>
          </p:cNvPr>
          <p:cNvSpPr txBox="1"/>
          <p:nvPr/>
        </p:nvSpPr>
        <p:spPr>
          <a:xfrm>
            <a:off x="1811079" y="5907819"/>
            <a:ext cx="8569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terms “Positive” and “Negative” refer to the classifier’s prediction.</a:t>
            </a:r>
          </a:p>
          <a:p>
            <a:r>
              <a:rPr lang="en-GB" dirty="0"/>
              <a:t>The terms “true” and “false” refer to whether the prediction corresponds to the actual observation- what it really is.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AB47565-D4A9-4DCB-8E3D-F2494DBAD14D}"/>
              </a:ext>
            </a:extLst>
          </p:cNvPr>
          <p:cNvGraphicFramePr>
            <a:graphicFrameLocks noGrp="1"/>
          </p:cNvGraphicFramePr>
          <p:nvPr/>
        </p:nvGraphicFramePr>
        <p:xfrm>
          <a:off x="2398643" y="5724939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1024278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40648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6909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40B470-4299-45F0-9157-7891A22CF0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437322"/>
                <a:ext cx="10515600" cy="6308035"/>
              </a:xfrm>
            </p:spPr>
            <p:txBody>
              <a:bodyPr>
                <a:noAutofit/>
              </a:bodyPr>
              <a:lstStyle/>
              <a:p>
                <a:pPr marL="0" indent="0" algn="l">
                  <a:buNone/>
                </a:pPr>
                <a:r>
                  <a:rPr lang="en-GB" b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The true positive rate</a:t>
                </a:r>
                <a:r>
                  <a:rPr lang="en-GB" b="1" u="none" strike="noStrike" baseline="0" dirty="0">
                    <a:solidFill>
                      <a:srgbClr val="00006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b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(also called hit rate, sensitivity or recall) of a classifier is estimated as:</a:t>
                </a:r>
                <a:endParaRPr lang="en-GB" sz="2200" b="0" u="none" strike="noStrike" baseline="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lvl="0" indent="0">
                  <a:lnSpc>
                    <a:spcPct val="100000"/>
                  </a:lnSpc>
                  <a:spcBef>
                    <a:spcPts val="0"/>
                  </a:spcBef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𝑇𝑃</m:t>
                      </m:r>
                      <m:r>
                        <a:rPr lang="en-GB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𝑟𝑎𝑡𝑒</m:t>
                      </m:r>
                      <m:r>
                        <a:rPr lang="en-GB" sz="2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Positives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correctly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classified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Total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positives</m:t>
                          </m:r>
                          <m:r>
                            <m:rPr>
                              <m:nor/>
                            </m:rPr>
                            <a:rPr lang="en-GB" sz="2200" i="1" dirty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2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l"/>
                <a:endParaRPr lang="en-GB" sz="2200" b="0" u="none" strike="noStrike" baseline="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l">
                  <a:buNone/>
                </a:pPr>
                <a:r>
                  <a:rPr lang="en-GB" b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The false positive rate (also called false alarm rate) of the classifier is:</a:t>
                </a:r>
                <a:endParaRPr lang="en-GB" sz="2200" b="0" u="none" strike="noStrike" baseline="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r>
                  <a:rPr lang="en-GB" sz="2200" b="0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𝐹𝑃</m:t>
                    </m:r>
                    <m:r>
                      <a:rPr lang="en-GB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𝑟𝑎𝑡𝑒</m:t>
                    </m:r>
                    <m:r>
                      <a:rPr lang="en-GB" sz="2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Negatives</m:t>
                        </m:r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incorrectly</m:t>
                        </m:r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classified</m:t>
                        </m:r>
                        <m:r>
                          <m:rPr>
                            <m:nor/>
                          </m:rPr>
                          <a:rPr lang="en-GB" sz="2200" b="0" i="1" u="none" strike="noStrike" baseline="0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GB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𝑇𝑜𝑡𝑎𝑙</m:t>
                        </m:r>
                        <m:r>
                          <a:rPr lang="en-GB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2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𝑁𝑒𝑔𝑎𝑡𝑖𝑣𝑒𝑠</m:t>
                        </m:r>
                      </m:den>
                    </m:f>
                  </m:oMath>
                </a14:m>
                <a:endParaRPr lang="en-GB" sz="22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l"/>
                <a:endParaRPr lang="en-GB" sz="2200" b="0" u="none" strike="noStrike" baseline="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l">
                  <a:buNone/>
                </a:pPr>
                <a:r>
                  <a:rPr lang="en-GB" b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Additional terms associated with ROC curves are:</a:t>
                </a:r>
                <a:endParaRPr lang="en-GB" sz="2200" i="1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TP rate = recall=</a:t>
                </a:r>
                <a:r>
                  <a:rPr lang="en-GB" sz="2200" b="1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sensitivity</a:t>
                </a:r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hit rate</a:t>
                </a:r>
              </a:p>
              <a:p>
                <a14:m>
                  <m:oMath xmlns:m="http://schemas.openxmlformats.org/officeDocument/2006/math">
                    <m:r>
                      <a:rPr lang="en-GB" sz="2200" b="1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𝒔𝒑𝒆𝒄𝒊𝒇𝒊𝒄𝒊𝒕𝒚</m:t>
                    </m:r>
                    <m:r>
                      <a:rPr lang="en-GB" sz="22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𝑇𝑟𝑢𝑒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𝑁𝑒𝑔𝑎𝑡𝑖𝑣𝑒𝑠</m:t>
                        </m:r>
                      </m:num>
                      <m:den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𝐹𝑎𝑙𝑠𝑒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𝑃𝑜𝑠𝑖𝑡𝑖𝑣𝑒𝑠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𝑇𝑟𝑢𝑒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2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𝑁𝑒𝑔𝑎𝑡𝑖𝑣𝑒𝑠</m:t>
                        </m:r>
                      </m:den>
                    </m:f>
                  </m:oMath>
                </a14:m>
                <a:endParaRPr lang="en-GB" sz="2200" b="0" i="1" u="none" strike="noStrike" baseline="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sz="2200" b="0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  </a:t>
                </a:r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1 – </a:t>
                </a:r>
                <a:r>
                  <a:rPr lang="en-GB" sz="2200" b="0" i="1" u="none" strike="noStrike" baseline="0" dirty="0" err="1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fp</a:t>
                </a:r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rate</a:t>
                </a:r>
              </a:p>
              <a:p>
                <a:pPr algn="l"/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positive predictive value = </a:t>
                </a:r>
                <a:r>
                  <a:rPr lang="en-GB" sz="2200" b="1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precision</a:t>
                </a:r>
                <a:r>
                  <a:rPr lang="en-GB" sz="2200" b="0" i="1" u="none" strike="noStrike" baseline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𝑇𝑃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𝑇𝑃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𝐹𝑃</m:t>
                        </m:r>
                      </m:den>
                    </m:f>
                  </m:oMath>
                </a14:m>
                <a:endParaRPr lang="en-GB" sz="24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40B470-4299-45F0-9157-7891A22CF0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437322"/>
                <a:ext cx="10515600" cy="6308035"/>
              </a:xfrm>
              <a:blipFill>
                <a:blip r:embed="rId2"/>
                <a:stretch>
                  <a:fillRect l="-1217" t="-1739" r="-1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4745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D45F98-6B09-491A-99D3-74A16196295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48" b="33511"/>
          <a:stretch/>
        </p:blipFill>
        <p:spPr bwMode="auto">
          <a:xfrm>
            <a:off x="-83062" y="116095"/>
            <a:ext cx="5357427" cy="643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762882-CDF8-426E-A1FF-305A356E63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1" t="-2221" r="5054" b="2221"/>
          <a:stretch/>
        </p:blipFill>
        <p:spPr>
          <a:xfrm>
            <a:off x="5274365" y="1132510"/>
            <a:ext cx="6917635" cy="4397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AD7464-2C50-4BF3-A082-03DAE3B8937C}"/>
              </a:ext>
            </a:extLst>
          </p:cNvPr>
          <p:cNvSpPr txBox="1"/>
          <p:nvPr/>
        </p:nvSpPr>
        <p:spPr>
          <a:xfrm>
            <a:off x="5088835" y="6109252"/>
            <a:ext cx="6228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 err="1">
                <a:solidFill>
                  <a:srgbClr val="54595D"/>
                </a:solidFill>
                <a:effectLst/>
                <a:latin typeface="Arial" panose="020B0604020202020204" pitchFamily="34" charset="0"/>
              </a:rPr>
              <a:t>FeanDoe</a:t>
            </a:r>
            <a:r>
              <a:rPr lang="en-GB" b="0" i="0" dirty="0">
                <a:solidFill>
                  <a:srgbClr val="54595D"/>
                </a:solidFill>
                <a:effectLst/>
                <a:latin typeface="Arial" panose="020B0604020202020204" pitchFamily="34" charset="0"/>
              </a:rPr>
              <a:t> - Modified version from </a:t>
            </a:r>
            <a:r>
              <a:rPr lang="en-GB" b="0" i="0" dirty="0" err="1">
                <a:solidFill>
                  <a:srgbClr val="54595D"/>
                </a:solidFill>
                <a:effectLst/>
                <a:latin typeface="Arial" panose="020B0604020202020204" pitchFamily="34" charset="0"/>
              </a:rPr>
              <a:t>Walber's</a:t>
            </a:r>
            <a:r>
              <a:rPr lang="en-GB" b="0" i="0" dirty="0">
                <a:solidFill>
                  <a:srgbClr val="54595D"/>
                </a:solidFill>
                <a:effectLst/>
                <a:latin typeface="Arial" panose="020B0604020202020204" pitchFamily="34" charset="0"/>
              </a:rPr>
              <a:t> Precision and Recall </a:t>
            </a:r>
            <a:r>
              <a:rPr lang="en-GB" b="0" i="0" u="sng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/>
              </a:rPr>
              <a:t>https://commons.wikimedia.org/wik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1240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1DCF7-F72C-47CC-973A-0AC20AC33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Multiclass Confusion Matrix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E2A7CB-9C77-4F0E-87D6-6179BBE29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625" y="1414893"/>
            <a:ext cx="8247077" cy="458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374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7C67A-544A-409F-815D-E0C952BFB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Multiclass Confusion Matrix</a:t>
            </a:r>
            <a:br>
              <a:rPr lang="en-GB" b="1" dirty="0"/>
            </a:br>
            <a:r>
              <a:rPr lang="en-GB" b="1"/>
              <a:t>An Example</a:t>
            </a:r>
            <a:endParaRPr lang="en-GB" b="1" dirty="0"/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3BA3EBF7-8691-45CB-AE65-B8A47A501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028251"/>
              </p:ext>
            </p:extLst>
          </p:nvPr>
        </p:nvGraphicFramePr>
        <p:xfrm>
          <a:off x="1392572" y="1945640"/>
          <a:ext cx="6697069" cy="2696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9062">
                  <a:extLst>
                    <a:ext uri="{9D8B030D-6E8A-4147-A177-3AD203B41FA5}">
                      <a16:colId xmlns:a16="http://schemas.microsoft.com/office/drawing/2014/main" val="330994649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15239916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677129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156158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9814219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960338432"/>
                    </a:ext>
                  </a:extLst>
                </a:gridCol>
                <a:gridCol w="958007">
                  <a:extLst>
                    <a:ext uri="{9D8B030D-6E8A-4147-A177-3AD203B41FA5}">
                      <a16:colId xmlns:a16="http://schemas.microsoft.com/office/drawing/2014/main" val="2579252618"/>
                    </a:ext>
                  </a:extLst>
                </a:gridCol>
              </a:tblGrid>
              <a:tr h="319388">
                <a:tc>
                  <a:txBody>
                    <a:bodyPr/>
                    <a:lstStyle/>
                    <a:p>
                      <a:pPr algn="l" fontAlgn="b"/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(TP+FN)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0702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5939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165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6112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440431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B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266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3144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13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436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3859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50745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C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7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2928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93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3028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19987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2716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2716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08321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49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692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3499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4298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3866119"/>
                  </a:ext>
                </a:extLst>
              </a:tr>
              <a:tr h="64374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TP+FP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6254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4008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2999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2724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4028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20013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2701365"/>
                  </a:ext>
                </a:extLst>
              </a:tr>
            </a:tbl>
          </a:graphicData>
        </a:graphic>
      </p:graphicFrame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2B44922-E0E5-4EEA-8869-58C552AF4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251829"/>
              </p:ext>
            </p:extLst>
          </p:nvPr>
        </p:nvGraphicFramePr>
        <p:xfrm>
          <a:off x="8625193" y="1945640"/>
          <a:ext cx="2506228" cy="2702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824">
                  <a:extLst>
                    <a:ext uri="{9D8B030D-6E8A-4147-A177-3AD203B41FA5}">
                      <a16:colId xmlns:a16="http://schemas.microsoft.com/office/drawing/2014/main" val="4207599401"/>
                    </a:ext>
                  </a:extLst>
                </a:gridCol>
                <a:gridCol w="488898">
                  <a:extLst>
                    <a:ext uri="{9D8B030D-6E8A-4147-A177-3AD203B41FA5}">
                      <a16:colId xmlns:a16="http://schemas.microsoft.com/office/drawing/2014/main" val="1627551132"/>
                    </a:ext>
                  </a:extLst>
                </a:gridCol>
                <a:gridCol w="593453">
                  <a:extLst>
                    <a:ext uri="{9D8B030D-6E8A-4147-A177-3AD203B41FA5}">
                      <a16:colId xmlns:a16="http://schemas.microsoft.com/office/drawing/2014/main" val="2299529808"/>
                    </a:ext>
                  </a:extLst>
                </a:gridCol>
                <a:gridCol w="451575">
                  <a:extLst>
                    <a:ext uri="{9D8B030D-6E8A-4147-A177-3AD203B41FA5}">
                      <a16:colId xmlns:a16="http://schemas.microsoft.com/office/drawing/2014/main" val="5130551"/>
                    </a:ext>
                  </a:extLst>
                </a:gridCol>
                <a:gridCol w="509478">
                  <a:extLst>
                    <a:ext uri="{9D8B030D-6E8A-4147-A177-3AD203B41FA5}">
                      <a16:colId xmlns:a16="http://schemas.microsoft.com/office/drawing/2014/main" val="2748031136"/>
                    </a:ext>
                  </a:extLst>
                </a:gridCol>
              </a:tblGrid>
              <a:tr h="337026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Profile Class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Recall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Precision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F1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Support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295927"/>
                  </a:ext>
                </a:extLst>
              </a:tr>
              <a:tr h="33702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97.17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94.96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96.05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6112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49927153"/>
                  </a:ext>
                </a:extLst>
              </a:tr>
              <a:tr h="33702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81.47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78.44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79.93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3859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8541951"/>
                  </a:ext>
                </a:extLst>
              </a:tr>
              <a:tr h="33702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96.70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97.63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97.16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3028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3908441"/>
                  </a:ext>
                </a:extLst>
              </a:tr>
              <a:tr h="33702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100.0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99.71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99.85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2716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98617914"/>
                  </a:ext>
                </a:extLst>
              </a:tr>
              <a:tr h="34251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81.41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86.87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84.05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4298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76607681"/>
                  </a:ext>
                </a:extLst>
              </a:tr>
              <a:tr h="283024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20013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7219386"/>
                  </a:ext>
                </a:extLst>
              </a:tr>
              <a:tr h="384107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Overall Acc.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91.07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Macro F1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91.41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748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586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583F2-1364-452C-9097-DA36A8427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latin typeface="AdvPSTim-B"/>
              </a:rPr>
              <a:t>3. ROC space</a:t>
            </a:r>
            <a:br>
              <a:rPr lang="en-GB" dirty="0">
                <a:solidFill>
                  <a:srgbClr val="000000"/>
                </a:solidFill>
                <a:latin typeface="AdvPSTim-B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909A8-963F-4320-A459-1DDE66678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861" y="1027906"/>
            <a:ext cx="4929809" cy="435133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ROC graphs are two-dimensional graphs in which </a:t>
            </a:r>
            <a:r>
              <a:rPr lang="en-GB" sz="2600" b="1" i="1" dirty="0">
                <a:solidFill>
                  <a:srgbClr val="000000"/>
                </a:solidFill>
                <a:latin typeface="AdvEPSTIM-I"/>
              </a:rPr>
              <a:t>TP</a:t>
            </a:r>
            <a:r>
              <a:rPr lang="en-GB" sz="2600" b="1" i="1" u="none" strike="noStrike" baseline="0" dirty="0">
                <a:solidFill>
                  <a:srgbClr val="000000"/>
                </a:solidFill>
                <a:latin typeface="AdvEPSTIM-I"/>
              </a:rPr>
              <a:t> rate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is plotted on the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-I"/>
              </a:rPr>
              <a:t>Y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axis and  the </a:t>
            </a:r>
            <a:r>
              <a:rPr lang="en-GB" sz="2600" b="1" i="1" u="none" strike="noStrike" baseline="0" dirty="0">
                <a:solidFill>
                  <a:srgbClr val="000000"/>
                </a:solidFill>
                <a:latin typeface="AdvEPSTIM"/>
              </a:rPr>
              <a:t>FP</a:t>
            </a:r>
            <a:r>
              <a:rPr lang="en-GB" sz="2600" b="1" i="1" u="none" strike="noStrike" baseline="0" dirty="0">
                <a:solidFill>
                  <a:srgbClr val="000000"/>
                </a:solidFill>
                <a:latin typeface="AdvEPSTIM-I"/>
              </a:rPr>
              <a:t> rate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is plotted on the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-I"/>
              </a:rPr>
              <a:t>X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axis. </a:t>
            </a:r>
          </a:p>
          <a:p>
            <a:pPr marL="0" indent="0" algn="l">
              <a:buNone/>
            </a:pP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A ROC graph depicts relative trade offs between benefits (true positives) and costs (false positives). </a:t>
            </a:r>
          </a:p>
          <a:p>
            <a:pPr marL="0" indent="0" algn="l">
              <a:buNone/>
            </a:pPr>
            <a:r>
              <a:rPr lang="en-GB" sz="2600" b="0" i="0" u="none" strike="noStrike" baseline="0" dirty="0">
                <a:solidFill>
                  <a:srgbClr val="000066"/>
                </a:solidFill>
                <a:latin typeface="AdvEPSTIM"/>
              </a:rPr>
              <a:t>Fig. </a:t>
            </a:r>
            <a:r>
              <a:rPr lang="en-GB" sz="2600" dirty="0">
                <a:solidFill>
                  <a:srgbClr val="000066"/>
                </a:solidFill>
                <a:latin typeface="AdvEPSTIM"/>
              </a:rPr>
              <a:t>1</a:t>
            </a:r>
            <a:r>
              <a:rPr lang="en-GB" sz="2600" b="0" i="0" u="none" strike="noStrike" baseline="0" dirty="0">
                <a:solidFill>
                  <a:srgbClr val="000066"/>
                </a:solidFill>
                <a:latin typeface="AdvEPSTIM"/>
              </a:rPr>
              <a:t> </a:t>
            </a:r>
            <a:r>
              <a:rPr lang="en-GB" sz="2600" b="0" i="0" u="none" strike="noStrike" baseline="0" dirty="0">
                <a:solidFill>
                  <a:srgbClr val="000000"/>
                </a:solidFill>
                <a:latin typeface="AdvEPSTIM"/>
              </a:rPr>
              <a:t>shows a ROC graph with five classifiers labelled A through E.</a:t>
            </a:r>
          </a:p>
          <a:p>
            <a:pPr marL="0" indent="0" algn="l">
              <a:buNone/>
            </a:pPr>
            <a:r>
              <a:rPr lang="en-GB" sz="2600" dirty="0">
                <a:solidFill>
                  <a:srgbClr val="000000"/>
                </a:solidFill>
                <a:latin typeface="AdvEPSTIM"/>
              </a:rPr>
              <a:t>The closer we come to the top left (north-west) of the diagram, the better the classifier may be.</a:t>
            </a:r>
            <a:endParaRPr lang="en-GB" sz="2600" b="0" i="0" u="none" strike="noStrike" baseline="0" dirty="0">
              <a:solidFill>
                <a:srgbClr val="000000"/>
              </a:solidFill>
              <a:latin typeface="AdvEPSTI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CE80B6-AC0F-40E4-851E-D716AEFB3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8884" y="839785"/>
            <a:ext cx="5295900" cy="5029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FC8445-092F-46FF-98F7-AC0604F640C1}"/>
              </a:ext>
            </a:extLst>
          </p:cNvPr>
          <p:cNvSpPr txBox="1"/>
          <p:nvPr/>
        </p:nvSpPr>
        <p:spPr>
          <a:xfrm>
            <a:off x="6020214" y="5833549"/>
            <a:ext cx="5049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Fig. 1.  Roc graph for 5 discrete classifiers, A to E</a:t>
            </a:r>
          </a:p>
        </p:txBody>
      </p:sp>
    </p:spTree>
    <p:extLst>
      <p:ext uri="{BB962C8B-B14F-4D97-AF65-F5344CB8AC3E}">
        <p14:creationId xmlns:p14="http://schemas.microsoft.com/office/powerpoint/2010/main" val="406186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0DA96-8694-4AE2-9018-4D0A4AA02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Decision Boundaries and ROC </a:t>
            </a:r>
            <a:r>
              <a:rPr lang="en-GB" b="1" i="1" dirty="0"/>
              <a:t>Curves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85801-B83E-4AE7-B28E-8B78389CF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Recall Logistic Regression gave a probability of a class being correct. We set the decision boundary to be 0.5.  If probability is estimated to be &gt;=0.5 then it belongs to one class else it belongs to the other class.</a:t>
            </a:r>
          </a:p>
          <a:p>
            <a:endParaRPr lang="en-GB" dirty="0"/>
          </a:p>
          <a:p>
            <a:r>
              <a:rPr lang="en-GB" dirty="0"/>
              <a:t>If we vary the threshold from zero to one and calculate the TP rate and FN rate as we vary the threshold the we can plot the ROC curve.</a:t>
            </a:r>
          </a:p>
          <a:p>
            <a:r>
              <a:rPr lang="en-GB" dirty="0"/>
              <a:t>To understand the usefulness of this let’s examine some examples.</a:t>
            </a:r>
          </a:p>
        </p:txBody>
      </p:sp>
    </p:spTree>
    <p:extLst>
      <p:ext uri="{BB962C8B-B14F-4D97-AF65-F5344CB8AC3E}">
        <p14:creationId xmlns:p14="http://schemas.microsoft.com/office/powerpoint/2010/main" val="2455154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0DA96-8694-4AE2-9018-4D0A4AA02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Decision Boundaries and ROC Curves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85801-B83E-4AE7-B28E-8B78389CF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8424"/>
            <a:ext cx="10515600" cy="5114451"/>
          </a:xfrm>
        </p:spPr>
        <p:txBody>
          <a:bodyPr>
            <a:normAutofit fontScale="85000" lnSpcReduction="20000"/>
          </a:bodyPr>
          <a:lstStyle/>
          <a:p>
            <a:r>
              <a:rPr lang="en-GB" sz="3100" dirty="0"/>
              <a:t>Recall Logistic Regression gave a probability of a class being correct. We set the decision boundary to be 0.5.  If probability is estimated to be &gt;=0.5 then it belongs to one class else it belongs to the other class.</a:t>
            </a:r>
          </a:p>
          <a:p>
            <a:endParaRPr lang="en-GB" sz="3100" dirty="0"/>
          </a:p>
          <a:p>
            <a:r>
              <a:rPr lang="en-GB" sz="3100" dirty="0"/>
              <a:t>What happens when we move the decision boundary for a given classifier?  Let’s explore this.</a:t>
            </a:r>
          </a:p>
          <a:p>
            <a:endParaRPr lang="en-GB" sz="3100" dirty="0"/>
          </a:p>
          <a:p>
            <a:pPr marL="0" indent="0">
              <a:buNone/>
            </a:pPr>
            <a:r>
              <a:rPr lang="en-GB" sz="3100" dirty="0"/>
              <a:t>This ROC visualizer by Navan is very helpful. </a:t>
            </a:r>
            <a:r>
              <a:rPr lang="en-GB" sz="3100" dirty="0">
                <a:hlinkClick r:id="rId2"/>
              </a:rPr>
              <a:t>http://www.navan.name/roc/</a:t>
            </a:r>
            <a:endParaRPr lang="en-GB" sz="3100" dirty="0"/>
          </a:p>
          <a:p>
            <a:pPr marL="0" indent="0">
              <a:buNone/>
            </a:pPr>
            <a:endParaRPr lang="en-GB" sz="3100" dirty="0"/>
          </a:p>
          <a:p>
            <a:pPr marL="0" indent="0">
              <a:buNone/>
            </a:pPr>
            <a:r>
              <a:rPr lang="en-GB" sz="3100" dirty="0"/>
              <a:t>The area under the red probability distribution curve is the total number of true positive classifications (think of each red pixel as being a single instance of the test set).</a:t>
            </a:r>
          </a:p>
          <a:p>
            <a:pPr marL="0" indent="0">
              <a:buNone/>
            </a:pPr>
            <a:r>
              <a:rPr lang="en-GB" sz="3100" dirty="0"/>
              <a:t>Similarly the area under the blue distribution is the number of negative classifications – true negatives.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065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F8F396-79EF-472E-9CA5-6474D69E9474}"/>
              </a:ext>
            </a:extLst>
          </p:cNvPr>
          <p:cNvSpPr/>
          <p:nvPr/>
        </p:nvSpPr>
        <p:spPr>
          <a:xfrm>
            <a:off x="838200" y="4306006"/>
            <a:ext cx="4338085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0FD930C-009C-45CC-813A-5952FD7C4EA2}"/>
              </a:ext>
            </a:extLst>
          </p:cNvPr>
          <p:cNvSpPr/>
          <p:nvPr/>
        </p:nvSpPr>
        <p:spPr>
          <a:xfrm>
            <a:off x="6096000" y="4338083"/>
            <a:ext cx="4369981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9D035BC7-1114-4913-8603-0CB8562D50F7}"/>
              </a:ext>
            </a:extLst>
          </p:cNvPr>
          <p:cNvCxnSpPr>
            <a:cxnSpLocks/>
          </p:cNvCxnSpPr>
          <p:nvPr/>
        </p:nvCxnSpPr>
        <p:spPr>
          <a:xfrm>
            <a:off x="595423" y="6347637"/>
            <a:ext cx="973942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>
            <a:extLst>
              <a:ext uri="{FF2B5EF4-FFF2-40B4-BE49-F238E27FC236}">
                <a16:creationId xmlns:a16="http://schemas.microsoft.com/office/drawing/2014/main" id="{478E483F-0D67-4B68-8D3B-ACFF97739BCF}"/>
              </a:ext>
            </a:extLst>
          </p:cNvPr>
          <p:cNvCxnSpPr>
            <a:cxnSpLocks/>
          </p:cNvCxnSpPr>
          <p:nvPr/>
        </p:nvCxnSpPr>
        <p:spPr>
          <a:xfrm flipH="1" flipV="1">
            <a:off x="595423" y="3530009"/>
            <a:ext cx="10632" cy="2817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481D37BD-3992-4771-AB95-7D371105AF80}"/>
              </a:ext>
            </a:extLst>
          </p:cNvPr>
          <p:cNvSpPr txBox="1"/>
          <p:nvPr/>
        </p:nvSpPr>
        <p:spPr>
          <a:xfrm>
            <a:off x="595423" y="6528391"/>
            <a:ext cx="1105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	0.1	0.2 	0.3	0.4	0.5	0.6	0.7	0.8	0.9	1.0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CEBFF63-FDCD-4903-8474-479B52509368}"/>
              </a:ext>
            </a:extLst>
          </p:cNvPr>
          <p:cNvCxnSpPr/>
          <p:nvPr/>
        </p:nvCxnSpPr>
        <p:spPr>
          <a:xfrm>
            <a:off x="5849007" y="2585545"/>
            <a:ext cx="0" cy="41275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24538A4-7438-4ED8-8BD7-B513E14CB536}"/>
              </a:ext>
            </a:extLst>
          </p:cNvPr>
          <p:cNvSpPr txBox="1"/>
          <p:nvPr/>
        </p:nvSpPr>
        <p:spPr>
          <a:xfrm>
            <a:off x="6613451" y="362607"/>
            <a:ext cx="40510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we can separate both classes  by placing a threshold (vertical black line) between them then we have a zero false positives and 100% true positives. </a:t>
            </a:r>
          </a:p>
          <a:p>
            <a:r>
              <a:rPr lang="en-GB" b="1" dirty="0"/>
              <a:t>Point D in ROC graph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99C38-853A-4979-A5E7-13F89C0C4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" y="70945"/>
            <a:ext cx="3239211" cy="307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68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0FD930C-009C-45CC-813A-5952FD7C4EA2}"/>
              </a:ext>
            </a:extLst>
          </p:cNvPr>
          <p:cNvSpPr/>
          <p:nvPr/>
        </p:nvSpPr>
        <p:spPr>
          <a:xfrm>
            <a:off x="3455957" y="4291072"/>
            <a:ext cx="4369981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9D035BC7-1114-4913-8603-0CB8562D50F7}"/>
              </a:ext>
            </a:extLst>
          </p:cNvPr>
          <p:cNvCxnSpPr>
            <a:cxnSpLocks/>
          </p:cNvCxnSpPr>
          <p:nvPr/>
        </p:nvCxnSpPr>
        <p:spPr>
          <a:xfrm>
            <a:off x="595423" y="6347637"/>
            <a:ext cx="973942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>
            <a:extLst>
              <a:ext uri="{FF2B5EF4-FFF2-40B4-BE49-F238E27FC236}">
                <a16:creationId xmlns:a16="http://schemas.microsoft.com/office/drawing/2014/main" id="{478E483F-0D67-4B68-8D3B-ACFF97739BCF}"/>
              </a:ext>
            </a:extLst>
          </p:cNvPr>
          <p:cNvCxnSpPr>
            <a:cxnSpLocks/>
          </p:cNvCxnSpPr>
          <p:nvPr/>
        </p:nvCxnSpPr>
        <p:spPr>
          <a:xfrm flipH="1" flipV="1">
            <a:off x="595423" y="3530009"/>
            <a:ext cx="10632" cy="2817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481D37BD-3992-4771-AB95-7D371105AF80}"/>
              </a:ext>
            </a:extLst>
          </p:cNvPr>
          <p:cNvSpPr txBox="1"/>
          <p:nvPr/>
        </p:nvSpPr>
        <p:spPr>
          <a:xfrm>
            <a:off x="595423" y="6528391"/>
            <a:ext cx="1105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	0.1	0.2 	0.3	0.4	0.5	0.6	0.7	0.8	0.9	1.0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CEBFF63-FDCD-4903-8474-479B52509368}"/>
              </a:ext>
            </a:extLst>
          </p:cNvPr>
          <p:cNvCxnSpPr/>
          <p:nvPr/>
        </p:nvCxnSpPr>
        <p:spPr>
          <a:xfrm>
            <a:off x="5465135" y="2400879"/>
            <a:ext cx="0" cy="41275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24538A4-7438-4ED8-8BD7-B513E14CB536}"/>
              </a:ext>
            </a:extLst>
          </p:cNvPr>
          <p:cNvSpPr txBox="1"/>
          <p:nvPr/>
        </p:nvSpPr>
        <p:spPr>
          <a:xfrm>
            <a:off x="6613451" y="362607"/>
            <a:ext cx="40510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If 10% (0.1) of our actual False observations are classified as False Positives and 60% (0.6) of our actual True observations are True Positives the we plot point A in the ROC graph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99C38-853A-4979-A5E7-13F89C0C4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" y="70945"/>
            <a:ext cx="3239211" cy="3076085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F8F396-79EF-472E-9CA5-6474D69E9474}"/>
              </a:ext>
            </a:extLst>
          </p:cNvPr>
          <p:cNvSpPr/>
          <p:nvPr/>
        </p:nvSpPr>
        <p:spPr>
          <a:xfrm>
            <a:off x="2387907" y="4298181"/>
            <a:ext cx="4338085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4472C4">
              <a:alpha val="32157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104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0FD930C-009C-45CC-813A-5952FD7C4EA2}"/>
              </a:ext>
            </a:extLst>
          </p:cNvPr>
          <p:cNvSpPr/>
          <p:nvPr/>
        </p:nvSpPr>
        <p:spPr>
          <a:xfrm>
            <a:off x="3264196" y="4277430"/>
            <a:ext cx="4369981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9D035BC7-1114-4913-8603-0CB8562D50F7}"/>
              </a:ext>
            </a:extLst>
          </p:cNvPr>
          <p:cNvCxnSpPr>
            <a:cxnSpLocks/>
          </p:cNvCxnSpPr>
          <p:nvPr/>
        </p:nvCxnSpPr>
        <p:spPr>
          <a:xfrm>
            <a:off x="595423" y="6347637"/>
            <a:ext cx="973942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>
            <a:extLst>
              <a:ext uri="{FF2B5EF4-FFF2-40B4-BE49-F238E27FC236}">
                <a16:creationId xmlns:a16="http://schemas.microsoft.com/office/drawing/2014/main" id="{478E483F-0D67-4B68-8D3B-ACFF97739BCF}"/>
              </a:ext>
            </a:extLst>
          </p:cNvPr>
          <p:cNvCxnSpPr>
            <a:cxnSpLocks/>
          </p:cNvCxnSpPr>
          <p:nvPr/>
        </p:nvCxnSpPr>
        <p:spPr>
          <a:xfrm flipH="1" flipV="1">
            <a:off x="595423" y="3530009"/>
            <a:ext cx="10632" cy="2817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481D37BD-3992-4771-AB95-7D371105AF80}"/>
              </a:ext>
            </a:extLst>
          </p:cNvPr>
          <p:cNvSpPr txBox="1"/>
          <p:nvPr/>
        </p:nvSpPr>
        <p:spPr>
          <a:xfrm>
            <a:off x="595423" y="6528391"/>
            <a:ext cx="1105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	0.1	0.2 	0.3	0.4	0.5	0.6	0.7	0.8	0.9	1.0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CEBFF63-FDCD-4903-8474-479B52509368}"/>
              </a:ext>
            </a:extLst>
          </p:cNvPr>
          <p:cNvCxnSpPr/>
          <p:nvPr/>
        </p:nvCxnSpPr>
        <p:spPr>
          <a:xfrm>
            <a:off x="5465135" y="2400879"/>
            <a:ext cx="0" cy="41275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24538A4-7438-4ED8-8BD7-B513E14CB536}"/>
              </a:ext>
            </a:extLst>
          </p:cNvPr>
          <p:cNvSpPr txBox="1"/>
          <p:nvPr/>
        </p:nvSpPr>
        <p:spPr>
          <a:xfrm>
            <a:off x="6613451" y="362607"/>
            <a:ext cx="40510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Point C in ROC graph</a:t>
            </a:r>
          </a:p>
          <a:p>
            <a:r>
              <a:rPr lang="en-GB" b="1" dirty="0"/>
              <a:t>Both class distributions overlap each other fully so there FP rate is always equal to the TP rate, whatever the threshold.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99C38-853A-4979-A5E7-13F89C0C4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" y="70945"/>
            <a:ext cx="3239211" cy="3076085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F8F396-79EF-472E-9CA5-6474D69E9474}"/>
              </a:ext>
            </a:extLst>
          </p:cNvPr>
          <p:cNvSpPr/>
          <p:nvPr/>
        </p:nvSpPr>
        <p:spPr>
          <a:xfrm>
            <a:off x="3296092" y="4291072"/>
            <a:ext cx="4338085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4472C4">
              <a:alpha val="32157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1226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0FD930C-009C-45CC-813A-5952FD7C4EA2}"/>
              </a:ext>
            </a:extLst>
          </p:cNvPr>
          <p:cNvSpPr/>
          <p:nvPr/>
        </p:nvSpPr>
        <p:spPr>
          <a:xfrm>
            <a:off x="2479715" y="4277430"/>
            <a:ext cx="4369981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9D035BC7-1114-4913-8603-0CB8562D50F7}"/>
              </a:ext>
            </a:extLst>
          </p:cNvPr>
          <p:cNvCxnSpPr>
            <a:cxnSpLocks/>
          </p:cNvCxnSpPr>
          <p:nvPr/>
        </p:nvCxnSpPr>
        <p:spPr>
          <a:xfrm>
            <a:off x="595423" y="6347637"/>
            <a:ext cx="973942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>
            <a:extLst>
              <a:ext uri="{FF2B5EF4-FFF2-40B4-BE49-F238E27FC236}">
                <a16:creationId xmlns:a16="http://schemas.microsoft.com/office/drawing/2014/main" id="{478E483F-0D67-4B68-8D3B-ACFF97739BCF}"/>
              </a:ext>
            </a:extLst>
          </p:cNvPr>
          <p:cNvCxnSpPr>
            <a:cxnSpLocks/>
          </p:cNvCxnSpPr>
          <p:nvPr/>
        </p:nvCxnSpPr>
        <p:spPr>
          <a:xfrm flipH="1" flipV="1">
            <a:off x="595423" y="3530009"/>
            <a:ext cx="10632" cy="2817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481D37BD-3992-4771-AB95-7D371105AF80}"/>
              </a:ext>
            </a:extLst>
          </p:cNvPr>
          <p:cNvSpPr txBox="1"/>
          <p:nvPr/>
        </p:nvSpPr>
        <p:spPr>
          <a:xfrm>
            <a:off x="595423" y="6528391"/>
            <a:ext cx="1105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	0.1	0.2 	0.3	0.4	0.5	0.6	0.7	0.8	0.9	1.0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CEBFF63-FDCD-4903-8474-479B52509368}"/>
              </a:ext>
            </a:extLst>
          </p:cNvPr>
          <p:cNvCxnSpPr/>
          <p:nvPr/>
        </p:nvCxnSpPr>
        <p:spPr>
          <a:xfrm>
            <a:off x="5465135" y="2400879"/>
            <a:ext cx="0" cy="41275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24538A4-7438-4ED8-8BD7-B513E14CB536}"/>
              </a:ext>
            </a:extLst>
          </p:cNvPr>
          <p:cNvSpPr txBox="1"/>
          <p:nvPr/>
        </p:nvSpPr>
        <p:spPr>
          <a:xfrm>
            <a:off x="6613451" y="362607"/>
            <a:ext cx="40510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If 60% (0.6) of our actual False observations are classified as False Positives and 20% (0.2) of our actual True observations are True Positives then we plot point E in the ROC graph.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99C38-853A-4979-A5E7-13F89C0C4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" y="70945"/>
            <a:ext cx="3239211" cy="3076085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F8F396-79EF-472E-9CA5-6474D69E9474}"/>
              </a:ext>
            </a:extLst>
          </p:cNvPr>
          <p:cNvSpPr/>
          <p:nvPr/>
        </p:nvSpPr>
        <p:spPr>
          <a:xfrm>
            <a:off x="3551491" y="4306006"/>
            <a:ext cx="4338085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4472C4">
              <a:alpha val="32157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291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0FD930C-009C-45CC-813A-5952FD7C4EA2}"/>
              </a:ext>
            </a:extLst>
          </p:cNvPr>
          <p:cNvSpPr/>
          <p:nvPr/>
        </p:nvSpPr>
        <p:spPr>
          <a:xfrm>
            <a:off x="2356885" y="4277430"/>
            <a:ext cx="4369981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9D035BC7-1114-4913-8603-0CB8562D50F7}"/>
              </a:ext>
            </a:extLst>
          </p:cNvPr>
          <p:cNvCxnSpPr>
            <a:cxnSpLocks/>
          </p:cNvCxnSpPr>
          <p:nvPr/>
        </p:nvCxnSpPr>
        <p:spPr>
          <a:xfrm>
            <a:off x="595423" y="6347637"/>
            <a:ext cx="973942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>
            <a:extLst>
              <a:ext uri="{FF2B5EF4-FFF2-40B4-BE49-F238E27FC236}">
                <a16:creationId xmlns:a16="http://schemas.microsoft.com/office/drawing/2014/main" id="{478E483F-0D67-4B68-8D3B-ACFF97739BCF}"/>
              </a:ext>
            </a:extLst>
          </p:cNvPr>
          <p:cNvCxnSpPr>
            <a:cxnSpLocks/>
          </p:cNvCxnSpPr>
          <p:nvPr/>
        </p:nvCxnSpPr>
        <p:spPr>
          <a:xfrm flipH="1" flipV="1">
            <a:off x="595423" y="3530009"/>
            <a:ext cx="10632" cy="2817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481D37BD-3992-4771-AB95-7D371105AF80}"/>
              </a:ext>
            </a:extLst>
          </p:cNvPr>
          <p:cNvSpPr txBox="1"/>
          <p:nvPr/>
        </p:nvSpPr>
        <p:spPr>
          <a:xfrm>
            <a:off x="595423" y="6528391"/>
            <a:ext cx="1105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	0.1	0.2 	0.3	0.4	0.5	0.6	0.7	0.8	0.9	1.0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CEBFF63-FDCD-4903-8474-479B52509368}"/>
              </a:ext>
            </a:extLst>
          </p:cNvPr>
          <p:cNvCxnSpPr/>
          <p:nvPr/>
        </p:nvCxnSpPr>
        <p:spPr>
          <a:xfrm>
            <a:off x="770305" y="2400879"/>
            <a:ext cx="0" cy="412751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224538A4-7438-4ED8-8BD7-B513E14CB536}"/>
              </a:ext>
            </a:extLst>
          </p:cNvPr>
          <p:cNvSpPr txBox="1"/>
          <p:nvPr/>
        </p:nvSpPr>
        <p:spPr>
          <a:xfrm>
            <a:off x="3901196" y="2074792"/>
            <a:ext cx="6433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 get a ROC curve we slide the decision threshold from 0 to 1.0 and plot (FPR,TPR) at each point.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AF8F396-79EF-472E-9CA5-6474D69E9474}"/>
              </a:ext>
            </a:extLst>
          </p:cNvPr>
          <p:cNvSpPr/>
          <p:nvPr/>
        </p:nvSpPr>
        <p:spPr>
          <a:xfrm>
            <a:off x="1214491" y="4277430"/>
            <a:ext cx="4338085" cy="1860878"/>
          </a:xfrm>
          <a:custGeom>
            <a:avLst/>
            <a:gdLst>
              <a:gd name="connsiteX0" fmla="*/ 16939 w 5078037"/>
              <a:gd name="connsiteY0" fmla="*/ 1839432 h 1860878"/>
              <a:gd name="connsiteX1" fmla="*/ 102000 w 5078037"/>
              <a:gd name="connsiteY1" fmla="*/ 1860697 h 1860878"/>
              <a:gd name="connsiteX2" fmla="*/ 793116 w 5078037"/>
              <a:gd name="connsiteY2" fmla="*/ 1828800 h 1860878"/>
              <a:gd name="connsiteX3" fmla="*/ 1282214 w 5078037"/>
              <a:gd name="connsiteY3" fmla="*/ 1669311 h 1860878"/>
              <a:gd name="connsiteX4" fmla="*/ 1516130 w 5078037"/>
              <a:gd name="connsiteY4" fmla="*/ 1467293 h 1860878"/>
              <a:gd name="connsiteX5" fmla="*/ 1760679 w 5078037"/>
              <a:gd name="connsiteY5" fmla="*/ 1158948 h 1860878"/>
              <a:gd name="connsiteX6" fmla="*/ 2037125 w 5078037"/>
              <a:gd name="connsiteY6" fmla="*/ 616688 h 1860878"/>
              <a:gd name="connsiteX7" fmla="*/ 2302939 w 5078037"/>
              <a:gd name="connsiteY7" fmla="*/ 180753 h 1860878"/>
              <a:gd name="connsiteX8" fmla="*/ 2451795 w 5078037"/>
              <a:gd name="connsiteY8" fmla="*/ 42530 h 1860878"/>
              <a:gd name="connsiteX9" fmla="*/ 2590018 w 5078037"/>
              <a:gd name="connsiteY9" fmla="*/ 0 h 1860878"/>
              <a:gd name="connsiteX10" fmla="*/ 2738874 w 5078037"/>
              <a:gd name="connsiteY10" fmla="*/ 42530 h 1860878"/>
              <a:gd name="connsiteX11" fmla="*/ 2887730 w 5078037"/>
              <a:gd name="connsiteY11" fmla="*/ 202018 h 1860878"/>
              <a:gd name="connsiteX12" fmla="*/ 3068483 w 5078037"/>
              <a:gd name="connsiteY12" fmla="*/ 489097 h 1860878"/>
              <a:gd name="connsiteX13" fmla="*/ 3398093 w 5078037"/>
              <a:gd name="connsiteY13" fmla="*/ 1095153 h 1860878"/>
              <a:gd name="connsiteX14" fmla="*/ 3653274 w 5078037"/>
              <a:gd name="connsiteY14" fmla="*/ 1446027 h 1860878"/>
              <a:gd name="connsiteX15" fmla="*/ 3823395 w 5078037"/>
              <a:gd name="connsiteY15" fmla="*/ 1616148 h 1860878"/>
              <a:gd name="connsiteX16" fmla="*/ 3950986 w 5078037"/>
              <a:gd name="connsiteY16" fmla="*/ 1690576 h 1860878"/>
              <a:gd name="connsiteX17" fmla="*/ 4110474 w 5078037"/>
              <a:gd name="connsiteY17" fmla="*/ 1754372 h 1860878"/>
              <a:gd name="connsiteX18" fmla="*/ 4471981 w 5078037"/>
              <a:gd name="connsiteY18" fmla="*/ 1828800 h 1860878"/>
              <a:gd name="connsiteX19" fmla="*/ 4727162 w 5078037"/>
              <a:gd name="connsiteY19" fmla="*/ 1839432 h 1860878"/>
              <a:gd name="connsiteX20" fmla="*/ 5078037 w 5078037"/>
              <a:gd name="connsiteY20" fmla="*/ 1850065 h 1860878"/>
              <a:gd name="connsiteX21" fmla="*/ 16939 w 5078037"/>
              <a:gd name="connsiteY21" fmla="*/ 1839432 h 186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078037" h="1860878">
                <a:moveTo>
                  <a:pt x="16939" y="1839432"/>
                </a:moveTo>
                <a:cubicBezTo>
                  <a:pt x="-5212" y="1850950"/>
                  <a:pt x="-27363" y="1862469"/>
                  <a:pt x="102000" y="1860697"/>
                </a:cubicBezTo>
                <a:cubicBezTo>
                  <a:pt x="231363" y="1858925"/>
                  <a:pt x="596414" y="1860698"/>
                  <a:pt x="793116" y="1828800"/>
                </a:cubicBezTo>
                <a:cubicBezTo>
                  <a:pt x="989818" y="1796902"/>
                  <a:pt x="1161712" y="1729562"/>
                  <a:pt x="1282214" y="1669311"/>
                </a:cubicBezTo>
                <a:cubicBezTo>
                  <a:pt x="1402716" y="1609060"/>
                  <a:pt x="1436386" y="1552353"/>
                  <a:pt x="1516130" y="1467293"/>
                </a:cubicBezTo>
                <a:cubicBezTo>
                  <a:pt x="1595874" y="1382233"/>
                  <a:pt x="1673847" y="1300715"/>
                  <a:pt x="1760679" y="1158948"/>
                </a:cubicBezTo>
                <a:cubicBezTo>
                  <a:pt x="1847511" y="1017181"/>
                  <a:pt x="1946748" y="779720"/>
                  <a:pt x="2037125" y="616688"/>
                </a:cubicBezTo>
                <a:cubicBezTo>
                  <a:pt x="2127502" y="453655"/>
                  <a:pt x="2233827" y="276446"/>
                  <a:pt x="2302939" y="180753"/>
                </a:cubicBezTo>
                <a:cubicBezTo>
                  <a:pt x="2372051" y="85060"/>
                  <a:pt x="2403949" y="72655"/>
                  <a:pt x="2451795" y="42530"/>
                </a:cubicBezTo>
                <a:cubicBezTo>
                  <a:pt x="2499641" y="12405"/>
                  <a:pt x="2542172" y="0"/>
                  <a:pt x="2590018" y="0"/>
                </a:cubicBezTo>
                <a:cubicBezTo>
                  <a:pt x="2637864" y="0"/>
                  <a:pt x="2689255" y="8860"/>
                  <a:pt x="2738874" y="42530"/>
                </a:cubicBezTo>
                <a:cubicBezTo>
                  <a:pt x="2788493" y="76200"/>
                  <a:pt x="2832795" y="127590"/>
                  <a:pt x="2887730" y="202018"/>
                </a:cubicBezTo>
                <a:cubicBezTo>
                  <a:pt x="2942665" y="276446"/>
                  <a:pt x="2983423" y="340241"/>
                  <a:pt x="3068483" y="489097"/>
                </a:cubicBezTo>
                <a:cubicBezTo>
                  <a:pt x="3153543" y="637953"/>
                  <a:pt x="3300628" y="935665"/>
                  <a:pt x="3398093" y="1095153"/>
                </a:cubicBezTo>
                <a:cubicBezTo>
                  <a:pt x="3495558" y="1254641"/>
                  <a:pt x="3582390" y="1359194"/>
                  <a:pt x="3653274" y="1446027"/>
                </a:cubicBezTo>
                <a:cubicBezTo>
                  <a:pt x="3724158" y="1532859"/>
                  <a:pt x="3773776" y="1575390"/>
                  <a:pt x="3823395" y="1616148"/>
                </a:cubicBezTo>
                <a:cubicBezTo>
                  <a:pt x="3873014" y="1656906"/>
                  <a:pt x="3903139" y="1667539"/>
                  <a:pt x="3950986" y="1690576"/>
                </a:cubicBezTo>
                <a:cubicBezTo>
                  <a:pt x="3998833" y="1713613"/>
                  <a:pt x="4023642" y="1731335"/>
                  <a:pt x="4110474" y="1754372"/>
                </a:cubicBezTo>
                <a:cubicBezTo>
                  <a:pt x="4197306" y="1777409"/>
                  <a:pt x="4369200" y="1814623"/>
                  <a:pt x="4471981" y="1828800"/>
                </a:cubicBezTo>
                <a:cubicBezTo>
                  <a:pt x="4574762" y="1842977"/>
                  <a:pt x="4727162" y="1839432"/>
                  <a:pt x="4727162" y="1839432"/>
                </a:cubicBezTo>
                <a:lnTo>
                  <a:pt x="5078037" y="1850065"/>
                </a:lnTo>
                <a:lnTo>
                  <a:pt x="16939" y="1839432"/>
                </a:lnTo>
                <a:close/>
              </a:path>
            </a:pathLst>
          </a:custGeom>
          <a:solidFill>
            <a:srgbClr val="4472C4">
              <a:alpha val="32157"/>
            </a:srgbClr>
          </a:solidFill>
          <a:ln>
            <a:solidFill>
              <a:srgbClr val="2F528F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42F5935-E89D-47AA-9658-1DC96F54AE3B}"/>
              </a:ext>
            </a:extLst>
          </p:cNvPr>
          <p:cNvSpPr/>
          <p:nvPr/>
        </p:nvSpPr>
        <p:spPr>
          <a:xfrm>
            <a:off x="777922" y="3399209"/>
            <a:ext cx="8951193" cy="532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297FC9-00E2-48A4-A923-8AA73271C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" y="70945"/>
            <a:ext cx="3239211" cy="307608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B4F4F9-A2D4-4959-9AA6-26470E7AD4BF}"/>
              </a:ext>
            </a:extLst>
          </p:cNvPr>
          <p:cNvSpPr/>
          <p:nvPr/>
        </p:nvSpPr>
        <p:spPr>
          <a:xfrm>
            <a:off x="770305" y="218364"/>
            <a:ext cx="2491509" cy="24565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73A6DD4-2842-480E-A935-7E511174A651}"/>
              </a:ext>
            </a:extLst>
          </p:cNvPr>
          <p:cNvSpPr/>
          <p:nvPr/>
        </p:nvSpPr>
        <p:spPr>
          <a:xfrm>
            <a:off x="777922" y="204716"/>
            <a:ext cx="2497541" cy="2456597"/>
          </a:xfrm>
          <a:custGeom>
            <a:avLst/>
            <a:gdLst>
              <a:gd name="connsiteX0" fmla="*/ 0 w 2497541"/>
              <a:gd name="connsiteY0" fmla="*/ 2456597 h 2456597"/>
              <a:gd name="connsiteX1" fmla="*/ 68239 w 2497541"/>
              <a:gd name="connsiteY1" fmla="*/ 996287 h 2456597"/>
              <a:gd name="connsiteX2" fmla="*/ 341194 w 2497541"/>
              <a:gd name="connsiteY2" fmla="*/ 300251 h 2456597"/>
              <a:gd name="connsiteX3" fmla="*/ 832514 w 2497541"/>
              <a:gd name="connsiteY3" fmla="*/ 68239 h 2456597"/>
              <a:gd name="connsiteX4" fmla="*/ 2497541 w 2497541"/>
              <a:gd name="connsiteY4" fmla="*/ 0 h 2456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7541" h="2456597">
                <a:moveTo>
                  <a:pt x="0" y="2456597"/>
                </a:moveTo>
                <a:cubicBezTo>
                  <a:pt x="5686" y="1906137"/>
                  <a:pt x="11373" y="1355678"/>
                  <a:pt x="68239" y="996287"/>
                </a:cubicBezTo>
                <a:cubicBezTo>
                  <a:pt x="125105" y="636896"/>
                  <a:pt x="213815" y="454926"/>
                  <a:pt x="341194" y="300251"/>
                </a:cubicBezTo>
                <a:cubicBezTo>
                  <a:pt x="468573" y="145576"/>
                  <a:pt x="473123" y="118281"/>
                  <a:pt x="832514" y="68239"/>
                </a:cubicBezTo>
                <a:cubicBezTo>
                  <a:pt x="1191905" y="18197"/>
                  <a:pt x="2204114" y="36394"/>
                  <a:pt x="2497541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51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F5E30976-56C3-4BFD-A610-F52E60BD0A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0203" y="1329282"/>
            <a:ext cx="5821907" cy="552871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BAEF8C7-2D39-40FE-A8EA-2CA78954F0EA}"/>
              </a:ext>
            </a:extLst>
          </p:cNvPr>
          <p:cNvSpPr/>
          <p:nvPr/>
        </p:nvSpPr>
        <p:spPr>
          <a:xfrm>
            <a:off x="3506336" y="1605913"/>
            <a:ext cx="4353637" cy="43704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E57AAB-6D13-4C25-9D3C-F4C2A4129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 The Area Under the Curve (AUC)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7CFCA25-D1D5-4772-95EF-07D53082CBEC}"/>
              </a:ext>
            </a:extLst>
          </p:cNvPr>
          <p:cNvSpPr/>
          <p:nvPr/>
        </p:nvSpPr>
        <p:spPr>
          <a:xfrm>
            <a:off x="3506335" y="1605913"/>
            <a:ext cx="4353637" cy="4370457"/>
          </a:xfrm>
          <a:custGeom>
            <a:avLst/>
            <a:gdLst>
              <a:gd name="connsiteX0" fmla="*/ 0 w 4367284"/>
              <a:gd name="connsiteY0" fmla="*/ 4339988 h 4339988"/>
              <a:gd name="connsiteX1" fmla="*/ 204717 w 4367284"/>
              <a:gd name="connsiteY1" fmla="*/ 2593074 h 4339988"/>
              <a:gd name="connsiteX2" fmla="*/ 423081 w 4367284"/>
              <a:gd name="connsiteY2" fmla="*/ 846161 h 4339988"/>
              <a:gd name="connsiteX3" fmla="*/ 859809 w 4367284"/>
              <a:gd name="connsiteY3" fmla="*/ 272955 h 4339988"/>
              <a:gd name="connsiteX4" fmla="*/ 1897039 w 4367284"/>
              <a:gd name="connsiteY4" fmla="*/ 109182 h 4339988"/>
              <a:gd name="connsiteX5" fmla="*/ 4367284 w 4367284"/>
              <a:gd name="connsiteY5" fmla="*/ 0 h 4339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7284" h="4339988">
                <a:moveTo>
                  <a:pt x="0" y="4339988"/>
                </a:moveTo>
                <a:cubicBezTo>
                  <a:pt x="68239" y="3757683"/>
                  <a:pt x="134203" y="3175379"/>
                  <a:pt x="204717" y="2593074"/>
                </a:cubicBezTo>
                <a:cubicBezTo>
                  <a:pt x="275231" y="2010769"/>
                  <a:pt x="313899" y="1232847"/>
                  <a:pt x="423081" y="846161"/>
                </a:cubicBezTo>
                <a:cubicBezTo>
                  <a:pt x="532263" y="459474"/>
                  <a:pt x="614149" y="395785"/>
                  <a:pt x="859809" y="272955"/>
                </a:cubicBezTo>
                <a:cubicBezTo>
                  <a:pt x="1105469" y="150125"/>
                  <a:pt x="1312460" y="154674"/>
                  <a:pt x="1897039" y="109182"/>
                </a:cubicBezTo>
                <a:cubicBezTo>
                  <a:pt x="2481618" y="63690"/>
                  <a:pt x="3987421" y="36394"/>
                  <a:pt x="4367284" y="0"/>
                </a:cubicBezTo>
              </a:path>
            </a:pathLst>
          </a:cu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85C691EF-B8D9-4176-9CAC-BBA56531BECD}"/>
              </a:ext>
            </a:extLst>
          </p:cNvPr>
          <p:cNvSpPr/>
          <p:nvPr/>
        </p:nvSpPr>
        <p:spPr>
          <a:xfrm>
            <a:off x="3506335" y="1605913"/>
            <a:ext cx="4353637" cy="4370457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BB2349-3443-4C77-A7CF-7FF4E5A76557}"/>
              </a:ext>
            </a:extLst>
          </p:cNvPr>
          <p:cNvSpPr txBox="1"/>
          <p:nvPr/>
        </p:nvSpPr>
        <p:spPr>
          <a:xfrm>
            <a:off x="8884692" y="887104"/>
            <a:ext cx="31116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This gives a sense of the quality of the classifier.</a:t>
            </a:r>
          </a:p>
          <a:p>
            <a:endParaRPr lang="en-GB" sz="2400" b="1" dirty="0"/>
          </a:p>
          <a:p>
            <a:r>
              <a:rPr lang="en-GB" sz="2000" b="1" dirty="0"/>
              <a:t>Random guessing produces a diagonal line between (0,0) and (1,1) so we look for a AUC value greater than 0.5.</a:t>
            </a:r>
          </a:p>
          <a:p>
            <a:endParaRPr lang="en-GB" sz="2000" b="1" dirty="0"/>
          </a:p>
          <a:p>
            <a:r>
              <a:rPr lang="en-GB" sz="2000" b="1" dirty="0"/>
              <a:t>A perfect classifier will have a AUC of 1.0.</a:t>
            </a:r>
          </a:p>
          <a:p>
            <a:endParaRPr lang="en-GB" sz="2000" b="1" dirty="0"/>
          </a:p>
          <a:p>
            <a:r>
              <a:rPr lang="en-GB" sz="2000" b="1" dirty="0"/>
              <a:t>AUC is used when a general measure of predictiveness is required.</a:t>
            </a:r>
          </a:p>
        </p:txBody>
      </p:sp>
    </p:spTree>
    <p:extLst>
      <p:ext uri="{BB962C8B-B14F-4D97-AF65-F5344CB8AC3E}">
        <p14:creationId xmlns:p14="http://schemas.microsoft.com/office/powerpoint/2010/main" val="3619873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2A3F4-8CB2-4CC6-9D43-2F06801BD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74"/>
            <a:ext cx="10515600" cy="1325563"/>
          </a:xfrm>
        </p:spPr>
        <p:txBody>
          <a:bodyPr/>
          <a:lstStyle/>
          <a:p>
            <a:r>
              <a:rPr lang="en-GB" dirty="0"/>
              <a:t>Cross Validation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A2697-BD33-4551-9A9C-52A546122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9070"/>
            <a:ext cx="10515600" cy="484789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Recall we can split our data into: </a:t>
            </a:r>
          </a:p>
          <a:p>
            <a:r>
              <a:rPr lang="en-GB" dirty="0"/>
              <a:t>	a training set</a:t>
            </a:r>
          </a:p>
          <a:p>
            <a:r>
              <a:rPr lang="en-GB" dirty="0"/>
              <a:t>	A validation set</a:t>
            </a:r>
          </a:p>
          <a:p>
            <a:r>
              <a:rPr lang="en-GB" dirty="0"/>
              <a:t>	A test set</a:t>
            </a:r>
          </a:p>
          <a:p>
            <a:pPr marL="0" indent="0">
              <a:buNone/>
            </a:pPr>
            <a:r>
              <a:rPr lang="en-GB" dirty="0"/>
              <a:t>We use the validation set to tune our model’s hyper parameters without using the test set.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Scikit Learn has a K-fold cross validation function that can do useful things.</a:t>
            </a:r>
          </a:p>
          <a:p>
            <a:pPr marL="0" indent="0">
              <a:buNone/>
            </a:pPr>
            <a:r>
              <a:rPr lang="en-GB" dirty="0"/>
              <a:t>It can split your training data into multiple subsets (say 10 of them).</a:t>
            </a:r>
          </a:p>
          <a:p>
            <a:pPr marL="0" indent="0">
              <a:buNone/>
            </a:pPr>
            <a:r>
              <a:rPr lang="en-GB" dirty="0"/>
              <a:t>Each is called a fold.</a:t>
            </a:r>
          </a:p>
          <a:p>
            <a:pPr marL="0" indent="0">
              <a:buNone/>
            </a:pPr>
            <a:r>
              <a:rPr lang="en-GB" dirty="0"/>
              <a:t>It trains on 9 folds and tests it against one fold.</a:t>
            </a:r>
          </a:p>
          <a:p>
            <a:pPr marL="0" indent="0">
              <a:buNone/>
            </a:pPr>
            <a:r>
              <a:rPr lang="en-GB" dirty="0"/>
              <a:t>It does this for each of the ten folds.</a:t>
            </a:r>
          </a:p>
          <a:p>
            <a:pPr marL="0" indent="0">
              <a:buNone/>
            </a:pPr>
            <a:r>
              <a:rPr lang="en-GB" dirty="0"/>
              <a:t>You can choose the number of folds.</a:t>
            </a:r>
          </a:p>
          <a:p>
            <a:pPr marL="0" indent="0">
              <a:buNone/>
            </a:pPr>
            <a:r>
              <a:rPr lang="en-GB" dirty="0"/>
              <a:t>This can be useful for creating ROC curves.  See the </a:t>
            </a:r>
            <a:r>
              <a:rPr lang="en-GB" dirty="0" err="1"/>
              <a:t>Jupyter</a:t>
            </a:r>
            <a:r>
              <a:rPr lang="en-GB" dirty="0"/>
              <a:t> example notebook on Moodle to see this </a:t>
            </a:r>
            <a:r>
              <a:rPr lang="en-GB"/>
              <a:t>in action.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348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</TotalTime>
  <Words>1532</Words>
  <Application>Microsoft Office PowerPoint</Application>
  <PresentationFormat>Widescreen</PresentationFormat>
  <Paragraphs>285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AdvEPSTIM</vt:lpstr>
      <vt:lpstr>AdvEPSTIM-I</vt:lpstr>
      <vt:lpstr>AdvPSTim-B</vt:lpstr>
      <vt:lpstr>Arial</vt:lpstr>
      <vt:lpstr>Calibri</vt:lpstr>
      <vt:lpstr>Calibri Light</vt:lpstr>
      <vt:lpstr>Cambria Math</vt:lpstr>
      <vt:lpstr>Office Theme</vt:lpstr>
      <vt:lpstr>Evaluation of Classifier Performance</vt:lpstr>
      <vt:lpstr> Let’s define a few terms before we  explore the confusion matrix and ROC curves</vt:lpstr>
      <vt:lpstr>The Confusion Matrix</vt:lpstr>
      <vt:lpstr>The Confusion Matrix Common performance metrics calculated from it</vt:lpstr>
      <vt:lpstr>The Confusion Matrix Common performance metrics calculated from it</vt:lpstr>
      <vt:lpstr>The Confusion Matrix Common performance metrics calculated from it</vt:lpstr>
      <vt:lpstr>PowerPoint Presentation</vt:lpstr>
      <vt:lpstr>PowerPoint Presentation</vt:lpstr>
      <vt:lpstr>The Multiclass Confusion Matrix</vt:lpstr>
      <vt:lpstr>The Multiclass Confusion Matrix An Example</vt:lpstr>
      <vt:lpstr>3. ROC space </vt:lpstr>
      <vt:lpstr>Decision Boundaries and ROC Curves</vt:lpstr>
      <vt:lpstr>Decision Boundaries and ROC Curves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The Area Under the Curve (AUC)</vt:lpstr>
      <vt:lpstr>Cross Validation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Classification and Evaluation of Classifier Performance</dc:title>
  <dc:creator>Gordon Dickers</dc:creator>
  <cp:lastModifiedBy>Gordon Dickers</cp:lastModifiedBy>
  <cp:revision>53</cp:revision>
  <dcterms:created xsi:type="dcterms:W3CDTF">2020-10-22T14:10:12Z</dcterms:created>
  <dcterms:modified xsi:type="dcterms:W3CDTF">2022-02-13T17:20:37Z</dcterms:modified>
</cp:coreProperties>
</file>