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8C32A1-E317-4683-8C6B-0CEC7D5FAEA5}" v="12955" dt="2018-06-13T01:13:30.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5" d="100"/>
          <a:sy n="65" d="100"/>
        </p:scale>
        <p:origin x="67" y="7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ha begum" userId="f8f95b3a361747ee" providerId="LiveId" clId="{FF8C32A1-E317-4683-8C6B-0CEC7D5FAEA5}"/>
    <pc:docChg chg="undo custSel addSld modSld">
      <pc:chgData name="aleha begum" userId="f8f95b3a361747ee" providerId="LiveId" clId="{FF8C32A1-E317-4683-8C6B-0CEC7D5FAEA5}" dt="2018-06-13T01:13:30.872" v="12954" actId="20577"/>
      <pc:docMkLst>
        <pc:docMk/>
      </pc:docMkLst>
      <pc:sldChg chg="modSp">
        <pc:chgData name="aleha begum" userId="f8f95b3a361747ee" providerId="LiveId" clId="{FF8C32A1-E317-4683-8C6B-0CEC7D5FAEA5}" dt="2018-06-13T01:13:30.872" v="12954" actId="20577"/>
        <pc:sldMkLst>
          <pc:docMk/>
          <pc:sldMk cId="4263170996" sldId="256"/>
        </pc:sldMkLst>
        <pc:spChg chg="mod">
          <ac:chgData name="aleha begum" userId="f8f95b3a361747ee" providerId="LiveId" clId="{FF8C32A1-E317-4683-8C6B-0CEC7D5FAEA5}" dt="2018-06-13T01:13:30.872" v="12954" actId="20577"/>
          <ac:spMkLst>
            <pc:docMk/>
            <pc:sldMk cId="4263170996" sldId="256"/>
            <ac:spMk id="3" creationId="{EA413199-6523-486C-98A1-9551E9C12CC1}"/>
          </ac:spMkLst>
        </pc:spChg>
      </pc:sldChg>
      <pc:sldChg chg="delSp modSp add">
        <pc:chgData name="aleha begum" userId="f8f95b3a361747ee" providerId="LiveId" clId="{FF8C32A1-E317-4683-8C6B-0CEC7D5FAEA5}" dt="2018-06-13T01:10:06.436" v="12738" actId="478"/>
        <pc:sldMkLst>
          <pc:docMk/>
          <pc:sldMk cId="299530029" sldId="265"/>
        </pc:sldMkLst>
        <pc:spChg chg="del">
          <ac:chgData name="aleha begum" userId="f8f95b3a361747ee" providerId="LiveId" clId="{FF8C32A1-E317-4683-8C6B-0CEC7D5FAEA5}" dt="2018-06-13T01:10:06.436" v="12738" actId="478"/>
          <ac:spMkLst>
            <pc:docMk/>
            <pc:sldMk cId="299530029" sldId="265"/>
            <ac:spMk id="2" creationId="{E3173580-0051-469D-A20D-EC0FF873F928}"/>
          </ac:spMkLst>
        </pc:spChg>
        <pc:spChg chg="mod">
          <ac:chgData name="aleha begum" userId="f8f95b3a361747ee" providerId="LiveId" clId="{FF8C32A1-E317-4683-8C6B-0CEC7D5FAEA5}" dt="2018-06-12T23:45:52.993" v="494" actId="20577"/>
          <ac:spMkLst>
            <pc:docMk/>
            <pc:sldMk cId="299530029" sldId="265"/>
            <ac:spMk id="3" creationId="{4882D6D9-F1C3-4B7C-BA83-2E259A4A9871}"/>
          </ac:spMkLst>
        </pc:spChg>
      </pc:sldChg>
      <pc:sldChg chg="modSp add">
        <pc:chgData name="aleha begum" userId="f8f95b3a361747ee" providerId="LiveId" clId="{FF8C32A1-E317-4683-8C6B-0CEC7D5FAEA5}" dt="2018-06-12T23:58:03.933" v="1535" actId="20577"/>
        <pc:sldMkLst>
          <pc:docMk/>
          <pc:sldMk cId="2369468069" sldId="266"/>
        </pc:sldMkLst>
        <pc:spChg chg="mod">
          <ac:chgData name="aleha begum" userId="f8f95b3a361747ee" providerId="LiveId" clId="{FF8C32A1-E317-4683-8C6B-0CEC7D5FAEA5}" dt="2018-06-12T23:52:33.548" v="574" actId="20577"/>
          <ac:spMkLst>
            <pc:docMk/>
            <pc:sldMk cId="2369468069" sldId="266"/>
            <ac:spMk id="2" creationId="{3B373DCA-6AA0-4836-9F3E-C59413F32EA8}"/>
          </ac:spMkLst>
        </pc:spChg>
        <pc:spChg chg="mod">
          <ac:chgData name="aleha begum" userId="f8f95b3a361747ee" providerId="LiveId" clId="{FF8C32A1-E317-4683-8C6B-0CEC7D5FAEA5}" dt="2018-06-12T23:58:03.933" v="1535" actId="20577"/>
          <ac:spMkLst>
            <pc:docMk/>
            <pc:sldMk cId="2369468069" sldId="266"/>
            <ac:spMk id="3" creationId="{8349C079-1A1E-419A-AB2C-9F1875489EAB}"/>
          </ac:spMkLst>
        </pc:spChg>
      </pc:sldChg>
      <pc:sldChg chg="modSp add">
        <pc:chgData name="aleha begum" userId="f8f95b3a361747ee" providerId="LiveId" clId="{FF8C32A1-E317-4683-8C6B-0CEC7D5FAEA5}" dt="2018-06-13T00:03:50.834" v="2412" actId="14100"/>
        <pc:sldMkLst>
          <pc:docMk/>
          <pc:sldMk cId="3951132573" sldId="267"/>
        </pc:sldMkLst>
        <pc:spChg chg="mod">
          <ac:chgData name="aleha begum" userId="f8f95b3a361747ee" providerId="LiveId" clId="{FF8C32A1-E317-4683-8C6B-0CEC7D5FAEA5}" dt="2018-06-12T23:58:34.952" v="1550" actId="5793"/>
          <ac:spMkLst>
            <pc:docMk/>
            <pc:sldMk cId="3951132573" sldId="267"/>
            <ac:spMk id="2" creationId="{DDD1C601-8AA5-498A-A010-DBEECF87EAEB}"/>
          </ac:spMkLst>
        </pc:spChg>
        <pc:spChg chg="mod">
          <ac:chgData name="aleha begum" userId="f8f95b3a361747ee" providerId="LiveId" clId="{FF8C32A1-E317-4683-8C6B-0CEC7D5FAEA5}" dt="2018-06-13T00:03:50.834" v="2412" actId="14100"/>
          <ac:spMkLst>
            <pc:docMk/>
            <pc:sldMk cId="3951132573" sldId="267"/>
            <ac:spMk id="3" creationId="{DD5C90BF-8C2B-4B29-B89C-E5A3B2E54ABB}"/>
          </ac:spMkLst>
        </pc:spChg>
      </pc:sldChg>
      <pc:sldChg chg="modSp add">
        <pc:chgData name="aleha begum" userId="f8f95b3a361747ee" providerId="LiveId" clId="{FF8C32A1-E317-4683-8C6B-0CEC7D5FAEA5}" dt="2018-06-13T00:09:06.396" v="3405" actId="20577"/>
        <pc:sldMkLst>
          <pc:docMk/>
          <pc:sldMk cId="1419579532" sldId="268"/>
        </pc:sldMkLst>
        <pc:spChg chg="mod">
          <ac:chgData name="aleha begum" userId="f8f95b3a361747ee" providerId="LiveId" clId="{FF8C32A1-E317-4683-8C6B-0CEC7D5FAEA5}" dt="2018-06-13T00:04:08.051" v="2427" actId="5793"/>
          <ac:spMkLst>
            <pc:docMk/>
            <pc:sldMk cId="1419579532" sldId="268"/>
            <ac:spMk id="2" creationId="{CC84762E-F331-4ECA-8828-FB5E570449C9}"/>
          </ac:spMkLst>
        </pc:spChg>
        <pc:spChg chg="mod">
          <ac:chgData name="aleha begum" userId="f8f95b3a361747ee" providerId="LiveId" clId="{FF8C32A1-E317-4683-8C6B-0CEC7D5FAEA5}" dt="2018-06-13T00:09:06.396" v="3405" actId="20577"/>
          <ac:spMkLst>
            <pc:docMk/>
            <pc:sldMk cId="1419579532" sldId="268"/>
            <ac:spMk id="3" creationId="{45C07D1F-4EDC-4AA4-BFF1-D36D8A9FB5F1}"/>
          </ac:spMkLst>
        </pc:spChg>
      </pc:sldChg>
      <pc:sldChg chg="modSp add">
        <pc:chgData name="aleha begum" userId="f8f95b3a361747ee" providerId="LiveId" clId="{FF8C32A1-E317-4683-8C6B-0CEC7D5FAEA5}" dt="2018-06-13T00:17:04.942" v="4401" actId="20577"/>
        <pc:sldMkLst>
          <pc:docMk/>
          <pc:sldMk cId="2810561690" sldId="269"/>
        </pc:sldMkLst>
        <pc:spChg chg="mod">
          <ac:chgData name="aleha begum" userId="f8f95b3a361747ee" providerId="LiveId" clId="{FF8C32A1-E317-4683-8C6B-0CEC7D5FAEA5}" dt="2018-06-13T00:11:18.552" v="3476" actId="20577"/>
          <ac:spMkLst>
            <pc:docMk/>
            <pc:sldMk cId="2810561690" sldId="269"/>
            <ac:spMk id="2" creationId="{77305612-3506-4C6B-808E-0BD2A4E38127}"/>
          </ac:spMkLst>
        </pc:spChg>
        <pc:spChg chg="mod">
          <ac:chgData name="aleha begum" userId="f8f95b3a361747ee" providerId="LiveId" clId="{FF8C32A1-E317-4683-8C6B-0CEC7D5FAEA5}" dt="2018-06-13T00:17:04.942" v="4401" actId="20577"/>
          <ac:spMkLst>
            <pc:docMk/>
            <pc:sldMk cId="2810561690" sldId="269"/>
            <ac:spMk id="3" creationId="{BD580630-BF33-41A4-A5A4-BD3563602C3C}"/>
          </ac:spMkLst>
        </pc:spChg>
      </pc:sldChg>
      <pc:sldChg chg="modSp add">
        <pc:chgData name="aleha begum" userId="f8f95b3a361747ee" providerId="LiveId" clId="{FF8C32A1-E317-4683-8C6B-0CEC7D5FAEA5}" dt="2018-06-13T00:23:15.613" v="5460" actId="20577"/>
        <pc:sldMkLst>
          <pc:docMk/>
          <pc:sldMk cId="3833293309" sldId="270"/>
        </pc:sldMkLst>
        <pc:spChg chg="mod">
          <ac:chgData name="aleha begum" userId="f8f95b3a361747ee" providerId="LiveId" clId="{FF8C32A1-E317-4683-8C6B-0CEC7D5FAEA5}" dt="2018-06-13T00:17:22.376" v="4422" actId="5793"/>
          <ac:spMkLst>
            <pc:docMk/>
            <pc:sldMk cId="3833293309" sldId="270"/>
            <ac:spMk id="2" creationId="{65F329B0-5A4E-410A-B321-A2ACF558423E}"/>
          </ac:spMkLst>
        </pc:spChg>
        <pc:spChg chg="mod">
          <ac:chgData name="aleha begum" userId="f8f95b3a361747ee" providerId="LiveId" clId="{FF8C32A1-E317-4683-8C6B-0CEC7D5FAEA5}" dt="2018-06-13T00:23:15.613" v="5460" actId="20577"/>
          <ac:spMkLst>
            <pc:docMk/>
            <pc:sldMk cId="3833293309" sldId="270"/>
            <ac:spMk id="3" creationId="{68EFE974-C434-4055-8FCD-28E1D560690D}"/>
          </ac:spMkLst>
        </pc:spChg>
      </pc:sldChg>
      <pc:sldChg chg="modSp add">
        <pc:chgData name="aleha begum" userId="f8f95b3a361747ee" providerId="LiveId" clId="{FF8C32A1-E317-4683-8C6B-0CEC7D5FAEA5}" dt="2018-06-13T00:29:36.292" v="6514" actId="20577"/>
        <pc:sldMkLst>
          <pc:docMk/>
          <pc:sldMk cId="1577237847" sldId="271"/>
        </pc:sldMkLst>
        <pc:spChg chg="mod">
          <ac:chgData name="aleha begum" userId="f8f95b3a361747ee" providerId="LiveId" clId="{FF8C32A1-E317-4683-8C6B-0CEC7D5FAEA5}" dt="2018-06-13T00:23:42.431" v="5475" actId="5793"/>
          <ac:spMkLst>
            <pc:docMk/>
            <pc:sldMk cId="1577237847" sldId="271"/>
            <ac:spMk id="2" creationId="{68A21E6C-ED1D-4355-A8D8-6F643294B8A7}"/>
          </ac:spMkLst>
        </pc:spChg>
        <pc:spChg chg="mod">
          <ac:chgData name="aleha begum" userId="f8f95b3a361747ee" providerId="LiveId" clId="{FF8C32A1-E317-4683-8C6B-0CEC7D5FAEA5}" dt="2018-06-13T00:29:36.292" v="6514" actId="20577"/>
          <ac:spMkLst>
            <pc:docMk/>
            <pc:sldMk cId="1577237847" sldId="271"/>
            <ac:spMk id="3" creationId="{37E16814-06F9-468F-A6F8-7B0307376C67}"/>
          </ac:spMkLst>
        </pc:spChg>
      </pc:sldChg>
      <pc:sldChg chg="modSp add">
        <pc:chgData name="aleha begum" userId="f8f95b3a361747ee" providerId="LiveId" clId="{FF8C32A1-E317-4683-8C6B-0CEC7D5FAEA5}" dt="2018-06-13T00:33:03.275" v="6702" actId="20577"/>
        <pc:sldMkLst>
          <pc:docMk/>
          <pc:sldMk cId="95970284" sldId="272"/>
        </pc:sldMkLst>
        <pc:spChg chg="mod">
          <ac:chgData name="aleha begum" userId="f8f95b3a361747ee" providerId="LiveId" clId="{FF8C32A1-E317-4683-8C6B-0CEC7D5FAEA5}" dt="2018-06-13T00:30:38.473" v="6540" actId="20577"/>
          <ac:spMkLst>
            <pc:docMk/>
            <pc:sldMk cId="95970284" sldId="272"/>
            <ac:spMk id="2" creationId="{E78C7B1E-52C4-42A8-95FB-EF77CB922E06}"/>
          </ac:spMkLst>
        </pc:spChg>
        <pc:spChg chg="mod">
          <ac:chgData name="aleha begum" userId="f8f95b3a361747ee" providerId="LiveId" clId="{FF8C32A1-E317-4683-8C6B-0CEC7D5FAEA5}" dt="2018-06-13T00:33:03.275" v="6702" actId="20577"/>
          <ac:spMkLst>
            <pc:docMk/>
            <pc:sldMk cId="95970284" sldId="272"/>
            <ac:spMk id="3" creationId="{BD103523-50B1-4A9D-BC2A-9FFCD22B7549}"/>
          </ac:spMkLst>
        </pc:spChg>
      </pc:sldChg>
      <pc:sldChg chg="modSp add">
        <pc:chgData name="aleha begum" userId="f8f95b3a361747ee" providerId="LiveId" clId="{FF8C32A1-E317-4683-8C6B-0CEC7D5FAEA5}" dt="2018-06-13T00:35:58.427" v="7114" actId="20577"/>
        <pc:sldMkLst>
          <pc:docMk/>
          <pc:sldMk cId="1062050909" sldId="273"/>
        </pc:sldMkLst>
        <pc:spChg chg="mod">
          <ac:chgData name="aleha begum" userId="f8f95b3a361747ee" providerId="LiveId" clId="{FF8C32A1-E317-4683-8C6B-0CEC7D5FAEA5}" dt="2018-06-13T00:33:31.337" v="6713" actId="20577"/>
          <ac:spMkLst>
            <pc:docMk/>
            <pc:sldMk cId="1062050909" sldId="273"/>
            <ac:spMk id="2" creationId="{A66CB73D-D23E-4291-ABA8-4B0B8E2BBD99}"/>
          </ac:spMkLst>
        </pc:spChg>
        <pc:spChg chg="mod">
          <ac:chgData name="aleha begum" userId="f8f95b3a361747ee" providerId="LiveId" clId="{FF8C32A1-E317-4683-8C6B-0CEC7D5FAEA5}" dt="2018-06-13T00:35:58.427" v="7114" actId="20577"/>
          <ac:spMkLst>
            <pc:docMk/>
            <pc:sldMk cId="1062050909" sldId="273"/>
            <ac:spMk id="3" creationId="{8CB265D9-0747-4E45-8895-5EC1C55687D2}"/>
          </ac:spMkLst>
        </pc:spChg>
      </pc:sldChg>
      <pc:sldChg chg="modSp add">
        <pc:chgData name="aleha begum" userId="f8f95b3a361747ee" providerId="LiveId" clId="{FF8C32A1-E317-4683-8C6B-0CEC7D5FAEA5}" dt="2018-06-13T00:41:12.899" v="7877" actId="20577"/>
        <pc:sldMkLst>
          <pc:docMk/>
          <pc:sldMk cId="4219352930" sldId="274"/>
        </pc:sldMkLst>
        <pc:spChg chg="mod">
          <ac:chgData name="aleha begum" userId="f8f95b3a361747ee" providerId="LiveId" clId="{FF8C32A1-E317-4683-8C6B-0CEC7D5FAEA5}" dt="2018-06-13T00:36:20.874" v="7123" actId="20577"/>
          <ac:spMkLst>
            <pc:docMk/>
            <pc:sldMk cId="4219352930" sldId="274"/>
            <ac:spMk id="2" creationId="{95409E9E-1839-47A6-BD06-DE4DD8E1426D}"/>
          </ac:spMkLst>
        </pc:spChg>
        <pc:spChg chg="mod">
          <ac:chgData name="aleha begum" userId="f8f95b3a361747ee" providerId="LiveId" clId="{FF8C32A1-E317-4683-8C6B-0CEC7D5FAEA5}" dt="2018-06-13T00:41:12.899" v="7877" actId="20577"/>
          <ac:spMkLst>
            <pc:docMk/>
            <pc:sldMk cId="4219352930" sldId="274"/>
            <ac:spMk id="3" creationId="{214A48CA-3ED1-4F9E-B145-6CEB51FCCE65}"/>
          </ac:spMkLst>
        </pc:spChg>
      </pc:sldChg>
      <pc:sldChg chg="modSp add">
        <pc:chgData name="aleha begum" userId="f8f95b3a361747ee" providerId="LiveId" clId="{FF8C32A1-E317-4683-8C6B-0CEC7D5FAEA5}" dt="2018-06-13T01:11:24.640" v="12824" actId="20577"/>
        <pc:sldMkLst>
          <pc:docMk/>
          <pc:sldMk cId="1331369079" sldId="275"/>
        </pc:sldMkLst>
        <pc:spChg chg="mod">
          <ac:chgData name="aleha begum" userId="f8f95b3a361747ee" providerId="LiveId" clId="{FF8C32A1-E317-4683-8C6B-0CEC7D5FAEA5}" dt="2018-06-13T00:41:36.175" v="7907" actId="20577"/>
          <ac:spMkLst>
            <pc:docMk/>
            <pc:sldMk cId="1331369079" sldId="275"/>
            <ac:spMk id="2" creationId="{CF48FA3D-2A7E-4A05-9B19-3309DBD7659D}"/>
          </ac:spMkLst>
        </pc:spChg>
        <pc:spChg chg="mod">
          <ac:chgData name="aleha begum" userId="f8f95b3a361747ee" providerId="LiveId" clId="{FF8C32A1-E317-4683-8C6B-0CEC7D5FAEA5}" dt="2018-06-13T01:11:24.640" v="12824" actId="20577"/>
          <ac:spMkLst>
            <pc:docMk/>
            <pc:sldMk cId="1331369079" sldId="275"/>
            <ac:spMk id="3" creationId="{CAC08F62-FDBD-4377-9B11-F62C19E71728}"/>
          </ac:spMkLst>
        </pc:spChg>
      </pc:sldChg>
      <pc:sldChg chg="modSp add">
        <pc:chgData name="aleha begum" userId="f8f95b3a361747ee" providerId="LiveId" clId="{FF8C32A1-E317-4683-8C6B-0CEC7D5FAEA5}" dt="2018-06-13T01:07:02.531" v="12394" actId="20577"/>
        <pc:sldMkLst>
          <pc:docMk/>
          <pc:sldMk cId="1625505358" sldId="276"/>
        </pc:sldMkLst>
        <pc:spChg chg="mod">
          <ac:chgData name="aleha begum" userId="f8f95b3a361747ee" providerId="LiveId" clId="{FF8C32A1-E317-4683-8C6B-0CEC7D5FAEA5}" dt="2018-06-13T00:46:19.266" v="8608" actId="20577"/>
          <ac:spMkLst>
            <pc:docMk/>
            <pc:sldMk cId="1625505358" sldId="276"/>
            <ac:spMk id="2" creationId="{AA2CFF38-0D0C-49EC-B539-70F49EA2F437}"/>
          </ac:spMkLst>
        </pc:spChg>
        <pc:spChg chg="mod">
          <ac:chgData name="aleha begum" userId="f8f95b3a361747ee" providerId="LiveId" clId="{FF8C32A1-E317-4683-8C6B-0CEC7D5FAEA5}" dt="2018-06-13T01:07:02.531" v="12394" actId="20577"/>
          <ac:spMkLst>
            <pc:docMk/>
            <pc:sldMk cId="1625505358" sldId="276"/>
            <ac:spMk id="3" creationId="{FEEB130B-4328-4CA1-9027-75B8DD24B00A}"/>
          </ac:spMkLst>
        </pc:spChg>
      </pc:sldChg>
      <pc:sldChg chg="modSp add">
        <pc:chgData name="aleha begum" userId="f8f95b3a361747ee" providerId="LiveId" clId="{FF8C32A1-E317-4683-8C6B-0CEC7D5FAEA5}" dt="2018-06-13T00:59:06.496" v="10796" actId="20577"/>
        <pc:sldMkLst>
          <pc:docMk/>
          <pc:sldMk cId="1187821135" sldId="277"/>
        </pc:sldMkLst>
        <pc:spChg chg="mod">
          <ac:chgData name="aleha begum" userId="f8f95b3a361747ee" providerId="LiveId" clId="{FF8C32A1-E317-4683-8C6B-0CEC7D5FAEA5}" dt="2018-06-13T00:51:08.514" v="9274" actId="20577"/>
          <ac:spMkLst>
            <pc:docMk/>
            <pc:sldMk cId="1187821135" sldId="277"/>
            <ac:spMk id="2" creationId="{DA7986E0-200C-407B-B057-55A2F3D06296}"/>
          </ac:spMkLst>
        </pc:spChg>
        <pc:spChg chg="mod">
          <ac:chgData name="aleha begum" userId="f8f95b3a361747ee" providerId="LiveId" clId="{FF8C32A1-E317-4683-8C6B-0CEC7D5FAEA5}" dt="2018-06-13T00:59:06.496" v="10796" actId="20577"/>
          <ac:spMkLst>
            <pc:docMk/>
            <pc:sldMk cId="1187821135" sldId="277"/>
            <ac:spMk id="3" creationId="{1AEF379C-A742-41E5-9F78-514B526A4FBD}"/>
          </ac:spMkLst>
        </pc:spChg>
      </pc:sldChg>
      <pc:sldChg chg="modSp add">
        <pc:chgData name="aleha begum" userId="f8f95b3a361747ee" providerId="LiveId" clId="{FF8C32A1-E317-4683-8C6B-0CEC7D5FAEA5}" dt="2018-06-13T01:12:49.271" v="12946" actId="20577"/>
        <pc:sldMkLst>
          <pc:docMk/>
          <pc:sldMk cId="2541908041" sldId="278"/>
        </pc:sldMkLst>
        <pc:spChg chg="mod">
          <ac:chgData name="aleha begum" userId="f8f95b3a361747ee" providerId="LiveId" clId="{FF8C32A1-E317-4683-8C6B-0CEC7D5FAEA5}" dt="2018-06-13T00:59:19.143" v="10806" actId="20577"/>
          <ac:spMkLst>
            <pc:docMk/>
            <pc:sldMk cId="2541908041" sldId="278"/>
            <ac:spMk id="2" creationId="{904CC56D-C8D0-4E1B-8B95-F720F7541B2A}"/>
          </ac:spMkLst>
        </pc:spChg>
        <pc:spChg chg="mod">
          <ac:chgData name="aleha begum" userId="f8f95b3a361747ee" providerId="LiveId" clId="{FF8C32A1-E317-4683-8C6B-0CEC7D5FAEA5}" dt="2018-06-13T01:12:49.271" v="12946" actId="20577"/>
          <ac:spMkLst>
            <pc:docMk/>
            <pc:sldMk cId="2541908041" sldId="278"/>
            <ac:spMk id="3" creationId="{7A278503-9C62-4850-A666-6C0C5163A662}"/>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6/13/2018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6/13/2018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hMesDq_rNOw"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tudy.com/academy/lesson/what-is-an-effective-team-in-organizations-characteristics-definition-qualities.html" TargetMode="External"/><Relationship Id="rId2" Type="http://schemas.openxmlformats.org/officeDocument/2006/relationships/hyperlink" Target="http://knowhowonprofit.org/your-team/people-management-skills/teams/effectiveteam/definition" TargetMode="External"/><Relationship Id="rId1" Type="http://schemas.openxmlformats.org/officeDocument/2006/relationships/slideLayout" Target="../slideLayouts/slideLayout2.xml"/><Relationship Id="rId4" Type="http://schemas.openxmlformats.org/officeDocument/2006/relationships/hyperlink" Target="http://www.toolshero.com/leadership/Belbin-team-rol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thebalancecareers.com/conflict-management-skills-205987" TargetMode="External"/><Relationship Id="rId2" Type="http://schemas.openxmlformats.org/officeDocument/2006/relationships/hyperlink" Target="http://sielearning.tafensw.edu.au/toolboxes/toolbox316/rm/rm_c19.html" TargetMode="External"/><Relationship Id="rId1" Type="http://schemas.openxmlformats.org/officeDocument/2006/relationships/slideLayout" Target="../slideLayouts/slideLayout2.xml"/><Relationship Id="rId4" Type="http://schemas.openxmlformats.org/officeDocument/2006/relationships/hyperlink" Target="http://www.mindtolls.co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57664F60-417B-4B80-8BC8-6321A5365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78" y="1"/>
            <a:ext cx="4641021" cy="68579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1986E210-5062-43D6-B1B6-6E9E17E607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23" name="Rectangle 13">
            <a:extLst>
              <a:ext uri="{FF2B5EF4-FFF2-40B4-BE49-F238E27FC236}">
                <a16:creationId xmlns:a16="http://schemas.microsoft.com/office/drawing/2014/main" id="{C6561EBC-34A7-40EB-B060-B2951E169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6956774B-DB69-4FF2-8A87-DD2C945E7263}"/>
              </a:ext>
            </a:extLst>
          </p:cNvPr>
          <p:cNvPicPr>
            <a:picLocks noChangeAspect="1"/>
          </p:cNvPicPr>
          <p:nvPr/>
        </p:nvPicPr>
        <p:blipFill>
          <a:blip r:embed="rId3"/>
          <a:stretch>
            <a:fillRect/>
          </a:stretch>
        </p:blipFill>
        <p:spPr>
          <a:xfrm>
            <a:off x="8188212" y="747734"/>
            <a:ext cx="3360531" cy="2520398"/>
          </a:xfrm>
          <a:prstGeom prst="rect">
            <a:avLst/>
          </a:prstGeom>
        </p:spPr>
      </p:pic>
      <p:pic>
        <p:nvPicPr>
          <p:cNvPr id="4" name="Picture 3">
            <a:extLst>
              <a:ext uri="{FF2B5EF4-FFF2-40B4-BE49-F238E27FC236}">
                <a16:creationId xmlns:a16="http://schemas.microsoft.com/office/drawing/2014/main" id="{45D859C2-879C-4139-8DB6-05C599997478}"/>
              </a:ext>
            </a:extLst>
          </p:cNvPr>
          <p:cNvPicPr>
            <a:picLocks noChangeAspect="1"/>
          </p:cNvPicPr>
          <p:nvPr/>
        </p:nvPicPr>
        <p:blipFill>
          <a:blip r:embed="rId4"/>
          <a:stretch>
            <a:fillRect/>
          </a:stretch>
        </p:blipFill>
        <p:spPr>
          <a:xfrm rot="21600000">
            <a:off x="8513811" y="3589866"/>
            <a:ext cx="2709334" cy="2628054"/>
          </a:xfrm>
          <a:prstGeom prst="rect">
            <a:avLst/>
          </a:prstGeom>
        </p:spPr>
      </p:pic>
      <p:sp>
        <p:nvSpPr>
          <p:cNvPr id="2" name="Title 1">
            <a:extLst>
              <a:ext uri="{FF2B5EF4-FFF2-40B4-BE49-F238E27FC236}">
                <a16:creationId xmlns:a16="http://schemas.microsoft.com/office/drawing/2014/main" id="{CFE28008-280C-4E90-9DD6-F5B922DD24DC}"/>
              </a:ext>
            </a:extLst>
          </p:cNvPr>
          <p:cNvSpPr>
            <a:spLocks noGrp="1"/>
          </p:cNvSpPr>
          <p:nvPr>
            <p:ph type="ctrTitle"/>
          </p:nvPr>
        </p:nvSpPr>
        <p:spPr>
          <a:xfrm>
            <a:off x="558030" y="2515902"/>
            <a:ext cx="6752110" cy="1734508"/>
          </a:xfrm>
        </p:spPr>
        <p:txBody>
          <a:bodyPr>
            <a:normAutofit fontScale="90000"/>
          </a:bodyPr>
          <a:lstStyle/>
          <a:p>
            <a:r>
              <a:rPr lang="en-GB" sz="4200" dirty="0">
                <a:latin typeface="Algerian" panose="04020705040A02060702" pitchFamily="82" charset="0"/>
              </a:rPr>
              <a:t>How to create and maintain an effective team</a:t>
            </a:r>
          </a:p>
        </p:txBody>
      </p:sp>
      <p:sp>
        <p:nvSpPr>
          <p:cNvPr id="3" name="Subtitle 2">
            <a:extLst>
              <a:ext uri="{FF2B5EF4-FFF2-40B4-BE49-F238E27FC236}">
                <a16:creationId xmlns:a16="http://schemas.microsoft.com/office/drawing/2014/main" id="{EA413199-6523-486C-98A1-9551E9C12CC1}"/>
              </a:ext>
            </a:extLst>
          </p:cNvPr>
          <p:cNvSpPr>
            <a:spLocks noGrp="1"/>
          </p:cNvSpPr>
          <p:nvPr>
            <p:ph type="subTitle" idx="1"/>
          </p:nvPr>
        </p:nvSpPr>
        <p:spPr>
          <a:xfrm>
            <a:off x="680322" y="4394039"/>
            <a:ext cx="6752109" cy="1117687"/>
          </a:xfrm>
        </p:spPr>
        <p:txBody>
          <a:bodyPr>
            <a:normAutofit lnSpcReduction="10000"/>
          </a:bodyPr>
          <a:lstStyle/>
          <a:p>
            <a:r>
              <a:rPr lang="en-GB" b="1" dirty="0">
                <a:highlight>
                  <a:srgbClr val="0000FF"/>
                </a:highlight>
              </a:rPr>
              <a:t>Foysal Ahmed 1709523</a:t>
            </a:r>
          </a:p>
          <a:p>
            <a:r>
              <a:rPr lang="en-GB" b="1" dirty="0">
                <a:highlight>
                  <a:srgbClr val="0000FF"/>
                </a:highlight>
              </a:rPr>
              <a:t>Mukta Uddin</a:t>
            </a:r>
          </a:p>
          <a:p>
            <a:r>
              <a:rPr lang="en-GB" b="1" dirty="0" err="1">
                <a:highlight>
                  <a:srgbClr val="0000FF"/>
                </a:highlight>
              </a:rPr>
              <a:t>Rezaul</a:t>
            </a:r>
            <a:r>
              <a:rPr lang="en-GB" b="1" dirty="0">
                <a:highlight>
                  <a:srgbClr val="0000FF"/>
                </a:highlight>
              </a:rPr>
              <a:t> Chowdhury</a:t>
            </a:r>
          </a:p>
        </p:txBody>
      </p:sp>
    </p:spTree>
    <p:extLst>
      <p:ext uri="{BB962C8B-B14F-4D97-AF65-F5344CB8AC3E}">
        <p14:creationId xmlns:p14="http://schemas.microsoft.com/office/powerpoint/2010/main" val="426317099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circle(in)">
                                      <p:cBhvr>
                                        <p:cTn id="24" dur="20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circle(in)">
                                      <p:cBhvr>
                                        <p:cTn id="29" dur="2000"/>
                                        <p:tgtEl>
                                          <p:spTgt spid="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circle(in)">
                                      <p:cBhvr>
                                        <p:cTn id="34"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D1123-6A30-479F-BFDD-B7776A7210A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CC40015-0D29-40C7-AA6E-9E9C595FAE01}"/>
              </a:ext>
            </a:extLst>
          </p:cNvPr>
          <p:cNvSpPr>
            <a:spLocks noGrp="1"/>
          </p:cNvSpPr>
          <p:nvPr>
            <p:ph idx="1"/>
          </p:nvPr>
        </p:nvSpPr>
        <p:spPr/>
        <p:txBody>
          <a:bodyPr/>
          <a:lstStyle/>
          <a:p>
            <a:pPr>
              <a:buFont typeface="Wingdings" panose="05000000000000000000" pitchFamily="2" charset="2"/>
              <a:buChar char="Ø"/>
            </a:pPr>
            <a:r>
              <a:rPr lang="en-GB" dirty="0"/>
              <a:t>DIFFERENCE BETWEEN GROUPS AND TEAMS</a:t>
            </a:r>
          </a:p>
          <a:p>
            <a:pPr>
              <a:buFont typeface="Wingdings" panose="05000000000000000000" pitchFamily="2" charset="2"/>
              <a:buChar char="Ø"/>
            </a:pPr>
            <a:r>
              <a:rPr lang="en-GB" dirty="0"/>
              <a:t>GROUP DYNAMICS</a:t>
            </a:r>
          </a:p>
          <a:p>
            <a:pPr>
              <a:buFont typeface="Wingdings" panose="05000000000000000000" pitchFamily="2" charset="2"/>
              <a:buChar char="Ø"/>
            </a:pPr>
            <a:r>
              <a:rPr lang="en-GB" dirty="0"/>
              <a:t>CHARACTERISTICS OF EFFECTIVE TEAMS</a:t>
            </a:r>
          </a:p>
          <a:p>
            <a:pPr>
              <a:buFont typeface="Wingdings" panose="05000000000000000000" pitchFamily="2" charset="2"/>
              <a:buChar char="Ø"/>
            </a:pPr>
            <a:r>
              <a:rPr lang="en-GB" dirty="0"/>
              <a:t>EFFECTIVE CONFLICT HANDLING</a:t>
            </a:r>
          </a:p>
          <a:p>
            <a:pPr>
              <a:buFont typeface="Wingdings" panose="05000000000000000000" pitchFamily="2" charset="2"/>
              <a:buChar char="Ø"/>
            </a:pPr>
            <a:r>
              <a:rPr lang="en-GB" dirty="0"/>
              <a:t>REFERENCES</a:t>
            </a:r>
          </a:p>
          <a:p>
            <a:pPr marL="0" indent="0">
              <a:buNone/>
            </a:pPr>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672681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B8EE6-A29D-4FF6-9005-29543D8502A7}"/>
              </a:ext>
            </a:extLst>
          </p:cNvPr>
          <p:cNvSpPr>
            <a:spLocks noGrp="1"/>
          </p:cNvSpPr>
          <p:nvPr>
            <p:ph type="title"/>
          </p:nvPr>
        </p:nvSpPr>
        <p:spPr>
          <a:xfrm>
            <a:off x="546755" y="753228"/>
            <a:ext cx="9747427" cy="1080938"/>
          </a:xfrm>
        </p:spPr>
        <p:txBody>
          <a:bodyPr/>
          <a:lstStyle/>
          <a:p>
            <a:r>
              <a:rPr lang="en-GB" dirty="0"/>
              <a:t>DIFFERENCE BETWEEN GROUPS AND TEAMS…</a:t>
            </a:r>
          </a:p>
        </p:txBody>
      </p:sp>
      <p:sp>
        <p:nvSpPr>
          <p:cNvPr id="3" name="Content Placeholder 2">
            <a:extLst>
              <a:ext uri="{FF2B5EF4-FFF2-40B4-BE49-F238E27FC236}">
                <a16:creationId xmlns:a16="http://schemas.microsoft.com/office/drawing/2014/main" id="{B9CD74AA-1C78-4C44-B48F-29E383B8EB89}"/>
              </a:ext>
            </a:extLst>
          </p:cNvPr>
          <p:cNvSpPr>
            <a:spLocks noGrp="1"/>
          </p:cNvSpPr>
          <p:nvPr>
            <p:ph idx="1"/>
          </p:nvPr>
        </p:nvSpPr>
        <p:spPr>
          <a:xfrm>
            <a:off x="2424279" y="2346300"/>
            <a:ext cx="9613861" cy="3599316"/>
          </a:xfrm>
        </p:spPr>
        <p:txBody>
          <a:bodyPr/>
          <a:lstStyle/>
          <a:p>
            <a:pPr>
              <a:buFont typeface="Wingdings" panose="05000000000000000000" pitchFamily="2" charset="2"/>
              <a:buChar char="Ø"/>
            </a:pPr>
            <a:r>
              <a:rPr lang="en-GB" dirty="0"/>
              <a:t>Forming of Group</a:t>
            </a:r>
          </a:p>
          <a:p>
            <a:pPr>
              <a:buFont typeface="Wingdings" panose="05000000000000000000" pitchFamily="2" charset="2"/>
              <a:buChar char="Ø"/>
            </a:pPr>
            <a:r>
              <a:rPr lang="en-GB" dirty="0"/>
              <a:t>Formal group</a:t>
            </a:r>
          </a:p>
          <a:p>
            <a:pPr>
              <a:buFont typeface="Wingdings" panose="05000000000000000000" pitchFamily="2" charset="2"/>
              <a:buChar char="Ø"/>
            </a:pPr>
            <a:r>
              <a:rPr lang="en-GB" dirty="0"/>
              <a:t>Informal group</a:t>
            </a:r>
          </a:p>
          <a:p>
            <a:pPr>
              <a:buFont typeface="Wingdings" panose="05000000000000000000" pitchFamily="2" charset="2"/>
              <a:buChar char="Ø"/>
            </a:pPr>
            <a:r>
              <a:rPr lang="en-GB" dirty="0"/>
              <a:t>Team Development</a:t>
            </a:r>
          </a:p>
          <a:p>
            <a:pPr>
              <a:buFont typeface="Wingdings" panose="05000000000000000000" pitchFamily="2" charset="2"/>
              <a:buChar char="Ø"/>
            </a:pPr>
            <a:r>
              <a:rPr lang="en-GB" dirty="0"/>
              <a:t>Team interactive and </a:t>
            </a:r>
            <a:r>
              <a:rPr lang="en-GB" dirty="0" err="1"/>
              <a:t>resposibily</a:t>
            </a:r>
            <a:endParaRPr lang="en-GB" dirty="0"/>
          </a:p>
          <a:p>
            <a:pPr>
              <a:buFont typeface="Wingdings" panose="05000000000000000000" pitchFamily="2" charset="2"/>
              <a:buChar char="Ø"/>
            </a:pPr>
            <a:endParaRPr lang="en-GB" dirty="0"/>
          </a:p>
        </p:txBody>
      </p:sp>
      <p:pic>
        <p:nvPicPr>
          <p:cNvPr id="4" name="Picture 3">
            <a:extLst>
              <a:ext uri="{FF2B5EF4-FFF2-40B4-BE49-F238E27FC236}">
                <a16:creationId xmlns:a16="http://schemas.microsoft.com/office/drawing/2014/main" id="{07F61DEF-A8F2-460E-9151-5C4E0C684457}"/>
              </a:ext>
            </a:extLst>
          </p:cNvPr>
          <p:cNvPicPr>
            <a:picLocks noChangeAspect="1"/>
          </p:cNvPicPr>
          <p:nvPr/>
        </p:nvPicPr>
        <p:blipFill>
          <a:blip r:embed="rId2"/>
          <a:stretch>
            <a:fillRect/>
          </a:stretch>
        </p:blipFill>
        <p:spPr>
          <a:xfrm rot="1698410">
            <a:off x="9735342" y="1260806"/>
            <a:ext cx="2196938" cy="1649425"/>
          </a:xfrm>
          <a:prstGeom prst="rect">
            <a:avLst/>
          </a:prstGeom>
        </p:spPr>
      </p:pic>
      <p:pic>
        <p:nvPicPr>
          <p:cNvPr id="5" name="Picture 4">
            <a:extLst>
              <a:ext uri="{FF2B5EF4-FFF2-40B4-BE49-F238E27FC236}">
                <a16:creationId xmlns:a16="http://schemas.microsoft.com/office/drawing/2014/main" id="{70E70832-DB3E-47EB-B272-1C0CAE9C84D2}"/>
              </a:ext>
            </a:extLst>
          </p:cNvPr>
          <p:cNvPicPr>
            <a:picLocks noChangeAspect="1"/>
          </p:cNvPicPr>
          <p:nvPr/>
        </p:nvPicPr>
        <p:blipFill>
          <a:blip r:embed="rId3"/>
          <a:stretch>
            <a:fillRect/>
          </a:stretch>
        </p:blipFill>
        <p:spPr>
          <a:xfrm rot="19711776">
            <a:off x="167520" y="2033123"/>
            <a:ext cx="2306436" cy="1291604"/>
          </a:xfrm>
          <a:prstGeom prst="rect">
            <a:avLst/>
          </a:prstGeom>
        </p:spPr>
      </p:pic>
      <p:pic>
        <p:nvPicPr>
          <p:cNvPr id="6" name="Picture 5">
            <a:extLst>
              <a:ext uri="{FF2B5EF4-FFF2-40B4-BE49-F238E27FC236}">
                <a16:creationId xmlns:a16="http://schemas.microsoft.com/office/drawing/2014/main" id="{47B03179-2804-44A0-B850-9772465D96E6}"/>
              </a:ext>
            </a:extLst>
          </p:cNvPr>
          <p:cNvPicPr>
            <a:picLocks noChangeAspect="1"/>
          </p:cNvPicPr>
          <p:nvPr/>
        </p:nvPicPr>
        <p:blipFill>
          <a:blip r:embed="rId4"/>
          <a:stretch>
            <a:fillRect/>
          </a:stretch>
        </p:blipFill>
        <p:spPr>
          <a:xfrm>
            <a:off x="153860" y="5071396"/>
            <a:ext cx="2857500" cy="1600200"/>
          </a:xfrm>
          <a:prstGeom prst="rect">
            <a:avLst/>
          </a:prstGeom>
        </p:spPr>
      </p:pic>
    </p:spTree>
    <p:extLst>
      <p:ext uri="{BB962C8B-B14F-4D97-AF65-F5344CB8AC3E}">
        <p14:creationId xmlns:p14="http://schemas.microsoft.com/office/powerpoint/2010/main" val="373267621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wipe(down)">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3B26-F396-426E-86EB-D6FECE205CA5}"/>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5EC3845A-32EB-400E-9B49-EAF83D3D6CFE}"/>
              </a:ext>
            </a:extLst>
          </p:cNvPr>
          <p:cNvSpPr>
            <a:spLocks noGrp="1"/>
          </p:cNvSpPr>
          <p:nvPr>
            <p:ph idx="1"/>
          </p:nvPr>
        </p:nvSpPr>
        <p:spPr>
          <a:xfrm>
            <a:off x="680321" y="2049517"/>
            <a:ext cx="9613861" cy="5257799"/>
          </a:xfrm>
        </p:spPr>
        <p:txBody>
          <a:bodyPr/>
          <a:lstStyle/>
          <a:p>
            <a:pPr marL="0" indent="0">
              <a:buNone/>
            </a:pPr>
            <a:r>
              <a:rPr lang="en-GB" sz="1800" b="1" u="sng" dirty="0"/>
              <a:t>Action Oriented</a:t>
            </a:r>
          </a:p>
          <a:p>
            <a:pPr>
              <a:buFont typeface="Wingdings" panose="05000000000000000000" pitchFamily="2" charset="2"/>
              <a:buChar char="Ø"/>
            </a:pPr>
            <a:r>
              <a:rPr lang="en-GB" sz="1800" dirty="0"/>
              <a:t>Shaper</a:t>
            </a:r>
          </a:p>
          <a:p>
            <a:pPr>
              <a:buFont typeface="Wingdings" panose="05000000000000000000" pitchFamily="2" charset="2"/>
              <a:buChar char="Ø"/>
            </a:pPr>
            <a:r>
              <a:rPr lang="en-GB" sz="1800" dirty="0"/>
              <a:t>Implementor</a:t>
            </a:r>
          </a:p>
          <a:p>
            <a:pPr>
              <a:buFont typeface="Wingdings" panose="05000000000000000000" pitchFamily="2" charset="2"/>
              <a:buChar char="Ø"/>
            </a:pPr>
            <a:r>
              <a:rPr lang="en-GB" sz="1800" dirty="0"/>
              <a:t>Completer</a:t>
            </a:r>
          </a:p>
          <a:p>
            <a:pPr marL="0" indent="0">
              <a:buNone/>
            </a:pPr>
            <a:r>
              <a:rPr lang="en-GB" sz="2000" b="1" u="sng" dirty="0"/>
              <a:t>People oriented</a:t>
            </a:r>
          </a:p>
          <a:p>
            <a:pPr>
              <a:buFont typeface="Wingdings" panose="05000000000000000000" pitchFamily="2" charset="2"/>
              <a:buChar char="Ø"/>
            </a:pPr>
            <a:r>
              <a:rPr lang="en-GB" sz="2000" dirty="0"/>
              <a:t>Coordinator</a:t>
            </a:r>
          </a:p>
          <a:p>
            <a:pPr>
              <a:buFont typeface="Wingdings" panose="05000000000000000000" pitchFamily="2" charset="2"/>
              <a:buChar char="Ø"/>
            </a:pPr>
            <a:r>
              <a:rPr lang="en-GB" sz="2000" dirty="0"/>
              <a:t>Team worker</a:t>
            </a:r>
          </a:p>
          <a:p>
            <a:pPr>
              <a:buFont typeface="Wingdings" panose="05000000000000000000" pitchFamily="2" charset="2"/>
              <a:buChar char="Ø"/>
            </a:pPr>
            <a:r>
              <a:rPr lang="en-GB" sz="2000" dirty="0"/>
              <a:t>Resource Investigator</a:t>
            </a:r>
          </a:p>
          <a:p>
            <a:pPr marL="0" indent="0">
              <a:buNone/>
            </a:pPr>
            <a:r>
              <a:rPr lang="en-GB" sz="2000" b="1" u="sng" dirty="0"/>
              <a:t>Thought oriented</a:t>
            </a:r>
          </a:p>
          <a:p>
            <a:pPr>
              <a:buFont typeface="Wingdings" panose="05000000000000000000" pitchFamily="2" charset="2"/>
              <a:buChar char="Ø"/>
            </a:pPr>
            <a:r>
              <a:rPr lang="en-GB" sz="2000" dirty="0"/>
              <a:t>Plant</a:t>
            </a:r>
          </a:p>
          <a:p>
            <a:pPr>
              <a:buFont typeface="Wingdings" panose="05000000000000000000" pitchFamily="2" charset="2"/>
              <a:buChar char="Ø"/>
            </a:pPr>
            <a:r>
              <a:rPr lang="en-GB" sz="2000" dirty="0" err="1"/>
              <a:t>MonitorEvaluator</a:t>
            </a:r>
            <a:endParaRPr lang="en-GB" sz="2000" dirty="0"/>
          </a:p>
          <a:p>
            <a:pPr>
              <a:buFont typeface="Wingdings" panose="05000000000000000000" pitchFamily="2" charset="2"/>
              <a:buChar char="Ø"/>
            </a:pPr>
            <a:r>
              <a:rPr lang="en-GB" sz="2000" dirty="0"/>
              <a:t>Specialist</a:t>
            </a:r>
          </a:p>
          <a:p>
            <a:pPr marL="0" indent="0">
              <a:buNone/>
            </a:pPr>
            <a:endParaRPr lang="en-GB" sz="2000" dirty="0"/>
          </a:p>
          <a:p>
            <a:pPr>
              <a:buFont typeface="Wingdings" panose="05000000000000000000" pitchFamily="2" charset="2"/>
              <a:buChar char="Ø"/>
            </a:pPr>
            <a:endParaRPr lang="en-GB" sz="2000" dirty="0"/>
          </a:p>
          <a:p>
            <a:pPr>
              <a:buFont typeface="Wingdings" panose="05000000000000000000" pitchFamily="2" charset="2"/>
              <a:buChar char="Ø"/>
            </a:pPr>
            <a:endParaRPr lang="en-GB" sz="2000" b="1" u="sng" dirty="0"/>
          </a:p>
        </p:txBody>
      </p:sp>
      <p:sp>
        <p:nvSpPr>
          <p:cNvPr id="4" name="TextBox 3">
            <a:extLst>
              <a:ext uri="{FF2B5EF4-FFF2-40B4-BE49-F238E27FC236}">
                <a16:creationId xmlns:a16="http://schemas.microsoft.com/office/drawing/2014/main" id="{774E02A0-F338-444D-A154-CE4E279174EB}"/>
              </a:ext>
            </a:extLst>
          </p:cNvPr>
          <p:cNvSpPr txBox="1"/>
          <p:nvPr/>
        </p:nvSpPr>
        <p:spPr>
          <a:xfrm>
            <a:off x="6219497" y="3618186"/>
            <a:ext cx="5691351" cy="369332"/>
          </a:xfrm>
          <a:prstGeom prst="rect">
            <a:avLst/>
          </a:prstGeom>
          <a:noFill/>
        </p:spPr>
        <p:txBody>
          <a:bodyPr wrap="square" rtlCol="0">
            <a:spAutoFit/>
          </a:bodyPr>
          <a:lstStyle/>
          <a:p>
            <a:r>
              <a:rPr lang="en-GB" dirty="0">
                <a:hlinkClick r:id="rId2"/>
              </a:rPr>
              <a:t>https://www.youtube.com/watch?v=hMesDq_rNOw</a:t>
            </a:r>
            <a:r>
              <a:rPr lang="en-GB" dirty="0"/>
              <a:t> </a:t>
            </a:r>
          </a:p>
        </p:txBody>
      </p:sp>
    </p:spTree>
    <p:extLst>
      <p:ext uri="{BB962C8B-B14F-4D97-AF65-F5344CB8AC3E}">
        <p14:creationId xmlns:p14="http://schemas.microsoft.com/office/powerpoint/2010/main" val="179369720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C732-655A-4F1E-BC9C-3396ACB19679}"/>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06401A3A-C197-4240-BD6A-C84683EB946B}"/>
              </a:ext>
            </a:extLst>
          </p:cNvPr>
          <p:cNvSpPr>
            <a:spLocks noGrp="1"/>
          </p:cNvSpPr>
          <p:nvPr>
            <p:ph idx="1"/>
          </p:nvPr>
        </p:nvSpPr>
        <p:spPr>
          <a:xfrm>
            <a:off x="529493" y="2197530"/>
            <a:ext cx="7323036" cy="4420086"/>
          </a:xfrm>
        </p:spPr>
        <p:txBody>
          <a:bodyPr>
            <a:normAutofit fontScale="92500" lnSpcReduction="20000"/>
          </a:bodyPr>
          <a:lstStyle/>
          <a:p>
            <a:pPr>
              <a:buFont typeface="Wingdings" panose="05000000000000000000" pitchFamily="2" charset="2"/>
              <a:buChar char="q"/>
            </a:pPr>
            <a:r>
              <a:rPr lang="en-GB" dirty="0">
                <a:solidFill>
                  <a:srgbClr val="002060"/>
                </a:solidFill>
              </a:rPr>
              <a:t>Take up responsibilities</a:t>
            </a:r>
          </a:p>
          <a:p>
            <a:pPr>
              <a:buFont typeface="Wingdings" panose="05000000000000000000" pitchFamily="2" charset="2"/>
              <a:buChar char="q"/>
            </a:pPr>
            <a:r>
              <a:rPr lang="en-GB" dirty="0">
                <a:solidFill>
                  <a:srgbClr val="002060"/>
                </a:solidFill>
              </a:rPr>
              <a:t>Clear objectives</a:t>
            </a:r>
          </a:p>
          <a:p>
            <a:pPr>
              <a:buFont typeface="Wingdings" panose="05000000000000000000" pitchFamily="2" charset="2"/>
              <a:buChar char="q"/>
            </a:pPr>
            <a:r>
              <a:rPr lang="en-GB" dirty="0">
                <a:solidFill>
                  <a:srgbClr val="002060"/>
                </a:solidFill>
              </a:rPr>
              <a:t>Balanced roles</a:t>
            </a:r>
          </a:p>
          <a:p>
            <a:pPr>
              <a:buFont typeface="Wingdings" panose="05000000000000000000" pitchFamily="2" charset="2"/>
              <a:buChar char="q"/>
            </a:pPr>
            <a:r>
              <a:rPr lang="en-GB" dirty="0">
                <a:solidFill>
                  <a:srgbClr val="002060"/>
                </a:solidFill>
              </a:rPr>
              <a:t>Good communication</a:t>
            </a:r>
          </a:p>
          <a:p>
            <a:pPr>
              <a:buFont typeface="Wingdings" panose="05000000000000000000" pitchFamily="2" charset="2"/>
              <a:buChar char="q"/>
            </a:pPr>
            <a:r>
              <a:rPr lang="en-GB" dirty="0">
                <a:solidFill>
                  <a:srgbClr val="002060"/>
                </a:solidFill>
              </a:rPr>
              <a:t>Skills and experience</a:t>
            </a:r>
          </a:p>
          <a:p>
            <a:pPr>
              <a:buFont typeface="Wingdings" panose="05000000000000000000" pitchFamily="2" charset="2"/>
              <a:buChar char="q"/>
            </a:pPr>
            <a:r>
              <a:rPr lang="en-GB" dirty="0">
                <a:solidFill>
                  <a:srgbClr val="002060"/>
                </a:solidFill>
              </a:rPr>
              <a:t>Co-operate and considerate</a:t>
            </a:r>
          </a:p>
          <a:p>
            <a:pPr>
              <a:buFont typeface="Wingdings" panose="05000000000000000000" pitchFamily="2" charset="2"/>
              <a:buChar char="q"/>
            </a:pPr>
            <a:r>
              <a:rPr lang="en-GB" dirty="0">
                <a:solidFill>
                  <a:srgbClr val="002060"/>
                </a:solidFill>
              </a:rPr>
              <a:t>Work together and collaborate</a:t>
            </a:r>
          </a:p>
          <a:p>
            <a:pPr marL="0" indent="0">
              <a:buNone/>
            </a:pPr>
            <a:endParaRPr lang="en-GB" dirty="0"/>
          </a:p>
          <a:p>
            <a:pPr>
              <a:buFont typeface="Wingdings" panose="05000000000000000000" pitchFamily="2" charset="2"/>
              <a:buChar char="Ø"/>
            </a:pPr>
            <a:r>
              <a:rPr lang="en-GB" dirty="0"/>
              <a:t>Study.com (2018)</a:t>
            </a:r>
          </a:p>
          <a:p>
            <a:pPr>
              <a:buFont typeface="Wingdings" panose="05000000000000000000" pitchFamily="2" charset="2"/>
              <a:buChar char="Ø"/>
            </a:pPr>
            <a:r>
              <a:rPr lang="en-GB" dirty="0" err="1"/>
              <a:t>KnowHow</a:t>
            </a:r>
            <a:r>
              <a:rPr lang="en-GB" dirty="0"/>
              <a:t> (2015)</a:t>
            </a:r>
          </a:p>
          <a:p>
            <a:pPr>
              <a:buFont typeface="Wingdings" panose="05000000000000000000" pitchFamily="2" charset="2"/>
              <a:buChar char="Ø"/>
            </a:pPr>
            <a:r>
              <a:rPr lang="en-GB" dirty="0"/>
              <a:t>Tools Hero (2017)</a:t>
            </a:r>
          </a:p>
          <a:p>
            <a:pPr>
              <a:buFont typeface="Wingdings" panose="05000000000000000000" pitchFamily="2" charset="2"/>
              <a:buChar char="Ø"/>
            </a:pPr>
            <a:r>
              <a:rPr lang="en-GB" dirty="0"/>
              <a:t>Team Work Definition (2017)</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8252BBB-7C0B-4C04-869B-C3BE76738ECA}"/>
              </a:ext>
            </a:extLst>
          </p:cNvPr>
          <p:cNvPicPr>
            <a:picLocks noChangeAspect="1"/>
          </p:cNvPicPr>
          <p:nvPr/>
        </p:nvPicPr>
        <p:blipFill>
          <a:blip r:embed="rId2"/>
          <a:stretch>
            <a:fillRect/>
          </a:stretch>
        </p:blipFill>
        <p:spPr>
          <a:xfrm rot="19778327">
            <a:off x="4630729" y="2248062"/>
            <a:ext cx="3787033" cy="2767447"/>
          </a:xfrm>
          <a:prstGeom prst="rect">
            <a:avLst/>
          </a:prstGeom>
        </p:spPr>
      </p:pic>
      <p:sp>
        <p:nvSpPr>
          <p:cNvPr id="4" name="TextBox 3">
            <a:extLst>
              <a:ext uri="{FF2B5EF4-FFF2-40B4-BE49-F238E27FC236}">
                <a16:creationId xmlns:a16="http://schemas.microsoft.com/office/drawing/2014/main" id="{F9E7EBF2-D605-43D5-BD2D-0B555863CF6F}"/>
              </a:ext>
            </a:extLst>
          </p:cNvPr>
          <p:cNvSpPr txBox="1"/>
          <p:nvPr/>
        </p:nvSpPr>
        <p:spPr>
          <a:xfrm>
            <a:off x="10058107" y="128254"/>
            <a:ext cx="1828800" cy="523220"/>
          </a:xfrm>
          <a:prstGeom prst="rect">
            <a:avLst/>
          </a:prstGeom>
          <a:noFill/>
        </p:spPr>
        <p:txBody>
          <a:bodyPr wrap="square" rtlCol="0">
            <a:spAutoFit/>
          </a:bodyPr>
          <a:lstStyle/>
          <a:p>
            <a:r>
              <a:rPr lang="en-US" sz="2800" b="1" dirty="0">
                <a:solidFill>
                  <a:srgbClr val="00B0F0"/>
                </a:solidFill>
              </a:rPr>
              <a:t>FOYSAL</a:t>
            </a:r>
            <a:endParaRPr lang="en-US" sz="2800" b="1" kern="1200" dirty="0">
              <a:solidFill>
                <a:srgbClr val="00B0F0"/>
              </a:solidFill>
              <a:latin typeface="+mn-lt"/>
              <a:ea typeface="+mn-ea"/>
              <a:cs typeface="+mn-cs"/>
            </a:endParaRPr>
          </a:p>
        </p:txBody>
      </p:sp>
      <p:pic>
        <p:nvPicPr>
          <p:cNvPr id="6" name="Picture 5">
            <a:extLst>
              <a:ext uri="{FF2B5EF4-FFF2-40B4-BE49-F238E27FC236}">
                <a16:creationId xmlns:a16="http://schemas.microsoft.com/office/drawing/2014/main" id="{F475CEEF-D5AC-430F-B122-6A347863D789}"/>
              </a:ext>
            </a:extLst>
          </p:cNvPr>
          <p:cNvPicPr>
            <a:picLocks noChangeAspect="1"/>
          </p:cNvPicPr>
          <p:nvPr/>
        </p:nvPicPr>
        <p:blipFill>
          <a:blip r:embed="rId3"/>
          <a:stretch>
            <a:fillRect/>
          </a:stretch>
        </p:blipFill>
        <p:spPr>
          <a:xfrm rot="1628744">
            <a:off x="9115437" y="1447055"/>
            <a:ext cx="2357487" cy="2357487"/>
          </a:xfrm>
          <a:prstGeom prst="rect">
            <a:avLst/>
          </a:prstGeom>
        </p:spPr>
      </p:pic>
      <p:pic>
        <p:nvPicPr>
          <p:cNvPr id="7" name="Picture 6">
            <a:extLst>
              <a:ext uri="{FF2B5EF4-FFF2-40B4-BE49-F238E27FC236}">
                <a16:creationId xmlns:a16="http://schemas.microsoft.com/office/drawing/2014/main" id="{5EEEE9D0-BBA1-4A54-AD51-170142D6215A}"/>
              </a:ext>
            </a:extLst>
          </p:cNvPr>
          <p:cNvPicPr>
            <a:picLocks noChangeAspect="1"/>
          </p:cNvPicPr>
          <p:nvPr/>
        </p:nvPicPr>
        <p:blipFill>
          <a:blip r:embed="rId4"/>
          <a:stretch>
            <a:fillRect/>
          </a:stretch>
        </p:blipFill>
        <p:spPr>
          <a:xfrm>
            <a:off x="8115007" y="4557718"/>
            <a:ext cx="2857500" cy="1952625"/>
          </a:xfrm>
          <a:prstGeom prst="rect">
            <a:avLst/>
          </a:prstGeom>
        </p:spPr>
      </p:pic>
    </p:spTree>
    <p:extLst>
      <p:ext uri="{BB962C8B-B14F-4D97-AF65-F5344CB8AC3E}">
        <p14:creationId xmlns:p14="http://schemas.microsoft.com/office/powerpoint/2010/main" val="333894331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wipe(down)">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wipe(down)">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wipe(down)">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5"/>
                                        </p:tgtEl>
                                        <p:attrNameLst>
                                          <p:attrName>style.visibility</p:attrName>
                                        </p:attrNameLst>
                                      </p:cBhvr>
                                      <p:to>
                                        <p:strVal val="visible"/>
                                      </p:to>
                                    </p:set>
                                    <p:animEffect transition="in" filter="fade">
                                      <p:cBhvr>
                                        <p:cTn id="67" dur="1000"/>
                                        <p:tgtEl>
                                          <p:spTgt spid="5"/>
                                        </p:tgtEl>
                                      </p:cBhvr>
                                    </p:animEffect>
                                    <p:anim calcmode="lin" valueType="num">
                                      <p:cBhvr>
                                        <p:cTn id="68" dur="1000" fill="hold"/>
                                        <p:tgtEl>
                                          <p:spTgt spid="5"/>
                                        </p:tgtEl>
                                        <p:attrNameLst>
                                          <p:attrName>ppt_x</p:attrName>
                                        </p:attrNameLst>
                                      </p:cBhvr>
                                      <p:tavLst>
                                        <p:tav tm="0">
                                          <p:val>
                                            <p:strVal val="#ppt_x"/>
                                          </p:val>
                                        </p:tav>
                                        <p:tav tm="100000">
                                          <p:val>
                                            <p:strVal val="#ppt_x"/>
                                          </p:val>
                                        </p:tav>
                                      </p:tavLst>
                                    </p:anim>
                                    <p:anim calcmode="lin" valueType="num">
                                      <p:cBhvr>
                                        <p:cTn id="6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6" presetClass="entr" presetSubtype="16" fill="hold" nodeType="clickEffect">
                                  <p:stCondLst>
                                    <p:cond delay="0"/>
                                  </p:stCondLst>
                                  <p:childTnLst>
                                    <p:set>
                                      <p:cBhvr>
                                        <p:cTn id="73" dur="1" fill="hold">
                                          <p:stCondLst>
                                            <p:cond delay="0"/>
                                          </p:stCondLst>
                                        </p:cTn>
                                        <p:tgtEl>
                                          <p:spTgt spid="6"/>
                                        </p:tgtEl>
                                        <p:attrNameLst>
                                          <p:attrName>style.visibility</p:attrName>
                                        </p:attrNameLst>
                                      </p:cBhvr>
                                      <p:to>
                                        <p:strVal val="visible"/>
                                      </p:to>
                                    </p:set>
                                    <p:animEffect transition="in" filter="circle(in)">
                                      <p:cBhvr>
                                        <p:cTn id="74" dur="2000"/>
                                        <p:tgtEl>
                                          <p:spTgt spid="6"/>
                                        </p:tgtEl>
                                      </p:cBhvr>
                                    </p:animEffect>
                                  </p:childTnLst>
                                </p:cTn>
                              </p:par>
                            </p:childTnLst>
                          </p:cTn>
                        </p:par>
                      </p:childTnLst>
                    </p:cTn>
                  </p:par>
                  <p:par>
                    <p:cTn id="75" fill="hold">
                      <p:stCondLst>
                        <p:cond delay="indefinite"/>
                      </p:stCondLst>
                      <p:childTnLst>
                        <p:par>
                          <p:cTn id="76" fill="hold">
                            <p:stCondLst>
                              <p:cond delay="0"/>
                            </p:stCondLst>
                            <p:childTnLst>
                              <p:par>
                                <p:cTn id="77" presetID="45" presetClass="entr" presetSubtype="0" fill="hold" nodeType="click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fade">
                                      <p:cBhvr>
                                        <p:cTn id="79" dur="2000"/>
                                        <p:tgtEl>
                                          <p:spTgt spid="7"/>
                                        </p:tgtEl>
                                      </p:cBhvr>
                                    </p:animEffect>
                                    <p:anim calcmode="lin" valueType="num">
                                      <p:cBhvr>
                                        <p:cTn id="80" dur="2000" fill="hold"/>
                                        <p:tgtEl>
                                          <p:spTgt spid="7"/>
                                        </p:tgtEl>
                                        <p:attrNameLst>
                                          <p:attrName>ppt_w</p:attrName>
                                        </p:attrNameLst>
                                      </p:cBhvr>
                                      <p:tavLst>
                                        <p:tav tm="0" fmla="#ppt_w*sin(2.5*pi*$)">
                                          <p:val>
                                            <p:fltVal val="0"/>
                                          </p:val>
                                        </p:tav>
                                        <p:tav tm="100000">
                                          <p:val>
                                            <p:fltVal val="1"/>
                                          </p:val>
                                        </p:tav>
                                      </p:tavLst>
                                    </p:anim>
                                    <p:anim calcmode="lin" valueType="num">
                                      <p:cBhvr>
                                        <p:cTn id="81"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4D68A-ADBF-4DFE-8ED8-CA3C09F4E75D}"/>
              </a:ext>
            </a:extLst>
          </p:cNvPr>
          <p:cNvSpPr>
            <a:spLocks noGrp="1"/>
          </p:cNvSpPr>
          <p:nvPr>
            <p:ph type="title"/>
          </p:nvPr>
        </p:nvSpPr>
        <p:spPr/>
        <p:txBody>
          <a:bodyPr/>
          <a:lstStyle/>
          <a:p>
            <a:r>
              <a:rPr lang="en-GB" dirty="0"/>
              <a:t>EFFECTIVE CONFLICT HANDLING…</a:t>
            </a:r>
          </a:p>
        </p:txBody>
      </p:sp>
      <p:sp>
        <p:nvSpPr>
          <p:cNvPr id="3" name="Content Placeholder 2">
            <a:extLst>
              <a:ext uri="{FF2B5EF4-FFF2-40B4-BE49-F238E27FC236}">
                <a16:creationId xmlns:a16="http://schemas.microsoft.com/office/drawing/2014/main" id="{FEB7FBDB-266A-44BB-90FA-0F0E240A5019}"/>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Different views and ideas</a:t>
            </a:r>
          </a:p>
          <a:p>
            <a:pPr>
              <a:buFont typeface="Wingdings" panose="05000000000000000000" pitchFamily="2" charset="2"/>
              <a:buChar char="Ø"/>
            </a:pPr>
            <a:r>
              <a:rPr lang="en-GB" dirty="0"/>
              <a:t>Can be a positive or negative impact</a:t>
            </a:r>
          </a:p>
          <a:p>
            <a:pPr>
              <a:buFont typeface="Wingdings" panose="05000000000000000000" pitchFamily="2" charset="2"/>
              <a:buChar char="Ø"/>
            </a:pPr>
            <a:r>
              <a:rPr lang="en-GB" dirty="0"/>
              <a:t>Conflict helps the diversity of opinions</a:t>
            </a:r>
          </a:p>
          <a:p>
            <a:pPr>
              <a:buFont typeface="Wingdings" panose="05000000000000000000" pitchFamily="2" charset="2"/>
              <a:buChar char="Ø"/>
            </a:pPr>
            <a:r>
              <a:rPr lang="en-GB" dirty="0"/>
              <a:t>Communication </a:t>
            </a:r>
          </a:p>
          <a:p>
            <a:pPr>
              <a:buFont typeface="Wingdings" panose="05000000000000000000" pitchFamily="2" charset="2"/>
              <a:buChar char="Ø"/>
            </a:pPr>
            <a:r>
              <a:rPr lang="en-GB" dirty="0"/>
              <a:t>Emotional intelligence </a:t>
            </a:r>
          </a:p>
          <a:p>
            <a:pPr>
              <a:buFont typeface="Wingdings" panose="05000000000000000000" pitchFamily="2" charset="2"/>
              <a:buChar char="Ø"/>
            </a:pPr>
            <a:r>
              <a:rPr lang="en-GB" dirty="0"/>
              <a:t>Empathy </a:t>
            </a:r>
          </a:p>
          <a:p>
            <a:pPr>
              <a:buFont typeface="Wingdings" panose="05000000000000000000" pitchFamily="2" charset="2"/>
              <a:buChar char="Ø"/>
            </a:pPr>
            <a:r>
              <a:rPr lang="en-GB" dirty="0"/>
              <a:t>Belbin helps to find a common ground</a:t>
            </a:r>
          </a:p>
          <a:p>
            <a:pPr>
              <a:buFont typeface="Wingdings" panose="05000000000000000000" pitchFamily="2" charset="2"/>
              <a:buChar char="Ø"/>
            </a:pPr>
            <a:r>
              <a:rPr lang="en-GB" dirty="0"/>
              <a:t>Tuckman ensures to build relationships and trust starts to form. </a:t>
            </a:r>
          </a:p>
        </p:txBody>
      </p:sp>
    </p:spTree>
    <p:extLst>
      <p:ext uri="{BB962C8B-B14F-4D97-AF65-F5344CB8AC3E}">
        <p14:creationId xmlns:p14="http://schemas.microsoft.com/office/powerpoint/2010/main" val="1502862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F9A0-E81C-4A1C-8110-9AD8C68C1C2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AB9C174-0066-4D8F-A5C2-4D4C9FBD8615}"/>
              </a:ext>
            </a:extLst>
          </p:cNvPr>
          <p:cNvSpPr>
            <a:spLocks noGrp="1"/>
          </p:cNvSpPr>
          <p:nvPr>
            <p:ph idx="1"/>
          </p:nvPr>
        </p:nvSpPr>
        <p:spPr/>
        <p:txBody>
          <a:bodyPr>
            <a:normAutofit lnSpcReduction="10000"/>
          </a:bodyPr>
          <a:lstStyle/>
          <a:p>
            <a:r>
              <a:rPr lang="en-GB" dirty="0"/>
              <a:t>After analysing elements of </a:t>
            </a:r>
            <a:r>
              <a:rPr lang="en-GB" dirty="0" err="1"/>
              <a:t>Belbins</a:t>
            </a:r>
            <a:r>
              <a:rPr lang="en-GB" dirty="0"/>
              <a:t> team roles, we have come to a conclusion that there are 9 different roles a team should generally include to achieve maximum success. </a:t>
            </a:r>
          </a:p>
          <a:p>
            <a:r>
              <a:rPr lang="en-GB" dirty="0"/>
              <a:t>The main difference between a group and a team is those in a group work collectively but focus individually. A team is a </a:t>
            </a:r>
            <a:r>
              <a:rPr lang="en-GB" dirty="0" err="1"/>
              <a:t>agroup</a:t>
            </a:r>
            <a:r>
              <a:rPr lang="en-GB" dirty="0"/>
              <a:t> of people who have the same goal and help take on different roles to ensure that the task fulfilled.</a:t>
            </a:r>
          </a:p>
          <a:p>
            <a:r>
              <a:rPr lang="en-GB" dirty="0"/>
              <a:t>Finally, there are many ways of conflict handling. These include, respecting people opinions and differences, acting rationally and confronting tension, and also knowing your boundaries.</a:t>
            </a:r>
          </a:p>
        </p:txBody>
      </p:sp>
    </p:spTree>
    <p:extLst>
      <p:ext uri="{BB962C8B-B14F-4D97-AF65-F5344CB8AC3E}">
        <p14:creationId xmlns:p14="http://schemas.microsoft.com/office/powerpoint/2010/main" val="641541677"/>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B0585-7B77-4F77-A2CE-E858F0D7962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A92D7E-2CD0-4416-845F-687684699DE3}"/>
              </a:ext>
            </a:extLst>
          </p:cNvPr>
          <p:cNvSpPr>
            <a:spLocks noGrp="1"/>
          </p:cNvSpPr>
          <p:nvPr>
            <p:ph idx="1"/>
          </p:nvPr>
        </p:nvSpPr>
        <p:spPr>
          <a:xfrm>
            <a:off x="680321" y="2336872"/>
            <a:ext cx="9613861" cy="4316175"/>
          </a:xfrm>
        </p:spPr>
        <p:txBody>
          <a:bodyPr>
            <a:normAutofit/>
          </a:bodyPr>
          <a:lstStyle/>
          <a:p>
            <a:r>
              <a:rPr lang="en-GB" sz="1800" dirty="0"/>
              <a:t>Know How (2015), ‘what makes an effective team?’, [Online]  Available at </a:t>
            </a:r>
            <a:r>
              <a:rPr lang="en-GB" sz="1800" dirty="0">
                <a:hlinkClick r:id="rId2"/>
              </a:rPr>
              <a:t>http://knowhowonprofit.org/your-team/people-management-skills/teams/effectiveteam/definition</a:t>
            </a:r>
            <a:r>
              <a:rPr lang="en-GB" sz="1800" dirty="0"/>
              <a:t>, [2018,5,2].  </a:t>
            </a:r>
          </a:p>
          <a:p>
            <a:endParaRPr lang="en-GB" sz="1800" dirty="0"/>
          </a:p>
          <a:p>
            <a:r>
              <a:rPr lang="en-GB" sz="1800" dirty="0"/>
              <a:t>Study.com (2018), ‘What is an effective team in </a:t>
            </a:r>
            <a:r>
              <a:rPr lang="en-GB" sz="1800" dirty="0" err="1"/>
              <a:t>organizations:characteristics</a:t>
            </a:r>
            <a:r>
              <a:rPr lang="en-GB" sz="1800" dirty="0"/>
              <a:t>, Definition &amp; Qualities, [Online] Available: </a:t>
            </a:r>
            <a:r>
              <a:rPr lang="en-GB" sz="1800" dirty="0">
                <a:hlinkClick r:id="rId3"/>
              </a:rPr>
              <a:t>http://study.com/academy/lesson/what-is-an-effective-team-in-organizations-characteristics-definition-qualities.html</a:t>
            </a:r>
            <a:r>
              <a:rPr lang="en-GB" sz="1800" dirty="0"/>
              <a:t>, [2018,5,21]. </a:t>
            </a:r>
          </a:p>
          <a:p>
            <a:endParaRPr lang="en-GB" sz="1800" dirty="0"/>
          </a:p>
          <a:p>
            <a:r>
              <a:rPr lang="en-GB" sz="1800" dirty="0"/>
              <a:t>Teamwork Definition (2017), ‘The Bruce Tuckman Theory about Teamwork’, [Online] Available: teamworkdefinition.com/</a:t>
            </a:r>
            <a:r>
              <a:rPr lang="en-GB" sz="1800" dirty="0" err="1"/>
              <a:t>brucetuckmantheory</a:t>
            </a:r>
            <a:r>
              <a:rPr lang="en-GB" sz="1800" dirty="0"/>
              <a:t>/, [2018,5,21]. </a:t>
            </a:r>
          </a:p>
          <a:p>
            <a:endParaRPr lang="en-GB" sz="1800" dirty="0"/>
          </a:p>
          <a:p>
            <a:r>
              <a:rPr lang="en-GB" sz="1800" dirty="0" err="1"/>
              <a:t>Toolshero</a:t>
            </a:r>
            <a:r>
              <a:rPr lang="en-GB" sz="1800" dirty="0"/>
              <a:t> (2017), ‘Belbin Team Roles, [Online] Available: </a:t>
            </a:r>
            <a:r>
              <a:rPr lang="en-GB" sz="1800" dirty="0">
                <a:hlinkClick r:id="rId4"/>
              </a:rPr>
              <a:t>http://www.toolshero.com/leadership/Belbin-team-roles/</a:t>
            </a:r>
            <a:r>
              <a:rPr lang="en-GB" sz="1800" dirty="0"/>
              <a:t>, [2018,5,21]. </a:t>
            </a:r>
          </a:p>
          <a:p>
            <a:endParaRPr lang="en-GB" dirty="0"/>
          </a:p>
        </p:txBody>
      </p:sp>
    </p:spTree>
    <p:extLst>
      <p:ext uri="{BB962C8B-B14F-4D97-AF65-F5344CB8AC3E}">
        <p14:creationId xmlns:p14="http://schemas.microsoft.com/office/powerpoint/2010/main" val="12515335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991EA-86EE-444A-8BB5-4C932E77ADB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BBA20F40-D901-4A04-82F4-8B47EFF4D151}"/>
              </a:ext>
            </a:extLst>
          </p:cNvPr>
          <p:cNvSpPr>
            <a:spLocks noGrp="1"/>
          </p:cNvSpPr>
          <p:nvPr>
            <p:ph idx="1"/>
          </p:nvPr>
        </p:nvSpPr>
        <p:spPr/>
        <p:txBody>
          <a:bodyPr/>
          <a:lstStyle/>
          <a:p>
            <a:r>
              <a:rPr lang="en-GB" dirty="0"/>
              <a:t>Sie Learning (2018), ‘What is conflict?’, [Online] Available: </a:t>
            </a:r>
            <a:r>
              <a:rPr lang="en-GB" dirty="0">
                <a:hlinkClick r:id="rId2"/>
              </a:rPr>
              <a:t>http://Sielearning.tafensw.edu.au/toolboxes/toolbox316/rm/rm_c19.html</a:t>
            </a:r>
            <a:r>
              <a:rPr lang="en-GB" dirty="0"/>
              <a:t>, [2018,6,6]. </a:t>
            </a:r>
          </a:p>
          <a:p>
            <a:r>
              <a:rPr lang="en-GB" dirty="0"/>
              <a:t>Doyle, A (2018), ‘Conflict Management </a:t>
            </a:r>
            <a:r>
              <a:rPr lang="en-GB" dirty="0" err="1"/>
              <a:t>Skills.list</a:t>
            </a:r>
            <a:r>
              <a:rPr lang="en-GB" dirty="0"/>
              <a:t> and example’, [Online] Available: </a:t>
            </a:r>
            <a:r>
              <a:rPr lang="en-GB" dirty="0">
                <a:hlinkClick r:id="rId3"/>
              </a:rPr>
              <a:t>http://www/thebalancecareers.com/conflict-management-skills-205987</a:t>
            </a:r>
            <a:r>
              <a:rPr lang="en-GB" dirty="0"/>
              <a:t>, [2018,6,6]. </a:t>
            </a:r>
          </a:p>
          <a:p>
            <a:r>
              <a:rPr lang="en-GB" dirty="0"/>
              <a:t>MindTools (2018), ‘Belbin’s Team Roles’, [Online] Available: </a:t>
            </a:r>
            <a:r>
              <a:rPr lang="en-GB" dirty="0">
                <a:hlinkClick r:id="rId4"/>
              </a:rPr>
              <a:t>www.mindtolls.com</a:t>
            </a:r>
            <a:r>
              <a:rPr lang="en-GB" dirty="0"/>
              <a:t>, [2018,6,6]. </a:t>
            </a:r>
          </a:p>
        </p:txBody>
      </p:sp>
    </p:spTree>
    <p:extLst>
      <p:ext uri="{BB962C8B-B14F-4D97-AF65-F5344CB8AC3E}">
        <p14:creationId xmlns:p14="http://schemas.microsoft.com/office/powerpoint/2010/main" val="3370545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82D6D9-F1C3-4B7C-BA83-2E259A4A9871}"/>
              </a:ext>
            </a:extLst>
          </p:cNvPr>
          <p:cNvSpPr>
            <a:spLocks noGrp="1"/>
          </p:cNvSpPr>
          <p:nvPr>
            <p:ph idx="1"/>
          </p:nvPr>
        </p:nvSpPr>
        <p:spPr/>
        <p:txBody>
          <a:bodyPr/>
          <a:lstStyle/>
          <a:p>
            <a:r>
              <a:rPr lang="en-GB" dirty="0"/>
              <a:t>This is the power point presentation that I created using all the information provided by my research and my group members. We initially started with four members, however, one of our teams members let us down last minute. I will be submitting the whole power point, my contribution skills audit and my notes that I used during the presentation. My team members will be submitting their skills audit and notes. </a:t>
            </a:r>
          </a:p>
        </p:txBody>
      </p:sp>
    </p:spTree>
    <p:extLst>
      <p:ext uri="{BB962C8B-B14F-4D97-AF65-F5344CB8AC3E}">
        <p14:creationId xmlns:p14="http://schemas.microsoft.com/office/powerpoint/2010/main" val="299530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3DCA-6AA0-4836-9F3E-C59413F32EA8}"/>
              </a:ext>
            </a:extLst>
          </p:cNvPr>
          <p:cNvSpPr>
            <a:spLocks noGrp="1"/>
          </p:cNvSpPr>
          <p:nvPr>
            <p:ph type="title"/>
          </p:nvPr>
        </p:nvSpPr>
        <p:spPr/>
        <p:txBody>
          <a:bodyPr/>
          <a:lstStyle/>
          <a:p>
            <a:r>
              <a:rPr lang="en-GB" dirty="0"/>
              <a:t>Characteristics of effective teams (My notes/speech)</a:t>
            </a:r>
          </a:p>
        </p:txBody>
      </p:sp>
      <p:sp>
        <p:nvSpPr>
          <p:cNvPr id="3" name="Content Placeholder 2">
            <a:extLst>
              <a:ext uri="{FF2B5EF4-FFF2-40B4-BE49-F238E27FC236}">
                <a16:creationId xmlns:a16="http://schemas.microsoft.com/office/drawing/2014/main" id="{8349C079-1A1E-419A-AB2C-9F1875489EAB}"/>
              </a:ext>
            </a:extLst>
          </p:cNvPr>
          <p:cNvSpPr>
            <a:spLocks noGrp="1"/>
          </p:cNvSpPr>
          <p:nvPr>
            <p:ph idx="1"/>
          </p:nvPr>
        </p:nvSpPr>
        <p:spPr>
          <a:xfrm>
            <a:off x="680321" y="2336873"/>
            <a:ext cx="11394448" cy="4204604"/>
          </a:xfrm>
        </p:spPr>
        <p:txBody>
          <a:bodyPr/>
          <a:lstStyle/>
          <a:p>
            <a:r>
              <a:rPr lang="en-GB" dirty="0"/>
              <a:t>Hi my name is Foysal, and I will be discussing the characteristics of effective teams. According to Study.com (2018), an effective team is defined as a group of people who work together, not only to just share information, but to take up responsibilities too. Synergy plays a role in an effective team, as the group members will be able to achieve goals </a:t>
            </a:r>
            <a:r>
              <a:rPr lang="en-GB" dirty="0" err="1"/>
              <a:t>asa</a:t>
            </a:r>
            <a:r>
              <a:rPr lang="en-GB" dirty="0"/>
              <a:t> group, as opposed to trying on their own. </a:t>
            </a:r>
          </a:p>
          <a:p>
            <a:r>
              <a:rPr lang="en-GB" dirty="0"/>
              <a:t>An effective team has several factors that make it more successful. As </a:t>
            </a:r>
            <a:r>
              <a:rPr lang="en-GB" dirty="0" err="1"/>
              <a:t>KnowHow</a:t>
            </a:r>
            <a:r>
              <a:rPr lang="en-GB" dirty="0"/>
              <a:t> (2015) states, these factors are ‘clear objectives’ where all members understand the aims and objectives that have been set. ‘Balanced roles’ is where all </a:t>
            </a:r>
            <a:r>
              <a:rPr lang="en-GB" dirty="0" err="1"/>
              <a:t>skilld</a:t>
            </a:r>
            <a:r>
              <a:rPr lang="en-GB" dirty="0"/>
              <a:t> and abilities are displayed and everyone knows each other’s roles and responsibilities. ‘Good communication’ is portrayed through </a:t>
            </a:r>
            <a:r>
              <a:rPr lang="en-GB" dirty="0" err="1"/>
              <a:t>regukar</a:t>
            </a:r>
            <a:r>
              <a:rPr lang="en-GB" dirty="0"/>
              <a:t> meetings and </a:t>
            </a:r>
            <a:r>
              <a:rPr lang="en-GB" dirty="0" err="1"/>
              <a:t>communicationis</a:t>
            </a:r>
            <a:r>
              <a:rPr lang="en-GB" dirty="0"/>
              <a:t> available at all times. </a:t>
            </a:r>
          </a:p>
        </p:txBody>
      </p:sp>
    </p:spTree>
    <p:extLst>
      <p:ext uri="{BB962C8B-B14F-4D97-AF65-F5344CB8AC3E}">
        <p14:creationId xmlns:p14="http://schemas.microsoft.com/office/powerpoint/2010/main" val="2369468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1C601-8AA5-498A-A010-DBEECF87EAEB}"/>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DD5C90BF-8C2B-4B29-B89C-E5A3B2E54ABB}"/>
              </a:ext>
            </a:extLst>
          </p:cNvPr>
          <p:cNvSpPr>
            <a:spLocks noGrp="1"/>
          </p:cNvSpPr>
          <p:nvPr>
            <p:ph idx="1"/>
          </p:nvPr>
        </p:nvSpPr>
        <p:spPr>
          <a:xfrm>
            <a:off x="680321" y="2336873"/>
            <a:ext cx="11359279" cy="4228050"/>
          </a:xfrm>
        </p:spPr>
        <p:txBody>
          <a:bodyPr>
            <a:normAutofit/>
          </a:bodyPr>
          <a:lstStyle/>
          <a:p>
            <a:r>
              <a:rPr lang="en-GB" dirty="0"/>
              <a:t>A good team will have a good leader that all members agree will correctly lead the way. Conflict and openly expressing opinions also plays a role. Members should be able to freely express themselves and also manage difficulties properly. As mentioned by Tools Hero (201), the group dynamics of working well within a team relies on the skills and experience that each member brings into it. The Belbin theory refers to all the different characteristics and behaviours that every member has, and defines them within team roles. According to the Belbin theory, there are nine different aspects of team roles. These are co-ordinators, resource investigators, plants, monitor evaluator, shapers, implementers, completer finishers, team workers and specialists.  </a:t>
            </a:r>
          </a:p>
        </p:txBody>
      </p:sp>
    </p:spTree>
    <p:extLst>
      <p:ext uri="{BB962C8B-B14F-4D97-AF65-F5344CB8AC3E}">
        <p14:creationId xmlns:p14="http://schemas.microsoft.com/office/powerpoint/2010/main" val="3951132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4762E-F331-4ECA-8828-FB5E570449C9}"/>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45C07D1F-4EDC-4AA4-BFF1-D36D8A9FB5F1}"/>
              </a:ext>
            </a:extLst>
          </p:cNvPr>
          <p:cNvSpPr>
            <a:spLocks noGrp="1"/>
          </p:cNvSpPr>
          <p:nvPr>
            <p:ph idx="1"/>
          </p:nvPr>
        </p:nvSpPr>
        <p:spPr>
          <a:xfrm>
            <a:off x="680321" y="2336873"/>
            <a:ext cx="10948971" cy="3599316"/>
          </a:xfrm>
        </p:spPr>
        <p:txBody>
          <a:bodyPr>
            <a:normAutofit fontScale="92500" lnSpcReduction="10000"/>
          </a:bodyPr>
          <a:lstStyle/>
          <a:p>
            <a:r>
              <a:rPr lang="en-GB" dirty="0"/>
              <a:t>Belbin’s aspect of team workers in regards to the characteristics of effective teams, </a:t>
            </a:r>
            <a:r>
              <a:rPr lang="en-GB" dirty="0" err="1"/>
              <a:t>tals</a:t>
            </a:r>
            <a:r>
              <a:rPr lang="en-GB" dirty="0"/>
              <a:t> about how good team players co-operate and are considerate. They actively look for a mutual connection within the group. They show strength through the implication of skills, action and how involved they are.</a:t>
            </a:r>
          </a:p>
          <a:p>
            <a:r>
              <a:rPr lang="en-GB" dirty="0"/>
              <a:t>Teamwork Definitions (2017) mentions that the Tuckman theory regarding team work is based around four stages, which the theory suggested were the basic requirements for the progression within a team. The four stages are forming, storming, norming and performing. All of these stages looks into the group’s initial meeting and finding ways to work together, going through conflicts and disagreements because of all the ideas brought forward, then finding ways to overcome them hurdles and then finally learning to find ways to work together and collaborate to complete tasks effectively. </a:t>
            </a:r>
          </a:p>
        </p:txBody>
      </p:sp>
    </p:spTree>
    <p:extLst>
      <p:ext uri="{BB962C8B-B14F-4D97-AF65-F5344CB8AC3E}">
        <p14:creationId xmlns:p14="http://schemas.microsoft.com/office/powerpoint/2010/main" val="1419579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05612-3506-4C6B-808E-0BD2A4E38127}"/>
              </a:ext>
            </a:extLst>
          </p:cNvPr>
          <p:cNvSpPr>
            <a:spLocks noGrp="1"/>
          </p:cNvSpPr>
          <p:nvPr>
            <p:ph type="title"/>
          </p:nvPr>
        </p:nvSpPr>
        <p:spPr/>
        <p:txBody>
          <a:bodyPr/>
          <a:lstStyle/>
          <a:p>
            <a:r>
              <a:rPr lang="en-GB" dirty="0"/>
              <a:t>Effective conflict handling (My notes/speech)</a:t>
            </a:r>
          </a:p>
        </p:txBody>
      </p:sp>
      <p:sp>
        <p:nvSpPr>
          <p:cNvPr id="3" name="Content Placeholder 2">
            <a:extLst>
              <a:ext uri="{FF2B5EF4-FFF2-40B4-BE49-F238E27FC236}">
                <a16:creationId xmlns:a16="http://schemas.microsoft.com/office/drawing/2014/main" id="{BD580630-BF33-41A4-A5A4-BD3563602C3C}"/>
              </a:ext>
            </a:extLst>
          </p:cNvPr>
          <p:cNvSpPr>
            <a:spLocks noGrp="1"/>
          </p:cNvSpPr>
          <p:nvPr>
            <p:ph idx="1"/>
          </p:nvPr>
        </p:nvSpPr>
        <p:spPr/>
        <p:txBody>
          <a:bodyPr>
            <a:normAutofit fontScale="92500"/>
          </a:bodyPr>
          <a:lstStyle/>
          <a:p>
            <a:r>
              <a:rPr lang="en-GB" dirty="0"/>
              <a:t>According to Sie Learning (2018), conflict occurs when there is a group of people who all have different views and ideas, and different types of skills and knowledge. A conflict can either result in a positive or a negative impact. If a group of members all have different experiences and ideas to share, all of this can be collaborated to result in better communication and a more productive solution. This would be the positive result. The negative result would be if any raised issues are not sorted out correctly and left un-handled. Ineffective conflict handling can result in more stress amongst the members, everyone becoming more competitive against one another, increased frustration and les effective team work. </a:t>
            </a:r>
          </a:p>
        </p:txBody>
      </p:sp>
    </p:spTree>
    <p:extLst>
      <p:ext uri="{BB962C8B-B14F-4D97-AF65-F5344CB8AC3E}">
        <p14:creationId xmlns:p14="http://schemas.microsoft.com/office/powerpoint/2010/main" val="2810561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329B0-5A4E-410A-B321-A2ACF558423E}"/>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68EFE974-C434-4055-8FCD-28E1D560690D}"/>
              </a:ext>
            </a:extLst>
          </p:cNvPr>
          <p:cNvSpPr>
            <a:spLocks noGrp="1"/>
          </p:cNvSpPr>
          <p:nvPr>
            <p:ph idx="1"/>
          </p:nvPr>
        </p:nvSpPr>
        <p:spPr/>
        <p:txBody>
          <a:bodyPr>
            <a:normAutofit fontScale="92500" lnSpcReduction="10000"/>
          </a:bodyPr>
          <a:lstStyle/>
          <a:p>
            <a:r>
              <a:rPr lang="en-GB" dirty="0"/>
              <a:t>As stated by Doyle (2018), a group without any conflict at all would mean there is no opinion diversity, and no measurements to sort out mistakes. To effectively manage conflict, communication skills is essential. If members spoke clearly about their opinions this closes any gaps for misunderstandings. Emotional intelligence is another way, as it involves understanding how others feel about something and being able to handle them well. Showing empathy is also a way to handle conflict effectively. It is about understanding other people’s emotions and viewing the aspect in question in the other person’s prospective. This helps improve </a:t>
            </a:r>
            <a:r>
              <a:rPr lang="en-GB" dirty="0" err="1"/>
              <a:t>thei</a:t>
            </a:r>
            <a:r>
              <a:rPr lang="en-GB" dirty="0"/>
              <a:t> understanding and boosts motivation. Problem solving is a way that can help avoid conflict all together. It requires the ability to solve problems effectively and to be able to find a solution to the problem. </a:t>
            </a:r>
          </a:p>
        </p:txBody>
      </p:sp>
    </p:spTree>
    <p:extLst>
      <p:ext uri="{BB962C8B-B14F-4D97-AF65-F5344CB8AC3E}">
        <p14:creationId xmlns:p14="http://schemas.microsoft.com/office/powerpoint/2010/main" val="3833293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21E6C-ED1D-4355-A8D8-6F643294B8A7}"/>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37E16814-06F9-468F-A6F8-7B0307376C67}"/>
              </a:ext>
            </a:extLst>
          </p:cNvPr>
          <p:cNvSpPr>
            <a:spLocks noGrp="1"/>
          </p:cNvSpPr>
          <p:nvPr>
            <p:ph idx="1"/>
          </p:nvPr>
        </p:nvSpPr>
        <p:spPr/>
        <p:txBody>
          <a:bodyPr>
            <a:normAutofit fontScale="92500" lnSpcReduction="20000"/>
          </a:bodyPr>
          <a:lstStyle/>
          <a:p>
            <a:r>
              <a:rPr lang="en-GB" dirty="0"/>
              <a:t>According to Belbin (2018), by using the team roles in the Belbin theory, all of the individual’s Belbin reports and possible conflict areas can be identified. A common ground can be formed, resulting in a better work relationship. </a:t>
            </a:r>
          </a:p>
          <a:p>
            <a:r>
              <a:rPr lang="en-GB" dirty="0"/>
              <a:t>Tuckman theory’s four stages helps in making a more effective team, by enabling group members to face challenges, solve problems and plan out a solution. The first stage is where the group comes together and builds a relationship. It is during the ‘storming’ process that arguments rise due to different opinions being expressed. Through the ‘norming’ stage, issues are resolved through communication and trust starts to build up. New ideas will also be expressed. Through the ‘performing’ stage, using the new ideas, after certain compromises been made, a team leader will be able to make more effective decision that helps the team succeed in their goal. </a:t>
            </a:r>
          </a:p>
        </p:txBody>
      </p:sp>
    </p:spTree>
    <p:extLst>
      <p:ext uri="{BB962C8B-B14F-4D97-AF65-F5344CB8AC3E}">
        <p14:creationId xmlns:p14="http://schemas.microsoft.com/office/powerpoint/2010/main" val="1577237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7B1E-52C4-42A8-95FB-EF77CB922E06}"/>
              </a:ext>
            </a:extLst>
          </p:cNvPr>
          <p:cNvSpPr>
            <a:spLocks noGrp="1"/>
          </p:cNvSpPr>
          <p:nvPr>
            <p:ph type="title"/>
          </p:nvPr>
        </p:nvSpPr>
        <p:spPr/>
        <p:txBody>
          <a:bodyPr/>
          <a:lstStyle/>
          <a:p>
            <a:r>
              <a:rPr lang="en-GB" dirty="0"/>
              <a:t>CONTRIBUTION SKILLS AUDIT</a:t>
            </a:r>
          </a:p>
        </p:txBody>
      </p:sp>
      <p:sp>
        <p:nvSpPr>
          <p:cNvPr id="3" name="Content Placeholder 2">
            <a:extLst>
              <a:ext uri="{FF2B5EF4-FFF2-40B4-BE49-F238E27FC236}">
                <a16:creationId xmlns:a16="http://schemas.microsoft.com/office/drawing/2014/main" id="{BD103523-50B1-4A9D-BC2A-9FFCD22B7549}"/>
              </a:ext>
            </a:extLst>
          </p:cNvPr>
          <p:cNvSpPr>
            <a:spLocks noGrp="1"/>
          </p:cNvSpPr>
          <p:nvPr>
            <p:ph idx="1"/>
          </p:nvPr>
        </p:nvSpPr>
        <p:spPr/>
        <p:txBody>
          <a:bodyPr>
            <a:normAutofit lnSpcReduction="10000"/>
          </a:bodyPr>
          <a:lstStyle/>
          <a:p>
            <a:r>
              <a:rPr lang="en-GB" b="1" u="sng" dirty="0"/>
              <a:t>Team members</a:t>
            </a:r>
          </a:p>
          <a:p>
            <a:endParaRPr lang="en-GB" b="1" u="sng" dirty="0"/>
          </a:p>
          <a:p>
            <a:r>
              <a:rPr lang="en-GB" b="1" dirty="0"/>
              <a:t>Foysal Ahmed 1709523</a:t>
            </a:r>
          </a:p>
          <a:p>
            <a:r>
              <a:rPr lang="en-GB" b="1" dirty="0"/>
              <a:t>Mukta Uddin</a:t>
            </a:r>
          </a:p>
          <a:p>
            <a:r>
              <a:rPr lang="en-GB" b="1" dirty="0" err="1"/>
              <a:t>Rezaul</a:t>
            </a:r>
            <a:r>
              <a:rPr lang="en-GB" b="1" dirty="0"/>
              <a:t> Choudhary</a:t>
            </a:r>
          </a:p>
          <a:p>
            <a:endParaRPr lang="en-GB" b="1" dirty="0"/>
          </a:p>
          <a:p>
            <a:pPr algn="r">
              <a:buFont typeface="Wingdings" panose="05000000000000000000" pitchFamily="2" charset="2"/>
              <a:buChar char="Ø"/>
            </a:pPr>
            <a:r>
              <a:rPr lang="en-GB" b="1" dirty="0"/>
              <a:t>START DATE: 02/05/2018</a:t>
            </a:r>
          </a:p>
          <a:p>
            <a:pPr algn="r">
              <a:buFont typeface="Wingdings" panose="05000000000000000000" pitchFamily="2" charset="2"/>
              <a:buChar char="Ø"/>
            </a:pPr>
            <a:r>
              <a:rPr lang="en-GB" b="1" dirty="0"/>
              <a:t>COMPLETION DATE: 06/06/2018</a:t>
            </a:r>
          </a:p>
          <a:p>
            <a:endParaRPr lang="en-GB" b="1" dirty="0"/>
          </a:p>
        </p:txBody>
      </p:sp>
    </p:spTree>
    <p:extLst>
      <p:ext uri="{BB962C8B-B14F-4D97-AF65-F5344CB8AC3E}">
        <p14:creationId xmlns:p14="http://schemas.microsoft.com/office/powerpoint/2010/main" val="95970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CB73D-D23E-4291-ABA8-4B0B8E2BBD99}"/>
              </a:ext>
            </a:extLst>
          </p:cNvPr>
          <p:cNvSpPr>
            <a:spLocks noGrp="1"/>
          </p:cNvSpPr>
          <p:nvPr>
            <p:ph type="title"/>
          </p:nvPr>
        </p:nvSpPr>
        <p:spPr/>
        <p:txBody>
          <a:bodyPr/>
          <a:lstStyle/>
          <a:p>
            <a:r>
              <a:rPr lang="en-GB" dirty="0"/>
              <a:t>WEEK ONE</a:t>
            </a:r>
          </a:p>
        </p:txBody>
      </p:sp>
      <p:sp>
        <p:nvSpPr>
          <p:cNvPr id="3" name="Content Placeholder 2">
            <a:extLst>
              <a:ext uri="{FF2B5EF4-FFF2-40B4-BE49-F238E27FC236}">
                <a16:creationId xmlns:a16="http://schemas.microsoft.com/office/drawing/2014/main" id="{8CB265D9-0747-4E45-8895-5EC1C55687D2}"/>
              </a:ext>
            </a:extLst>
          </p:cNvPr>
          <p:cNvSpPr>
            <a:spLocks noGrp="1"/>
          </p:cNvSpPr>
          <p:nvPr>
            <p:ph idx="1"/>
          </p:nvPr>
        </p:nvSpPr>
        <p:spPr/>
        <p:txBody>
          <a:bodyPr/>
          <a:lstStyle/>
          <a:p>
            <a:r>
              <a:rPr lang="en-GB" u="sng" dirty="0"/>
              <a:t>TASK</a:t>
            </a:r>
          </a:p>
          <a:p>
            <a:pPr marL="0" indent="0">
              <a:buNone/>
            </a:pPr>
            <a:r>
              <a:rPr lang="en-GB" dirty="0"/>
              <a:t>Today the lecturer had assigned everyone to the groups that they will be working in. however, I had to leave class early on this day so I was not assigned to a group. </a:t>
            </a:r>
          </a:p>
          <a:p>
            <a:pPr marL="0" indent="0">
              <a:buNone/>
            </a:pPr>
            <a:endParaRPr lang="en-GB" dirty="0"/>
          </a:p>
          <a:p>
            <a:pPr marL="0" indent="0" algn="r">
              <a:buNone/>
            </a:pPr>
            <a:r>
              <a:rPr lang="en-GB" dirty="0"/>
              <a:t>START DATE: 02/05/2018</a:t>
            </a:r>
          </a:p>
          <a:p>
            <a:pPr marL="0" indent="0" algn="r">
              <a:buNone/>
            </a:pPr>
            <a:r>
              <a:rPr lang="en-GB" dirty="0"/>
              <a:t>COMPLETION DATE: 08/05/2018</a:t>
            </a:r>
          </a:p>
          <a:p>
            <a:pPr marL="0" indent="0" algn="r">
              <a:buNone/>
            </a:pPr>
            <a:r>
              <a:rPr lang="en-GB" dirty="0"/>
              <a:t>TEAM MEMBERS : 3 MEMBERS (NOT ME)</a:t>
            </a:r>
          </a:p>
        </p:txBody>
      </p:sp>
    </p:spTree>
    <p:extLst>
      <p:ext uri="{BB962C8B-B14F-4D97-AF65-F5344CB8AC3E}">
        <p14:creationId xmlns:p14="http://schemas.microsoft.com/office/powerpoint/2010/main" val="1062050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9E9E-1839-47A6-BD06-DE4DD8E1426D}"/>
              </a:ext>
            </a:extLst>
          </p:cNvPr>
          <p:cNvSpPr>
            <a:spLocks noGrp="1"/>
          </p:cNvSpPr>
          <p:nvPr>
            <p:ph type="title"/>
          </p:nvPr>
        </p:nvSpPr>
        <p:spPr/>
        <p:txBody>
          <a:bodyPr/>
          <a:lstStyle/>
          <a:p>
            <a:r>
              <a:rPr lang="en-GB" dirty="0"/>
              <a:t>WEEK TWO</a:t>
            </a:r>
          </a:p>
        </p:txBody>
      </p:sp>
      <p:sp>
        <p:nvSpPr>
          <p:cNvPr id="3" name="Content Placeholder 2">
            <a:extLst>
              <a:ext uri="{FF2B5EF4-FFF2-40B4-BE49-F238E27FC236}">
                <a16:creationId xmlns:a16="http://schemas.microsoft.com/office/drawing/2014/main" id="{214A48CA-3ED1-4F9E-B145-6CEB51FCCE65}"/>
              </a:ext>
            </a:extLst>
          </p:cNvPr>
          <p:cNvSpPr>
            <a:spLocks noGrp="1"/>
          </p:cNvSpPr>
          <p:nvPr>
            <p:ph idx="1"/>
          </p:nvPr>
        </p:nvSpPr>
        <p:spPr>
          <a:xfrm>
            <a:off x="680321" y="2336872"/>
            <a:ext cx="11206879" cy="4521127"/>
          </a:xfrm>
        </p:spPr>
        <p:txBody>
          <a:bodyPr>
            <a:normAutofit lnSpcReduction="10000"/>
          </a:bodyPr>
          <a:lstStyle/>
          <a:p>
            <a:r>
              <a:rPr lang="en-GB" dirty="0"/>
              <a:t>After completing the normal class session, were put back into our presentation groups to practice. This is when I was assigned to this group. Going through all the different criteria that need to be covered, I suggested that we appoint each section to each team member. This makes sure that everyone stays involved in the activity. I decided to research on the characteristics of effective teams, Mukta was covering the group dynamics, </a:t>
            </a:r>
            <a:r>
              <a:rPr lang="en-GB" dirty="0" err="1"/>
              <a:t>Rezaul</a:t>
            </a:r>
            <a:r>
              <a:rPr lang="en-GB" dirty="0"/>
              <a:t> was doing </a:t>
            </a:r>
            <a:r>
              <a:rPr lang="en-GB" dirty="0" err="1"/>
              <a:t>th</a:t>
            </a:r>
            <a:r>
              <a:rPr lang="en-GB" dirty="0"/>
              <a:t> difference between groups and teams and the last member was doing the effective conflict handling </a:t>
            </a:r>
          </a:p>
          <a:p>
            <a:pPr marL="0" indent="0">
              <a:buNone/>
            </a:pPr>
            <a:endParaRPr lang="en-GB" dirty="0"/>
          </a:p>
          <a:p>
            <a:pPr marL="0" indent="0" algn="r">
              <a:buNone/>
            </a:pPr>
            <a:r>
              <a:rPr lang="en-GB" dirty="0"/>
              <a:t>START DATE: 9/5/2018</a:t>
            </a:r>
          </a:p>
          <a:p>
            <a:pPr marL="0" indent="0" algn="r">
              <a:buNone/>
            </a:pPr>
            <a:r>
              <a:rPr lang="en-GB" dirty="0"/>
              <a:t>COMPLETION DATE: 15/5/2018</a:t>
            </a:r>
          </a:p>
          <a:p>
            <a:pPr marL="0" indent="0" algn="r">
              <a:buNone/>
            </a:pPr>
            <a:r>
              <a:rPr lang="en-GB" dirty="0"/>
              <a:t>TEAM MEMBERS: ALL </a:t>
            </a:r>
          </a:p>
        </p:txBody>
      </p:sp>
    </p:spTree>
    <p:extLst>
      <p:ext uri="{BB962C8B-B14F-4D97-AF65-F5344CB8AC3E}">
        <p14:creationId xmlns:p14="http://schemas.microsoft.com/office/powerpoint/2010/main" val="4219352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FA3D-2A7E-4A05-9B19-3309DBD7659D}"/>
              </a:ext>
            </a:extLst>
          </p:cNvPr>
          <p:cNvSpPr>
            <a:spLocks noGrp="1"/>
          </p:cNvSpPr>
          <p:nvPr>
            <p:ph type="title"/>
          </p:nvPr>
        </p:nvSpPr>
        <p:spPr/>
        <p:txBody>
          <a:bodyPr/>
          <a:lstStyle/>
          <a:p>
            <a:r>
              <a:rPr lang="en-GB" dirty="0"/>
              <a:t>WEEK THREE</a:t>
            </a:r>
          </a:p>
        </p:txBody>
      </p:sp>
      <p:sp>
        <p:nvSpPr>
          <p:cNvPr id="3" name="Content Placeholder 2">
            <a:extLst>
              <a:ext uri="{FF2B5EF4-FFF2-40B4-BE49-F238E27FC236}">
                <a16:creationId xmlns:a16="http://schemas.microsoft.com/office/drawing/2014/main" id="{CAC08F62-FDBD-4377-9B11-F62C19E71728}"/>
              </a:ext>
            </a:extLst>
          </p:cNvPr>
          <p:cNvSpPr>
            <a:spLocks noGrp="1"/>
          </p:cNvSpPr>
          <p:nvPr>
            <p:ph idx="1"/>
          </p:nvPr>
        </p:nvSpPr>
        <p:spPr/>
        <p:txBody>
          <a:bodyPr>
            <a:normAutofit fontScale="85000" lnSpcReduction="10000"/>
          </a:bodyPr>
          <a:lstStyle/>
          <a:p>
            <a:r>
              <a:rPr lang="en-GB" dirty="0"/>
              <a:t>We all carried out our own bits of research and I jotted down the different sites and information that I found would be useful. We talked about how much everyone had done, and started talking about preparing the power point slides. The last member of our group had offered to complete the slides and input all of our information on there when some parts were completed. Next week we will be looking at bringing in draft information to see how far everyone is and whether any areas need to be looked into for support. Mukta and </a:t>
            </a:r>
            <a:r>
              <a:rPr lang="en-GB" dirty="0" err="1"/>
              <a:t>Rezaul</a:t>
            </a:r>
            <a:r>
              <a:rPr lang="en-GB" dirty="0"/>
              <a:t> have offered to do the introduction and conclusion. </a:t>
            </a:r>
          </a:p>
          <a:p>
            <a:endParaRPr lang="en-GB" dirty="0"/>
          </a:p>
          <a:p>
            <a:pPr algn="r"/>
            <a:r>
              <a:rPr lang="en-GB" dirty="0"/>
              <a:t>START DATE: 16/5/2018</a:t>
            </a:r>
          </a:p>
          <a:p>
            <a:pPr algn="r"/>
            <a:r>
              <a:rPr lang="en-GB" dirty="0"/>
              <a:t>COMPLETION DATE: 22/5/2018</a:t>
            </a:r>
          </a:p>
          <a:p>
            <a:pPr algn="r"/>
            <a:r>
              <a:rPr lang="en-GB" dirty="0"/>
              <a:t>TEAM MEMBERS: ALL </a:t>
            </a:r>
          </a:p>
        </p:txBody>
      </p:sp>
    </p:spTree>
    <p:extLst>
      <p:ext uri="{BB962C8B-B14F-4D97-AF65-F5344CB8AC3E}">
        <p14:creationId xmlns:p14="http://schemas.microsoft.com/office/powerpoint/2010/main" val="13313690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CFF38-0D0C-49EC-B539-70F49EA2F437}"/>
              </a:ext>
            </a:extLst>
          </p:cNvPr>
          <p:cNvSpPr>
            <a:spLocks noGrp="1"/>
          </p:cNvSpPr>
          <p:nvPr>
            <p:ph type="title"/>
          </p:nvPr>
        </p:nvSpPr>
        <p:spPr/>
        <p:txBody>
          <a:bodyPr/>
          <a:lstStyle/>
          <a:p>
            <a:r>
              <a:rPr lang="en-GB" dirty="0"/>
              <a:t>WEEK FOUR</a:t>
            </a:r>
          </a:p>
        </p:txBody>
      </p:sp>
      <p:sp>
        <p:nvSpPr>
          <p:cNvPr id="3" name="Content Placeholder 2">
            <a:extLst>
              <a:ext uri="{FF2B5EF4-FFF2-40B4-BE49-F238E27FC236}">
                <a16:creationId xmlns:a16="http://schemas.microsoft.com/office/drawing/2014/main" id="{FEEB130B-4328-4CA1-9027-75B8DD24B00A}"/>
              </a:ext>
            </a:extLst>
          </p:cNvPr>
          <p:cNvSpPr>
            <a:spLocks noGrp="1"/>
          </p:cNvSpPr>
          <p:nvPr>
            <p:ph idx="1"/>
          </p:nvPr>
        </p:nvSpPr>
        <p:spPr/>
        <p:txBody>
          <a:bodyPr>
            <a:normAutofit fontScale="85000" lnSpcReduction="10000"/>
          </a:bodyPr>
          <a:lstStyle/>
          <a:p>
            <a:r>
              <a:rPr lang="en-GB" dirty="0"/>
              <a:t>Through our group sessions, we exchanged any information that we all had, and looked at any areas that needed working on. The last member in our team was absent so we were unable to get an update from him. This has left us a little worried as the deadline was coming closer and we still had no </a:t>
            </a:r>
            <a:r>
              <a:rPr lang="en-GB" dirty="0" err="1"/>
              <a:t>powerpoint</a:t>
            </a:r>
            <a:r>
              <a:rPr lang="en-GB" dirty="0"/>
              <a:t> yet, and team members were not in class to provide support. We tried to contact the team member that was absent but had no luck. I asked everyone to start timing how long their speeches were going to be as we only had 15 mins to present all our work. </a:t>
            </a:r>
          </a:p>
          <a:p>
            <a:endParaRPr lang="en-GB" dirty="0"/>
          </a:p>
          <a:p>
            <a:pPr algn="r"/>
            <a:r>
              <a:rPr lang="en-GB" dirty="0"/>
              <a:t>START DATE: 23/5/2018</a:t>
            </a:r>
          </a:p>
          <a:p>
            <a:pPr algn="r"/>
            <a:r>
              <a:rPr lang="en-GB" dirty="0"/>
              <a:t>COMPLETION DATE: 29/5/2018</a:t>
            </a:r>
          </a:p>
          <a:p>
            <a:pPr algn="r"/>
            <a:r>
              <a:rPr lang="en-GB" dirty="0"/>
              <a:t>TEAM MEMBERS: Foysal, Mukta and </a:t>
            </a:r>
            <a:r>
              <a:rPr lang="en-GB" dirty="0" err="1"/>
              <a:t>Rezaul</a:t>
            </a:r>
            <a:r>
              <a:rPr lang="en-GB" dirty="0"/>
              <a:t>.</a:t>
            </a:r>
          </a:p>
        </p:txBody>
      </p:sp>
    </p:spTree>
    <p:extLst>
      <p:ext uri="{BB962C8B-B14F-4D97-AF65-F5344CB8AC3E}">
        <p14:creationId xmlns:p14="http://schemas.microsoft.com/office/powerpoint/2010/main" val="1625505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986E0-200C-407B-B057-55A2F3D06296}"/>
              </a:ext>
            </a:extLst>
          </p:cNvPr>
          <p:cNvSpPr>
            <a:spLocks noGrp="1"/>
          </p:cNvSpPr>
          <p:nvPr>
            <p:ph type="title"/>
          </p:nvPr>
        </p:nvSpPr>
        <p:spPr/>
        <p:txBody>
          <a:bodyPr/>
          <a:lstStyle/>
          <a:p>
            <a:r>
              <a:rPr lang="en-GB" dirty="0"/>
              <a:t>WEEK FIVE</a:t>
            </a:r>
          </a:p>
        </p:txBody>
      </p:sp>
      <p:sp>
        <p:nvSpPr>
          <p:cNvPr id="3" name="Content Placeholder 2">
            <a:extLst>
              <a:ext uri="{FF2B5EF4-FFF2-40B4-BE49-F238E27FC236}">
                <a16:creationId xmlns:a16="http://schemas.microsoft.com/office/drawing/2014/main" id="{1AEF379C-A742-41E5-9F78-514B526A4FBD}"/>
              </a:ext>
            </a:extLst>
          </p:cNvPr>
          <p:cNvSpPr>
            <a:spLocks noGrp="1"/>
          </p:cNvSpPr>
          <p:nvPr>
            <p:ph idx="1"/>
          </p:nvPr>
        </p:nvSpPr>
        <p:spPr>
          <a:xfrm>
            <a:off x="680321" y="2336872"/>
            <a:ext cx="11218602" cy="4521127"/>
          </a:xfrm>
        </p:spPr>
        <p:txBody>
          <a:bodyPr>
            <a:normAutofit fontScale="85000" lnSpcReduction="10000"/>
          </a:bodyPr>
          <a:lstStyle/>
          <a:p>
            <a:r>
              <a:rPr lang="en-GB" dirty="0"/>
              <a:t>After getting together to exchange updates on each other’s information, to our disappointment the last group was not in again. So I was starting to get very worried. He was meant to be  doing </a:t>
            </a:r>
            <a:r>
              <a:rPr lang="en-GB" dirty="0" err="1"/>
              <a:t>th</a:t>
            </a:r>
            <a:r>
              <a:rPr lang="en-GB" dirty="0"/>
              <a:t> power point slides but as of yet, we had not even started anything on the computer. I decided to step up and offer to create a power point presentation as I didn’t want to waste any more time. I was never very confident in creating this kind of work before so it was a challenge for me.  I was using the power point pages to try out new ideas and try and make it as good as possible. In the mean time, I also needed to type up my own work and gather all my references. I created specific slides for all group members and set their pages up for them. I then shared the document to the team members to give them the chance to upload the information they wish to add on to their slides. It was a challenge trying to create a power point, gather everyone’s information and also sort out my own work within a very short span of time. </a:t>
            </a:r>
          </a:p>
          <a:p>
            <a:endParaRPr lang="en-GB" dirty="0"/>
          </a:p>
          <a:p>
            <a:pPr algn="r"/>
            <a:r>
              <a:rPr lang="en-GB" dirty="0"/>
              <a:t>START DATE: 30/5/2018</a:t>
            </a:r>
          </a:p>
          <a:p>
            <a:pPr algn="r"/>
            <a:r>
              <a:rPr lang="en-GB" dirty="0"/>
              <a:t>COMPLETION DATE: 5/6/2018</a:t>
            </a:r>
          </a:p>
          <a:p>
            <a:pPr algn="r"/>
            <a:r>
              <a:rPr lang="en-GB" dirty="0"/>
              <a:t>TEAM MEMBERS: Foysal, Mukta and </a:t>
            </a:r>
            <a:r>
              <a:rPr lang="en-GB" dirty="0" err="1"/>
              <a:t>Rezaul</a:t>
            </a:r>
            <a:r>
              <a:rPr lang="en-GB" dirty="0"/>
              <a:t>. </a:t>
            </a:r>
          </a:p>
          <a:p>
            <a:endParaRPr lang="en-GB" dirty="0"/>
          </a:p>
          <a:p>
            <a:endParaRPr lang="en-GB" dirty="0"/>
          </a:p>
        </p:txBody>
      </p:sp>
    </p:spTree>
    <p:extLst>
      <p:ext uri="{BB962C8B-B14F-4D97-AF65-F5344CB8AC3E}">
        <p14:creationId xmlns:p14="http://schemas.microsoft.com/office/powerpoint/2010/main" val="11878211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C56D-C8D0-4E1B-8B95-F720F7541B2A}"/>
              </a:ext>
            </a:extLst>
          </p:cNvPr>
          <p:cNvSpPr>
            <a:spLocks noGrp="1"/>
          </p:cNvSpPr>
          <p:nvPr>
            <p:ph type="title"/>
          </p:nvPr>
        </p:nvSpPr>
        <p:spPr/>
        <p:txBody>
          <a:bodyPr/>
          <a:lstStyle/>
          <a:p>
            <a:r>
              <a:rPr lang="en-GB" dirty="0"/>
              <a:t>WEEK SIX</a:t>
            </a:r>
          </a:p>
        </p:txBody>
      </p:sp>
      <p:sp>
        <p:nvSpPr>
          <p:cNvPr id="3" name="Content Placeholder 2">
            <a:extLst>
              <a:ext uri="{FF2B5EF4-FFF2-40B4-BE49-F238E27FC236}">
                <a16:creationId xmlns:a16="http://schemas.microsoft.com/office/drawing/2014/main" id="{7A278503-9C62-4850-A666-6C0C5163A662}"/>
              </a:ext>
            </a:extLst>
          </p:cNvPr>
          <p:cNvSpPr>
            <a:spLocks noGrp="1"/>
          </p:cNvSpPr>
          <p:nvPr>
            <p:ph idx="1"/>
          </p:nvPr>
        </p:nvSpPr>
        <p:spPr>
          <a:xfrm>
            <a:off x="680321" y="2336872"/>
            <a:ext cx="11324110" cy="4521127"/>
          </a:xfrm>
        </p:spPr>
        <p:txBody>
          <a:bodyPr>
            <a:normAutofit fontScale="77500" lnSpcReduction="20000"/>
          </a:bodyPr>
          <a:lstStyle/>
          <a:p>
            <a:r>
              <a:rPr lang="en-GB" dirty="0"/>
              <a:t>It is the day of the presentation, and only the night before we received information from the last member of our group confirming that he will not be coming in for the presentation. This was a huge let down as we had no information on his area of research. The other two members did not step up to help find the information, so I stepped forward and decided that I would be doing research on ‘effective conflict handling’. This was very difficult as I had to gather sufficient and a good amount of research in very little time. This was a lot of pressure on me as I was creating the </a:t>
            </a:r>
            <a:r>
              <a:rPr lang="en-GB" dirty="0" err="1"/>
              <a:t>powerpoint</a:t>
            </a:r>
            <a:r>
              <a:rPr lang="en-GB" dirty="0"/>
              <a:t>, gathering my own, other group members’ and now a new set of information, all of which needed to be completed by the following day. On the day of the presentation, the three of us decided to come in </a:t>
            </a:r>
            <a:r>
              <a:rPr lang="en-GB" dirty="0" err="1"/>
              <a:t>abit</a:t>
            </a:r>
            <a:r>
              <a:rPr lang="en-GB" dirty="0"/>
              <a:t> early to finish the slides. Mukta helped with typing up the references for me, which I had already written a draft copy the night before. It was a lot of last minute pressure on me. I had then presented my findings for the characteristics of effective teams as well as effective conflict handling.  Our presentation lasted a little over fifteen minutes, but we were happy with that because we had no time to practice because of out missing team member. Once the presentation was over, we were advised to submit our slides with our contribution skills audit and a copy of the notes we used during the presentation, which needed to be done by next week. </a:t>
            </a:r>
          </a:p>
          <a:p>
            <a:endParaRPr lang="en-GB" dirty="0"/>
          </a:p>
          <a:p>
            <a:pPr algn="r"/>
            <a:r>
              <a:rPr lang="en-GB" dirty="0"/>
              <a:t>START DATE: 6/6/2018</a:t>
            </a:r>
          </a:p>
          <a:p>
            <a:pPr algn="r"/>
            <a:r>
              <a:rPr lang="en-GB" dirty="0"/>
              <a:t>COMPLETION DATE: 12/6/2018</a:t>
            </a:r>
          </a:p>
          <a:p>
            <a:pPr algn="r"/>
            <a:r>
              <a:rPr lang="en-GB" dirty="0"/>
              <a:t>TEAM MEMBERS: Foysal, Mukta and </a:t>
            </a:r>
            <a:r>
              <a:rPr lang="en-GB" dirty="0" err="1"/>
              <a:t>Rezaul</a:t>
            </a:r>
            <a:r>
              <a:rPr lang="en-GB" dirty="0"/>
              <a:t>. </a:t>
            </a:r>
          </a:p>
        </p:txBody>
      </p:sp>
    </p:spTree>
    <p:extLst>
      <p:ext uri="{BB962C8B-B14F-4D97-AF65-F5344CB8AC3E}">
        <p14:creationId xmlns:p14="http://schemas.microsoft.com/office/powerpoint/2010/main" val="254190804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567</TotalTime>
  <Words>2501</Words>
  <Application>Microsoft Office PowerPoint</Application>
  <PresentationFormat>Widescreen</PresentationFormat>
  <Paragraphs>134</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Algerian</vt:lpstr>
      <vt:lpstr>Arial</vt:lpstr>
      <vt:lpstr>Trebuchet MS</vt:lpstr>
      <vt:lpstr>Wingdings</vt:lpstr>
      <vt:lpstr>Berlin</vt:lpstr>
      <vt:lpstr>How to create and maintain an effective team</vt:lpstr>
      <vt:lpstr>INTRODUCTION</vt:lpstr>
      <vt:lpstr>DIFFERENCE BETWEEN GROUPS AND TEAMS…</vt:lpstr>
      <vt:lpstr>GROUP DYNAMICS…</vt:lpstr>
      <vt:lpstr>CHARACTERISTICS OF EFFECTIVE TEAMS…</vt:lpstr>
      <vt:lpstr>EFFECTIVE CONFLICT HANDLING…</vt:lpstr>
      <vt:lpstr>CONCLUSION…</vt:lpstr>
      <vt:lpstr>References</vt:lpstr>
      <vt:lpstr>CONTINUED…</vt:lpstr>
      <vt:lpstr>PowerPoint Presentation</vt:lpstr>
      <vt:lpstr>Characteristics of effective teams (My notes/speech)</vt:lpstr>
      <vt:lpstr>Continued…</vt:lpstr>
      <vt:lpstr>Continued…</vt:lpstr>
      <vt:lpstr>Effective conflict handling (My notes/speech)</vt:lpstr>
      <vt:lpstr>Continued…</vt:lpstr>
      <vt:lpstr>Continued…</vt:lpstr>
      <vt:lpstr>CONTRIBUTION SKILLS AUDIT</vt:lpstr>
      <vt:lpstr>WEEK ONE</vt:lpstr>
      <vt:lpstr>WEEK TWO</vt:lpstr>
      <vt:lpstr>WEEK THREE</vt:lpstr>
      <vt:lpstr>WEEK FOUR</vt:lpstr>
      <vt:lpstr>WEEK FIVE</vt:lpstr>
      <vt:lpstr>WEEK SIX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and maintain an effective team</dc:title>
  <dc:creator>aleha begum</dc:creator>
  <cp:lastModifiedBy>aleha begum</cp:lastModifiedBy>
  <cp:revision>15</cp:revision>
  <dcterms:created xsi:type="dcterms:W3CDTF">2018-06-02T13:04:03Z</dcterms:created>
  <dcterms:modified xsi:type="dcterms:W3CDTF">2018-06-13T01:13:35Z</dcterms:modified>
</cp:coreProperties>
</file>