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037D8-4D20-0827-F359-5D6AA547F57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0C8FA5-458E-2013-1A56-DBCE0462C8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BE40AD-5707-CFC2-0D94-632E739A3CDB}"/>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48D60664-9CA4-7985-2A24-3A0C059E3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31D344-DB53-683F-3289-364D6CD6CB92}"/>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27911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C787-3C46-F928-E184-40B95B869A7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1CC4390-F069-B14F-4A86-7D01CB91817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99304F-AA3F-B3A1-77A4-BA1EE7B46D9C}"/>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74E75DCA-C274-A879-A7D6-775A1332D3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5E55DE-6101-4B6A-8628-39DB1B45D7CA}"/>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3731461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9537-C5A3-A3C4-3326-A3EEB34700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4615920-FBF4-B8A6-80CE-A9AE9418EF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94C50D-9677-F080-80B5-4285C029E1E7}"/>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05578EDD-56AB-D779-12BB-E62C4C6266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41C49-F7F0-FA3B-D798-D6880AAD7BC1}"/>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714518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914F1-5CAF-42F3-703A-B7F21BCCDA3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D1AEF0-0E00-C017-8F35-B3C299D012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2826D54-949D-5DD1-B891-EE7A1E5C5C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7FA1FB-270B-97DA-45EA-D928EF1C17BC}"/>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6" name="Footer Placeholder 5">
            <a:extLst>
              <a:ext uri="{FF2B5EF4-FFF2-40B4-BE49-F238E27FC236}">
                <a16:creationId xmlns:a16="http://schemas.microsoft.com/office/drawing/2014/main" id="{C89F0F90-87B5-91DD-B0C5-6B10017285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FB10AF-E47F-2BF2-58CB-C1F0FD0B1849}"/>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1182901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1659-64A9-1BFD-C61C-E2FAD54655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D1BA00-4F7A-CDBA-9F71-0724F7A1F0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C66981-8EE9-491E-9B42-754D02E49C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67CCE60-B00F-B646-5AE5-78CF075824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3DD90A-EE48-5EF7-70AA-00D66C0762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56BF0D9-A26B-9796-87DA-93E87E919088}"/>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8" name="Footer Placeholder 7">
            <a:extLst>
              <a:ext uri="{FF2B5EF4-FFF2-40B4-BE49-F238E27FC236}">
                <a16:creationId xmlns:a16="http://schemas.microsoft.com/office/drawing/2014/main" id="{3AA2F781-FD1D-D637-423C-E1BAD5A74F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E7C55ED-1D5D-F9FE-7F0D-F21147A6D2B0}"/>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2185022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AB52-9725-A4CA-5E1F-CD6D65E5C44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C187F0-250C-F537-95D7-A773A04FC596}"/>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4" name="Footer Placeholder 3">
            <a:extLst>
              <a:ext uri="{FF2B5EF4-FFF2-40B4-BE49-F238E27FC236}">
                <a16:creationId xmlns:a16="http://schemas.microsoft.com/office/drawing/2014/main" id="{9395ECB9-3254-BEA3-DBA9-B38A45BEEB9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B0948D-694E-99BA-6D3B-3EC330579FE4}"/>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2712366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C3B408-D279-90EB-2ED0-53058984A0FC}"/>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3" name="Footer Placeholder 2">
            <a:extLst>
              <a:ext uri="{FF2B5EF4-FFF2-40B4-BE49-F238E27FC236}">
                <a16:creationId xmlns:a16="http://schemas.microsoft.com/office/drawing/2014/main" id="{52C00AA0-4CB5-1201-12CD-A000611534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6E3DB7-24E9-7EAF-227C-397FA47D1D65}"/>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648294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A1EF-5478-E594-881E-CD8BC12F82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09B96C-D52E-357D-5B4B-F131ACBCED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7C61776-1048-CE77-79EB-D3F886B3A2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023E0F-D89A-BA3E-F15E-F4E4D3B9E8B0}"/>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6" name="Footer Placeholder 5">
            <a:extLst>
              <a:ext uri="{FF2B5EF4-FFF2-40B4-BE49-F238E27FC236}">
                <a16:creationId xmlns:a16="http://schemas.microsoft.com/office/drawing/2014/main" id="{9C72B782-B58B-AFA4-ED8A-701C7D10D9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116B20-AB93-7AC8-721D-E06DC16FBAFF}"/>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276205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3F2A0-F956-882A-4D19-A41F47DEA4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700CE4-D02A-7B2E-E181-0CF650AFCC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D97C0A-66FA-4A31-1CB5-C4623EE3B0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BCDDF9-8A04-99BB-061D-2961AF18F651}"/>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6" name="Footer Placeholder 5">
            <a:extLst>
              <a:ext uri="{FF2B5EF4-FFF2-40B4-BE49-F238E27FC236}">
                <a16:creationId xmlns:a16="http://schemas.microsoft.com/office/drawing/2014/main" id="{E8A9983D-A0E3-1AEE-2297-F3FC098B08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45F1B-A432-EC80-26C4-F82DF5938AA4}"/>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3117420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113E3-9C58-E578-144E-3B7F70317BF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7626DC-F856-8764-7514-816CCA87B9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A1C305-7664-ED52-0920-73DC2BB042E3}"/>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A1829F3C-839A-E7E9-657F-91D4E64E56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E8B3B0-25FB-B8DE-1DD5-32036C7265D1}"/>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5640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82E433-FC99-687F-6115-F059FAEC81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E60520-06F6-EBD0-97B5-BDACA8AC431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F84B5E-889C-52C0-2B17-3010ADA12279}"/>
              </a:ext>
            </a:extLst>
          </p:cNvPr>
          <p:cNvSpPr>
            <a:spLocks noGrp="1"/>
          </p:cNvSpPr>
          <p:nvPr>
            <p:ph type="dt" sz="half" idx="10"/>
          </p:nvPr>
        </p:nvSpPr>
        <p:spPr/>
        <p:txBody>
          <a:body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9DB1BD85-CA59-6000-8DD3-640A264FC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024F92-9591-C32C-C52E-0E2E6DCD304A}"/>
              </a:ext>
            </a:extLst>
          </p:cNvPr>
          <p:cNvSpPr>
            <a:spLocks noGrp="1"/>
          </p:cNvSpPr>
          <p:nvPr>
            <p:ph type="sldNum" sz="quarter" idx="12"/>
          </p:nvPr>
        </p:nvSpPr>
        <p:spPr/>
        <p:txBody>
          <a:bodyPr/>
          <a:lstStyle/>
          <a:p>
            <a:fld id="{A3B4E310-40E2-0C47-B193-0E749498CC91}" type="slidenum">
              <a:rPr lang="en-US" smtClean="0"/>
              <a:t>‹#›</a:t>
            </a:fld>
            <a:endParaRPr lang="en-US"/>
          </a:p>
        </p:txBody>
      </p:sp>
    </p:spTree>
    <p:extLst>
      <p:ext uri="{BB962C8B-B14F-4D97-AF65-F5344CB8AC3E}">
        <p14:creationId xmlns:p14="http://schemas.microsoft.com/office/powerpoint/2010/main" val="3995963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E0EAAC-52E7-C45B-2CD7-4622943559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C93649-E2C9-EEA5-0E6B-9E0A76955A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3724FF-FD6C-557A-1679-041A8F9B6E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C94724-91DF-B34C-9CEB-BEDE90CCAB54}" type="datetimeFigureOut">
              <a:rPr lang="en-US" smtClean="0"/>
              <a:t>6/20/26</a:t>
            </a:fld>
            <a:endParaRPr lang="en-US"/>
          </a:p>
        </p:txBody>
      </p:sp>
      <p:sp>
        <p:nvSpPr>
          <p:cNvPr id="5" name="Footer Placeholder 4">
            <a:extLst>
              <a:ext uri="{FF2B5EF4-FFF2-40B4-BE49-F238E27FC236}">
                <a16:creationId xmlns:a16="http://schemas.microsoft.com/office/drawing/2014/main" id="{E70728AC-3DEC-F9F1-FB21-FF5763ADA6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C027106-9C06-BCB7-865D-5C6D6788E7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B4E310-40E2-0C47-B193-0E749498CC91}" type="slidenum">
              <a:rPr lang="en-US" smtClean="0"/>
              <a:t>‹#›</a:t>
            </a:fld>
            <a:endParaRPr lang="en-US"/>
          </a:p>
        </p:txBody>
      </p:sp>
    </p:spTree>
    <p:extLst>
      <p:ext uri="{BB962C8B-B14F-4D97-AF65-F5344CB8AC3E}">
        <p14:creationId xmlns:p14="http://schemas.microsoft.com/office/powerpoint/2010/main" val="18771295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patient-experience/" TargetMode="External"/><Relationship Id="rId2" Type="http://schemas.openxmlformats.org/officeDocument/2006/relationships/hyperlink" Target="https://www.hcpc-uk.org/standards/standards-of-conduct-performance-and-ethics/" TargetMode="External"/><Relationship Id="rId1" Type="http://schemas.openxmlformats.org/officeDocument/2006/relationships/slideLayout" Target="../slideLayouts/slideLayout2.xml"/><Relationship Id="rId4" Type="http://schemas.openxmlformats.org/officeDocument/2006/relationships/hyperlink" Target="https://www.skillsfor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CC962-3A1B-0F1C-3B90-30D88563E6D0}"/>
              </a:ext>
            </a:extLst>
          </p:cNvPr>
          <p:cNvSpPr>
            <a:spLocks noGrp="1"/>
          </p:cNvSpPr>
          <p:nvPr>
            <p:ph type="ctrTitle"/>
          </p:nvPr>
        </p:nvSpPr>
        <p:spPr/>
        <p:txBody>
          <a:bodyPr/>
          <a:lstStyle/>
          <a:p>
            <a:r>
              <a:rPr lang="en-GB" dirty="0"/>
              <a:t>Communication in health and social care  </a:t>
            </a:r>
            <a:endParaRPr lang="en-US" dirty="0"/>
          </a:p>
        </p:txBody>
      </p:sp>
      <p:sp>
        <p:nvSpPr>
          <p:cNvPr id="3" name="Subtitle 2">
            <a:extLst>
              <a:ext uri="{FF2B5EF4-FFF2-40B4-BE49-F238E27FC236}">
                <a16:creationId xmlns:a16="http://schemas.microsoft.com/office/drawing/2014/main" id="{A194ED52-8615-01D8-5A7E-03D802FE4F1B}"/>
              </a:ext>
            </a:extLst>
          </p:cNvPr>
          <p:cNvSpPr>
            <a:spLocks noGrp="1"/>
          </p:cNvSpPr>
          <p:nvPr>
            <p:ph type="subTitle" idx="1"/>
          </p:nvPr>
        </p:nvSpPr>
        <p:spPr/>
        <p:txBody>
          <a:bodyPr/>
          <a:lstStyle/>
          <a:p>
            <a:r>
              <a:rPr lang="en-GB" dirty="0" err="1"/>
              <a:t>Eman</a:t>
            </a:r>
            <a:r>
              <a:rPr lang="en-GB" dirty="0"/>
              <a:t> </a:t>
            </a:r>
            <a:r>
              <a:rPr lang="en-GB" dirty="0" err="1"/>
              <a:t>Al-Haidari</a:t>
            </a:r>
            <a:endParaRPr lang="en-GB" dirty="0"/>
          </a:p>
          <a:p>
            <a:r>
              <a:rPr lang="en-GB" dirty="0"/>
              <a:t>Student number: 2504709</a:t>
            </a:r>
          </a:p>
          <a:p>
            <a:r>
              <a:rPr lang="en-GB" dirty="0"/>
              <a:t>LCHS4008</a:t>
            </a:r>
            <a:endParaRPr lang="en-US" dirty="0"/>
          </a:p>
        </p:txBody>
      </p:sp>
    </p:spTree>
    <p:extLst>
      <p:ext uri="{BB962C8B-B14F-4D97-AF65-F5344CB8AC3E}">
        <p14:creationId xmlns:p14="http://schemas.microsoft.com/office/powerpoint/2010/main" val="2717760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08A0-2E4F-8A9F-89BE-ABFFF8BAF6F0}"/>
              </a:ext>
            </a:extLst>
          </p:cNvPr>
          <p:cNvSpPr>
            <a:spLocks noGrp="1"/>
          </p:cNvSpPr>
          <p:nvPr>
            <p:ph type="title"/>
          </p:nvPr>
        </p:nvSpPr>
        <p:spPr/>
        <p:txBody>
          <a:bodyPr/>
          <a:lstStyle/>
          <a:p>
            <a:r>
              <a:rPr lang="en-GB" dirty="0"/>
              <a:t>What is communication?</a:t>
            </a:r>
            <a:endParaRPr lang="en-US" dirty="0"/>
          </a:p>
        </p:txBody>
      </p:sp>
      <p:sp>
        <p:nvSpPr>
          <p:cNvPr id="3" name="Content Placeholder 2">
            <a:extLst>
              <a:ext uri="{FF2B5EF4-FFF2-40B4-BE49-F238E27FC236}">
                <a16:creationId xmlns:a16="http://schemas.microsoft.com/office/drawing/2014/main" id="{DB8631C2-A4FA-9F6F-19F0-77B3CA2F809F}"/>
              </a:ext>
            </a:extLst>
          </p:cNvPr>
          <p:cNvSpPr>
            <a:spLocks noGrp="1"/>
          </p:cNvSpPr>
          <p:nvPr>
            <p:ph idx="1"/>
          </p:nvPr>
        </p:nvSpPr>
        <p:spPr/>
        <p:txBody>
          <a:bodyPr/>
          <a:lstStyle/>
          <a:p>
            <a:r>
              <a:rPr lang="en-GB" dirty="0"/>
              <a:t>The exchange of ideas, feelings, thoughts, and information between individuals is known as communication. Communication in health and social care can take many forms: like care plans and medical records, digital, like emails and online patient systems, nonverbal, like body language and facial expressions, and verbal, like talking with patients. Safe and efficient treatment is made possible by clear communication between healthcare providers, patients, service users, and family members. </a:t>
            </a:r>
            <a:endParaRPr lang="en-US" dirty="0"/>
          </a:p>
        </p:txBody>
      </p:sp>
    </p:spTree>
    <p:extLst>
      <p:ext uri="{BB962C8B-B14F-4D97-AF65-F5344CB8AC3E}">
        <p14:creationId xmlns:p14="http://schemas.microsoft.com/office/powerpoint/2010/main" val="3200709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EE443-9A37-2BDF-9059-F5E5AA2C9D31}"/>
              </a:ext>
            </a:extLst>
          </p:cNvPr>
          <p:cNvSpPr>
            <a:spLocks noGrp="1"/>
          </p:cNvSpPr>
          <p:nvPr>
            <p:ph type="title"/>
          </p:nvPr>
        </p:nvSpPr>
        <p:spPr/>
        <p:txBody>
          <a:bodyPr/>
          <a:lstStyle/>
          <a:p>
            <a:r>
              <a:rPr lang="en-GB" dirty="0"/>
              <a:t>Why communication is important </a:t>
            </a:r>
            <a:endParaRPr lang="en-US" dirty="0"/>
          </a:p>
        </p:txBody>
      </p:sp>
      <p:sp>
        <p:nvSpPr>
          <p:cNvPr id="3" name="Content Placeholder 2">
            <a:extLst>
              <a:ext uri="{FF2B5EF4-FFF2-40B4-BE49-F238E27FC236}">
                <a16:creationId xmlns:a16="http://schemas.microsoft.com/office/drawing/2014/main" id="{48D1887E-3AF7-55B8-ED37-28581BCF2429}"/>
              </a:ext>
            </a:extLst>
          </p:cNvPr>
          <p:cNvSpPr>
            <a:spLocks noGrp="1"/>
          </p:cNvSpPr>
          <p:nvPr>
            <p:ph idx="1"/>
          </p:nvPr>
        </p:nvSpPr>
        <p:spPr/>
        <p:txBody>
          <a:bodyPr/>
          <a:lstStyle/>
          <a:p>
            <a:r>
              <a:rPr lang="en-GB" dirty="0"/>
              <a:t>One of the most important in health and social care is communication since it builds healthy connections and trust between service users and staff. Patients are more likely to share important information about health and well-being when they feel heard and understood. Additionally, effective communication promotes better health outcomes, lower the possibility of mistakes, and increases patient satisfaction. Healthcare professionals may guarantee that care is provided safely, properly, and in fulfilment of the patients needs by communicating effectively. </a:t>
            </a:r>
            <a:endParaRPr lang="en-US" dirty="0"/>
          </a:p>
        </p:txBody>
      </p:sp>
    </p:spTree>
    <p:extLst>
      <p:ext uri="{BB962C8B-B14F-4D97-AF65-F5344CB8AC3E}">
        <p14:creationId xmlns:p14="http://schemas.microsoft.com/office/powerpoint/2010/main" val="2949436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56083-E2F3-C62F-7D42-B08A8774C9A8}"/>
              </a:ext>
            </a:extLst>
          </p:cNvPr>
          <p:cNvSpPr>
            <a:spLocks noGrp="1"/>
          </p:cNvSpPr>
          <p:nvPr>
            <p:ph type="title"/>
          </p:nvPr>
        </p:nvSpPr>
        <p:spPr/>
        <p:txBody>
          <a:bodyPr/>
          <a:lstStyle/>
          <a:p>
            <a:r>
              <a:rPr lang="en-GB" dirty="0"/>
              <a:t>Relevance to professional practice</a:t>
            </a:r>
            <a:endParaRPr lang="en-US" dirty="0"/>
          </a:p>
        </p:txBody>
      </p:sp>
      <p:sp>
        <p:nvSpPr>
          <p:cNvPr id="3" name="Content Placeholder 2">
            <a:extLst>
              <a:ext uri="{FF2B5EF4-FFF2-40B4-BE49-F238E27FC236}">
                <a16:creationId xmlns:a16="http://schemas.microsoft.com/office/drawing/2014/main" id="{D61C9725-3D1C-4019-63DD-B66212987DE9}"/>
              </a:ext>
            </a:extLst>
          </p:cNvPr>
          <p:cNvSpPr>
            <a:spLocks noGrp="1"/>
          </p:cNvSpPr>
          <p:nvPr>
            <p:ph idx="1"/>
          </p:nvPr>
        </p:nvSpPr>
        <p:spPr/>
        <p:txBody>
          <a:bodyPr/>
          <a:lstStyle/>
          <a:p>
            <a:r>
              <a:rPr lang="en-GB" dirty="0"/>
              <a:t>Health and social staff must collaborate closely with patients, families, and other specialists, communication is essential in their line of work. Accurate information sharing, care planning and decision-making are all made possible by effective communication. Additionally, it guarantees that patients are aware of their treatment options and are able to provide informed consent while upholding patient privacy, dignity, and respect. Strong communication abilities also assist professionals in keeping to the professional, ethical, and legal requirements of the health and social </a:t>
            </a:r>
            <a:r>
              <a:rPr lang="en-GB"/>
              <a:t>care industries. </a:t>
            </a:r>
            <a:endParaRPr lang="en-US"/>
          </a:p>
        </p:txBody>
      </p:sp>
    </p:spTree>
    <p:extLst>
      <p:ext uri="{BB962C8B-B14F-4D97-AF65-F5344CB8AC3E}">
        <p14:creationId xmlns:p14="http://schemas.microsoft.com/office/powerpoint/2010/main" val="1615845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AA92C-32F8-0804-81C1-EA03616DED4B}"/>
              </a:ext>
            </a:extLst>
          </p:cNvPr>
          <p:cNvSpPr>
            <a:spLocks noGrp="1"/>
          </p:cNvSpPr>
          <p:nvPr>
            <p:ph type="title"/>
          </p:nvPr>
        </p:nvSpPr>
        <p:spPr/>
        <p:txBody>
          <a:bodyPr/>
          <a:lstStyle/>
          <a:p>
            <a:r>
              <a:rPr lang="en-GB" dirty="0"/>
              <a:t>Practical example </a:t>
            </a:r>
            <a:endParaRPr lang="en-US" dirty="0"/>
          </a:p>
        </p:txBody>
      </p:sp>
      <p:sp>
        <p:nvSpPr>
          <p:cNvPr id="3" name="Content Placeholder 2">
            <a:extLst>
              <a:ext uri="{FF2B5EF4-FFF2-40B4-BE49-F238E27FC236}">
                <a16:creationId xmlns:a16="http://schemas.microsoft.com/office/drawing/2014/main" id="{DA092C17-FA13-2DEC-F652-00BD8D4DEDD7}"/>
              </a:ext>
            </a:extLst>
          </p:cNvPr>
          <p:cNvSpPr>
            <a:spLocks noGrp="1"/>
          </p:cNvSpPr>
          <p:nvPr>
            <p:ph idx="1"/>
          </p:nvPr>
        </p:nvSpPr>
        <p:spPr/>
        <p:txBody>
          <a:bodyPr>
            <a:normAutofit lnSpcReduction="10000"/>
          </a:bodyPr>
          <a:lstStyle/>
          <a:p>
            <a:r>
              <a:rPr lang="en-GB" dirty="0"/>
              <a:t>A healthcare assistant helping an older patient who is anxious about starting a new medication is a real world example of communication in a health and social care context. When explaining the importance of the drug and how it should be taken, the healthcare assistant would use straightforward language. They would encourage questioning, keep a positive body language, and pay close attention to the patient’s worries. The healthcare assistant could ask the patient to repeat the instructions in their own words to make sure they are understood. This method improves understanding, decrease worry, and raises the possibility that the patient will properly stick to their treatment plan.  </a:t>
            </a:r>
            <a:endParaRPr lang="en-US" dirty="0"/>
          </a:p>
        </p:txBody>
      </p:sp>
    </p:spTree>
    <p:extLst>
      <p:ext uri="{BB962C8B-B14F-4D97-AF65-F5344CB8AC3E}">
        <p14:creationId xmlns:p14="http://schemas.microsoft.com/office/powerpoint/2010/main" val="3275697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CF2A3-2B40-4764-CD47-4D52630A7B7E}"/>
              </a:ext>
            </a:extLst>
          </p:cNvPr>
          <p:cNvSpPr>
            <a:spLocks noGrp="1"/>
          </p:cNvSpPr>
          <p:nvPr>
            <p:ph type="title"/>
          </p:nvPr>
        </p:nvSpPr>
        <p:spPr/>
        <p:txBody>
          <a:bodyPr/>
          <a:lstStyle/>
          <a:p>
            <a:r>
              <a:rPr lang="en-GB" dirty="0"/>
              <a:t>Consequence of poor communication </a:t>
            </a:r>
            <a:endParaRPr lang="en-US" dirty="0"/>
          </a:p>
        </p:txBody>
      </p:sp>
      <p:sp>
        <p:nvSpPr>
          <p:cNvPr id="3" name="Content Placeholder 2">
            <a:extLst>
              <a:ext uri="{FF2B5EF4-FFF2-40B4-BE49-F238E27FC236}">
                <a16:creationId xmlns:a16="http://schemas.microsoft.com/office/drawing/2014/main" id="{25E09956-5E80-5238-67E6-3E9726162977}"/>
              </a:ext>
            </a:extLst>
          </p:cNvPr>
          <p:cNvSpPr>
            <a:spLocks noGrp="1"/>
          </p:cNvSpPr>
          <p:nvPr>
            <p:ph idx="1"/>
          </p:nvPr>
        </p:nvSpPr>
        <p:spPr/>
        <p:txBody>
          <a:bodyPr/>
          <a:lstStyle/>
          <a:p>
            <a:r>
              <a:rPr lang="en-GB" dirty="0"/>
              <a:t>In health and social care settings, poor communication can have major consequences. Patients may be put at danger by medication errors, misunderstanding, and inappropriate treatments if information is not communicated clearly. Poor communication can also damage patients and professional trust, which discourages people from disclosing important health information. Failures in communication can also result in complaints, poorer care, and negative health outcomes. Therefore, maintaining good communication is important to guaranteeing patient safety and providing outstanding care. </a:t>
            </a:r>
            <a:endParaRPr lang="en-US" dirty="0"/>
          </a:p>
        </p:txBody>
      </p:sp>
    </p:spTree>
    <p:extLst>
      <p:ext uri="{BB962C8B-B14F-4D97-AF65-F5344CB8AC3E}">
        <p14:creationId xmlns:p14="http://schemas.microsoft.com/office/powerpoint/2010/main" val="1269697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1809-F607-301C-F963-D4B60A1F934B}"/>
              </a:ext>
            </a:extLst>
          </p:cNvPr>
          <p:cNvSpPr>
            <a:spLocks noGrp="1"/>
          </p:cNvSpPr>
          <p:nvPr>
            <p:ph type="title"/>
          </p:nvPr>
        </p:nvSpPr>
        <p:spPr/>
        <p:txBody>
          <a:bodyPr/>
          <a:lstStyle/>
          <a:p>
            <a:r>
              <a:rPr lang="en-GB" dirty="0"/>
              <a:t>Key skills for effective communication</a:t>
            </a:r>
            <a:endParaRPr lang="en-US" dirty="0"/>
          </a:p>
        </p:txBody>
      </p:sp>
      <p:sp>
        <p:nvSpPr>
          <p:cNvPr id="3" name="Content Placeholder 2">
            <a:extLst>
              <a:ext uri="{FF2B5EF4-FFF2-40B4-BE49-F238E27FC236}">
                <a16:creationId xmlns:a16="http://schemas.microsoft.com/office/drawing/2014/main" id="{E618684F-817F-FA5B-E882-44033BF9741D}"/>
              </a:ext>
            </a:extLst>
          </p:cNvPr>
          <p:cNvSpPr>
            <a:spLocks noGrp="1"/>
          </p:cNvSpPr>
          <p:nvPr>
            <p:ph idx="1"/>
          </p:nvPr>
        </p:nvSpPr>
        <p:spPr/>
        <p:txBody>
          <a:bodyPr>
            <a:normAutofit fontScale="92500" lnSpcReduction="10000"/>
          </a:bodyPr>
          <a:lstStyle/>
          <a:p>
            <a:r>
              <a:rPr lang="en-GB" dirty="0"/>
              <a:t>Effective communication in the health and social care sectors requires a number of abilities. Because it enables healthcare professionals to completely understand patients needs and concerns, active listening it’s important. Empathy enables professionals to identify and react to emotions in a way that makes people feel appreciated and supported. While positive non-verbal gestures like eye contact and correct facial expressions strengthen messages, clear verbal communication guarantees that information is easily understood. Additionally, cultural sensitivity is important since it allows professionals to interact politely with individuals from different backgrounds. Lastly, detailed documentation guarantees that important data is accurately captured and shared throughout medical teams. </a:t>
            </a:r>
            <a:endParaRPr lang="en-US" dirty="0"/>
          </a:p>
        </p:txBody>
      </p:sp>
    </p:spTree>
    <p:extLst>
      <p:ext uri="{BB962C8B-B14F-4D97-AF65-F5344CB8AC3E}">
        <p14:creationId xmlns:p14="http://schemas.microsoft.com/office/powerpoint/2010/main" val="3910278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66E7-17B9-7551-3095-383BADC11AFD}"/>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14A64C08-546D-65AE-B8CB-D7B5E20C8937}"/>
              </a:ext>
            </a:extLst>
          </p:cNvPr>
          <p:cNvSpPr>
            <a:spLocks noGrp="1"/>
          </p:cNvSpPr>
          <p:nvPr>
            <p:ph idx="1"/>
          </p:nvPr>
        </p:nvSpPr>
        <p:spPr/>
        <p:txBody>
          <a:bodyPr/>
          <a:lstStyle/>
          <a:p>
            <a:r>
              <a:rPr lang="en-GB" dirty="0"/>
              <a:t>In conclusion, effective communication is essential in the fields of health and social care. It allows safe and effective care, builds professional relationships, encourages teamwork, and improves patient outcome. Health and social care workers can deliver person centred care that meets people’s needs while upholding high professional standards by improving their communication skills. </a:t>
            </a:r>
            <a:endParaRPr lang="en-US" dirty="0"/>
          </a:p>
        </p:txBody>
      </p:sp>
    </p:spTree>
    <p:extLst>
      <p:ext uri="{BB962C8B-B14F-4D97-AF65-F5344CB8AC3E}">
        <p14:creationId xmlns:p14="http://schemas.microsoft.com/office/powerpoint/2010/main" val="2990550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B5EF-9B46-D810-7961-AA092D6274B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BBD347A7-373D-A6C9-7B29-CB2CB63A95E4}"/>
              </a:ext>
            </a:extLst>
          </p:cNvPr>
          <p:cNvSpPr>
            <a:spLocks noGrp="1"/>
          </p:cNvSpPr>
          <p:nvPr>
            <p:ph idx="1"/>
          </p:nvPr>
        </p:nvSpPr>
        <p:spPr/>
        <p:txBody>
          <a:bodyPr>
            <a:normAutofit/>
          </a:bodyPr>
          <a:lstStyle/>
          <a:p>
            <a:r>
              <a:rPr lang="en-GB" sz="1800" b="0" i="0" dirty="0">
                <a:effectLst/>
                <a:latin typeface="UICTFontTextStyleBody"/>
              </a:rPr>
              <a:t>Health and Care Professions Council (HCPC) Standards of Conduct, Performance and Ethics⁠</a:t>
            </a:r>
            <a:endParaRPr lang="en-GB" sz="1800" dirty="0">
              <a:effectLst/>
              <a:latin typeface=".AppleSystemUIFont"/>
            </a:endParaRPr>
          </a:p>
          <a:p>
            <a:r>
              <a:rPr lang="en-GB" sz="1800" b="0" i="0" dirty="0">
                <a:effectLst/>
                <a:latin typeface="UICTFontTextStyleBody"/>
              </a:rPr>
              <a:t>Health and Care Professions Council (HCPC) (2024) </a:t>
            </a:r>
            <a:r>
              <a:rPr lang="en-GB" sz="1800" b="0" i="1" dirty="0">
                <a:effectLst/>
                <a:latin typeface="UICTFontTextStyleItalicBody"/>
              </a:rPr>
              <a:t>Standards of conduct, performance and ethics</a:t>
            </a:r>
            <a:r>
              <a:rPr lang="en-GB" sz="1800" b="0" i="0" dirty="0">
                <a:effectLst/>
                <a:latin typeface="UICTFontTextStyleBody"/>
              </a:rPr>
              <a:t>. Available at: </a:t>
            </a:r>
            <a:r>
              <a:rPr lang="en-GB" sz="1800" b="0" i="0" dirty="0">
                <a:effectLst/>
                <a:latin typeface="UICTFontTextStyleBody"/>
                <a:hlinkClick r:id="rId2"/>
              </a:rPr>
              <a:t>https://</a:t>
            </a:r>
            <a:r>
              <a:rPr lang="en-GB" sz="1800" b="0" i="0" dirty="0" err="1">
                <a:effectLst/>
                <a:latin typeface="UICTFontTextStyleBody"/>
                <a:hlinkClick r:id="rId2"/>
              </a:rPr>
              <a:t>www.hcpc-uk.org</a:t>
            </a:r>
            <a:r>
              <a:rPr lang="en-GB" sz="1800" b="0" i="0" dirty="0">
                <a:effectLst/>
                <a:latin typeface="UICTFontTextStyleBody"/>
                <a:hlinkClick r:id="rId2"/>
              </a:rPr>
              <a:t>/standards/standards-of-conduct-performance-and-ethics/</a:t>
            </a:r>
            <a:r>
              <a:rPr lang="en-GB" sz="1800" b="0" i="0" dirty="0">
                <a:effectLst/>
                <a:latin typeface="UICTFontTextStyleBody"/>
              </a:rPr>
              <a:t> (Accessed: 17 June 2026).</a:t>
            </a:r>
            <a:br>
              <a:rPr lang="en-GB" sz="1800" dirty="0">
                <a:effectLst/>
                <a:latin typeface=".AppleSystemUIFont"/>
              </a:rPr>
            </a:br>
            <a:endParaRPr lang="en-GB" sz="1800" dirty="0">
              <a:effectLst/>
              <a:latin typeface=".AppleSystemUIFont"/>
            </a:endParaRPr>
          </a:p>
          <a:p>
            <a:r>
              <a:rPr lang="en-GB" sz="1800" b="0" i="0" dirty="0">
                <a:effectLst/>
                <a:latin typeface="UICTFontTextStyleBody"/>
              </a:rPr>
              <a:t>NHS England – Patient Experience and Communication⁠</a:t>
            </a:r>
            <a:endParaRPr lang="en-GB" sz="1800" dirty="0">
              <a:effectLst/>
              <a:latin typeface=".AppleSystemUIFont"/>
            </a:endParaRPr>
          </a:p>
          <a:p>
            <a:r>
              <a:rPr lang="en-GB" sz="1800" b="0" i="0" dirty="0">
                <a:effectLst/>
                <a:latin typeface="UICTFontTextStyleBody"/>
              </a:rPr>
              <a:t>NHS England (2023) </a:t>
            </a:r>
            <a:r>
              <a:rPr lang="en-GB" sz="1800" b="0" i="1" dirty="0">
                <a:effectLst/>
                <a:latin typeface="UICTFontTextStyleItalicBody"/>
              </a:rPr>
              <a:t>Communication and patient experience</a:t>
            </a:r>
            <a:r>
              <a:rPr lang="en-GB" sz="1800" b="0" i="0" dirty="0">
                <a:effectLst/>
                <a:latin typeface="UICTFontTextStyleBody"/>
              </a:rPr>
              <a:t>. Available at: </a:t>
            </a:r>
            <a:r>
              <a:rPr lang="en-GB" sz="1800" b="0" i="0" dirty="0">
                <a:effectLst/>
                <a:latin typeface="UICTFontTextStyleBody"/>
                <a:hlinkClick r:id="rId3"/>
              </a:rPr>
              <a:t>https://</a:t>
            </a:r>
            <a:r>
              <a:rPr lang="en-GB" sz="1800" b="0" i="0" dirty="0" err="1">
                <a:effectLst/>
                <a:latin typeface="UICTFontTextStyleBody"/>
                <a:hlinkClick r:id="rId3"/>
              </a:rPr>
              <a:t>www.england.nhs.uk</a:t>
            </a:r>
            <a:r>
              <a:rPr lang="en-GB" sz="1800" b="0" i="0" dirty="0">
                <a:effectLst/>
                <a:latin typeface="UICTFontTextStyleBody"/>
                <a:hlinkClick r:id="rId3"/>
              </a:rPr>
              <a:t>/patient-experience/</a:t>
            </a:r>
            <a:r>
              <a:rPr lang="en-GB" sz="1800" b="0" i="0" dirty="0">
                <a:effectLst/>
                <a:latin typeface="UICTFontTextStyleBody"/>
              </a:rPr>
              <a:t> (Accessed: 17 June 2026).</a:t>
            </a:r>
            <a:br>
              <a:rPr lang="en-GB" sz="1800" dirty="0">
                <a:effectLst/>
                <a:latin typeface=".AppleSystemUIFont"/>
              </a:rPr>
            </a:br>
            <a:endParaRPr lang="en-GB" sz="1800" dirty="0">
              <a:effectLst/>
              <a:latin typeface=".AppleSystemUIFont"/>
            </a:endParaRPr>
          </a:p>
          <a:p>
            <a:r>
              <a:rPr lang="en-GB" sz="1800" b="0" i="0" dirty="0">
                <a:effectLst/>
                <a:latin typeface="UICTFontTextStyleBody"/>
              </a:rPr>
              <a:t>Skills for Care⁠</a:t>
            </a:r>
            <a:br>
              <a:rPr lang="en-GB" sz="1800" dirty="0">
                <a:effectLst/>
                <a:latin typeface=".AppleSystemUIFont"/>
              </a:rPr>
            </a:br>
            <a:endParaRPr lang="en-GB" sz="1800" dirty="0">
              <a:effectLst/>
              <a:latin typeface=".AppleSystemUIFont"/>
            </a:endParaRPr>
          </a:p>
          <a:p>
            <a:r>
              <a:rPr lang="en-GB" sz="1800" b="0" i="0" dirty="0">
                <a:effectLst/>
                <a:latin typeface="UICTFontTextStyleBody"/>
              </a:rPr>
              <a:t>Skills for Care (2024) </a:t>
            </a:r>
            <a:r>
              <a:rPr lang="en-GB" sz="1800" b="0" i="1" dirty="0">
                <a:effectLst/>
                <a:latin typeface="UICTFontTextStyleItalicBody"/>
              </a:rPr>
              <a:t>Communication in adult social care</a:t>
            </a:r>
            <a:r>
              <a:rPr lang="en-GB" sz="1800" b="0" i="0" dirty="0">
                <a:effectLst/>
                <a:latin typeface="UICTFontTextStyleBody"/>
              </a:rPr>
              <a:t>. Available at: </a:t>
            </a:r>
            <a:r>
              <a:rPr lang="en-GB" sz="1800" b="0" i="0" dirty="0">
                <a:effectLst/>
                <a:latin typeface="UICTFontTextStyleBody"/>
                <a:hlinkClick r:id="rId4"/>
              </a:rPr>
              <a:t>https://</a:t>
            </a:r>
            <a:r>
              <a:rPr lang="en-GB" sz="1800" b="0" i="0" dirty="0" err="1">
                <a:effectLst/>
                <a:latin typeface="UICTFontTextStyleBody"/>
                <a:hlinkClick r:id="rId4"/>
              </a:rPr>
              <a:t>www.skillsforcare.org.uk</a:t>
            </a:r>
            <a:r>
              <a:rPr lang="en-GB" sz="1800" b="0" i="0" dirty="0">
                <a:effectLst/>
                <a:latin typeface="UICTFontTextStyleBody"/>
              </a:rPr>
              <a:t> (Accessed: 17 June 2026).</a:t>
            </a:r>
            <a:endParaRPr lang="en-GB" sz="1800" dirty="0">
              <a:effectLst/>
              <a:latin typeface=".AppleSystemUIFont"/>
            </a:endParaRPr>
          </a:p>
          <a:p>
            <a:endParaRPr lang="en-US" dirty="0"/>
          </a:p>
        </p:txBody>
      </p:sp>
    </p:spTree>
    <p:extLst>
      <p:ext uri="{BB962C8B-B14F-4D97-AF65-F5344CB8AC3E}">
        <p14:creationId xmlns:p14="http://schemas.microsoft.com/office/powerpoint/2010/main" val="970728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Communication in health and social care  </vt:lpstr>
      <vt:lpstr>What is communication?</vt:lpstr>
      <vt:lpstr>Why communication is important </vt:lpstr>
      <vt:lpstr>Relevance to professional practice</vt:lpstr>
      <vt:lpstr>Practical example </vt:lpstr>
      <vt:lpstr>Consequence of poor communication </vt:lpstr>
      <vt:lpstr>Key skills for effective communication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Eman Aref Mohammed Al-Haidari (2504709)</dc:creator>
  <cp:lastModifiedBy>Eman Aref Mohammed Al-Haidari (2504709)</cp:lastModifiedBy>
  <cp:revision>2</cp:revision>
  <dcterms:created xsi:type="dcterms:W3CDTF">2026-06-18T10:32:22Z</dcterms:created>
  <dcterms:modified xsi:type="dcterms:W3CDTF">2026-06-20T17:22:31Z</dcterms:modified>
</cp:coreProperties>
</file>