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223E75-02D1-46FD-8BDF-115F2A43033D}" v="14" dt="2026-07-02T18:19:27.3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1166" y="2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Whitney Brito" userId="f36f2da83aa86f0b" providerId="LiveId" clId="{DE24F0CA-D593-44DA-BF19-D5A5F352683D}"/>
    <pc:docChg chg="undo custSel modSld">
      <pc:chgData name="Whitney Brito" userId="f36f2da83aa86f0b" providerId="LiveId" clId="{DE24F0CA-D593-44DA-BF19-D5A5F352683D}" dt="2026-07-02T18:50:34.438" v="2681" actId="1076"/>
      <pc:docMkLst>
        <pc:docMk/>
      </pc:docMkLst>
      <pc:sldChg chg="delSp modSp mod">
        <pc:chgData name="Whitney Brito" userId="f36f2da83aa86f0b" providerId="LiveId" clId="{DE24F0CA-D593-44DA-BF19-D5A5F352683D}" dt="2026-07-02T18:50:34.438" v="2681" actId="1076"/>
        <pc:sldMkLst>
          <pc:docMk/>
          <pc:sldMk cId="2840243908" sldId="256"/>
        </pc:sldMkLst>
        <pc:spChg chg="del mod">
          <ac:chgData name="Whitney Brito" userId="f36f2da83aa86f0b" providerId="LiveId" clId="{DE24F0CA-D593-44DA-BF19-D5A5F352683D}" dt="2026-07-02T17:31:51.518" v="2622" actId="478"/>
          <ac:spMkLst>
            <pc:docMk/>
            <pc:sldMk cId="2840243908" sldId="256"/>
            <ac:spMk id="2" creationId="{DC5ED24C-D5D9-9FC3-B00E-7A01E20B78A0}"/>
          </ac:spMkLst>
        </pc:spChg>
        <pc:spChg chg="mod">
          <ac:chgData name="Whitney Brito" userId="f36f2da83aa86f0b" providerId="LiveId" clId="{DE24F0CA-D593-44DA-BF19-D5A5F352683D}" dt="2026-07-02T18:50:34.438" v="2681" actId="1076"/>
          <ac:spMkLst>
            <pc:docMk/>
            <pc:sldMk cId="2840243908" sldId="256"/>
            <ac:spMk id="3" creationId="{52D0C17E-64DF-C7EB-2ACE-120FD387DE00}"/>
          </ac:spMkLst>
        </pc:spChg>
      </pc:sldChg>
      <pc:sldChg chg="addSp modSp mod">
        <pc:chgData name="Whitney Brito" userId="f36f2da83aa86f0b" providerId="LiveId" clId="{DE24F0CA-D593-44DA-BF19-D5A5F352683D}" dt="2026-06-26T15:25:26.666" v="1705" actId="14100"/>
        <pc:sldMkLst>
          <pc:docMk/>
          <pc:sldMk cId="153034154" sldId="257"/>
        </pc:sldMkLst>
        <pc:spChg chg="mod">
          <ac:chgData name="Whitney Brito" userId="f36f2da83aa86f0b" providerId="LiveId" clId="{DE24F0CA-D593-44DA-BF19-D5A5F352683D}" dt="2026-06-13T14:10:18.221" v="409" actId="20577"/>
          <ac:spMkLst>
            <pc:docMk/>
            <pc:sldMk cId="153034154" sldId="257"/>
            <ac:spMk id="2" creationId="{61AE0300-9865-1593-46D0-CEF5D29219C0}"/>
          </ac:spMkLst>
        </pc:spChg>
        <pc:spChg chg="mod">
          <ac:chgData name="Whitney Brito" userId="f36f2da83aa86f0b" providerId="LiveId" clId="{DE24F0CA-D593-44DA-BF19-D5A5F352683D}" dt="2026-06-13T15:17:18.715" v="1657" actId="2711"/>
          <ac:spMkLst>
            <pc:docMk/>
            <pc:sldMk cId="153034154" sldId="257"/>
            <ac:spMk id="3" creationId="{DA8F0248-66C5-E7E8-754D-235FCEE5589A}"/>
          </ac:spMkLst>
        </pc:spChg>
        <pc:spChg chg="mod">
          <ac:chgData name="Whitney Brito" userId="f36f2da83aa86f0b" providerId="LiveId" clId="{DE24F0CA-D593-44DA-BF19-D5A5F352683D}" dt="2026-06-16T15:35:07.953" v="1689" actId="27636"/>
          <ac:spMkLst>
            <pc:docMk/>
            <pc:sldMk cId="153034154" sldId="257"/>
            <ac:spMk id="4" creationId="{8F3A6DD9-A88A-E09B-AA60-0C88BDD5B52A}"/>
          </ac:spMkLst>
        </pc:spChg>
        <pc:spChg chg="mod">
          <ac:chgData name="Whitney Brito" userId="f36f2da83aa86f0b" providerId="LiveId" clId="{DE24F0CA-D593-44DA-BF19-D5A5F352683D}" dt="2026-06-13T14:20:30.394" v="692" actId="14100"/>
          <ac:spMkLst>
            <pc:docMk/>
            <pc:sldMk cId="153034154" sldId="257"/>
            <ac:spMk id="5" creationId="{A6F9F507-5D2D-3356-C098-9D8679F8B054}"/>
          </ac:spMkLst>
        </pc:spChg>
        <pc:spChg chg="mod">
          <ac:chgData name="Whitney Brito" userId="f36f2da83aa86f0b" providerId="LiveId" clId="{DE24F0CA-D593-44DA-BF19-D5A5F352683D}" dt="2026-06-16T15:35:22.911" v="1691" actId="255"/>
          <ac:spMkLst>
            <pc:docMk/>
            <pc:sldMk cId="153034154" sldId="257"/>
            <ac:spMk id="6" creationId="{3C2D7FB9-F0AB-D76F-3E4C-92AF07728428}"/>
          </ac:spMkLst>
        </pc:spChg>
        <pc:picChg chg="add mod">
          <ac:chgData name="Whitney Brito" userId="f36f2da83aa86f0b" providerId="LiveId" clId="{DE24F0CA-D593-44DA-BF19-D5A5F352683D}" dt="2026-06-26T15:25:26.666" v="1705" actId="14100"/>
          <ac:picMkLst>
            <pc:docMk/>
            <pc:sldMk cId="153034154" sldId="257"/>
            <ac:picMk id="8" creationId="{53FF9E0A-E351-DE40-6136-0B73BDADEDC0}"/>
          </ac:picMkLst>
        </pc:picChg>
      </pc:sldChg>
      <pc:sldChg chg="addSp modSp mod">
        <pc:chgData name="Whitney Brito" userId="f36f2da83aa86f0b" providerId="LiveId" clId="{DE24F0CA-D593-44DA-BF19-D5A5F352683D}" dt="2026-07-02T07:43:25.009" v="1724" actId="20577"/>
        <pc:sldMkLst>
          <pc:docMk/>
          <pc:sldMk cId="3709023714" sldId="258"/>
        </pc:sldMkLst>
        <pc:spChg chg="mod">
          <ac:chgData name="Whitney Brito" userId="f36f2da83aa86f0b" providerId="LiveId" clId="{DE24F0CA-D593-44DA-BF19-D5A5F352683D}" dt="2026-06-13T15:21:53.426" v="1677" actId="20577"/>
          <ac:spMkLst>
            <pc:docMk/>
            <pc:sldMk cId="3709023714" sldId="258"/>
            <ac:spMk id="2" creationId="{BACFD494-B312-BD02-0A84-F3AE73F37C1A}"/>
          </ac:spMkLst>
        </pc:spChg>
        <pc:spChg chg="mod">
          <ac:chgData name="Whitney Brito" userId="f36f2da83aa86f0b" providerId="LiveId" clId="{DE24F0CA-D593-44DA-BF19-D5A5F352683D}" dt="2026-06-13T15:21:08.228" v="1668" actId="1076"/>
          <ac:spMkLst>
            <pc:docMk/>
            <pc:sldMk cId="3709023714" sldId="258"/>
            <ac:spMk id="3" creationId="{C05845D3-CBD4-F7DD-6824-B6FAFC6AC5CB}"/>
          </ac:spMkLst>
        </pc:spChg>
        <pc:spChg chg="mod">
          <ac:chgData name="Whitney Brito" userId="f36f2da83aa86f0b" providerId="LiveId" clId="{DE24F0CA-D593-44DA-BF19-D5A5F352683D}" dt="2026-07-02T07:43:25.009" v="1724" actId="20577"/>
          <ac:spMkLst>
            <pc:docMk/>
            <pc:sldMk cId="3709023714" sldId="258"/>
            <ac:spMk id="4" creationId="{6FD2B84E-0BB3-4AFE-0077-32C615681971}"/>
          </ac:spMkLst>
        </pc:spChg>
        <pc:spChg chg="mod">
          <ac:chgData name="Whitney Brito" userId="f36f2da83aa86f0b" providerId="LiveId" clId="{DE24F0CA-D593-44DA-BF19-D5A5F352683D}" dt="2026-06-13T15:22:04.527" v="1679" actId="1076"/>
          <ac:spMkLst>
            <pc:docMk/>
            <pc:sldMk cId="3709023714" sldId="258"/>
            <ac:spMk id="5" creationId="{63FB3D3A-4D2A-8EEA-BD9E-5656003B514C}"/>
          </ac:spMkLst>
        </pc:spChg>
        <pc:spChg chg="mod">
          <ac:chgData name="Whitney Brito" userId="f36f2da83aa86f0b" providerId="LiveId" clId="{DE24F0CA-D593-44DA-BF19-D5A5F352683D}" dt="2026-07-02T07:41:08.082" v="1708" actId="20577"/>
          <ac:spMkLst>
            <pc:docMk/>
            <pc:sldMk cId="3709023714" sldId="258"/>
            <ac:spMk id="6" creationId="{4F237017-B663-4FB9-3F80-2A787C18A993}"/>
          </ac:spMkLst>
        </pc:spChg>
        <pc:picChg chg="add mod">
          <ac:chgData name="Whitney Brito" userId="f36f2da83aa86f0b" providerId="LiveId" clId="{DE24F0CA-D593-44DA-BF19-D5A5F352683D}" dt="2026-07-02T07:41:33.772" v="1719" actId="1076"/>
          <ac:picMkLst>
            <pc:docMk/>
            <pc:sldMk cId="3709023714" sldId="258"/>
            <ac:picMk id="8" creationId="{FC4EB481-75C7-71CF-E625-AC519737A8E9}"/>
          </ac:picMkLst>
        </pc:picChg>
      </pc:sldChg>
      <pc:sldChg chg="addSp modSp mod">
        <pc:chgData name="Whitney Brito" userId="f36f2da83aa86f0b" providerId="LiveId" clId="{DE24F0CA-D593-44DA-BF19-D5A5F352683D}" dt="2026-07-02T18:35:11.829" v="2668" actId="1076"/>
        <pc:sldMkLst>
          <pc:docMk/>
          <pc:sldMk cId="2216635447" sldId="259"/>
        </pc:sldMkLst>
        <pc:spChg chg="mod">
          <ac:chgData name="Whitney Brito" userId="f36f2da83aa86f0b" providerId="LiveId" clId="{DE24F0CA-D593-44DA-BF19-D5A5F352683D}" dt="2026-07-02T18:35:11.829" v="2668" actId="1076"/>
          <ac:spMkLst>
            <pc:docMk/>
            <pc:sldMk cId="2216635447" sldId="259"/>
            <ac:spMk id="2" creationId="{ADC2A4C0-9C84-F92D-B7EC-E9289B1F7E28}"/>
          </ac:spMkLst>
        </pc:spChg>
        <pc:spChg chg="add mod">
          <ac:chgData name="Whitney Brito" userId="f36f2da83aa86f0b" providerId="LiveId" clId="{DE24F0CA-D593-44DA-BF19-D5A5F352683D}" dt="2026-07-02T18:35:04.846" v="2667" actId="1076"/>
          <ac:spMkLst>
            <pc:docMk/>
            <pc:sldMk cId="2216635447" sldId="259"/>
            <ac:spMk id="4" creationId="{59295A0A-A440-78A3-6E32-41453E20F69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074B6-2F34-97FA-11A8-48829176A1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A4E569-0549-7DF2-3EB3-A32B0541C5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BC7B7-29F4-0FC4-09EB-00E144989E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54452-06DE-4F8A-AD15-4282A77A430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3DDE16-0841-3642-8242-00B28EF6E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445398-9C01-E422-7E20-D14AA5145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8BD9A-0DA9-48A0-8979-160DCF059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280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ECF02-8D99-5B73-0389-765FECAB5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41BA1-3CBD-CA30-6EE5-03EE59C7CA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82DC4-2BB4-CC5E-0C1D-60B1E862C9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54452-06DE-4F8A-AD15-4282A77A430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190897-6756-6385-58B8-0B3F503DA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8D86C-36A1-2960-0880-A15D63E8D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8BD9A-0DA9-48A0-8979-160DCF059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91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F1B50-6790-410E-9B76-4D6DD9350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DA2283-15A5-7F73-F2FD-CCE93AD46C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0ECEAB-838E-0E06-61FA-4AAC9A82C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54452-06DE-4F8A-AD15-4282A77A430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C2AAF3-E949-C1C1-250E-A7036A7DC1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E6B02-2C0F-51F5-424F-C943AF484E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8BD9A-0DA9-48A0-8979-160DCF059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488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A6FE6E-A423-F4B6-45F4-6BA492AAA5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A340E7-2253-79D0-7DCA-83148B2B28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624499-F3CA-64E8-52A4-FDB7697078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B42C1-1189-4DC3-AD45-8557FFB3CC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54452-06DE-4F8A-AD15-4282A77A430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B883F5-71B6-3EA4-D821-67E3B031E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02FB1C-6E43-EA89-CD4F-B2365C560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8BD9A-0DA9-48A0-8979-160DCF059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027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D0261-919E-B8CE-4AD2-D32172045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6F20C-69FB-CA90-AF0B-27FBD81E5C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804A3B-6E15-45D7-CACC-1AD96082CD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5B8A8A-AB22-BC01-2D9E-8F333B1A3DB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02DF56-BC79-57AE-CDCF-2D90CA56007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B7B742-560D-90BA-4099-17DE81CCA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54452-06DE-4F8A-AD15-4282A77A430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DA3244-4C8B-1F98-2702-FC385554B3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236E0-AB05-A03B-E8B4-C99852E544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8BD9A-0DA9-48A0-8979-160DCF059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189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009566-9A63-527A-A632-FADAF15A7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6568AE-7AE9-01C3-7B52-483F643DB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54452-06DE-4F8A-AD15-4282A77A430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5644F5-0FB3-28A6-3FCC-E4DBD279C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A4EFCA-A9C1-1B7A-A859-1507A2B843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8BD9A-0DA9-48A0-8979-160DCF059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841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A73311-D094-3017-7500-40112F099E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54452-06DE-4F8A-AD15-4282A77A430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AE798A-BBAA-18E1-0D66-DD2CC0287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2984DD-F460-0D85-A3C2-989A9A5BB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8BD9A-0DA9-48A0-8979-160DCF059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647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1EA0C-1A3C-88EA-D838-708E4FCCE8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9F1E0-53AA-3D28-4804-9F13C6D2F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9A6514-4585-5E06-0761-DC16C3F634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DCB65E-2A68-6C74-B16D-BC758A7C1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54452-06DE-4F8A-AD15-4282A77A430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397A57-61BD-061B-8526-EFE4BE9B45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C2455C-1002-1CEC-B313-A29FE3464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8BD9A-0DA9-48A0-8979-160DCF059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02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1E4CF-9E20-C109-E9A6-2A9951330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5ACAF8-A561-6CF2-697D-A6498913C4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28FCD5-DBFD-CA8B-DBB8-90C257D159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E828B6-9BD0-8A2F-37C9-2EC682B35E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54452-06DE-4F8A-AD15-4282A77A430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6AF897-655A-4398-4CF4-1A607C4F6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9E08C7-6E5E-7724-EFAF-CD91B7E0CB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8BD9A-0DA9-48A0-8979-160DCF059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4351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1ED2D-81B9-4B45-915B-7F096B058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9734B8-2EED-8CC1-A726-5518470B58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816936-08A4-9536-8129-3B2E1C5634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54452-06DE-4F8A-AD15-4282A77A430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1C2F6-195B-D7F0-1D9C-A597738363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79E0E9-CF24-DAEC-5AC7-002FB7527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8BD9A-0DA9-48A0-8979-160DCF059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003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3A74424-9B8B-618E-AD9C-A02D164263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57A939-E87C-A1D9-DA77-E7073759AE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D43F93-0CC3-93E5-4CA8-F4F972294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954452-06DE-4F8A-AD15-4282A77A430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40E1AD-3346-CAF3-969F-C90FF6A693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D89E10-EE11-74E3-5878-55734B76F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8BD9A-0DA9-48A0-8979-160DCF059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860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C86580-C764-CA61-EB9C-92D4E378E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B8B24E-7D82-3352-6286-7CB9BB80CC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8EA31-A47D-4217-754E-1026B1E543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B954452-06DE-4F8A-AD15-4282A77A4302}" type="datetimeFigureOut">
              <a:rPr lang="en-GB" smtClean="0"/>
              <a:t>26/06/2026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476451-D21A-F979-B94E-C84115DAB5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CCF75-ED05-F96A-4670-B418944178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D8BD9A-0DA9-48A0-8979-160DCF0590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812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pmc.ncbi.nlm.nih.gov/articles/PMC5842731/" TargetMode="External"/><Relationship Id="rId13" Type="http://schemas.openxmlformats.org/officeDocument/2006/relationships/hyperlink" Target="https://www.legislation.gov.uk/ukpga/1983/20/contents" TargetMode="External"/><Relationship Id="rId3" Type="http://schemas.openxmlformats.org/officeDocument/2006/relationships/hyperlink" Target="https://journals.sagepub.com/doi/10.1177/2158244018756165" TargetMode="External"/><Relationship Id="rId7" Type="http://schemas.openxmlformats.org/officeDocument/2006/relationships/hyperlink" Target="https://link-springer-com.uwtsd.idm.oclc.org/content/pdf/10.1007/s00702-019-02024-w.pdf" TargetMode="External"/><Relationship Id="rId12" Type="http://schemas.openxmlformats.org/officeDocument/2006/relationships/hyperlink" Target="https://pubmed.ncbi.nlm.nih.gov/37900518/" TargetMode="External"/><Relationship Id="rId2" Type="http://schemas.openxmlformats.org/officeDocument/2006/relationships/hyperlink" Target="https://www.tandfonline.com/doi/full/10.31887/DCNS.2020.22.1/wgaebel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tandfonline.com/doi/full/10.31887/DCNS.2017.19.2/macrocq" TargetMode="External"/><Relationship Id="rId11" Type="http://schemas.openxmlformats.org/officeDocument/2006/relationships/hyperlink" Target="https://www.nhs.uk/mental-health/conditions/generalised-anxiety-disorder-gad/" TargetMode="External"/><Relationship Id="rId5" Type="http://schemas.openxmlformats.org/officeDocument/2006/relationships/hyperlink" Target="https://www.tandfonline.com/doi/pdf/10.1080/14737175.2023.2211767" TargetMode="External"/><Relationship Id="rId10" Type="http://schemas.openxmlformats.org/officeDocument/2006/relationships/hyperlink" Target="https://pubmed.ncbi.nlm.nih.gov/30056792/" TargetMode="External"/><Relationship Id="rId4" Type="http://schemas.openxmlformats.org/officeDocument/2006/relationships/hyperlink" Target="https://link.springer.com/article/10.1186/s12916-020-1495-2" TargetMode="External"/><Relationship Id="rId9" Type="http://schemas.openxmlformats.org/officeDocument/2006/relationships/hyperlink" Target="https://www.nice.org.uk/guidance/cg11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2D0C17E-64DF-C7EB-2ACE-120FD387DE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1" y="1403123"/>
            <a:ext cx="9144000" cy="1655762"/>
          </a:xfrm>
        </p:spPr>
        <p:txBody>
          <a:bodyPr>
            <a:no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Title page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Classifications and Provisions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BMHP6029</a:t>
            </a:r>
            <a:endParaRPr lang="en-GB" sz="2800" b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Component 1: Individual Presentation (Academic Poster)</a:t>
            </a:r>
            <a:endParaRPr lang="en-GB" sz="2800" b="1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Neale Haddon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STU 2437884</a:t>
            </a:r>
          </a:p>
        </p:txBody>
      </p:sp>
    </p:spTree>
    <p:extLst>
      <p:ext uri="{BB962C8B-B14F-4D97-AF65-F5344CB8AC3E}">
        <p14:creationId xmlns:p14="http://schemas.microsoft.com/office/powerpoint/2010/main" val="28402439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E0300-9865-1593-46D0-CEF5D29219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113" y="230213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Generalised anxiety disorder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8F0248-66C5-E7E8-754D-235FCEE558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4" y="1206514"/>
            <a:ext cx="5157787" cy="82391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Definition and Classification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3A6DD9-A88A-E09B-AA60-0C88BDD5B5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740" y="1966898"/>
            <a:ext cx="5157787" cy="3684588"/>
          </a:xfrm>
        </p:spPr>
        <p:txBody>
          <a:bodyPr>
            <a:normAutofit/>
          </a:bodyPr>
          <a:lstStyle/>
          <a:p>
            <a:r>
              <a:rPr lang="en-GB" sz="2000" dirty="0"/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Persistent, excessive, uncontrollable worry for 6 months (WHO, 2024).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ICD-11 &amp; DSM-5 emphasise functional impairment and cultural considerations (Gaebel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., 2020; Paniagua, 2018).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F9F507-5D2D-3356-C098-9D8679F8B0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577348" cy="823912"/>
          </a:xfrm>
        </p:spPr>
        <p:txBody>
          <a:bodyPr/>
          <a:lstStyle/>
          <a:p>
            <a:r>
              <a:rPr lang="en-GB" dirty="0"/>
              <a:t>Historical Contemporary Understanding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2D7FB9-F0AB-D76F-3E4C-92AF077284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4"/>
            <a:ext cx="5183188" cy="435292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Historical: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Anxiety is seen as “nervous disposition” or weakness (Davis,2009).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DSM-III (1980) first recognised GAD as a distinct disorder.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Contemporary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ICD-11 introduces clearer criteria and global consistency ( Gaebel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et 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., 2020; Stein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., 2020)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Biopsychosocial model: genetics, trauma, cognition, environment.</a:t>
            </a:r>
          </a:p>
          <a:p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3FF9E0A-E351-DE40-6136-0B73BDADED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112" y="3809192"/>
            <a:ext cx="5432927" cy="2818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034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FD494-B312-BD02-0A84-F3AE73F37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Treatments, Policy &amp; Recommendations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5845D3-CBD4-F7DD-6824-B6FAFC6AC5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528" y="1112710"/>
            <a:ext cx="5157787" cy="82391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Treatment (NICE CG113)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D2B84E-0BB3-4AFE-0077-32C6156819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9528" y="1936622"/>
            <a:ext cx="5157787" cy="36845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Psychological 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Cognitive Behavioural Therapy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Applied relaxation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Psychoeducation  </a:t>
            </a:r>
          </a:p>
          <a:p>
            <a:pPr marL="0" indent="0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Policy Evolution (UK)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NICE CG113: Stepped-care model.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NHS 10  Long Term Plan: Expanding talking therapies.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FB3D3A-4D2A-8EEA-BD9E-5656003B514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71968" y="1067992"/>
            <a:ext cx="5183188" cy="82391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237017-B663-4FB9-3F80-2A787C18A9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5491" y="1936622"/>
            <a:ext cx="5183188" cy="419552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Improve early identification in primary care.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Expand access to CBT and culturally adapted therapies.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Embed trauma-informed practice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Integrated mental health + physical health pathways.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C4EB481-75C7-71CF-E625-AC519737A8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7315" y="4364055"/>
            <a:ext cx="5759900" cy="2467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90237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2A4C0-9C84-F92D-B7EC-E9289B1F7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79" y="-105281"/>
            <a:ext cx="10515600" cy="1325563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295A0A-A440-78A3-6E32-41453E20F69F}"/>
              </a:ext>
            </a:extLst>
          </p:cNvPr>
          <p:cNvSpPr txBox="1"/>
          <p:nvPr/>
        </p:nvSpPr>
        <p:spPr>
          <a:xfrm>
            <a:off x="108679" y="1123955"/>
            <a:ext cx="6093500" cy="42627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  <a:r>
              <a:rPr lang="en-GB" sz="1100" dirty="0"/>
              <a:t>Available at: https://icd.who.int/browse/2024-01/mms/en#1712535455 (Accessed 02 July 2026)</a:t>
            </a:r>
          </a:p>
          <a:p>
            <a:r>
              <a:rPr lang="en-GB" sz="1100" dirty="0"/>
              <a:t>Davis, T. (2009). Conceptualising Psychiatric Disorders Using “Four D’s” of Diagnoses. The Internet Journal of Psychiatry, 1 (1), pp. 1-5.</a:t>
            </a:r>
          </a:p>
          <a:p>
            <a:r>
              <a:rPr lang="en-GB" sz="1100" dirty="0"/>
              <a:t>Available at: </a:t>
            </a:r>
            <a:r>
              <a:rPr lang="en-GB" sz="1100" dirty="0">
                <a:hlinkClick r:id="rId2"/>
              </a:rPr>
              <a:t>https://www.tandfonline.com/doi/full/10.31887/DCNS.2020.22.1/wgaebel</a:t>
            </a:r>
            <a:r>
              <a:rPr lang="en-GB" sz="1100" dirty="0"/>
              <a:t> (Accessed 02 July 2026)</a:t>
            </a:r>
          </a:p>
          <a:p>
            <a:r>
              <a:rPr lang="en-GB" sz="1100" dirty="0"/>
              <a:t>Available at: </a:t>
            </a:r>
            <a:r>
              <a:rPr lang="en-GB" sz="1100" dirty="0">
                <a:hlinkClick r:id="rId3"/>
              </a:rPr>
              <a:t>https://journals.sagepub.com/doi/10.1177/2158244018756165</a:t>
            </a:r>
            <a:r>
              <a:rPr lang="en-GB" sz="1100" dirty="0"/>
              <a:t> (Accessed 02 July  2026)</a:t>
            </a:r>
          </a:p>
          <a:p>
            <a:r>
              <a:rPr lang="en-GB" sz="1100" dirty="0"/>
              <a:t>Available at: </a:t>
            </a:r>
            <a:r>
              <a:rPr lang="en-GB" sz="1100" dirty="0">
                <a:hlinkClick r:id="rId4"/>
              </a:rPr>
              <a:t>https://link.springer.com/article/10.1186/s12916-020-1495-2</a:t>
            </a:r>
            <a:r>
              <a:rPr lang="en-GB" sz="1100" dirty="0"/>
              <a:t> (Accessed 02 July 2026)</a:t>
            </a:r>
          </a:p>
          <a:p>
            <a:r>
              <a:rPr lang="en-GB" sz="1100" dirty="0"/>
              <a:t>Available at: </a:t>
            </a:r>
            <a:r>
              <a:rPr lang="en-GB" sz="1100" dirty="0">
                <a:hlinkClick r:id="rId5"/>
              </a:rPr>
              <a:t>https://www.tandfonline.com/doi/pdf/10.1080/14737175.2023.2211767</a:t>
            </a:r>
            <a:r>
              <a:rPr lang="en-GB" sz="1100" dirty="0"/>
              <a:t> (Accessed 2  July 2026) </a:t>
            </a:r>
          </a:p>
          <a:p>
            <a:endParaRPr lang="en-GB" sz="1100" dirty="0"/>
          </a:p>
          <a:p>
            <a:r>
              <a:rPr lang="en-GB" sz="1100" dirty="0"/>
              <a:t>Available at: </a:t>
            </a:r>
            <a:r>
              <a:rPr lang="en-GB" sz="1100" dirty="0">
                <a:hlinkClick r:id="rId6"/>
              </a:rPr>
              <a:t>https://www.tandfonline.com/doi/full/10.31887/DCNS.2017.19.2/macrocq</a:t>
            </a:r>
            <a:r>
              <a:rPr lang="en-GB" sz="1100" dirty="0"/>
              <a:t> (Accessed 2 July 2026)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https://link-springer-com.uwtsd.idm.oclc.org/content/pdf/10.1007/s00702-019-02024-w.pdf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02 July 2026)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https://pmc.ncbi.nlm.nih.gov/articles/PMC5842731/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02 July 2026)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https://www.nice.org.uk/guidance/cg113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 Accessed 02 July 2026)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https://pubmed.ncbi.nlm.nih.gov/30056792/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 Accessed 02 July 2026)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https://www.nhs.uk/mental-health/conditions/generalised-anxiety-disorder-gad/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02 July 2026)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https://pubmed.ncbi.nlm.nih.gov/37900518/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July 2026) 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https://www.legislation.gov.uk/ukpga/1983/20/contents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(Accessed July 2026)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66354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13304</TotalTime>
  <Words>543</Words>
  <Application>Microsoft Office PowerPoint</Application>
  <PresentationFormat>Widescreen</PresentationFormat>
  <Paragraphs>47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                        Generalised anxiety disorder</vt:lpstr>
      <vt:lpstr>Treatments, Policy &amp; Recommendations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Whitney Brito Moreno</dc:creator>
  <cp:lastModifiedBy>Whitney Brito Moreno</cp:lastModifiedBy>
  <cp:revision>1</cp:revision>
  <dcterms:created xsi:type="dcterms:W3CDTF">2026-06-13T14:01:29Z</dcterms:created>
  <dcterms:modified xsi:type="dcterms:W3CDTF">2026-07-02T18:50:45Z</dcterms:modified>
</cp:coreProperties>
</file>