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66" autoAdjust="0"/>
    <p:restoredTop sz="94660"/>
  </p:normalViewPr>
  <p:slideViewPr>
    <p:cSldViewPr snapToGrid="0">
      <p:cViewPr varScale="1">
        <p:scale>
          <a:sx n="44" d="100"/>
          <a:sy n="44" d="100"/>
        </p:scale>
        <p:origin x="34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9F418-AFB0-40C5-B32C-9B1A2986F2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0B5B57-9C4D-43FC-A7A7-08D1177C8F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E8026E-63C6-4B6A-8B42-5D7CC75B93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CEBCC-7083-4965-895D-3876742C5E0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CDCB77-266A-47A3-B026-20AF80E53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7B547F-F6EC-4F59-B3EE-4566B611C1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79EE4-FC2B-4E4D-BFDE-C2607A90C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441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FA65-6490-4782-8B4A-28D2E0C63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E9927-132F-4350-A95C-F80C396BD5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B9C9E5-F3CE-45FE-B74B-B606282265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CEBCC-7083-4965-895D-3876742C5E0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2094CD-72C5-4789-846F-FEC8D1652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A63A62-58A9-4BBD-9A0C-A72647084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79EE4-FC2B-4E4D-BFDE-C2607A90C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291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15656-0832-4E3C-B2BA-9DAD16D7B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291502-1306-4F71-8893-D4D4A02D68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22AE22-3683-4D68-9EE6-455852473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CEBCC-7083-4965-895D-3876742C5E0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C01777-A49F-492E-8352-62C65340E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62855-5834-4B7D-8C12-712D3FF15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79EE4-FC2B-4E4D-BFDE-C2607A90C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62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ACBD2-8668-4388-8E78-F1163D7D4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9AF2F-54BA-4E38-944E-340F9829BF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5DBB85-93EC-4A30-9328-4C7E4B3BB7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0E0AF3-7CDD-4594-8D81-A546AE6EE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CEBCC-7083-4965-895D-3876742C5E0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36A109-B75B-4A09-8554-B36F8011A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43ACDE-3CB4-4E8A-9838-A7B2585AD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79EE4-FC2B-4E4D-BFDE-C2607A90C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1144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84AC1-B3B2-4291-A61D-C34F48187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79E6A5-1623-49C6-AD45-D08B491AED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9C7F43-9653-4A93-834F-4A89667F71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3660A-5102-48F7-965E-E4ED7B23A2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F28DA8-2884-4612-9F0A-38A1727E6F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BC7E3F-5DD6-472A-9741-5656EBA5E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CEBCC-7083-4965-895D-3876742C5E0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DC7126-C329-4EF7-8D72-85D13E2A0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81C41F-1353-4AED-B802-FB4EDE4F4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79EE4-FC2B-4E4D-BFDE-C2607A90C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181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14FA6-4E9B-4DE7-942A-525AF0576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17B104-2F2F-40D1-AC12-FC5C8EF518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CEBCC-7083-4965-895D-3876742C5E0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D2BAAA-28F7-499C-8FC7-4A3D64517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A43389-5C4E-4F54-99D8-B08645064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79EE4-FC2B-4E4D-BFDE-C2607A90C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201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4CF30-A8D3-4E12-9F1E-13F5E8FC9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CEBCC-7083-4965-895D-3876742C5E0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B22F91-EC72-46F0-B5C1-5231ACA07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00408B-451B-4EAC-A280-1E6236E98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79EE4-FC2B-4E4D-BFDE-C2607A90C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207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92E9D-14F9-4CDC-9508-084D6EB8D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52A5B-D848-4D5A-9B3C-372A53FE3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9930D0-66BF-4426-B0D6-448783BF5B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13D0AB-8A60-4589-BF09-5CDD8732B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CEBCC-7083-4965-895D-3876742C5E0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46A758-DD19-4A52-AF87-A63F73E47C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DD6BCC-72A2-44B3-850C-06CF24624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79EE4-FC2B-4E4D-BFDE-C2607A90C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421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0C99D-B569-408F-87CB-8E35F77AA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1D9D5B-9229-4050-ADA7-4D24D3D3DD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49209F-C12B-44D1-A999-C268C9D60F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0B9EF6-D330-40B8-ADDC-D33CCE20F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CEBCC-7083-4965-895D-3876742C5E0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5B342-7F10-4C65-AB96-10905AE3B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73CB8B-22B4-4F75-9320-65DBD6B1B5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79EE4-FC2B-4E4D-BFDE-C2607A90C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823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36F79-D8E8-4F88-BD08-CD5E928CD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514DF5-9220-4D20-B550-6B3C7F8C94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A3E628-2DDF-4990-A4ED-6BE90212A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CEBCC-7083-4965-895D-3876742C5E0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2D111C-E2E2-41E3-A2F9-A7356A9F20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5A1321-0049-4E9E-B81E-E1429453F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79EE4-FC2B-4E4D-BFDE-C2607A90C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591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7E4AEF-A827-4657-9B9B-B5B318F150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E0DC09-968E-4067-8916-0CA1ED354D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05ABE7-3AF6-4A2E-B4FF-07354620D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CEBCC-7083-4965-895D-3876742C5E0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E454AD-17D5-4A3B-96EA-2D2D5C2AA9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E16833-E12A-4B9A-ABA9-3FA8E1A54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79EE4-FC2B-4E4D-BFDE-C2607A90C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479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F2B1D7-1D9A-464A-AEEF-EBF318284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89B35-F848-4A1F-BAD2-5A75C279F1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767B12-3BE8-459D-942E-19640E239D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7CEBCC-7083-4965-895D-3876742C5E0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4812D8-CCB4-46D1-80CC-A2652A90D1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F76B27-C233-49F3-9EBD-FD24A8F8F1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79EE4-FC2B-4E4D-BFDE-C2607A90C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000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F68B9-58F8-4B96-B0AD-83F451CA06F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D9952D-E42D-4FF8-8872-FDFF684C93F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676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38CF5-7097-4971-A7A5-EDCFE5ADE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8B508-739C-4744-AF5D-C7F842465B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literature review can inform your empirical study</a:t>
            </a:r>
          </a:p>
          <a:p>
            <a:endParaRPr lang="en-GB" dirty="0"/>
          </a:p>
          <a:p>
            <a:r>
              <a:rPr lang="en-GB" dirty="0"/>
              <a:t>Or you can use it as the basis of your study</a:t>
            </a:r>
          </a:p>
          <a:p>
            <a:endParaRPr lang="en-GB" dirty="0"/>
          </a:p>
          <a:p>
            <a:r>
              <a:rPr lang="en-GB" dirty="0"/>
              <a:t>Guidance on each approach is included within your dissertation handbook</a:t>
            </a:r>
          </a:p>
        </p:txBody>
      </p:sp>
    </p:spTree>
    <p:extLst>
      <p:ext uri="{BB962C8B-B14F-4D97-AF65-F5344CB8AC3E}">
        <p14:creationId xmlns:p14="http://schemas.microsoft.com/office/powerpoint/2010/main" val="2393283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75E6E-713C-4152-A9CE-3E5BC6113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932DD-7A55-4E41-B8FB-CB61D57794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purpose of a literature review?</a:t>
            </a:r>
          </a:p>
          <a:p>
            <a:r>
              <a:rPr lang="en-GB" dirty="0"/>
              <a:t>What will your own literature review look like?</a:t>
            </a:r>
          </a:p>
          <a:p>
            <a:r>
              <a:rPr lang="en-GB" dirty="0"/>
              <a:t>The importance of critical thinking, reading and writing</a:t>
            </a:r>
          </a:p>
          <a:p>
            <a:r>
              <a:rPr lang="en-GB" dirty="0"/>
              <a:t>Planning and structuring options</a:t>
            </a:r>
          </a:p>
        </p:txBody>
      </p:sp>
    </p:spTree>
    <p:extLst>
      <p:ext uri="{BB962C8B-B14F-4D97-AF65-F5344CB8AC3E}">
        <p14:creationId xmlns:p14="http://schemas.microsoft.com/office/powerpoint/2010/main" val="2651817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46839-B31D-4A80-A7C4-78B15161C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407C0-7CD5-49A4-B9E0-52DD023EB5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thinking about what a literature revies is, we need to think what it is for.</a:t>
            </a:r>
          </a:p>
          <a:p>
            <a:endParaRPr lang="en-GB" dirty="0"/>
          </a:p>
          <a:p>
            <a:r>
              <a:rPr lang="en-GB" dirty="0"/>
              <a:t>What is the purpose of a literature review?</a:t>
            </a:r>
          </a:p>
          <a:p>
            <a:endParaRPr lang="en-GB" dirty="0"/>
          </a:p>
          <a:p>
            <a:r>
              <a:rPr lang="en-GB" dirty="0"/>
              <a:t>What are your thoughts?</a:t>
            </a:r>
          </a:p>
        </p:txBody>
      </p:sp>
    </p:spTree>
    <p:extLst>
      <p:ext uri="{BB962C8B-B14F-4D97-AF65-F5344CB8AC3E}">
        <p14:creationId xmlns:p14="http://schemas.microsoft.com/office/powerpoint/2010/main" val="15098156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3237F-4E2A-48EE-B9FC-DB85F3ED6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61205-D669-49FC-81E4-286A59231F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Critical analysis of existing research in the field; it highlights both the strengths and weaknesses of existing research</a:t>
            </a:r>
          </a:p>
          <a:p>
            <a:r>
              <a:rPr lang="en-GB" dirty="0"/>
              <a:t>Allows you to gain a critical understanding of your field</a:t>
            </a:r>
          </a:p>
          <a:p>
            <a:r>
              <a:rPr lang="en-GB" dirty="0"/>
              <a:t>An opportunity to think about what has been done in the field; opportunity to think about the similarities, patterns, trends and also differences across the existing research</a:t>
            </a:r>
          </a:p>
          <a:p>
            <a:r>
              <a:rPr lang="en-GB" dirty="0"/>
              <a:t>By identifying strengths and weaknesses you will be able to think about what has not/ needs to be done in your field</a:t>
            </a:r>
          </a:p>
          <a:p>
            <a:r>
              <a:rPr lang="en-GB" dirty="0"/>
              <a:t>The gap in the literature is the justification for your research, or building on current knowledge or to draw conclusions from existing research</a:t>
            </a:r>
          </a:p>
        </p:txBody>
      </p:sp>
    </p:spTree>
    <p:extLst>
      <p:ext uri="{BB962C8B-B14F-4D97-AF65-F5344CB8AC3E}">
        <p14:creationId xmlns:p14="http://schemas.microsoft.com/office/powerpoint/2010/main" val="8911648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D007E-12FF-433D-8CCF-4EC01B751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29BC6-3446-4FE4-9AD7-E2974409FD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Literature review as an outcome</a:t>
            </a:r>
          </a:p>
          <a:p>
            <a:r>
              <a:rPr lang="en-GB" dirty="0"/>
              <a:t>Appears as a chapter in your dissertation</a:t>
            </a:r>
          </a:p>
          <a:p>
            <a:r>
              <a:rPr lang="en-GB" dirty="0"/>
              <a:t>Or forms your dissertation</a:t>
            </a:r>
          </a:p>
          <a:p>
            <a:r>
              <a:rPr lang="en-GB" dirty="0"/>
              <a:t>Literature review as a process</a:t>
            </a:r>
          </a:p>
          <a:p>
            <a:r>
              <a:rPr lang="en-GB" dirty="0"/>
              <a:t>Critical engagement (thinking, reading and writing) with relevant research on your topic.  It is a crucial and formative stage of your research journey. </a:t>
            </a:r>
          </a:p>
        </p:txBody>
      </p:sp>
    </p:spTree>
    <p:extLst>
      <p:ext uri="{BB962C8B-B14F-4D97-AF65-F5344CB8AC3E}">
        <p14:creationId xmlns:p14="http://schemas.microsoft.com/office/powerpoint/2010/main" val="1692384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19CA2-A4F4-4FE6-8E55-BE3F5BEA9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 - 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173B1-72CC-473A-B6AF-1F85F151AD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 Undergraduate level, the purpose of a literature review is to back up your points with appropriate, authoritative sources.</a:t>
            </a:r>
          </a:p>
          <a:p>
            <a:endParaRPr lang="en-GB" dirty="0"/>
          </a:p>
          <a:p>
            <a:r>
              <a:rPr lang="en-GB" dirty="0"/>
              <a:t>It is so important to write critically!</a:t>
            </a:r>
          </a:p>
        </p:txBody>
      </p:sp>
    </p:spTree>
    <p:extLst>
      <p:ext uri="{BB962C8B-B14F-4D97-AF65-F5344CB8AC3E}">
        <p14:creationId xmlns:p14="http://schemas.microsoft.com/office/powerpoint/2010/main" val="2428219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05C36-E525-42E9-B017-552272E66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7917801-AB46-43B0-862F-D4908037FD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D146608-C449-45B7-83C1-D36C7A1E3C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617" y="34871"/>
            <a:ext cx="11282766" cy="678825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4C42100-2CCA-4933-BA8E-199DEAF30B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439456" y="-2071756"/>
            <a:ext cx="20947456" cy="12603003"/>
          </a:xfrm>
          <a:prstGeom prst="rect">
            <a:avLst/>
          </a:prstGeom>
        </p:spPr>
      </p:pic>
      <p:pic>
        <p:nvPicPr>
          <p:cNvPr id="1026" name="Picture 2" descr="Bloom&amp;#39;s Taxonomy | Center for Teaching | Vanderbilt University">
            <a:extLst>
              <a:ext uri="{FF2B5EF4-FFF2-40B4-BE49-F238E27FC236}">
                <a16:creationId xmlns:a16="http://schemas.microsoft.com/office/drawing/2014/main" id="{6CDDEE20-ECB3-433F-BE4A-767E70B15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1136"/>
            <a:ext cx="11494603" cy="6472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9018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FE2F3-99E0-433B-99D8-DF5B19F45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Think about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537E8-577A-4676-AF9E-27CED84354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aims of the paper or book you have read</a:t>
            </a:r>
          </a:p>
          <a:p>
            <a:pPr marL="0" indent="0">
              <a:buNone/>
            </a:pPr>
            <a:r>
              <a:rPr lang="en-GB" dirty="0"/>
              <a:t>Does the research achieve its aims?</a:t>
            </a:r>
          </a:p>
          <a:p>
            <a:pPr marL="0" indent="0">
              <a:buNone/>
            </a:pPr>
            <a:r>
              <a:rPr lang="en-GB" dirty="0"/>
              <a:t>Are there any weaknesses with the methodology?</a:t>
            </a:r>
          </a:p>
          <a:p>
            <a:pPr marL="0" indent="0">
              <a:buNone/>
            </a:pPr>
            <a:r>
              <a:rPr lang="en-GB" dirty="0"/>
              <a:t>How does what you have found help your research?</a:t>
            </a:r>
          </a:p>
          <a:p>
            <a:pPr marL="0" indent="0">
              <a:buNone/>
            </a:pPr>
            <a:r>
              <a:rPr lang="en-GB" dirty="0"/>
              <a:t>What can you take from what you have read?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02441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E48EE-94BD-4E10-B7DC-C40109E81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stage of the literature review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4C471-1A72-40B5-A853-0F13501DEB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Ask yourself - </a:t>
            </a:r>
          </a:p>
          <a:p>
            <a:endParaRPr lang="en-GB" dirty="0"/>
          </a:p>
          <a:p>
            <a:r>
              <a:rPr lang="en-GB" dirty="0"/>
              <a:t>Who are the key authors and collate relevant sources</a:t>
            </a:r>
          </a:p>
          <a:p>
            <a:r>
              <a:rPr lang="en-GB" dirty="0"/>
              <a:t>What research and theory is there on my topic?</a:t>
            </a:r>
          </a:p>
          <a:p>
            <a:r>
              <a:rPr lang="en-GB" dirty="0"/>
              <a:t>What are the key sources?</a:t>
            </a:r>
          </a:p>
          <a:p>
            <a:r>
              <a:rPr lang="en-GB" dirty="0"/>
              <a:t>Who are the main theorists in the area?</a:t>
            </a:r>
          </a:p>
          <a:p>
            <a:r>
              <a:rPr lang="en-GB" dirty="0"/>
              <a:t>How has the problem or topic been investigated or changed over time?</a:t>
            </a:r>
          </a:p>
        </p:txBody>
      </p:sp>
    </p:spTree>
    <p:extLst>
      <p:ext uri="{BB962C8B-B14F-4D97-AF65-F5344CB8AC3E}">
        <p14:creationId xmlns:p14="http://schemas.microsoft.com/office/powerpoint/2010/main" val="52617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1C0C9-0F88-4DB2-9061-C4809AAA4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to start?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0483E-1479-4B85-A977-D5C4FD5F53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don’t need to read everything</a:t>
            </a:r>
          </a:p>
          <a:p>
            <a:r>
              <a:rPr lang="en-GB" dirty="0"/>
              <a:t>You don’t need to read every single text</a:t>
            </a:r>
          </a:p>
          <a:p>
            <a:r>
              <a:rPr lang="en-GB" dirty="0"/>
              <a:t>You don’t need to read every single word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74156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F0D6D-6164-46BF-9A0C-7CD2F1F2B8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ideas/ debates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D09DA-38F1-43B8-81D1-35A7FB02BD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you have the relevant sources you can begin to think about what the key ideas, debates, methodologies etc are in your field</a:t>
            </a:r>
          </a:p>
          <a:p>
            <a:r>
              <a:rPr lang="en-GB" dirty="0"/>
              <a:t>You can also think about how these ideas have changed over time</a:t>
            </a:r>
          </a:p>
          <a:p>
            <a:r>
              <a:rPr lang="en-GB" dirty="0"/>
              <a:t>Ask yourself</a:t>
            </a:r>
          </a:p>
          <a:p>
            <a:pPr lvl="1"/>
            <a:r>
              <a:rPr lang="en-GB" dirty="0"/>
              <a:t>How has the topic or problem been defined?</a:t>
            </a:r>
          </a:p>
          <a:p>
            <a:pPr lvl="1"/>
            <a:r>
              <a:rPr lang="en-GB" dirty="0"/>
              <a:t>Are there any trends and patterns across the literature?</a:t>
            </a:r>
          </a:p>
          <a:p>
            <a:pPr lvl="1"/>
            <a:r>
              <a:rPr lang="en-GB" dirty="0"/>
              <a:t>What methodological assumptions and approaches have been used?</a:t>
            </a:r>
          </a:p>
          <a:p>
            <a:pPr lvl="1"/>
            <a:r>
              <a:rPr lang="en-GB" dirty="0"/>
              <a:t>What are the agreements and disagreements between theorists on my topic?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53207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65DB6-18C7-45A0-B137-3D63C9897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Organise your 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FE89D-BECA-4DA2-B837-F47D7824B7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a debate, between scholar x and scholar y</a:t>
            </a:r>
          </a:p>
          <a:p>
            <a:r>
              <a:rPr lang="en-GB" dirty="0"/>
              <a:t>Do they agree on things?</a:t>
            </a:r>
          </a:p>
          <a:p>
            <a:r>
              <a:rPr lang="en-GB" dirty="0"/>
              <a:t>Do they disagree?</a:t>
            </a:r>
          </a:p>
          <a:p>
            <a:r>
              <a:rPr lang="en-GB" dirty="0"/>
              <a:t>Has one author built on the conclusions built on the findings of another?</a:t>
            </a:r>
          </a:p>
          <a:p>
            <a:r>
              <a:rPr lang="en-GB" dirty="0"/>
              <a:t>Does one author have reservations about the findings of another</a:t>
            </a:r>
          </a:p>
        </p:txBody>
      </p:sp>
    </p:spTree>
    <p:extLst>
      <p:ext uri="{BB962C8B-B14F-4D97-AF65-F5344CB8AC3E}">
        <p14:creationId xmlns:p14="http://schemas.microsoft.com/office/powerpoint/2010/main" val="15211696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4C8C0-D24A-4C3A-8E6E-691D5C359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Thinking critically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E8A59-A581-4FD5-9B1B-6575CCEA67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identifying the key ideas, themes and methodologies in your field, it is important to think critically about them</a:t>
            </a:r>
          </a:p>
          <a:p>
            <a:r>
              <a:rPr lang="en-GB" dirty="0"/>
              <a:t>This will allow you to identify a ‘gap’ in the literature</a:t>
            </a:r>
          </a:p>
          <a:p>
            <a:endParaRPr lang="en-GB" dirty="0"/>
          </a:p>
          <a:p>
            <a:r>
              <a:rPr lang="en-GB" dirty="0"/>
              <a:t>Ask yourself:</a:t>
            </a:r>
          </a:p>
          <a:p>
            <a:pPr lvl="1"/>
            <a:r>
              <a:rPr lang="en-GB" dirty="0"/>
              <a:t>What are the strengths and weaknesses of the debates?</a:t>
            </a:r>
          </a:p>
          <a:p>
            <a:pPr lvl="1"/>
            <a:r>
              <a:rPr lang="en-GB" dirty="0"/>
              <a:t>What evidence is lacking, inconclusive or limited?</a:t>
            </a:r>
          </a:p>
          <a:p>
            <a:pPr lvl="1"/>
            <a:r>
              <a:rPr lang="en-GB" dirty="0"/>
              <a:t>What will you add to the topic?</a:t>
            </a:r>
          </a:p>
          <a:p>
            <a:pPr lvl="1"/>
            <a:r>
              <a:rPr lang="en-GB" dirty="0"/>
              <a:t>What will you do differently?  </a:t>
            </a:r>
          </a:p>
        </p:txBody>
      </p:sp>
    </p:spTree>
    <p:extLst>
      <p:ext uri="{BB962C8B-B14F-4D97-AF65-F5344CB8AC3E}">
        <p14:creationId xmlns:p14="http://schemas.microsoft.com/office/powerpoint/2010/main" val="32525175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EAC77-EB64-4A52-BF75-14ADBD6DC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So, map your story (Literature Review)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FF27FC-1989-434C-87EB-81E95781E4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topic</a:t>
            </a:r>
          </a:p>
          <a:p>
            <a:r>
              <a:rPr lang="en-GB" dirty="0"/>
              <a:t>Who are the key people in your field? What are the key resources?</a:t>
            </a:r>
          </a:p>
          <a:p>
            <a:r>
              <a:rPr lang="en-GB" dirty="0"/>
              <a:t>What are the key ideas in your field? What methodologies have been used?</a:t>
            </a:r>
          </a:p>
          <a:p>
            <a:r>
              <a:rPr lang="en-GB" dirty="0"/>
              <a:t>What are some of the strengths and weaknesses of existing research?</a:t>
            </a:r>
          </a:p>
          <a:p>
            <a:r>
              <a:rPr lang="en-GB" dirty="0"/>
              <a:t>What will your contribution be? </a:t>
            </a:r>
          </a:p>
        </p:txBody>
      </p:sp>
    </p:spTree>
    <p:extLst>
      <p:ext uri="{BB962C8B-B14F-4D97-AF65-F5344CB8AC3E}">
        <p14:creationId xmlns:p14="http://schemas.microsoft.com/office/powerpoint/2010/main" val="15620153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24018-F7CE-4114-8F69-DF7DA9F7E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FB0AB-5A41-48FF-A039-3FFE0DE5D0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Planning is about organising the structure of your literature review (your story will help with this)</a:t>
            </a:r>
          </a:p>
          <a:p>
            <a:r>
              <a:rPr lang="en-GB" dirty="0"/>
              <a:t>How will you organise the information?</a:t>
            </a:r>
          </a:p>
          <a:p>
            <a:r>
              <a:rPr lang="en-GB" dirty="0"/>
              <a:t>Chronologically</a:t>
            </a:r>
          </a:p>
          <a:p>
            <a:r>
              <a:rPr lang="en-GB" dirty="0"/>
              <a:t>Thematically?</a:t>
            </a:r>
          </a:p>
          <a:p>
            <a:r>
              <a:rPr lang="en-GB" dirty="0"/>
              <a:t>By trends/ approaches/ techniques?</a:t>
            </a:r>
          </a:p>
          <a:p>
            <a:r>
              <a:rPr lang="en-GB" dirty="0"/>
              <a:t>Major debates/ controversies?</a:t>
            </a:r>
          </a:p>
          <a:p>
            <a:r>
              <a:rPr lang="en-GB" dirty="0"/>
              <a:t>Probably a combination of these..</a:t>
            </a:r>
          </a:p>
        </p:txBody>
      </p:sp>
    </p:spTree>
    <p:extLst>
      <p:ext uri="{BB962C8B-B14F-4D97-AF65-F5344CB8AC3E}">
        <p14:creationId xmlns:p14="http://schemas.microsoft.com/office/powerpoint/2010/main" val="15378773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E2B13-0DD7-44F6-BEE7-D3E104720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50D3C-515E-4920-8659-9E5CB4786B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Start with an overview</a:t>
            </a:r>
          </a:p>
          <a:p>
            <a:r>
              <a:rPr lang="en-GB" dirty="0"/>
              <a:t>Decide on organising principles (themes. Trends, methodology, chronology, controversies – usually a combination of some of these)</a:t>
            </a:r>
          </a:p>
          <a:p>
            <a:r>
              <a:rPr lang="en-GB" dirty="0"/>
              <a:t>Use headings for the for the different sections of the review</a:t>
            </a:r>
          </a:p>
          <a:p>
            <a:r>
              <a:rPr lang="en-GB" dirty="0"/>
              <a:t>Provide summative signposts of where your argument is leading</a:t>
            </a:r>
          </a:p>
          <a:p>
            <a:r>
              <a:rPr lang="en-GB" dirty="0"/>
              <a:t>Summarise your review/ highlight ‘gap’ in research</a:t>
            </a:r>
          </a:p>
        </p:txBody>
      </p:sp>
    </p:spTree>
    <p:extLst>
      <p:ext uri="{BB962C8B-B14F-4D97-AF65-F5344CB8AC3E}">
        <p14:creationId xmlns:p14="http://schemas.microsoft.com/office/powerpoint/2010/main" val="13454933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6A070-C28C-4AA2-A4A8-4D47648C6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5906B-5BB7-49A0-81C8-9431B7222B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Tips for clear writing:</a:t>
            </a:r>
          </a:p>
          <a:p>
            <a:r>
              <a:rPr lang="en-GB" dirty="0"/>
              <a:t>Clear introduction: overview of topis, aim of review and structure</a:t>
            </a:r>
          </a:p>
          <a:p>
            <a:r>
              <a:rPr lang="en-GB" dirty="0"/>
              <a:t>Clear paragraph structure</a:t>
            </a:r>
          </a:p>
          <a:p>
            <a:r>
              <a:rPr lang="en-GB" dirty="0"/>
              <a:t>Make sure the subject of your sentence is clear</a:t>
            </a:r>
          </a:p>
          <a:p>
            <a:r>
              <a:rPr lang="en-GB" dirty="0"/>
              <a:t>Don’t assume knowledge</a:t>
            </a:r>
          </a:p>
          <a:p>
            <a:r>
              <a:rPr lang="en-GB" dirty="0"/>
              <a:t>Make sure key terminology and difficult ideas are always explained thoroughly (ask yourself does it make sense)</a:t>
            </a:r>
          </a:p>
          <a:p>
            <a:r>
              <a:rPr lang="en-GB" dirty="0"/>
              <a:t>Be objective and balanced</a:t>
            </a:r>
          </a:p>
          <a:p>
            <a:r>
              <a:rPr lang="en-GB" dirty="0"/>
              <a:t>Use signposts to orientate the reader</a:t>
            </a:r>
          </a:p>
        </p:txBody>
      </p:sp>
    </p:spTree>
    <p:extLst>
      <p:ext uri="{BB962C8B-B14F-4D97-AF65-F5344CB8AC3E}">
        <p14:creationId xmlns:p14="http://schemas.microsoft.com/office/powerpoint/2010/main" val="38641998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8A37E-B031-4FE3-98AD-E75DEB7AB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critical voice: signposting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40C64-B19A-4B63-B54B-148C792503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Where appropriate, begin section and paragraphs with a statement which synthesises or analyses, rather than just describe</a:t>
            </a:r>
          </a:p>
          <a:p>
            <a:r>
              <a:rPr lang="en-GB" dirty="0"/>
              <a:t>Use signposting words to demonstrate how texts relate to each other and also what you think of them, eg however, yet, moreover, indeed, similarly etc..</a:t>
            </a:r>
          </a:p>
        </p:txBody>
      </p:sp>
    </p:spTree>
    <p:extLst>
      <p:ext uri="{BB962C8B-B14F-4D97-AF65-F5344CB8AC3E}">
        <p14:creationId xmlns:p14="http://schemas.microsoft.com/office/powerpoint/2010/main" val="18634284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0D677-4EC3-47D8-B038-E0462FD42B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Paragraphs and Flow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DCC11-47F9-4819-A506-8E1357C8E2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Paragraph</a:t>
            </a:r>
          </a:p>
          <a:p>
            <a:pPr lvl="1"/>
            <a:r>
              <a:rPr lang="en-GB" dirty="0"/>
              <a:t>Topic sentence</a:t>
            </a:r>
          </a:p>
          <a:p>
            <a:pPr lvl="1"/>
            <a:r>
              <a:rPr lang="en-GB" dirty="0"/>
              <a:t>Discussion of topic</a:t>
            </a:r>
          </a:p>
          <a:p>
            <a:pPr lvl="1"/>
            <a:r>
              <a:rPr lang="en-GB" dirty="0"/>
              <a:t>Closing sentence</a:t>
            </a:r>
          </a:p>
          <a:p>
            <a:pPr lvl="1"/>
            <a:endParaRPr lang="en-GB" dirty="0"/>
          </a:p>
          <a:p>
            <a:r>
              <a:rPr lang="en-GB" dirty="0"/>
              <a:t>Thematic and grammatical links</a:t>
            </a:r>
          </a:p>
          <a:p>
            <a:pPr lvl="1"/>
            <a:r>
              <a:rPr lang="en-GB" dirty="0"/>
              <a:t>Logical progression from one paragraph to the next</a:t>
            </a:r>
          </a:p>
          <a:p>
            <a:pPr lvl="1"/>
            <a:r>
              <a:rPr lang="en-GB" dirty="0"/>
              <a:t>Demonstrate links in your language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3138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365D0-5B59-46E2-8170-D743C6776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citations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92524-D77A-43F9-9339-CC1D2BB8EB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types of citations</a:t>
            </a:r>
          </a:p>
          <a:p>
            <a:endParaRPr lang="en-GB" dirty="0"/>
          </a:p>
          <a:p>
            <a:r>
              <a:rPr lang="en-GB" dirty="0"/>
              <a:t>Integral: the name appears in the sentence </a:t>
            </a:r>
          </a:p>
          <a:p>
            <a:pPr lvl="1"/>
            <a:r>
              <a:rPr lang="en-GB" dirty="0"/>
              <a:t>Example (author-date system)</a:t>
            </a:r>
          </a:p>
          <a:p>
            <a:pPr lvl="1"/>
            <a:endParaRPr lang="en-GB" dirty="0"/>
          </a:p>
          <a:p>
            <a:endParaRPr lang="en-GB" dirty="0"/>
          </a:p>
          <a:p>
            <a:r>
              <a:rPr lang="en-GB" dirty="0"/>
              <a:t>Non-integral, the authors name appears outside the sentence</a:t>
            </a:r>
          </a:p>
        </p:txBody>
      </p:sp>
    </p:spTree>
    <p:extLst>
      <p:ext uri="{BB962C8B-B14F-4D97-AF65-F5344CB8AC3E}">
        <p14:creationId xmlns:p14="http://schemas.microsoft.com/office/powerpoint/2010/main" val="17753661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7366-F8F1-4532-B141-C59551B52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Editing and Proofreading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6139D-699E-4374-95C7-DF42BEAAD8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Editing and proofreading are fundamental aspects of good academic practice</a:t>
            </a:r>
          </a:p>
          <a:p>
            <a:endParaRPr lang="en-GB" dirty="0"/>
          </a:p>
          <a:p>
            <a:r>
              <a:rPr lang="en-GB" dirty="0"/>
              <a:t>Editing is the process of continually revising and improving your written work.  It is often an activity that forms a major part of the writing process.</a:t>
            </a:r>
          </a:p>
          <a:p>
            <a:r>
              <a:rPr lang="en-GB" dirty="0"/>
              <a:t>Proofreading is the final check before printing and submission.  It is a process that helps remove errors and improve presentation.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9203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DB255-447C-44CD-85C6-AB0C5B55E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evolving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F880B-C5F9-4FBB-9A97-47399F72D0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something you do now and forget about..</a:t>
            </a:r>
          </a:p>
          <a:p>
            <a:r>
              <a:rPr lang="en-GB" dirty="0"/>
              <a:t>Your field is constantly evolving and changing</a:t>
            </a:r>
          </a:p>
        </p:txBody>
      </p:sp>
    </p:spTree>
    <p:extLst>
      <p:ext uri="{BB962C8B-B14F-4D97-AF65-F5344CB8AC3E}">
        <p14:creationId xmlns:p14="http://schemas.microsoft.com/office/powerpoint/2010/main" val="2629146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34CCC-BA34-46E6-804B-99428F372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information do you need to gather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CDED9-3055-4C4E-A380-5DC5138A78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questions couldn’t you answer in your literature review story</a:t>
            </a:r>
          </a:p>
          <a:p>
            <a:r>
              <a:rPr lang="en-GB" dirty="0"/>
              <a:t>What don’t you know (yet!) about your field?</a:t>
            </a:r>
          </a:p>
          <a:p>
            <a:r>
              <a:rPr lang="en-GB" dirty="0"/>
              <a:t>Use this to move forward!!</a:t>
            </a:r>
          </a:p>
        </p:txBody>
      </p:sp>
    </p:spTree>
    <p:extLst>
      <p:ext uri="{BB962C8B-B14F-4D97-AF65-F5344CB8AC3E}">
        <p14:creationId xmlns:p14="http://schemas.microsoft.com/office/powerpoint/2010/main" val="8429733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38E8C-3133-40FB-834B-55151F85B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B092E3-F649-4CA7-8793-400B501AFD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Greenhalgh, T. (2006) </a:t>
            </a:r>
            <a:r>
              <a:rPr lang="en-GB" i="1" dirty="0"/>
              <a:t>How to Read a Paper: The basis of evidence-based medicine.</a:t>
            </a:r>
            <a:r>
              <a:rPr lang="en-GB" dirty="0"/>
              <a:t> Third edition. Oxford: Blackwell and BMJ.</a:t>
            </a:r>
          </a:p>
          <a:p>
            <a:pPr marL="0" indent="0">
              <a:buNone/>
            </a:pPr>
            <a:r>
              <a:rPr lang="en-GB" dirty="0"/>
              <a:t>Hart, C. (1998) </a:t>
            </a:r>
            <a:r>
              <a:rPr lang="en-GB" i="1" dirty="0"/>
              <a:t>Doing a Literature Review. </a:t>
            </a:r>
            <a:r>
              <a:rPr lang="en-GB" dirty="0"/>
              <a:t>London: SAGE.</a:t>
            </a:r>
          </a:p>
          <a:p>
            <a:pPr marL="0" indent="0">
              <a:buNone/>
            </a:pPr>
            <a:r>
              <a:rPr lang="en-GB" dirty="0"/>
              <a:t>Ridley, D. (2008) </a:t>
            </a:r>
            <a:r>
              <a:rPr lang="en-GB" i="1" dirty="0"/>
              <a:t>The Literature Review: A Step-by-Step Guide for Students. </a:t>
            </a:r>
            <a:r>
              <a:rPr lang="en-GB" dirty="0"/>
              <a:t>London: SAGE.. </a:t>
            </a:r>
          </a:p>
          <a:p>
            <a:pPr marL="0" indent="0">
              <a:buNone/>
            </a:pPr>
            <a:r>
              <a:rPr lang="en-GB" dirty="0" err="1"/>
              <a:t>Yudkin</a:t>
            </a:r>
            <a:r>
              <a:rPr lang="en-GB" dirty="0"/>
              <a:t>, B. (2006) </a:t>
            </a:r>
            <a:r>
              <a:rPr lang="en-GB" i="1" dirty="0"/>
              <a:t>Critical Reading: Making sense of research papers in life sciences and medicine. </a:t>
            </a:r>
            <a:r>
              <a:rPr lang="en-GB" dirty="0"/>
              <a:t>London: Routledge.</a:t>
            </a:r>
          </a:p>
        </p:txBody>
      </p:sp>
    </p:spTree>
    <p:extLst>
      <p:ext uri="{BB962C8B-B14F-4D97-AF65-F5344CB8AC3E}">
        <p14:creationId xmlns:p14="http://schemas.microsoft.com/office/powerpoint/2010/main" val="18633925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1176</Words>
  <Application>Microsoft Office PowerPoint</Application>
  <PresentationFormat>Widescreen</PresentationFormat>
  <Paragraphs>141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Office Theme</vt:lpstr>
      <vt:lpstr>Literature Review</vt:lpstr>
      <vt:lpstr>Literature Review</vt:lpstr>
      <vt:lpstr>Literature Review  </vt:lpstr>
      <vt:lpstr>Literature Review </vt:lpstr>
      <vt:lpstr>Literature Review</vt:lpstr>
      <vt:lpstr>Literature Review</vt:lpstr>
      <vt:lpstr>Literature Review - Purpose</vt:lpstr>
      <vt:lpstr>PowerPoint Presentation</vt:lpstr>
      <vt:lpstr>Think about </vt:lpstr>
      <vt:lpstr>First stage of the literature review </vt:lpstr>
      <vt:lpstr>Where to start? </vt:lpstr>
      <vt:lpstr>Main ideas/ debates</vt:lpstr>
      <vt:lpstr>Organise your materials</vt:lpstr>
      <vt:lpstr>Thinking critically</vt:lpstr>
      <vt:lpstr>So, map your story (Literature Review)</vt:lpstr>
      <vt:lpstr>Planning</vt:lpstr>
      <vt:lpstr>Writing</vt:lpstr>
      <vt:lpstr>Clarity</vt:lpstr>
      <vt:lpstr>Your critical voice: signposting</vt:lpstr>
      <vt:lpstr>Paragraphs and Flow</vt:lpstr>
      <vt:lpstr>Using citations</vt:lpstr>
      <vt:lpstr>Editing and Proofreading</vt:lpstr>
      <vt:lpstr>An evolving literature review</vt:lpstr>
      <vt:lpstr>What information do you need to gather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Literature Review</dc:title>
  <dc:creator>Darrel Williams</dc:creator>
  <cp:lastModifiedBy>Darrel Williams</cp:lastModifiedBy>
  <cp:revision>1</cp:revision>
  <dcterms:created xsi:type="dcterms:W3CDTF">2021-11-18T11:41:15Z</dcterms:created>
  <dcterms:modified xsi:type="dcterms:W3CDTF">2021-11-18T12:30:37Z</dcterms:modified>
</cp:coreProperties>
</file>