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72" r:id="rId4"/>
    <p:sldId id="258" r:id="rId5"/>
    <p:sldId id="261" r:id="rId6"/>
    <p:sldId id="262" r:id="rId7"/>
    <p:sldId id="267" r:id="rId8"/>
    <p:sldId id="260" r:id="rId9"/>
    <p:sldId id="264" r:id="rId10"/>
    <p:sldId id="270" r:id="rId11"/>
    <p:sldId id="271" r:id="rId12"/>
    <p:sldId id="273" r:id="rId13"/>
    <p:sldId id="25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AEEB0"/>
    <a:srgbClr val="B49EF9"/>
    <a:srgbClr val="F1F79B"/>
    <a:srgbClr val="9ACAF8"/>
    <a:srgbClr val="F69C9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139"/>
    <p:restoredTop sz="72504"/>
  </p:normalViewPr>
  <p:slideViewPr>
    <p:cSldViewPr snapToGrid="0" snapToObjects="1">
      <p:cViewPr>
        <p:scale>
          <a:sx n="90" d="100"/>
          <a:sy n="90" d="100"/>
        </p:scale>
        <p:origin x="1456" y="-56"/>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0DB5AB-D51D-024D-AD73-F87E60B95FBB}" type="datetimeFigureOut">
              <a:rPr lang="en-US" smtClean="0"/>
              <a:t>10/26/20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002002-BB62-954D-8C25-4F1818E3B875}" type="slidenum">
              <a:rPr lang="en-US" smtClean="0"/>
              <a:t>‹#›</a:t>
            </a:fld>
            <a:endParaRPr lang="en-US"/>
          </a:p>
        </p:txBody>
      </p:sp>
    </p:spTree>
    <p:extLst>
      <p:ext uri="{BB962C8B-B14F-4D97-AF65-F5344CB8AC3E}">
        <p14:creationId xmlns:p14="http://schemas.microsoft.com/office/powerpoint/2010/main" val="2312022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PowerPoint strategies for resilience and prosperity for Amazon will be explored. Multiple strategic management tools will be discussed in relation to Amazon. This PowerPoint will also have three recommendations for Amazon that I suggest would improve the performance of the business. </a:t>
            </a:r>
          </a:p>
        </p:txBody>
      </p:sp>
      <p:sp>
        <p:nvSpPr>
          <p:cNvPr id="4" name="Slide Number Placeholder 3"/>
          <p:cNvSpPr>
            <a:spLocks noGrp="1"/>
          </p:cNvSpPr>
          <p:nvPr>
            <p:ph type="sldNum" sz="quarter" idx="5"/>
          </p:nvPr>
        </p:nvSpPr>
        <p:spPr/>
        <p:txBody>
          <a:bodyPr/>
          <a:lstStyle/>
          <a:p>
            <a:fld id="{D4002002-BB62-954D-8C25-4F1818E3B875}" type="slidenum">
              <a:rPr lang="en-US" smtClean="0"/>
              <a:t>1</a:t>
            </a:fld>
            <a:endParaRPr lang="en-US"/>
          </a:p>
        </p:txBody>
      </p:sp>
    </p:spTree>
    <p:extLst>
      <p:ext uri="{BB962C8B-B14F-4D97-AF65-F5344CB8AC3E}">
        <p14:creationId xmlns:p14="http://schemas.microsoft.com/office/powerpoint/2010/main" val="3525252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three core areas of strategic management. Strategic analysis, strategy development and strategy implementation. The implementation of strategic analysis gives an understanding of the business’s current strategic position and provides value for the people involved in the organisation, the stakeholders. The development of the strategy enables the business to develop advantage over competitors. The third element is the implementation of the strategy which can be difficult in relation to power relationships, negotiations and motivating staff. Although this is the final process of translating the strategy into actions (Lynch, 2007). </a:t>
            </a:r>
          </a:p>
          <a:p>
            <a:endParaRPr lang="en-US" dirty="0"/>
          </a:p>
        </p:txBody>
      </p:sp>
      <p:sp>
        <p:nvSpPr>
          <p:cNvPr id="4" name="Slide Number Placeholder 3"/>
          <p:cNvSpPr>
            <a:spLocks noGrp="1"/>
          </p:cNvSpPr>
          <p:nvPr>
            <p:ph type="sldNum" sz="quarter" idx="5"/>
          </p:nvPr>
        </p:nvSpPr>
        <p:spPr/>
        <p:txBody>
          <a:bodyPr/>
          <a:lstStyle/>
          <a:p>
            <a:fld id="{D4002002-BB62-954D-8C25-4F1818E3B875}" type="slidenum">
              <a:rPr lang="en-US" smtClean="0"/>
              <a:t>2</a:t>
            </a:fld>
            <a:endParaRPr lang="en-US"/>
          </a:p>
        </p:txBody>
      </p:sp>
    </p:spTree>
    <p:extLst>
      <p:ext uri="{BB962C8B-B14F-4D97-AF65-F5344CB8AC3E}">
        <p14:creationId xmlns:p14="http://schemas.microsoft.com/office/powerpoint/2010/main" val="22173520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1987 Henry Mintzberg first wrote the 5PS of Strategy which is a strategic model that has five different elements of developing strategy within a business. The 5Ps are Plan, Ploy, Pattern, Position and Perspective. The use of this strategic management tool allows businesses to consider their strength and capabilities (Godfrey, 2016).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researched multiple definitions of strategy from theorists such as Michael porter and Henry Mintzberg. It was clear that both theorists had different perceptions of the word strategy. I was drawn to Henry Mintzbergs perception of strategy because I feel his development of the 5ps reflects a newer and developed and more appropriate strategy in comparison to Michael Porters 5 Forces. Mintzbergs approach to strategy overviews the balance between the company and the environment but mainly focuses on the long-term goals of the company. </a:t>
            </a:r>
            <a:endParaRPr lang="en-US" dirty="0"/>
          </a:p>
        </p:txBody>
      </p:sp>
      <p:sp>
        <p:nvSpPr>
          <p:cNvPr id="4" name="Slide Number Placeholder 3"/>
          <p:cNvSpPr>
            <a:spLocks noGrp="1"/>
          </p:cNvSpPr>
          <p:nvPr>
            <p:ph type="sldNum" sz="quarter" idx="5"/>
          </p:nvPr>
        </p:nvSpPr>
        <p:spPr/>
        <p:txBody>
          <a:bodyPr/>
          <a:lstStyle/>
          <a:p>
            <a:fld id="{D4002002-BB62-954D-8C25-4F1818E3B875}" type="slidenum">
              <a:rPr lang="en-US" smtClean="0"/>
              <a:t>3</a:t>
            </a:fld>
            <a:endParaRPr lang="en-US"/>
          </a:p>
        </p:txBody>
      </p:sp>
    </p:spTree>
    <p:extLst>
      <p:ext uri="{BB962C8B-B14F-4D97-AF65-F5344CB8AC3E}">
        <p14:creationId xmlns:p14="http://schemas.microsoft.com/office/powerpoint/2010/main" val="7504197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diagram shows the logo design process of Amazon.</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Amazon's current logo was designed to depict a smile that goes from A to Z. "This signifies that the company is willing to deliver everything to everyone, anywhere in the world</a:t>
            </a:r>
            <a:r>
              <a:rPr lang="en-GB" sz="1200" b="1" i="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(Business Insider, 2013). Amazon is a concentric diversification business founded in 1995 by Jeff Bezos and is now the largest e-commerce company by revenue in the USA (Segal,2020)</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2005 was the launch of Amazon Prime which soon became popular and now has one hundred million global users (Stern, 2019).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Amazon have been recognised as the second world’s best employer of 2020 and the world’s fourth most valuable brand on the Forbes list (Forbes, 2020)</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4002002-BB62-954D-8C25-4F1818E3B875}" type="slidenum">
              <a:rPr lang="en-US" smtClean="0"/>
              <a:t>4</a:t>
            </a:fld>
            <a:endParaRPr lang="en-US"/>
          </a:p>
        </p:txBody>
      </p:sp>
    </p:spTree>
    <p:extLst>
      <p:ext uri="{BB962C8B-B14F-4D97-AF65-F5344CB8AC3E}">
        <p14:creationId xmlns:p14="http://schemas.microsoft.com/office/powerpoint/2010/main" val="35593649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strategic management tool was created by Cliff Bowman. The clock as seen in the diagram reflects multiple positions in a market where consumers have different expectations in terms of value for money. These different positions reflect a set of generic strategies to ensure that a business can compete against their competitors (Johnson, 2008).</a:t>
            </a:r>
          </a:p>
          <a:p>
            <a:endParaRPr lang="en-GB" dirty="0">
              <a:effectLst/>
            </a:endParaRPr>
          </a:p>
          <a:p>
            <a:r>
              <a:rPr lang="en-GB" sz="1200" kern="1200" dirty="0">
                <a:solidFill>
                  <a:schemeClr val="tx1"/>
                </a:solidFill>
                <a:effectLst/>
                <a:latin typeface="+mn-lt"/>
                <a:ea typeface="+mn-ea"/>
                <a:cs typeface="+mn-cs"/>
              </a:rPr>
              <a:t>When looking at Bowman’s Strategic Clock it is clear that Amazon is placed between the low price and hybrid categories. Amazon has a low-cost strategy that is shown through their cost savings and deals they offer consumers through their website; they use these promotions to stay competitive.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Overall Amazon uses cost leadership as their competitive strategy as they offer customers product range, affordable prices and convenience which is placed at the core of Amazons competitive advantage (Dudovskiy, 2020)</a:t>
            </a:r>
          </a:p>
          <a:p>
            <a:endParaRPr lang="en-US" dirty="0"/>
          </a:p>
        </p:txBody>
      </p:sp>
      <p:sp>
        <p:nvSpPr>
          <p:cNvPr id="4" name="Slide Number Placeholder 3"/>
          <p:cNvSpPr>
            <a:spLocks noGrp="1"/>
          </p:cNvSpPr>
          <p:nvPr>
            <p:ph type="sldNum" sz="quarter" idx="5"/>
          </p:nvPr>
        </p:nvSpPr>
        <p:spPr/>
        <p:txBody>
          <a:bodyPr/>
          <a:lstStyle/>
          <a:p>
            <a:fld id="{D4002002-BB62-954D-8C25-4F1818E3B875}" type="slidenum">
              <a:rPr lang="en-US" smtClean="0"/>
              <a:t>5</a:t>
            </a:fld>
            <a:endParaRPr lang="en-US"/>
          </a:p>
        </p:txBody>
      </p:sp>
    </p:spTree>
    <p:extLst>
      <p:ext uri="{BB962C8B-B14F-4D97-AF65-F5344CB8AC3E}">
        <p14:creationId xmlns:p14="http://schemas.microsoft.com/office/powerpoint/2010/main" val="29890695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purpose of a PESTEL Analysis is to limit any external factors that would affect the performance of the business. This model allows the business to monitor the competitive business environment and understand their current market position.</a:t>
            </a:r>
            <a:r>
              <a:rPr lang="en-GB" dirty="0">
                <a:effectLst/>
              </a:rPr>
              <a:t> </a:t>
            </a:r>
            <a:r>
              <a:rPr lang="en-GB" sz="1200" kern="1200" dirty="0">
                <a:solidFill>
                  <a:schemeClr val="tx1"/>
                </a:solidFill>
                <a:effectLst/>
                <a:latin typeface="+mn-lt"/>
                <a:ea typeface="+mn-ea"/>
                <a:cs typeface="+mn-cs"/>
              </a:rPr>
              <a:t>The analysis of a PESTLE enables businesses to update their strategies, targets and to implement risk response strategies (Perera, 2017).</a:t>
            </a:r>
            <a:r>
              <a:rPr lang="en-GB" dirty="0">
                <a:effectLst/>
              </a:rPr>
              <a:t> </a:t>
            </a:r>
          </a:p>
          <a:p>
            <a:endParaRPr lang="en-GB" dirty="0">
              <a:effectLst/>
            </a:endParaRPr>
          </a:p>
          <a:p>
            <a:r>
              <a:rPr lang="en-GB" dirty="0">
                <a:effectLst/>
              </a:rPr>
              <a:t>An economical factor that would affect Amazon is the Global Pandemic of 2020, this has resulted in the UK going into a recession as the economy has reduced by 20.4% in the second quarter. The effect of this recession will result in a decrease of consumer disposable income. </a:t>
            </a:r>
            <a:endParaRPr lang="en-US" dirty="0"/>
          </a:p>
        </p:txBody>
      </p:sp>
      <p:sp>
        <p:nvSpPr>
          <p:cNvPr id="4" name="Slide Number Placeholder 3"/>
          <p:cNvSpPr>
            <a:spLocks noGrp="1"/>
          </p:cNvSpPr>
          <p:nvPr>
            <p:ph type="sldNum" sz="quarter" idx="5"/>
          </p:nvPr>
        </p:nvSpPr>
        <p:spPr/>
        <p:txBody>
          <a:bodyPr/>
          <a:lstStyle/>
          <a:p>
            <a:fld id="{D4002002-BB62-954D-8C25-4F1818E3B875}" type="slidenum">
              <a:rPr lang="en-US" smtClean="0"/>
              <a:t>6</a:t>
            </a:fld>
            <a:endParaRPr lang="en-US"/>
          </a:p>
        </p:txBody>
      </p:sp>
    </p:spTree>
    <p:extLst>
      <p:ext uri="{BB962C8B-B14F-4D97-AF65-F5344CB8AC3E}">
        <p14:creationId xmlns:p14="http://schemas.microsoft.com/office/powerpoint/2010/main" val="510012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Stakeholder Analysis model is used to systematically collect and analyse information to identify each stakeholder's interest. Customers are placed within the manage closely section, this is because Amazon’s mission statement states they aim to be earths most customer centric company, so customers have a high power and high interest in Amazons new ideas, policies and performance (Amazon, Amazon Jobs, 2020).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government has been placed on this model between the keep satisfied and manage closely section, this is due to them having an interest within the business as Amazon is one of Americas largest employers which results in an increase in taxation and also assists in the growth of the economy (Rosoff, 2019).</a:t>
            </a:r>
          </a:p>
          <a:p>
            <a:endParaRPr lang="en-US" dirty="0"/>
          </a:p>
        </p:txBody>
      </p:sp>
      <p:sp>
        <p:nvSpPr>
          <p:cNvPr id="4" name="Slide Number Placeholder 3"/>
          <p:cNvSpPr>
            <a:spLocks noGrp="1"/>
          </p:cNvSpPr>
          <p:nvPr>
            <p:ph type="sldNum" sz="quarter" idx="5"/>
          </p:nvPr>
        </p:nvSpPr>
        <p:spPr/>
        <p:txBody>
          <a:bodyPr/>
          <a:lstStyle/>
          <a:p>
            <a:fld id="{D4002002-BB62-954D-8C25-4F1818E3B875}" type="slidenum">
              <a:rPr lang="en-US" smtClean="0"/>
              <a:t>7</a:t>
            </a:fld>
            <a:endParaRPr lang="en-US"/>
          </a:p>
        </p:txBody>
      </p:sp>
    </p:spTree>
    <p:extLst>
      <p:ext uri="{BB962C8B-B14F-4D97-AF65-F5344CB8AC3E}">
        <p14:creationId xmlns:p14="http://schemas.microsoft.com/office/powerpoint/2010/main" val="596008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SWOT Analysis can be recognised as one of the most widely used strategic tools in modern times. The advantages of this strategic model is that it is easy to understand as the diagram is simple. SWOT Analysis can also be applied through different levels within an organisation such as individuals, teams and can also be applied at different depths depending on how simple or complex the circumstances are </a:t>
            </a:r>
            <a:r>
              <a:rPr lang="en-GB" sz="1200" u="none" strike="noStrike" kern="1200" dirty="0">
                <a:solidFill>
                  <a:schemeClr val="tx1"/>
                </a:solidFill>
                <a:effectLst/>
                <a:latin typeface="+mn-lt"/>
                <a:ea typeface="+mn-ea"/>
                <a:cs typeface="+mn-cs"/>
              </a:rPr>
              <a:t>(Sarsby, 2016). </a:t>
            </a:r>
          </a:p>
          <a:p>
            <a:endParaRPr lang="en-GB" sz="1200" u="none" strike="noStrike"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SWOT analysis of Amazon gives a clear source of information about the internal and external factors that could potentially affect the organisation. When looking at the SWOT analysis it is clear to recognise the strengths and weaknesses of the company. It highlights that Jeff Bezos will be the world’s first trillionaire which reflects the success of the company. The SWOT analysis also shows that Amazon have a previous poor track record of their sustainability practises in previous years. Although, they have recently adapted a ‘climate pledge’ to their business strategy (Amazon, 2020). </a:t>
            </a:r>
            <a:endParaRPr lang="en-US" dirty="0"/>
          </a:p>
        </p:txBody>
      </p:sp>
      <p:sp>
        <p:nvSpPr>
          <p:cNvPr id="4" name="Slide Number Placeholder 3"/>
          <p:cNvSpPr>
            <a:spLocks noGrp="1"/>
          </p:cNvSpPr>
          <p:nvPr>
            <p:ph type="sldNum" sz="quarter" idx="5"/>
          </p:nvPr>
        </p:nvSpPr>
        <p:spPr/>
        <p:txBody>
          <a:bodyPr/>
          <a:lstStyle/>
          <a:p>
            <a:fld id="{D4002002-BB62-954D-8C25-4F1818E3B875}" type="slidenum">
              <a:rPr lang="en-US" smtClean="0"/>
              <a:t>8</a:t>
            </a:fld>
            <a:endParaRPr lang="en-US"/>
          </a:p>
        </p:txBody>
      </p:sp>
    </p:spTree>
    <p:extLst>
      <p:ext uri="{BB962C8B-B14F-4D97-AF65-F5344CB8AC3E}">
        <p14:creationId xmlns:p14="http://schemas.microsoft.com/office/powerpoint/2010/main" val="5427767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will now discuss three recommendations that I think would improve and advance the performance of Amazon.</a:t>
            </a:r>
          </a:p>
          <a:p>
            <a:endParaRPr lang="en-US" dirty="0"/>
          </a:p>
          <a:p>
            <a:r>
              <a:rPr lang="en-US" dirty="0"/>
              <a:t>The first one is a rewards scheme for consumers to collect points and use points as rewards against their purchases. It is an incentive to encourage consumers to purchase more items. The use of loyalty schemes also improves customer retention as it will reward customers for their repeat purchase behavior.</a:t>
            </a:r>
          </a:p>
          <a:p>
            <a:endParaRPr lang="en-US" dirty="0"/>
          </a:p>
          <a:p>
            <a:r>
              <a:rPr lang="en-US" dirty="0"/>
              <a:t>Large businesses such as Debenhams, Boots and Costa all have customer rewards schemes. The most common reason for a buyer to engage with any loyalty program is to save money and benefit financially. A loyalty points program is seen to be the most simple and effective method to develop customer loyalty as consumers will refer others to the company saving businesses such as Amazon marketing and advertising costs of acquiring new customers (Ramaswami,2017)</a:t>
            </a:r>
          </a:p>
          <a:p>
            <a:endParaRPr lang="en-US" dirty="0"/>
          </a:p>
          <a:p>
            <a:endParaRPr lang="en-US" dirty="0"/>
          </a:p>
        </p:txBody>
      </p:sp>
      <p:sp>
        <p:nvSpPr>
          <p:cNvPr id="4" name="Slide Number Placeholder 3"/>
          <p:cNvSpPr>
            <a:spLocks noGrp="1"/>
          </p:cNvSpPr>
          <p:nvPr>
            <p:ph type="sldNum" sz="quarter" idx="5"/>
          </p:nvPr>
        </p:nvSpPr>
        <p:spPr/>
        <p:txBody>
          <a:bodyPr/>
          <a:lstStyle/>
          <a:p>
            <a:fld id="{D4002002-BB62-954D-8C25-4F1818E3B875}" type="slidenum">
              <a:rPr lang="en-US" smtClean="0"/>
              <a:t>9</a:t>
            </a:fld>
            <a:endParaRPr lang="en-US"/>
          </a:p>
        </p:txBody>
      </p:sp>
    </p:spTree>
    <p:extLst>
      <p:ext uri="{BB962C8B-B14F-4D97-AF65-F5344CB8AC3E}">
        <p14:creationId xmlns:p14="http://schemas.microsoft.com/office/powerpoint/2010/main" val="17145859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second recommendation is to implement Klarna as a purchase option. Klarna is a buy now, pay later scheme which allows consumers to pay in three installments over the period of three months. The use of Klarna gives consumers flexibility with no extra charges. For Amazon it would be a useful payment method option that would give consumers the ability to increase their average order value. 85% of users stated Klarna is a better experience than other online checkouts (Klarna,2019).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Klarna also benefits consumers as they can try products before they purchase them as they can return items before the first payment, there are no limits to the number of installments and the buy now pay later scheme is evidently gaining popularity. During times of high spending seasons such as Christmas, Klarna would be most effective as there would be less pressure on consumers to pay for goods in one purchase.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Overall, I think this recommendation would have a positive impact on Amazon as it gives consumers payment flexibility and also ensures Amazon is keeping up to date with emerging trends in the e-commerce industry. </a:t>
            </a:r>
          </a:p>
          <a:p>
            <a:endParaRPr lang="en-US" dirty="0"/>
          </a:p>
          <a:p>
            <a:endParaRPr lang="en-US" dirty="0"/>
          </a:p>
        </p:txBody>
      </p:sp>
      <p:sp>
        <p:nvSpPr>
          <p:cNvPr id="4" name="Slide Number Placeholder 3"/>
          <p:cNvSpPr>
            <a:spLocks noGrp="1"/>
          </p:cNvSpPr>
          <p:nvPr>
            <p:ph type="sldNum" sz="quarter" idx="5"/>
          </p:nvPr>
        </p:nvSpPr>
        <p:spPr/>
        <p:txBody>
          <a:bodyPr/>
          <a:lstStyle/>
          <a:p>
            <a:fld id="{D4002002-BB62-954D-8C25-4F1818E3B875}" type="slidenum">
              <a:rPr lang="en-US" smtClean="0"/>
              <a:t>10</a:t>
            </a:fld>
            <a:endParaRPr lang="en-US"/>
          </a:p>
        </p:txBody>
      </p:sp>
    </p:spTree>
    <p:extLst>
      <p:ext uri="{BB962C8B-B14F-4D97-AF65-F5344CB8AC3E}">
        <p14:creationId xmlns:p14="http://schemas.microsoft.com/office/powerpoint/2010/main" val="22551666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third recommendation is for Amazon to encourage consumers to donate to charity by having a ’Donate £1 to charity’ option at checkout.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not only has a positive impact on the business perception from the public but gives Amazon the opportunity to raise money for charities they value and support. </a:t>
            </a:r>
          </a:p>
          <a:p>
            <a:endParaRPr lang="en-US" dirty="0"/>
          </a:p>
          <a:p>
            <a:r>
              <a:rPr lang="en-US" dirty="0"/>
              <a:t>The incentive of prizes and rewards can be sponsored from other business which could include holiday giveaways and other appealing prizes. Amazon would benefit from this as customer loyalty is likely to increase and so is the customer perception of the business. </a:t>
            </a:r>
          </a:p>
          <a:p>
            <a:endParaRPr lang="en-US" dirty="0"/>
          </a:p>
          <a:p>
            <a:r>
              <a:rPr lang="en-US" dirty="0"/>
              <a:t>A recent study from Mintel states that ‘</a:t>
            </a:r>
            <a:r>
              <a:rPr lang="en-GB" sz="1200" b="0" i="0" kern="1200" dirty="0">
                <a:solidFill>
                  <a:schemeClr val="tx1"/>
                </a:solidFill>
                <a:effectLst/>
                <a:latin typeface="+mn-lt"/>
                <a:ea typeface="+mn-ea"/>
                <a:cs typeface="+mn-cs"/>
              </a:rPr>
              <a:t>A company’s charitable giving affects three-quarters (73%) of Americans’ purchase decisions’ . (Mintel,2018)</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Overall, I think that this recommendation would be effective for amazon as it encourages customers to support charities and would reflect Amazons ethical values. </a:t>
            </a:r>
            <a:endParaRPr lang="en-US" dirty="0"/>
          </a:p>
        </p:txBody>
      </p:sp>
      <p:sp>
        <p:nvSpPr>
          <p:cNvPr id="4" name="Slide Number Placeholder 3"/>
          <p:cNvSpPr>
            <a:spLocks noGrp="1"/>
          </p:cNvSpPr>
          <p:nvPr>
            <p:ph type="sldNum" sz="quarter" idx="5"/>
          </p:nvPr>
        </p:nvSpPr>
        <p:spPr/>
        <p:txBody>
          <a:bodyPr/>
          <a:lstStyle/>
          <a:p>
            <a:fld id="{D4002002-BB62-954D-8C25-4F1818E3B875}" type="slidenum">
              <a:rPr lang="en-US" smtClean="0"/>
              <a:t>11</a:t>
            </a:fld>
            <a:endParaRPr lang="en-US"/>
          </a:p>
        </p:txBody>
      </p:sp>
    </p:spTree>
    <p:extLst>
      <p:ext uri="{BB962C8B-B14F-4D97-AF65-F5344CB8AC3E}">
        <p14:creationId xmlns:p14="http://schemas.microsoft.com/office/powerpoint/2010/main" val="1209582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4002002-BB62-954D-8C25-4F1818E3B875}" type="slidenum">
              <a:rPr lang="en-US" smtClean="0"/>
              <a:t>12</a:t>
            </a:fld>
            <a:endParaRPr lang="en-US"/>
          </a:p>
        </p:txBody>
      </p:sp>
    </p:spTree>
    <p:extLst>
      <p:ext uri="{BB962C8B-B14F-4D97-AF65-F5344CB8AC3E}">
        <p14:creationId xmlns:p14="http://schemas.microsoft.com/office/powerpoint/2010/main" val="30743540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002002-BB62-954D-8C25-4F1818E3B875}" type="slidenum">
              <a:rPr lang="en-US" smtClean="0"/>
              <a:t>13</a:t>
            </a:fld>
            <a:endParaRPr lang="en-US"/>
          </a:p>
        </p:txBody>
      </p:sp>
    </p:spTree>
    <p:extLst>
      <p:ext uri="{BB962C8B-B14F-4D97-AF65-F5344CB8AC3E}">
        <p14:creationId xmlns:p14="http://schemas.microsoft.com/office/powerpoint/2010/main" val="30602094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DD0B1-18C2-C849-A90C-ECC236CEFD7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FBD88F-CDA1-3F45-8051-809F256A1A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5E4C1F6-1294-F64E-9EEF-CF48F4317483}"/>
              </a:ext>
            </a:extLst>
          </p:cNvPr>
          <p:cNvSpPr>
            <a:spLocks noGrp="1"/>
          </p:cNvSpPr>
          <p:nvPr>
            <p:ph type="dt" sz="half" idx="10"/>
          </p:nvPr>
        </p:nvSpPr>
        <p:spPr/>
        <p:txBody>
          <a:bodyPr/>
          <a:lstStyle/>
          <a:p>
            <a:fld id="{90735871-49D1-424E-BA67-707579E70B4C}" type="datetimeFigureOut">
              <a:rPr lang="en-US" smtClean="0"/>
              <a:t>10/26/20</a:t>
            </a:fld>
            <a:endParaRPr lang="en-US"/>
          </a:p>
        </p:txBody>
      </p:sp>
      <p:sp>
        <p:nvSpPr>
          <p:cNvPr id="5" name="Footer Placeholder 4">
            <a:extLst>
              <a:ext uri="{FF2B5EF4-FFF2-40B4-BE49-F238E27FC236}">
                <a16:creationId xmlns:a16="http://schemas.microsoft.com/office/drawing/2014/main" id="{78A0FBBC-05B1-664C-891A-88A60DD398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0705F0-4376-8940-AA68-E58697475C79}"/>
              </a:ext>
            </a:extLst>
          </p:cNvPr>
          <p:cNvSpPr>
            <a:spLocks noGrp="1"/>
          </p:cNvSpPr>
          <p:nvPr>
            <p:ph type="sldNum" sz="quarter" idx="12"/>
          </p:nvPr>
        </p:nvSpPr>
        <p:spPr/>
        <p:txBody>
          <a:bodyPr/>
          <a:lstStyle/>
          <a:p>
            <a:fld id="{B8499585-DC38-154C-B720-FFF738B31F54}" type="slidenum">
              <a:rPr lang="en-US" smtClean="0"/>
              <a:t>‹#›</a:t>
            </a:fld>
            <a:endParaRPr lang="en-US"/>
          </a:p>
        </p:txBody>
      </p:sp>
    </p:spTree>
    <p:extLst>
      <p:ext uri="{BB962C8B-B14F-4D97-AF65-F5344CB8AC3E}">
        <p14:creationId xmlns:p14="http://schemas.microsoft.com/office/powerpoint/2010/main" val="776376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4C522-3F64-FE49-A6E5-FCD2F3201C6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A2B0729-C2F6-2740-85C5-7BA8C1B963A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70E76E1-3AE5-BB49-87EC-DEE57D47FE17}"/>
              </a:ext>
            </a:extLst>
          </p:cNvPr>
          <p:cNvSpPr>
            <a:spLocks noGrp="1"/>
          </p:cNvSpPr>
          <p:nvPr>
            <p:ph type="dt" sz="half" idx="10"/>
          </p:nvPr>
        </p:nvSpPr>
        <p:spPr/>
        <p:txBody>
          <a:bodyPr/>
          <a:lstStyle/>
          <a:p>
            <a:fld id="{90735871-49D1-424E-BA67-707579E70B4C}" type="datetimeFigureOut">
              <a:rPr lang="en-US" smtClean="0"/>
              <a:t>10/26/20</a:t>
            </a:fld>
            <a:endParaRPr lang="en-US"/>
          </a:p>
        </p:txBody>
      </p:sp>
      <p:sp>
        <p:nvSpPr>
          <p:cNvPr id="5" name="Footer Placeholder 4">
            <a:extLst>
              <a:ext uri="{FF2B5EF4-FFF2-40B4-BE49-F238E27FC236}">
                <a16:creationId xmlns:a16="http://schemas.microsoft.com/office/drawing/2014/main" id="{6E6731D4-B7E4-8743-A841-454A81E94A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2ABE05-F849-714D-A9EC-75C2B2A8FB2E}"/>
              </a:ext>
            </a:extLst>
          </p:cNvPr>
          <p:cNvSpPr>
            <a:spLocks noGrp="1"/>
          </p:cNvSpPr>
          <p:nvPr>
            <p:ph type="sldNum" sz="quarter" idx="12"/>
          </p:nvPr>
        </p:nvSpPr>
        <p:spPr/>
        <p:txBody>
          <a:bodyPr/>
          <a:lstStyle/>
          <a:p>
            <a:fld id="{B8499585-DC38-154C-B720-FFF738B31F54}" type="slidenum">
              <a:rPr lang="en-US" smtClean="0"/>
              <a:t>‹#›</a:t>
            </a:fld>
            <a:endParaRPr lang="en-US"/>
          </a:p>
        </p:txBody>
      </p:sp>
    </p:spTree>
    <p:extLst>
      <p:ext uri="{BB962C8B-B14F-4D97-AF65-F5344CB8AC3E}">
        <p14:creationId xmlns:p14="http://schemas.microsoft.com/office/powerpoint/2010/main" val="2666167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56EC8-88FA-5D4D-88EE-A81460B9755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631AC4F-1E56-7C4A-9D32-65D63212691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D5738DD-672C-BD44-8361-401A0625ECC5}"/>
              </a:ext>
            </a:extLst>
          </p:cNvPr>
          <p:cNvSpPr>
            <a:spLocks noGrp="1"/>
          </p:cNvSpPr>
          <p:nvPr>
            <p:ph type="dt" sz="half" idx="10"/>
          </p:nvPr>
        </p:nvSpPr>
        <p:spPr/>
        <p:txBody>
          <a:bodyPr/>
          <a:lstStyle/>
          <a:p>
            <a:fld id="{90735871-49D1-424E-BA67-707579E70B4C}" type="datetimeFigureOut">
              <a:rPr lang="en-US" smtClean="0"/>
              <a:t>10/26/20</a:t>
            </a:fld>
            <a:endParaRPr lang="en-US"/>
          </a:p>
        </p:txBody>
      </p:sp>
      <p:sp>
        <p:nvSpPr>
          <p:cNvPr id="5" name="Footer Placeholder 4">
            <a:extLst>
              <a:ext uri="{FF2B5EF4-FFF2-40B4-BE49-F238E27FC236}">
                <a16:creationId xmlns:a16="http://schemas.microsoft.com/office/drawing/2014/main" id="{83F90E3F-F3C3-5344-A67E-C5D90E804B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2C3FC7-5B23-3A42-A7CB-702425DEB34D}"/>
              </a:ext>
            </a:extLst>
          </p:cNvPr>
          <p:cNvSpPr>
            <a:spLocks noGrp="1"/>
          </p:cNvSpPr>
          <p:nvPr>
            <p:ph type="sldNum" sz="quarter" idx="12"/>
          </p:nvPr>
        </p:nvSpPr>
        <p:spPr/>
        <p:txBody>
          <a:bodyPr/>
          <a:lstStyle/>
          <a:p>
            <a:fld id="{B8499585-DC38-154C-B720-FFF738B31F54}" type="slidenum">
              <a:rPr lang="en-US" smtClean="0"/>
              <a:t>‹#›</a:t>
            </a:fld>
            <a:endParaRPr lang="en-US"/>
          </a:p>
        </p:txBody>
      </p:sp>
    </p:spTree>
    <p:extLst>
      <p:ext uri="{BB962C8B-B14F-4D97-AF65-F5344CB8AC3E}">
        <p14:creationId xmlns:p14="http://schemas.microsoft.com/office/powerpoint/2010/main" val="233358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AAB30-E457-9D4F-96CC-4F982CACEF4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22166BE-3E34-964A-96FF-A634E0A398B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2B0DEC3-DEF8-494D-BC92-CD6F2DDD67B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47B55A3-52E6-874F-A175-3712E93F7FE1}"/>
              </a:ext>
            </a:extLst>
          </p:cNvPr>
          <p:cNvSpPr>
            <a:spLocks noGrp="1"/>
          </p:cNvSpPr>
          <p:nvPr>
            <p:ph type="dt" sz="half" idx="10"/>
          </p:nvPr>
        </p:nvSpPr>
        <p:spPr/>
        <p:txBody>
          <a:bodyPr/>
          <a:lstStyle/>
          <a:p>
            <a:fld id="{90735871-49D1-424E-BA67-707579E70B4C}" type="datetimeFigureOut">
              <a:rPr lang="en-US" smtClean="0"/>
              <a:t>10/26/20</a:t>
            </a:fld>
            <a:endParaRPr lang="en-US"/>
          </a:p>
        </p:txBody>
      </p:sp>
      <p:sp>
        <p:nvSpPr>
          <p:cNvPr id="6" name="Footer Placeholder 5">
            <a:extLst>
              <a:ext uri="{FF2B5EF4-FFF2-40B4-BE49-F238E27FC236}">
                <a16:creationId xmlns:a16="http://schemas.microsoft.com/office/drawing/2014/main" id="{331B0209-E465-9547-A992-3B1C4AA021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01CBE4-199E-FE4A-AB07-0515EC64441D}"/>
              </a:ext>
            </a:extLst>
          </p:cNvPr>
          <p:cNvSpPr>
            <a:spLocks noGrp="1"/>
          </p:cNvSpPr>
          <p:nvPr>
            <p:ph type="sldNum" sz="quarter" idx="12"/>
          </p:nvPr>
        </p:nvSpPr>
        <p:spPr/>
        <p:txBody>
          <a:bodyPr/>
          <a:lstStyle/>
          <a:p>
            <a:fld id="{B8499585-DC38-154C-B720-FFF738B31F54}" type="slidenum">
              <a:rPr lang="en-US" smtClean="0"/>
              <a:t>‹#›</a:t>
            </a:fld>
            <a:endParaRPr lang="en-US"/>
          </a:p>
        </p:txBody>
      </p:sp>
    </p:spTree>
    <p:extLst>
      <p:ext uri="{BB962C8B-B14F-4D97-AF65-F5344CB8AC3E}">
        <p14:creationId xmlns:p14="http://schemas.microsoft.com/office/powerpoint/2010/main" val="603719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65603-FE9D-B146-B605-B3F5A47CE5B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8CA25E3-35C3-F847-B187-41C801A3C4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5A45BF5-83FF-754A-91B7-EA12CE9A2CA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F49782E-F515-F54D-838C-713504CF0A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48C31C1-24FA-D54C-BE8F-E8F028D3215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BF6AA0-005E-2C4C-ABAE-F73897BA6F6B}"/>
              </a:ext>
            </a:extLst>
          </p:cNvPr>
          <p:cNvSpPr>
            <a:spLocks noGrp="1"/>
          </p:cNvSpPr>
          <p:nvPr>
            <p:ph type="dt" sz="half" idx="10"/>
          </p:nvPr>
        </p:nvSpPr>
        <p:spPr/>
        <p:txBody>
          <a:bodyPr/>
          <a:lstStyle/>
          <a:p>
            <a:fld id="{90735871-49D1-424E-BA67-707579E70B4C}" type="datetimeFigureOut">
              <a:rPr lang="en-US" smtClean="0"/>
              <a:t>10/26/20</a:t>
            </a:fld>
            <a:endParaRPr lang="en-US"/>
          </a:p>
        </p:txBody>
      </p:sp>
      <p:sp>
        <p:nvSpPr>
          <p:cNvPr id="8" name="Footer Placeholder 7">
            <a:extLst>
              <a:ext uri="{FF2B5EF4-FFF2-40B4-BE49-F238E27FC236}">
                <a16:creationId xmlns:a16="http://schemas.microsoft.com/office/drawing/2014/main" id="{1B16DD35-F96B-4142-A30A-B2CE3702934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493EF08-3B3D-4844-80E4-6D7934FE95F2}"/>
              </a:ext>
            </a:extLst>
          </p:cNvPr>
          <p:cNvSpPr>
            <a:spLocks noGrp="1"/>
          </p:cNvSpPr>
          <p:nvPr>
            <p:ph type="sldNum" sz="quarter" idx="12"/>
          </p:nvPr>
        </p:nvSpPr>
        <p:spPr/>
        <p:txBody>
          <a:bodyPr/>
          <a:lstStyle/>
          <a:p>
            <a:fld id="{B8499585-DC38-154C-B720-FFF738B31F54}" type="slidenum">
              <a:rPr lang="en-US" smtClean="0"/>
              <a:t>‹#›</a:t>
            </a:fld>
            <a:endParaRPr lang="en-US"/>
          </a:p>
        </p:txBody>
      </p:sp>
    </p:spTree>
    <p:extLst>
      <p:ext uri="{BB962C8B-B14F-4D97-AF65-F5344CB8AC3E}">
        <p14:creationId xmlns:p14="http://schemas.microsoft.com/office/powerpoint/2010/main" val="1112178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6E750-DFC5-4048-9A72-A284EFE703C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E9083F3-9A6A-BB4E-B8C9-6613C6EE8917}"/>
              </a:ext>
            </a:extLst>
          </p:cNvPr>
          <p:cNvSpPr>
            <a:spLocks noGrp="1"/>
          </p:cNvSpPr>
          <p:nvPr>
            <p:ph type="dt" sz="half" idx="10"/>
          </p:nvPr>
        </p:nvSpPr>
        <p:spPr/>
        <p:txBody>
          <a:bodyPr/>
          <a:lstStyle/>
          <a:p>
            <a:fld id="{90735871-49D1-424E-BA67-707579E70B4C}" type="datetimeFigureOut">
              <a:rPr lang="en-US" smtClean="0"/>
              <a:t>10/26/20</a:t>
            </a:fld>
            <a:endParaRPr lang="en-US"/>
          </a:p>
        </p:txBody>
      </p:sp>
      <p:sp>
        <p:nvSpPr>
          <p:cNvPr id="4" name="Footer Placeholder 3">
            <a:extLst>
              <a:ext uri="{FF2B5EF4-FFF2-40B4-BE49-F238E27FC236}">
                <a16:creationId xmlns:a16="http://schemas.microsoft.com/office/drawing/2014/main" id="{86787F5A-6C9B-D441-88EC-054A6097A5B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05F3E8F-ACF5-414E-9831-EBCB7DD5FC68}"/>
              </a:ext>
            </a:extLst>
          </p:cNvPr>
          <p:cNvSpPr>
            <a:spLocks noGrp="1"/>
          </p:cNvSpPr>
          <p:nvPr>
            <p:ph type="sldNum" sz="quarter" idx="12"/>
          </p:nvPr>
        </p:nvSpPr>
        <p:spPr/>
        <p:txBody>
          <a:bodyPr/>
          <a:lstStyle/>
          <a:p>
            <a:fld id="{B8499585-DC38-154C-B720-FFF738B31F54}" type="slidenum">
              <a:rPr lang="en-US" smtClean="0"/>
              <a:t>‹#›</a:t>
            </a:fld>
            <a:endParaRPr lang="en-US"/>
          </a:p>
        </p:txBody>
      </p:sp>
    </p:spTree>
    <p:extLst>
      <p:ext uri="{BB962C8B-B14F-4D97-AF65-F5344CB8AC3E}">
        <p14:creationId xmlns:p14="http://schemas.microsoft.com/office/powerpoint/2010/main" val="3478028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533E60-2DF6-774B-AEE9-FAC696F85510}"/>
              </a:ext>
            </a:extLst>
          </p:cNvPr>
          <p:cNvSpPr>
            <a:spLocks noGrp="1"/>
          </p:cNvSpPr>
          <p:nvPr>
            <p:ph type="dt" sz="half" idx="10"/>
          </p:nvPr>
        </p:nvSpPr>
        <p:spPr/>
        <p:txBody>
          <a:bodyPr/>
          <a:lstStyle/>
          <a:p>
            <a:fld id="{90735871-49D1-424E-BA67-707579E70B4C}" type="datetimeFigureOut">
              <a:rPr lang="en-US" smtClean="0"/>
              <a:t>10/26/20</a:t>
            </a:fld>
            <a:endParaRPr lang="en-US"/>
          </a:p>
        </p:txBody>
      </p:sp>
      <p:sp>
        <p:nvSpPr>
          <p:cNvPr id="3" name="Footer Placeholder 2">
            <a:extLst>
              <a:ext uri="{FF2B5EF4-FFF2-40B4-BE49-F238E27FC236}">
                <a16:creationId xmlns:a16="http://schemas.microsoft.com/office/drawing/2014/main" id="{CF214E38-A822-D143-AE8E-0C5DBDCA55F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2AE43B8-1969-DA45-800F-51D99DCC4A20}"/>
              </a:ext>
            </a:extLst>
          </p:cNvPr>
          <p:cNvSpPr>
            <a:spLocks noGrp="1"/>
          </p:cNvSpPr>
          <p:nvPr>
            <p:ph type="sldNum" sz="quarter" idx="12"/>
          </p:nvPr>
        </p:nvSpPr>
        <p:spPr/>
        <p:txBody>
          <a:bodyPr/>
          <a:lstStyle/>
          <a:p>
            <a:fld id="{B8499585-DC38-154C-B720-FFF738B31F54}" type="slidenum">
              <a:rPr lang="en-US" smtClean="0"/>
              <a:t>‹#›</a:t>
            </a:fld>
            <a:endParaRPr lang="en-US"/>
          </a:p>
        </p:txBody>
      </p:sp>
    </p:spTree>
    <p:extLst>
      <p:ext uri="{BB962C8B-B14F-4D97-AF65-F5344CB8AC3E}">
        <p14:creationId xmlns:p14="http://schemas.microsoft.com/office/powerpoint/2010/main" val="2846665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47044-DE28-AB45-9690-605C0C3ABC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5767C6D-9C99-1740-94AC-7D0DC4B266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9C30074-C29A-D841-BA9D-FAD1DA7EE9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4C95F65-8430-3542-9352-1EF4A91B6D00}"/>
              </a:ext>
            </a:extLst>
          </p:cNvPr>
          <p:cNvSpPr>
            <a:spLocks noGrp="1"/>
          </p:cNvSpPr>
          <p:nvPr>
            <p:ph type="dt" sz="half" idx="10"/>
          </p:nvPr>
        </p:nvSpPr>
        <p:spPr/>
        <p:txBody>
          <a:bodyPr/>
          <a:lstStyle/>
          <a:p>
            <a:fld id="{90735871-49D1-424E-BA67-707579E70B4C}" type="datetimeFigureOut">
              <a:rPr lang="en-US" smtClean="0"/>
              <a:t>10/26/20</a:t>
            </a:fld>
            <a:endParaRPr lang="en-US"/>
          </a:p>
        </p:txBody>
      </p:sp>
      <p:sp>
        <p:nvSpPr>
          <p:cNvPr id="6" name="Footer Placeholder 5">
            <a:extLst>
              <a:ext uri="{FF2B5EF4-FFF2-40B4-BE49-F238E27FC236}">
                <a16:creationId xmlns:a16="http://schemas.microsoft.com/office/drawing/2014/main" id="{B3BE7A01-E000-C74C-B2F1-E975D21687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CA595C4-29A1-F34F-BDAD-83DEDD47D397}"/>
              </a:ext>
            </a:extLst>
          </p:cNvPr>
          <p:cNvSpPr>
            <a:spLocks noGrp="1"/>
          </p:cNvSpPr>
          <p:nvPr>
            <p:ph type="sldNum" sz="quarter" idx="12"/>
          </p:nvPr>
        </p:nvSpPr>
        <p:spPr/>
        <p:txBody>
          <a:bodyPr/>
          <a:lstStyle/>
          <a:p>
            <a:fld id="{B8499585-DC38-154C-B720-FFF738B31F54}" type="slidenum">
              <a:rPr lang="en-US" smtClean="0"/>
              <a:t>‹#›</a:t>
            </a:fld>
            <a:endParaRPr lang="en-US"/>
          </a:p>
        </p:txBody>
      </p:sp>
    </p:spTree>
    <p:extLst>
      <p:ext uri="{BB962C8B-B14F-4D97-AF65-F5344CB8AC3E}">
        <p14:creationId xmlns:p14="http://schemas.microsoft.com/office/powerpoint/2010/main" val="314412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1C06E-3BAD-9F4D-A0E9-9C387713511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E212C7C-0411-A440-9E18-182E0750A4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8BF5222-BB0A-DB40-A41C-3111CC1DBC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4738C4A-EDD1-FC4F-8F50-C68A47BCD136}"/>
              </a:ext>
            </a:extLst>
          </p:cNvPr>
          <p:cNvSpPr>
            <a:spLocks noGrp="1"/>
          </p:cNvSpPr>
          <p:nvPr>
            <p:ph type="dt" sz="half" idx="10"/>
          </p:nvPr>
        </p:nvSpPr>
        <p:spPr/>
        <p:txBody>
          <a:bodyPr/>
          <a:lstStyle/>
          <a:p>
            <a:fld id="{90735871-49D1-424E-BA67-707579E70B4C}" type="datetimeFigureOut">
              <a:rPr lang="en-US" smtClean="0"/>
              <a:t>10/26/20</a:t>
            </a:fld>
            <a:endParaRPr lang="en-US"/>
          </a:p>
        </p:txBody>
      </p:sp>
      <p:sp>
        <p:nvSpPr>
          <p:cNvPr id="6" name="Footer Placeholder 5">
            <a:extLst>
              <a:ext uri="{FF2B5EF4-FFF2-40B4-BE49-F238E27FC236}">
                <a16:creationId xmlns:a16="http://schemas.microsoft.com/office/drawing/2014/main" id="{6250A3CB-B63D-7D44-9649-B87E66D5EC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F13D09-E102-9547-9DBF-C64FD566B95C}"/>
              </a:ext>
            </a:extLst>
          </p:cNvPr>
          <p:cNvSpPr>
            <a:spLocks noGrp="1"/>
          </p:cNvSpPr>
          <p:nvPr>
            <p:ph type="sldNum" sz="quarter" idx="12"/>
          </p:nvPr>
        </p:nvSpPr>
        <p:spPr/>
        <p:txBody>
          <a:bodyPr/>
          <a:lstStyle/>
          <a:p>
            <a:fld id="{B8499585-DC38-154C-B720-FFF738B31F54}" type="slidenum">
              <a:rPr lang="en-US" smtClean="0"/>
              <a:t>‹#›</a:t>
            </a:fld>
            <a:endParaRPr lang="en-US"/>
          </a:p>
        </p:txBody>
      </p:sp>
    </p:spTree>
    <p:extLst>
      <p:ext uri="{BB962C8B-B14F-4D97-AF65-F5344CB8AC3E}">
        <p14:creationId xmlns:p14="http://schemas.microsoft.com/office/powerpoint/2010/main" val="4046509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BBFDA-E78E-6F4E-8C1F-9999ADF1722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628772C-54C4-AC48-BDE7-6225E344241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44A9786-68D1-2640-8EC0-ACA6558980C3}"/>
              </a:ext>
            </a:extLst>
          </p:cNvPr>
          <p:cNvSpPr>
            <a:spLocks noGrp="1"/>
          </p:cNvSpPr>
          <p:nvPr>
            <p:ph type="dt" sz="half" idx="10"/>
          </p:nvPr>
        </p:nvSpPr>
        <p:spPr/>
        <p:txBody>
          <a:bodyPr/>
          <a:lstStyle/>
          <a:p>
            <a:fld id="{90735871-49D1-424E-BA67-707579E70B4C}" type="datetimeFigureOut">
              <a:rPr lang="en-US" smtClean="0"/>
              <a:t>10/26/20</a:t>
            </a:fld>
            <a:endParaRPr lang="en-US"/>
          </a:p>
        </p:txBody>
      </p:sp>
      <p:sp>
        <p:nvSpPr>
          <p:cNvPr id="5" name="Footer Placeholder 4">
            <a:extLst>
              <a:ext uri="{FF2B5EF4-FFF2-40B4-BE49-F238E27FC236}">
                <a16:creationId xmlns:a16="http://schemas.microsoft.com/office/drawing/2014/main" id="{9CA2417A-5768-E84D-B516-637E058B61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FAE738-726C-4043-9D7C-035A85EA3E26}"/>
              </a:ext>
            </a:extLst>
          </p:cNvPr>
          <p:cNvSpPr>
            <a:spLocks noGrp="1"/>
          </p:cNvSpPr>
          <p:nvPr>
            <p:ph type="sldNum" sz="quarter" idx="12"/>
          </p:nvPr>
        </p:nvSpPr>
        <p:spPr/>
        <p:txBody>
          <a:bodyPr/>
          <a:lstStyle/>
          <a:p>
            <a:fld id="{B8499585-DC38-154C-B720-FFF738B31F54}" type="slidenum">
              <a:rPr lang="en-US" smtClean="0"/>
              <a:t>‹#›</a:t>
            </a:fld>
            <a:endParaRPr lang="en-US"/>
          </a:p>
        </p:txBody>
      </p:sp>
    </p:spTree>
    <p:extLst>
      <p:ext uri="{BB962C8B-B14F-4D97-AF65-F5344CB8AC3E}">
        <p14:creationId xmlns:p14="http://schemas.microsoft.com/office/powerpoint/2010/main" val="2014523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039338-4D69-D14C-92AD-FEC8C5563EA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2A254F4-29DD-0E42-9CD0-84D40BA1E74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9AF2B41-9908-C34F-89E6-6EB373F4BEAE}"/>
              </a:ext>
            </a:extLst>
          </p:cNvPr>
          <p:cNvSpPr>
            <a:spLocks noGrp="1"/>
          </p:cNvSpPr>
          <p:nvPr>
            <p:ph type="dt" sz="half" idx="10"/>
          </p:nvPr>
        </p:nvSpPr>
        <p:spPr/>
        <p:txBody>
          <a:bodyPr/>
          <a:lstStyle/>
          <a:p>
            <a:fld id="{90735871-49D1-424E-BA67-707579E70B4C}" type="datetimeFigureOut">
              <a:rPr lang="en-US" smtClean="0"/>
              <a:t>10/26/20</a:t>
            </a:fld>
            <a:endParaRPr lang="en-US"/>
          </a:p>
        </p:txBody>
      </p:sp>
      <p:sp>
        <p:nvSpPr>
          <p:cNvPr id="5" name="Footer Placeholder 4">
            <a:extLst>
              <a:ext uri="{FF2B5EF4-FFF2-40B4-BE49-F238E27FC236}">
                <a16:creationId xmlns:a16="http://schemas.microsoft.com/office/drawing/2014/main" id="{E2076650-48C9-004F-9F99-F590298694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E6FDD0-F0F4-2D48-A17E-1CDABB76B7C5}"/>
              </a:ext>
            </a:extLst>
          </p:cNvPr>
          <p:cNvSpPr>
            <a:spLocks noGrp="1"/>
          </p:cNvSpPr>
          <p:nvPr>
            <p:ph type="sldNum" sz="quarter" idx="12"/>
          </p:nvPr>
        </p:nvSpPr>
        <p:spPr/>
        <p:txBody>
          <a:bodyPr/>
          <a:lstStyle/>
          <a:p>
            <a:fld id="{B8499585-DC38-154C-B720-FFF738B31F54}" type="slidenum">
              <a:rPr lang="en-US" smtClean="0"/>
              <a:t>‹#›</a:t>
            </a:fld>
            <a:endParaRPr lang="en-US"/>
          </a:p>
        </p:txBody>
      </p:sp>
    </p:spTree>
    <p:extLst>
      <p:ext uri="{BB962C8B-B14F-4D97-AF65-F5344CB8AC3E}">
        <p14:creationId xmlns:p14="http://schemas.microsoft.com/office/powerpoint/2010/main" val="2096553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FA1611-5B61-C548-A5CF-D6758CEB21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23B9BD7-19D1-7D49-975F-790FE0FC5B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370EFB-E941-8446-8476-EF385AFE3E4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735871-49D1-424E-BA67-707579E70B4C}" type="datetimeFigureOut">
              <a:rPr lang="en-US" smtClean="0"/>
              <a:t>10/26/20</a:t>
            </a:fld>
            <a:endParaRPr lang="en-US"/>
          </a:p>
        </p:txBody>
      </p:sp>
      <p:sp>
        <p:nvSpPr>
          <p:cNvPr id="5" name="Footer Placeholder 4">
            <a:extLst>
              <a:ext uri="{FF2B5EF4-FFF2-40B4-BE49-F238E27FC236}">
                <a16:creationId xmlns:a16="http://schemas.microsoft.com/office/drawing/2014/main" id="{87B3A986-DA03-634F-A921-38062CD1C0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C437B0-2432-034C-93A0-91C2B8B58F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499585-DC38-154C-B720-FFF738B31F54}" type="slidenum">
              <a:rPr lang="en-US" smtClean="0"/>
              <a:t>‹#›</a:t>
            </a:fld>
            <a:endParaRPr lang="en-US"/>
          </a:p>
        </p:txBody>
      </p:sp>
    </p:spTree>
    <p:extLst>
      <p:ext uri="{BB962C8B-B14F-4D97-AF65-F5344CB8AC3E}">
        <p14:creationId xmlns:p14="http://schemas.microsoft.com/office/powerpoint/2010/main" val="24525661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tiff"/><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tiff"/><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7.jpe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file:////var/folders/sw/0t03vvnd4gl8hd9zsbdfwdlc0000gn/T/com.microsoft.Word/WebArchiveCopyPasteTempFiles/strategy-bowman-clock-basic.png%3fmtime=20151017122740" TargetMode="External"/><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tiff"/><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hyperlink" Target="https://www.klarna.com/knowledge/articles/what-does-interest-free-installments-really-mean-lets-figure-it-all-out/" TargetMode="External"/><Relationship Id="rId13" Type="http://schemas.openxmlformats.org/officeDocument/2006/relationships/hyperlink" Target="https://www.forbes.com/sites/neilstern/2019/07/11/amazon-at-25-a-fascinating-journey-through-retail-history/" TargetMode="External"/><Relationship Id="rId3" Type="http://schemas.openxmlformats.org/officeDocument/2006/relationships/slideLayout" Target="../slideLayouts/slideLayout2.xml"/><Relationship Id="rId7" Type="http://schemas.openxmlformats.org/officeDocument/2006/relationships/hyperlink" Target="https://www.forbes.com/companies/amazon/" TargetMode="External"/><Relationship Id="rId12" Type="http://schemas.openxmlformats.org/officeDocument/2006/relationships/hyperlink" Target="https://www.investopedia.com/ask/answers/120314/who-are-amazons-amzn-main-competitors.asp"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www.businessinsider.com/10-mind-blowing-facts-about-amazoncom-2013-3?r=US&amp;IR=T" TargetMode="External"/><Relationship Id="rId11" Type="http://schemas.openxmlformats.org/officeDocument/2006/relationships/hyperlink" Target="https://www.cnbc.com/2019/12/13/amazon-will-be-the-most-important-company-of-the-2020s.html" TargetMode="External"/><Relationship Id="rId5" Type="http://schemas.openxmlformats.org/officeDocument/2006/relationships/hyperlink" Target="https://sellercentral.amazon.co.uk/gp/help/external/G201468380?language=en_GB" TargetMode="External"/><Relationship Id="rId10" Type="http://schemas.openxmlformats.org/officeDocument/2006/relationships/hyperlink" Target="https://multichannelmerchant.com/blog/eight-reasons-to-keep-your-customers-loyal/" TargetMode="External"/><Relationship Id="rId4" Type="http://schemas.openxmlformats.org/officeDocument/2006/relationships/notesSlide" Target="../notesSlides/notesSlide13.xml"/><Relationship Id="rId9" Type="http://schemas.openxmlformats.org/officeDocument/2006/relationships/hyperlink" Target="https://www.mintel.com/press-centre/social-and-lifestyle/givingtuesday-73-of-americans-consider-companies-charitable-work-when-making-a-purchase" TargetMode="External"/><Relationship Id="rId1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2ED9F-469A-FD44-ABDF-5832CB3322FA}"/>
              </a:ext>
            </a:extLst>
          </p:cNvPr>
          <p:cNvSpPr>
            <a:spLocks noGrp="1"/>
          </p:cNvSpPr>
          <p:nvPr>
            <p:ph type="ctrTitle"/>
          </p:nvPr>
        </p:nvSpPr>
        <p:spPr>
          <a:xfrm>
            <a:off x="1094095" y="851517"/>
            <a:ext cx="5238466" cy="2991416"/>
          </a:xfrm>
        </p:spPr>
        <p:txBody>
          <a:bodyPr anchor="b">
            <a:normAutofit/>
          </a:bodyPr>
          <a:lstStyle/>
          <a:p>
            <a:pPr algn="l"/>
            <a:r>
              <a:rPr lang="en-US" dirty="0"/>
              <a:t>Strategies for resilience and prosperity.</a:t>
            </a:r>
            <a:endParaRPr lang="en-US"/>
          </a:p>
        </p:txBody>
      </p:sp>
      <p:sp>
        <p:nvSpPr>
          <p:cNvPr id="3" name="Subtitle 2">
            <a:extLst>
              <a:ext uri="{FF2B5EF4-FFF2-40B4-BE49-F238E27FC236}">
                <a16:creationId xmlns:a16="http://schemas.microsoft.com/office/drawing/2014/main" id="{BF24A9E2-6A7E-9B47-9F75-B19E05989727}"/>
              </a:ext>
            </a:extLst>
          </p:cNvPr>
          <p:cNvSpPr>
            <a:spLocks noGrp="1"/>
          </p:cNvSpPr>
          <p:nvPr>
            <p:ph type="subTitle" idx="1"/>
          </p:nvPr>
        </p:nvSpPr>
        <p:spPr>
          <a:xfrm>
            <a:off x="1094096" y="3842932"/>
            <a:ext cx="4167115" cy="2163551"/>
          </a:xfrm>
        </p:spPr>
        <p:txBody>
          <a:bodyPr anchor="t">
            <a:normAutofit/>
          </a:bodyPr>
          <a:lstStyle/>
          <a:p>
            <a:pPr algn="l"/>
            <a:r>
              <a:rPr lang="en-US" dirty="0"/>
              <a:t>Nia Lewis </a:t>
            </a:r>
            <a:endParaRPr lang="en-US"/>
          </a:p>
        </p:txBody>
      </p:sp>
      <p:sp>
        <p:nvSpPr>
          <p:cNvPr id="50" name="Freeform: Shape 49">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3" name="Picture 42">
            <a:extLst>
              <a:ext uri="{FF2B5EF4-FFF2-40B4-BE49-F238E27FC236}">
                <a16:creationId xmlns:a16="http://schemas.microsoft.com/office/drawing/2014/main" id="{EB36C136-3BA0-CA48-BB99-44A6D4438207}"/>
              </a:ext>
            </a:extLst>
          </p:cNvPr>
          <p:cNvPicPr>
            <a:picLocks noChangeAspect="1"/>
          </p:cNvPicPr>
          <p:nvPr/>
        </p:nvPicPr>
        <p:blipFill>
          <a:blip r:embed="rId5"/>
          <a:stretch>
            <a:fillRect/>
          </a:stretch>
        </p:blipFill>
        <p:spPr>
          <a:xfrm>
            <a:off x="7531503" y="2744622"/>
            <a:ext cx="3217333" cy="1986703"/>
          </a:xfrm>
          <a:prstGeom prst="rect">
            <a:avLst/>
          </a:prstGeom>
        </p:spPr>
      </p:pic>
      <p:pic>
        <p:nvPicPr>
          <p:cNvPr id="6" name="Audio 5">
            <a:hlinkClick r:id="" action="ppaction://media"/>
            <a:extLst>
              <a:ext uri="{FF2B5EF4-FFF2-40B4-BE49-F238E27FC236}">
                <a16:creationId xmlns:a16="http://schemas.microsoft.com/office/drawing/2014/main" id="{F85FD89B-EEE7-934A-900D-5F23034D6A7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71595494"/>
      </p:ext>
    </p:extLst>
  </p:cSld>
  <p:clrMapOvr>
    <a:masterClrMapping/>
  </p:clrMapOvr>
  <mc:AlternateContent xmlns:mc="http://schemas.openxmlformats.org/markup-compatibility/2006">
    <mc:Choice xmlns:p14="http://schemas.microsoft.com/office/powerpoint/2010/main" Requires="p14">
      <p:transition spd="med" p14:dur="700" advTm="21077">
        <p:fade/>
      </p:transition>
    </mc:Choice>
    <mc:Fallback>
      <p:transition spd="med" advTm="210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6906D-58BF-014B-8955-4BAA1CB342AC}"/>
              </a:ext>
            </a:extLst>
          </p:cNvPr>
          <p:cNvSpPr>
            <a:spLocks noGrp="1"/>
          </p:cNvSpPr>
          <p:nvPr>
            <p:ph type="title"/>
          </p:nvPr>
        </p:nvSpPr>
        <p:spPr/>
        <p:txBody>
          <a:bodyPr/>
          <a:lstStyle/>
          <a:p>
            <a:r>
              <a:rPr lang="en-US" dirty="0"/>
              <a:t>Strategic Management.</a:t>
            </a:r>
          </a:p>
        </p:txBody>
      </p:sp>
      <p:sp>
        <p:nvSpPr>
          <p:cNvPr id="4" name="TextBox 3">
            <a:extLst>
              <a:ext uri="{FF2B5EF4-FFF2-40B4-BE49-F238E27FC236}">
                <a16:creationId xmlns:a16="http://schemas.microsoft.com/office/drawing/2014/main" id="{075E0456-E5D0-7C4C-9832-F8AAFD5A4669}"/>
              </a:ext>
            </a:extLst>
          </p:cNvPr>
          <p:cNvSpPr txBox="1"/>
          <p:nvPr/>
        </p:nvSpPr>
        <p:spPr>
          <a:xfrm>
            <a:off x="1006641" y="1825625"/>
            <a:ext cx="10347159" cy="1603375"/>
          </a:xfrm>
          <a:prstGeom prst="rect">
            <a:avLst/>
          </a:prstGeom>
          <a:noFill/>
        </p:spPr>
        <p:txBody>
          <a:bodyPr wrap="square" rtlCol="0">
            <a:spAutoFit/>
          </a:bodyPr>
          <a:lstStyle/>
          <a:p>
            <a:r>
              <a:rPr lang="en-GB" sz="3200" dirty="0"/>
              <a:t>‘There are three core areas of strategic management. Strategic analysis, strategy development and strategy implementation’.</a:t>
            </a:r>
            <a:endParaRPr lang="en-US" sz="3200" dirty="0"/>
          </a:p>
        </p:txBody>
      </p:sp>
      <p:pic>
        <p:nvPicPr>
          <p:cNvPr id="1026" name="Picture 2" descr="Strategic Management Analysis - Fibre2Fashion">
            <a:extLst>
              <a:ext uri="{FF2B5EF4-FFF2-40B4-BE49-F238E27FC236}">
                <a16:creationId xmlns:a16="http://schemas.microsoft.com/office/drawing/2014/main" id="{6000113A-CF6E-A546-B397-CD15CDFCE75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938" t="708" r="20292" b="-1"/>
          <a:stretch/>
        </p:blipFill>
        <p:spPr bwMode="auto">
          <a:xfrm>
            <a:off x="5783766" y="3044244"/>
            <a:ext cx="5920583" cy="3420638"/>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3D637CEC-6E5B-0D42-AA0B-475773363B1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82123135"/>
      </p:ext>
    </p:extLst>
  </p:cSld>
  <p:clrMapOvr>
    <a:masterClrMapping/>
  </p:clrMapOvr>
  <p:transition spd="slow" advTm="41787">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8CC68-A70E-7F43-9021-3655CBD0FFA0}"/>
              </a:ext>
            </a:extLst>
          </p:cNvPr>
          <p:cNvSpPr>
            <a:spLocks noGrp="1"/>
          </p:cNvSpPr>
          <p:nvPr>
            <p:ph type="title"/>
          </p:nvPr>
        </p:nvSpPr>
        <p:spPr/>
        <p:txBody>
          <a:bodyPr/>
          <a:lstStyle/>
          <a:p>
            <a:r>
              <a:rPr lang="en-US" dirty="0"/>
              <a:t>Mintzberg 5p’s of strategy. </a:t>
            </a:r>
          </a:p>
        </p:txBody>
      </p:sp>
      <p:pic>
        <p:nvPicPr>
          <p:cNvPr id="8198" name="Picture 6" descr="Mintzberg's 5 P's of Strategy for Successful Strategic Planning">
            <a:extLst>
              <a:ext uri="{FF2B5EF4-FFF2-40B4-BE49-F238E27FC236}">
                <a16:creationId xmlns:a16="http://schemas.microsoft.com/office/drawing/2014/main" id="{925E6419-45F4-4448-8326-2B9D6A32885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9241" t="-261"/>
          <a:stretch/>
        </p:blipFill>
        <p:spPr bwMode="auto">
          <a:xfrm>
            <a:off x="3148692" y="1300717"/>
            <a:ext cx="5894615" cy="486345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F07237C-8AC3-AE47-A1E2-0F2E1496E819}"/>
              </a:ext>
            </a:extLst>
          </p:cNvPr>
          <p:cNvSpPr txBox="1"/>
          <p:nvPr/>
        </p:nvSpPr>
        <p:spPr>
          <a:xfrm>
            <a:off x="6890656" y="1502229"/>
            <a:ext cx="2939143" cy="646331"/>
          </a:xfrm>
          <a:prstGeom prst="rect">
            <a:avLst/>
          </a:prstGeom>
          <a:solidFill>
            <a:srgbClr val="9AEEB0"/>
          </a:solidFill>
        </p:spPr>
        <p:txBody>
          <a:bodyPr wrap="square" rtlCol="0">
            <a:spAutoFit/>
          </a:bodyPr>
          <a:lstStyle/>
          <a:p>
            <a:r>
              <a:rPr lang="en-US" dirty="0"/>
              <a:t>The development of strategy in advance with a purpose. </a:t>
            </a:r>
          </a:p>
        </p:txBody>
      </p:sp>
      <p:sp>
        <p:nvSpPr>
          <p:cNvPr id="8" name="TextBox 7">
            <a:extLst>
              <a:ext uri="{FF2B5EF4-FFF2-40B4-BE49-F238E27FC236}">
                <a16:creationId xmlns:a16="http://schemas.microsoft.com/office/drawing/2014/main" id="{5C24E376-5ECC-0344-872C-BE180A930489}"/>
              </a:ext>
            </a:extLst>
          </p:cNvPr>
          <p:cNvSpPr txBox="1"/>
          <p:nvPr/>
        </p:nvSpPr>
        <p:spPr>
          <a:xfrm>
            <a:off x="8414656" y="2622435"/>
            <a:ext cx="2939143" cy="1477328"/>
          </a:xfrm>
          <a:prstGeom prst="rect">
            <a:avLst/>
          </a:prstGeom>
          <a:solidFill>
            <a:srgbClr val="F69C9B"/>
          </a:solidFill>
        </p:spPr>
        <p:txBody>
          <a:bodyPr wrap="square" rtlCol="0">
            <a:spAutoFit/>
          </a:bodyPr>
          <a:lstStyle/>
          <a:p>
            <a:r>
              <a:rPr lang="en-GB" dirty="0"/>
              <a:t>Strategy as ploy reflects the process of plotting to disrupt and discourage competitors from a specific operation intended to outwit them </a:t>
            </a:r>
            <a:endParaRPr lang="en-US" dirty="0"/>
          </a:p>
        </p:txBody>
      </p:sp>
      <p:sp>
        <p:nvSpPr>
          <p:cNvPr id="9" name="TextBox 8">
            <a:extLst>
              <a:ext uri="{FF2B5EF4-FFF2-40B4-BE49-F238E27FC236}">
                <a16:creationId xmlns:a16="http://schemas.microsoft.com/office/drawing/2014/main" id="{6B3ADCC0-BD25-8A43-B49A-5F4AAC460002}"/>
              </a:ext>
            </a:extLst>
          </p:cNvPr>
          <p:cNvSpPr txBox="1"/>
          <p:nvPr/>
        </p:nvSpPr>
        <p:spPr>
          <a:xfrm>
            <a:off x="7966982" y="4972581"/>
            <a:ext cx="2939143" cy="646331"/>
          </a:xfrm>
          <a:prstGeom prst="rect">
            <a:avLst/>
          </a:prstGeom>
          <a:solidFill>
            <a:srgbClr val="9ACAF8"/>
          </a:solidFill>
        </p:spPr>
        <p:txBody>
          <a:bodyPr wrap="square" rtlCol="0">
            <a:spAutoFit/>
          </a:bodyPr>
          <a:lstStyle/>
          <a:p>
            <a:r>
              <a:rPr lang="en-US" dirty="0"/>
              <a:t>Successful aspects of the past can lead to future success. </a:t>
            </a:r>
          </a:p>
        </p:txBody>
      </p:sp>
      <p:sp>
        <p:nvSpPr>
          <p:cNvPr id="10" name="TextBox 9">
            <a:extLst>
              <a:ext uri="{FF2B5EF4-FFF2-40B4-BE49-F238E27FC236}">
                <a16:creationId xmlns:a16="http://schemas.microsoft.com/office/drawing/2014/main" id="{23DB51E3-EE55-4D4F-8BD6-F8CB574DB90D}"/>
              </a:ext>
            </a:extLst>
          </p:cNvPr>
          <p:cNvSpPr txBox="1"/>
          <p:nvPr/>
        </p:nvSpPr>
        <p:spPr>
          <a:xfrm>
            <a:off x="838199" y="4966824"/>
            <a:ext cx="2939143" cy="1200329"/>
          </a:xfrm>
          <a:prstGeom prst="rect">
            <a:avLst/>
          </a:prstGeom>
          <a:solidFill>
            <a:srgbClr val="F1F79B"/>
          </a:solidFill>
        </p:spPr>
        <p:txBody>
          <a:bodyPr wrap="square" rtlCol="0">
            <a:spAutoFit/>
          </a:bodyPr>
          <a:lstStyle/>
          <a:p>
            <a:r>
              <a:rPr lang="en-US" dirty="0"/>
              <a:t>The competitive environment to understand how to stay competitive and unique in the marketplace.</a:t>
            </a:r>
          </a:p>
        </p:txBody>
      </p:sp>
      <p:sp>
        <p:nvSpPr>
          <p:cNvPr id="11" name="TextBox 10">
            <a:extLst>
              <a:ext uri="{FF2B5EF4-FFF2-40B4-BE49-F238E27FC236}">
                <a16:creationId xmlns:a16="http://schemas.microsoft.com/office/drawing/2014/main" id="{07F07421-C109-AE4C-ADA6-3E2C3F425823}"/>
              </a:ext>
            </a:extLst>
          </p:cNvPr>
          <p:cNvSpPr txBox="1"/>
          <p:nvPr/>
        </p:nvSpPr>
        <p:spPr>
          <a:xfrm>
            <a:off x="480332" y="2626280"/>
            <a:ext cx="2939143" cy="1200329"/>
          </a:xfrm>
          <a:prstGeom prst="rect">
            <a:avLst/>
          </a:prstGeom>
          <a:solidFill>
            <a:srgbClr val="B49EF9"/>
          </a:solidFill>
        </p:spPr>
        <p:txBody>
          <a:bodyPr wrap="square" rtlCol="0">
            <a:spAutoFit/>
          </a:bodyPr>
          <a:lstStyle/>
          <a:p>
            <a:r>
              <a:rPr lang="en-US" dirty="0"/>
              <a:t>The influence of organizational culture and collective thinking on the strategic decision making. </a:t>
            </a:r>
          </a:p>
        </p:txBody>
      </p:sp>
      <p:pic>
        <p:nvPicPr>
          <p:cNvPr id="14" name="Audio 13">
            <a:hlinkClick r:id="" action="ppaction://media"/>
            <a:extLst>
              <a:ext uri="{FF2B5EF4-FFF2-40B4-BE49-F238E27FC236}">
                <a16:creationId xmlns:a16="http://schemas.microsoft.com/office/drawing/2014/main" id="{60869238-D0FB-D944-8076-A0DB4621FD5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73909148"/>
      </p:ext>
    </p:extLst>
  </p:cSld>
  <p:clrMapOvr>
    <a:masterClrMapping/>
  </p:clrMapOvr>
  <p:transition spd="slow" advTm="91522">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99B5C-FFAD-9448-AAC5-30473596C9E3}"/>
              </a:ext>
            </a:extLst>
          </p:cNvPr>
          <p:cNvSpPr>
            <a:spLocks noGrp="1"/>
          </p:cNvSpPr>
          <p:nvPr>
            <p:ph type="title"/>
          </p:nvPr>
        </p:nvSpPr>
        <p:spPr/>
        <p:txBody>
          <a:bodyPr/>
          <a:lstStyle/>
          <a:p>
            <a:r>
              <a:rPr lang="en-US" dirty="0"/>
              <a:t>Overview of Amazon</a:t>
            </a:r>
          </a:p>
        </p:txBody>
      </p:sp>
      <p:sp>
        <p:nvSpPr>
          <p:cNvPr id="3" name="Content Placeholder 2">
            <a:extLst>
              <a:ext uri="{FF2B5EF4-FFF2-40B4-BE49-F238E27FC236}">
                <a16:creationId xmlns:a16="http://schemas.microsoft.com/office/drawing/2014/main" id="{354549DD-4741-B140-BD11-44651D2463F6}"/>
              </a:ext>
            </a:extLst>
          </p:cNvPr>
          <p:cNvSpPr>
            <a:spLocks noGrp="1"/>
          </p:cNvSpPr>
          <p:nvPr>
            <p:ph idx="1"/>
          </p:nvPr>
        </p:nvSpPr>
        <p:spPr/>
        <p:txBody>
          <a:bodyPr/>
          <a:lstStyle/>
          <a:p>
            <a:r>
              <a:rPr lang="en-US" dirty="0"/>
              <a:t>Amazon was founded in 1995.</a:t>
            </a:r>
          </a:p>
          <a:p>
            <a:pPr marL="0" indent="0">
              <a:buNone/>
            </a:pPr>
            <a:endParaRPr lang="en-US" dirty="0"/>
          </a:p>
          <a:p>
            <a:r>
              <a:rPr lang="en-GB" dirty="0"/>
              <a:t>Amazon prime launched in 2005</a:t>
            </a:r>
          </a:p>
          <a:p>
            <a:pPr marL="0" indent="0">
              <a:buNone/>
            </a:pPr>
            <a:endParaRPr lang="en-GB" dirty="0"/>
          </a:p>
          <a:p>
            <a:r>
              <a:rPr lang="en-GB" dirty="0"/>
              <a:t>The worlds second best employer of 2020</a:t>
            </a:r>
          </a:p>
          <a:p>
            <a:endParaRPr lang="en-GB" dirty="0"/>
          </a:p>
          <a:p>
            <a:r>
              <a:rPr lang="en-GB" dirty="0"/>
              <a:t>Worlds 4</a:t>
            </a:r>
            <a:r>
              <a:rPr lang="en-GB" baseline="30000" dirty="0"/>
              <a:t>th</a:t>
            </a:r>
            <a:r>
              <a:rPr lang="en-GB" dirty="0"/>
              <a:t> most valuable brand. </a:t>
            </a:r>
          </a:p>
          <a:p>
            <a:pPr marL="0" indent="0">
              <a:buNone/>
            </a:pPr>
            <a:endParaRPr lang="en-US" dirty="0"/>
          </a:p>
        </p:txBody>
      </p:sp>
      <p:pic>
        <p:nvPicPr>
          <p:cNvPr id="5" name="Picture 4">
            <a:extLst>
              <a:ext uri="{FF2B5EF4-FFF2-40B4-BE49-F238E27FC236}">
                <a16:creationId xmlns:a16="http://schemas.microsoft.com/office/drawing/2014/main" id="{BBDA5D27-45FC-C04A-9BF5-ED1AF56D0022}"/>
              </a:ext>
            </a:extLst>
          </p:cNvPr>
          <p:cNvPicPr>
            <a:picLocks noChangeAspect="1"/>
          </p:cNvPicPr>
          <p:nvPr/>
        </p:nvPicPr>
        <p:blipFill>
          <a:blip r:embed="rId5"/>
          <a:stretch>
            <a:fillRect/>
          </a:stretch>
        </p:blipFill>
        <p:spPr>
          <a:xfrm>
            <a:off x="6557685" y="520743"/>
            <a:ext cx="5243513" cy="3306720"/>
          </a:xfrm>
          <a:prstGeom prst="rect">
            <a:avLst/>
          </a:prstGeom>
        </p:spPr>
      </p:pic>
      <p:pic>
        <p:nvPicPr>
          <p:cNvPr id="9" name="Audio 8">
            <a:hlinkClick r:id="" action="ppaction://media"/>
            <a:extLst>
              <a:ext uri="{FF2B5EF4-FFF2-40B4-BE49-F238E27FC236}">
                <a16:creationId xmlns:a16="http://schemas.microsoft.com/office/drawing/2014/main" id="{E8F078E6-2D9A-C74D-A40E-25E2CD45085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18957869"/>
      </p:ext>
    </p:extLst>
  </p:cSld>
  <p:clrMapOvr>
    <a:masterClrMapping/>
  </p:clrMapOvr>
  <mc:AlternateContent xmlns:mc="http://schemas.openxmlformats.org/markup-compatibility/2006">
    <mc:Choice xmlns:p14="http://schemas.microsoft.com/office/powerpoint/2010/main" Requires="p14">
      <p:transition spd="slow" p14:dur="800" advTm="42490">
        <p:circle/>
      </p:transition>
    </mc:Choice>
    <mc:Fallback>
      <p:transition spd="slow" advTm="42490">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0" name="Rectangle 69">
            <a:extLst>
              <a:ext uri="{FF2B5EF4-FFF2-40B4-BE49-F238E27FC236}">
                <a16:creationId xmlns:a16="http://schemas.microsoft.com/office/drawing/2014/main" id="{233F6408-E1FB-40EE-933F-488D38CCC7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53" name="Freeform 23">
            <a:extLst>
              <a:ext uri="{FF2B5EF4-FFF2-40B4-BE49-F238E27FC236}">
                <a16:creationId xmlns:a16="http://schemas.microsoft.com/office/drawing/2014/main" id="{F055C0C5-567C-4C02-83F3-B427BC740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38A3D42-C5A8-674B-B042-53BF4AD0DE15}"/>
              </a:ext>
            </a:extLst>
          </p:cNvPr>
          <p:cNvSpPr>
            <a:spLocks noGrp="1"/>
          </p:cNvSpPr>
          <p:nvPr>
            <p:ph type="title"/>
          </p:nvPr>
        </p:nvSpPr>
        <p:spPr>
          <a:xfrm>
            <a:off x="838200" y="365125"/>
            <a:ext cx="3200400" cy="1325563"/>
          </a:xfrm>
        </p:spPr>
        <p:txBody>
          <a:bodyPr>
            <a:normAutofit/>
          </a:bodyPr>
          <a:lstStyle/>
          <a:p>
            <a:r>
              <a:rPr lang="en-US" sz="3200" dirty="0"/>
              <a:t>Bowman’s Strategic Clock</a:t>
            </a:r>
          </a:p>
        </p:txBody>
      </p:sp>
      <p:sp>
        <p:nvSpPr>
          <p:cNvPr id="2054" name="Content Placeholder 4">
            <a:extLst>
              <a:ext uri="{FF2B5EF4-FFF2-40B4-BE49-F238E27FC236}">
                <a16:creationId xmlns:a16="http://schemas.microsoft.com/office/drawing/2014/main" id="{F3C6E646-8834-4644-B99F-8B6BA042DCEF}"/>
              </a:ext>
            </a:extLst>
          </p:cNvPr>
          <p:cNvSpPr>
            <a:spLocks noGrp="1"/>
          </p:cNvSpPr>
          <p:nvPr>
            <p:ph idx="1"/>
          </p:nvPr>
        </p:nvSpPr>
        <p:spPr>
          <a:xfrm>
            <a:off x="838201" y="1825625"/>
            <a:ext cx="3200400" cy="4351338"/>
          </a:xfrm>
        </p:spPr>
        <p:txBody>
          <a:bodyPr>
            <a:normAutofit/>
          </a:bodyPr>
          <a:lstStyle/>
          <a:p>
            <a:r>
              <a:rPr lang="en-GB" sz="1800" dirty="0"/>
              <a:t>Amazon is placed between the Low Price and Hybrid categories</a:t>
            </a:r>
          </a:p>
          <a:p>
            <a:endParaRPr lang="en-GB" sz="1800" dirty="0"/>
          </a:p>
          <a:p>
            <a:r>
              <a:rPr lang="en-GB" sz="1800" dirty="0"/>
              <a:t>Amazon use cost leadership as their competitive strategy. </a:t>
            </a:r>
            <a:endParaRPr lang="en-US" sz="1800" dirty="0"/>
          </a:p>
        </p:txBody>
      </p:sp>
      <p:sp>
        <p:nvSpPr>
          <p:cNvPr id="74" name="Rounded Rectangle 17">
            <a:extLst>
              <a:ext uri="{FF2B5EF4-FFF2-40B4-BE49-F238E27FC236}">
                <a16:creationId xmlns:a16="http://schemas.microsoft.com/office/drawing/2014/main" id="{E48B6BD6-5DED-4B86-A4B3-D35037F68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8945" y="958640"/>
            <a:ext cx="6269591" cy="4945244"/>
          </a:xfrm>
          <a:prstGeom prst="roundRect">
            <a:avLst>
              <a:gd name="adj" fmla="val 3513"/>
            </a:avLst>
          </a:prstGeom>
          <a:solidFill>
            <a:srgbClr val="FFFFFF"/>
          </a:solidFill>
          <a:ln w="15875">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9" name="Picture 11" descr="Bowman's Strategic Clock (Strategic Positioning) | Business | tutor2u">
            <a:extLst>
              <a:ext uri="{FF2B5EF4-FFF2-40B4-BE49-F238E27FC236}">
                <a16:creationId xmlns:a16="http://schemas.microsoft.com/office/drawing/2014/main" id="{34AC7802-9F3B-194B-918E-877EB9513596}"/>
              </a:ext>
            </a:extLst>
          </p:cNvPr>
          <p:cNvPicPr>
            <a:picLocks noChangeAspect="1" noChangeArrowheads="1"/>
          </p:cNvPicPr>
          <p:nvPr/>
        </p:nvPicPr>
        <p:blipFill rotWithShape="1">
          <a:blip r:embed="rId5" r:link="rId6">
            <a:extLst>
              <a:ext uri="{28A0092B-C50C-407E-A947-70E740481C1C}">
                <a14:useLocalDpi xmlns:a14="http://schemas.microsoft.com/office/drawing/2010/main" val="0"/>
              </a:ext>
            </a:extLst>
          </a:blip>
          <a:srcRect l="879" r="16754" b="-3"/>
          <a:stretch>
            <a:fillRect/>
          </a:stretch>
        </p:blipFill>
        <p:spPr bwMode="auto">
          <a:xfrm>
            <a:off x="5603706" y="1258529"/>
            <a:ext cx="5638853" cy="433020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2">
            <a:extLst>
              <a:ext uri="{FF2B5EF4-FFF2-40B4-BE49-F238E27FC236}">
                <a16:creationId xmlns:a16="http://schemas.microsoft.com/office/drawing/2014/main" id="{3CCF4D7F-B8CC-4045-9C30-316D5EFA1FCD}"/>
              </a:ext>
            </a:extLst>
          </p:cNvPr>
          <p:cNvSpPr>
            <a:spLocks noChangeArrowheads="1"/>
          </p:cNvSpPr>
          <p:nvPr/>
        </p:nvSpPr>
        <p:spPr bwMode="auto">
          <a:xfrm>
            <a:off x="3390900" y="1528762"/>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5" name="Picture 14" descr="Brands, Amazon, Logo, Amazon Backgrounds, Brand Amazon Logo | Amazon logo,  Amazon gift cards, Logos">
            <a:extLst>
              <a:ext uri="{FF2B5EF4-FFF2-40B4-BE49-F238E27FC236}">
                <a16:creationId xmlns:a16="http://schemas.microsoft.com/office/drawing/2014/main" id="{EC340F65-9587-9D47-8312-F8428F406D34}"/>
              </a:ext>
            </a:extLst>
          </p:cNvPr>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479982" y="2676525"/>
            <a:ext cx="451485" cy="254000"/>
          </a:xfrm>
          <a:prstGeom prst="rect">
            <a:avLst/>
          </a:prstGeom>
          <a:noFill/>
          <a:ln>
            <a:solidFill>
              <a:schemeClr val="tx1"/>
            </a:solidFill>
          </a:ln>
        </p:spPr>
      </p:pic>
      <p:pic>
        <p:nvPicPr>
          <p:cNvPr id="7" name="Audio 6">
            <a:hlinkClick r:id="" action="ppaction://media"/>
            <a:extLst>
              <a:ext uri="{FF2B5EF4-FFF2-40B4-BE49-F238E27FC236}">
                <a16:creationId xmlns:a16="http://schemas.microsoft.com/office/drawing/2014/main" id="{EFB66F46-AF0E-FD46-9253-C6FE98D5D26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14400262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53149">
        <p159:morph option="byObject"/>
      </p:transition>
    </mc:Choice>
    <mc:Fallback>
      <p:transition spd="slow" advTm="5314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 name="Table 12">
            <a:extLst>
              <a:ext uri="{FF2B5EF4-FFF2-40B4-BE49-F238E27FC236}">
                <a16:creationId xmlns:a16="http://schemas.microsoft.com/office/drawing/2014/main" id="{DDD721A0-D576-5A43-95AC-AC1145A8BD9D}"/>
              </a:ext>
            </a:extLst>
          </p:cNvPr>
          <p:cNvGraphicFramePr>
            <a:graphicFrameLocks noGrp="1"/>
          </p:cNvGraphicFramePr>
          <p:nvPr>
            <p:extLst>
              <p:ext uri="{D42A27DB-BD31-4B8C-83A1-F6EECF244321}">
                <p14:modId xmlns:p14="http://schemas.microsoft.com/office/powerpoint/2010/main" val="1431164550"/>
              </p:ext>
            </p:extLst>
          </p:nvPr>
        </p:nvGraphicFramePr>
        <p:xfrm>
          <a:off x="6108700" y="1663700"/>
          <a:ext cx="5410198" cy="4870915"/>
        </p:xfrm>
        <a:graphic>
          <a:graphicData uri="http://schemas.openxmlformats.org/drawingml/2006/table">
            <a:tbl>
              <a:tblPr firstRow="1" firstCol="1">
                <a:tableStyleId>{8EC20E35-A176-4012-BC5E-935CFFF8708E}</a:tableStyleId>
              </a:tblPr>
              <a:tblGrid>
                <a:gridCol w="1365803">
                  <a:extLst>
                    <a:ext uri="{9D8B030D-6E8A-4147-A177-3AD203B41FA5}">
                      <a16:colId xmlns:a16="http://schemas.microsoft.com/office/drawing/2014/main" val="2922727633"/>
                    </a:ext>
                  </a:extLst>
                </a:gridCol>
                <a:gridCol w="3173885">
                  <a:extLst>
                    <a:ext uri="{9D8B030D-6E8A-4147-A177-3AD203B41FA5}">
                      <a16:colId xmlns:a16="http://schemas.microsoft.com/office/drawing/2014/main" val="1034280008"/>
                    </a:ext>
                  </a:extLst>
                </a:gridCol>
                <a:gridCol w="870510">
                  <a:extLst>
                    <a:ext uri="{9D8B030D-6E8A-4147-A177-3AD203B41FA5}">
                      <a16:colId xmlns:a16="http://schemas.microsoft.com/office/drawing/2014/main" val="3098925306"/>
                    </a:ext>
                  </a:extLst>
                </a:gridCol>
              </a:tblGrid>
              <a:tr h="2377161">
                <a:tc>
                  <a:txBody>
                    <a:bodyPr/>
                    <a:lstStyle/>
                    <a:p>
                      <a:pPr indent="228600" algn="l">
                        <a:lnSpc>
                          <a:spcPct val="150000"/>
                        </a:lnSpc>
                        <a:spcAft>
                          <a:spcPts val="0"/>
                        </a:spcAft>
                      </a:pPr>
                      <a:r>
                        <a:rPr lang="en-GB" sz="900" dirty="0">
                          <a:solidFill>
                            <a:schemeClr val="bg1"/>
                          </a:solidFill>
                          <a:effectLst/>
                        </a:rPr>
                        <a:t>Technological</a:t>
                      </a:r>
                      <a:endParaRPr lang="en-GB" sz="8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51123" marR="51123" marT="0" marB="0"/>
                </a:tc>
                <a:tc>
                  <a:txBody>
                    <a:bodyPr/>
                    <a:lstStyle/>
                    <a:p>
                      <a:pPr marL="342900" lvl="0" indent="-342900" algn="just">
                        <a:lnSpc>
                          <a:spcPct val="150000"/>
                        </a:lnSpc>
                        <a:spcAft>
                          <a:spcPts val="0"/>
                        </a:spcAft>
                        <a:buFont typeface="+mj-lt"/>
                        <a:buAutoNum type="arabicPeriod"/>
                      </a:pPr>
                      <a:r>
                        <a:rPr lang="en-GB" sz="900" b="0" dirty="0">
                          <a:solidFill>
                            <a:sysClr val="windowText" lastClr="000000"/>
                          </a:solidFill>
                          <a:effectLst/>
                        </a:rPr>
                        <a:t>As technology is advancing for e-retail business, Amazon have adapted a drone delivery service. in 2017 Amazon trailed their delivery drone and expect this project will start within the foreseeable future (Forbes, 2019).</a:t>
                      </a:r>
                    </a:p>
                    <a:p>
                      <a:pPr marL="342900" lvl="0" indent="-342900" algn="just">
                        <a:lnSpc>
                          <a:spcPct val="150000"/>
                        </a:lnSpc>
                        <a:spcAft>
                          <a:spcPts val="0"/>
                        </a:spcAft>
                        <a:buFont typeface="+mj-lt"/>
                        <a:buAutoNum type="arabicPeriod"/>
                      </a:pPr>
                      <a:r>
                        <a:rPr lang="en-GB" sz="900" b="0" dirty="0">
                          <a:solidFill>
                            <a:sysClr val="windowText" lastClr="000000"/>
                          </a:solidFill>
                          <a:effectLst/>
                        </a:rPr>
                        <a:t>There has been an increase in cybercrime in recent years, in 2019 82% of all surveyed companies in UK and USA stated they have encountered cybercrime at least once. This is a detrimental factor for Amazon as they heavily rely on their online presence (CyberEdge, 2020).</a:t>
                      </a:r>
                      <a:endParaRPr lang="en-GB" sz="900" b="0" dirty="0">
                        <a:solidFill>
                          <a:sysClr val="windowText" lastClr="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51123" marR="51123" marT="0" marB="0">
                    <a:solidFill>
                      <a:schemeClr val="bg1"/>
                    </a:solidFill>
                  </a:tcPr>
                </a:tc>
                <a:tc>
                  <a:txBody>
                    <a:bodyPr/>
                    <a:lstStyle/>
                    <a:p>
                      <a:pPr marL="342900" lvl="0" indent="-342900" algn="just">
                        <a:lnSpc>
                          <a:spcPct val="150000"/>
                        </a:lnSpc>
                        <a:spcAft>
                          <a:spcPts val="0"/>
                        </a:spcAft>
                        <a:buFont typeface="+mj-lt"/>
                        <a:buAutoNum type="arabicPeriod"/>
                      </a:pPr>
                      <a:r>
                        <a:rPr lang="en-GB" sz="800" dirty="0">
                          <a:effectLst/>
                        </a:rPr>
                        <a:t>Low</a:t>
                      </a:r>
                    </a:p>
                    <a:p>
                      <a:pPr indent="228600" algn="just">
                        <a:lnSpc>
                          <a:spcPct val="150000"/>
                        </a:lnSpc>
                        <a:spcAft>
                          <a:spcPts val="0"/>
                        </a:spcAft>
                      </a:pPr>
                      <a:r>
                        <a:rPr lang="en-GB" sz="800" dirty="0">
                          <a:effectLst/>
                        </a:rPr>
                        <a:t> </a:t>
                      </a:r>
                    </a:p>
                    <a:p>
                      <a:pPr indent="228600" algn="just">
                        <a:lnSpc>
                          <a:spcPct val="150000"/>
                        </a:lnSpc>
                        <a:spcAft>
                          <a:spcPts val="0"/>
                        </a:spcAft>
                      </a:pPr>
                      <a:r>
                        <a:rPr lang="en-GB" sz="800" dirty="0">
                          <a:effectLst/>
                        </a:rPr>
                        <a:t> </a:t>
                      </a:r>
                    </a:p>
                    <a:p>
                      <a:pPr indent="228600" algn="just">
                        <a:lnSpc>
                          <a:spcPct val="150000"/>
                        </a:lnSpc>
                        <a:spcAft>
                          <a:spcPts val="0"/>
                        </a:spcAft>
                      </a:pPr>
                      <a:r>
                        <a:rPr lang="en-GB" sz="800" dirty="0">
                          <a:effectLst/>
                        </a:rPr>
                        <a:t> </a:t>
                      </a:r>
                    </a:p>
                    <a:p>
                      <a:pPr marL="342900" lvl="0" indent="-342900" algn="just">
                        <a:lnSpc>
                          <a:spcPct val="150000"/>
                        </a:lnSpc>
                        <a:spcAft>
                          <a:spcPts val="0"/>
                        </a:spcAft>
                        <a:buFont typeface="+mj-lt"/>
                        <a:buAutoNum type="arabicPeriod"/>
                      </a:pPr>
                      <a:r>
                        <a:rPr lang="en-GB" sz="800" dirty="0">
                          <a:effectLst/>
                        </a:rPr>
                        <a:t>High</a:t>
                      </a:r>
                      <a:endParaRPr lang="en-GB" sz="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1123" marR="51123" marT="0" marB="0"/>
                </a:tc>
                <a:extLst>
                  <a:ext uri="{0D108BD9-81ED-4DB2-BD59-A6C34878D82A}">
                    <a16:rowId xmlns:a16="http://schemas.microsoft.com/office/drawing/2014/main" val="2155074083"/>
                  </a:ext>
                </a:extLst>
              </a:tr>
              <a:tr h="879176">
                <a:tc>
                  <a:txBody>
                    <a:bodyPr/>
                    <a:lstStyle/>
                    <a:p>
                      <a:pPr indent="228600" algn="l">
                        <a:lnSpc>
                          <a:spcPct val="150000"/>
                        </a:lnSpc>
                        <a:spcAft>
                          <a:spcPts val="0"/>
                        </a:spcAft>
                      </a:pPr>
                      <a:r>
                        <a:rPr lang="en-GB" sz="900">
                          <a:effectLst/>
                        </a:rPr>
                        <a:t>Legal</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51123" marR="51123" marT="0" marB="0"/>
                </a:tc>
                <a:tc>
                  <a:txBody>
                    <a:bodyPr/>
                    <a:lstStyle/>
                    <a:p>
                      <a:pPr marL="342900" lvl="0" indent="-342900" algn="just">
                        <a:lnSpc>
                          <a:spcPct val="150000"/>
                        </a:lnSpc>
                        <a:spcAft>
                          <a:spcPts val="0"/>
                        </a:spcAft>
                        <a:buFont typeface="+mj-lt"/>
                        <a:buAutoNum type="arabicPeriod"/>
                      </a:pPr>
                      <a:r>
                        <a:rPr lang="en-GB" sz="900">
                          <a:effectLst/>
                        </a:rPr>
                        <a:t>One legal factor that Amazon would have to comply with is the consumer protection law. The purpose of this law is to protect consumers from unfair trading practises (BBC, 2020).</a:t>
                      </a:r>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txBody>
                  <a:tcPr marL="51123" marR="51123" marT="0" marB="0"/>
                </a:tc>
                <a:tc>
                  <a:txBody>
                    <a:bodyPr/>
                    <a:lstStyle/>
                    <a:p>
                      <a:pPr marL="342900" lvl="0" indent="-342900" algn="just">
                        <a:lnSpc>
                          <a:spcPct val="150000"/>
                        </a:lnSpc>
                        <a:spcAft>
                          <a:spcPts val="0"/>
                        </a:spcAft>
                        <a:buFont typeface="+mj-lt"/>
                        <a:buAutoNum type="arabicPeriod"/>
                      </a:pPr>
                      <a:r>
                        <a:rPr lang="en-GB" sz="800" dirty="0">
                          <a:solidFill>
                            <a:schemeClr val="bg1"/>
                          </a:solidFill>
                          <a:effectLst/>
                        </a:rPr>
                        <a:t>High</a:t>
                      </a:r>
                      <a:endParaRPr lang="en-GB" sz="8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51123" marR="51123" marT="0" marB="0">
                    <a:solidFill>
                      <a:schemeClr val="tx1"/>
                    </a:solidFill>
                  </a:tcPr>
                </a:tc>
                <a:extLst>
                  <a:ext uri="{0D108BD9-81ED-4DB2-BD59-A6C34878D82A}">
                    <a16:rowId xmlns:a16="http://schemas.microsoft.com/office/drawing/2014/main" val="280051173"/>
                  </a:ext>
                </a:extLst>
              </a:tr>
              <a:tr h="1614578">
                <a:tc>
                  <a:txBody>
                    <a:bodyPr/>
                    <a:lstStyle/>
                    <a:p>
                      <a:pPr indent="228600" algn="l">
                        <a:lnSpc>
                          <a:spcPct val="150000"/>
                        </a:lnSpc>
                        <a:spcAft>
                          <a:spcPts val="0"/>
                        </a:spcAft>
                      </a:pPr>
                      <a:endParaRPr lang="en-GB" sz="800" dirty="0">
                        <a:effectLst/>
                      </a:endParaRPr>
                    </a:p>
                    <a:p>
                      <a:pPr indent="228600" algn="l"/>
                      <a:r>
                        <a:rPr lang="en-GB" sz="900" dirty="0">
                          <a:effectLst/>
                        </a:rPr>
                        <a:t>Environmental</a:t>
                      </a:r>
                      <a:r>
                        <a:rPr lang="en-GB" sz="800" dirty="0">
                          <a:effectLst/>
                        </a:rPr>
                        <a:t> </a:t>
                      </a:r>
                      <a:endParaRPr lang="en-GB" sz="800" dirty="0">
                        <a:effectLst/>
                        <a:latin typeface="Calibri" panose="020F0502020204030204" pitchFamily="34" charset="0"/>
                      </a:endParaRPr>
                    </a:p>
                  </a:txBody>
                  <a:tcPr marL="51123" marR="51123" marT="0" marB="0"/>
                </a:tc>
                <a:tc>
                  <a:txBody>
                    <a:bodyPr/>
                    <a:lstStyle/>
                    <a:p>
                      <a:pPr marL="342900" lvl="0" indent="-342900" algn="just">
                        <a:lnSpc>
                          <a:spcPct val="150000"/>
                        </a:lnSpc>
                        <a:spcAft>
                          <a:spcPts val="0"/>
                        </a:spcAft>
                        <a:buFont typeface="+mj-lt"/>
                        <a:buAutoNum type="arabicPeriod"/>
                      </a:pPr>
                      <a:r>
                        <a:rPr lang="en-GB" sz="900" dirty="0">
                          <a:effectLst/>
                        </a:rPr>
                        <a:t>Increase in ethically and environmentally conscious consumers and an interest in the ethical practises that businesses such as Amazon implement. (Baker, 2019) Amazon have adapted to this environmental trend as they have implemented a sustainability pledge that includes using electric delivery vehicles for logistics (Amazon, 2020).</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1123" marR="51123" marT="0" marB="0"/>
                </a:tc>
                <a:tc>
                  <a:txBody>
                    <a:bodyPr/>
                    <a:lstStyle/>
                    <a:p>
                      <a:pPr marL="342900" lvl="0" indent="-342900" algn="just">
                        <a:lnSpc>
                          <a:spcPct val="150000"/>
                        </a:lnSpc>
                        <a:spcAft>
                          <a:spcPts val="0"/>
                        </a:spcAft>
                        <a:buFont typeface="+mj-lt"/>
                        <a:buAutoNum type="arabicPeriod"/>
                      </a:pPr>
                      <a:r>
                        <a:rPr lang="en-GB" sz="800" dirty="0">
                          <a:solidFill>
                            <a:schemeClr val="bg1"/>
                          </a:solidFill>
                          <a:effectLst/>
                        </a:rPr>
                        <a:t>High</a:t>
                      </a:r>
                      <a:endParaRPr lang="en-GB" sz="8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51123" marR="51123" marT="0" marB="0">
                    <a:solidFill>
                      <a:schemeClr val="tx1"/>
                    </a:solidFill>
                  </a:tcPr>
                </a:tc>
                <a:extLst>
                  <a:ext uri="{0D108BD9-81ED-4DB2-BD59-A6C34878D82A}">
                    <a16:rowId xmlns:a16="http://schemas.microsoft.com/office/drawing/2014/main" val="2799647390"/>
                  </a:ext>
                </a:extLst>
              </a:tr>
            </a:tbl>
          </a:graphicData>
        </a:graphic>
      </p:graphicFrame>
      <p:sp>
        <p:nvSpPr>
          <p:cNvPr id="2" name="Title 1">
            <a:extLst>
              <a:ext uri="{FF2B5EF4-FFF2-40B4-BE49-F238E27FC236}">
                <a16:creationId xmlns:a16="http://schemas.microsoft.com/office/drawing/2014/main" id="{FEC8DF1C-AF21-B546-867E-96B0053229A4}"/>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PESTLE Analysis</a:t>
            </a:r>
          </a:p>
        </p:txBody>
      </p:sp>
      <p:graphicFrame>
        <p:nvGraphicFramePr>
          <p:cNvPr id="8" name="Content Placeholder 7">
            <a:extLst>
              <a:ext uri="{FF2B5EF4-FFF2-40B4-BE49-F238E27FC236}">
                <a16:creationId xmlns:a16="http://schemas.microsoft.com/office/drawing/2014/main" id="{7A1E0F9D-E7B2-8D43-BF47-68590065A0C2}"/>
              </a:ext>
            </a:extLst>
          </p:cNvPr>
          <p:cNvGraphicFramePr>
            <a:graphicFrameLocks noGrp="1"/>
          </p:cNvGraphicFramePr>
          <p:nvPr>
            <p:ph idx="1"/>
            <p:extLst>
              <p:ext uri="{D42A27DB-BD31-4B8C-83A1-F6EECF244321}">
                <p14:modId xmlns:p14="http://schemas.microsoft.com/office/powerpoint/2010/main" val="3556981024"/>
              </p:ext>
            </p:extLst>
          </p:nvPr>
        </p:nvGraphicFramePr>
        <p:xfrm>
          <a:off x="635000" y="1663700"/>
          <a:ext cx="5410199" cy="4870915"/>
        </p:xfrm>
        <a:graphic>
          <a:graphicData uri="http://schemas.openxmlformats.org/drawingml/2006/table">
            <a:tbl>
              <a:tblPr firstRow="1" firstCol="1">
                <a:tableStyleId>{8EC20E35-A176-4012-BC5E-935CFFF8708E}</a:tableStyleId>
              </a:tblPr>
              <a:tblGrid>
                <a:gridCol w="1308900">
                  <a:extLst>
                    <a:ext uri="{9D8B030D-6E8A-4147-A177-3AD203B41FA5}">
                      <a16:colId xmlns:a16="http://schemas.microsoft.com/office/drawing/2014/main" val="468568653"/>
                    </a:ext>
                  </a:extLst>
                </a:gridCol>
                <a:gridCol w="3018588">
                  <a:extLst>
                    <a:ext uri="{9D8B030D-6E8A-4147-A177-3AD203B41FA5}">
                      <a16:colId xmlns:a16="http://schemas.microsoft.com/office/drawing/2014/main" val="3794786796"/>
                    </a:ext>
                  </a:extLst>
                </a:gridCol>
                <a:gridCol w="1082711">
                  <a:extLst>
                    <a:ext uri="{9D8B030D-6E8A-4147-A177-3AD203B41FA5}">
                      <a16:colId xmlns:a16="http://schemas.microsoft.com/office/drawing/2014/main" val="1846951293"/>
                    </a:ext>
                  </a:extLst>
                </a:gridCol>
              </a:tblGrid>
              <a:tr h="632392">
                <a:tc>
                  <a:txBody>
                    <a:bodyPr/>
                    <a:lstStyle/>
                    <a:p>
                      <a:pPr indent="228600" algn="just">
                        <a:lnSpc>
                          <a:spcPct val="150000"/>
                        </a:lnSpc>
                        <a:spcAft>
                          <a:spcPts val="0"/>
                        </a:spcAft>
                      </a:pPr>
                      <a:r>
                        <a:rPr lang="en-GB" sz="1200">
                          <a:effectLst/>
                        </a:rPr>
                        <a:t> </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57052" marR="57052" marT="0" marB="0"/>
                </a:tc>
                <a:tc>
                  <a:txBody>
                    <a:bodyPr/>
                    <a:lstStyle/>
                    <a:p>
                      <a:pPr indent="228600" algn="just">
                        <a:lnSpc>
                          <a:spcPct val="150000"/>
                        </a:lnSpc>
                        <a:spcAft>
                          <a:spcPts val="0"/>
                        </a:spcAft>
                      </a:pPr>
                      <a:r>
                        <a:rPr lang="en-GB" sz="1100">
                          <a:effectLst/>
                        </a:rPr>
                        <a:t>External factors to consider</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57052" marR="57052" marT="0" marB="0"/>
                </a:tc>
                <a:tc>
                  <a:txBody>
                    <a:bodyPr/>
                    <a:lstStyle/>
                    <a:p>
                      <a:pPr indent="228600" algn="l">
                        <a:lnSpc>
                          <a:spcPct val="150000"/>
                        </a:lnSpc>
                        <a:spcAft>
                          <a:spcPts val="0"/>
                        </a:spcAft>
                      </a:pPr>
                      <a:r>
                        <a:rPr lang="en-GB" sz="1100">
                          <a:effectLst/>
                        </a:rPr>
                        <a:t>Importance to organisation</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57052" marR="57052" marT="0" marB="0">
                    <a:solidFill>
                      <a:schemeClr val="tx1"/>
                    </a:solidFill>
                  </a:tcPr>
                </a:tc>
                <a:extLst>
                  <a:ext uri="{0D108BD9-81ED-4DB2-BD59-A6C34878D82A}">
                    <a16:rowId xmlns:a16="http://schemas.microsoft.com/office/drawing/2014/main" val="559446855"/>
                  </a:ext>
                </a:extLst>
              </a:tr>
              <a:tr h="1778012">
                <a:tc>
                  <a:txBody>
                    <a:bodyPr/>
                    <a:lstStyle/>
                    <a:p>
                      <a:pPr indent="228600" algn="l">
                        <a:lnSpc>
                          <a:spcPct val="150000"/>
                        </a:lnSpc>
                        <a:spcAft>
                          <a:spcPts val="0"/>
                        </a:spcAft>
                      </a:pPr>
                      <a:r>
                        <a:rPr lang="en-GB" sz="1200">
                          <a:effectLst/>
                        </a:rPr>
                        <a:t>Political</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57052" marR="57052" marT="0" marB="0"/>
                </a:tc>
                <a:tc>
                  <a:txBody>
                    <a:bodyPr/>
                    <a:lstStyle/>
                    <a:p>
                      <a:pPr marL="342900" lvl="0" indent="-342900" algn="just">
                        <a:lnSpc>
                          <a:spcPct val="150000"/>
                        </a:lnSpc>
                        <a:spcAft>
                          <a:spcPts val="0"/>
                        </a:spcAft>
                        <a:buFont typeface="+mj-lt"/>
                        <a:buAutoNum type="arabicPeriod"/>
                      </a:pPr>
                      <a:r>
                        <a:rPr lang="en-GB" sz="900" dirty="0">
                          <a:effectLst/>
                        </a:rPr>
                        <a:t>The UK made a decision to leave the European Union in 2016 which means that there is a significant uncertainty within the UK economy. This political factor could have an impact on the free flow of goods (Forbes, 2016).</a:t>
                      </a:r>
                      <a:endParaRPr lang="en-GB" sz="1000" dirty="0">
                        <a:effectLst/>
                      </a:endParaRPr>
                    </a:p>
                    <a:p>
                      <a:pPr marL="342900" lvl="0" indent="-342900" algn="just">
                        <a:lnSpc>
                          <a:spcPct val="150000"/>
                        </a:lnSpc>
                        <a:spcAft>
                          <a:spcPts val="0"/>
                        </a:spcAft>
                        <a:buFont typeface="+mj-lt"/>
                        <a:buAutoNum type="arabicPeriod"/>
                      </a:pPr>
                      <a:r>
                        <a:rPr lang="en-GB" sz="900" dirty="0">
                          <a:effectLst/>
                        </a:rPr>
                        <a:t>Taxes and regulations with Amazon selling global results in complying with different countries policies for taxes and regulations (Amazon, 2020)</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7052" marR="57052" marT="0" marB="0"/>
                </a:tc>
                <a:tc>
                  <a:txBody>
                    <a:bodyPr/>
                    <a:lstStyle/>
                    <a:p>
                      <a:pPr marL="342900" lvl="0" indent="-342900" algn="just">
                        <a:lnSpc>
                          <a:spcPct val="150000"/>
                        </a:lnSpc>
                        <a:spcAft>
                          <a:spcPts val="0"/>
                        </a:spcAft>
                        <a:buFont typeface="+mj-lt"/>
                        <a:buAutoNum type="arabicPeriod"/>
                      </a:pPr>
                      <a:r>
                        <a:rPr lang="en-GB" sz="800">
                          <a:solidFill>
                            <a:schemeClr val="bg1"/>
                          </a:solidFill>
                          <a:effectLst/>
                        </a:rPr>
                        <a:t>Medium</a:t>
                      </a:r>
                      <a:endParaRPr lang="en-GB" sz="900">
                        <a:solidFill>
                          <a:schemeClr val="bg1"/>
                        </a:solidFill>
                        <a:effectLst/>
                      </a:endParaRPr>
                    </a:p>
                    <a:p>
                      <a:pPr indent="228600" algn="just">
                        <a:lnSpc>
                          <a:spcPct val="150000"/>
                        </a:lnSpc>
                        <a:spcAft>
                          <a:spcPts val="0"/>
                        </a:spcAft>
                      </a:pPr>
                      <a:r>
                        <a:rPr lang="en-GB" sz="800">
                          <a:solidFill>
                            <a:schemeClr val="bg1"/>
                          </a:solidFill>
                          <a:effectLst/>
                        </a:rPr>
                        <a:t> </a:t>
                      </a:r>
                      <a:endParaRPr lang="en-GB" sz="900">
                        <a:solidFill>
                          <a:schemeClr val="bg1"/>
                        </a:solidFill>
                        <a:effectLst/>
                      </a:endParaRPr>
                    </a:p>
                    <a:p>
                      <a:pPr indent="228600" algn="just">
                        <a:lnSpc>
                          <a:spcPct val="150000"/>
                        </a:lnSpc>
                        <a:spcAft>
                          <a:spcPts val="0"/>
                        </a:spcAft>
                      </a:pPr>
                      <a:r>
                        <a:rPr lang="en-GB" sz="800">
                          <a:solidFill>
                            <a:schemeClr val="bg1"/>
                          </a:solidFill>
                          <a:effectLst/>
                        </a:rPr>
                        <a:t> </a:t>
                      </a:r>
                      <a:endParaRPr lang="en-GB" sz="900">
                        <a:solidFill>
                          <a:schemeClr val="bg1"/>
                        </a:solidFill>
                        <a:effectLst/>
                      </a:endParaRPr>
                    </a:p>
                    <a:p>
                      <a:pPr indent="228600" algn="just">
                        <a:lnSpc>
                          <a:spcPct val="150000"/>
                        </a:lnSpc>
                        <a:spcAft>
                          <a:spcPts val="0"/>
                        </a:spcAft>
                      </a:pPr>
                      <a:r>
                        <a:rPr lang="en-GB" sz="800">
                          <a:solidFill>
                            <a:schemeClr val="bg1"/>
                          </a:solidFill>
                          <a:effectLst/>
                        </a:rPr>
                        <a:t> </a:t>
                      </a:r>
                      <a:endParaRPr lang="en-GB" sz="900">
                        <a:solidFill>
                          <a:schemeClr val="bg1"/>
                        </a:solidFill>
                        <a:effectLst/>
                      </a:endParaRPr>
                    </a:p>
                    <a:p>
                      <a:pPr marL="342900" lvl="0" indent="-342900" algn="just">
                        <a:lnSpc>
                          <a:spcPct val="150000"/>
                        </a:lnSpc>
                        <a:spcAft>
                          <a:spcPts val="0"/>
                        </a:spcAft>
                        <a:buFont typeface="+mj-lt"/>
                        <a:buAutoNum type="arabicPeriod"/>
                      </a:pPr>
                      <a:r>
                        <a:rPr lang="en-GB" sz="800">
                          <a:solidFill>
                            <a:schemeClr val="bg1"/>
                          </a:solidFill>
                          <a:effectLst/>
                        </a:rPr>
                        <a:t>Medium</a:t>
                      </a:r>
                      <a:endParaRPr lang="en-GB" sz="90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57052" marR="57052" marT="0" marB="0">
                    <a:solidFill>
                      <a:schemeClr val="tx1"/>
                    </a:solidFill>
                  </a:tcPr>
                </a:tc>
                <a:extLst>
                  <a:ext uri="{0D108BD9-81ED-4DB2-BD59-A6C34878D82A}">
                    <a16:rowId xmlns:a16="http://schemas.microsoft.com/office/drawing/2014/main" val="3615712627"/>
                  </a:ext>
                </a:extLst>
              </a:tr>
              <a:tr h="1219461">
                <a:tc>
                  <a:txBody>
                    <a:bodyPr/>
                    <a:lstStyle/>
                    <a:p>
                      <a:pPr indent="228600" algn="l">
                        <a:lnSpc>
                          <a:spcPct val="150000"/>
                        </a:lnSpc>
                        <a:spcAft>
                          <a:spcPts val="0"/>
                        </a:spcAft>
                      </a:pPr>
                      <a:r>
                        <a:rPr lang="en-GB" sz="1200">
                          <a:effectLst/>
                        </a:rPr>
                        <a:t>Economical</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57052" marR="57052" marT="0" marB="0"/>
                </a:tc>
                <a:tc>
                  <a:txBody>
                    <a:bodyPr/>
                    <a:lstStyle/>
                    <a:p>
                      <a:pPr marL="342900" lvl="0" indent="-342900" algn="just">
                        <a:lnSpc>
                          <a:spcPct val="150000"/>
                        </a:lnSpc>
                        <a:spcAft>
                          <a:spcPts val="0"/>
                        </a:spcAft>
                        <a:buFont typeface="+mj-lt"/>
                        <a:buAutoNum type="arabicPeriod"/>
                      </a:pPr>
                      <a:r>
                        <a:rPr lang="en-GB" sz="900" dirty="0">
                          <a:effectLst/>
                        </a:rPr>
                        <a:t>Due to the Global Pandemic of 2020 the UK is in recession as the economy has reduced by 20.4% record in second quarter (Wearden, 2020). The affect of a recession results in a decrease of consumer disposable income.</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7052" marR="57052" marT="0" marB="0"/>
                </a:tc>
                <a:tc>
                  <a:txBody>
                    <a:bodyPr/>
                    <a:lstStyle/>
                    <a:p>
                      <a:pPr marL="342900" lvl="0" indent="-342900" algn="just">
                        <a:lnSpc>
                          <a:spcPct val="150000"/>
                        </a:lnSpc>
                        <a:spcAft>
                          <a:spcPts val="0"/>
                        </a:spcAft>
                        <a:buFont typeface="+mj-lt"/>
                        <a:buAutoNum type="arabicPeriod"/>
                      </a:pPr>
                      <a:r>
                        <a:rPr lang="en-GB" sz="800">
                          <a:solidFill>
                            <a:schemeClr val="bg1"/>
                          </a:solidFill>
                          <a:effectLst/>
                        </a:rPr>
                        <a:t>High </a:t>
                      </a:r>
                      <a:endParaRPr lang="en-GB" sz="90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57052" marR="57052" marT="0" marB="0">
                    <a:solidFill>
                      <a:schemeClr val="tx1"/>
                    </a:solidFill>
                  </a:tcPr>
                </a:tc>
                <a:extLst>
                  <a:ext uri="{0D108BD9-81ED-4DB2-BD59-A6C34878D82A}">
                    <a16:rowId xmlns:a16="http://schemas.microsoft.com/office/drawing/2014/main" val="1191694496"/>
                  </a:ext>
                </a:extLst>
              </a:tr>
              <a:tr h="1241050">
                <a:tc>
                  <a:txBody>
                    <a:bodyPr/>
                    <a:lstStyle/>
                    <a:p>
                      <a:pPr indent="228600" algn="l">
                        <a:lnSpc>
                          <a:spcPct val="150000"/>
                        </a:lnSpc>
                        <a:spcAft>
                          <a:spcPts val="0"/>
                        </a:spcAft>
                      </a:pPr>
                      <a:r>
                        <a:rPr lang="en-GB" sz="1200">
                          <a:effectLst/>
                        </a:rPr>
                        <a:t>Social</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txBody>
                  <a:tcPr marL="57052" marR="57052" marT="0" marB="0"/>
                </a:tc>
                <a:tc>
                  <a:txBody>
                    <a:bodyPr/>
                    <a:lstStyle/>
                    <a:p>
                      <a:pPr marL="342900" lvl="0" indent="-342900" algn="just">
                        <a:lnSpc>
                          <a:spcPct val="150000"/>
                        </a:lnSpc>
                        <a:spcAft>
                          <a:spcPts val="0"/>
                        </a:spcAft>
                        <a:buFont typeface="+mj-lt"/>
                        <a:buAutoNum type="arabicPeriod"/>
                      </a:pPr>
                      <a:r>
                        <a:rPr lang="en-GB" sz="900" dirty="0">
                          <a:effectLst/>
                        </a:rPr>
                        <a:t>There is an increase in developing countries of consumerism. It is expected by the end of 2020 the middle class in countries such as Brazil, Pakistan and Indonesia will develop to over 100 million people (European Commision, n.d)</a:t>
                      </a:r>
                      <a:r>
                        <a:rPr lang="en-GB" sz="1000" dirty="0">
                          <a:effectLst/>
                        </a:rPr>
                        <a:t>.</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7052" marR="57052" marT="0" marB="0"/>
                </a:tc>
                <a:tc>
                  <a:txBody>
                    <a:bodyPr/>
                    <a:lstStyle/>
                    <a:p>
                      <a:pPr marL="342900" lvl="0" indent="-342900" algn="just">
                        <a:lnSpc>
                          <a:spcPct val="150000"/>
                        </a:lnSpc>
                        <a:spcAft>
                          <a:spcPts val="0"/>
                        </a:spcAft>
                        <a:buFont typeface="+mj-lt"/>
                        <a:buAutoNum type="arabicPeriod"/>
                      </a:pPr>
                      <a:r>
                        <a:rPr lang="en-GB" sz="800" dirty="0">
                          <a:solidFill>
                            <a:schemeClr val="bg1"/>
                          </a:solidFill>
                          <a:effectLst/>
                        </a:rPr>
                        <a:t>Medium</a:t>
                      </a:r>
                      <a:endParaRPr lang="en-GB" sz="9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57052" marR="57052" marT="0" marB="0">
                    <a:solidFill>
                      <a:schemeClr val="tx1"/>
                    </a:solidFill>
                  </a:tcPr>
                </a:tc>
                <a:extLst>
                  <a:ext uri="{0D108BD9-81ED-4DB2-BD59-A6C34878D82A}">
                    <a16:rowId xmlns:a16="http://schemas.microsoft.com/office/drawing/2014/main" val="450673485"/>
                  </a:ext>
                </a:extLst>
              </a:tr>
            </a:tbl>
          </a:graphicData>
        </a:graphic>
      </p:graphicFrame>
      <p:sp>
        <p:nvSpPr>
          <p:cNvPr id="5" name="Text Box 6">
            <a:extLst>
              <a:ext uri="{FF2B5EF4-FFF2-40B4-BE49-F238E27FC236}">
                <a16:creationId xmlns:a16="http://schemas.microsoft.com/office/drawing/2014/main" id="{04A2A92A-F848-CA42-BFAE-A75E4C10A841}"/>
              </a:ext>
            </a:extLst>
          </p:cNvPr>
          <p:cNvSpPr txBox="1"/>
          <p:nvPr/>
        </p:nvSpPr>
        <p:spPr>
          <a:xfrm>
            <a:off x="727710" y="9234170"/>
            <a:ext cx="1772285" cy="447675"/>
          </a:xfrm>
          <a:prstGeom prst="rect">
            <a:avLst/>
          </a:prstGeom>
          <a:solidFill>
            <a:schemeClr val="bg1"/>
          </a:solidFill>
          <a:ln w="6350">
            <a:solidFill>
              <a:schemeClr val="bg1"/>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indent="228600">
              <a:lnSpc>
                <a:spcPct val="200000"/>
              </a:lnSpc>
              <a:spcAft>
                <a:spcPts val="1200"/>
              </a:spcAft>
            </a:pPr>
            <a:r>
              <a:rPr lang="en-GB" sz="1100">
                <a:effectLst/>
                <a:latin typeface="Calibri" panose="020F0502020204030204" pitchFamily="34" charset="0"/>
                <a:ea typeface="Times New Roman" panose="02020603050405020304" pitchFamily="18" charset="0"/>
                <a:cs typeface="Times New Roman" panose="02020603050405020304" pitchFamily="18" charset="0"/>
              </a:rPr>
              <a:t>Figure 2. </a:t>
            </a:r>
          </a:p>
        </p:txBody>
      </p:sp>
      <p:sp>
        <p:nvSpPr>
          <p:cNvPr id="10" name="Text Box 6">
            <a:extLst>
              <a:ext uri="{FF2B5EF4-FFF2-40B4-BE49-F238E27FC236}">
                <a16:creationId xmlns:a16="http://schemas.microsoft.com/office/drawing/2014/main" id="{6EB8957B-2AF3-F34E-B550-9896C0793060}"/>
              </a:ext>
            </a:extLst>
          </p:cNvPr>
          <p:cNvSpPr txBox="1"/>
          <p:nvPr/>
        </p:nvSpPr>
        <p:spPr>
          <a:xfrm>
            <a:off x="6960871" y="10208159"/>
            <a:ext cx="1554607" cy="486402"/>
          </a:xfrm>
          <a:prstGeom prst="rect">
            <a:avLst/>
          </a:prstGeom>
          <a:solidFill>
            <a:schemeClr val="bg1"/>
          </a:solidFill>
          <a:ln w="6350">
            <a:solidFill>
              <a:schemeClr val="bg1"/>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indent="228600">
              <a:lnSpc>
                <a:spcPct val="200000"/>
              </a:lnSpc>
              <a:spcAft>
                <a:spcPts val="1200"/>
              </a:spcAft>
            </a:pPr>
            <a:r>
              <a:rPr lang="en-GB" sz="1100">
                <a:effectLst/>
                <a:latin typeface="Calibri" panose="020F0502020204030204" pitchFamily="34" charset="0"/>
                <a:ea typeface="Times New Roman" panose="02020603050405020304" pitchFamily="18" charset="0"/>
                <a:cs typeface="Times New Roman" panose="02020603050405020304" pitchFamily="18" charset="0"/>
              </a:rPr>
              <a:t>Figure 2. </a:t>
            </a:r>
          </a:p>
        </p:txBody>
      </p:sp>
      <p:sp>
        <p:nvSpPr>
          <p:cNvPr id="12" name="Text Box 6">
            <a:extLst>
              <a:ext uri="{FF2B5EF4-FFF2-40B4-BE49-F238E27FC236}">
                <a16:creationId xmlns:a16="http://schemas.microsoft.com/office/drawing/2014/main" id="{81FF5857-9E7A-BA47-AB14-24C12F1E9EE9}"/>
              </a:ext>
            </a:extLst>
          </p:cNvPr>
          <p:cNvSpPr txBox="1"/>
          <p:nvPr/>
        </p:nvSpPr>
        <p:spPr>
          <a:xfrm>
            <a:off x="3611563" y="11114088"/>
            <a:ext cx="1773237" cy="447675"/>
          </a:xfrm>
          <a:prstGeom prst="rect">
            <a:avLst/>
          </a:prstGeom>
          <a:solidFill>
            <a:schemeClr val="bg1"/>
          </a:solidFill>
          <a:ln w="6350">
            <a:solidFill>
              <a:schemeClr val="bg1"/>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indent="228600">
              <a:lnSpc>
                <a:spcPct val="200000"/>
              </a:lnSpc>
              <a:spcAft>
                <a:spcPts val="1200"/>
              </a:spcAft>
            </a:pPr>
            <a:r>
              <a:rPr lang="en-GB" sz="1100">
                <a:effectLst/>
                <a:latin typeface="Calibri" panose="020F0502020204030204" pitchFamily="34" charset="0"/>
                <a:ea typeface="Times New Roman" panose="02020603050405020304" pitchFamily="18" charset="0"/>
                <a:cs typeface="Times New Roman" panose="02020603050405020304" pitchFamily="18" charset="0"/>
              </a:rPr>
              <a:t>Figure 2. </a:t>
            </a:r>
          </a:p>
        </p:txBody>
      </p:sp>
      <p:sp>
        <p:nvSpPr>
          <p:cNvPr id="14" name="Text Box 6">
            <a:extLst>
              <a:ext uri="{FF2B5EF4-FFF2-40B4-BE49-F238E27FC236}">
                <a16:creationId xmlns:a16="http://schemas.microsoft.com/office/drawing/2014/main" id="{C8F2E316-59FB-884D-AC5F-BB28F65C6CB5}"/>
              </a:ext>
            </a:extLst>
          </p:cNvPr>
          <p:cNvSpPr txBox="1"/>
          <p:nvPr/>
        </p:nvSpPr>
        <p:spPr>
          <a:xfrm>
            <a:off x="3611563" y="11114088"/>
            <a:ext cx="1773237" cy="447675"/>
          </a:xfrm>
          <a:prstGeom prst="rect">
            <a:avLst/>
          </a:prstGeom>
          <a:solidFill>
            <a:schemeClr val="bg1"/>
          </a:solidFill>
          <a:ln w="6350">
            <a:solidFill>
              <a:schemeClr val="bg1"/>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indent="228600">
              <a:lnSpc>
                <a:spcPct val="200000"/>
              </a:lnSpc>
              <a:spcAft>
                <a:spcPts val="1200"/>
              </a:spcAft>
            </a:pPr>
            <a:r>
              <a:rPr lang="en-GB" sz="1100">
                <a:effectLst/>
                <a:latin typeface="Calibri" panose="020F0502020204030204" pitchFamily="34" charset="0"/>
                <a:ea typeface="Times New Roman" panose="02020603050405020304" pitchFamily="18" charset="0"/>
                <a:cs typeface="Times New Roman" panose="02020603050405020304" pitchFamily="18" charset="0"/>
              </a:rPr>
              <a:t>Figure 2. </a:t>
            </a:r>
          </a:p>
        </p:txBody>
      </p:sp>
      <p:pic>
        <p:nvPicPr>
          <p:cNvPr id="7" name="Audio 6">
            <a:hlinkClick r:id="" action="ppaction://media"/>
            <a:extLst>
              <a:ext uri="{FF2B5EF4-FFF2-40B4-BE49-F238E27FC236}">
                <a16:creationId xmlns:a16="http://schemas.microsoft.com/office/drawing/2014/main" id="{23886B3A-E9D4-394C-BB86-8EC1427C71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507410014"/>
      </p:ext>
    </p:extLst>
  </p:cSld>
  <p:clrMapOvr>
    <a:masterClrMapping/>
  </p:clrMapOvr>
  <mc:AlternateContent xmlns:mc="http://schemas.openxmlformats.org/markup-compatibility/2006">
    <mc:Choice xmlns:p14="http://schemas.microsoft.com/office/powerpoint/2010/main" Requires="p14">
      <p:transition spd="slow" p14:dur="3400" advTm="43023">
        <p14:reveal/>
      </p:transition>
    </mc:Choice>
    <mc:Fallback>
      <p:transition spd="slow" advTm="4302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97259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53F41C-01D6-134F-8BE7-6BDB9D4C0D95}"/>
              </a:ext>
            </a:extLst>
          </p:cNvPr>
          <p:cNvSpPr>
            <a:spLocks noGrp="1"/>
          </p:cNvSpPr>
          <p:nvPr>
            <p:ph type="title"/>
          </p:nvPr>
        </p:nvSpPr>
        <p:spPr>
          <a:xfrm>
            <a:off x="651307" y="640081"/>
            <a:ext cx="3377183" cy="3681976"/>
          </a:xfrm>
          <a:noFill/>
        </p:spPr>
        <p:txBody>
          <a:bodyPr vert="horz" lIns="91440" tIns="45720" rIns="91440" bIns="45720" rtlCol="0" anchor="b">
            <a:normAutofit/>
          </a:bodyPr>
          <a:lstStyle/>
          <a:p>
            <a:r>
              <a:rPr lang="en-US">
                <a:solidFill>
                  <a:schemeClr val="bg1"/>
                </a:solidFill>
              </a:rPr>
              <a:t>Stakeholder Analysis</a:t>
            </a:r>
          </a:p>
        </p:txBody>
      </p:sp>
      <p:pic>
        <p:nvPicPr>
          <p:cNvPr id="4" name="Content Placeholder 3" descr="A picture containing diagram&#10;&#10;Description automatically generated">
            <a:extLst>
              <a:ext uri="{FF2B5EF4-FFF2-40B4-BE49-F238E27FC236}">
                <a16:creationId xmlns:a16="http://schemas.microsoft.com/office/drawing/2014/main" id="{F59C894F-9025-3849-A354-B179269C6326}"/>
              </a:ext>
            </a:extLst>
          </p:cNvPr>
          <p:cNvPicPr>
            <a:picLocks noGrp="1"/>
          </p:cNvPicPr>
          <p:nvPr>
            <p:ph idx="1"/>
          </p:nvPr>
        </p:nvPicPr>
        <p:blipFill rotWithShape="1">
          <a:blip r:embed="rId5" cstate="print">
            <a:extLst>
              <a:ext uri="{28A0092B-C50C-407E-A947-70E740481C1C}">
                <a14:useLocalDpi xmlns:a14="http://schemas.microsoft.com/office/drawing/2010/main" val="0"/>
              </a:ext>
            </a:extLst>
          </a:blip>
          <a:srcRect l="3094" r="2933" b="2"/>
          <a:stretch/>
        </p:blipFill>
        <p:spPr bwMode="auto">
          <a:xfrm>
            <a:off x="4654297" y="10"/>
            <a:ext cx="7537704" cy="6857990"/>
          </a:xfrm>
          <a:prstGeom prst="rect">
            <a:avLst/>
          </a:prstGeom>
          <a:extLst>
            <a:ext uri="{53640926-AAD7-44D8-BBD7-CCE9431645EC}">
              <a14:shadowObscured xmlns:a14="http://schemas.microsoft.com/office/drawing/2010/main"/>
            </a:ext>
          </a:extLst>
        </p:spPr>
      </p:pic>
      <p:pic>
        <p:nvPicPr>
          <p:cNvPr id="7" name="Audio 6">
            <a:hlinkClick r:id="" action="ppaction://media"/>
            <a:extLst>
              <a:ext uri="{FF2B5EF4-FFF2-40B4-BE49-F238E27FC236}">
                <a16:creationId xmlns:a16="http://schemas.microsoft.com/office/drawing/2014/main" id="{161E2745-9E6E-4249-865F-67E092941FA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97625179"/>
      </p:ext>
    </p:extLst>
  </p:cSld>
  <p:clrMapOvr>
    <a:masterClrMapping/>
  </p:clrMapOvr>
  <p:transition spd="slow" advTm="43137">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F93A0-1315-CB40-BD7F-D5BBFF09EDE0}"/>
              </a:ext>
            </a:extLst>
          </p:cNvPr>
          <p:cNvSpPr>
            <a:spLocks noGrp="1"/>
          </p:cNvSpPr>
          <p:nvPr>
            <p:ph type="title"/>
          </p:nvPr>
        </p:nvSpPr>
        <p:spPr>
          <a:xfrm>
            <a:off x="392151" y="165096"/>
            <a:ext cx="10515600" cy="1325563"/>
          </a:xfrm>
        </p:spPr>
        <p:txBody>
          <a:bodyPr/>
          <a:lstStyle/>
          <a:p>
            <a:r>
              <a:rPr lang="en-US" dirty="0"/>
              <a:t>SWOT Analysis</a:t>
            </a:r>
          </a:p>
        </p:txBody>
      </p:sp>
      <p:graphicFrame>
        <p:nvGraphicFramePr>
          <p:cNvPr id="4" name="Table 3">
            <a:extLst>
              <a:ext uri="{FF2B5EF4-FFF2-40B4-BE49-F238E27FC236}">
                <a16:creationId xmlns:a16="http://schemas.microsoft.com/office/drawing/2014/main" id="{E868675F-F6CC-634C-8C9A-CE4402791FD5}"/>
              </a:ext>
            </a:extLst>
          </p:cNvPr>
          <p:cNvGraphicFramePr>
            <a:graphicFrameLocks noGrp="1"/>
          </p:cNvGraphicFramePr>
          <p:nvPr>
            <p:extLst>
              <p:ext uri="{D42A27DB-BD31-4B8C-83A1-F6EECF244321}">
                <p14:modId xmlns:p14="http://schemas.microsoft.com/office/powerpoint/2010/main" val="2075084079"/>
              </p:ext>
            </p:extLst>
          </p:nvPr>
        </p:nvGraphicFramePr>
        <p:xfrm>
          <a:off x="777343" y="1213412"/>
          <a:ext cx="10753018" cy="5479491"/>
        </p:xfrm>
        <a:graphic>
          <a:graphicData uri="http://schemas.openxmlformats.org/drawingml/2006/table">
            <a:tbl>
              <a:tblPr firstRow="1" firstCol="1" bandRow="1">
                <a:tableStyleId>{D7AC3CCA-C797-4891-BE02-D94E43425B78}</a:tableStyleId>
              </a:tblPr>
              <a:tblGrid>
                <a:gridCol w="5419724">
                  <a:extLst>
                    <a:ext uri="{9D8B030D-6E8A-4147-A177-3AD203B41FA5}">
                      <a16:colId xmlns:a16="http://schemas.microsoft.com/office/drawing/2014/main" val="3183989604"/>
                    </a:ext>
                  </a:extLst>
                </a:gridCol>
                <a:gridCol w="5333294">
                  <a:extLst>
                    <a:ext uri="{9D8B030D-6E8A-4147-A177-3AD203B41FA5}">
                      <a16:colId xmlns:a16="http://schemas.microsoft.com/office/drawing/2014/main" val="2234970116"/>
                    </a:ext>
                  </a:extLst>
                </a:gridCol>
              </a:tblGrid>
              <a:tr h="2431785">
                <a:tc>
                  <a:txBody>
                    <a:bodyPr/>
                    <a:lstStyle/>
                    <a:p>
                      <a:pPr indent="228600" algn="just">
                        <a:lnSpc>
                          <a:spcPct val="150000"/>
                        </a:lnSpc>
                        <a:spcAft>
                          <a:spcPts val="0"/>
                        </a:spcAft>
                      </a:pPr>
                      <a:r>
                        <a:rPr lang="en-GB" sz="1300" b="0" u="sng" dirty="0">
                          <a:effectLst/>
                        </a:rPr>
                        <a:t>Strengths </a:t>
                      </a:r>
                      <a:endParaRPr lang="en-GB" sz="1300" b="0" dirty="0">
                        <a:effectLst/>
                      </a:endParaRPr>
                    </a:p>
                    <a:p>
                      <a:pPr marL="342900" lvl="0" indent="-342900" algn="just">
                        <a:lnSpc>
                          <a:spcPct val="150000"/>
                        </a:lnSpc>
                        <a:spcAft>
                          <a:spcPts val="0"/>
                        </a:spcAft>
                        <a:buFont typeface="+mj-lt"/>
                        <a:buAutoNum type="arabicPeriod"/>
                      </a:pPr>
                      <a:r>
                        <a:rPr lang="en-GB" sz="1300" b="0" dirty="0">
                          <a:effectLst/>
                        </a:rPr>
                        <a:t>Financial performance has grown, Jeff Bezos’s net worth is expected to reach $1 trillion by 2026, the worlds first trillionaire  (Huddleston, 2020).</a:t>
                      </a:r>
                    </a:p>
                    <a:p>
                      <a:pPr marL="342900" lvl="0" indent="-342900" algn="just">
                        <a:lnSpc>
                          <a:spcPct val="150000"/>
                        </a:lnSpc>
                        <a:spcAft>
                          <a:spcPts val="0"/>
                        </a:spcAft>
                        <a:buFont typeface="+mj-lt"/>
                        <a:buAutoNum type="arabicPeriod"/>
                      </a:pPr>
                      <a:r>
                        <a:rPr lang="en-GB" sz="1300" b="0" dirty="0">
                          <a:effectLst/>
                        </a:rPr>
                        <a:t>Amazons identified as a customer centric brand which is the core of their mission and values (Wheeler, 2013).</a:t>
                      </a:r>
                    </a:p>
                    <a:p>
                      <a:pPr marL="342900" lvl="0" indent="-342900" algn="just">
                        <a:lnSpc>
                          <a:spcPct val="150000"/>
                        </a:lnSpc>
                        <a:spcAft>
                          <a:spcPts val="0"/>
                        </a:spcAft>
                        <a:buFont typeface="+mj-lt"/>
                        <a:buAutoNum type="arabicPeriod"/>
                      </a:pPr>
                      <a:r>
                        <a:rPr lang="en-GB" sz="1300" b="0" dirty="0">
                          <a:effectLst/>
                        </a:rPr>
                        <a:t>Amazon have superior logistic and distribution system which reflects the businesses global capabilities. </a:t>
                      </a:r>
                    </a:p>
                    <a:p>
                      <a:pPr indent="228600" algn="just">
                        <a:lnSpc>
                          <a:spcPct val="150000"/>
                        </a:lnSpc>
                        <a:spcAft>
                          <a:spcPts val="0"/>
                        </a:spcAft>
                      </a:pPr>
                      <a:r>
                        <a:rPr lang="en-GB" sz="1300" b="0" u="none" strike="noStrike" dirty="0">
                          <a:effectLst/>
                        </a:rPr>
                        <a:t> </a:t>
                      </a:r>
                      <a:endParaRPr lang="en-GB" sz="1300" b="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5734" marR="45734" marT="0" marB="0"/>
                </a:tc>
                <a:tc>
                  <a:txBody>
                    <a:bodyPr/>
                    <a:lstStyle/>
                    <a:p>
                      <a:pPr indent="228600" algn="just">
                        <a:lnSpc>
                          <a:spcPct val="150000"/>
                        </a:lnSpc>
                        <a:spcAft>
                          <a:spcPts val="0"/>
                        </a:spcAft>
                      </a:pPr>
                      <a:r>
                        <a:rPr lang="en-GB" sz="1300" b="0" u="sng" dirty="0">
                          <a:effectLst/>
                        </a:rPr>
                        <a:t>Weaknesses</a:t>
                      </a:r>
                      <a:endParaRPr lang="en-GB" sz="1300" b="0" dirty="0">
                        <a:effectLst/>
                      </a:endParaRPr>
                    </a:p>
                    <a:p>
                      <a:pPr marL="342900" lvl="0" indent="-342900" algn="just">
                        <a:lnSpc>
                          <a:spcPct val="150000"/>
                        </a:lnSpc>
                        <a:spcAft>
                          <a:spcPts val="0"/>
                        </a:spcAft>
                        <a:buFont typeface="+mj-lt"/>
                        <a:buAutoNum type="arabicPeriod"/>
                      </a:pPr>
                      <a:r>
                        <a:rPr lang="en-GB" sz="1300" b="0" dirty="0">
                          <a:effectLst/>
                        </a:rPr>
                        <a:t>Poor press coverage of Amazon warehouse workers for poor treatment and poor working conditions (Sainato, 2019).</a:t>
                      </a:r>
                    </a:p>
                    <a:p>
                      <a:pPr marL="342900" lvl="0" indent="-342900" algn="just">
                        <a:lnSpc>
                          <a:spcPct val="150000"/>
                        </a:lnSpc>
                        <a:spcAft>
                          <a:spcPts val="0"/>
                        </a:spcAft>
                        <a:buFont typeface="+mj-lt"/>
                        <a:buAutoNum type="arabicPeriod"/>
                      </a:pPr>
                      <a:r>
                        <a:rPr lang="en-GB" sz="1300" b="0" dirty="0">
                          <a:effectLst/>
                        </a:rPr>
                        <a:t>Product failures from own products including Fire Phone, Kozmo, Kindle app, Amazon Wallet and Amazon local (Green, 2019).</a:t>
                      </a:r>
                    </a:p>
                    <a:p>
                      <a:pPr marL="342900" lvl="0" indent="-342900" algn="just">
                        <a:lnSpc>
                          <a:spcPct val="150000"/>
                        </a:lnSpc>
                        <a:spcAft>
                          <a:spcPts val="0"/>
                        </a:spcAft>
                        <a:buFont typeface="+mj-lt"/>
                        <a:buAutoNum type="arabicPeriod"/>
                      </a:pPr>
                      <a:r>
                        <a:rPr lang="en-GB" sz="1300" b="0" dirty="0">
                          <a:effectLst/>
                        </a:rPr>
                        <a:t>Amazon have had a poor track record of their sustainability solutions. </a:t>
                      </a:r>
                    </a:p>
                    <a:p>
                      <a:pPr indent="228600" algn="just">
                        <a:lnSpc>
                          <a:spcPct val="150000"/>
                        </a:lnSpc>
                        <a:spcAft>
                          <a:spcPts val="0"/>
                        </a:spcAft>
                      </a:pPr>
                      <a:r>
                        <a:rPr lang="en-GB" sz="1300" b="0" dirty="0">
                          <a:effectLst/>
                        </a:rPr>
                        <a:t> </a:t>
                      </a:r>
                      <a:endParaRPr lang="en-GB" sz="1300" b="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5734" marR="45734" marT="0" marB="0"/>
                </a:tc>
                <a:extLst>
                  <a:ext uri="{0D108BD9-81ED-4DB2-BD59-A6C34878D82A}">
                    <a16:rowId xmlns:a16="http://schemas.microsoft.com/office/drawing/2014/main" val="289134132"/>
                  </a:ext>
                </a:extLst>
              </a:tr>
              <a:tr h="3047706">
                <a:tc>
                  <a:txBody>
                    <a:bodyPr/>
                    <a:lstStyle/>
                    <a:p>
                      <a:pPr indent="228600" algn="just">
                        <a:lnSpc>
                          <a:spcPct val="150000"/>
                        </a:lnSpc>
                        <a:spcAft>
                          <a:spcPts val="0"/>
                        </a:spcAft>
                      </a:pPr>
                      <a:r>
                        <a:rPr lang="en-GB" sz="1300" b="0" u="sng">
                          <a:effectLst/>
                        </a:rPr>
                        <a:t>Opportunities</a:t>
                      </a:r>
                      <a:endParaRPr lang="en-GB" sz="1300" b="0">
                        <a:effectLst/>
                      </a:endParaRPr>
                    </a:p>
                    <a:p>
                      <a:pPr marL="342900" lvl="0" indent="-342900" algn="just">
                        <a:lnSpc>
                          <a:spcPct val="150000"/>
                        </a:lnSpc>
                        <a:spcAft>
                          <a:spcPts val="0"/>
                        </a:spcAft>
                        <a:buFont typeface="+mj-lt"/>
                        <a:buAutoNum type="arabicPeriod"/>
                      </a:pPr>
                      <a:r>
                        <a:rPr lang="en-GB" sz="1300" b="0">
                          <a:effectLst/>
                        </a:rPr>
                        <a:t>Amazon have adapted healthcare as part of their future, this is a new market and industry for the global business (Houser, 2018).</a:t>
                      </a:r>
                    </a:p>
                    <a:p>
                      <a:pPr marL="342900" lvl="0" indent="-342900" algn="just">
                        <a:lnSpc>
                          <a:spcPct val="150000"/>
                        </a:lnSpc>
                        <a:spcAft>
                          <a:spcPts val="0"/>
                        </a:spcAft>
                        <a:buFont typeface="+mj-lt"/>
                        <a:buAutoNum type="arabicPeriod"/>
                      </a:pPr>
                      <a:r>
                        <a:rPr lang="en-GB" sz="1300" b="0">
                          <a:effectLst/>
                        </a:rPr>
                        <a:t>Amazon plans to open at least 30 stores in the UK, physical stores drive brand affinity (The.Independent, 2020).</a:t>
                      </a:r>
                    </a:p>
                    <a:p>
                      <a:pPr marL="342900" lvl="0" indent="-342900" algn="just">
                        <a:lnSpc>
                          <a:spcPct val="150000"/>
                        </a:lnSpc>
                        <a:spcAft>
                          <a:spcPts val="0"/>
                        </a:spcAft>
                        <a:buFont typeface="+mj-lt"/>
                        <a:buAutoNum type="arabicPeriod"/>
                      </a:pPr>
                      <a:r>
                        <a:rPr lang="en-GB" sz="1300" b="0">
                          <a:effectLst/>
                        </a:rPr>
                        <a:t> There are emerging markets within developing economies such as China, India and Brazil, this could be an opportunity for Amazon to widen their target market (Tanchua, 2019).</a:t>
                      </a:r>
                    </a:p>
                    <a:p>
                      <a:pPr indent="228600" algn="just">
                        <a:lnSpc>
                          <a:spcPct val="150000"/>
                        </a:lnSpc>
                        <a:spcAft>
                          <a:spcPts val="0"/>
                        </a:spcAft>
                      </a:pPr>
                      <a:r>
                        <a:rPr lang="en-GB" sz="1300" b="0" u="none" strike="noStrike">
                          <a:effectLst/>
                        </a:rPr>
                        <a:t> </a:t>
                      </a:r>
                      <a:endParaRPr lang="en-GB" sz="1300" b="0">
                        <a:effectLst/>
                        <a:latin typeface="Calibri" panose="020F0502020204030204" pitchFamily="34" charset="0"/>
                        <a:ea typeface="Times New Roman" panose="02020603050405020304" pitchFamily="18" charset="0"/>
                        <a:cs typeface="Times New Roman" panose="02020603050405020304" pitchFamily="18" charset="0"/>
                      </a:endParaRPr>
                    </a:p>
                  </a:txBody>
                  <a:tcPr marL="45734" marR="45734" marT="0" marB="0"/>
                </a:tc>
                <a:tc>
                  <a:txBody>
                    <a:bodyPr/>
                    <a:lstStyle/>
                    <a:p>
                      <a:pPr indent="228600" algn="just">
                        <a:lnSpc>
                          <a:spcPct val="150000"/>
                        </a:lnSpc>
                        <a:spcAft>
                          <a:spcPts val="0"/>
                        </a:spcAft>
                      </a:pPr>
                      <a:r>
                        <a:rPr lang="en-GB" sz="1300" b="0" u="sng" dirty="0">
                          <a:effectLst/>
                        </a:rPr>
                        <a:t>Threats</a:t>
                      </a:r>
                      <a:endParaRPr lang="en-GB" sz="1300" b="0" dirty="0">
                        <a:effectLst/>
                      </a:endParaRPr>
                    </a:p>
                    <a:p>
                      <a:pPr marL="342900" lvl="0" indent="-342900" algn="just">
                        <a:lnSpc>
                          <a:spcPct val="150000"/>
                        </a:lnSpc>
                        <a:spcAft>
                          <a:spcPts val="0"/>
                        </a:spcAft>
                        <a:buFont typeface="+mj-lt"/>
                        <a:buAutoNum type="arabicPeriod"/>
                      </a:pPr>
                      <a:r>
                        <a:rPr lang="en-GB" sz="1300" b="0" dirty="0">
                          <a:effectLst/>
                        </a:rPr>
                        <a:t>Amazon has an increased competitive pressure from competitors such as eBay, Alibaba and Microsoft. </a:t>
                      </a:r>
                    </a:p>
                    <a:p>
                      <a:pPr marL="342900" lvl="0" indent="-342900" algn="just">
                        <a:lnSpc>
                          <a:spcPct val="150000"/>
                        </a:lnSpc>
                        <a:spcAft>
                          <a:spcPts val="0"/>
                        </a:spcAft>
                        <a:buFont typeface="+mj-lt"/>
                        <a:buAutoNum type="arabicPeriod"/>
                      </a:pPr>
                      <a:r>
                        <a:rPr lang="en-GB" sz="1300" b="0" dirty="0">
                          <a:effectLst/>
                        </a:rPr>
                        <a:t>Amazon has experienced cybercrime on customer data which often results in phishing and fraud (Rubins, 2020).</a:t>
                      </a:r>
                    </a:p>
                    <a:p>
                      <a:pPr marL="342900" lvl="0" indent="-342900" algn="just">
                        <a:lnSpc>
                          <a:spcPct val="150000"/>
                        </a:lnSpc>
                        <a:spcAft>
                          <a:spcPts val="0"/>
                        </a:spcAft>
                        <a:buFont typeface="+mj-lt"/>
                        <a:buAutoNum type="arabicPeriod"/>
                      </a:pPr>
                      <a:r>
                        <a:rPr lang="en-GB" sz="1300" b="0" dirty="0">
                          <a:effectLst/>
                        </a:rPr>
                        <a:t>The Global Pandemic of 2020 has had an effect on consumer spending resulting in less disposable income for consumers who are unemployed (Jones, 2020).</a:t>
                      </a:r>
                    </a:p>
                    <a:p>
                      <a:pPr indent="228600" algn="just">
                        <a:lnSpc>
                          <a:spcPct val="150000"/>
                        </a:lnSpc>
                        <a:spcAft>
                          <a:spcPts val="0"/>
                        </a:spcAft>
                      </a:pPr>
                      <a:r>
                        <a:rPr lang="en-GB" sz="1300" b="0" u="none" strike="noStrike" dirty="0">
                          <a:effectLst/>
                        </a:rPr>
                        <a:t> </a:t>
                      </a:r>
                      <a:endParaRPr lang="en-GB" sz="1300" b="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5734" marR="45734" marT="0" marB="0"/>
                </a:tc>
                <a:extLst>
                  <a:ext uri="{0D108BD9-81ED-4DB2-BD59-A6C34878D82A}">
                    <a16:rowId xmlns:a16="http://schemas.microsoft.com/office/drawing/2014/main" val="4254731864"/>
                  </a:ext>
                </a:extLst>
              </a:tr>
            </a:tbl>
          </a:graphicData>
        </a:graphic>
      </p:graphicFrame>
      <p:pic>
        <p:nvPicPr>
          <p:cNvPr id="6" name="Audio 5">
            <a:hlinkClick r:id="" action="ppaction://media"/>
            <a:extLst>
              <a:ext uri="{FF2B5EF4-FFF2-40B4-BE49-F238E27FC236}">
                <a16:creationId xmlns:a16="http://schemas.microsoft.com/office/drawing/2014/main" id="{574BBB0D-BA02-B343-B12A-649CB500E09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pic>
        <p:nvPicPr>
          <p:cNvPr id="7" name="Picture 6">
            <a:extLst>
              <a:ext uri="{FF2B5EF4-FFF2-40B4-BE49-F238E27FC236}">
                <a16:creationId xmlns:a16="http://schemas.microsoft.com/office/drawing/2014/main" id="{47E548C1-5CE9-C540-883E-09C570B79E30}"/>
              </a:ext>
            </a:extLst>
          </p:cNvPr>
          <p:cNvPicPr>
            <a:picLocks noChangeAspect="1"/>
          </p:cNvPicPr>
          <p:nvPr/>
        </p:nvPicPr>
        <p:blipFill>
          <a:blip r:embed="rId6"/>
          <a:stretch>
            <a:fillRect/>
          </a:stretch>
        </p:blipFill>
        <p:spPr>
          <a:xfrm>
            <a:off x="10108644" y="165096"/>
            <a:ext cx="1421717" cy="877910"/>
          </a:xfrm>
          <a:prstGeom prst="rect">
            <a:avLst/>
          </a:prstGeom>
        </p:spPr>
      </p:pic>
    </p:spTree>
    <p:extLst>
      <p:ext uri="{BB962C8B-B14F-4D97-AF65-F5344CB8AC3E}">
        <p14:creationId xmlns:p14="http://schemas.microsoft.com/office/powerpoint/2010/main" val="307404718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57753">
        <p15:prstTrans prst="fallOver"/>
      </p:transition>
    </mc:Choice>
    <mc:Fallback>
      <p:transition spd="slow" advTm="577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2" name="Rectangle 134">
            <a:extLst>
              <a:ext uri="{FF2B5EF4-FFF2-40B4-BE49-F238E27FC236}">
                <a16:creationId xmlns:a16="http://schemas.microsoft.com/office/drawing/2014/main" id="{5341D4B7-8A53-4C37-8E33-372EAB5776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2434" y="253548"/>
            <a:ext cx="5608934" cy="6102802"/>
          </a:xfrm>
          <a:prstGeom prst="rect">
            <a:avLst/>
          </a:prstGeom>
          <a:solidFill>
            <a:srgbClr val="AFABAB">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5A24A6-6994-E64B-9BB0-3BF8B87A99F3}"/>
              </a:ext>
            </a:extLst>
          </p:cNvPr>
          <p:cNvSpPr>
            <a:spLocks noGrp="1"/>
          </p:cNvSpPr>
          <p:nvPr>
            <p:ph type="title"/>
          </p:nvPr>
        </p:nvSpPr>
        <p:spPr>
          <a:xfrm>
            <a:off x="6585283" y="420017"/>
            <a:ext cx="5069305" cy="5769864"/>
          </a:xfrm>
        </p:spPr>
        <p:txBody>
          <a:bodyPr vert="horz" lIns="91440" tIns="45720" rIns="91440" bIns="45720" rtlCol="0" anchor="ctr">
            <a:normAutofit/>
          </a:bodyPr>
          <a:lstStyle/>
          <a:p>
            <a:r>
              <a:rPr lang="en-US" sz="5400" dirty="0"/>
              <a:t>Recommendation 1 – </a:t>
            </a:r>
            <a:r>
              <a:rPr lang="en-US" dirty="0"/>
              <a:t>Reward scheme to collect points.  </a:t>
            </a:r>
            <a:endParaRPr lang="en-US" sz="5400" dirty="0"/>
          </a:p>
        </p:txBody>
      </p:sp>
      <p:sp>
        <p:nvSpPr>
          <p:cNvPr id="2053" name="Rectangle 136">
            <a:extLst>
              <a:ext uri="{FF2B5EF4-FFF2-40B4-BE49-F238E27FC236}">
                <a16:creationId xmlns:a16="http://schemas.microsoft.com/office/drawing/2014/main" id="{B630B15B-CFE8-4FE5-8F6E-666207C945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102802"/>
          </a:xfrm>
          <a:prstGeom prst="rect">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054" name="Rectangle 138">
            <a:extLst>
              <a:ext uri="{FF2B5EF4-FFF2-40B4-BE49-F238E27FC236}">
                <a16:creationId xmlns:a16="http://schemas.microsoft.com/office/drawing/2014/main" id="{2B51AAA3-DDFE-48DE-AF38-BE32846EC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848" y="420017"/>
            <a:ext cx="5532146" cy="5769864"/>
          </a:xfrm>
          <a:prstGeom prst="rect">
            <a:avLst/>
          </a:prstGeom>
          <a:noFill/>
          <a:ln w="6350" cap="sq" cmpd="sng" algn="ctr">
            <a:solidFill>
              <a:srgbClr val="404040"/>
            </a:solidFill>
            <a:prstDash val="solid"/>
            <a:miter lim="800000"/>
          </a:ln>
          <a:effectLst/>
        </p:spPr>
      </p:sp>
      <p:pic>
        <p:nvPicPr>
          <p:cNvPr id="2050" name="Picture 2" descr="How to set loyalty program reward point values — B2B Loyalty Marketing Blog">
            <a:extLst>
              <a:ext uri="{FF2B5EF4-FFF2-40B4-BE49-F238E27FC236}">
                <a16:creationId xmlns:a16="http://schemas.microsoft.com/office/drawing/2014/main" id="{99E13294-5903-BF47-9B58-D1F52FF7130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125" r="2615" b="-4"/>
          <a:stretch/>
        </p:blipFill>
        <p:spPr bwMode="auto">
          <a:xfrm>
            <a:off x="725707" y="740057"/>
            <a:ext cx="4886429" cy="5129784"/>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2AEF95CC-3CCD-584B-8B91-418D6342359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53096339"/>
      </p:ext>
    </p:extLst>
  </p:cSld>
  <p:clrMapOvr>
    <a:masterClrMapping/>
  </p:clrMapOvr>
  <p:transition spd="slow" advTm="5558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2" name="Rectangle 134">
            <a:extLst>
              <a:ext uri="{FF2B5EF4-FFF2-40B4-BE49-F238E27FC236}">
                <a16:creationId xmlns:a16="http://schemas.microsoft.com/office/drawing/2014/main" id="{5341D4B7-8A53-4C37-8E33-372EAB5776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2434" y="253548"/>
            <a:ext cx="5608934" cy="6102802"/>
          </a:xfrm>
          <a:prstGeom prst="rect">
            <a:avLst/>
          </a:prstGeom>
          <a:solidFill>
            <a:srgbClr val="AFABAB">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5A24A6-6994-E64B-9BB0-3BF8B87A99F3}"/>
              </a:ext>
            </a:extLst>
          </p:cNvPr>
          <p:cNvSpPr>
            <a:spLocks noGrp="1"/>
          </p:cNvSpPr>
          <p:nvPr>
            <p:ph type="title"/>
          </p:nvPr>
        </p:nvSpPr>
        <p:spPr>
          <a:xfrm>
            <a:off x="6585283" y="420017"/>
            <a:ext cx="5069305" cy="5769864"/>
          </a:xfrm>
        </p:spPr>
        <p:txBody>
          <a:bodyPr vert="horz" lIns="91440" tIns="45720" rIns="91440" bIns="45720" rtlCol="0" anchor="ctr">
            <a:normAutofit/>
          </a:bodyPr>
          <a:lstStyle/>
          <a:p>
            <a:r>
              <a:rPr lang="en-US" dirty="0"/>
              <a:t>Recommendation 2 – </a:t>
            </a:r>
            <a:r>
              <a:rPr lang="en-US" sz="3600" dirty="0"/>
              <a:t>  </a:t>
            </a:r>
            <a:r>
              <a:rPr lang="en-US" dirty="0"/>
              <a:t>Klarna as a payment method, buy now pay later scheme. </a:t>
            </a:r>
            <a:endParaRPr lang="en-US" sz="5400" dirty="0"/>
          </a:p>
        </p:txBody>
      </p:sp>
      <p:sp>
        <p:nvSpPr>
          <p:cNvPr id="2053" name="Rectangle 136">
            <a:extLst>
              <a:ext uri="{FF2B5EF4-FFF2-40B4-BE49-F238E27FC236}">
                <a16:creationId xmlns:a16="http://schemas.microsoft.com/office/drawing/2014/main" id="{B630B15B-CFE8-4FE5-8F6E-666207C945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102802"/>
          </a:xfrm>
          <a:prstGeom prst="rect">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054" name="Rectangle 138">
            <a:extLst>
              <a:ext uri="{FF2B5EF4-FFF2-40B4-BE49-F238E27FC236}">
                <a16:creationId xmlns:a16="http://schemas.microsoft.com/office/drawing/2014/main" id="{2B51AAA3-DDFE-48DE-AF38-BE32846EC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848" y="420017"/>
            <a:ext cx="5532146" cy="5769864"/>
          </a:xfrm>
          <a:prstGeom prst="rect">
            <a:avLst/>
          </a:prstGeom>
          <a:noFill/>
          <a:ln w="6350" cap="sq" cmpd="sng" algn="ctr">
            <a:solidFill>
              <a:srgbClr val="404040"/>
            </a:solidFill>
            <a:prstDash val="solid"/>
            <a:miter lim="800000"/>
          </a:ln>
          <a:effectLst/>
        </p:spPr>
      </p:sp>
      <p:pic>
        <p:nvPicPr>
          <p:cNvPr id="5122" name="Picture 2" descr="Buy now, pay later with Klarna - Peach Blossom">
            <a:extLst>
              <a:ext uri="{FF2B5EF4-FFF2-40B4-BE49-F238E27FC236}">
                <a16:creationId xmlns:a16="http://schemas.microsoft.com/office/drawing/2014/main" id="{502AF857-12D1-8F40-89FA-895E51E52C9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389" r="16044" b="2992"/>
          <a:stretch/>
        </p:blipFill>
        <p:spPr bwMode="auto">
          <a:xfrm>
            <a:off x="402848" y="1273561"/>
            <a:ext cx="5532146" cy="3564023"/>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2D713665-F145-B74C-AE35-940614646E7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47797134"/>
      </p:ext>
    </p:extLst>
  </p:cSld>
  <p:clrMapOvr>
    <a:masterClrMapping/>
  </p:clrMapOvr>
  <p:transition spd="slow" advTm="66493">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2" name="Rectangle 134">
            <a:extLst>
              <a:ext uri="{FF2B5EF4-FFF2-40B4-BE49-F238E27FC236}">
                <a16:creationId xmlns:a16="http://schemas.microsoft.com/office/drawing/2014/main" id="{5341D4B7-8A53-4C37-8E33-372EAB5776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2434" y="253548"/>
            <a:ext cx="5608934" cy="6102802"/>
          </a:xfrm>
          <a:prstGeom prst="rect">
            <a:avLst/>
          </a:prstGeom>
          <a:solidFill>
            <a:srgbClr val="AFABAB">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5A24A6-6994-E64B-9BB0-3BF8B87A99F3}"/>
              </a:ext>
            </a:extLst>
          </p:cNvPr>
          <p:cNvSpPr>
            <a:spLocks noGrp="1"/>
          </p:cNvSpPr>
          <p:nvPr>
            <p:ph type="title"/>
          </p:nvPr>
        </p:nvSpPr>
        <p:spPr>
          <a:xfrm>
            <a:off x="6585283" y="420017"/>
            <a:ext cx="5069305" cy="5769864"/>
          </a:xfrm>
        </p:spPr>
        <p:txBody>
          <a:bodyPr vert="horz" lIns="91440" tIns="45720" rIns="91440" bIns="45720" rtlCol="0" anchor="ctr">
            <a:normAutofit/>
          </a:bodyPr>
          <a:lstStyle/>
          <a:p>
            <a:r>
              <a:rPr lang="en-US" dirty="0"/>
              <a:t>Recommendation 3 – </a:t>
            </a:r>
            <a:r>
              <a:rPr lang="en-US" sz="3600" dirty="0"/>
              <a:t>  Customers can donate to charities who will then be entered into incentive schemes. </a:t>
            </a:r>
            <a:endParaRPr lang="en-US" sz="5400" dirty="0"/>
          </a:p>
        </p:txBody>
      </p:sp>
      <p:sp>
        <p:nvSpPr>
          <p:cNvPr id="2053" name="Rectangle 136">
            <a:extLst>
              <a:ext uri="{FF2B5EF4-FFF2-40B4-BE49-F238E27FC236}">
                <a16:creationId xmlns:a16="http://schemas.microsoft.com/office/drawing/2014/main" id="{B630B15B-CFE8-4FE5-8F6E-666207C945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102802"/>
          </a:xfrm>
          <a:prstGeom prst="rect">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054" name="Rectangle 138">
            <a:extLst>
              <a:ext uri="{FF2B5EF4-FFF2-40B4-BE49-F238E27FC236}">
                <a16:creationId xmlns:a16="http://schemas.microsoft.com/office/drawing/2014/main" id="{2B51AAA3-DDFE-48DE-AF38-BE32846EC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848" y="420017"/>
            <a:ext cx="5532146" cy="5769864"/>
          </a:xfrm>
          <a:prstGeom prst="rect">
            <a:avLst/>
          </a:prstGeom>
          <a:noFill/>
          <a:ln w="6350" cap="sq" cmpd="sng" algn="ctr">
            <a:solidFill>
              <a:srgbClr val="404040"/>
            </a:solidFill>
            <a:prstDash val="solid"/>
            <a:miter lim="800000"/>
          </a:ln>
          <a:effectLst/>
        </p:spPr>
      </p:sp>
      <p:pic>
        <p:nvPicPr>
          <p:cNvPr id="7170" name="Picture 2" descr="5 Things To Consider For Your Charities CRM - OpenCRM">
            <a:extLst>
              <a:ext uri="{FF2B5EF4-FFF2-40B4-BE49-F238E27FC236}">
                <a16:creationId xmlns:a16="http://schemas.microsoft.com/office/drawing/2014/main" id="{FBDD13EF-B55B-EE46-987D-8368CA23FD2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7412" y="1300665"/>
            <a:ext cx="5216617" cy="3717383"/>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BF152A4C-67A6-2C49-AD90-BF244BB3627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34486908"/>
      </p:ext>
    </p:extLst>
  </p:cSld>
  <p:clrMapOvr>
    <a:masterClrMapping/>
  </p:clrMapOvr>
  <p:transition spd="slow" advTm="55245">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47DCCC7-F54C-2745-B332-B7503295A270}"/>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dirty="0">
                <a:solidFill>
                  <a:schemeClr val="bg1">
                    <a:lumMod val="95000"/>
                    <a:lumOff val="5000"/>
                  </a:schemeClr>
                </a:solidFill>
              </a:rPr>
              <a:t>THANK YOU</a:t>
            </a:r>
            <a:br>
              <a:rPr lang="en-US" sz="5400" dirty="0">
                <a:solidFill>
                  <a:schemeClr val="bg1">
                    <a:lumMod val="95000"/>
                    <a:lumOff val="5000"/>
                  </a:schemeClr>
                </a:solidFill>
              </a:rPr>
            </a:br>
            <a:r>
              <a:rPr lang="en-US" sz="5400" dirty="0">
                <a:solidFill>
                  <a:schemeClr val="bg1">
                    <a:lumMod val="95000"/>
                    <a:lumOff val="5000"/>
                  </a:schemeClr>
                </a:solidFill>
              </a:rPr>
              <a:t>FOR </a:t>
            </a:r>
            <a:br>
              <a:rPr lang="en-US" sz="5400" dirty="0">
                <a:solidFill>
                  <a:schemeClr val="bg1">
                    <a:lumMod val="95000"/>
                    <a:lumOff val="5000"/>
                  </a:schemeClr>
                </a:solidFill>
              </a:rPr>
            </a:br>
            <a:r>
              <a:rPr lang="en-US" sz="5400" dirty="0">
                <a:solidFill>
                  <a:schemeClr val="bg1">
                    <a:lumMod val="95000"/>
                    <a:lumOff val="5000"/>
                  </a:schemeClr>
                </a:solidFill>
              </a:rPr>
              <a:t>LISTENING.</a:t>
            </a:r>
            <a:br>
              <a:rPr lang="en-US" sz="5400" dirty="0">
                <a:solidFill>
                  <a:schemeClr val="bg1">
                    <a:lumMod val="95000"/>
                    <a:lumOff val="5000"/>
                  </a:schemeClr>
                </a:solidFill>
              </a:rPr>
            </a:br>
            <a:endParaRPr lang="en-US" sz="5400" dirty="0">
              <a:solidFill>
                <a:schemeClr val="bg1">
                  <a:lumMod val="95000"/>
                  <a:lumOff val="5000"/>
                </a:schemeClr>
              </a:solidFill>
            </a:endParaRPr>
          </a:p>
        </p:txBody>
      </p:sp>
      <p:pic>
        <p:nvPicPr>
          <p:cNvPr id="5" name="Audio 4">
            <a:hlinkClick r:id="" action="ppaction://media"/>
            <a:extLst>
              <a:ext uri="{FF2B5EF4-FFF2-40B4-BE49-F238E27FC236}">
                <a16:creationId xmlns:a16="http://schemas.microsoft.com/office/drawing/2014/main" id="{62F72478-878F-874D-B9DF-47DDC5E38FE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5833050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957"/>
    </mc:Choice>
    <mc:Fallback>
      <p:transition spd="slow" advTm="49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55BB8-B8AE-CE4E-B5E5-90AAF3498D10}"/>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ED90C5D3-4B6E-414D-8C45-D48485EFED84}"/>
              </a:ext>
            </a:extLst>
          </p:cNvPr>
          <p:cNvSpPr>
            <a:spLocks noGrp="1"/>
          </p:cNvSpPr>
          <p:nvPr>
            <p:ph idx="1"/>
          </p:nvPr>
        </p:nvSpPr>
        <p:spPr>
          <a:xfrm>
            <a:off x="838200" y="1253331"/>
            <a:ext cx="10515600" cy="5239544"/>
          </a:xfrm>
        </p:spPr>
        <p:txBody>
          <a:bodyPr>
            <a:normAutofit fontScale="55000" lnSpcReduction="20000"/>
          </a:bodyPr>
          <a:lstStyle/>
          <a:p>
            <a:pPr lvl="0"/>
            <a:r>
              <a:rPr lang="en-GB" dirty="0"/>
              <a:t>Amazon. (2020). Retrieved from </a:t>
            </a:r>
            <a:r>
              <a:rPr lang="en-GB" u="sng" dirty="0">
                <a:hlinkClick r:id="rId5"/>
              </a:rPr>
              <a:t>https://sellercentral.amazon.co.uk/gp/help/external/G201468380?language=en_GB</a:t>
            </a:r>
            <a:endParaRPr lang="en-GB" dirty="0"/>
          </a:p>
          <a:p>
            <a:pPr lvl="0"/>
            <a:r>
              <a:rPr lang="en-US" dirty="0"/>
              <a:t>Business Insider. (2013). </a:t>
            </a:r>
            <a:r>
              <a:rPr lang="en-US" i="1" dirty="0"/>
              <a:t>Amazon Facts</a:t>
            </a:r>
            <a:r>
              <a:rPr lang="en-US" dirty="0"/>
              <a:t>. Retrieved from </a:t>
            </a:r>
            <a:r>
              <a:rPr lang="en-US" u="sng" dirty="0">
                <a:hlinkClick r:id="rId6"/>
              </a:rPr>
              <a:t>https://www.businessinsider.com/10-mind-blowing-facts-about-amazoncom-2013-3?r=US&amp;IR=T</a:t>
            </a:r>
            <a:endParaRPr lang="en-GB" dirty="0"/>
          </a:p>
          <a:p>
            <a:pPr lvl="0"/>
            <a:r>
              <a:rPr lang="en-GB" dirty="0"/>
              <a:t>Dudovskiy, J. (2020). Amazon Business Strategy: cost leadership &amp; customer centricity.</a:t>
            </a:r>
          </a:p>
          <a:p>
            <a:pPr lvl="0"/>
            <a:r>
              <a:rPr lang="en-GB" dirty="0"/>
              <a:t>Forbes. (2020, May). Retrieved from </a:t>
            </a:r>
            <a:r>
              <a:rPr lang="en-GB" u="sng" dirty="0">
                <a:hlinkClick r:id="rId7"/>
              </a:rPr>
              <a:t>https://www.forbes.com/companies/amazon/#3f9460676fb8</a:t>
            </a:r>
            <a:endParaRPr lang="en-GB" dirty="0"/>
          </a:p>
          <a:p>
            <a:pPr lvl="0"/>
            <a:r>
              <a:rPr lang="en-GB" dirty="0"/>
              <a:t>Godfrey, R. (2016). </a:t>
            </a:r>
            <a:r>
              <a:rPr lang="en-GB" i="1" dirty="0"/>
              <a:t>Strategic Management: A Critical Introduction.</a:t>
            </a:r>
            <a:r>
              <a:rPr lang="en-GB" dirty="0"/>
              <a:t> Routledge.</a:t>
            </a:r>
          </a:p>
          <a:p>
            <a:pPr lvl="0"/>
            <a:r>
              <a:rPr lang="en-GB" dirty="0"/>
              <a:t>Johnson, G. (2008). In </a:t>
            </a:r>
            <a:r>
              <a:rPr lang="en-GB" i="1" dirty="0"/>
              <a:t>Exploring Corporate Strategy</a:t>
            </a:r>
            <a:r>
              <a:rPr lang="en-GB" dirty="0"/>
              <a:t> (pp. 220-224.). UK: Pearson Education.</a:t>
            </a:r>
          </a:p>
          <a:p>
            <a:pPr lvl="0"/>
            <a:r>
              <a:rPr lang="en-US" dirty="0"/>
              <a:t>Klarna. (2019, AUG). Retrieved from </a:t>
            </a:r>
            <a:r>
              <a:rPr lang="en-US" u="sng" dirty="0">
                <a:hlinkClick r:id="rId8"/>
              </a:rPr>
              <a:t>https://www.klarna.com/knowledge/articles/what-does-interest-free-installments-really-mean-lets-figure-it-all-out/</a:t>
            </a:r>
            <a:endParaRPr lang="en-GB" dirty="0"/>
          </a:p>
          <a:p>
            <a:pPr lvl="0"/>
            <a:r>
              <a:rPr lang="en-GB" dirty="0"/>
              <a:t>Lynch, R. (2007). </a:t>
            </a:r>
            <a:r>
              <a:rPr lang="en-GB" i="1" dirty="0"/>
              <a:t>Strategic Management.</a:t>
            </a:r>
            <a:r>
              <a:rPr lang="en-GB" dirty="0"/>
              <a:t> </a:t>
            </a:r>
          </a:p>
          <a:p>
            <a:pPr lvl="0"/>
            <a:r>
              <a:rPr lang="en-GB" dirty="0"/>
              <a:t>Mintel (2018) Retrieved from </a:t>
            </a:r>
            <a:r>
              <a:rPr lang="en-GB" u="sng" dirty="0">
                <a:hlinkClick r:id="rId9"/>
              </a:rPr>
              <a:t>https://www.mintel.com/press-centre/social-and-lifestyle/givingtuesday-73-of-americans-consider-companies-charitable-work-when-making-a-purchase</a:t>
            </a:r>
            <a:r>
              <a:rPr lang="en-GB" dirty="0"/>
              <a:t> </a:t>
            </a:r>
          </a:p>
          <a:p>
            <a:pPr lvl="0"/>
            <a:r>
              <a:rPr lang="en-GB" dirty="0"/>
              <a:t>Perera, R. (2017). The PESTLE Analysis. Nerdynaut.</a:t>
            </a:r>
          </a:p>
          <a:p>
            <a:pPr lvl="0"/>
            <a:r>
              <a:rPr lang="en-GB" dirty="0"/>
              <a:t>Ramwasami,R (2017) Retrieved from </a:t>
            </a:r>
            <a:r>
              <a:rPr lang="en-GB" u="sng" dirty="0">
                <a:hlinkClick r:id="rId10"/>
              </a:rPr>
              <a:t>https://multichannelmerchant.com/blog/eight-reasons-to-keep-your-customers-loyal/</a:t>
            </a:r>
            <a:r>
              <a:rPr lang="en-GB" dirty="0"/>
              <a:t> </a:t>
            </a:r>
          </a:p>
          <a:p>
            <a:pPr lvl="0"/>
            <a:r>
              <a:rPr lang="en-GB" dirty="0"/>
              <a:t>Rosoff, M. (2019, December 13). </a:t>
            </a:r>
            <a:r>
              <a:rPr lang="en-GB" i="1" dirty="0"/>
              <a:t>CNBC</a:t>
            </a:r>
            <a:r>
              <a:rPr lang="en-GB" dirty="0"/>
              <a:t>. Retrieved from </a:t>
            </a:r>
            <a:r>
              <a:rPr lang="en-GB" u="sng" dirty="0">
                <a:hlinkClick r:id="rId11"/>
              </a:rPr>
              <a:t>https://www.cnbc.com/2019/12/13/amazon-will-be-the-most-important-company-of-the-2020s.html</a:t>
            </a:r>
            <a:endParaRPr lang="en-GB" dirty="0"/>
          </a:p>
          <a:p>
            <a:pPr lvl="0"/>
            <a:r>
              <a:rPr lang="en-GB" dirty="0"/>
              <a:t>Sarsby, A. (2016). </a:t>
            </a:r>
            <a:r>
              <a:rPr lang="en-GB" i="1" dirty="0"/>
              <a:t>SWOT Analysis.</a:t>
            </a:r>
            <a:r>
              <a:rPr lang="en-GB" dirty="0"/>
              <a:t> GB.</a:t>
            </a:r>
          </a:p>
          <a:p>
            <a:pPr lvl="0"/>
            <a:r>
              <a:rPr lang="en-GB" dirty="0"/>
              <a:t>Segal,T. (2020). Retrieved from </a:t>
            </a:r>
            <a:r>
              <a:rPr lang="en-GB" u="sng" dirty="0">
                <a:hlinkClick r:id="rId12"/>
              </a:rPr>
              <a:t>https://www.investopedia.com/ask/answers/120314/who-are-amazons-amzn-main-competitors.asp#:~:text=Amazon%20(AMZN)%20competes%20head%2D,revenue%20in%20the%20United%20States</a:t>
            </a:r>
            <a:r>
              <a:rPr lang="en-GB" dirty="0"/>
              <a:t>. </a:t>
            </a:r>
          </a:p>
          <a:p>
            <a:pPr lvl="0"/>
            <a:r>
              <a:rPr lang="en-GB" dirty="0"/>
              <a:t>Stern, N. (2019, July 11). Retrieved from Forbes: </a:t>
            </a:r>
            <a:r>
              <a:rPr lang="en-GB" u="sng" dirty="0">
                <a:hlinkClick r:id="rId13"/>
              </a:rPr>
              <a:t>https://www.forbes.com/sites/neilstern/2019/07/11/amazon-at-25-a-fascinating-journey-through-retail-history/#4887a7cb3027\</a:t>
            </a:r>
            <a:endParaRPr lang="en-GB" dirty="0"/>
          </a:p>
          <a:p>
            <a:endParaRPr lang="en-GB" sz="2000" dirty="0"/>
          </a:p>
          <a:p>
            <a:endParaRPr lang="en-GB" sz="1500" dirty="0"/>
          </a:p>
          <a:p>
            <a:endParaRPr lang="en-GB" dirty="0"/>
          </a:p>
          <a:p>
            <a:endParaRPr lang="en-GB" sz="1050" dirty="0"/>
          </a:p>
          <a:p>
            <a:endParaRPr lang="en-GB" dirty="0"/>
          </a:p>
          <a:p>
            <a:endParaRPr lang="en-GB" dirty="0"/>
          </a:p>
          <a:p>
            <a:endParaRPr lang="en-GB" sz="900" dirty="0"/>
          </a:p>
          <a:p>
            <a:endParaRPr lang="en-GB" sz="900" dirty="0"/>
          </a:p>
          <a:p>
            <a:endParaRPr lang="en-GB" sz="900" dirty="0"/>
          </a:p>
          <a:p>
            <a:endParaRPr lang="en-GB" sz="900" dirty="0"/>
          </a:p>
          <a:p>
            <a:endParaRPr lang="en-GB" dirty="0"/>
          </a:p>
          <a:p>
            <a:pPr marL="0" indent="0">
              <a:buNone/>
            </a:pPr>
            <a:endParaRPr lang="en-US" dirty="0"/>
          </a:p>
        </p:txBody>
      </p:sp>
      <p:pic>
        <p:nvPicPr>
          <p:cNvPr id="4" name="Audio 3">
            <a:hlinkClick r:id="" action="ppaction://media"/>
            <a:extLst>
              <a:ext uri="{FF2B5EF4-FFF2-40B4-BE49-F238E27FC236}">
                <a16:creationId xmlns:a16="http://schemas.microsoft.com/office/drawing/2014/main" id="{69C14BDF-EAD3-E043-8CAA-32C14C3FC2B7}"/>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71062030"/>
      </p:ext>
    </p:extLst>
  </p:cSld>
  <p:clrMapOvr>
    <a:masterClrMapping/>
  </p:clrMapOvr>
  <mc:AlternateContent xmlns:mc="http://schemas.openxmlformats.org/markup-compatibility/2006">
    <mc:Choice xmlns:p14="http://schemas.microsoft.com/office/powerpoint/2010/main" Requires="p14">
      <p:transition spd="slow" p14:dur="2000" advTm="1063"/>
    </mc:Choice>
    <mc:Fallback>
      <p:transition spd="slow" advTm="10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509</TotalTime>
  <Words>2703</Words>
  <Application>Microsoft Macintosh PowerPoint</Application>
  <PresentationFormat>Widescreen</PresentationFormat>
  <Paragraphs>169</Paragraphs>
  <Slides>13</Slides>
  <Notes>13</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Strategies for resilience and prosperity.</vt:lpstr>
      <vt:lpstr>Strategic Management.</vt:lpstr>
      <vt:lpstr>Mintzberg 5p’s of strategy. </vt:lpstr>
      <vt:lpstr>Overview of Amazon</vt:lpstr>
      <vt:lpstr>Bowman’s Strategic Clock</vt:lpstr>
      <vt:lpstr>PESTLE Analysis</vt:lpstr>
      <vt:lpstr>Stakeholder Analysis</vt:lpstr>
      <vt:lpstr>SWOT Analysis</vt:lpstr>
      <vt:lpstr>Recommendation 1 – Reward scheme to collect points.  </vt:lpstr>
      <vt:lpstr>Recommendation 2 –   Klarna as a payment method, buy now pay later scheme. </vt:lpstr>
      <vt:lpstr>Recommendation 3 –   Customers can donate to charities who will then be entered into incentive schemes. </vt:lpstr>
      <vt:lpstr>THANK YOU FOR  LISTENING.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resilience and prosperity.</dc:title>
  <dc:creator>dorothy lewis</dc:creator>
  <cp:lastModifiedBy>dorothy lewis</cp:lastModifiedBy>
  <cp:revision>55</cp:revision>
  <dcterms:created xsi:type="dcterms:W3CDTF">2020-10-26T13:18:45Z</dcterms:created>
  <dcterms:modified xsi:type="dcterms:W3CDTF">2020-10-26T22:48:12Z</dcterms:modified>
</cp:coreProperties>
</file>