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3" r:id="rId1"/>
  </p:sldMasterIdLst>
  <p:notesMasterIdLst>
    <p:notesMasterId r:id="rId13"/>
  </p:notesMasterIdLst>
  <p:sldIdLst>
    <p:sldId id="256" r:id="rId2"/>
    <p:sldId id="257" r:id="rId3"/>
    <p:sldId id="259" r:id="rId4"/>
    <p:sldId id="260" r:id="rId5"/>
    <p:sldId id="261" r:id="rId6"/>
    <p:sldId id="262" r:id="rId7"/>
    <p:sldId id="263" r:id="rId8"/>
    <p:sldId id="264" r:id="rId9"/>
    <p:sldId id="265" r:id="rId10"/>
    <p:sldId id="267"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582"/>
  </p:normalViewPr>
  <p:slideViewPr>
    <p:cSldViewPr snapToGrid="0">
      <p:cViewPr varScale="1">
        <p:scale>
          <a:sx n="120" d="100"/>
          <a:sy n="120" d="100"/>
        </p:scale>
        <p:origin x="25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B87EC0-B119-4ED9-9414-4EC04B584A4C}"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79C1EB32-6299-4602-8E88-07BBB6727C1D}">
      <dgm:prSet/>
      <dgm:spPr/>
      <dgm:t>
        <a:bodyPr/>
        <a:lstStyle/>
        <a:p>
          <a:pPr>
            <a:lnSpc>
              <a:spcPct val="100000"/>
            </a:lnSpc>
          </a:pPr>
          <a:r>
            <a:rPr lang="en-GB" b="0" i="0"/>
            <a:t>This study aims to explore how university students manage their stress levels.</a:t>
          </a:r>
          <a:endParaRPr lang="en-US"/>
        </a:p>
      </dgm:t>
    </dgm:pt>
    <dgm:pt modelId="{803B2884-F306-4186-88B6-7327FFDA8C20}" type="parTrans" cxnId="{DB074591-61DD-4A8C-9AD7-7A745760C999}">
      <dgm:prSet/>
      <dgm:spPr/>
      <dgm:t>
        <a:bodyPr/>
        <a:lstStyle/>
        <a:p>
          <a:endParaRPr lang="en-US"/>
        </a:p>
      </dgm:t>
    </dgm:pt>
    <dgm:pt modelId="{5D046050-0643-41C8-B9C0-7CA9AF7A88D6}" type="sibTrans" cxnId="{DB074591-61DD-4A8C-9AD7-7A745760C999}">
      <dgm:prSet/>
      <dgm:spPr/>
      <dgm:t>
        <a:bodyPr/>
        <a:lstStyle/>
        <a:p>
          <a:endParaRPr lang="en-US"/>
        </a:p>
      </dgm:t>
    </dgm:pt>
    <dgm:pt modelId="{3A2BBF84-121E-47C0-9F61-35AF1464C317}">
      <dgm:prSet/>
      <dgm:spPr/>
      <dgm:t>
        <a:bodyPr/>
        <a:lstStyle/>
        <a:p>
          <a:pPr>
            <a:lnSpc>
              <a:spcPct val="100000"/>
            </a:lnSpc>
          </a:pPr>
          <a:r>
            <a:rPr lang="en-GB" b="0" i="0"/>
            <a:t>Stress is a common experience among university students, often caused by academic pressure, deadlines, and workload (Reis, et. Al., 2021).</a:t>
          </a:r>
          <a:endParaRPr lang="en-US"/>
        </a:p>
      </dgm:t>
    </dgm:pt>
    <dgm:pt modelId="{D3458FE1-386A-4ED8-BF62-E7A7AF6CBA42}" type="parTrans" cxnId="{5FB3D3AB-E860-447A-970E-BCEC27BFB3FF}">
      <dgm:prSet/>
      <dgm:spPr/>
      <dgm:t>
        <a:bodyPr/>
        <a:lstStyle/>
        <a:p>
          <a:endParaRPr lang="en-US"/>
        </a:p>
      </dgm:t>
    </dgm:pt>
    <dgm:pt modelId="{D66A5BC4-B10D-4131-BFFD-28B8A89AA416}" type="sibTrans" cxnId="{5FB3D3AB-E860-447A-970E-BCEC27BFB3FF}">
      <dgm:prSet/>
      <dgm:spPr/>
      <dgm:t>
        <a:bodyPr/>
        <a:lstStyle/>
        <a:p>
          <a:endParaRPr lang="en-US"/>
        </a:p>
      </dgm:t>
    </dgm:pt>
    <dgm:pt modelId="{2583AE5C-A958-436E-AD6B-B91919979A48}">
      <dgm:prSet/>
      <dgm:spPr/>
      <dgm:t>
        <a:bodyPr/>
        <a:lstStyle/>
        <a:p>
          <a:pPr>
            <a:lnSpc>
              <a:spcPct val="100000"/>
            </a:lnSpc>
          </a:pPr>
          <a:r>
            <a:rPr lang="en-GB"/>
            <a:t>The aim of this question is understood how UWTSD students handle stress and what causes it.</a:t>
          </a:r>
        </a:p>
        <a:p>
          <a:endParaRPr lang="en-US"/>
        </a:p>
      </dgm:t>
    </dgm:pt>
    <dgm:pt modelId="{F4214504-43DC-442B-AA2D-6183A010C336}" type="parTrans" cxnId="{0DED7882-0561-47EE-B545-1E37375B72F8}">
      <dgm:prSet/>
      <dgm:spPr/>
      <dgm:t>
        <a:bodyPr/>
        <a:lstStyle/>
        <a:p>
          <a:endParaRPr lang="en-US"/>
        </a:p>
      </dgm:t>
    </dgm:pt>
    <dgm:pt modelId="{A6B06CA1-3311-433D-B53E-DE7730B66021}" type="sibTrans" cxnId="{0DED7882-0561-47EE-B545-1E37375B72F8}">
      <dgm:prSet/>
      <dgm:spPr/>
      <dgm:t>
        <a:bodyPr/>
        <a:lstStyle/>
        <a:p>
          <a:endParaRPr lang="en-US"/>
        </a:p>
      </dgm:t>
    </dgm:pt>
    <dgm:pt modelId="{6151BAE3-23E0-4581-A23B-BBA9E9A8352B}" type="pres">
      <dgm:prSet presAssocID="{28B87EC0-B119-4ED9-9414-4EC04B584A4C}" presName="root" presStyleCnt="0">
        <dgm:presLayoutVars>
          <dgm:dir/>
          <dgm:resizeHandles val="exact"/>
        </dgm:presLayoutVars>
      </dgm:prSet>
      <dgm:spPr/>
    </dgm:pt>
    <dgm:pt modelId="{5B77BE74-706A-4BCC-8536-04BE9D934261}" type="pres">
      <dgm:prSet presAssocID="{79C1EB32-6299-4602-8E88-07BBB6727C1D}" presName="compNode" presStyleCnt="0"/>
      <dgm:spPr/>
    </dgm:pt>
    <dgm:pt modelId="{51718335-AA67-43AC-A168-7A7963965D5C}" type="pres">
      <dgm:prSet presAssocID="{79C1EB32-6299-4602-8E88-07BBB6727C1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83CF2E4D-0068-4B0E-9658-6BF25EB6603E}" type="pres">
      <dgm:prSet presAssocID="{79C1EB32-6299-4602-8E88-07BBB6727C1D}" presName="spaceRect" presStyleCnt="0"/>
      <dgm:spPr/>
    </dgm:pt>
    <dgm:pt modelId="{9C509849-B072-4451-BAC4-8D0A4F66B554}" type="pres">
      <dgm:prSet presAssocID="{79C1EB32-6299-4602-8E88-07BBB6727C1D}" presName="textRect" presStyleLbl="revTx" presStyleIdx="0" presStyleCnt="3">
        <dgm:presLayoutVars>
          <dgm:chMax val="1"/>
          <dgm:chPref val="1"/>
        </dgm:presLayoutVars>
      </dgm:prSet>
      <dgm:spPr/>
    </dgm:pt>
    <dgm:pt modelId="{E6540D39-6160-44C9-87D3-E389F5BA8599}" type="pres">
      <dgm:prSet presAssocID="{5D046050-0643-41C8-B9C0-7CA9AF7A88D6}" presName="sibTrans" presStyleCnt="0"/>
      <dgm:spPr/>
    </dgm:pt>
    <dgm:pt modelId="{F7A5FE56-39F7-4A55-932F-BD8664B3CA2E}" type="pres">
      <dgm:prSet presAssocID="{3A2BBF84-121E-47C0-9F61-35AF1464C317}" presName="compNode" presStyleCnt="0"/>
      <dgm:spPr/>
    </dgm:pt>
    <dgm:pt modelId="{474DB4AE-409E-4229-9948-3B0D92A790FA}" type="pres">
      <dgm:prSet presAssocID="{3A2BBF84-121E-47C0-9F61-35AF1464C31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15A7681E-1405-4C55-BC23-4399836FA47B}" type="pres">
      <dgm:prSet presAssocID="{3A2BBF84-121E-47C0-9F61-35AF1464C317}" presName="spaceRect" presStyleCnt="0"/>
      <dgm:spPr/>
    </dgm:pt>
    <dgm:pt modelId="{B9642186-8475-44DE-B1B7-75CCD308C88C}" type="pres">
      <dgm:prSet presAssocID="{3A2BBF84-121E-47C0-9F61-35AF1464C317}" presName="textRect" presStyleLbl="revTx" presStyleIdx="1" presStyleCnt="3">
        <dgm:presLayoutVars>
          <dgm:chMax val="1"/>
          <dgm:chPref val="1"/>
        </dgm:presLayoutVars>
      </dgm:prSet>
      <dgm:spPr/>
    </dgm:pt>
    <dgm:pt modelId="{9194A27D-97E1-4DB2-BDD7-094FC5EF1E3C}" type="pres">
      <dgm:prSet presAssocID="{D66A5BC4-B10D-4131-BFFD-28B8A89AA416}" presName="sibTrans" presStyleCnt="0"/>
      <dgm:spPr/>
    </dgm:pt>
    <dgm:pt modelId="{094B5BD4-6606-4B20-9A8F-A9FD47FC4FFB}" type="pres">
      <dgm:prSet presAssocID="{2583AE5C-A958-436E-AD6B-B91919979A48}" presName="compNode" presStyleCnt="0"/>
      <dgm:spPr/>
    </dgm:pt>
    <dgm:pt modelId="{B0E3BFD9-17CC-4E47-AA41-DD65DFDE3628}" type="pres">
      <dgm:prSet presAssocID="{2583AE5C-A958-436E-AD6B-B91919979A4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rget"/>
        </a:ext>
      </dgm:extLst>
    </dgm:pt>
    <dgm:pt modelId="{806E9A92-4477-4547-9284-1336A9679D4F}" type="pres">
      <dgm:prSet presAssocID="{2583AE5C-A958-436E-AD6B-B91919979A48}" presName="spaceRect" presStyleCnt="0"/>
      <dgm:spPr/>
    </dgm:pt>
    <dgm:pt modelId="{A5B27AF1-A9F9-4EC2-8710-9CB866F1368A}" type="pres">
      <dgm:prSet presAssocID="{2583AE5C-A958-436E-AD6B-B91919979A48}" presName="textRect" presStyleLbl="revTx" presStyleIdx="2" presStyleCnt="3">
        <dgm:presLayoutVars>
          <dgm:chMax val="1"/>
          <dgm:chPref val="1"/>
        </dgm:presLayoutVars>
      </dgm:prSet>
      <dgm:spPr/>
    </dgm:pt>
  </dgm:ptLst>
  <dgm:cxnLst>
    <dgm:cxn modelId="{3B61CF21-699F-5C4D-918A-6FF550C52ECA}" type="presOf" srcId="{28B87EC0-B119-4ED9-9414-4EC04B584A4C}" destId="{6151BAE3-23E0-4581-A23B-BBA9E9A8352B}" srcOrd="0" destOrd="0" presId="urn:microsoft.com/office/officeart/2018/2/layout/IconLabelList"/>
    <dgm:cxn modelId="{6E005179-72F4-B44A-80D0-DEFF327FAF60}" type="presOf" srcId="{79C1EB32-6299-4602-8E88-07BBB6727C1D}" destId="{9C509849-B072-4451-BAC4-8D0A4F66B554}" srcOrd="0" destOrd="0" presId="urn:microsoft.com/office/officeart/2018/2/layout/IconLabelList"/>
    <dgm:cxn modelId="{0DED7882-0561-47EE-B545-1E37375B72F8}" srcId="{28B87EC0-B119-4ED9-9414-4EC04B584A4C}" destId="{2583AE5C-A958-436E-AD6B-B91919979A48}" srcOrd="2" destOrd="0" parTransId="{F4214504-43DC-442B-AA2D-6183A010C336}" sibTransId="{A6B06CA1-3311-433D-B53E-DE7730B66021}"/>
    <dgm:cxn modelId="{5AE38789-4CE5-1C40-9C80-F89349A62075}" type="presOf" srcId="{3A2BBF84-121E-47C0-9F61-35AF1464C317}" destId="{B9642186-8475-44DE-B1B7-75CCD308C88C}" srcOrd="0" destOrd="0" presId="urn:microsoft.com/office/officeart/2018/2/layout/IconLabelList"/>
    <dgm:cxn modelId="{DB074591-61DD-4A8C-9AD7-7A745760C999}" srcId="{28B87EC0-B119-4ED9-9414-4EC04B584A4C}" destId="{79C1EB32-6299-4602-8E88-07BBB6727C1D}" srcOrd="0" destOrd="0" parTransId="{803B2884-F306-4186-88B6-7327FFDA8C20}" sibTransId="{5D046050-0643-41C8-B9C0-7CA9AF7A88D6}"/>
    <dgm:cxn modelId="{5FB3D3AB-E860-447A-970E-BCEC27BFB3FF}" srcId="{28B87EC0-B119-4ED9-9414-4EC04B584A4C}" destId="{3A2BBF84-121E-47C0-9F61-35AF1464C317}" srcOrd="1" destOrd="0" parTransId="{D3458FE1-386A-4ED8-BF62-E7A7AF6CBA42}" sibTransId="{D66A5BC4-B10D-4131-BFFD-28B8A89AA416}"/>
    <dgm:cxn modelId="{263CB5D2-D7E6-6B48-AA34-8E7959898977}" type="presOf" srcId="{2583AE5C-A958-436E-AD6B-B91919979A48}" destId="{A5B27AF1-A9F9-4EC2-8710-9CB866F1368A}" srcOrd="0" destOrd="0" presId="urn:microsoft.com/office/officeart/2018/2/layout/IconLabelList"/>
    <dgm:cxn modelId="{F037131B-A051-6345-BBD2-0B08D6D5E4C2}" type="presParOf" srcId="{6151BAE3-23E0-4581-A23B-BBA9E9A8352B}" destId="{5B77BE74-706A-4BCC-8536-04BE9D934261}" srcOrd="0" destOrd="0" presId="urn:microsoft.com/office/officeart/2018/2/layout/IconLabelList"/>
    <dgm:cxn modelId="{B109BCAE-410E-AB40-909D-D2FA68458A95}" type="presParOf" srcId="{5B77BE74-706A-4BCC-8536-04BE9D934261}" destId="{51718335-AA67-43AC-A168-7A7963965D5C}" srcOrd="0" destOrd="0" presId="urn:microsoft.com/office/officeart/2018/2/layout/IconLabelList"/>
    <dgm:cxn modelId="{6138EF61-24C1-1B41-8C6B-29332C44C12E}" type="presParOf" srcId="{5B77BE74-706A-4BCC-8536-04BE9D934261}" destId="{83CF2E4D-0068-4B0E-9658-6BF25EB6603E}" srcOrd="1" destOrd="0" presId="urn:microsoft.com/office/officeart/2018/2/layout/IconLabelList"/>
    <dgm:cxn modelId="{2A3BC119-B6A6-9C4A-9ECD-0BE9DF7C51E7}" type="presParOf" srcId="{5B77BE74-706A-4BCC-8536-04BE9D934261}" destId="{9C509849-B072-4451-BAC4-8D0A4F66B554}" srcOrd="2" destOrd="0" presId="urn:microsoft.com/office/officeart/2018/2/layout/IconLabelList"/>
    <dgm:cxn modelId="{3C910604-7C9A-BA47-B855-087E9E078359}" type="presParOf" srcId="{6151BAE3-23E0-4581-A23B-BBA9E9A8352B}" destId="{E6540D39-6160-44C9-87D3-E389F5BA8599}" srcOrd="1" destOrd="0" presId="urn:microsoft.com/office/officeart/2018/2/layout/IconLabelList"/>
    <dgm:cxn modelId="{BEF056F5-2DC3-4540-BF30-805DB8440B0F}" type="presParOf" srcId="{6151BAE3-23E0-4581-A23B-BBA9E9A8352B}" destId="{F7A5FE56-39F7-4A55-932F-BD8664B3CA2E}" srcOrd="2" destOrd="0" presId="urn:microsoft.com/office/officeart/2018/2/layout/IconLabelList"/>
    <dgm:cxn modelId="{2F55C506-7D40-404A-A477-D43CE5493125}" type="presParOf" srcId="{F7A5FE56-39F7-4A55-932F-BD8664B3CA2E}" destId="{474DB4AE-409E-4229-9948-3B0D92A790FA}" srcOrd="0" destOrd="0" presId="urn:microsoft.com/office/officeart/2018/2/layout/IconLabelList"/>
    <dgm:cxn modelId="{F01792C1-FB37-9140-9678-9E19C8004725}" type="presParOf" srcId="{F7A5FE56-39F7-4A55-932F-BD8664B3CA2E}" destId="{15A7681E-1405-4C55-BC23-4399836FA47B}" srcOrd="1" destOrd="0" presId="urn:microsoft.com/office/officeart/2018/2/layout/IconLabelList"/>
    <dgm:cxn modelId="{7E42A8FA-F7B8-2142-905A-9C1A62471C3A}" type="presParOf" srcId="{F7A5FE56-39F7-4A55-932F-BD8664B3CA2E}" destId="{B9642186-8475-44DE-B1B7-75CCD308C88C}" srcOrd="2" destOrd="0" presId="urn:microsoft.com/office/officeart/2018/2/layout/IconLabelList"/>
    <dgm:cxn modelId="{24AA8D53-7FF3-634D-AA02-0AE064FA0A37}" type="presParOf" srcId="{6151BAE3-23E0-4581-A23B-BBA9E9A8352B}" destId="{9194A27D-97E1-4DB2-BDD7-094FC5EF1E3C}" srcOrd="3" destOrd="0" presId="urn:microsoft.com/office/officeart/2018/2/layout/IconLabelList"/>
    <dgm:cxn modelId="{7C2A4FB3-1750-334B-86CD-495CC6B15A67}" type="presParOf" srcId="{6151BAE3-23E0-4581-A23B-BBA9E9A8352B}" destId="{094B5BD4-6606-4B20-9A8F-A9FD47FC4FFB}" srcOrd="4" destOrd="0" presId="urn:microsoft.com/office/officeart/2018/2/layout/IconLabelList"/>
    <dgm:cxn modelId="{2F13DD00-39DA-5743-9A69-17C7E8B8C44A}" type="presParOf" srcId="{094B5BD4-6606-4B20-9A8F-A9FD47FC4FFB}" destId="{B0E3BFD9-17CC-4E47-AA41-DD65DFDE3628}" srcOrd="0" destOrd="0" presId="urn:microsoft.com/office/officeart/2018/2/layout/IconLabelList"/>
    <dgm:cxn modelId="{5A918CEB-AEEF-BA43-9305-8B1C590F87FC}" type="presParOf" srcId="{094B5BD4-6606-4B20-9A8F-A9FD47FC4FFB}" destId="{806E9A92-4477-4547-9284-1336A9679D4F}" srcOrd="1" destOrd="0" presId="urn:microsoft.com/office/officeart/2018/2/layout/IconLabelList"/>
    <dgm:cxn modelId="{63D185F5-8920-4E49-AD95-4193B4ADA63C}" type="presParOf" srcId="{094B5BD4-6606-4B20-9A8F-A9FD47FC4FFB}" destId="{A5B27AF1-A9F9-4EC2-8710-9CB866F1368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E90BA4-3803-4949-9F2A-FD2EC79C1B8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AE00D68-A460-4D00-AA2D-95C967632FA2}">
      <dgm:prSet/>
      <dgm:spPr/>
      <dgm:t>
        <a:bodyPr/>
        <a:lstStyle/>
        <a:p>
          <a:r>
            <a:rPr lang="en-US"/>
            <a:t>Topic question</a:t>
          </a:r>
        </a:p>
      </dgm:t>
    </dgm:pt>
    <dgm:pt modelId="{1F0CC752-EA65-430E-A87E-42ABE9BA1237}" type="parTrans" cxnId="{6882AAD2-FEF1-4D72-95BB-2FD435ABEFAB}">
      <dgm:prSet/>
      <dgm:spPr/>
      <dgm:t>
        <a:bodyPr/>
        <a:lstStyle/>
        <a:p>
          <a:endParaRPr lang="en-US"/>
        </a:p>
      </dgm:t>
    </dgm:pt>
    <dgm:pt modelId="{D8905511-DAC8-4DF3-92E0-3DB87E6C692D}" type="sibTrans" cxnId="{6882AAD2-FEF1-4D72-95BB-2FD435ABEFAB}">
      <dgm:prSet/>
      <dgm:spPr/>
      <dgm:t>
        <a:bodyPr/>
        <a:lstStyle/>
        <a:p>
          <a:endParaRPr lang="en-US"/>
        </a:p>
      </dgm:t>
    </dgm:pt>
    <dgm:pt modelId="{E17EC56E-8541-4CE3-AB1F-6B0003469068}">
      <dgm:prSet/>
      <dgm:spPr/>
      <dgm:t>
        <a:bodyPr/>
        <a:lstStyle/>
        <a:p>
          <a:r>
            <a:rPr lang="en-US"/>
            <a:t>How do university students deal with stress?</a:t>
          </a:r>
        </a:p>
      </dgm:t>
    </dgm:pt>
    <dgm:pt modelId="{815D0277-22A1-47A3-9360-42CBC9C4C906}" type="parTrans" cxnId="{AA06AC70-7B3E-4CB3-810D-5B62F2BBA941}">
      <dgm:prSet/>
      <dgm:spPr/>
      <dgm:t>
        <a:bodyPr/>
        <a:lstStyle/>
        <a:p>
          <a:endParaRPr lang="en-US"/>
        </a:p>
      </dgm:t>
    </dgm:pt>
    <dgm:pt modelId="{76C8D944-A026-4556-B998-D37530D0F588}" type="sibTrans" cxnId="{AA06AC70-7B3E-4CB3-810D-5B62F2BBA941}">
      <dgm:prSet/>
      <dgm:spPr/>
      <dgm:t>
        <a:bodyPr/>
        <a:lstStyle/>
        <a:p>
          <a:endParaRPr lang="en-US"/>
        </a:p>
      </dgm:t>
    </dgm:pt>
    <dgm:pt modelId="{AB5557B0-FEB3-4730-AF57-59B23D8B157E}">
      <dgm:prSet/>
      <dgm:spPr/>
      <dgm:t>
        <a:bodyPr/>
        <a:lstStyle/>
        <a:p>
          <a:r>
            <a:rPr lang="en-US"/>
            <a:t>Aim of this research- To </a:t>
          </a:r>
          <a:r>
            <a:rPr lang="en-GB" b="0" i="0"/>
            <a:t>investigate</a:t>
          </a:r>
          <a:r>
            <a:rPr lang="en-US"/>
            <a:t> how UWTSD students deal with stress levels and identity the coping strategies that use the most often </a:t>
          </a:r>
        </a:p>
      </dgm:t>
    </dgm:pt>
    <dgm:pt modelId="{F5E91444-8472-4188-8E6B-32140B6A0DA9}" type="parTrans" cxnId="{6566C533-1CA9-4A96-BE48-4CE8550ED480}">
      <dgm:prSet/>
      <dgm:spPr/>
      <dgm:t>
        <a:bodyPr/>
        <a:lstStyle/>
        <a:p>
          <a:endParaRPr lang="en-US"/>
        </a:p>
      </dgm:t>
    </dgm:pt>
    <dgm:pt modelId="{192788B1-97A1-4C8E-96B8-CEF3E627AD39}" type="sibTrans" cxnId="{6566C533-1CA9-4A96-BE48-4CE8550ED480}">
      <dgm:prSet/>
      <dgm:spPr/>
      <dgm:t>
        <a:bodyPr/>
        <a:lstStyle/>
        <a:p>
          <a:endParaRPr lang="en-US"/>
        </a:p>
      </dgm:t>
    </dgm:pt>
    <dgm:pt modelId="{CE84FCA6-67EB-40C0-A3FE-E2B48FAD5306}" type="pres">
      <dgm:prSet presAssocID="{0DE90BA4-3803-4949-9F2A-FD2EC79C1B8A}" presName="root" presStyleCnt="0">
        <dgm:presLayoutVars>
          <dgm:dir/>
          <dgm:resizeHandles val="exact"/>
        </dgm:presLayoutVars>
      </dgm:prSet>
      <dgm:spPr/>
    </dgm:pt>
    <dgm:pt modelId="{60FC4A90-AD64-422F-BF18-8521E5103D23}" type="pres">
      <dgm:prSet presAssocID="{3AE00D68-A460-4D00-AA2D-95C967632FA2}" presName="compNode" presStyleCnt="0"/>
      <dgm:spPr/>
    </dgm:pt>
    <dgm:pt modelId="{05141912-6106-439C-9F1E-6D42825934AF}" type="pres">
      <dgm:prSet presAssocID="{3AE00D68-A460-4D00-AA2D-95C967632FA2}" presName="bgRect" presStyleLbl="bgShp" presStyleIdx="0" presStyleCnt="3"/>
      <dgm:spPr/>
    </dgm:pt>
    <dgm:pt modelId="{0684DE96-7461-42C3-903F-3DBF78EFD5A5}" type="pres">
      <dgm:prSet presAssocID="{3AE00D68-A460-4D00-AA2D-95C967632FA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02D89753-5507-4A6C-9A35-55FF5164D816}" type="pres">
      <dgm:prSet presAssocID="{3AE00D68-A460-4D00-AA2D-95C967632FA2}" presName="spaceRect" presStyleCnt="0"/>
      <dgm:spPr/>
    </dgm:pt>
    <dgm:pt modelId="{1D3F4943-6469-4217-A3F0-924E80E1BF0C}" type="pres">
      <dgm:prSet presAssocID="{3AE00D68-A460-4D00-AA2D-95C967632FA2}" presName="parTx" presStyleLbl="revTx" presStyleIdx="0" presStyleCnt="3">
        <dgm:presLayoutVars>
          <dgm:chMax val="0"/>
          <dgm:chPref val="0"/>
        </dgm:presLayoutVars>
      </dgm:prSet>
      <dgm:spPr/>
    </dgm:pt>
    <dgm:pt modelId="{CDC59838-86E5-4B3C-A240-715656B52305}" type="pres">
      <dgm:prSet presAssocID="{D8905511-DAC8-4DF3-92E0-3DB87E6C692D}" presName="sibTrans" presStyleCnt="0"/>
      <dgm:spPr/>
    </dgm:pt>
    <dgm:pt modelId="{24D59298-FCC1-4E36-91D1-BB29772C495D}" type="pres">
      <dgm:prSet presAssocID="{E17EC56E-8541-4CE3-AB1F-6B0003469068}" presName="compNode" presStyleCnt="0"/>
      <dgm:spPr/>
    </dgm:pt>
    <dgm:pt modelId="{BA68870A-68DE-404E-AE67-C1E6E10D3DF2}" type="pres">
      <dgm:prSet presAssocID="{E17EC56E-8541-4CE3-AB1F-6B0003469068}" presName="bgRect" presStyleLbl="bgShp" presStyleIdx="1" presStyleCnt="3"/>
      <dgm:spPr/>
    </dgm:pt>
    <dgm:pt modelId="{13581114-CD91-41BF-9581-C626724A73F1}" type="pres">
      <dgm:prSet presAssocID="{E17EC56E-8541-4CE3-AB1F-6B000346906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F5D2CDC6-AEBA-4BD6-97BB-E701ACBA290E}" type="pres">
      <dgm:prSet presAssocID="{E17EC56E-8541-4CE3-AB1F-6B0003469068}" presName="spaceRect" presStyleCnt="0"/>
      <dgm:spPr/>
    </dgm:pt>
    <dgm:pt modelId="{264E7D77-B6F4-473F-BEF6-C30D3EB77355}" type="pres">
      <dgm:prSet presAssocID="{E17EC56E-8541-4CE3-AB1F-6B0003469068}" presName="parTx" presStyleLbl="revTx" presStyleIdx="1" presStyleCnt="3">
        <dgm:presLayoutVars>
          <dgm:chMax val="0"/>
          <dgm:chPref val="0"/>
        </dgm:presLayoutVars>
      </dgm:prSet>
      <dgm:spPr/>
    </dgm:pt>
    <dgm:pt modelId="{4463FDD6-EAEE-4A3A-ADED-756D6C91684B}" type="pres">
      <dgm:prSet presAssocID="{76C8D944-A026-4556-B998-D37530D0F588}" presName="sibTrans" presStyleCnt="0"/>
      <dgm:spPr/>
    </dgm:pt>
    <dgm:pt modelId="{44882DBE-89CD-4BC0-9739-0232D033D621}" type="pres">
      <dgm:prSet presAssocID="{AB5557B0-FEB3-4730-AF57-59B23D8B157E}" presName="compNode" presStyleCnt="0"/>
      <dgm:spPr/>
    </dgm:pt>
    <dgm:pt modelId="{15858035-6105-41A2-BB56-D2F8E29EA0CB}" type="pres">
      <dgm:prSet presAssocID="{AB5557B0-FEB3-4730-AF57-59B23D8B157E}" presName="bgRect" presStyleLbl="bgShp" presStyleIdx="2" presStyleCnt="3"/>
      <dgm:spPr/>
    </dgm:pt>
    <dgm:pt modelId="{61CCA3DA-2A6A-467E-85C0-E8EE4BE7E228}" type="pres">
      <dgm:prSet presAssocID="{AB5557B0-FEB3-4730-AF57-59B23D8B157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E7AABFDA-3B2F-40BE-A1E3-E2EF47D164A4}" type="pres">
      <dgm:prSet presAssocID="{AB5557B0-FEB3-4730-AF57-59B23D8B157E}" presName="spaceRect" presStyleCnt="0"/>
      <dgm:spPr/>
    </dgm:pt>
    <dgm:pt modelId="{E4427746-510B-4E7A-B3C5-7B92C3D06B80}" type="pres">
      <dgm:prSet presAssocID="{AB5557B0-FEB3-4730-AF57-59B23D8B157E}" presName="parTx" presStyleLbl="revTx" presStyleIdx="2" presStyleCnt="3">
        <dgm:presLayoutVars>
          <dgm:chMax val="0"/>
          <dgm:chPref val="0"/>
        </dgm:presLayoutVars>
      </dgm:prSet>
      <dgm:spPr/>
    </dgm:pt>
  </dgm:ptLst>
  <dgm:cxnLst>
    <dgm:cxn modelId="{891A9713-A711-4C06-9EDD-DCC511E4CDEE}" type="presOf" srcId="{0DE90BA4-3803-4949-9F2A-FD2EC79C1B8A}" destId="{CE84FCA6-67EB-40C0-A3FE-E2B48FAD5306}" srcOrd="0" destOrd="0" presId="urn:microsoft.com/office/officeart/2018/2/layout/IconVerticalSolidList"/>
    <dgm:cxn modelId="{6566C533-1CA9-4A96-BE48-4CE8550ED480}" srcId="{0DE90BA4-3803-4949-9F2A-FD2EC79C1B8A}" destId="{AB5557B0-FEB3-4730-AF57-59B23D8B157E}" srcOrd="2" destOrd="0" parTransId="{F5E91444-8472-4188-8E6B-32140B6A0DA9}" sibTransId="{192788B1-97A1-4C8E-96B8-CEF3E627AD39}"/>
    <dgm:cxn modelId="{F7472E60-8D02-4866-9282-0E32B542027E}" type="presOf" srcId="{3AE00D68-A460-4D00-AA2D-95C967632FA2}" destId="{1D3F4943-6469-4217-A3F0-924E80E1BF0C}" srcOrd="0" destOrd="0" presId="urn:microsoft.com/office/officeart/2018/2/layout/IconVerticalSolidList"/>
    <dgm:cxn modelId="{AA06AC70-7B3E-4CB3-810D-5B62F2BBA941}" srcId="{0DE90BA4-3803-4949-9F2A-FD2EC79C1B8A}" destId="{E17EC56E-8541-4CE3-AB1F-6B0003469068}" srcOrd="1" destOrd="0" parTransId="{815D0277-22A1-47A3-9360-42CBC9C4C906}" sibTransId="{76C8D944-A026-4556-B998-D37530D0F588}"/>
    <dgm:cxn modelId="{9A1C8F8E-0721-4B3C-A3CB-2BB4C9C45976}" type="presOf" srcId="{AB5557B0-FEB3-4730-AF57-59B23D8B157E}" destId="{E4427746-510B-4E7A-B3C5-7B92C3D06B80}" srcOrd="0" destOrd="0" presId="urn:microsoft.com/office/officeart/2018/2/layout/IconVerticalSolidList"/>
    <dgm:cxn modelId="{4FE7239E-A2F7-400B-A2DB-5C26CFE94855}" type="presOf" srcId="{E17EC56E-8541-4CE3-AB1F-6B0003469068}" destId="{264E7D77-B6F4-473F-BEF6-C30D3EB77355}" srcOrd="0" destOrd="0" presId="urn:microsoft.com/office/officeart/2018/2/layout/IconVerticalSolidList"/>
    <dgm:cxn modelId="{6882AAD2-FEF1-4D72-95BB-2FD435ABEFAB}" srcId="{0DE90BA4-3803-4949-9F2A-FD2EC79C1B8A}" destId="{3AE00D68-A460-4D00-AA2D-95C967632FA2}" srcOrd="0" destOrd="0" parTransId="{1F0CC752-EA65-430E-A87E-42ABE9BA1237}" sibTransId="{D8905511-DAC8-4DF3-92E0-3DB87E6C692D}"/>
    <dgm:cxn modelId="{18DAC398-81F5-41E4-B27E-6C4C58FBF8B5}" type="presParOf" srcId="{CE84FCA6-67EB-40C0-A3FE-E2B48FAD5306}" destId="{60FC4A90-AD64-422F-BF18-8521E5103D23}" srcOrd="0" destOrd="0" presId="urn:microsoft.com/office/officeart/2018/2/layout/IconVerticalSolidList"/>
    <dgm:cxn modelId="{9741BE4C-B18E-41C1-8669-879C62CD6CB3}" type="presParOf" srcId="{60FC4A90-AD64-422F-BF18-8521E5103D23}" destId="{05141912-6106-439C-9F1E-6D42825934AF}" srcOrd="0" destOrd="0" presId="urn:microsoft.com/office/officeart/2018/2/layout/IconVerticalSolidList"/>
    <dgm:cxn modelId="{8D971F07-876D-46BC-958B-E18C70BAED13}" type="presParOf" srcId="{60FC4A90-AD64-422F-BF18-8521E5103D23}" destId="{0684DE96-7461-42C3-903F-3DBF78EFD5A5}" srcOrd="1" destOrd="0" presId="urn:microsoft.com/office/officeart/2018/2/layout/IconVerticalSolidList"/>
    <dgm:cxn modelId="{BE35FCE1-2501-405C-8678-DB3D37858003}" type="presParOf" srcId="{60FC4A90-AD64-422F-BF18-8521E5103D23}" destId="{02D89753-5507-4A6C-9A35-55FF5164D816}" srcOrd="2" destOrd="0" presId="urn:microsoft.com/office/officeart/2018/2/layout/IconVerticalSolidList"/>
    <dgm:cxn modelId="{5EB3A92E-B582-4796-9CC1-AFF80F42A7FE}" type="presParOf" srcId="{60FC4A90-AD64-422F-BF18-8521E5103D23}" destId="{1D3F4943-6469-4217-A3F0-924E80E1BF0C}" srcOrd="3" destOrd="0" presId="urn:microsoft.com/office/officeart/2018/2/layout/IconVerticalSolidList"/>
    <dgm:cxn modelId="{513CC7AD-C677-4FA5-99C0-DDCE22AE5387}" type="presParOf" srcId="{CE84FCA6-67EB-40C0-A3FE-E2B48FAD5306}" destId="{CDC59838-86E5-4B3C-A240-715656B52305}" srcOrd="1" destOrd="0" presId="urn:microsoft.com/office/officeart/2018/2/layout/IconVerticalSolidList"/>
    <dgm:cxn modelId="{7CE8A10B-A4E0-46F4-A66B-9DF25F59ECE6}" type="presParOf" srcId="{CE84FCA6-67EB-40C0-A3FE-E2B48FAD5306}" destId="{24D59298-FCC1-4E36-91D1-BB29772C495D}" srcOrd="2" destOrd="0" presId="urn:microsoft.com/office/officeart/2018/2/layout/IconVerticalSolidList"/>
    <dgm:cxn modelId="{E2AB1D84-161E-426B-B78F-128E5F20AD79}" type="presParOf" srcId="{24D59298-FCC1-4E36-91D1-BB29772C495D}" destId="{BA68870A-68DE-404E-AE67-C1E6E10D3DF2}" srcOrd="0" destOrd="0" presId="urn:microsoft.com/office/officeart/2018/2/layout/IconVerticalSolidList"/>
    <dgm:cxn modelId="{34D73958-DA8F-4344-AEAE-AD4D87AFF0C7}" type="presParOf" srcId="{24D59298-FCC1-4E36-91D1-BB29772C495D}" destId="{13581114-CD91-41BF-9581-C626724A73F1}" srcOrd="1" destOrd="0" presId="urn:microsoft.com/office/officeart/2018/2/layout/IconVerticalSolidList"/>
    <dgm:cxn modelId="{1189BCEE-D209-40BE-B63C-036D7F00056B}" type="presParOf" srcId="{24D59298-FCC1-4E36-91D1-BB29772C495D}" destId="{F5D2CDC6-AEBA-4BD6-97BB-E701ACBA290E}" srcOrd="2" destOrd="0" presId="urn:microsoft.com/office/officeart/2018/2/layout/IconVerticalSolidList"/>
    <dgm:cxn modelId="{A78CE517-3787-425D-A9CF-A72B75878DAA}" type="presParOf" srcId="{24D59298-FCC1-4E36-91D1-BB29772C495D}" destId="{264E7D77-B6F4-473F-BEF6-C30D3EB77355}" srcOrd="3" destOrd="0" presId="urn:microsoft.com/office/officeart/2018/2/layout/IconVerticalSolidList"/>
    <dgm:cxn modelId="{406F85FD-22FE-443A-9CDE-443D447367C5}" type="presParOf" srcId="{CE84FCA6-67EB-40C0-A3FE-E2B48FAD5306}" destId="{4463FDD6-EAEE-4A3A-ADED-756D6C91684B}" srcOrd="3" destOrd="0" presId="urn:microsoft.com/office/officeart/2018/2/layout/IconVerticalSolidList"/>
    <dgm:cxn modelId="{71DE3DA8-B94C-4221-8A4F-0B3D86C47B13}" type="presParOf" srcId="{CE84FCA6-67EB-40C0-A3FE-E2B48FAD5306}" destId="{44882DBE-89CD-4BC0-9739-0232D033D621}" srcOrd="4" destOrd="0" presId="urn:microsoft.com/office/officeart/2018/2/layout/IconVerticalSolidList"/>
    <dgm:cxn modelId="{2017AD8B-1A56-4EF5-A401-CA577086AEBE}" type="presParOf" srcId="{44882DBE-89CD-4BC0-9739-0232D033D621}" destId="{15858035-6105-41A2-BB56-D2F8E29EA0CB}" srcOrd="0" destOrd="0" presId="urn:microsoft.com/office/officeart/2018/2/layout/IconVerticalSolidList"/>
    <dgm:cxn modelId="{C0F74209-2B14-4139-9F3E-1FD7E406CE46}" type="presParOf" srcId="{44882DBE-89CD-4BC0-9739-0232D033D621}" destId="{61CCA3DA-2A6A-467E-85C0-E8EE4BE7E228}" srcOrd="1" destOrd="0" presId="urn:microsoft.com/office/officeart/2018/2/layout/IconVerticalSolidList"/>
    <dgm:cxn modelId="{ECD9FC21-E8C7-410A-8BE9-B868EECE899C}" type="presParOf" srcId="{44882DBE-89CD-4BC0-9739-0232D033D621}" destId="{E7AABFDA-3B2F-40BE-A1E3-E2EF47D164A4}" srcOrd="2" destOrd="0" presId="urn:microsoft.com/office/officeart/2018/2/layout/IconVerticalSolidList"/>
    <dgm:cxn modelId="{CFB597FD-51B0-4F68-B216-15512DA291C9}" type="presParOf" srcId="{44882DBE-89CD-4BC0-9739-0232D033D621}" destId="{E4427746-510B-4E7A-B3C5-7B92C3D06B8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718335-AA67-43AC-A168-7A7963965D5C}">
      <dsp:nvSpPr>
        <dsp:cNvPr id="0" name=""/>
        <dsp:cNvSpPr/>
      </dsp:nvSpPr>
      <dsp:spPr>
        <a:xfrm>
          <a:off x="417378" y="33949"/>
          <a:ext cx="583769" cy="5837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509849-B072-4451-BAC4-8D0A4F66B554}">
      <dsp:nvSpPr>
        <dsp:cNvPr id="0" name=""/>
        <dsp:cNvSpPr/>
      </dsp:nvSpPr>
      <dsp:spPr>
        <a:xfrm>
          <a:off x="60630" y="845502"/>
          <a:ext cx="1297265" cy="706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a:t>This study aims to explore how university students manage their stress levels.</a:t>
          </a:r>
          <a:endParaRPr lang="en-US" sz="1100" kern="1200"/>
        </a:p>
      </dsp:txBody>
      <dsp:txXfrm>
        <a:off x="60630" y="845502"/>
        <a:ext cx="1297265" cy="706401"/>
      </dsp:txXfrm>
    </dsp:sp>
    <dsp:sp modelId="{474DB4AE-409E-4229-9948-3B0D92A790FA}">
      <dsp:nvSpPr>
        <dsp:cNvPr id="0" name=""/>
        <dsp:cNvSpPr/>
      </dsp:nvSpPr>
      <dsp:spPr>
        <a:xfrm>
          <a:off x="1941665" y="33949"/>
          <a:ext cx="583769" cy="5837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642186-8475-44DE-B1B7-75CCD308C88C}">
      <dsp:nvSpPr>
        <dsp:cNvPr id="0" name=""/>
        <dsp:cNvSpPr/>
      </dsp:nvSpPr>
      <dsp:spPr>
        <a:xfrm>
          <a:off x="1584917" y="845502"/>
          <a:ext cx="1297265" cy="706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a:t>Stress is a common experience among university students, often caused by academic pressure, deadlines, and workload (Reis, et. Al., 2021).</a:t>
          </a:r>
          <a:endParaRPr lang="en-US" sz="1100" kern="1200"/>
        </a:p>
      </dsp:txBody>
      <dsp:txXfrm>
        <a:off x="1584917" y="845502"/>
        <a:ext cx="1297265" cy="706401"/>
      </dsp:txXfrm>
    </dsp:sp>
    <dsp:sp modelId="{B0E3BFD9-17CC-4E47-AA41-DD65DFDE3628}">
      <dsp:nvSpPr>
        <dsp:cNvPr id="0" name=""/>
        <dsp:cNvSpPr/>
      </dsp:nvSpPr>
      <dsp:spPr>
        <a:xfrm>
          <a:off x="1179521" y="1876220"/>
          <a:ext cx="583769" cy="5837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B27AF1-A9F9-4EC2-8710-9CB866F1368A}">
      <dsp:nvSpPr>
        <dsp:cNvPr id="0" name=""/>
        <dsp:cNvSpPr/>
      </dsp:nvSpPr>
      <dsp:spPr>
        <a:xfrm>
          <a:off x="822773" y="2687772"/>
          <a:ext cx="1297265" cy="706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The aim of this question is understood how UWTSD students handle stress and what causes it.</a:t>
          </a:r>
        </a:p>
        <a:p>
          <a:pPr marL="0" lvl="0" indent="0" algn="ctr" defTabSz="488950">
            <a:spcBef>
              <a:spcPct val="0"/>
            </a:spcBef>
            <a:spcAft>
              <a:spcPct val="35000"/>
            </a:spcAft>
            <a:buNone/>
          </a:pPr>
          <a:endParaRPr lang="en-US" sz="1100" kern="1200"/>
        </a:p>
      </dsp:txBody>
      <dsp:txXfrm>
        <a:off x="822773" y="2687772"/>
        <a:ext cx="1297265" cy="7064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141912-6106-439C-9F1E-6D42825934AF}">
      <dsp:nvSpPr>
        <dsp:cNvPr id="0" name=""/>
        <dsp:cNvSpPr/>
      </dsp:nvSpPr>
      <dsp:spPr>
        <a:xfrm>
          <a:off x="0" y="725"/>
          <a:ext cx="7240146" cy="16977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84DE96-7461-42C3-903F-3DBF78EFD5A5}">
      <dsp:nvSpPr>
        <dsp:cNvPr id="0" name=""/>
        <dsp:cNvSpPr/>
      </dsp:nvSpPr>
      <dsp:spPr>
        <a:xfrm>
          <a:off x="513571" y="382720"/>
          <a:ext cx="933766" cy="9337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3F4943-6469-4217-A3F0-924E80E1BF0C}">
      <dsp:nvSpPr>
        <dsp:cNvPr id="0" name=""/>
        <dsp:cNvSpPr/>
      </dsp:nvSpPr>
      <dsp:spPr>
        <a:xfrm>
          <a:off x="1960909" y="725"/>
          <a:ext cx="5279236" cy="1697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679" tIns="179679" rIns="179679" bIns="179679" numCol="1" spcCol="1270" anchor="ctr" anchorCtr="0">
          <a:noAutofit/>
        </a:bodyPr>
        <a:lstStyle/>
        <a:p>
          <a:pPr marL="0" lvl="0" indent="0" algn="l" defTabSz="977900">
            <a:lnSpc>
              <a:spcPct val="90000"/>
            </a:lnSpc>
            <a:spcBef>
              <a:spcPct val="0"/>
            </a:spcBef>
            <a:spcAft>
              <a:spcPct val="35000"/>
            </a:spcAft>
            <a:buNone/>
          </a:pPr>
          <a:r>
            <a:rPr lang="en-US" sz="2200" kern="1200"/>
            <a:t>Topic question</a:t>
          </a:r>
        </a:p>
      </dsp:txBody>
      <dsp:txXfrm>
        <a:off x="1960909" y="725"/>
        <a:ext cx="5279236" cy="1697756"/>
      </dsp:txXfrm>
    </dsp:sp>
    <dsp:sp modelId="{BA68870A-68DE-404E-AE67-C1E6E10D3DF2}">
      <dsp:nvSpPr>
        <dsp:cNvPr id="0" name=""/>
        <dsp:cNvSpPr/>
      </dsp:nvSpPr>
      <dsp:spPr>
        <a:xfrm>
          <a:off x="0" y="2122921"/>
          <a:ext cx="7240146" cy="16977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581114-CD91-41BF-9581-C626724A73F1}">
      <dsp:nvSpPr>
        <dsp:cNvPr id="0" name=""/>
        <dsp:cNvSpPr/>
      </dsp:nvSpPr>
      <dsp:spPr>
        <a:xfrm>
          <a:off x="513571" y="2504916"/>
          <a:ext cx="933766" cy="9337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4E7D77-B6F4-473F-BEF6-C30D3EB77355}">
      <dsp:nvSpPr>
        <dsp:cNvPr id="0" name=""/>
        <dsp:cNvSpPr/>
      </dsp:nvSpPr>
      <dsp:spPr>
        <a:xfrm>
          <a:off x="1960909" y="2122921"/>
          <a:ext cx="5279236" cy="1697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679" tIns="179679" rIns="179679" bIns="179679" numCol="1" spcCol="1270" anchor="ctr" anchorCtr="0">
          <a:noAutofit/>
        </a:bodyPr>
        <a:lstStyle/>
        <a:p>
          <a:pPr marL="0" lvl="0" indent="0" algn="l" defTabSz="977900">
            <a:lnSpc>
              <a:spcPct val="90000"/>
            </a:lnSpc>
            <a:spcBef>
              <a:spcPct val="0"/>
            </a:spcBef>
            <a:spcAft>
              <a:spcPct val="35000"/>
            </a:spcAft>
            <a:buNone/>
          </a:pPr>
          <a:r>
            <a:rPr lang="en-US" sz="2200" kern="1200"/>
            <a:t>How do university students deal with stress?</a:t>
          </a:r>
        </a:p>
      </dsp:txBody>
      <dsp:txXfrm>
        <a:off x="1960909" y="2122921"/>
        <a:ext cx="5279236" cy="1697756"/>
      </dsp:txXfrm>
    </dsp:sp>
    <dsp:sp modelId="{15858035-6105-41A2-BB56-D2F8E29EA0CB}">
      <dsp:nvSpPr>
        <dsp:cNvPr id="0" name=""/>
        <dsp:cNvSpPr/>
      </dsp:nvSpPr>
      <dsp:spPr>
        <a:xfrm>
          <a:off x="0" y="4245117"/>
          <a:ext cx="7240146" cy="16977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CCA3DA-2A6A-467E-85C0-E8EE4BE7E228}">
      <dsp:nvSpPr>
        <dsp:cNvPr id="0" name=""/>
        <dsp:cNvSpPr/>
      </dsp:nvSpPr>
      <dsp:spPr>
        <a:xfrm>
          <a:off x="513571" y="4627112"/>
          <a:ext cx="933766" cy="9337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427746-510B-4E7A-B3C5-7B92C3D06B80}">
      <dsp:nvSpPr>
        <dsp:cNvPr id="0" name=""/>
        <dsp:cNvSpPr/>
      </dsp:nvSpPr>
      <dsp:spPr>
        <a:xfrm>
          <a:off x="1960909" y="4245117"/>
          <a:ext cx="5279236" cy="1697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679" tIns="179679" rIns="179679" bIns="179679" numCol="1" spcCol="1270" anchor="ctr" anchorCtr="0">
          <a:noAutofit/>
        </a:bodyPr>
        <a:lstStyle/>
        <a:p>
          <a:pPr marL="0" lvl="0" indent="0" algn="l" defTabSz="977900">
            <a:lnSpc>
              <a:spcPct val="90000"/>
            </a:lnSpc>
            <a:spcBef>
              <a:spcPct val="0"/>
            </a:spcBef>
            <a:spcAft>
              <a:spcPct val="35000"/>
            </a:spcAft>
            <a:buNone/>
          </a:pPr>
          <a:r>
            <a:rPr lang="en-US" sz="2200" kern="1200"/>
            <a:t>Aim of this research- To </a:t>
          </a:r>
          <a:r>
            <a:rPr lang="en-GB" sz="2200" b="0" i="0" kern="1200"/>
            <a:t>investigate</a:t>
          </a:r>
          <a:r>
            <a:rPr lang="en-US" sz="2200" kern="1200"/>
            <a:t> how UWTSD students deal with stress levels and identity the coping strategies that use the most often </a:t>
          </a:r>
        </a:p>
      </dsp:txBody>
      <dsp:txXfrm>
        <a:off x="1960909" y="4245117"/>
        <a:ext cx="5279236" cy="169775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E6BF66-38C9-3042-A608-BF6F28C8E797}" type="datetimeFigureOut">
              <a:rPr lang="en-US" smtClean="0"/>
              <a:t>5/7/26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820B00-98B2-9E4E-AE7F-DBA727C413BD}" type="slidenum">
              <a:rPr lang="en-US" smtClean="0"/>
              <a:t>‹#›</a:t>
            </a:fld>
            <a:endParaRPr lang="en-US"/>
          </a:p>
        </p:txBody>
      </p:sp>
    </p:spTree>
    <p:extLst>
      <p:ext uri="{BB962C8B-B14F-4D97-AF65-F5344CB8AC3E}">
        <p14:creationId xmlns:p14="http://schemas.microsoft.com/office/powerpoint/2010/main" val="5816324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820B00-98B2-9E4E-AE7F-DBA727C413BD}" type="slidenum">
              <a:rPr lang="en-US" smtClean="0"/>
              <a:t>3</a:t>
            </a:fld>
            <a:endParaRPr lang="en-US"/>
          </a:p>
        </p:txBody>
      </p:sp>
    </p:spTree>
    <p:extLst>
      <p:ext uri="{BB962C8B-B14F-4D97-AF65-F5344CB8AC3E}">
        <p14:creationId xmlns:p14="http://schemas.microsoft.com/office/powerpoint/2010/main" val="24318129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820B00-98B2-9E4E-AE7F-DBA727C413BD}" type="slidenum">
              <a:rPr lang="en-US" smtClean="0"/>
              <a:t>5</a:t>
            </a:fld>
            <a:endParaRPr lang="en-US"/>
          </a:p>
        </p:txBody>
      </p:sp>
    </p:spTree>
    <p:extLst>
      <p:ext uri="{BB962C8B-B14F-4D97-AF65-F5344CB8AC3E}">
        <p14:creationId xmlns:p14="http://schemas.microsoft.com/office/powerpoint/2010/main" val="20796552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820B00-98B2-9E4E-AE7F-DBA727C413BD}" type="slidenum">
              <a:rPr lang="en-US" smtClean="0"/>
              <a:t>9</a:t>
            </a:fld>
            <a:endParaRPr lang="en-US"/>
          </a:p>
        </p:txBody>
      </p:sp>
    </p:spTree>
    <p:extLst>
      <p:ext uri="{BB962C8B-B14F-4D97-AF65-F5344CB8AC3E}">
        <p14:creationId xmlns:p14="http://schemas.microsoft.com/office/powerpoint/2010/main" val="36472422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Saturday, May 2, 2026</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21872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Saturday, May 2, 2026</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047154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Saturday, May 2, 2026</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5398607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Saturday, May 2, 2026</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0597120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Saturday, May 2, 2026</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751411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Saturday, May 2, 2026</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5718840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Saturday, May 2, 2026</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285407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Saturday, May 2, 2026</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1765025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Saturday, May 2, 2026</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211068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Saturday, May 2, 2026</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664010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Saturday, May 2, 2026</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9366172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Saturday, May 2, 2026</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1612889451"/>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1002/smi.3058" TargetMode="External"/><Relationship Id="rId3" Type="http://schemas.openxmlformats.org/officeDocument/2006/relationships/hyperlink" Target="https://doi.org/10.1080/2331186X.2023.2232686" TargetMode="External"/><Relationship Id="rId7" Type="http://schemas.openxmlformats.org/officeDocument/2006/relationships/hyperlink" Target="https://doi.org/10.1146/annurev-publhealth-032013-182440" TargetMode="External"/><Relationship Id="rId2" Type="http://schemas.openxmlformats.org/officeDocument/2006/relationships/hyperlink" Target="https://doi.org/10.1155/2023/2026971" TargetMode="External"/><Relationship Id="rId1" Type="http://schemas.openxmlformats.org/officeDocument/2006/relationships/slideLayout" Target="../slideLayouts/slideLayout2.xml"/><Relationship Id="rId6" Type="http://schemas.openxmlformats.org/officeDocument/2006/relationships/hyperlink" Target="https://doi.org/10.2196/71032" TargetMode="External"/><Relationship Id="rId11" Type="http://schemas.openxmlformats.org/officeDocument/2006/relationships/hyperlink" Target="https://www.uwtsd.ac.uk/research/research-integrity-and-ethics" TargetMode="External"/><Relationship Id="rId5" Type="http://schemas.openxmlformats.org/officeDocument/2006/relationships/hyperlink" Target="https://doi.org/10.1177/1049732303260610" TargetMode="External"/><Relationship Id="rId10" Type="http://schemas.openxmlformats.org/officeDocument/2006/relationships/hyperlink" Target="https://doi.org/10.1371/journal.pone.0275925" TargetMode="External"/><Relationship Id="rId4" Type="http://schemas.openxmlformats.org/officeDocument/2006/relationships/hyperlink" Target="https://doi.org/10.1186/s12888-025-07069-8" TargetMode="External"/><Relationship Id="rId9" Type="http://schemas.openxmlformats.org/officeDocument/2006/relationships/hyperlink" Target="https://doi.org/10.3390/educsci1408085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619DE0E-F039-443E-AF60-E4B6AA72D2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A065953-3D69-4CD4-80C3-DF10DEB4C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0"/>
            <a:ext cx="8104091" cy="6857571"/>
          </a:xfrm>
          <a:prstGeom prst="rect">
            <a:avLst/>
          </a:prstGeom>
          <a:gradFill>
            <a:gsLst>
              <a:gs pos="0">
                <a:schemeClr val="accent4">
                  <a:alpha val="80000"/>
                </a:schemeClr>
              </a:gs>
              <a:gs pos="100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AB36DB5-F10D-4EDB-87E2-ECB9301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74250" y="627728"/>
            <a:ext cx="4355593" cy="8104092"/>
          </a:xfrm>
          <a:prstGeom prst="rect">
            <a:avLst/>
          </a:prstGeom>
          <a:gradFill>
            <a:gsLst>
              <a:gs pos="0">
                <a:schemeClr val="accent5">
                  <a:alpha val="0"/>
                </a:schemeClr>
              </a:gs>
              <a:gs pos="91000">
                <a:schemeClr val="accent2">
                  <a:alpha val="43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46F195D-95DC-419E-BBC1-E2B601A60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1"/>
            <a:ext cx="5638801" cy="6886827"/>
          </a:xfrm>
          <a:prstGeom prst="rect">
            <a:avLst/>
          </a:prstGeom>
          <a:gradFill>
            <a:gsLst>
              <a:gs pos="49000">
                <a:schemeClr val="accent6">
                  <a:lumMod val="75000"/>
                  <a:alpha val="0"/>
                </a:schemeClr>
              </a:gs>
              <a:gs pos="99000">
                <a:schemeClr val="accent6">
                  <a:alpha val="79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55993D72-5628-4E5E-BB9F-96066414E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609180" y="724988"/>
            <a:ext cx="5121259" cy="5458067"/>
          </a:xfrm>
          <a:prstGeom prst="ellipse">
            <a:avLst/>
          </a:prstGeom>
          <a:gradFill>
            <a:gsLst>
              <a:gs pos="39000">
                <a:schemeClr val="accent4">
                  <a:lumMod val="20000"/>
                  <a:lumOff val="80000"/>
                  <a:alpha val="0"/>
                </a:schemeClr>
              </a:gs>
              <a:gs pos="100000">
                <a:schemeClr val="accent6">
                  <a:alpha val="29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1D1AC8-28C7-91C6-9DCD-5C1D83971A42}"/>
              </a:ext>
            </a:extLst>
          </p:cNvPr>
          <p:cNvSpPr>
            <a:spLocks noGrp="1"/>
          </p:cNvSpPr>
          <p:nvPr>
            <p:ph type="ctrTitle"/>
          </p:nvPr>
        </p:nvSpPr>
        <p:spPr>
          <a:xfrm>
            <a:off x="920151" y="2920878"/>
            <a:ext cx="6292690" cy="2992576"/>
          </a:xfrm>
        </p:spPr>
        <p:txBody>
          <a:bodyPr anchor="t">
            <a:normAutofit fontScale="90000"/>
          </a:bodyPr>
          <a:lstStyle/>
          <a:p>
            <a:pPr algn="l">
              <a:lnSpc>
                <a:spcPct val="90000"/>
              </a:lnSpc>
            </a:pPr>
            <a:r>
              <a:rPr lang="en-GB"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How do university students, deal with stress?</a:t>
            </a:r>
            <a:br>
              <a:rPr lang="en-GB"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Lucian Evans </a:t>
            </a:r>
            <a:br>
              <a:rPr lang="en-GB"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2404004</a:t>
            </a:r>
            <a:br>
              <a:rPr lang="en-GB"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endParaRPr lang="en-US" dirty="0">
              <a:solidFill>
                <a:schemeClr val="bg1"/>
              </a:solidFill>
            </a:endParaRPr>
          </a:p>
        </p:txBody>
      </p:sp>
      <p:pic>
        <p:nvPicPr>
          <p:cNvPr id="21" name="Picture 20">
            <a:extLst>
              <a:ext uri="{FF2B5EF4-FFF2-40B4-BE49-F238E27FC236}">
                <a16:creationId xmlns:a16="http://schemas.microsoft.com/office/drawing/2014/main" id="{B4DB6299-22F7-E386-72E0-BE0AF405483D}"/>
              </a:ext>
            </a:extLst>
          </p:cNvPr>
          <p:cNvPicPr>
            <a:picLocks noChangeAspect="1"/>
          </p:cNvPicPr>
          <p:nvPr/>
        </p:nvPicPr>
        <p:blipFill>
          <a:blip r:embed="rId2"/>
          <a:srcRect l="50841" r="4323"/>
          <a:stretch>
            <a:fillRect/>
          </a:stretch>
        </p:blipFill>
        <p:spPr>
          <a:xfrm>
            <a:off x="8104092" y="10"/>
            <a:ext cx="4099858" cy="6857990"/>
          </a:xfrm>
          <a:prstGeom prst="rect">
            <a:avLst/>
          </a:prstGeom>
        </p:spPr>
      </p:pic>
    </p:spTree>
    <p:extLst>
      <p:ext uri="{BB962C8B-B14F-4D97-AF65-F5344CB8AC3E}">
        <p14:creationId xmlns:p14="http://schemas.microsoft.com/office/powerpoint/2010/main" val="40226312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2" name="Rectangle 1071">
            <a:extLst>
              <a:ext uri="{FF2B5EF4-FFF2-40B4-BE49-F238E27FC236}">
                <a16:creationId xmlns:a16="http://schemas.microsoft.com/office/drawing/2014/main" id="{E3CBB9B1-7B7D-4BA1-A1AF-572168B39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81538F-1F04-4615-E2E8-B8B47D621081}"/>
              </a:ext>
            </a:extLst>
          </p:cNvPr>
          <p:cNvSpPr>
            <a:spLocks noGrp="1"/>
          </p:cNvSpPr>
          <p:nvPr>
            <p:ph type="title"/>
          </p:nvPr>
        </p:nvSpPr>
        <p:spPr>
          <a:xfrm>
            <a:off x="8643193" y="457201"/>
            <a:ext cx="3091607" cy="1727643"/>
          </a:xfrm>
        </p:spPr>
        <p:txBody>
          <a:bodyPr anchor="b">
            <a:normAutofit/>
          </a:bodyPr>
          <a:lstStyle/>
          <a:p>
            <a:r>
              <a:rPr lang="en-US" sz="1800"/>
              <a:t>Introduction </a:t>
            </a:r>
          </a:p>
        </p:txBody>
      </p:sp>
      <p:pic>
        <p:nvPicPr>
          <p:cNvPr id="1026" name="Picture 2" descr="Stress Vector Art, Icons, and Graphics for Free Download">
            <a:extLst>
              <a:ext uri="{FF2B5EF4-FFF2-40B4-BE49-F238E27FC236}">
                <a16:creationId xmlns:a16="http://schemas.microsoft.com/office/drawing/2014/main" id="{656253EB-2460-7B8F-573D-41318DD1F8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13" r="3876" b="-3"/>
          <a:stretch>
            <a:fillRect/>
          </a:stretch>
        </p:blipFill>
        <p:spPr bwMode="auto">
          <a:xfrm>
            <a:off x="20" y="431"/>
            <a:ext cx="8115280" cy="6408311"/>
          </a:xfrm>
          <a:prstGeom prst="rect">
            <a:avLst/>
          </a:prstGeom>
          <a:noFill/>
          <a:extLst>
            <a:ext uri="{909E8E84-426E-40DD-AFC4-6F175D3DCCD1}">
              <a14:hiddenFill xmlns:a14="http://schemas.microsoft.com/office/drawing/2010/main">
                <a:solidFill>
                  <a:srgbClr val="FFFFFF"/>
                </a:solidFill>
              </a14:hiddenFill>
            </a:ext>
          </a:extLst>
        </p:spPr>
      </p:pic>
      <p:sp>
        <p:nvSpPr>
          <p:cNvPr id="1073" name="Rectangle 1072">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49257"/>
          </a:xfrm>
          <a:prstGeom prst="rect">
            <a:avLst/>
          </a:prstGeom>
          <a:gradFill>
            <a:gsLst>
              <a:gs pos="34000">
                <a:schemeClr val="accent4">
                  <a:alpha val="73000"/>
                </a:schemeClr>
              </a:gs>
              <a:gs pos="100000">
                <a:schemeClr val="accent5">
                  <a:alpha val="89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4" name="Rectangle 1073">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314"/>
            <a:ext cx="8115300" cy="449258"/>
          </a:xfrm>
          <a:prstGeom prst="rect">
            <a:avLst/>
          </a:prstGeom>
          <a:gradFill>
            <a:gsLst>
              <a:gs pos="22000">
                <a:schemeClr val="accent5">
                  <a:lumMod val="60000"/>
                  <a:lumOff val="40000"/>
                  <a:alpha val="55000"/>
                </a:schemeClr>
              </a:gs>
              <a:gs pos="99000">
                <a:schemeClr val="accent2"/>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6" name="Content Placeholder 2">
            <a:extLst>
              <a:ext uri="{FF2B5EF4-FFF2-40B4-BE49-F238E27FC236}">
                <a16:creationId xmlns:a16="http://schemas.microsoft.com/office/drawing/2014/main" id="{9266C364-C75F-8CE4-BA9C-BC70D8B55742}"/>
              </a:ext>
            </a:extLst>
          </p:cNvPr>
          <p:cNvGraphicFramePr>
            <a:graphicFrameLocks noGrp="1"/>
          </p:cNvGraphicFramePr>
          <p:nvPr>
            <p:ph idx="1"/>
            <p:extLst>
              <p:ext uri="{D42A27DB-BD31-4B8C-83A1-F6EECF244321}">
                <p14:modId xmlns:p14="http://schemas.microsoft.com/office/powerpoint/2010/main" val="1405229329"/>
              </p:ext>
            </p:extLst>
          </p:nvPr>
        </p:nvGraphicFramePr>
        <p:xfrm>
          <a:off x="8643193" y="2530549"/>
          <a:ext cx="2942813" cy="34281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64975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93DAF4AA-9270-40B5-B73C-B11B9A92F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1EB995-4A8B-3778-75D8-AD1DCE4BDA48}"/>
              </a:ext>
            </a:extLst>
          </p:cNvPr>
          <p:cNvSpPr>
            <a:spLocks noGrp="1"/>
          </p:cNvSpPr>
          <p:nvPr>
            <p:ph type="title"/>
          </p:nvPr>
        </p:nvSpPr>
        <p:spPr>
          <a:xfrm>
            <a:off x="1371598" y="462743"/>
            <a:ext cx="5327375" cy="1560022"/>
          </a:xfrm>
        </p:spPr>
        <p:txBody>
          <a:bodyPr anchor="b">
            <a:normAutofit/>
          </a:bodyPr>
          <a:lstStyle/>
          <a:p>
            <a:r>
              <a:rPr lang="en-US" dirty="0"/>
              <a:t>Introduction/ Rationale </a:t>
            </a:r>
          </a:p>
        </p:txBody>
      </p:sp>
      <p:sp>
        <p:nvSpPr>
          <p:cNvPr id="3" name="Content Placeholder 2">
            <a:extLst>
              <a:ext uri="{FF2B5EF4-FFF2-40B4-BE49-F238E27FC236}">
                <a16:creationId xmlns:a16="http://schemas.microsoft.com/office/drawing/2014/main" id="{33C99C91-8F29-5E04-2027-264867C5290B}"/>
              </a:ext>
            </a:extLst>
          </p:cNvPr>
          <p:cNvSpPr>
            <a:spLocks noGrp="1"/>
          </p:cNvSpPr>
          <p:nvPr>
            <p:ph idx="1"/>
          </p:nvPr>
        </p:nvSpPr>
        <p:spPr>
          <a:xfrm>
            <a:off x="714376" y="2279374"/>
            <a:ext cx="5984598" cy="3601436"/>
          </a:xfrm>
        </p:spPr>
        <p:txBody>
          <a:bodyPr>
            <a:normAutofit lnSpcReduction="10000"/>
          </a:bodyPr>
          <a:lstStyle/>
          <a:p>
            <a:pPr>
              <a:lnSpc>
                <a:spcPct val="110000"/>
              </a:lnSpc>
            </a:pPr>
            <a:r>
              <a:rPr lang="en-US" sz="1600" b="1" dirty="0"/>
              <a:t>Purpose- To dive deeper into the stress levels of students</a:t>
            </a:r>
          </a:p>
          <a:p>
            <a:pPr>
              <a:lnSpc>
                <a:spcPct val="110000"/>
              </a:lnSpc>
            </a:pPr>
            <a:r>
              <a:rPr lang="en-US" sz="1600" b="1" dirty="0"/>
              <a:t>Why is this topic a problem? </a:t>
            </a:r>
            <a:r>
              <a:rPr lang="en-US" sz="1600" dirty="0"/>
              <a:t>According to </a:t>
            </a:r>
            <a:r>
              <a:rPr lang="en-GB" sz="1600" b="0" i="0" u="none" strike="noStrike" dirty="0" err="1">
                <a:effectLst/>
                <a:latin typeface="Source Sans Pro" panose="020B0503030403020204" pitchFamily="34" charset="0"/>
              </a:rPr>
              <a:t>Slimmen</a:t>
            </a:r>
            <a:r>
              <a:rPr lang="en-GB" sz="1600" b="0" i="0" u="none" strike="noStrike" dirty="0">
                <a:effectLst/>
                <a:latin typeface="Source Sans Pro" panose="020B0503030403020204" pitchFamily="34" charset="0"/>
              </a:rPr>
              <a:t>, et al,. (2022) Increasing workloads and deadlines  can negatively impact a student's wellbeing and their performance in academic and the level of their work</a:t>
            </a:r>
          </a:p>
          <a:p>
            <a:pPr>
              <a:lnSpc>
                <a:spcPct val="110000"/>
              </a:lnSpc>
            </a:pPr>
            <a:r>
              <a:rPr lang="en-GB" sz="1600" b="1" dirty="0">
                <a:latin typeface="Source Sans Pro" panose="020B0503030403020204" pitchFamily="34" charset="0"/>
              </a:rPr>
              <a:t>Why is it important to deal with this topic? </a:t>
            </a:r>
            <a:r>
              <a:rPr lang="en-GB" sz="1600" dirty="0">
                <a:latin typeface="Source Sans Pro" panose="020B0503030403020204" pitchFamily="34" charset="0"/>
              </a:rPr>
              <a:t>Not dealing with this topic could lead to serval concerning problems not just for students but for every person,  mental health, wellbeing, anxiety and lack of motivation is something that could be affected (</a:t>
            </a:r>
            <a:r>
              <a:rPr lang="en-GB" sz="1600" b="0" i="0" u="none" strike="noStrike" dirty="0">
                <a:effectLst/>
                <a:latin typeface="Source Sans Pro" panose="020B0503030403020204" pitchFamily="34" charset="0"/>
              </a:rPr>
              <a:t>Córdova, et al., 2023)</a:t>
            </a:r>
          </a:p>
          <a:p>
            <a:pPr>
              <a:lnSpc>
                <a:spcPct val="110000"/>
              </a:lnSpc>
            </a:pPr>
            <a:r>
              <a:rPr lang="en-GB" sz="1600" dirty="0">
                <a:latin typeface="Source Sans Pro" panose="020B0503030403020204" pitchFamily="34" charset="0"/>
              </a:rPr>
              <a:t>Managing stress is an important factor in life to improve the wellbeing and for students their academic success.   (Kowalski, et al. (2025)</a:t>
            </a:r>
          </a:p>
          <a:p>
            <a:pPr>
              <a:lnSpc>
                <a:spcPct val="110000"/>
              </a:lnSpc>
            </a:pPr>
            <a:endParaRPr lang="en-GB" sz="1400" b="0" i="0" u="none" strike="noStrike" dirty="0">
              <a:effectLst/>
              <a:latin typeface="Source Sans Pro" panose="020B0503030403020204" pitchFamily="34" charset="0"/>
            </a:endParaRPr>
          </a:p>
          <a:p>
            <a:pPr>
              <a:lnSpc>
                <a:spcPct val="110000"/>
              </a:lnSpc>
            </a:pPr>
            <a:endParaRPr lang="en-GB" sz="1400" b="0" i="0" u="none" strike="noStrike" dirty="0">
              <a:effectLst/>
              <a:latin typeface="Source Sans Pro" panose="020B0503030403020204" pitchFamily="34" charset="0"/>
            </a:endParaRPr>
          </a:p>
          <a:p>
            <a:pPr>
              <a:lnSpc>
                <a:spcPct val="110000"/>
              </a:lnSpc>
            </a:pPr>
            <a:endParaRPr lang="en-GB" sz="1400" b="0" i="0" u="none" strike="noStrike" dirty="0">
              <a:effectLst/>
              <a:latin typeface="Source Sans Pro" panose="020B0503030403020204" pitchFamily="34" charset="0"/>
            </a:endParaRPr>
          </a:p>
          <a:p>
            <a:pPr>
              <a:lnSpc>
                <a:spcPct val="110000"/>
              </a:lnSpc>
            </a:pPr>
            <a:endParaRPr lang="en-US" sz="1400" dirty="0"/>
          </a:p>
          <a:p>
            <a:pPr marL="0" indent="0">
              <a:lnSpc>
                <a:spcPct val="110000"/>
              </a:lnSpc>
              <a:buNone/>
            </a:pPr>
            <a:endParaRPr lang="en-US" sz="1400" dirty="0"/>
          </a:p>
        </p:txBody>
      </p:sp>
      <p:sp>
        <p:nvSpPr>
          <p:cNvPr id="2070" name="Rectangle 2069">
            <a:extLst>
              <a:ext uri="{FF2B5EF4-FFF2-40B4-BE49-F238E27FC236}">
                <a16:creationId xmlns:a16="http://schemas.microsoft.com/office/drawing/2014/main" id="{31D5E60A-D6B1-4F21-A993-313958AF0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15300" y="-4"/>
            <a:ext cx="4076699" cy="6858003"/>
          </a:xfrm>
          <a:prstGeom prst="rect">
            <a:avLst/>
          </a:prstGeom>
          <a:gradFill>
            <a:gsLst>
              <a:gs pos="8000">
                <a:schemeClr val="accent6"/>
              </a:gs>
              <a:gs pos="100000">
                <a:schemeClr val="accent5">
                  <a:alpha val="90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2" name="Rectangle 2071">
            <a:extLst>
              <a:ext uri="{FF2B5EF4-FFF2-40B4-BE49-F238E27FC236}">
                <a16:creationId xmlns:a16="http://schemas.microsoft.com/office/drawing/2014/main" id="{5B7BB16B-E108-4C64-97D5-7AC67CC5E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24863" y="1390436"/>
            <a:ext cx="6857572" cy="4076700"/>
          </a:xfrm>
          <a:prstGeom prst="rect">
            <a:avLst/>
          </a:prstGeom>
          <a:gradFill>
            <a:gsLst>
              <a:gs pos="0">
                <a:schemeClr val="accent4">
                  <a:alpha val="13000"/>
                </a:schemeClr>
              </a:gs>
              <a:gs pos="99000">
                <a:schemeClr val="accent2">
                  <a:alpha val="5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74" name="Rectangle 2073">
            <a:extLst>
              <a:ext uri="{FF2B5EF4-FFF2-40B4-BE49-F238E27FC236}">
                <a16:creationId xmlns:a16="http://schemas.microsoft.com/office/drawing/2014/main" id="{A5F6A003-4671-4F7B-A12E-2946D61E4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85110" y="1451112"/>
            <a:ext cx="6858001" cy="3955771"/>
          </a:xfrm>
          <a:prstGeom prst="rect">
            <a:avLst/>
          </a:prstGeom>
          <a:gradFill>
            <a:gsLst>
              <a:gs pos="0">
                <a:schemeClr val="accent6">
                  <a:alpha val="0"/>
                </a:schemeClr>
              </a:gs>
              <a:gs pos="72000">
                <a:schemeClr val="tx2">
                  <a:lumMod val="75000"/>
                  <a:lumOff val="25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0" name="Picture 2" descr="Stress Stock Photos, Images and Backgrounds for Free Download">
            <a:extLst>
              <a:ext uri="{FF2B5EF4-FFF2-40B4-BE49-F238E27FC236}">
                <a16:creationId xmlns:a16="http://schemas.microsoft.com/office/drawing/2014/main" id="{95FB7051-0B61-F555-94F2-F6B64564C3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437" r="10764" b="-5"/>
          <a:stretch>
            <a:fillRect/>
          </a:stretch>
        </p:blipFill>
        <p:spPr bwMode="auto">
          <a:xfrm>
            <a:off x="7169796" y="1028699"/>
            <a:ext cx="4076701" cy="3950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66539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D8F72C-3BD9-56C5-F48A-46A38E7F9F5A}"/>
              </a:ext>
            </a:extLst>
          </p:cNvPr>
          <p:cNvSpPr>
            <a:spLocks noGrp="1"/>
          </p:cNvSpPr>
          <p:nvPr>
            <p:ph type="title"/>
          </p:nvPr>
        </p:nvSpPr>
        <p:spPr>
          <a:xfrm>
            <a:off x="457200" y="868280"/>
            <a:ext cx="3390645" cy="3363597"/>
          </a:xfrm>
        </p:spPr>
        <p:txBody>
          <a:bodyPr>
            <a:normAutofit/>
          </a:bodyPr>
          <a:lstStyle/>
          <a:p>
            <a:pPr algn="r"/>
            <a:r>
              <a:rPr lang="en-US" sz="3200">
                <a:solidFill>
                  <a:schemeClr val="bg1"/>
                </a:solidFill>
              </a:rPr>
              <a:t>Research aim </a:t>
            </a:r>
          </a:p>
        </p:txBody>
      </p:sp>
      <p:graphicFrame>
        <p:nvGraphicFramePr>
          <p:cNvPr id="5" name="Content Placeholder 2">
            <a:extLst>
              <a:ext uri="{FF2B5EF4-FFF2-40B4-BE49-F238E27FC236}">
                <a16:creationId xmlns:a16="http://schemas.microsoft.com/office/drawing/2014/main" id="{85DC5468-8D9D-E61E-E470-F09CFE220D3D}"/>
              </a:ext>
            </a:extLst>
          </p:cNvPr>
          <p:cNvGraphicFramePr>
            <a:graphicFrameLocks noGrp="1"/>
          </p:cNvGraphicFramePr>
          <p:nvPr>
            <p:ph idx="1"/>
            <p:extLst>
              <p:ext uri="{D42A27DB-BD31-4B8C-83A1-F6EECF244321}">
                <p14:modId xmlns:p14="http://schemas.microsoft.com/office/powerpoint/2010/main" val="1328223917"/>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44483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85">
            <a:extLst>
              <a:ext uri="{FF2B5EF4-FFF2-40B4-BE49-F238E27FC236}">
                <a16:creationId xmlns:a16="http://schemas.microsoft.com/office/drawing/2014/main" id="{93DAF4AA-9270-40B5-B73C-B11B9A92F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7D7C5D-C89C-B625-646A-EE64E2BA826F}"/>
              </a:ext>
            </a:extLst>
          </p:cNvPr>
          <p:cNvSpPr>
            <a:spLocks noGrp="1"/>
          </p:cNvSpPr>
          <p:nvPr>
            <p:ph type="title"/>
          </p:nvPr>
        </p:nvSpPr>
        <p:spPr>
          <a:xfrm>
            <a:off x="1371598" y="462743"/>
            <a:ext cx="5327375" cy="1560022"/>
          </a:xfrm>
        </p:spPr>
        <p:txBody>
          <a:bodyPr anchor="b">
            <a:normAutofit/>
          </a:bodyPr>
          <a:lstStyle/>
          <a:p>
            <a:r>
              <a:rPr lang="en-US" dirty="0"/>
              <a:t>Methodology </a:t>
            </a:r>
          </a:p>
        </p:txBody>
      </p:sp>
      <p:sp>
        <p:nvSpPr>
          <p:cNvPr id="3087" name="Rectangle 3086">
            <a:extLst>
              <a:ext uri="{FF2B5EF4-FFF2-40B4-BE49-F238E27FC236}">
                <a16:creationId xmlns:a16="http://schemas.microsoft.com/office/drawing/2014/main" id="{31D5E60A-D6B1-4F21-A993-313958AF0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15300" y="-4"/>
            <a:ext cx="4076699" cy="6858003"/>
          </a:xfrm>
          <a:prstGeom prst="rect">
            <a:avLst/>
          </a:prstGeom>
          <a:gradFill>
            <a:gsLst>
              <a:gs pos="8000">
                <a:schemeClr val="accent6"/>
              </a:gs>
              <a:gs pos="100000">
                <a:schemeClr val="accent5">
                  <a:alpha val="90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929F3D-F941-F4AE-DDD1-17B5641372DD}"/>
              </a:ext>
            </a:extLst>
          </p:cNvPr>
          <p:cNvSpPr>
            <a:spLocks noGrp="1"/>
          </p:cNvSpPr>
          <p:nvPr>
            <p:ph idx="1"/>
          </p:nvPr>
        </p:nvSpPr>
        <p:spPr>
          <a:xfrm>
            <a:off x="795648" y="2279374"/>
            <a:ext cx="5903326" cy="4358932"/>
          </a:xfrm>
        </p:spPr>
        <p:txBody>
          <a:bodyPr>
            <a:normAutofit fontScale="92500" lnSpcReduction="10000"/>
          </a:bodyPr>
          <a:lstStyle/>
          <a:p>
            <a:pPr>
              <a:lnSpc>
                <a:spcPct val="110000"/>
              </a:lnSpc>
            </a:pPr>
            <a:r>
              <a:rPr lang="en-US" sz="1600" dirty="0"/>
              <a:t>A mixed methodology approach was used, combining both quantitative and qualitative research</a:t>
            </a:r>
          </a:p>
          <a:p>
            <a:pPr>
              <a:lnSpc>
                <a:spcPct val="110000"/>
              </a:lnSpc>
            </a:pPr>
            <a:r>
              <a:rPr lang="en-US" sz="1600" dirty="0"/>
              <a:t>Quantitative data helped me identify the patters in students stress levels </a:t>
            </a:r>
          </a:p>
          <a:p>
            <a:pPr>
              <a:lnSpc>
                <a:spcPct val="110000"/>
              </a:lnSpc>
            </a:pPr>
            <a:r>
              <a:rPr lang="en-US" sz="1600" dirty="0"/>
              <a:t>Qualitative data provided more detailed insight into how students mange their stress</a:t>
            </a:r>
          </a:p>
          <a:p>
            <a:pPr>
              <a:lnSpc>
                <a:spcPct val="110000"/>
              </a:lnSpc>
            </a:pPr>
            <a:r>
              <a:rPr lang="en-US" sz="1600" dirty="0"/>
              <a:t> Data was collected using Questionnaires and interviews -  four participants were selected for the interviews and 23 students answered the questionnaire.</a:t>
            </a:r>
          </a:p>
          <a:p>
            <a:pPr>
              <a:lnSpc>
                <a:spcPct val="110000"/>
              </a:lnSpc>
            </a:pPr>
            <a:r>
              <a:rPr lang="en-US" sz="1600" dirty="0"/>
              <a:t>Ethics form was completed by following UWTSD, (2022) guidelines- this was completed before data took place </a:t>
            </a:r>
          </a:p>
          <a:p>
            <a:pPr>
              <a:lnSpc>
                <a:spcPct val="110000"/>
              </a:lnSpc>
            </a:pPr>
            <a:endParaRPr lang="en-US" sz="1100" dirty="0"/>
          </a:p>
          <a:p>
            <a:pPr>
              <a:lnSpc>
                <a:spcPct val="110000"/>
              </a:lnSpc>
            </a:pPr>
            <a:endParaRPr lang="en-US" sz="1100" dirty="0"/>
          </a:p>
          <a:p>
            <a:pPr>
              <a:lnSpc>
                <a:spcPct val="110000"/>
              </a:lnSpc>
            </a:pPr>
            <a:endParaRPr lang="en-US" sz="1100" dirty="0"/>
          </a:p>
          <a:p>
            <a:pPr marL="0" indent="0">
              <a:lnSpc>
                <a:spcPct val="110000"/>
              </a:lnSpc>
              <a:buNone/>
            </a:pPr>
            <a:endParaRPr lang="en-US" sz="1100" dirty="0"/>
          </a:p>
          <a:p>
            <a:pPr>
              <a:lnSpc>
                <a:spcPct val="110000"/>
              </a:lnSpc>
            </a:pPr>
            <a:r>
              <a:rPr lang="en-US" sz="1100" dirty="0"/>
              <a:t> </a:t>
            </a:r>
          </a:p>
        </p:txBody>
      </p:sp>
      <p:sp>
        <p:nvSpPr>
          <p:cNvPr id="3088" name="Rectangle 3087">
            <a:extLst>
              <a:ext uri="{FF2B5EF4-FFF2-40B4-BE49-F238E27FC236}">
                <a16:creationId xmlns:a16="http://schemas.microsoft.com/office/drawing/2014/main" id="{5B7BB16B-E108-4C64-97D5-7AC67CC5E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24863" y="1390436"/>
            <a:ext cx="6857572" cy="4076700"/>
          </a:xfrm>
          <a:prstGeom prst="rect">
            <a:avLst/>
          </a:prstGeom>
          <a:gradFill>
            <a:gsLst>
              <a:gs pos="0">
                <a:schemeClr val="accent4">
                  <a:alpha val="13000"/>
                </a:schemeClr>
              </a:gs>
              <a:gs pos="99000">
                <a:schemeClr val="accent2">
                  <a:alpha val="5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5" name="Rectangle 3084">
            <a:extLst>
              <a:ext uri="{FF2B5EF4-FFF2-40B4-BE49-F238E27FC236}">
                <a16:creationId xmlns:a16="http://schemas.microsoft.com/office/drawing/2014/main" id="{A5F6A003-4671-4F7B-A12E-2946D61E4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85110" y="1451112"/>
            <a:ext cx="6858001" cy="3955771"/>
          </a:xfrm>
          <a:prstGeom prst="rect">
            <a:avLst/>
          </a:prstGeom>
          <a:gradFill>
            <a:gsLst>
              <a:gs pos="0">
                <a:schemeClr val="accent6">
                  <a:alpha val="0"/>
                </a:schemeClr>
              </a:gs>
              <a:gs pos="72000">
                <a:schemeClr val="tx2">
                  <a:lumMod val="75000"/>
                  <a:lumOff val="25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74" name="Picture 2" descr="Methodology vs Method: Understanding the Difference in Sociological  Research - Thinking Sociologically">
            <a:extLst>
              <a:ext uri="{FF2B5EF4-FFF2-40B4-BE49-F238E27FC236}">
                <a16:creationId xmlns:a16="http://schemas.microsoft.com/office/drawing/2014/main" id="{B2B080C7-E0CC-6726-A479-D7583FC189A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69796" y="1028699"/>
            <a:ext cx="4076701" cy="27128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24405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DA29B4-16F2-4892-1D04-0898261FCD50}"/>
              </a:ext>
            </a:extLst>
          </p:cNvPr>
          <p:cNvSpPr>
            <a:spLocks noGrp="1"/>
          </p:cNvSpPr>
          <p:nvPr>
            <p:ph type="title"/>
          </p:nvPr>
        </p:nvSpPr>
        <p:spPr>
          <a:xfrm>
            <a:off x="1380236" y="286601"/>
            <a:ext cx="5929422" cy="1852976"/>
          </a:xfrm>
        </p:spPr>
        <p:txBody>
          <a:bodyPr>
            <a:normAutofit/>
          </a:bodyPr>
          <a:lstStyle/>
          <a:p>
            <a:r>
              <a:rPr lang="en-US" sz="4000"/>
              <a:t>Methodology </a:t>
            </a:r>
          </a:p>
        </p:txBody>
      </p:sp>
      <p:sp>
        <p:nvSpPr>
          <p:cNvPr id="3" name="Content Placeholder 2">
            <a:extLst>
              <a:ext uri="{FF2B5EF4-FFF2-40B4-BE49-F238E27FC236}">
                <a16:creationId xmlns:a16="http://schemas.microsoft.com/office/drawing/2014/main" id="{16287F7A-14C0-00D4-4C2D-E1B47EE95402}"/>
              </a:ext>
            </a:extLst>
          </p:cNvPr>
          <p:cNvSpPr>
            <a:spLocks noGrp="1"/>
          </p:cNvSpPr>
          <p:nvPr>
            <p:ph idx="1"/>
          </p:nvPr>
        </p:nvSpPr>
        <p:spPr>
          <a:xfrm>
            <a:off x="1380237" y="2621381"/>
            <a:ext cx="5929422" cy="3322219"/>
          </a:xfrm>
        </p:spPr>
        <p:txBody>
          <a:bodyPr>
            <a:normAutofit/>
          </a:bodyPr>
          <a:lstStyle/>
          <a:p>
            <a:pPr marL="0" indent="0">
              <a:buNone/>
            </a:pPr>
            <a:r>
              <a:rPr lang="en-GB" sz="1800" b="0" i="0" u="none" strike="noStrike" dirty="0">
                <a:effectLst/>
                <a:latin typeface="-webkit-standard"/>
              </a:rPr>
              <a:t>Justification for Methodological Choices</a:t>
            </a:r>
          </a:p>
          <a:p>
            <a:r>
              <a:rPr lang="en-GB" sz="1800" dirty="0">
                <a:latin typeface="-webkit-standard"/>
              </a:rPr>
              <a:t>According to Johnstone. (2004) Using a mixed methodology to collect data is beneficial because it combines the both measures data and general results and it offers deeper insights and understanding of complex issues.</a:t>
            </a:r>
          </a:p>
          <a:p>
            <a:r>
              <a:rPr lang="en-GB" sz="1800" dirty="0">
                <a:latin typeface="-webkit-standard"/>
              </a:rPr>
              <a:t>A mixed method approach was chosen to provide both numerical data and detailed personal insights ( </a:t>
            </a:r>
            <a:r>
              <a:rPr lang="en-GB" sz="1800" dirty="0" err="1">
                <a:latin typeface="-webkit-standard"/>
              </a:rPr>
              <a:t>Pluye</a:t>
            </a:r>
            <a:r>
              <a:rPr lang="en-GB" sz="1800" dirty="0">
                <a:latin typeface="-webkit-standard"/>
              </a:rPr>
              <a:t>, &amp; Hong, 2014)</a:t>
            </a:r>
            <a:endParaRPr lang="en-US" sz="1800" dirty="0"/>
          </a:p>
        </p:txBody>
      </p:sp>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showing decling performance">
            <a:extLst>
              <a:ext uri="{FF2B5EF4-FFF2-40B4-BE49-F238E27FC236}">
                <a16:creationId xmlns:a16="http://schemas.microsoft.com/office/drawing/2014/main" id="{8F7D8C63-7BAB-608F-CEF0-B169A2451AF7}"/>
              </a:ext>
            </a:extLst>
          </p:cNvPr>
          <p:cNvPicPr>
            <a:picLocks noChangeAspect="1"/>
          </p:cNvPicPr>
          <p:nvPr/>
        </p:nvPicPr>
        <p:blipFill>
          <a:blip r:embed="rId2"/>
          <a:srcRect l="13520" r="44085" b="1"/>
          <a:stretch>
            <a:fillRect/>
          </a:stretch>
        </p:blipFill>
        <p:spPr>
          <a:xfrm>
            <a:off x="8115300" y="-12515"/>
            <a:ext cx="4076700" cy="6418631"/>
          </a:xfrm>
          <a:prstGeom prst="rect">
            <a:avLst/>
          </a:prstGeom>
        </p:spPr>
      </p:pic>
    </p:spTree>
    <p:extLst>
      <p:ext uri="{BB962C8B-B14F-4D97-AF65-F5344CB8AC3E}">
        <p14:creationId xmlns:p14="http://schemas.microsoft.com/office/powerpoint/2010/main" val="333780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FA6E6-AE1D-70BD-813E-C9F7121E4269}"/>
              </a:ext>
            </a:extLst>
          </p:cNvPr>
          <p:cNvSpPr>
            <a:spLocks noGrp="1"/>
          </p:cNvSpPr>
          <p:nvPr>
            <p:ph type="title"/>
          </p:nvPr>
        </p:nvSpPr>
        <p:spPr>
          <a:xfrm>
            <a:off x="83731" y="-222543"/>
            <a:ext cx="10241280" cy="1234440"/>
          </a:xfrm>
        </p:spPr>
        <p:txBody>
          <a:bodyPr/>
          <a:lstStyle/>
          <a:p>
            <a:r>
              <a:rPr lang="en-US" dirty="0"/>
              <a:t>Key finding- </a:t>
            </a:r>
            <a:r>
              <a:rPr lang="en-US" sz="3600" dirty="0"/>
              <a:t>Quantitative- Questionnaire </a:t>
            </a:r>
            <a:endParaRPr lang="en-US" dirty="0"/>
          </a:p>
        </p:txBody>
      </p:sp>
      <p:pic>
        <p:nvPicPr>
          <p:cNvPr id="5" name="Content Placeholder 4" descr="A graph with a bar&#10;&#10;Description automatically generated">
            <a:extLst>
              <a:ext uri="{FF2B5EF4-FFF2-40B4-BE49-F238E27FC236}">
                <a16:creationId xmlns:a16="http://schemas.microsoft.com/office/drawing/2014/main" id="{75B30BA8-6A88-32CD-0B0E-C9E9D348556D}"/>
              </a:ext>
            </a:extLst>
          </p:cNvPr>
          <p:cNvPicPr>
            <a:picLocks noGrp="1" noChangeAspect="1"/>
          </p:cNvPicPr>
          <p:nvPr>
            <p:ph idx="1"/>
          </p:nvPr>
        </p:nvPicPr>
        <p:blipFill>
          <a:blip r:embed="rId2"/>
          <a:stretch>
            <a:fillRect/>
          </a:stretch>
        </p:blipFill>
        <p:spPr>
          <a:xfrm>
            <a:off x="8078685" y="4141087"/>
            <a:ext cx="3666748" cy="2256982"/>
          </a:xfrm>
        </p:spPr>
      </p:pic>
      <p:pic>
        <p:nvPicPr>
          <p:cNvPr id="7" name="Picture 6" descr="A graph of a stress score&#10;&#10;Description automatically generated with medium confidence">
            <a:extLst>
              <a:ext uri="{FF2B5EF4-FFF2-40B4-BE49-F238E27FC236}">
                <a16:creationId xmlns:a16="http://schemas.microsoft.com/office/drawing/2014/main" id="{2CFFB4D3-3BB7-3373-F202-0DCF79991413}"/>
              </a:ext>
            </a:extLst>
          </p:cNvPr>
          <p:cNvPicPr>
            <a:picLocks noChangeAspect="1"/>
          </p:cNvPicPr>
          <p:nvPr/>
        </p:nvPicPr>
        <p:blipFill>
          <a:blip r:embed="rId3"/>
          <a:stretch>
            <a:fillRect/>
          </a:stretch>
        </p:blipFill>
        <p:spPr>
          <a:xfrm>
            <a:off x="285750" y="2044700"/>
            <a:ext cx="3784213" cy="2311400"/>
          </a:xfrm>
          <a:prstGeom prst="rect">
            <a:avLst/>
          </a:prstGeom>
        </p:spPr>
      </p:pic>
      <p:pic>
        <p:nvPicPr>
          <p:cNvPr id="10" name="Picture 9" descr="A screenshot of a graph&#10;&#10;Description automatically generated">
            <a:extLst>
              <a:ext uri="{FF2B5EF4-FFF2-40B4-BE49-F238E27FC236}">
                <a16:creationId xmlns:a16="http://schemas.microsoft.com/office/drawing/2014/main" id="{A4F2FFE0-DDD2-AADD-5417-5002455BA35E}"/>
              </a:ext>
            </a:extLst>
          </p:cNvPr>
          <p:cNvPicPr>
            <a:picLocks noChangeAspect="1"/>
          </p:cNvPicPr>
          <p:nvPr/>
        </p:nvPicPr>
        <p:blipFill>
          <a:blip r:embed="rId4"/>
          <a:stretch>
            <a:fillRect/>
          </a:stretch>
        </p:blipFill>
        <p:spPr>
          <a:xfrm>
            <a:off x="4443042" y="4234989"/>
            <a:ext cx="3262564" cy="2069178"/>
          </a:xfrm>
          <a:prstGeom prst="rect">
            <a:avLst/>
          </a:prstGeom>
        </p:spPr>
      </p:pic>
      <p:sp>
        <p:nvSpPr>
          <p:cNvPr id="11" name="TextBox 10">
            <a:extLst>
              <a:ext uri="{FF2B5EF4-FFF2-40B4-BE49-F238E27FC236}">
                <a16:creationId xmlns:a16="http://schemas.microsoft.com/office/drawing/2014/main" id="{2D4D907B-6DB0-ADB1-4289-3E17A46011DE}"/>
              </a:ext>
            </a:extLst>
          </p:cNvPr>
          <p:cNvSpPr txBox="1"/>
          <p:nvPr/>
        </p:nvSpPr>
        <p:spPr>
          <a:xfrm>
            <a:off x="446567" y="4497572"/>
            <a:ext cx="3476847" cy="1323439"/>
          </a:xfrm>
          <a:prstGeom prst="rect">
            <a:avLst/>
          </a:prstGeom>
          <a:noFill/>
        </p:spPr>
        <p:txBody>
          <a:bodyPr wrap="square" rtlCol="0">
            <a:spAutoFit/>
          </a:bodyPr>
          <a:lstStyle/>
          <a:p>
            <a:r>
              <a:rPr lang="en-US" sz="1600" dirty="0"/>
              <a:t>This shows from the data I collected- shows that female students have a higher average stress score than male. Female scoring around 25 and males around 22.2.</a:t>
            </a:r>
          </a:p>
        </p:txBody>
      </p:sp>
      <p:sp>
        <p:nvSpPr>
          <p:cNvPr id="14" name="TextBox 13">
            <a:extLst>
              <a:ext uri="{FF2B5EF4-FFF2-40B4-BE49-F238E27FC236}">
                <a16:creationId xmlns:a16="http://schemas.microsoft.com/office/drawing/2014/main" id="{D76EDAE6-754C-8B44-A88A-A92E0122CCF5}"/>
              </a:ext>
            </a:extLst>
          </p:cNvPr>
          <p:cNvSpPr txBox="1"/>
          <p:nvPr/>
        </p:nvSpPr>
        <p:spPr>
          <a:xfrm>
            <a:off x="4538330" y="2600235"/>
            <a:ext cx="3115340" cy="1569660"/>
          </a:xfrm>
          <a:prstGeom prst="rect">
            <a:avLst/>
          </a:prstGeom>
          <a:noFill/>
        </p:spPr>
        <p:txBody>
          <a:bodyPr wrap="square" rtlCol="0">
            <a:spAutoFit/>
          </a:bodyPr>
          <a:lstStyle/>
          <a:p>
            <a:r>
              <a:rPr lang="en-US" sz="1600" dirty="0"/>
              <a:t>These results show that UWSTD students experience moderate level of stress- with half the sample on 50%- this suggests that stress is a common issue among the students</a:t>
            </a:r>
          </a:p>
        </p:txBody>
      </p:sp>
      <p:sp>
        <p:nvSpPr>
          <p:cNvPr id="15" name="TextBox 14">
            <a:extLst>
              <a:ext uri="{FF2B5EF4-FFF2-40B4-BE49-F238E27FC236}">
                <a16:creationId xmlns:a16="http://schemas.microsoft.com/office/drawing/2014/main" id="{5F68F4B0-A720-B87F-39A2-A822C8C1D55C}"/>
              </a:ext>
            </a:extLst>
          </p:cNvPr>
          <p:cNvSpPr txBox="1"/>
          <p:nvPr/>
        </p:nvSpPr>
        <p:spPr>
          <a:xfrm>
            <a:off x="8847617" y="2784901"/>
            <a:ext cx="3058633" cy="830997"/>
          </a:xfrm>
          <a:prstGeom prst="rect">
            <a:avLst/>
          </a:prstGeom>
          <a:noFill/>
        </p:spPr>
        <p:txBody>
          <a:bodyPr wrap="square" rtlCol="0">
            <a:spAutoFit/>
          </a:bodyPr>
          <a:lstStyle/>
          <a:p>
            <a:r>
              <a:rPr lang="en-US" sz="1600" dirty="0"/>
              <a:t>The distribution shows that most students fall in the mid range of stress scores- with 22-25 interval</a:t>
            </a:r>
          </a:p>
        </p:txBody>
      </p:sp>
      <p:sp>
        <p:nvSpPr>
          <p:cNvPr id="16" name="TextBox 15">
            <a:extLst>
              <a:ext uri="{FF2B5EF4-FFF2-40B4-BE49-F238E27FC236}">
                <a16:creationId xmlns:a16="http://schemas.microsoft.com/office/drawing/2014/main" id="{73BFC981-E553-8400-B0F1-66D7D2039826}"/>
              </a:ext>
            </a:extLst>
          </p:cNvPr>
          <p:cNvSpPr txBox="1"/>
          <p:nvPr/>
        </p:nvSpPr>
        <p:spPr>
          <a:xfrm>
            <a:off x="5485112" y="708136"/>
            <a:ext cx="3460050" cy="1600438"/>
          </a:xfrm>
          <a:prstGeom prst="rect">
            <a:avLst/>
          </a:prstGeom>
          <a:noFill/>
        </p:spPr>
        <p:txBody>
          <a:bodyPr wrap="none" rtlCol="0">
            <a:spAutoFit/>
          </a:bodyPr>
          <a:lstStyle/>
          <a:p>
            <a:r>
              <a:rPr lang="en-US" sz="1600" dirty="0"/>
              <a:t>These findings links to literature,</a:t>
            </a:r>
          </a:p>
          <a:p>
            <a:r>
              <a:rPr lang="en-US" sz="1600" dirty="0"/>
              <a:t>Haruna, et al, (2025 ) states that</a:t>
            </a:r>
          </a:p>
          <a:p>
            <a:r>
              <a:rPr lang="en-US" sz="1600" dirty="0"/>
              <a:t>A study of 688 students were tested</a:t>
            </a:r>
          </a:p>
          <a:p>
            <a:r>
              <a:rPr lang="en-US" sz="1600" dirty="0"/>
              <a:t>And 73% reported with stress levels </a:t>
            </a:r>
          </a:p>
          <a:p>
            <a:r>
              <a:rPr lang="en-US" sz="1600" dirty="0"/>
              <a:t>And with females reporting higher than</a:t>
            </a:r>
          </a:p>
          <a:p>
            <a:r>
              <a:rPr lang="en-US" sz="1600" dirty="0"/>
              <a:t>Males  </a:t>
            </a:r>
          </a:p>
        </p:txBody>
      </p:sp>
    </p:spTree>
    <p:extLst>
      <p:ext uri="{BB962C8B-B14F-4D97-AF65-F5344CB8AC3E}">
        <p14:creationId xmlns:p14="http://schemas.microsoft.com/office/powerpoint/2010/main" val="23552063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0CD51-CBF9-2337-5E52-69929D1115BC}"/>
              </a:ext>
            </a:extLst>
          </p:cNvPr>
          <p:cNvSpPr>
            <a:spLocks noGrp="1"/>
          </p:cNvSpPr>
          <p:nvPr>
            <p:ph type="title"/>
          </p:nvPr>
        </p:nvSpPr>
        <p:spPr>
          <a:xfrm>
            <a:off x="106325" y="169164"/>
            <a:ext cx="10241280" cy="1234440"/>
          </a:xfrm>
        </p:spPr>
        <p:txBody>
          <a:bodyPr/>
          <a:lstStyle/>
          <a:p>
            <a:r>
              <a:rPr lang="en-US" dirty="0"/>
              <a:t>Key findings-</a:t>
            </a:r>
            <a:r>
              <a:rPr lang="en-US" sz="3600" dirty="0"/>
              <a:t> Qualitative data- Interviews </a:t>
            </a:r>
            <a:endParaRPr lang="en-US" dirty="0"/>
          </a:p>
        </p:txBody>
      </p:sp>
      <p:sp>
        <p:nvSpPr>
          <p:cNvPr id="3" name="Content Placeholder 2">
            <a:extLst>
              <a:ext uri="{FF2B5EF4-FFF2-40B4-BE49-F238E27FC236}">
                <a16:creationId xmlns:a16="http://schemas.microsoft.com/office/drawing/2014/main" id="{DA991F3C-167B-DC62-FB40-DAC0EA9892D6}"/>
              </a:ext>
            </a:extLst>
          </p:cNvPr>
          <p:cNvSpPr>
            <a:spLocks noGrp="1"/>
          </p:cNvSpPr>
          <p:nvPr>
            <p:ph idx="1"/>
          </p:nvPr>
        </p:nvSpPr>
        <p:spPr>
          <a:xfrm>
            <a:off x="106325" y="1449324"/>
            <a:ext cx="10241280" cy="3959352"/>
          </a:xfrm>
        </p:spPr>
        <p:txBody>
          <a:bodyPr>
            <a:normAutofit/>
          </a:bodyPr>
          <a:lstStyle/>
          <a:p>
            <a:r>
              <a:rPr lang="en-US" sz="1800" dirty="0"/>
              <a:t>This section presents the key qualitative findings from the four interviews, showing how the four students mange stress and what factors influence stress levels </a:t>
            </a:r>
          </a:p>
        </p:txBody>
      </p:sp>
      <p:sp>
        <p:nvSpPr>
          <p:cNvPr id="4" name="TextBox 3">
            <a:extLst>
              <a:ext uri="{FF2B5EF4-FFF2-40B4-BE49-F238E27FC236}">
                <a16:creationId xmlns:a16="http://schemas.microsoft.com/office/drawing/2014/main" id="{954055B1-3659-D4DF-6854-954096061521}"/>
              </a:ext>
            </a:extLst>
          </p:cNvPr>
          <p:cNvSpPr txBox="1"/>
          <p:nvPr/>
        </p:nvSpPr>
        <p:spPr>
          <a:xfrm>
            <a:off x="143185" y="2269224"/>
            <a:ext cx="4327215" cy="3508653"/>
          </a:xfrm>
          <a:prstGeom prst="rect">
            <a:avLst/>
          </a:prstGeom>
          <a:noFill/>
        </p:spPr>
        <p:txBody>
          <a:bodyPr wrap="square" rtlCol="0">
            <a:spAutoFit/>
          </a:bodyPr>
          <a:lstStyle/>
          <a:p>
            <a:r>
              <a:rPr lang="en-US" sz="1600" dirty="0"/>
              <a:t>Academic pressure</a:t>
            </a:r>
          </a:p>
          <a:p>
            <a:r>
              <a:rPr lang="en-US" sz="1600" dirty="0"/>
              <a:t>Stress was a mainly  effected by deadlines, workload and assessments like literature showed us , With direct quotes show this clearly</a:t>
            </a:r>
          </a:p>
          <a:p>
            <a:r>
              <a:rPr lang="en-US" sz="1600" dirty="0"/>
              <a:t>“What effects your stress levels in University”?</a:t>
            </a:r>
          </a:p>
          <a:p>
            <a:r>
              <a:rPr lang="en-US" sz="1600" dirty="0"/>
              <a:t>Student 1- “</a:t>
            </a:r>
            <a:r>
              <a:rPr lang="en-GB" sz="1600" b="0" i="0" u="none" strike="noStrike" dirty="0">
                <a:solidFill>
                  <a:srgbClr val="000000"/>
                </a:solidFill>
                <a:effectLst/>
                <a:latin typeface="-webkit-standard"/>
              </a:rPr>
              <a:t>assignments deadlines and workload”</a:t>
            </a:r>
          </a:p>
          <a:p>
            <a:r>
              <a:rPr lang="en-GB" sz="1600" dirty="0">
                <a:solidFill>
                  <a:srgbClr val="000000"/>
                </a:solidFill>
                <a:latin typeface="-webkit-standard"/>
              </a:rPr>
              <a:t>Student 2- “</a:t>
            </a:r>
            <a:r>
              <a:rPr lang="en-GB" sz="1600" b="0" i="0" u="none" strike="noStrike" dirty="0">
                <a:solidFill>
                  <a:srgbClr val="000000"/>
                </a:solidFill>
                <a:effectLst/>
                <a:latin typeface="-webkit-standard"/>
              </a:rPr>
              <a:t>deadlines… university work”</a:t>
            </a:r>
          </a:p>
          <a:p>
            <a:r>
              <a:rPr lang="en-GB" sz="1600" dirty="0">
                <a:solidFill>
                  <a:srgbClr val="000000"/>
                </a:solidFill>
                <a:latin typeface="-webkit-standard"/>
              </a:rPr>
              <a:t>Student 3- </a:t>
            </a:r>
            <a:r>
              <a:rPr lang="en-GB" sz="1600" b="0" i="0" u="none" strike="noStrike" dirty="0">
                <a:solidFill>
                  <a:srgbClr val="000000"/>
                </a:solidFill>
                <a:effectLst/>
                <a:latin typeface="-webkit-standard"/>
              </a:rPr>
              <a:t>deadlines, exams, assignments, practical pressure”</a:t>
            </a:r>
          </a:p>
          <a:p>
            <a:r>
              <a:rPr lang="en-GB" sz="1600" dirty="0">
                <a:solidFill>
                  <a:srgbClr val="000000"/>
                </a:solidFill>
                <a:latin typeface="-webkit-standard"/>
              </a:rPr>
              <a:t>Student 4- </a:t>
            </a:r>
            <a:r>
              <a:rPr lang="en-GB" sz="1600" b="1" dirty="0">
                <a:solidFill>
                  <a:srgbClr val="000000"/>
                </a:solidFill>
                <a:latin typeface="-webkit-standard"/>
              </a:rPr>
              <a:t>“</a:t>
            </a:r>
            <a:r>
              <a:rPr lang="en-GB" sz="1600" i="0" u="none" strike="noStrike" dirty="0">
                <a:solidFill>
                  <a:srgbClr val="000000"/>
                </a:solidFill>
                <a:effectLst/>
              </a:rPr>
              <a:t>assignments… exam season”</a:t>
            </a:r>
            <a:endParaRPr lang="en-GB" sz="1600" i="0" u="none" strike="noStrike" dirty="0">
              <a:solidFill>
                <a:srgbClr val="000000"/>
              </a:solidFill>
              <a:effectLst/>
              <a:latin typeface="-webkit-standard"/>
            </a:endParaRPr>
          </a:p>
          <a:p>
            <a:endParaRPr lang="en-US" dirty="0"/>
          </a:p>
          <a:p>
            <a:endParaRPr lang="en-US" dirty="0"/>
          </a:p>
          <a:p>
            <a:endParaRPr lang="en-US" dirty="0"/>
          </a:p>
        </p:txBody>
      </p:sp>
      <p:sp>
        <p:nvSpPr>
          <p:cNvPr id="5" name="TextBox 4">
            <a:extLst>
              <a:ext uri="{FF2B5EF4-FFF2-40B4-BE49-F238E27FC236}">
                <a16:creationId xmlns:a16="http://schemas.microsoft.com/office/drawing/2014/main" id="{7DF70BFF-908C-6ECF-A477-D61D31F5346B}"/>
              </a:ext>
            </a:extLst>
          </p:cNvPr>
          <p:cNvSpPr txBox="1"/>
          <p:nvPr/>
        </p:nvSpPr>
        <p:spPr>
          <a:xfrm>
            <a:off x="4989861" y="3776388"/>
            <a:ext cx="3675321" cy="2585323"/>
          </a:xfrm>
          <a:prstGeom prst="rect">
            <a:avLst/>
          </a:prstGeom>
          <a:noFill/>
        </p:spPr>
        <p:txBody>
          <a:bodyPr wrap="square" rtlCol="0">
            <a:spAutoFit/>
          </a:bodyPr>
          <a:lstStyle/>
          <a:p>
            <a:r>
              <a:rPr lang="en-US" dirty="0"/>
              <a:t>Physical activity as stress relief- “What helps you to reduce the stress?”</a:t>
            </a:r>
          </a:p>
          <a:p>
            <a:r>
              <a:rPr lang="en-US" dirty="0"/>
              <a:t>All four students used exercise to mange stress</a:t>
            </a:r>
          </a:p>
          <a:p>
            <a:r>
              <a:rPr lang="en-US" dirty="0"/>
              <a:t>Student 1-</a:t>
            </a:r>
            <a:r>
              <a:rPr lang="en-GB" b="0" i="0" u="none" strike="noStrike" dirty="0">
                <a:solidFill>
                  <a:srgbClr val="000000"/>
                </a:solidFill>
                <a:effectLst/>
                <a:latin typeface="-webkit-standard"/>
              </a:rPr>
              <a:t> “gym, football, sports”</a:t>
            </a:r>
          </a:p>
          <a:p>
            <a:r>
              <a:rPr lang="en-GB" dirty="0">
                <a:solidFill>
                  <a:srgbClr val="000000"/>
                </a:solidFill>
                <a:latin typeface="-webkit-standard"/>
              </a:rPr>
              <a:t>Student 2-</a:t>
            </a:r>
            <a:r>
              <a:rPr lang="en-GB" b="1" i="0" u="none" strike="noStrike" dirty="0">
                <a:solidFill>
                  <a:srgbClr val="000000"/>
                </a:solidFill>
                <a:effectLst/>
              </a:rPr>
              <a:t> “</a:t>
            </a:r>
            <a:r>
              <a:rPr lang="en-GB" i="0" u="none" strike="noStrike" dirty="0">
                <a:solidFill>
                  <a:srgbClr val="000000"/>
                </a:solidFill>
                <a:effectLst/>
              </a:rPr>
              <a:t>exercise helps me relax”</a:t>
            </a:r>
          </a:p>
          <a:p>
            <a:r>
              <a:rPr lang="en-GB" dirty="0">
                <a:solidFill>
                  <a:srgbClr val="000000"/>
                </a:solidFill>
              </a:rPr>
              <a:t>Student 3-</a:t>
            </a:r>
            <a:r>
              <a:rPr lang="en-GB" i="0" u="none" strike="noStrike" dirty="0">
                <a:solidFill>
                  <a:srgbClr val="000000"/>
                </a:solidFill>
                <a:effectLst/>
              </a:rPr>
              <a:t> “swimming, walking”</a:t>
            </a:r>
          </a:p>
          <a:p>
            <a:r>
              <a:rPr lang="en-GB" dirty="0">
                <a:solidFill>
                  <a:srgbClr val="000000"/>
                </a:solidFill>
              </a:rPr>
              <a:t>Student 4-</a:t>
            </a:r>
            <a:r>
              <a:rPr lang="en-GB" i="0" u="none" strike="noStrike" dirty="0">
                <a:solidFill>
                  <a:srgbClr val="000000"/>
                </a:solidFill>
                <a:effectLst/>
              </a:rPr>
              <a:t> “running ,gym  walking”</a:t>
            </a:r>
            <a:endParaRPr lang="en-US" dirty="0"/>
          </a:p>
        </p:txBody>
      </p:sp>
      <p:sp>
        <p:nvSpPr>
          <p:cNvPr id="6" name="TextBox 5">
            <a:extLst>
              <a:ext uri="{FF2B5EF4-FFF2-40B4-BE49-F238E27FC236}">
                <a16:creationId xmlns:a16="http://schemas.microsoft.com/office/drawing/2014/main" id="{9544F2DF-26DD-866A-3670-60B5FB9D53D4}"/>
              </a:ext>
            </a:extLst>
          </p:cNvPr>
          <p:cNvSpPr txBox="1"/>
          <p:nvPr/>
        </p:nvSpPr>
        <p:spPr>
          <a:xfrm>
            <a:off x="8878186" y="1967023"/>
            <a:ext cx="3019647" cy="2585323"/>
          </a:xfrm>
          <a:prstGeom prst="rect">
            <a:avLst/>
          </a:prstGeom>
          <a:noFill/>
        </p:spPr>
        <p:txBody>
          <a:bodyPr wrap="square" rtlCol="0">
            <a:spAutoFit/>
          </a:bodyPr>
          <a:lstStyle/>
          <a:p>
            <a:r>
              <a:rPr lang="en-US" dirty="0"/>
              <a:t>Independent vs social coping </a:t>
            </a:r>
          </a:p>
          <a:p>
            <a:r>
              <a:rPr lang="en-US" dirty="0"/>
              <a:t>“Do you seek support or deal </a:t>
            </a:r>
          </a:p>
          <a:p>
            <a:r>
              <a:rPr lang="en-US" dirty="0"/>
              <a:t>With stress on your own?”</a:t>
            </a:r>
          </a:p>
          <a:p>
            <a:r>
              <a:rPr lang="en-US" dirty="0"/>
              <a:t>Student 1-</a:t>
            </a:r>
            <a:r>
              <a:rPr lang="en-GB" i="0" u="none" strike="noStrike" dirty="0">
                <a:solidFill>
                  <a:srgbClr val="000000"/>
                </a:solidFill>
                <a:effectLst/>
                <a:latin typeface="-webkit-standard"/>
              </a:rPr>
              <a:t> mostly alone, sometimes with others”</a:t>
            </a:r>
          </a:p>
          <a:p>
            <a:r>
              <a:rPr lang="en-GB" dirty="0">
                <a:solidFill>
                  <a:srgbClr val="000000"/>
                </a:solidFill>
                <a:latin typeface="-webkit-standard"/>
              </a:rPr>
              <a:t>Student 2-</a:t>
            </a:r>
            <a:r>
              <a:rPr lang="en-GB" i="0" u="none" strike="noStrike" dirty="0">
                <a:solidFill>
                  <a:srgbClr val="000000"/>
                </a:solidFill>
                <a:effectLst/>
              </a:rPr>
              <a:t> “talking to friends”</a:t>
            </a:r>
          </a:p>
          <a:p>
            <a:r>
              <a:rPr lang="en-GB" dirty="0">
                <a:solidFill>
                  <a:srgbClr val="000000"/>
                </a:solidFill>
              </a:rPr>
              <a:t>Student 3- </a:t>
            </a:r>
            <a:r>
              <a:rPr lang="en-GB" i="0" u="none" strike="noStrike" dirty="0">
                <a:solidFill>
                  <a:srgbClr val="000000"/>
                </a:solidFill>
                <a:effectLst/>
              </a:rPr>
              <a:t>“friends or alone”</a:t>
            </a:r>
          </a:p>
          <a:p>
            <a:r>
              <a:rPr lang="en-GB" dirty="0">
                <a:solidFill>
                  <a:srgbClr val="000000"/>
                </a:solidFill>
              </a:rPr>
              <a:t>Student 4-</a:t>
            </a:r>
            <a:r>
              <a:rPr lang="en-GB" i="0" u="none" strike="noStrike" dirty="0">
                <a:solidFill>
                  <a:srgbClr val="000000"/>
                </a:solidFill>
                <a:effectLst/>
                <a:latin typeface="-webkit-standard"/>
              </a:rPr>
              <a:t> “both friends/family and alone”</a:t>
            </a:r>
            <a:endParaRPr lang="en-US" dirty="0"/>
          </a:p>
        </p:txBody>
      </p:sp>
      <p:pic>
        <p:nvPicPr>
          <p:cNvPr id="4098" name="Picture 2" descr="In-Person Interviews Yield Best Outcomes | Columbian College of Arts &amp;  Sciences | The George Washington University">
            <a:extLst>
              <a:ext uri="{FF2B5EF4-FFF2-40B4-BE49-F238E27FC236}">
                <a16:creationId xmlns:a16="http://schemas.microsoft.com/office/drawing/2014/main" id="{BF3E10C4-4863-CE4B-5B4F-75EE74C26A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85442" y="1944633"/>
            <a:ext cx="2636160" cy="175744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1BBFDC4-A48E-D833-06F6-4F1B630A7DE8}"/>
              </a:ext>
            </a:extLst>
          </p:cNvPr>
          <p:cNvSpPr txBox="1"/>
          <p:nvPr/>
        </p:nvSpPr>
        <p:spPr>
          <a:xfrm>
            <a:off x="358495" y="5096090"/>
            <a:ext cx="2256118" cy="369332"/>
          </a:xfrm>
          <a:prstGeom prst="rect">
            <a:avLst/>
          </a:prstGeom>
          <a:noFill/>
        </p:spPr>
        <p:txBody>
          <a:bodyPr wrap="square" rtlCol="0">
            <a:spAutoFit/>
          </a:bodyPr>
          <a:lstStyle/>
          <a:p>
            <a:r>
              <a:rPr lang="en-US" dirty="0"/>
              <a:t>(Robbins, 1988)</a:t>
            </a:r>
          </a:p>
        </p:txBody>
      </p:sp>
    </p:spTree>
    <p:extLst>
      <p:ext uri="{BB962C8B-B14F-4D97-AF65-F5344CB8AC3E}">
        <p14:creationId xmlns:p14="http://schemas.microsoft.com/office/powerpoint/2010/main" val="1354665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6" name="Rectangle 5135">
            <a:extLst>
              <a:ext uri="{FF2B5EF4-FFF2-40B4-BE49-F238E27FC236}">
                <a16:creationId xmlns:a16="http://schemas.microsoft.com/office/drawing/2014/main" id="{57BF152D-4401-41D5-B76F-5981F06AB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A2F120-72CC-E604-FB8D-F5DBB5CEA415}"/>
              </a:ext>
            </a:extLst>
          </p:cNvPr>
          <p:cNvSpPr>
            <a:spLocks noGrp="1"/>
          </p:cNvSpPr>
          <p:nvPr>
            <p:ph type="title"/>
          </p:nvPr>
        </p:nvSpPr>
        <p:spPr>
          <a:xfrm>
            <a:off x="4704080" y="469153"/>
            <a:ext cx="6523446" cy="1556870"/>
          </a:xfrm>
        </p:spPr>
        <p:txBody>
          <a:bodyPr>
            <a:normAutofit/>
          </a:bodyPr>
          <a:lstStyle/>
          <a:p>
            <a:r>
              <a:rPr lang="en-US"/>
              <a:t>Conclusion and implications</a:t>
            </a:r>
          </a:p>
        </p:txBody>
      </p:sp>
      <p:pic>
        <p:nvPicPr>
          <p:cNvPr id="5124" name="Picture 4" descr="Best Strategies To Implement Team Workload Management">
            <a:extLst>
              <a:ext uri="{FF2B5EF4-FFF2-40B4-BE49-F238E27FC236}">
                <a16:creationId xmlns:a16="http://schemas.microsoft.com/office/drawing/2014/main" id="{F2DEBC8E-E869-AC58-42B2-0287DFB143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7197" r="12509" b="1"/>
          <a:stretch>
            <a:fillRect/>
          </a:stretch>
        </p:blipFill>
        <p:spPr bwMode="auto">
          <a:xfrm>
            <a:off x="-1" y="10"/>
            <a:ext cx="4038601" cy="3217323"/>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How do you design a data collection plan that is feasible, cost-effective,  and timely?">
            <a:extLst>
              <a:ext uri="{FF2B5EF4-FFF2-40B4-BE49-F238E27FC236}">
                <a16:creationId xmlns:a16="http://schemas.microsoft.com/office/drawing/2014/main" id="{582781E2-B76E-52A3-562E-D2DFA6C6EB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9499" r="17739" b="2"/>
          <a:stretch>
            <a:fillRect/>
          </a:stretch>
        </p:blipFill>
        <p:spPr bwMode="auto">
          <a:xfrm>
            <a:off x="-2" y="3191409"/>
            <a:ext cx="4038601" cy="3217333"/>
          </a:xfrm>
          <a:prstGeom prst="rect">
            <a:avLst/>
          </a:prstGeom>
          <a:noFill/>
          <a:extLst>
            <a:ext uri="{909E8E84-426E-40DD-AFC4-6F175D3DCCD1}">
              <a14:hiddenFill xmlns:a14="http://schemas.microsoft.com/office/drawing/2010/main">
                <a:solidFill>
                  <a:srgbClr val="FFFFFF"/>
                </a:solidFill>
              </a14:hiddenFill>
            </a:ext>
          </a:extLst>
        </p:spPr>
      </p:pic>
      <p:sp>
        <p:nvSpPr>
          <p:cNvPr id="64" name="Content Placeholder 2">
            <a:extLst>
              <a:ext uri="{FF2B5EF4-FFF2-40B4-BE49-F238E27FC236}">
                <a16:creationId xmlns:a16="http://schemas.microsoft.com/office/drawing/2014/main" id="{BDB1891C-FDAA-695D-C02E-4E74C49E6B43}"/>
              </a:ext>
            </a:extLst>
          </p:cNvPr>
          <p:cNvSpPr>
            <a:spLocks noGrp="1"/>
          </p:cNvSpPr>
          <p:nvPr>
            <p:ph idx="1"/>
          </p:nvPr>
        </p:nvSpPr>
        <p:spPr>
          <a:xfrm>
            <a:off x="4704080" y="2282024"/>
            <a:ext cx="6523445" cy="3600616"/>
          </a:xfrm>
        </p:spPr>
        <p:txBody>
          <a:bodyPr>
            <a:normAutofit/>
          </a:bodyPr>
          <a:lstStyle/>
          <a:p>
            <a:pPr marL="0" indent="0">
              <a:lnSpc>
                <a:spcPct val="110000"/>
              </a:lnSpc>
              <a:buNone/>
            </a:pPr>
            <a:r>
              <a:rPr lang="en-US" sz="1200" b="1" dirty="0"/>
              <a:t>Key take home messages</a:t>
            </a:r>
          </a:p>
          <a:p>
            <a:pPr>
              <a:lnSpc>
                <a:spcPct val="110000"/>
              </a:lnSpc>
            </a:pPr>
            <a:r>
              <a:rPr lang="en-US" sz="1200" dirty="0"/>
              <a:t>Stress is driven by academic pressure </a:t>
            </a:r>
          </a:p>
          <a:p>
            <a:pPr>
              <a:lnSpc>
                <a:spcPct val="110000"/>
              </a:lnSpc>
            </a:pPr>
            <a:r>
              <a:rPr lang="en-US" sz="1200" dirty="0"/>
              <a:t>Students cope through physical activity and mix independent and social </a:t>
            </a:r>
          </a:p>
          <a:p>
            <a:pPr>
              <a:lnSpc>
                <a:spcPct val="110000"/>
              </a:lnSpc>
            </a:pPr>
            <a:r>
              <a:rPr lang="en-US" sz="1200" dirty="0"/>
              <a:t>Gender differences , females higher </a:t>
            </a:r>
          </a:p>
          <a:p>
            <a:pPr>
              <a:lnSpc>
                <a:spcPct val="110000"/>
              </a:lnSpc>
            </a:pPr>
            <a:r>
              <a:rPr lang="en-US" sz="1200" b="1" dirty="0"/>
              <a:t>Implications for practice</a:t>
            </a:r>
          </a:p>
          <a:p>
            <a:pPr>
              <a:lnSpc>
                <a:spcPct val="110000"/>
              </a:lnSpc>
            </a:pPr>
            <a:r>
              <a:rPr lang="en-US" sz="1200" dirty="0"/>
              <a:t>Provide better workload planning </a:t>
            </a:r>
          </a:p>
          <a:p>
            <a:pPr>
              <a:lnSpc>
                <a:spcPct val="110000"/>
              </a:lnSpc>
            </a:pPr>
            <a:r>
              <a:rPr lang="en-US" sz="1200" dirty="0"/>
              <a:t>Promote exercise- wellbeing programs</a:t>
            </a:r>
          </a:p>
          <a:p>
            <a:pPr>
              <a:lnSpc>
                <a:spcPct val="110000"/>
              </a:lnSpc>
            </a:pPr>
            <a:r>
              <a:rPr lang="en-US" sz="1200" dirty="0"/>
              <a:t>Support groups </a:t>
            </a:r>
          </a:p>
          <a:p>
            <a:pPr marL="0" indent="0">
              <a:lnSpc>
                <a:spcPct val="110000"/>
              </a:lnSpc>
              <a:buNone/>
            </a:pPr>
            <a:r>
              <a:rPr lang="en-US" sz="1200" b="1" dirty="0"/>
              <a:t>What have </a:t>
            </a:r>
            <a:r>
              <a:rPr lang="en-US" sz="1200" b="1" dirty="0" err="1"/>
              <a:t>i</a:t>
            </a:r>
            <a:r>
              <a:rPr lang="en-US" sz="1200" b="1" dirty="0"/>
              <a:t>  leant?</a:t>
            </a:r>
          </a:p>
          <a:p>
            <a:pPr marL="0" indent="0">
              <a:lnSpc>
                <a:spcPct val="110000"/>
              </a:lnSpc>
              <a:buNone/>
            </a:pPr>
            <a:r>
              <a:rPr lang="en-US" sz="1200" dirty="0"/>
              <a:t>Stronger understanding of data collection  </a:t>
            </a:r>
          </a:p>
          <a:p>
            <a:pPr marL="0" indent="0">
              <a:lnSpc>
                <a:spcPct val="110000"/>
              </a:lnSpc>
              <a:buNone/>
            </a:pPr>
            <a:r>
              <a:rPr lang="en-US" sz="1200" dirty="0"/>
              <a:t>conducting interviews</a:t>
            </a:r>
          </a:p>
        </p:txBody>
      </p:sp>
      <p:sp>
        <p:nvSpPr>
          <p:cNvPr id="5138" name="Rectangle 5137">
            <a:extLst>
              <a:ext uri="{FF2B5EF4-FFF2-40B4-BE49-F238E27FC236}">
                <a16:creationId xmlns:a16="http://schemas.microsoft.com/office/drawing/2014/main" id="{4007128E-F4EF-416E-856C-324C8C579A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6400800"/>
            <a:ext cx="12191999" cy="457198"/>
          </a:xfrm>
          <a:prstGeom prst="rect">
            <a:avLst/>
          </a:prstGeom>
          <a:gradFill>
            <a:gsLst>
              <a:gs pos="0">
                <a:schemeClr val="accent2"/>
              </a:gs>
              <a:gs pos="100000">
                <a:schemeClr val="accent6">
                  <a:lumMod val="75000"/>
                  <a:alpha val="94000"/>
                </a:scheme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0" name="Rectangle 5139">
            <a:extLst>
              <a:ext uri="{FF2B5EF4-FFF2-40B4-BE49-F238E27FC236}">
                <a16:creationId xmlns:a16="http://schemas.microsoft.com/office/drawing/2014/main" id="{CF116E54-BBA2-4625-8E37-E6F2C9C66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6400798"/>
            <a:ext cx="4038603" cy="448831"/>
          </a:xfrm>
          <a:prstGeom prst="rect">
            <a:avLst/>
          </a:prstGeom>
          <a:gradFill>
            <a:gsLst>
              <a:gs pos="0">
                <a:schemeClr val="accent5"/>
              </a:gs>
              <a:gs pos="99000">
                <a:schemeClr val="accent6">
                  <a:alpha val="48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173075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3" name="Rectangle 6152">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155" name="Rectangle 6154">
            <a:extLst>
              <a:ext uri="{FF2B5EF4-FFF2-40B4-BE49-F238E27FC236}">
                <a16:creationId xmlns:a16="http://schemas.microsoft.com/office/drawing/2014/main" id="{8CF1B1A9-81D7-475B-9773-FA69E2D6C2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Thank you photos and images | Canva">
            <a:extLst>
              <a:ext uri="{FF2B5EF4-FFF2-40B4-BE49-F238E27FC236}">
                <a16:creationId xmlns:a16="http://schemas.microsoft.com/office/drawing/2014/main" id="{738161E8-C4EE-B735-8489-12011E113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494" r="-1" b="10207"/>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6157" name="Rectangle 6156">
            <a:extLst>
              <a:ext uri="{FF2B5EF4-FFF2-40B4-BE49-F238E27FC236}">
                <a16:creationId xmlns:a16="http://schemas.microsoft.com/office/drawing/2014/main" id="{825938E3-FCDD-4147-B4EC-232316751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8" y="-808"/>
            <a:ext cx="12188952" cy="3191317"/>
          </a:xfrm>
          <a:prstGeom prst="rect">
            <a:avLst/>
          </a:prstGeom>
          <a:gradFill>
            <a:gsLst>
              <a:gs pos="42000">
                <a:schemeClr val="tx1">
                  <a:alpha val="23000"/>
                </a:schemeClr>
              </a:gs>
              <a:gs pos="0">
                <a:schemeClr val="tx1">
                  <a:alpha val="0"/>
                </a:schemeClr>
              </a:gs>
              <a:gs pos="100000">
                <a:schemeClr val="tx1">
                  <a:alpha val="36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177752-A916-F8E0-CF49-B8BB960EEB0D}"/>
              </a:ext>
            </a:extLst>
          </p:cNvPr>
          <p:cNvSpPr>
            <a:spLocks noGrp="1"/>
          </p:cNvSpPr>
          <p:nvPr>
            <p:ph type="title"/>
          </p:nvPr>
        </p:nvSpPr>
        <p:spPr>
          <a:xfrm>
            <a:off x="1524000" y="516834"/>
            <a:ext cx="9144000" cy="1304013"/>
          </a:xfrm>
        </p:spPr>
        <p:txBody>
          <a:bodyPr vert="horz" lIns="0" tIns="0" rIns="0" bIns="0" rtlCol="0" anchor="b">
            <a:normAutofit/>
          </a:bodyPr>
          <a:lstStyle/>
          <a:p>
            <a:pPr algn="ctr"/>
            <a:r>
              <a:rPr lang="en-US" sz="4000" spc="750">
                <a:solidFill>
                  <a:srgbClr val="FFFFFF"/>
                </a:solidFill>
              </a:rPr>
              <a:t>Thankyou for listening </a:t>
            </a:r>
          </a:p>
        </p:txBody>
      </p:sp>
      <p:sp>
        <p:nvSpPr>
          <p:cNvPr id="6159" name="Rectangle 6158">
            <a:extLst>
              <a:ext uri="{FF2B5EF4-FFF2-40B4-BE49-F238E27FC236}">
                <a16:creationId xmlns:a16="http://schemas.microsoft.com/office/drawing/2014/main" id="{9AA75596-FA3D-4A75-A3CB-443E14CBF5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372"/>
            <a:ext cx="12192000" cy="4567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1" name="Rectangle 6160">
            <a:extLst>
              <a:ext uri="{FF2B5EF4-FFF2-40B4-BE49-F238E27FC236}">
                <a16:creationId xmlns:a16="http://schemas.microsoft.com/office/drawing/2014/main" id="{FF5FBB9B-488E-47BA-9CA3-8CC9C7D15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3" name="Rectangle 6162">
            <a:extLst>
              <a:ext uri="{FF2B5EF4-FFF2-40B4-BE49-F238E27FC236}">
                <a16:creationId xmlns:a16="http://schemas.microsoft.com/office/drawing/2014/main" id="{E3574FE0-C6E5-4148-8CC5-56169A790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3554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48C4D-2922-5ECE-4D95-32A063F4008D}"/>
              </a:ext>
            </a:extLst>
          </p:cNvPr>
          <p:cNvSpPr>
            <a:spLocks noGrp="1"/>
          </p:cNvSpPr>
          <p:nvPr>
            <p:ph type="title"/>
          </p:nvPr>
        </p:nvSpPr>
        <p:spPr>
          <a:xfrm>
            <a:off x="542925" y="169164"/>
            <a:ext cx="10241280" cy="1234440"/>
          </a:xfrm>
        </p:spPr>
        <p:txBody>
          <a:bodyPr/>
          <a:lstStyle/>
          <a:p>
            <a:r>
              <a:rPr lang="en-US" dirty="0"/>
              <a:t>Reference- list  </a:t>
            </a:r>
          </a:p>
        </p:txBody>
      </p:sp>
      <p:sp>
        <p:nvSpPr>
          <p:cNvPr id="3" name="Content Placeholder 2">
            <a:extLst>
              <a:ext uri="{FF2B5EF4-FFF2-40B4-BE49-F238E27FC236}">
                <a16:creationId xmlns:a16="http://schemas.microsoft.com/office/drawing/2014/main" id="{40CDDF2A-AFA6-4653-231C-2B3685C04381}"/>
              </a:ext>
            </a:extLst>
          </p:cNvPr>
          <p:cNvSpPr>
            <a:spLocks noGrp="1"/>
          </p:cNvSpPr>
          <p:nvPr>
            <p:ph idx="1"/>
          </p:nvPr>
        </p:nvSpPr>
        <p:spPr>
          <a:xfrm>
            <a:off x="542925" y="1569338"/>
            <a:ext cx="10241280" cy="4545711"/>
          </a:xfrm>
        </p:spPr>
        <p:txBody>
          <a:bodyPr>
            <a:normAutofit fontScale="85000" lnSpcReduction="10000"/>
          </a:bodyPr>
          <a:lstStyle/>
          <a:p>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gn="l"/>
            <a:r>
              <a:rPr lang="en-GB" sz="1100" b="0" i="0" u="none" strike="noStrike" dirty="0" err="1">
                <a:solidFill>
                  <a:srgbClr val="000000"/>
                </a:solidFill>
                <a:effectLst/>
              </a:rPr>
              <a:t>Alkhawaldeh</a:t>
            </a:r>
            <a:r>
              <a:rPr lang="en-GB" sz="1100" b="0" i="0" u="none" strike="noStrike" dirty="0">
                <a:solidFill>
                  <a:srgbClr val="000000"/>
                </a:solidFill>
                <a:effectLst/>
              </a:rPr>
              <a:t>, A. et al. (2023) “Stress Factors, Stress Levels, and Coping Mechanisms among University Students,” </a:t>
            </a:r>
            <a:r>
              <a:rPr lang="en-GB" sz="1100" b="0" i="0" u="none" strike="noStrike" dirty="0" err="1">
                <a:solidFill>
                  <a:srgbClr val="000000"/>
                </a:solidFill>
                <a:effectLst/>
              </a:rPr>
              <a:t>TheScientificWorld</a:t>
            </a:r>
            <a:r>
              <a:rPr lang="en-GB" sz="1100" b="0" i="0" u="none" strike="noStrike" dirty="0">
                <a:solidFill>
                  <a:srgbClr val="000000"/>
                </a:solidFill>
                <a:effectLst/>
              </a:rPr>
              <a:t>. Edited by A. Raggi, 2023, pp. 1–9. Available at: </a:t>
            </a:r>
            <a:r>
              <a:rPr lang="en-GB" sz="1100" b="0" i="0" u="none" strike="noStrike" dirty="0">
                <a:solidFill>
                  <a:srgbClr val="000000"/>
                </a:solidFill>
                <a:effectLst/>
                <a:hlinkClick r:id="rId2"/>
              </a:rPr>
              <a:t>https://doi.org/10.1155/2023/2026971</a:t>
            </a:r>
            <a:r>
              <a:rPr lang="en-GB" sz="1100" b="0" i="0" u="none" strike="noStrike" dirty="0">
                <a:solidFill>
                  <a:srgbClr val="000000"/>
                </a:solidFill>
                <a:effectLst/>
              </a:rPr>
              <a:t>.</a:t>
            </a:r>
          </a:p>
          <a:p>
            <a:pPr algn="l"/>
            <a:r>
              <a:rPr lang="en-GB" sz="1100" b="0" i="0" u="none" strike="noStrike" dirty="0">
                <a:solidFill>
                  <a:srgbClr val="000000"/>
                </a:solidFill>
                <a:effectLst/>
              </a:rPr>
              <a:t>Córdova Olivera, P. et al. (2023) “Academic stress as a predictor of mental health in university students,” Cogent education, 10(2). Available at: </a:t>
            </a:r>
            <a:r>
              <a:rPr lang="en-GB" sz="1100" b="0" i="0" u="none" strike="noStrike" dirty="0">
                <a:solidFill>
                  <a:srgbClr val="000000"/>
                </a:solidFill>
                <a:effectLst/>
                <a:hlinkClick r:id="rId3"/>
              </a:rPr>
              <a:t>https://doi.org/10.1080/2331186X.2023.2232686</a:t>
            </a:r>
            <a:r>
              <a:rPr lang="en-GB" sz="1100" b="0" i="0" u="none" strike="noStrike" dirty="0">
                <a:solidFill>
                  <a:srgbClr val="000000"/>
                </a:solidFill>
                <a:effectLst/>
              </a:rPr>
              <a:t>.</a:t>
            </a:r>
          </a:p>
          <a:p>
            <a:pPr algn="l"/>
            <a:r>
              <a:rPr lang="en-GB" sz="1100" b="0" i="0" u="none" strike="noStrike" dirty="0">
                <a:solidFill>
                  <a:srgbClr val="000000"/>
                </a:solidFill>
                <a:effectLst/>
              </a:rPr>
              <a:t>Haruna, U., Mohammed, A.-R. and Braimah, M. (2025) “Understanding the burden of depression, anxiety and stress among first-year undergraduate students,” BMC psychiatry, 25(1). Available at: </a:t>
            </a:r>
            <a:r>
              <a:rPr lang="en-GB" sz="1100" b="0" i="0" u="none" strike="noStrike" dirty="0">
                <a:solidFill>
                  <a:srgbClr val="000000"/>
                </a:solidFill>
                <a:effectLst/>
                <a:hlinkClick r:id="rId4"/>
              </a:rPr>
              <a:t>https://doi.org/10.1186/s12888-025-07069-8</a:t>
            </a:r>
            <a:r>
              <a:rPr lang="en-GB" sz="1100" b="0" i="0" u="none" strike="noStrike" dirty="0">
                <a:solidFill>
                  <a:srgbClr val="000000"/>
                </a:solidFill>
                <a:effectLst/>
              </a:rPr>
              <a:t>.</a:t>
            </a:r>
          </a:p>
          <a:p>
            <a:pPr algn="l"/>
            <a:r>
              <a:rPr lang="en-GB" sz="1100" b="0" i="0" u="none" strike="noStrike" dirty="0">
                <a:solidFill>
                  <a:srgbClr val="000000"/>
                </a:solidFill>
                <a:effectLst/>
              </a:rPr>
              <a:t>Johnstone, P.L. (2004) “Mixed Methods, Mixed Methodology Health Services Research in Practice,” Qualitative health research, 14(2), pp. 259–271. Available at: </a:t>
            </a:r>
            <a:r>
              <a:rPr lang="en-GB" sz="1100" b="0" i="0" u="none" strike="noStrike" dirty="0">
                <a:solidFill>
                  <a:srgbClr val="000000"/>
                </a:solidFill>
                <a:effectLst/>
                <a:hlinkClick r:id="rId5"/>
              </a:rPr>
              <a:t>https://doi.org/10.1177/1049732303260610</a:t>
            </a:r>
            <a:r>
              <a:rPr lang="en-GB" sz="1100" b="0" i="0" u="none" strike="noStrike" dirty="0">
                <a:solidFill>
                  <a:srgbClr val="000000"/>
                </a:solidFill>
                <a:effectLst/>
              </a:rPr>
              <a:t>.</a:t>
            </a:r>
          </a:p>
          <a:p>
            <a:pPr algn="l"/>
            <a:r>
              <a:rPr lang="en-GB" sz="1100" b="0" i="0" u="none" strike="noStrike" dirty="0">
                <a:solidFill>
                  <a:srgbClr val="000000"/>
                </a:solidFill>
                <a:effectLst/>
              </a:rPr>
              <a:t>Kowalski, L. et al. (2025) “Optimizing Intervention Components of a Preventive Stress Management mHealth Intervention for Health Care Workers: Experimental Factorial Study,” JMIR FORMATIVE RESEARCH, 9, pp. e71032–e71032. Available at: </a:t>
            </a:r>
            <a:r>
              <a:rPr lang="en-GB" sz="1100" b="0" i="0" u="none" strike="noStrike" dirty="0">
                <a:solidFill>
                  <a:srgbClr val="000000"/>
                </a:solidFill>
                <a:effectLst/>
                <a:hlinkClick r:id="rId6"/>
              </a:rPr>
              <a:t>https://doi.org/10.2196/71032</a:t>
            </a:r>
            <a:r>
              <a:rPr lang="en-GB" sz="1100" b="0" i="0" u="none" strike="noStrike" dirty="0">
                <a:solidFill>
                  <a:srgbClr val="000000"/>
                </a:solidFill>
                <a:effectLst/>
              </a:rPr>
              <a:t>.</a:t>
            </a:r>
          </a:p>
          <a:p>
            <a:pPr algn="l"/>
            <a:r>
              <a:rPr lang="en-GB" sz="1100" b="0" i="0" u="none" strike="noStrike" dirty="0" err="1">
                <a:solidFill>
                  <a:srgbClr val="000000"/>
                </a:solidFill>
                <a:effectLst/>
              </a:rPr>
              <a:t>Pluye</a:t>
            </a:r>
            <a:r>
              <a:rPr lang="en-GB" sz="1100" b="0" i="0" u="none" strike="noStrike" dirty="0">
                <a:solidFill>
                  <a:srgbClr val="000000"/>
                </a:solidFill>
                <a:effectLst/>
              </a:rPr>
              <a:t>, P. and Hong, Q.N. (2014) “Combining the Power of Stories and the Power of Numbers: Mixed Methods Research and Mixed Studies Reviews,” Annual review of public health, 35(1), pp. 29–45. Available at: </a:t>
            </a:r>
            <a:r>
              <a:rPr lang="en-GB" sz="1100" b="0" i="0" u="none" strike="noStrike" dirty="0">
                <a:solidFill>
                  <a:srgbClr val="000000"/>
                </a:solidFill>
                <a:effectLst/>
                <a:hlinkClick r:id="rId7"/>
              </a:rPr>
              <a:t>https://doi.org/10.1146/annurev-publhealth-032013-182440</a:t>
            </a:r>
            <a:r>
              <a:rPr lang="en-GB" sz="1100" b="0" i="0" u="none" strike="noStrike" dirty="0">
                <a:solidFill>
                  <a:srgbClr val="000000"/>
                </a:solidFill>
                <a:effectLst/>
              </a:rPr>
              <a:t>.</a:t>
            </a:r>
          </a:p>
          <a:p>
            <a:pPr algn="l"/>
            <a:r>
              <a:rPr lang="en-GB" sz="1100" b="0" i="0" u="none" strike="noStrike" dirty="0">
                <a:solidFill>
                  <a:srgbClr val="000000"/>
                </a:solidFill>
                <a:effectLst/>
              </a:rPr>
              <a:t>Reis, A. et al. (2021) “How I cope at university: Self‐directed stress management strategies of Australian students,” Stress and health, 37(5), pp. 1010–1025. Available at: </a:t>
            </a:r>
            <a:r>
              <a:rPr lang="en-GB" sz="1100" b="0" i="0" u="none" strike="noStrike" dirty="0">
                <a:solidFill>
                  <a:srgbClr val="000000"/>
                </a:solidFill>
                <a:effectLst/>
                <a:hlinkClick r:id="rId8"/>
              </a:rPr>
              <a:t>https://doi.org/10.1002/smi.3058</a:t>
            </a:r>
            <a:r>
              <a:rPr lang="en-GB" sz="1100" b="0" i="0" u="none" strike="noStrike" dirty="0">
                <a:solidFill>
                  <a:srgbClr val="000000"/>
                </a:solidFill>
                <a:effectLst/>
              </a:rPr>
              <a:t>.</a:t>
            </a:r>
          </a:p>
          <a:p>
            <a:pPr algn="l"/>
            <a:r>
              <a:rPr lang="en-GB" sz="1100" b="0" i="0" u="none" strike="noStrike" dirty="0">
                <a:solidFill>
                  <a:srgbClr val="000000"/>
                </a:solidFill>
                <a:effectLst/>
              </a:rPr>
              <a:t>Robbins, S.H. (1988) “13 Ways To Close Before You Open,” Advisor today, 1 August, p. 79.</a:t>
            </a:r>
          </a:p>
          <a:p>
            <a:pPr algn="l"/>
            <a:r>
              <a:rPr lang="en-GB" sz="1100" b="0" i="0" u="none" strike="noStrike" dirty="0" err="1">
                <a:solidFill>
                  <a:srgbClr val="000000"/>
                </a:solidFill>
                <a:effectLst/>
              </a:rPr>
              <a:t>Schladitz</a:t>
            </a:r>
            <a:r>
              <a:rPr lang="en-GB" sz="1100" b="0" i="0" u="none" strike="noStrike" dirty="0">
                <a:solidFill>
                  <a:srgbClr val="000000"/>
                </a:solidFill>
                <a:effectLst/>
              </a:rPr>
              <a:t>, S., </a:t>
            </a:r>
            <a:r>
              <a:rPr lang="en-GB" sz="1100" b="0" i="0" u="none" strike="noStrike" dirty="0" err="1">
                <a:solidFill>
                  <a:srgbClr val="000000"/>
                </a:solidFill>
                <a:effectLst/>
              </a:rPr>
              <a:t>Rölle</a:t>
            </a:r>
            <a:r>
              <a:rPr lang="en-GB" sz="1100" b="0" i="0" u="none" strike="noStrike" dirty="0">
                <a:solidFill>
                  <a:srgbClr val="000000"/>
                </a:solidFill>
                <a:effectLst/>
              </a:rPr>
              <a:t>, D. and </a:t>
            </a:r>
            <a:r>
              <a:rPr lang="en-GB" sz="1100" b="0" i="0" u="none" strike="noStrike" dirty="0" err="1">
                <a:solidFill>
                  <a:srgbClr val="000000"/>
                </a:solidFill>
                <a:effectLst/>
              </a:rPr>
              <a:t>Drüge</a:t>
            </a:r>
            <a:r>
              <a:rPr lang="en-GB" sz="1100" b="0" i="0" u="none" strike="noStrike" dirty="0">
                <a:solidFill>
                  <a:srgbClr val="000000"/>
                </a:solidFill>
                <a:effectLst/>
              </a:rPr>
              <a:t>, M. (2024) “Is Intrinsic Motivation Related to Lower Stress among University Students? Relationships between Motivation for Enrolling in a Study Program, Stress, and Coping Strategies,” Education sciences, 14(8), p. 851. Available at: </a:t>
            </a:r>
            <a:r>
              <a:rPr lang="en-GB" sz="1100" b="0" i="0" u="none" strike="noStrike" dirty="0">
                <a:solidFill>
                  <a:srgbClr val="000000"/>
                </a:solidFill>
                <a:effectLst/>
                <a:hlinkClick r:id="rId9"/>
              </a:rPr>
              <a:t>https://doi.org/10.3390/educsci14080851</a:t>
            </a:r>
            <a:r>
              <a:rPr lang="en-GB" sz="1100" b="0" i="0" u="none" strike="noStrike" dirty="0">
                <a:solidFill>
                  <a:srgbClr val="000000"/>
                </a:solidFill>
                <a:effectLst/>
              </a:rPr>
              <a:t>.</a:t>
            </a:r>
          </a:p>
          <a:p>
            <a:pPr algn="l"/>
            <a:r>
              <a:rPr lang="en-GB" sz="1100" b="0" i="0" u="none" strike="noStrike" dirty="0" err="1">
                <a:solidFill>
                  <a:srgbClr val="000000"/>
                </a:solidFill>
                <a:effectLst/>
              </a:rPr>
              <a:t>Slimmen</a:t>
            </a:r>
            <a:r>
              <a:rPr lang="en-GB" sz="1100" b="0" i="0" u="none" strike="noStrike" dirty="0">
                <a:solidFill>
                  <a:srgbClr val="000000"/>
                </a:solidFill>
                <a:effectLst/>
              </a:rPr>
              <a:t>, S. et al. (2022) “How stress-related factors affect mental wellbeing of university students A cross-sectional study to explore the associations between stressors, perceived stress, and mental wellbeing,” </a:t>
            </a:r>
            <a:r>
              <a:rPr lang="en-GB" sz="1100" b="0" i="0" u="none" strike="noStrike" dirty="0" err="1">
                <a:solidFill>
                  <a:srgbClr val="000000"/>
                </a:solidFill>
                <a:effectLst/>
              </a:rPr>
              <a:t>PloS</a:t>
            </a:r>
            <a:r>
              <a:rPr lang="en-GB" sz="1100" b="0" i="0" u="none" strike="noStrike" dirty="0">
                <a:solidFill>
                  <a:srgbClr val="000000"/>
                </a:solidFill>
                <a:effectLst/>
              </a:rPr>
              <a:t> one, 17(11), p. e0275925. Available at: </a:t>
            </a:r>
            <a:r>
              <a:rPr lang="en-GB" sz="1100" b="0" i="0" u="none" strike="noStrike" dirty="0">
                <a:solidFill>
                  <a:srgbClr val="000000"/>
                </a:solidFill>
                <a:effectLst/>
                <a:hlinkClick r:id="rId10"/>
              </a:rPr>
              <a:t>https://doi.org/10.1371/journal.pone.0275925</a:t>
            </a:r>
            <a:r>
              <a:rPr lang="en-GB" sz="1100" b="0" i="0" u="none" strike="noStrike" dirty="0">
                <a:solidFill>
                  <a:srgbClr val="000000"/>
                </a:solidFill>
                <a:effectLst/>
              </a:rPr>
              <a:t>.</a:t>
            </a:r>
          </a:p>
          <a:p>
            <a:pPr algn="l"/>
            <a:r>
              <a:rPr lang="en-GB" sz="1100" b="0" i="0" u="none" strike="noStrike" dirty="0">
                <a:solidFill>
                  <a:srgbClr val="000000"/>
                </a:solidFill>
                <a:effectLst/>
              </a:rPr>
              <a:t>University of Wales Trinity St David (2022). Research Ethics &amp; Integrity code of practice. University of Wales </a:t>
            </a:r>
            <a:r>
              <a:rPr lang="en-GB" sz="1100" b="0" i="0" u="none" strike="noStrike" dirty="0" err="1">
                <a:solidFill>
                  <a:srgbClr val="000000"/>
                </a:solidFill>
                <a:effectLst/>
              </a:rPr>
              <a:t>Triniinty</a:t>
            </a:r>
            <a:r>
              <a:rPr lang="en-GB" sz="1100" b="0" i="0" u="none" strike="noStrike" dirty="0">
                <a:solidFill>
                  <a:srgbClr val="000000"/>
                </a:solidFill>
                <a:effectLst/>
              </a:rPr>
              <a:t> St David. Available at: </a:t>
            </a:r>
            <a:r>
              <a:rPr lang="en-GB" sz="1100" b="0" i="0" u="none" strike="noStrike" dirty="0">
                <a:solidFill>
                  <a:srgbClr val="000000"/>
                </a:solidFill>
                <a:effectLst/>
                <a:hlinkClick r:id="rId11"/>
              </a:rPr>
              <a:t>https://www.uwtsd.ac.uk/research/research-integrity-and-ethics</a:t>
            </a:r>
            <a:endParaRPr lang="en-GB" sz="1100" b="0" i="0" u="none" strike="noStrike" dirty="0">
              <a:solidFill>
                <a:srgbClr val="000000"/>
              </a:solidFill>
              <a:effectLst/>
            </a:endParaRPr>
          </a:p>
          <a:p>
            <a:endParaRPr lang="en-GB" sz="1200" b="0" i="0" u="none" strike="noStrike" dirty="0">
              <a:solidFill>
                <a:srgbClr val="3A3A3A"/>
              </a:solidFill>
              <a:effectLst/>
              <a:latin typeface="Source Sans Pro" panose="020B0503030403020204" pitchFamily="34" charset="0"/>
            </a:endParaRPr>
          </a:p>
          <a:p>
            <a:endParaRPr lang="en-GB" sz="1400" b="0" i="0" u="none" strike="noStrike" dirty="0">
              <a:solidFill>
                <a:srgbClr val="3A3A3A"/>
              </a:solidFill>
              <a:effectLst/>
              <a:latin typeface="Source Sans Pro" panose="020B0503030403020204" pitchFamily="34" charset="0"/>
            </a:endParaRPr>
          </a:p>
          <a:p>
            <a:endParaRPr lang="en-GB" sz="1400" b="0" i="0" u="none" strike="noStrike" dirty="0">
              <a:solidFill>
                <a:srgbClr val="3A3A3A"/>
              </a:solidFill>
              <a:effectLst/>
              <a:latin typeface="Source Sans Pro" panose="020B0503030403020204" pitchFamily="34" charset="0"/>
            </a:endParaRPr>
          </a:p>
          <a:p>
            <a:endParaRPr lang="en-GB" sz="1600" b="0" i="0" u="none" strike="noStrike" dirty="0">
              <a:solidFill>
                <a:srgbClr val="3A3A3A"/>
              </a:solidFill>
              <a:effectLst/>
              <a:latin typeface="Source Sans Pro" panose="020B0503030403020204" pitchFamily="34" charset="0"/>
            </a:endParaRPr>
          </a:p>
          <a:p>
            <a:endParaRPr lang="en-GB" b="0" i="0" u="none" strike="noStrike" dirty="0">
              <a:solidFill>
                <a:srgbClr val="3A3A3A"/>
              </a:solidFill>
              <a:effectLst/>
              <a:latin typeface="Source Sans Pro" panose="020B0503030403020204" pitchFamily="34" charset="0"/>
            </a:endParaRPr>
          </a:p>
          <a:p>
            <a:endParaRPr lang="en-GB" dirty="0">
              <a:solidFill>
                <a:srgbClr val="3A3A3A"/>
              </a:solidFill>
              <a:latin typeface="Source Sans Pro" panose="020B0503030403020204" pitchFamily="34" charset="0"/>
            </a:endParaRPr>
          </a:p>
          <a:p>
            <a:pPr marL="0" indent="0">
              <a:buNone/>
            </a:pPr>
            <a:endParaRPr lang="en-US" dirty="0"/>
          </a:p>
          <a:p>
            <a:pPr marL="0" indent="0">
              <a:buNone/>
            </a:pPr>
            <a:endParaRPr lang="en-US" dirty="0"/>
          </a:p>
        </p:txBody>
      </p:sp>
    </p:spTree>
    <p:extLst>
      <p:ext uri="{BB962C8B-B14F-4D97-AF65-F5344CB8AC3E}">
        <p14:creationId xmlns:p14="http://schemas.microsoft.com/office/powerpoint/2010/main" val="1245191810"/>
      </p:ext>
    </p:extLst>
  </p:cSld>
  <p:clrMapOvr>
    <a:masterClrMapping/>
  </p:clrMapOvr>
</p:sld>
</file>

<file path=ppt/theme/theme1.xml><?xml version="1.0" encoding="utf-8"?>
<a:theme xmlns:a="http://schemas.openxmlformats.org/drawingml/2006/main" name="GradientRiseVTI">
  <a:themeElements>
    <a:clrScheme name="GradientRise">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Avenir">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8746</TotalTime>
  <Words>1319</Words>
  <Application>Microsoft Macintosh PowerPoint</Application>
  <PresentationFormat>Widescreen</PresentationFormat>
  <Paragraphs>101</Paragraphs>
  <Slides>11</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-webkit-standard</vt:lpstr>
      <vt:lpstr>Aptos</vt:lpstr>
      <vt:lpstr>Arial</vt:lpstr>
      <vt:lpstr>Calibri</vt:lpstr>
      <vt:lpstr>Gill Sans Nova</vt:lpstr>
      <vt:lpstr>Source Sans Pro</vt:lpstr>
      <vt:lpstr>GradientRiseVTI</vt:lpstr>
      <vt:lpstr>How do university students, deal with stress?  Lucian Evans  2404004   </vt:lpstr>
      <vt:lpstr>Introduction </vt:lpstr>
      <vt:lpstr>Introduction/ Rationale </vt:lpstr>
      <vt:lpstr>Research aim </vt:lpstr>
      <vt:lpstr>Methodology </vt:lpstr>
      <vt:lpstr>Methodology </vt:lpstr>
      <vt:lpstr>Key finding- Quantitative- Questionnaire </vt:lpstr>
      <vt:lpstr>Key findings- Qualitative data- Interviews </vt:lpstr>
      <vt:lpstr>Conclusion and implications</vt:lpstr>
      <vt:lpstr>Thankyou for listening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Lucian Evans</dc:creator>
  <cp:lastModifiedBy>Lucian Evans</cp:lastModifiedBy>
  <cp:revision>5</cp:revision>
  <dcterms:created xsi:type="dcterms:W3CDTF">2026-04-14T12:00:10Z</dcterms:created>
  <dcterms:modified xsi:type="dcterms:W3CDTF">2026-05-08T10:13:48Z</dcterms:modified>
</cp:coreProperties>
</file>