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0"/>
  </p:notesMasterIdLst>
  <p:sldIdLst>
    <p:sldId id="256" r:id="rId2"/>
    <p:sldId id="257" r:id="rId3"/>
    <p:sldId id="258" r:id="rId4"/>
    <p:sldId id="645" r:id="rId5"/>
    <p:sldId id="646" r:id="rId6"/>
    <p:sldId id="469" r:id="rId7"/>
    <p:sldId id="618" r:id="rId8"/>
    <p:sldId id="647" r:id="rId9"/>
    <p:sldId id="648" r:id="rId10"/>
    <p:sldId id="542" r:id="rId11"/>
    <p:sldId id="577" r:id="rId12"/>
    <p:sldId id="557" r:id="rId13"/>
    <p:sldId id="575" r:id="rId14"/>
    <p:sldId id="576" r:id="rId15"/>
    <p:sldId id="649" r:id="rId16"/>
    <p:sldId id="650" r:id="rId17"/>
    <p:sldId id="460" r:id="rId18"/>
    <p:sldId id="663" r:id="rId19"/>
    <p:sldId id="259" r:id="rId20"/>
    <p:sldId id="260" r:id="rId21"/>
    <p:sldId id="261" r:id="rId22"/>
    <p:sldId id="262" r:id="rId23"/>
    <p:sldId id="263" r:id="rId24"/>
    <p:sldId id="265" r:id="rId25"/>
    <p:sldId id="266" r:id="rId26"/>
    <p:sldId id="267" r:id="rId27"/>
    <p:sldId id="268" r:id="rId28"/>
    <p:sldId id="269" r:id="rId29"/>
    <p:sldId id="270" r:id="rId30"/>
    <p:sldId id="271" r:id="rId31"/>
    <p:sldId id="272" r:id="rId32"/>
    <p:sldId id="664" r:id="rId33"/>
    <p:sldId id="273" r:id="rId34"/>
    <p:sldId id="274" r:id="rId35"/>
    <p:sldId id="275" r:id="rId36"/>
    <p:sldId id="276" r:id="rId37"/>
    <p:sldId id="277" r:id="rId38"/>
    <p:sldId id="278" r:id="rId39"/>
    <p:sldId id="665" r:id="rId40"/>
    <p:sldId id="279" r:id="rId41"/>
    <p:sldId id="280" r:id="rId42"/>
    <p:sldId id="281" r:id="rId43"/>
    <p:sldId id="282" r:id="rId44"/>
    <p:sldId id="283" r:id="rId45"/>
    <p:sldId id="284" r:id="rId46"/>
    <p:sldId id="285" r:id="rId47"/>
    <p:sldId id="287" r:id="rId48"/>
    <p:sldId id="288" r:id="rId49"/>
    <p:sldId id="289" r:id="rId50"/>
    <p:sldId id="290" r:id="rId51"/>
    <p:sldId id="291" r:id="rId52"/>
    <p:sldId id="292" r:id="rId53"/>
    <p:sldId id="293" r:id="rId54"/>
    <p:sldId id="294" r:id="rId55"/>
    <p:sldId id="295" r:id="rId56"/>
    <p:sldId id="296" r:id="rId57"/>
    <p:sldId id="297" r:id="rId58"/>
    <p:sldId id="298" r:id="rId59"/>
    <p:sldId id="299" r:id="rId60"/>
    <p:sldId id="300" r:id="rId61"/>
    <p:sldId id="302" r:id="rId62"/>
    <p:sldId id="303" r:id="rId63"/>
    <p:sldId id="304" r:id="rId64"/>
    <p:sldId id="305" r:id="rId65"/>
    <p:sldId id="306" r:id="rId66"/>
    <p:sldId id="307" r:id="rId67"/>
    <p:sldId id="308" r:id="rId68"/>
    <p:sldId id="309" r:id="rId69"/>
    <p:sldId id="310" r:id="rId70"/>
    <p:sldId id="312" r:id="rId71"/>
    <p:sldId id="313" r:id="rId72"/>
    <p:sldId id="314" r:id="rId73"/>
    <p:sldId id="315" r:id="rId74"/>
    <p:sldId id="316" r:id="rId75"/>
    <p:sldId id="317" r:id="rId76"/>
    <p:sldId id="318" r:id="rId77"/>
    <p:sldId id="319" r:id="rId78"/>
    <p:sldId id="320" r:id="rId79"/>
    <p:sldId id="321" r:id="rId80"/>
    <p:sldId id="322" r:id="rId81"/>
    <p:sldId id="323" r:id="rId82"/>
    <p:sldId id="324" r:id="rId83"/>
    <p:sldId id="325" r:id="rId84"/>
    <p:sldId id="326" r:id="rId85"/>
    <p:sldId id="327" r:id="rId86"/>
    <p:sldId id="328" r:id="rId87"/>
    <p:sldId id="329" r:id="rId88"/>
    <p:sldId id="330" r:id="rId89"/>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10"/>
  </p:normalViewPr>
  <p:slideViewPr>
    <p:cSldViewPr snapToGrid="0" snapToObjects="1">
      <p:cViewPr>
        <p:scale>
          <a:sx n="96" d="100"/>
          <a:sy n="96" d="100"/>
        </p:scale>
        <p:origin x="363"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1903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4D43FD9-D1D0-4CE0-84D1-A3A9AB9D63C3}" type="slidenum">
              <a:rPr lang="en-GB" smtClean="0"/>
              <a:t>6</a:t>
            </a:fld>
            <a:endParaRPr lang="en-GB"/>
          </a:p>
        </p:txBody>
      </p:sp>
    </p:spTree>
    <p:extLst>
      <p:ext uri="{BB962C8B-B14F-4D97-AF65-F5344CB8AC3E}">
        <p14:creationId xmlns:p14="http://schemas.microsoft.com/office/powerpoint/2010/main" val="3487485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EEB094F7-D180-4F8C-962D-8433782A01C1}"/>
              </a:ext>
            </a:extLst>
          </p:cNvPr>
          <p:cNvSpPr>
            <a:spLocks noGrp="1" noChangeArrowheads="1"/>
          </p:cNvSpPr>
          <p:nvPr>
            <p:ph type="sldNum" sz="quarter" idx="5"/>
          </p:nvPr>
        </p:nvSpPr>
        <p:spPr>
          <a:ln/>
        </p:spPr>
        <p:txBody>
          <a:bodyPr/>
          <a:lstStyle/>
          <a:p>
            <a:fld id="{63CD2342-5E42-47B7-958E-BC0211FAD3EF}" type="slidenum">
              <a:rPr lang="en-US" altLang="en-US"/>
              <a:pPr/>
              <a:t>10</a:t>
            </a:fld>
            <a:endParaRPr lang="en-US" altLang="en-US"/>
          </a:p>
        </p:txBody>
      </p:sp>
      <p:sp>
        <p:nvSpPr>
          <p:cNvPr id="623618" name="Rectangle 2">
            <a:extLst>
              <a:ext uri="{FF2B5EF4-FFF2-40B4-BE49-F238E27FC236}">
                <a16:creationId xmlns:a16="http://schemas.microsoft.com/office/drawing/2014/main" id="{0A0B3A92-16E1-4B57-83A8-82AC2E84BBAD}"/>
              </a:ext>
            </a:extLst>
          </p:cNvPr>
          <p:cNvSpPr>
            <a:spLocks noGrp="1" noRot="1" noChangeAspect="1" noChangeArrowheads="1" noTextEdit="1"/>
          </p:cNvSpPr>
          <p:nvPr>
            <p:ph type="sldImg"/>
          </p:nvPr>
        </p:nvSpPr>
        <p:spPr>
          <a:xfrm>
            <a:off x="139700" y="768350"/>
            <a:ext cx="6819900" cy="3836988"/>
          </a:xfrm>
          <a:ln/>
        </p:spPr>
      </p:sp>
      <p:sp>
        <p:nvSpPr>
          <p:cNvPr id="623619" name="Rectangle 3">
            <a:extLst>
              <a:ext uri="{FF2B5EF4-FFF2-40B4-BE49-F238E27FC236}">
                <a16:creationId xmlns:a16="http://schemas.microsoft.com/office/drawing/2014/main" id="{484D7391-772B-40CE-8ECD-08DB6AE9320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76A3A2D9-F576-4778-8832-041D5995A561}"/>
              </a:ext>
            </a:extLst>
          </p:cNvPr>
          <p:cNvSpPr>
            <a:spLocks noGrp="1" noChangeArrowheads="1"/>
          </p:cNvSpPr>
          <p:nvPr>
            <p:ph type="sldNum" sz="quarter" idx="5"/>
          </p:nvPr>
        </p:nvSpPr>
        <p:spPr>
          <a:ln/>
        </p:spPr>
        <p:txBody>
          <a:bodyPr/>
          <a:lstStyle/>
          <a:p>
            <a:fld id="{C9E8A397-3AF3-4DAD-AD1C-99386FF46E0D}" type="slidenum">
              <a:rPr lang="en-US" altLang="en-US"/>
              <a:pPr/>
              <a:t>12</a:t>
            </a:fld>
            <a:endParaRPr lang="en-US" altLang="en-US"/>
          </a:p>
        </p:txBody>
      </p:sp>
      <p:sp>
        <p:nvSpPr>
          <p:cNvPr id="644098" name="Rectangle 2">
            <a:extLst>
              <a:ext uri="{FF2B5EF4-FFF2-40B4-BE49-F238E27FC236}">
                <a16:creationId xmlns:a16="http://schemas.microsoft.com/office/drawing/2014/main" id="{94F1D0DE-BDED-4C9A-9E8D-F3F935FBA525}"/>
              </a:ext>
            </a:extLst>
          </p:cNvPr>
          <p:cNvSpPr>
            <a:spLocks noGrp="1" noRot="1" noChangeAspect="1" noChangeArrowheads="1" noTextEdit="1"/>
          </p:cNvSpPr>
          <p:nvPr>
            <p:ph type="sldImg"/>
          </p:nvPr>
        </p:nvSpPr>
        <p:spPr>
          <a:xfrm>
            <a:off x="139700" y="768350"/>
            <a:ext cx="6819900" cy="3836988"/>
          </a:xfrm>
          <a:ln/>
        </p:spPr>
      </p:sp>
      <p:sp>
        <p:nvSpPr>
          <p:cNvPr id="644099" name="Rectangle 3">
            <a:extLst>
              <a:ext uri="{FF2B5EF4-FFF2-40B4-BE49-F238E27FC236}">
                <a16:creationId xmlns:a16="http://schemas.microsoft.com/office/drawing/2014/main" id="{8DDF0E96-A5EE-44C1-9A30-2C106B4309F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D81D0B8D-6262-4A93-9F5E-D10C7928DE54}"/>
              </a:ext>
            </a:extLst>
          </p:cNvPr>
          <p:cNvSpPr>
            <a:spLocks noGrp="1" noChangeArrowheads="1"/>
          </p:cNvSpPr>
          <p:nvPr>
            <p:ph type="sldNum" sz="quarter" idx="5"/>
          </p:nvPr>
        </p:nvSpPr>
        <p:spPr>
          <a:ln/>
        </p:spPr>
        <p:txBody>
          <a:bodyPr/>
          <a:lstStyle/>
          <a:p>
            <a:fld id="{4F5292F6-5E0E-44BC-81E1-2CDA3FE73A55}" type="slidenum">
              <a:rPr lang="en-US" altLang="en-US"/>
              <a:pPr/>
              <a:t>14</a:t>
            </a:fld>
            <a:endParaRPr lang="en-US" altLang="en-US"/>
          </a:p>
        </p:txBody>
      </p:sp>
      <p:sp>
        <p:nvSpPr>
          <p:cNvPr id="687106" name="Rectangle 2">
            <a:extLst>
              <a:ext uri="{FF2B5EF4-FFF2-40B4-BE49-F238E27FC236}">
                <a16:creationId xmlns:a16="http://schemas.microsoft.com/office/drawing/2014/main" id="{5D21795E-D560-41DA-A347-340447BCBF3A}"/>
              </a:ext>
            </a:extLst>
          </p:cNvPr>
          <p:cNvSpPr>
            <a:spLocks noGrp="1" noRot="1" noChangeAspect="1" noChangeArrowheads="1" noTextEdit="1"/>
          </p:cNvSpPr>
          <p:nvPr>
            <p:ph type="sldImg"/>
          </p:nvPr>
        </p:nvSpPr>
        <p:spPr>
          <a:xfrm>
            <a:off x="139700" y="768350"/>
            <a:ext cx="6819900" cy="3836988"/>
          </a:xfrm>
          <a:ln/>
        </p:spPr>
      </p:sp>
      <p:sp>
        <p:nvSpPr>
          <p:cNvPr id="687107" name="Rectangle 3">
            <a:extLst>
              <a:ext uri="{FF2B5EF4-FFF2-40B4-BE49-F238E27FC236}">
                <a16:creationId xmlns:a16="http://schemas.microsoft.com/office/drawing/2014/main" id="{10B227B8-022C-4B50-8D9A-8CED2EFA60F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162E-1722-4ADD-A8E8-5193EB074F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F618E8-4EF6-4DBC-AD11-54DCEE63C6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7492E9-3888-4AB5-ABC5-DB0563160B53}"/>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B53E5640-6E04-4854-87C4-4FE4D30E64F8}"/>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BFA2EAFB-3780-406D-90BD-ED2352E4E03B}"/>
              </a:ext>
            </a:extLst>
          </p:cNvPr>
          <p:cNvSpPr>
            <a:spLocks noGrp="1"/>
          </p:cNvSpPr>
          <p:nvPr>
            <p:ph type="sldNum" sz="quarter" idx="12"/>
          </p:nvPr>
        </p:nvSpPr>
        <p:spPr/>
        <p:txBody>
          <a:bodyPr/>
          <a:lstStyle/>
          <a:p>
            <a:fld id="{53E01832-8923-42F9-AE5D-02C090B27A71}" type="slidenum">
              <a:rPr lang="en-GB" smtClean="0"/>
              <a:t>‹#›</a:t>
            </a:fld>
            <a:endParaRPr lang="en-GB"/>
          </a:p>
        </p:txBody>
      </p:sp>
    </p:spTree>
    <p:extLst>
      <p:ext uri="{BB962C8B-B14F-4D97-AF65-F5344CB8AC3E}">
        <p14:creationId xmlns:p14="http://schemas.microsoft.com/office/powerpoint/2010/main" val="2060065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F3B73D-366F-40FF-A0CE-A04420799DC2}"/>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CEA21971-77FA-498F-850D-6198775C1639}"/>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4" name="Slide Number Placeholder 3">
            <a:extLst>
              <a:ext uri="{FF2B5EF4-FFF2-40B4-BE49-F238E27FC236}">
                <a16:creationId xmlns:a16="http://schemas.microsoft.com/office/drawing/2014/main" id="{B2D6B6F1-3655-48B4-9ABB-A0A0433CE9CF}"/>
              </a:ext>
            </a:extLst>
          </p:cNvPr>
          <p:cNvSpPr>
            <a:spLocks noGrp="1"/>
          </p:cNvSpPr>
          <p:nvPr>
            <p:ph type="sldNum" sz="quarter" idx="12"/>
          </p:nvPr>
        </p:nvSpPr>
        <p:spPr/>
        <p:txBody>
          <a:bodyPr/>
          <a:lstStyle/>
          <a:p>
            <a:fld id="{53E01832-8923-42F9-AE5D-02C090B27A71}" type="slidenum">
              <a:rPr lang="en-GB" smtClean="0"/>
              <a:t>‹#›</a:t>
            </a:fld>
            <a:endParaRPr lang="en-GB"/>
          </a:p>
        </p:txBody>
      </p:sp>
    </p:spTree>
    <p:extLst>
      <p:ext uri="{BB962C8B-B14F-4D97-AF65-F5344CB8AC3E}">
        <p14:creationId xmlns:p14="http://schemas.microsoft.com/office/powerpoint/2010/main" val="1298948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7629A-7626-4B4A-A624-8060FFC027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E91EB6-D24E-4744-88CE-51860A79E066}"/>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E70BFC68-E77E-4CE4-8BFF-8415D154A85B}"/>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5" name="Slide Number Placeholder 4">
            <a:extLst>
              <a:ext uri="{FF2B5EF4-FFF2-40B4-BE49-F238E27FC236}">
                <a16:creationId xmlns:a16="http://schemas.microsoft.com/office/drawing/2014/main" id="{B0C860D0-12AA-4726-A700-0726EBCC3FEE}"/>
              </a:ext>
            </a:extLst>
          </p:cNvPr>
          <p:cNvSpPr>
            <a:spLocks noGrp="1"/>
          </p:cNvSpPr>
          <p:nvPr>
            <p:ph type="sldNum" sz="quarter" idx="12"/>
          </p:nvPr>
        </p:nvSpPr>
        <p:spPr/>
        <p:txBody>
          <a:bodyPr/>
          <a:lstStyle/>
          <a:p>
            <a:fld id="{53E01832-8923-42F9-AE5D-02C090B27A71}" type="slidenum">
              <a:rPr lang="en-GB" smtClean="0"/>
              <a:t>‹#›</a:t>
            </a:fld>
            <a:endParaRPr lang="en-GB"/>
          </a:p>
        </p:txBody>
      </p:sp>
    </p:spTree>
    <p:extLst>
      <p:ext uri="{BB962C8B-B14F-4D97-AF65-F5344CB8AC3E}">
        <p14:creationId xmlns:p14="http://schemas.microsoft.com/office/powerpoint/2010/main" val="4202729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hyperlink" Target="https://www.theguardian.com/science/2017/feb/21/rorschach-test-inkblots-histor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1645920"/>
            <a:ext cx="8229600" cy="1097280"/>
          </a:xfrm>
          <a:prstGeom prst="rect">
            <a:avLst/>
          </a:prstGeom>
          <a:noFill/>
          <a:ln/>
        </p:spPr>
        <p:txBody>
          <a:bodyPr wrap="square" rtlCol="0" anchor="ctr"/>
          <a:lstStyle/>
          <a:p>
            <a:pPr marL="0" indent="0" algn="ctr">
              <a:buNone/>
            </a:pPr>
            <a:r>
              <a:rPr lang="en-US" sz="4400" b="1" dirty="0">
                <a:solidFill>
                  <a:srgbClr val="FFFFFF"/>
                </a:solidFill>
                <a:latin typeface="Georgia" pitchFamily="34" charset="0"/>
                <a:ea typeface="Georgia" pitchFamily="34" charset="-122"/>
                <a:cs typeface="Georgia" pitchFamily="34" charset="-120"/>
              </a:rPr>
              <a:t>Quality in Qualitative Research</a:t>
            </a:r>
            <a:endParaRPr lang="en-US" sz="4400" dirty="0"/>
          </a:p>
        </p:txBody>
      </p:sp>
      <p:sp>
        <p:nvSpPr>
          <p:cNvPr id="3" name="Text 1"/>
          <p:cNvSpPr/>
          <p:nvPr/>
        </p:nvSpPr>
        <p:spPr>
          <a:xfrm>
            <a:off x="457200" y="2834640"/>
            <a:ext cx="8229600" cy="548640"/>
          </a:xfrm>
          <a:prstGeom prst="rect">
            <a:avLst/>
          </a:prstGeom>
          <a:noFill/>
          <a:ln/>
        </p:spPr>
        <p:txBody>
          <a:bodyPr wrap="square" rtlCol="0" anchor="ctr"/>
          <a:lstStyle/>
          <a:p>
            <a:pPr marL="0" indent="0" algn="ctr">
              <a:buNone/>
            </a:pPr>
            <a:r>
              <a:rPr lang="en-US" sz="2200" dirty="0">
                <a:solidFill>
                  <a:srgbClr val="C4A35A"/>
                </a:solidFill>
                <a:latin typeface="Arial" pitchFamily="34" charset="0"/>
                <a:ea typeface="Arial" pitchFamily="34" charset="-122"/>
                <a:cs typeface="Arial" pitchFamily="34" charset="-120"/>
              </a:rPr>
              <a:t>Research Principles &amp; Philosophy</a:t>
            </a:r>
          </a:p>
          <a:p>
            <a:pPr marL="0" indent="0" algn="ctr">
              <a:buNone/>
            </a:pPr>
            <a:r>
              <a:rPr lang="en-US" sz="2200" dirty="0">
                <a:solidFill>
                  <a:srgbClr val="C4A35A"/>
                </a:solidFill>
                <a:latin typeface="Arial" pitchFamily="34" charset="0"/>
                <a:cs typeface="Arial" pitchFamily="34" charset="-120"/>
              </a:rPr>
              <a:t>DR CAROLINE JAWAD</a:t>
            </a:r>
            <a:endParaRPr lang="en-US" sz="2200" dirty="0"/>
          </a:p>
        </p:txBody>
      </p:sp>
      <p:sp>
        <p:nvSpPr>
          <p:cNvPr id="4" name="Text 2"/>
          <p:cNvSpPr/>
          <p:nvPr/>
        </p:nvSpPr>
        <p:spPr>
          <a:xfrm>
            <a:off x="457200" y="4023360"/>
            <a:ext cx="8229600" cy="365760"/>
          </a:xfrm>
          <a:prstGeom prst="rect">
            <a:avLst/>
          </a:prstGeom>
          <a:noFill/>
          <a:ln/>
        </p:spPr>
        <p:txBody>
          <a:bodyPr wrap="square" rtlCol="0" anchor="ctr"/>
          <a:lstStyle/>
          <a:p>
            <a:pPr marL="0" indent="0" algn="ctr">
              <a:buNone/>
            </a:pPr>
            <a:r>
              <a:rPr lang="en-US" sz="1400" dirty="0">
                <a:solidFill>
                  <a:srgbClr val="FFFFFF"/>
                </a:solidFill>
                <a:latin typeface="Arial" pitchFamily="34" charset="0"/>
                <a:ea typeface="Arial" pitchFamily="34" charset="-122"/>
                <a:cs typeface="Arial" pitchFamily="34" charset="-120"/>
              </a:rPr>
              <a:t>University of Wales Trinity Saint David • DBA Programme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Important Note</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280160"/>
            <a:ext cx="7680960" cy="3108960"/>
          </a:xfrm>
          <a:prstGeom prst="roundRect">
            <a:avLst>
              <a:gd name="adj" fmla="val 2941"/>
            </a:avLst>
          </a:prstGeom>
          <a:solidFill>
            <a:srgbClr val="FFFFFF"/>
          </a:solidFill>
          <a:ln w="25400">
            <a:solidFill>
              <a:srgbClr val="C4A35A"/>
            </a:solidFill>
            <a:prstDash val="solid"/>
          </a:ln>
        </p:spPr>
        <p:txBody>
          <a:bodyPr/>
          <a:lstStyle/>
          <a:p>
            <a:endParaRPr lang="en-GB"/>
          </a:p>
        </p:txBody>
      </p:sp>
      <p:sp>
        <p:nvSpPr>
          <p:cNvPr id="6" name="Text 4"/>
          <p:cNvSpPr/>
          <p:nvPr/>
        </p:nvSpPr>
        <p:spPr>
          <a:xfrm>
            <a:off x="914400" y="1463040"/>
            <a:ext cx="7315200" cy="2743200"/>
          </a:xfrm>
          <a:prstGeom prst="rect">
            <a:avLst/>
          </a:prstGeom>
          <a:noFill/>
          <a:ln/>
        </p:spPr>
        <p:txBody>
          <a:bodyPr wrap="square" rtlCol="0" anchor="t"/>
          <a:lstStyle/>
          <a:p>
            <a:pPr marL="0" indent="0">
              <a:lnSpc>
                <a:spcPts val="2800"/>
              </a:lnSpc>
              <a:buNone/>
            </a:pPr>
            <a:r>
              <a:rPr lang="en-US" sz="1600" dirty="0">
                <a:solidFill>
                  <a:srgbClr val="2C3E50"/>
                </a:solidFill>
                <a:latin typeface="Arial" pitchFamily="34" charset="0"/>
                <a:ea typeface="Arial" pitchFamily="34" charset="-122"/>
                <a:cs typeface="Arial" pitchFamily="34" charset="-120"/>
              </a:rPr>
              <a:t>This presentation will introduce you to key aspects of quality in qualitative research — but it is NOT intended to replace key reading.Essential texts include: Guba and Lincoln (1985), Creswell (2013), Patton (1999), and your methods textbooks.At doctoral level, you are expected to be motivated, engaged, and to explore beyond the reading list.</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Today's Workshop</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MORNING SESSION</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Why Trustworthiness Matters in Qualitative Research</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Lincoln and Guba's Four Criteria</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Credibility and Transferability Strategies (with examples)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AFTERNOON SESSION</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Dependability and Confirmability Strategies (with examples)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Understanding and Managing Researcher Bias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   Practical Application: Your Research Design</a:t>
            </a:r>
            <a:endParaRPr lang="en-US" sz="1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128D66-C532-802E-07FC-7FABE48055DA}"/>
              </a:ext>
            </a:extLst>
          </p:cNvPr>
          <p:cNvSpPr>
            <a:spLocks noGrp="1"/>
          </p:cNvSpPr>
          <p:nvPr>
            <p:ph type="title"/>
          </p:nvPr>
        </p:nvSpPr>
        <p:spPr>
          <a:xfrm>
            <a:off x="867639" y="478321"/>
            <a:ext cx="1643086" cy="4182578"/>
          </a:xfrm>
        </p:spPr>
        <p:txBody>
          <a:bodyPr anchor="t">
            <a:normAutofit/>
          </a:bodyPr>
          <a:lstStyle/>
          <a:p>
            <a:pPr algn="l">
              <a:lnSpc>
                <a:spcPct val="90000"/>
              </a:lnSpc>
            </a:pPr>
            <a:r>
              <a:rPr lang="en-GB" sz="1700">
                <a:solidFill>
                  <a:schemeClr val="bg1"/>
                </a:solidFill>
                <a:latin typeface="-apple-system"/>
              </a:rPr>
              <a:t>The contrast between "artificial settings" in quantitative research versus "natural settings" in qualitative research refers to the conditions under which data is collected</a:t>
            </a:r>
            <a:br>
              <a:rPr lang="en-GB" sz="1700">
                <a:solidFill>
                  <a:schemeClr val="bg1"/>
                </a:solidFill>
                <a:latin typeface="-apple-system"/>
              </a:rPr>
            </a:br>
            <a:endParaRPr lang="en-GB" sz="1700">
              <a:solidFill>
                <a:schemeClr val="bg1"/>
              </a:solidFill>
            </a:endParaRPr>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78FA6F-5B7E-C87E-3FCF-8920AF15BB8E}"/>
              </a:ext>
            </a:extLst>
          </p:cNvPr>
          <p:cNvSpPr>
            <a:spLocks noGrp="1"/>
          </p:cNvSpPr>
          <p:nvPr>
            <p:ph idx="1"/>
          </p:nvPr>
        </p:nvSpPr>
        <p:spPr>
          <a:xfrm>
            <a:off x="3491049" y="637539"/>
            <a:ext cx="4792967" cy="3995183"/>
          </a:xfrm>
        </p:spPr>
        <p:txBody>
          <a:bodyPr>
            <a:normAutofit/>
          </a:bodyPr>
          <a:lstStyle/>
          <a:p>
            <a:r>
              <a:rPr lang="en-GB" sz="1800">
                <a:latin typeface="-apple-system"/>
              </a:rPr>
              <a:t>Specifically:</a:t>
            </a:r>
          </a:p>
          <a:p>
            <a:pPr>
              <a:buFont typeface="Arial" panose="020B0604020202020204" pitchFamily="34" charset="0"/>
              <a:buChar char="•"/>
            </a:pPr>
            <a:r>
              <a:rPr lang="en-GB" sz="1800">
                <a:latin typeface="-apple-system"/>
              </a:rPr>
              <a:t>In quantitative research, data is often collected through controlled experiments, surveys, or structured interviews that impose artificial constraints on the process to reduce variability. Standard conditions allow comparison.</a:t>
            </a:r>
          </a:p>
          <a:p>
            <a:pPr>
              <a:buFont typeface="Arial" panose="020B0604020202020204" pitchFamily="34" charset="0"/>
              <a:buChar char="•"/>
            </a:pPr>
            <a:r>
              <a:rPr lang="en-GB" sz="1800">
                <a:highlight>
                  <a:srgbClr val="FFFF00"/>
                </a:highlight>
                <a:latin typeface="-apple-system"/>
              </a:rPr>
              <a:t>In contrast, qualitative research values capturing phenomena, experiences, and meaning making as it unfolds naturally in real-world contexts. Data gathering preserves natural complexity.</a:t>
            </a:r>
          </a:p>
          <a:p>
            <a:endParaRPr lang="en-GB" sz="1800"/>
          </a:p>
        </p:txBody>
      </p:sp>
    </p:spTree>
    <p:extLst>
      <p:ext uri="{BB962C8B-B14F-4D97-AF65-F5344CB8AC3E}">
        <p14:creationId xmlns:p14="http://schemas.microsoft.com/office/powerpoint/2010/main" val="4244285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A34C50-8313-4F12-8427-192BFBBE23F8}"/>
              </a:ext>
            </a:extLst>
          </p:cNvPr>
          <p:cNvSpPr>
            <a:spLocks noGrp="1"/>
          </p:cNvSpPr>
          <p:nvPr>
            <p:ph type="title"/>
          </p:nvPr>
        </p:nvSpPr>
        <p:spPr>
          <a:xfrm>
            <a:off x="867639" y="478321"/>
            <a:ext cx="1643086" cy="4182578"/>
          </a:xfrm>
        </p:spPr>
        <p:txBody>
          <a:bodyPr anchor="t">
            <a:normAutofit/>
          </a:bodyPr>
          <a:lstStyle/>
          <a:p>
            <a:pPr algn="l"/>
            <a:r>
              <a:rPr lang="en-GB" sz="2300">
                <a:solidFill>
                  <a:schemeClr val="bg1"/>
                </a:solidFill>
              </a:rPr>
              <a:t>RELIABILITY AND VALIDITY</a:t>
            </a:r>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92ED166-F156-49BC-9080-E8920991FB42}"/>
              </a:ext>
            </a:extLst>
          </p:cNvPr>
          <p:cNvSpPr>
            <a:spLocks noGrp="1"/>
          </p:cNvSpPr>
          <p:nvPr>
            <p:ph idx="1"/>
          </p:nvPr>
        </p:nvSpPr>
        <p:spPr>
          <a:xfrm>
            <a:off x="3491049" y="637539"/>
            <a:ext cx="4792967" cy="3995183"/>
          </a:xfrm>
        </p:spPr>
        <p:txBody>
          <a:bodyPr>
            <a:normAutofit/>
          </a:bodyPr>
          <a:lstStyle/>
          <a:p>
            <a:r>
              <a:rPr lang="en-GB" sz="1800"/>
              <a:t>Social scientists have told us a lot about lots of things. But can we trust their findings?</a:t>
            </a:r>
          </a:p>
          <a:p>
            <a:r>
              <a:rPr lang="en-GB" sz="1800"/>
              <a:t>How do we know they're anything more than just opinion, guesswork, and common sense? </a:t>
            </a:r>
          </a:p>
          <a:p>
            <a:r>
              <a:rPr lang="en-GB" sz="1800"/>
              <a:t>Two key terms that can help us here are reliability and validity.</a:t>
            </a:r>
          </a:p>
          <a:p>
            <a:r>
              <a:rPr lang="en-GB" sz="1800"/>
              <a:t>Get to know reliability and validity well. Make friends with them, and they’ll be really good friends to you, because you can bring them into all sorts of different methods questions. </a:t>
            </a:r>
          </a:p>
          <a:p>
            <a:r>
              <a:rPr lang="en-GB" sz="1800"/>
              <a:t>We're going to look at the key points you need to know about them. </a:t>
            </a:r>
          </a:p>
        </p:txBody>
      </p:sp>
    </p:spTree>
    <p:extLst>
      <p:ext uri="{BB962C8B-B14F-4D97-AF65-F5344CB8AC3E}">
        <p14:creationId xmlns:p14="http://schemas.microsoft.com/office/powerpoint/2010/main" val="710803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8891DE-ECFF-44EC-B93C-871256F2CC04}"/>
              </a:ext>
            </a:extLst>
          </p:cNvPr>
          <p:cNvSpPr>
            <a:spLocks noGrp="1"/>
          </p:cNvSpPr>
          <p:nvPr>
            <p:ph type="title"/>
          </p:nvPr>
        </p:nvSpPr>
        <p:spPr>
          <a:xfrm>
            <a:off x="867639" y="478321"/>
            <a:ext cx="1643086" cy="4182578"/>
          </a:xfrm>
        </p:spPr>
        <p:txBody>
          <a:bodyPr anchor="t">
            <a:normAutofit/>
          </a:bodyPr>
          <a:lstStyle/>
          <a:p>
            <a:pPr algn="l"/>
            <a:r>
              <a:rPr lang="en-GB" sz="2300">
                <a:solidFill>
                  <a:schemeClr val="bg1"/>
                </a:solidFill>
              </a:rPr>
              <a:t>RELIABILITY AND VALIDITY</a:t>
            </a:r>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7BEAEA8-4F5A-4AD3-A2F8-BA5A3ABF6EDA}"/>
              </a:ext>
            </a:extLst>
          </p:cNvPr>
          <p:cNvSpPr>
            <a:spLocks noGrp="1"/>
          </p:cNvSpPr>
          <p:nvPr>
            <p:ph idx="1"/>
          </p:nvPr>
        </p:nvSpPr>
        <p:spPr>
          <a:xfrm>
            <a:off x="3491049" y="637539"/>
            <a:ext cx="4792967" cy="3995183"/>
          </a:xfrm>
        </p:spPr>
        <p:txBody>
          <a:bodyPr>
            <a:normAutofit/>
          </a:bodyPr>
          <a:lstStyle/>
          <a:p>
            <a:pPr>
              <a:buNone/>
            </a:pPr>
            <a:r>
              <a:rPr lang="en-GB" altLang="en-US" sz="1800"/>
              <a:t> Commonly used terms…</a:t>
            </a:r>
          </a:p>
          <a:p>
            <a:pPr>
              <a:buNone/>
            </a:pPr>
            <a:r>
              <a:rPr lang="en-GB" altLang="en-US" sz="1800"/>
              <a:t>	</a:t>
            </a:r>
            <a:r>
              <a:rPr lang="en-GB" altLang="en-US" sz="1800" i="1"/>
              <a:t>“She has a valid point”</a:t>
            </a:r>
          </a:p>
          <a:p>
            <a:pPr>
              <a:buNone/>
            </a:pPr>
            <a:r>
              <a:rPr lang="en-GB" altLang="en-US" sz="1800" i="1"/>
              <a:t>	“My car is unreliable”</a:t>
            </a:r>
            <a:endParaRPr lang="en-GB" sz="1800"/>
          </a:p>
          <a:p>
            <a:pPr>
              <a:buNone/>
            </a:pPr>
            <a:endParaRPr lang="en-GB" altLang="en-US" sz="1800" i="1"/>
          </a:p>
          <a:p>
            <a:endParaRPr lang="en-GB" sz="1800"/>
          </a:p>
        </p:txBody>
      </p:sp>
    </p:spTree>
    <p:extLst>
      <p:ext uri="{BB962C8B-B14F-4D97-AF65-F5344CB8AC3E}">
        <p14:creationId xmlns:p14="http://schemas.microsoft.com/office/powerpoint/2010/main" val="415142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57256502-8085-793C-F244-A75DDC8E47A1}"/>
              </a:ext>
            </a:extLst>
          </p:cNvPr>
          <p:cNvPicPr>
            <a:picLocks noChangeAspect="1"/>
          </p:cNvPicPr>
          <p:nvPr/>
        </p:nvPicPr>
        <p:blipFill rotWithShape="1">
          <a:blip r:embed="rId2"/>
          <a:srcRect t="5598" b="10148"/>
          <a:stretch>
            <a:fillRect/>
          </a:stretch>
        </p:blipFill>
        <p:spPr>
          <a:xfrm>
            <a:off x="15" y="961"/>
            <a:ext cx="9143985" cy="5142539"/>
          </a:xfrm>
          <a:prstGeom prst="rect">
            <a:avLst/>
          </a:prstGeom>
        </p:spPr>
      </p:pic>
    </p:spTree>
    <p:extLst>
      <p:ext uri="{BB962C8B-B14F-4D97-AF65-F5344CB8AC3E}">
        <p14:creationId xmlns:p14="http://schemas.microsoft.com/office/powerpoint/2010/main" val="143599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Image result for thermometer in hot bath">
            <a:extLst>
              <a:ext uri="{FF2B5EF4-FFF2-40B4-BE49-F238E27FC236}">
                <a16:creationId xmlns:a16="http://schemas.microsoft.com/office/drawing/2014/main" id="{BC0DA531-056B-4F25-A67D-8193AE5E79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14" r="-1" b="3726"/>
          <a:stretch/>
        </p:blipFill>
        <p:spPr bwMode="auto">
          <a:xfrm>
            <a:off x="482600" y="669547"/>
            <a:ext cx="3968749" cy="380440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baby in bath">
            <a:extLst>
              <a:ext uri="{FF2B5EF4-FFF2-40B4-BE49-F238E27FC236}">
                <a16:creationId xmlns:a16="http://schemas.microsoft.com/office/drawing/2014/main" id="{8C6EBE88-0371-42DD-87C0-56D9105EDD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1538"/>
          <a:stretch/>
        </p:blipFill>
        <p:spPr bwMode="auto">
          <a:xfrm>
            <a:off x="4692648" y="816313"/>
            <a:ext cx="3968751" cy="3510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52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21D54-2C80-4BB0-9338-9AE8EB960CBB}"/>
              </a:ext>
            </a:extLst>
          </p:cNvPr>
          <p:cNvSpPr>
            <a:spLocks noGrp="1"/>
          </p:cNvSpPr>
          <p:nvPr>
            <p:ph type="title"/>
          </p:nvPr>
        </p:nvSpPr>
        <p:spPr>
          <a:xfrm>
            <a:off x="5932713" y="556044"/>
            <a:ext cx="2547763" cy="1212152"/>
          </a:xfrm>
        </p:spPr>
        <p:txBody>
          <a:bodyPr anchor="b">
            <a:normAutofit/>
          </a:bodyPr>
          <a:lstStyle/>
          <a:p>
            <a:r>
              <a:rPr lang="en-GB" sz="2400"/>
              <a:t>Accurate ?</a:t>
            </a:r>
          </a:p>
        </p:txBody>
      </p:sp>
      <p:pic>
        <p:nvPicPr>
          <p:cNvPr id="4" name="Picture 3">
            <a:extLst>
              <a:ext uri="{FF2B5EF4-FFF2-40B4-BE49-F238E27FC236}">
                <a16:creationId xmlns:a16="http://schemas.microsoft.com/office/drawing/2014/main" id="{DB3A14FF-2B49-5776-6B21-E6B707504965}"/>
              </a:ext>
            </a:extLst>
          </p:cNvPr>
          <p:cNvPicPr>
            <a:picLocks noChangeAspect="1"/>
          </p:cNvPicPr>
          <p:nvPr/>
        </p:nvPicPr>
        <p:blipFill rotWithShape="1">
          <a:blip r:embed="rId2"/>
          <a:srcRect l="14232" r="14305" b="-2"/>
          <a:stretch>
            <a:fillRect/>
          </a:stretch>
        </p:blipFill>
        <p:spPr>
          <a:xfrm>
            <a:off x="663524" y="658060"/>
            <a:ext cx="4805177" cy="3782322"/>
          </a:xfrm>
          <a:prstGeom prst="rect">
            <a:avLst/>
          </a:prstGeom>
        </p:spPr>
      </p:pic>
      <p:grpSp>
        <p:nvGrpSpPr>
          <p:cNvPr id="9" name="Group 8">
            <a:extLst>
              <a:ext uri="{FF2B5EF4-FFF2-40B4-BE49-F238E27FC236}">
                <a16:creationId xmlns:a16="http://schemas.microsoft.com/office/drawing/2014/main" id="{BE589684-54CA-64D8-C963-5F19FF75BF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3522" y="4394121"/>
            <a:ext cx="4805178" cy="92522"/>
            <a:chOff x="7015162" y="5858828"/>
            <a:chExt cx="4300544" cy="123363"/>
          </a:xfrm>
        </p:grpSpPr>
        <p:sp>
          <p:nvSpPr>
            <p:cNvPr id="10" name="Rectangle 9">
              <a:extLst>
                <a:ext uri="{FF2B5EF4-FFF2-40B4-BE49-F238E27FC236}">
                  <a16:creationId xmlns:a16="http://schemas.microsoft.com/office/drawing/2014/main" id="{9B56B8E8-B789-DA4D-E4BE-03FA3165B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255D907-377D-0DF9-B4A4-4B44C46FB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22F02C3D-1258-4C61-8FCC-2766323E6E7D}"/>
              </a:ext>
            </a:extLst>
          </p:cNvPr>
          <p:cNvSpPr>
            <a:spLocks noGrp="1"/>
          </p:cNvSpPr>
          <p:nvPr>
            <p:ph idx="1"/>
          </p:nvPr>
        </p:nvSpPr>
        <p:spPr>
          <a:xfrm>
            <a:off x="5932714" y="1900107"/>
            <a:ext cx="2554061" cy="2585874"/>
          </a:xfrm>
        </p:spPr>
        <p:txBody>
          <a:bodyPr anchor="t">
            <a:normAutofit/>
          </a:bodyPr>
          <a:lstStyle/>
          <a:p>
            <a:r>
              <a:rPr lang="en-GB" sz="1500" dirty="0"/>
              <a:t>If research uses a thermometer to measure the temperature water bath for especially a baby, we would expect it to be accurate.</a:t>
            </a:r>
          </a:p>
          <a:p>
            <a:r>
              <a:rPr lang="en-GB" sz="1500" dirty="0"/>
              <a:t>You want the thermometer to be reliable.</a:t>
            </a:r>
          </a:p>
        </p:txBody>
      </p:sp>
    </p:spTree>
    <p:extLst>
      <p:ext uri="{BB962C8B-B14F-4D97-AF65-F5344CB8AC3E}">
        <p14:creationId xmlns:p14="http://schemas.microsoft.com/office/powerpoint/2010/main" val="690616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9292" name="Rectangle 60929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9285" name="Rectangle 5">
            <a:extLst>
              <a:ext uri="{FF2B5EF4-FFF2-40B4-BE49-F238E27FC236}">
                <a16:creationId xmlns:a16="http://schemas.microsoft.com/office/drawing/2014/main" id="{A1953B32-5777-4933-8E4D-3A6688C7112C}"/>
              </a:ext>
            </a:extLst>
          </p:cNvPr>
          <p:cNvSpPr>
            <a:spLocks noGrp="1" noChangeArrowheads="1"/>
          </p:cNvSpPr>
          <p:nvPr>
            <p:ph type="title"/>
          </p:nvPr>
        </p:nvSpPr>
        <p:spPr>
          <a:xfrm>
            <a:off x="628650" y="273843"/>
            <a:ext cx="7886700" cy="1395300"/>
          </a:xfrm>
        </p:spPr>
        <p:txBody>
          <a:bodyPr vert="horz" lIns="68580" tIns="34290" rIns="68580" bIns="34290" rtlCol="0">
            <a:normAutofit/>
          </a:bodyPr>
          <a:lstStyle/>
          <a:p>
            <a:r>
              <a:rPr lang="en-US" altLang="en-US" sz="3900"/>
              <a:t>What does this resemble?</a:t>
            </a:r>
          </a:p>
        </p:txBody>
      </p:sp>
      <p:pic>
        <p:nvPicPr>
          <p:cNvPr id="117762" name="Picture 2" descr="Image result for rorschach test">
            <a:extLst>
              <a:ext uri="{FF2B5EF4-FFF2-40B4-BE49-F238E27FC236}">
                <a16:creationId xmlns:a16="http://schemas.microsoft.com/office/drawing/2014/main" id="{D3D21167-88EF-4C29-9C52-F9930D8708F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91236" y="1773963"/>
            <a:ext cx="4060573" cy="2954067"/>
          </a:xfrm>
          <a:prstGeom prst="rect">
            <a:avLst/>
          </a:prstGeom>
          <a:noFill/>
          <a:extLst>
            <a:ext uri="{909E8E84-426E-40DD-AFC4-6F175D3DCCD1}">
              <a14:hiddenFill xmlns:a14="http://schemas.microsoft.com/office/drawing/2010/main">
                <a:solidFill>
                  <a:srgbClr val="FFFFFF"/>
                </a:solidFill>
              </a14:hiddenFill>
            </a:ext>
          </a:extLst>
        </p:spPr>
      </p:pic>
      <p:pic>
        <p:nvPicPr>
          <p:cNvPr id="609284" name="Picture 4">
            <a:extLst>
              <a:ext uri="{FF2B5EF4-FFF2-40B4-BE49-F238E27FC236}">
                <a16:creationId xmlns:a16="http://schemas.microsoft.com/office/drawing/2014/main" id="{452AC464-24A6-490F-B3D0-B2555224296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88506" y="1773963"/>
            <a:ext cx="4267940" cy="2954067"/>
          </a:xfrm>
          <a:prstGeom prst="rect">
            <a:avLst/>
          </a:prstGeom>
          <a:noFill/>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8A83B9-DCBA-4CA6-90BC-32C6A2BAAC79}"/>
              </a:ext>
            </a:extLst>
          </p:cNvPr>
          <p:cNvSpPr>
            <a:spLocks noGrp="1"/>
          </p:cNvSpPr>
          <p:nvPr>
            <p:ph type="title"/>
          </p:nvPr>
        </p:nvSpPr>
        <p:spPr>
          <a:xfrm>
            <a:off x="867639" y="478321"/>
            <a:ext cx="1643086" cy="4182578"/>
          </a:xfrm>
        </p:spPr>
        <p:txBody>
          <a:bodyPr vert="horz" lIns="68580" tIns="34290" rIns="68580" bIns="34290" rtlCol="0" anchor="t">
            <a:normAutofit/>
          </a:bodyPr>
          <a:lstStyle/>
          <a:p>
            <a:pPr algn="l"/>
            <a:r>
              <a:rPr lang="en-US" sz="2700">
                <a:solidFill>
                  <a:schemeClr val="bg1"/>
                </a:solidFill>
              </a:rPr>
              <a:t>LINK</a:t>
            </a:r>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3506C95-1601-4AB6-A69D-827071695492}"/>
              </a:ext>
            </a:extLst>
          </p:cNvPr>
          <p:cNvSpPr>
            <a:spLocks noGrp="1"/>
          </p:cNvSpPr>
          <p:nvPr>
            <p:ph idx="1"/>
          </p:nvPr>
        </p:nvSpPr>
        <p:spPr>
          <a:xfrm>
            <a:off x="3491049" y="637539"/>
            <a:ext cx="4792967" cy="3995183"/>
          </a:xfrm>
        </p:spPr>
        <p:txBody>
          <a:bodyPr vert="horz" lIns="68580" tIns="34290" rIns="68580" bIns="34290" rtlCol="0">
            <a:normAutofit/>
          </a:bodyPr>
          <a:lstStyle/>
          <a:p>
            <a:pPr marL="0" indent="0">
              <a:buNone/>
            </a:pPr>
            <a:r>
              <a:rPr lang="en-US" sz="1800">
                <a:hlinkClick r:id="rId2"/>
              </a:rPr>
              <a:t>https://www.theguardian.com/science/2017/feb/21/rorschach-test-inkblots-history</a:t>
            </a:r>
            <a:endParaRPr lang="en-US" sz="1800"/>
          </a:p>
        </p:txBody>
      </p:sp>
    </p:spTree>
    <p:extLst>
      <p:ext uri="{BB962C8B-B14F-4D97-AF65-F5344CB8AC3E}">
        <p14:creationId xmlns:p14="http://schemas.microsoft.com/office/powerpoint/2010/main" val="419886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3094" name="Rectangle 643093">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3095" name="Rectangle 643094">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3074" name="Rectangle 2">
            <a:extLst>
              <a:ext uri="{FF2B5EF4-FFF2-40B4-BE49-F238E27FC236}">
                <a16:creationId xmlns:a16="http://schemas.microsoft.com/office/drawing/2014/main" id="{93D25EA3-8E76-49F1-B988-35976A836169}"/>
              </a:ext>
            </a:extLst>
          </p:cNvPr>
          <p:cNvSpPr>
            <a:spLocks noGrp="1" noChangeArrowheads="1"/>
          </p:cNvSpPr>
          <p:nvPr>
            <p:ph type="title"/>
          </p:nvPr>
        </p:nvSpPr>
        <p:spPr>
          <a:xfrm>
            <a:off x="867639" y="478321"/>
            <a:ext cx="1643086" cy="4182578"/>
          </a:xfrm>
        </p:spPr>
        <p:txBody>
          <a:bodyPr anchor="t">
            <a:normAutofit/>
          </a:bodyPr>
          <a:lstStyle/>
          <a:p>
            <a:pPr algn="l"/>
            <a:r>
              <a:rPr lang="en-US" altLang="en-US" sz="2700">
                <a:solidFill>
                  <a:schemeClr val="bg1"/>
                </a:solidFill>
              </a:rPr>
              <a:t>Rorschach test</a:t>
            </a:r>
            <a:br>
              <a:rPr lang="en-US" altLang="en-US" sz="2700">
                <a:solidFill>
                  <a:schemeClr val="bg1"/>
                </a:solidFill>
              </a:rPr>
            </a:br>
            <a:endParaRPr lang="en-US" altLang="en-US" sz="2700">
              <a:solidFill>
                <a:schemeClr val="bg1"/>
              </a:solidFill>
            </a:endParaRPr>
          </a:p>
        </p:txBody>
      </p:sp>
      <p:sp>
        <p:nvSpPr>
          <p:cNvPr id="643096" name="Rectangle 643095">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3075" name="Rectangle 3">
            <a:extLst>
              <a:ext uri="{FF2B5EF4-FFF2-40B4-BE49-F238E27FC236}">
                <a16:creationId xmlns:a16="http://schemas.microsoft.com/office/drawing/2014/main" id="{30A4E470-2C47-450D-B778-B9BC694E1D0E}"/>
              </a:ext>
            </a:extLst>
          </p:cNvPr>
          <p:cNvSpPr>
            <a:spLocks noGrp="1" noChangeArrowheads="1"/>
          </p:cNvSpPr>
          <p:nvPr>
            <p:ph idx="1"/>
          </p:nvPr>
        </p:nvSpPr>
        <p:spPr>
          <a:xfrm>
            <a:off x="3491049" y="637539"/>
            <a:ext cx="4792967" cy="3995183"/>
          </a:xfrm>
        </p:spPr>
        <p:txBody>
          <a:bodyPr>
            <a:normAutofit/>
          </a:bodyPr>
          <a:lstStyle/>
          <a:p>
            <a:r>
              <a:rPr lang="en-US" altLang="en-US" sz="1800"/>
              <a:t>You look at several images like this, and say what they resemble</a:t>
            </a:r>
          </a:p>
          <a:p>
            <a:r>
              <a:rPr lang="en-US" altLang="en-US" sz="1800"/>
              <a:t>At the end of the test, the tester says …</a:t>
            </a:r>
          </a:p>
          <a:p>
            <a:pPr lvl="1"/>
            <a:r>
              <a:rPr lang="en-US" altLang="en-US" sz="1800"/>
              <a:t>you need therapy</a:t>
            </a:r>
          </a:p>
          <a:p>
            <a:pPr lvl="1"/>
            <a:r>
              <a:rPr lang="en-US" altLang="en-US" sz="1800"/>
              <a:t>or you can't work for this company</a:t>
            </a:r>
          </a:p>
          <a:p>
            <a:pPr>
              <a:buFontTx/>
              <a:buNone/>
            </a:pPr>
            <a:r>
              <a:rPr lang="en-US" altLang="en-US" sz="1800"/>
              <a:t>What assurance would you expect about the test?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3075">
                                            <p:txEl>
                                              <p:pRg st="1" end="1"/>
                                            </p:txEl>
                                          </p:spTgt>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0"/>
                                  </p:stCondLst>
                                  <p:childTnLst>
                                    <p:set>
                                      <p:cBhvr>
                                        <p:cTn id="9" dur="1" fill="hold">
                                          <p:stCondLst>
                                            <p:cond delay="0"/>
                                          </p:stCondLst>
                                        </p:cTn>
                                        <p:tgtEl>
                                          <p:spTgt spid="643075">
                                            <p:txEl>
                                              <p:pRg st="2" end="2"/>
                                            </p:txEl>
                                          </p:spTgt>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643075">
                                            <p:txEl>
                                              <p:pRg st="3" end="3"/>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6430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5068" name="Rectangle 68506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 y="0"/>
            <a:ext cx="4574286"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5058" name="Rectangle 2">
            <a:extLst>
              <a:ext uri="{FF2B5EF4-FFF2-40B4-BE49-F238E27FC236}">
                <a16:creationId xmlns:a16="http://schemas.microsoft.com/office/drawing/2014/main" id="{4FD4C17F-F941-4706-A103-0D127CDE8BA8}"/>
              </a:ext>
            </a:extLst>
          </p:cNvPr>
          <p:cNvSpPr>
            <a:spLocks noGrp="1" noChangeArrowheads="1"/>
          </p:cNvSpPr>
          <p:nvPr>
            <p:ph type="title"/>
          </p:nvPr>
        </p:nvSpPr>
        <p:spPr>
          <a:xfrm>
            <a:off x="866667" y="478321"/>
            <a:ext cx="3213312" cy="4182575"/>
          </a:xfrm>
        </p:spPr>
        <p:txBody>
          <a:bodyPr vert="horz" lIns="91440" tIns="45720" rIns="91440" bIns="45720" rtlCol="0" anchor="t">
            <a:normAutofit/>
          </a:bodyPr>
          <a:lstStyle/>
          <a:p>
            <a:pPr algn="l">
              <a:lnSpc>
                <a:spcPct val="90000"/>
              </a:lnSpc>
            </a:pPr>
            <a:r>
              <a:rPr lang="en-US" altLang="en-US" sz="2800" kern="1200">
                <a:solidFill>
                  <a:schemeClr val="bg1"/>
                </a:solidFill>
                <a:latin typeface="+mj-lt"/>
                <a:ea typeface="+mj-ea"/>
                <a:cs typeface="+mj-cs"/>
              </a:rPr>
              <a:t>Or imagine some asks your child to draw a human figure </a:t>
            </a:r>
            <a:br>
              <a:rPr lang="en-US" altLang="en-US" sz="2800" kern="1200">
                <a:solidFill>
                  <a:schemeClr val="bg1"/>
                </a:solidFill>
                <a:latin typeface="+mj-lt"/>
                <a:ea typeface="+mj-ea"/>
                <a:cs typeface="+mj-cs"/>
              </a:rPr>
            </a:br>
            <a:r>
              <a:rPr lang="en-US" altLang="en-US" sz="2800" kern="1200">
                <a:solidFill>
                  <a:schemeClr val="bg1"/>
                </a:solidFill>
                <a:latin typeface="+mj-lt"/>
                <a:ea typeface="+mj-ea"/>
                <a:cs typeface="+mj-cs"/>
              </a:rPr>
              <a:t>The tester says this shows “signs” that your child is a victim of abuse. What questions would you ask?</a:t>
            </a:r>
            <a:br>
              <a:rPr lang="en-US" altLang="en-US" sz="2800" kern="1200">
                <a:solidFill>
                  <a:schemeClr val="bg1"/>
                </a:solidFill>
                <a:latin typeface="+mj-lt"/>
                <a:ea typeface="+mj-ea"/>
                <a:cs typeface="+mj-cs"/>
              </a:rPr>
            </a:br>
            <a:endParaRPr lang="en-US" altLang="en-US" sz="2800" kern="1200">
              <a:solidFill>
                <a:schemeClr val="bg1"/>
              </a:solidFill>
              <a:latin typeface="+mj-lt"/>
              <a:ea typeface="+mj-ea"/>
              <a:cs typeface="+mj-cs"/>
            </a:endParaRPr>
          </a:p>
        </p:txBody>
      </p:sp>
      <p:sp>
        <p:nvSpPr>
          <p:cNvPr id="685069" name="Rectangle 685068">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0"/>
            <a:ext cx="4571992"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4690" name="Picture 2" descr="Image result for CHILD DRAWING OF MAN">
            <a:extLst>
              <a:ext uri="{FF2B5EF4-FFF2-40B4-BE49-F238E27FC236}">
                <a16:creationId xmlns:a16="http://schemas.microsoft.com/office/drawing/2014/main" id="{475091FB-FE99-446D-B17C-6F3132159B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784" r="-1" b="328"/>
          <a:stretch/>
        </p:blipFill>
        <p:spPr bwMode="auto">
          <a:xfrm>
            <a:off x="5791319" y="478321"/>
            <a:ext cx="1752166" cy="2684481"/>
          </a:xfrm>
          <a:prstGeom prst="rect">
            <a:avLst/>
          </a:prstGeom>
          <a:noFill/>
          <a:extLst>
            <a:ext uri="{909E8E84-426E-40DD-AFC4-6F175D3DCCD1}">
              <a14:hiddenFill xmlns:a14="http://schemas.microsoft.com/office/drawing/2010/main">
                <a:solidFill>
                  <a:srgbClr val="FFFFFF"/>
                </a:solidFill>
              </a14:hiddenFill>
            </a:ext>
          </a:extLst>
        </p:spPr>
      </p:pic>
      <p:sp>
        <p:nvSpPr>
          <p:cNvPr id="685067" name="Rectangle 685066">
            <a:extLst>
              <a:ext uri="{FF2B5EF4-FFF2-40B4-BE49-F238E27FC236}">
                <a16:creationId xmlns:a16="http://schemas.microsoft.com/office/drawing/2014/main" id="{6832F003-FCA6-4CFB-A2EA-308F3AA25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50815" y="3411857"/>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088" name="Rectangle 68608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6090" name="Rectangle 68608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51435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6082" name="Rectangle 2">
            <a:extLst>
              <a:ext uri="{FF2B5EF4-FFF2-40B4-BE49-F238E27FC236}">
                <a16:creationId xmlns:a16="http://schemas.microsoft.com/office/drawing/2014/main" id="{BDBD6450-6A25-4258-AA0F-00DF95DAB118}"/>
              </a:ext>
            </a:extLst>
          </p:cNvPr>
          <p:cNvSpPr>
            <a:spLocks noGrp="1" noChangeArrowheads="1"/>
          </p:cNvSpPr>
          <p:nvPr>
            <p:ph type="title"/>
          </p:nvPr>
        </p:nvSpPr>
        <p:spPr>
          <a:xfrm>
            <a:off x="867639" y="478321"/>
            <a:ext cx="1643086" cy="4182578"/>
          </a:xfrm>
        </p:spPr>
        <p:txBody>
          <a:bodyPr anchor="t">
            <a:normAutofit/>
          </a:bodyPr>
          <a:lstStyle/>
          <a:p>
            <a:pPr algn="l"/>
            <a:r>
              <a:rPr lang="en-GB" altLang="en-US" sz="2700">
                <a:solidFill>
                  <a:schemeClr val="bg1"/>
                </a:solidFill>
              </a:rPr>
              <a:t>What questions would you ask?</a:t>
            </a:r>
            <a:endParaRPr lang="en-US" altLang="en-US" sz="2700">
              <a:solidFill>
                <a:schemeClr val="bg1"/>
              </a:solidFill>
            </a:endParaRPr>
          </a:p>
        </p:txBody>
      </p:sp>
      <p:sp>
        <p:nvSpPr>
          <p:cNvPr id="686092" name="Rectangle 68609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482598"/>
            <a:ext cx="34290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6083" name="Rectangle 3">
            <a:extLst>
              <a:ext uri="{FF2B5EF4-FFF2-40B4-BE49-F238E27FC236}">
                <a16:creationId xmlns:a16="http://schemas.microsoft.com/office/drawing/2014/main" id="{66891C9D-6DE1-482F-A70B-0C0F26441FD9}"/>
              </a:ext>
            </a:extLst>
          </p:cNvPr>
          <p:cNvSpPr>
            <a:spLocks noGrp="1" noChangeArrowheads="1"/>
          </p:cNvSpPr>
          <p:nvPr>
            <p:ph type="body" idx="1"/>
          </p:nvPr>
        </p:nvSpPr>
        <p:spPr>
          <a:xfrm>
            <a:off x="3491049" y="637539"/>
            <a:ext cx="4792967" cy="3995183"/>
          </a:xfrm>
        </p:spPr>
        <p:txBody>
          <a:bodyPr>
            <a:normAutofit/>
          </a:bodyPr>
          <a:lstStyle/>
          <a:p>
            <a:r>
              <a:rPr lang="en-US" altLang="en-US" sz="1800"/>
              <a:t>Is it valid for the purpose to which you plan to put it?</a:t>
            </a:r>
          </a:p>
          <a:p>
            <a:r>
              <a:rPr lang="en-US" altLang="en-US" sz="1800"/>
              <a:t>Can it be faked?</a:t>
            </a:r>
          </a:p>
          <a:p>
            <a:r>
              <a:rPr lang="en-US" altLang="en-US" sz="1800"/>
              <a:t>How were the norms constructed?</a:t>
            </a:r>
          </a:p>
          <a:p>
            <a:r>
              <a:rPr lang="en-US" altLang="en-US" sz="1800"/>
              <a:t>Can we see the data on which the norm is based?</a:t>
            </a:r>
          </a:p>
          <a:p>
            <a:r>
              <a:rPr lang="en-US" altLang="en-US" sz="1800"/>
              <a:t>Are there tester effects?</a:t>
            </a:r>
          </a:p>
          <a:p>
            <a:r>
              <a:rPr lang="en-US" altLang="en-US" sz="1800"/>
              <a:t>Is scoring reliable? </a:t>
            </a:r>
          </a:p>
          <a:p>
            <a:r>
              <a:rPr lang="en-US" altLang="en-US" sz="1800"/>
              <a:t>Is it culture fair – are there separate norms for my culture?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860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860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860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8608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8608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8608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860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7" name="Rectangle 10246">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rgbClr val="4143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9" name="Rectangle 10248">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2649" y="360045"/>
            <a:ext cx="4093592"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Image result for social scientists natural scientists">
            <a:extLst>
              <a:ext uri="{FF2B5EF4-FFF2-40B4-BE49-F238E27FC236}">
                <a16:creationId xmlns:a16="http://schemas.microsoft.com/office/drawing/2014/main" id="{9B59E8A7-B23B-4C4A-AA50-C9EA78B199A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15776" y="1292510"/>
            <a:ext cx="3847338" cy="2558479"/>
          </a:xfrm>
          <a:prstGeom prst="rect">
            <a:avLst/>
          </a:prstGeom>
          <a:noFill/>
          <a:extLst>
            <a:ext uri="{909E8E84-426E-40DD-AFC4-6F175D3DCCD1}">
              <a14:hiddenFill xmlns:a14="http://schemas.microsoft.com/office/drawing/2010/main">
                <a:solidFill>
                  <a:srgbClr val="FFFFFF"/>
                </a:solidFill>
              </a14:hiddenFill>
            </a:ext>
          </a:extLst>
        </p:spPr>
      </p:pic>
      <p:sp>
        <p:nvSpPr>
          <p:cNvPr id="10251" name="Rectangle 10250">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360045"/>
            <a:ext cx="4093590"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B57D5A2-BFD1-42D8-8426-8AB6A653B5F6}"/>
              </a:ext>
            </a:extLst>
          </p:cNvPr>
          <p:cNvPicPr>
            <a:picLocks noChangeAspect="1"/>
          </p:cNvPicPr>
          <p:nvPr/>
        </p:nvPicPr>
        <p:blipFill>
          <a:blip r:embed="rId3"/>
          <a:stretch>
            <a:fillRect/>
          </a:stretch>
        </p:blipFill>
        <p:spPr>
          <a:xfrm>
            <a:off x="480885" y="1369457"/>
            <a:ext cx="3847338" cy="2404585"/>
          </a:xfrm>
          <a:prstGeom prst="rect">
            <a:avLst/>
          </a:prstGeom>
        </p:spPr>
      </p:pic>
    </p:spTree>
    <p:extLst>
      <p:ext uri="{BB962C8B-B14F-4D97-AF65-F5344CB8AC3E}">
        <p14:creationId xmlns:p14="http://schemas.microsoft.com/office/powerpoint/2010/main" val="621531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3" name="Rectangle 11272">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0"/>
            <a:ext cx="9143999" cy="514349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0F7DD-E65D-4024-841E-921911DF492F}"/>
              </a:ext>
            </a:extLst>
          </p:cNvPr>
          <p:cNvSpPr>
            <a:spLocks noGrp="1"/>
          </p:cNvSpPr>
          <p:nvPr>
            <p:ph type="title"/>
          </p:nvPr>
        </p:nvSpPr>
        <p:spPr>
          <a:xfrm>
            <a:off x="852774" y="502919"/>
            <a:ext cx="3512491" cy="1611631"/>
          </a:xfrm>
        </p:spPr>
        <p:txBody>
          <a:bodyPr anchor="t">
            <a:normAutofit/>
          </a:bodyPr>
          <a:lstStyle/>
          <a:p>
            <a:pPr>
              <a:lnSpc>
                <a:spcPct val="90000"/>
              </a:lnSpc>
            </a:pPr>
            <a:r>
              <a:rPr lang="en-GB" sz="3400"/>
              <a:t>So first of all what's reliability?</a:t>
            </a:r>
            <a:br>
              <a:rPr lang="en-GB" sz="3400"/>
            </a:br>
            <a:endParaRPr lang="en-GB" sz="3400"/>
          </a:p>
        </p:txBody>
      </p:sp>
      <p:pic>
        <p:nvPicPr>
          <p:cNvPr id="11266" name="Picture 2" descr="Image result for reliability">
            <a:extLst>
              <a:ext uri="{FF2B5EF4-FFF2-40B4-BE49-F238E27FC236}">
                <a16:creationId xmlns:a16="http://schemas.microsoft.com/office/drawing/2014/main" id="{443A8664-FF1F-4DCD-A322-A6B815606D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4086" b="-1"/>
          <a:stretch>
            <a:fillRect/>
          </a:stretch>
        </p:blipFill>
        <p:spPr bwMode="auto">
          <a:xfrm>
            <a:off x="20" y="2328863"/>
            <a:ext cx="4836298" cy="2814637"/>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B2B2272-D8E2-4406-9145-3BEEB92B1A53}"/>
              </a:ext>
            </a:extLst>
          </p:cNvPr>
          <p:cNvSpPr>
            <a:spLocks noGrp="1"/>
          </p:cNvSpPr>
          <p:nvPr>
            <p:ph idx="1"/>
          </p:nvPr>
        </p:nvSpPr>
        <p:spPr>
          <a:xfrm>
            <a:off x="5097753" y="502919"/>
            <a:ext cx="3416836" cy="4083807"/>
          </a:xfrm>
        </p:spPr>
        <p:txBody>
          <a:bodyPr anchor="t">
            <a:normAutofit/>
          </a:bodyPr>
          <a:lstStyle/>
          <a:p>
            <a:r>
              <a:rPr lang="en-GB" sz="1500" dirty="0"/>
              <a:t>Reliability in qualitative research refers to the consistency and stability of the research process, including data collection, analysis, and interpretation. It is about the trustworthiness and dependability of the research methods and the extent to which the research findings can be replicated or reproduced by other researchers.</a:t>
            </a:r>
          </a:p>
        </p:txBody>
      </p:sp>
    </p:spTree>
    <p:extLst>
      <p:ext uri="{BB962C8B-B14F-4D97-AF65-F5344CB8AC3E}">
        <p14:creationId xmlns:p14="http://schemas.microsoft.com/office/powerpoint/2010/main" val="242748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570" name="Rectangle 108569">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572" name="Freeform: Shape 108571">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56495" cy="51435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29DF071-C34C-493A-9657-4C484854B44E}"/>
              </a:ext>
            </a:extLst>
          </p:cNvPr>
          <p:cNvSpPr>
            <a:spLocks noGrp="1"/>
          </p:cNvSpPr>
          <p:nvPr>
            <p:ph type="title"/>
          </p:nvPr>
        </p:nvSpPr>
        <p:spPr>
          <a:xfrm>
            <a:off x="852775" y="457200"/>
            <a:ext cx="3588597" cy="998130"/>
          </a:xfrm>
        </p:spPr>
        <p:txBody>
          <a:bodyPr>
            <a:normAutofit/>
          </a:bodyPr>
          <a:lstStyle/>
          <a:p>
            <a:r>
              <a:rPr lang="en-GB"/>
              <a:t>And validity is </a:t>
            </a:r>
          </a:p>
        </p:txBody>
      </p:sp>
      <p:sp>
        <p:nvSpPr>
          <p:cNvPr id="3" name="Content Placeholder 2">
            <a:extLst>
              <a:ext uri="{FF2B5EF4-FFF2-40B4-BE49-F238E27FC236}">
                <a16:creationId xmlns:a16="http://schemas.microsoft.com/office/drawing/2014/main" id="{EB848D3F-9C63-4B18-BDF7-59FD6B9EC64D}"/>
              </a:ext>
            </a:extLst>
          </p:cNvPr>
          <p:cNvSpPr>
            <a:spLocks noGrp="1"/>
          </p:cNvSpPr>
          <p:nvPr>
            <p:ph idx="1"/>
          </p:nvPr>
        </p:nvSpPr>
        <p:spPr>
          <a:xfrm>
            <a:off x="852775" y="1645576"/>
            <a:ext cx="3328527" cy="2931439"/>
          </a:xfrm>
        </p:spPr>
        <p:txBody>
          <a:bodyPr>
            <a:normAutofit/>
          </a:bodyPr>
          <a:lstStyle/>
          <a:p>
            <a:r>
              <a:rPr lang="en-GB" sz="1500" dirty="0"/>
              <a:t>Validity in qualitative research refers to the accuracy, credibility, and trustworthiness of the research findings and interpretations. It is concerned with the extent to which the research captures the true essence of the phenomenon being studied and the appropriateness of the conclusions drawn from the data.</a:t>
            </a:r>
          </a:p>
          <a:p>
            <a:pPr marL="0" indent="0">
              <a:buNone/>
            </a:pPr>
            <a:endParaRPr lang="en-GB" sz="1500" dirty="0"/>
          </a:p>
          <a:p>
            <a:endParaRPr lang="en-GB" sz="1500" b="1" dirty="0"/>
          </a:p>
        </p:txBody>
      </p:sp>
      <p:pic>
        <p:nvPicPr>
          <p:cNvPr id="108565" name="Graphic 108564" descr="Questions">
            <a:extLst>
              <a:ext uri="{FF2B5EF4-FFF2-40B4-BE49-F238E27FC236}">
                <a16:creationId xmlns:a16="http://schemas.microsoft.com/office/drawing/2014/main" id="{23A04A00-F02F-E388-956B-4415ECEB08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60457" y="803461"/>
            <a:ext cx="3553238" cy="3553238"/>
          </a:xfrm>
          <a:prstGeom prst="rect">
            <a:avLst/>
          </a:prstGeom>
        </p:spPr>
      </p:pic>
    </p:spTree>
    <p:extLst>
      <p:ext uri="{BB962C8B-B14F-4D97-AF65-F5344CB8AC3E}">
        <p14:creationId xmlns:p14="http://schemas.microsoft.com/office/powerpoint/2010/main" val="1919289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28F3BD-7564-4310-B528-888E64F875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252CB94A-3128-530B-A15D-FD72AC763F5F}"/>
              </a:ext>
            </a:extLst>
          </p:cNvPr>
          <p:cNvSpPr>
            <a:spLocks noGrp="1"/>
          </p:cNvSpPr>
          <p:nvPr>
            <p:ph type="title"/>
          </p:nvPr>
        </p:nvSpPr>
        <p:spPr>
          <a:xfrm>
            <a:off x="852777" y="457200"/>
            <a:ext cx="6411289" cy="961844"/>
          </a:xfrm>
        </p:spPr>
        <p:txBody>
          <a:bodyPr>
            <a:normAutofit/>
          </a:bodyPr>
          <a:lstStyle/>
          <a:p>
            <a:pPr>
              <a:lnSpc>
                <a:spcPct val="90000"/>
              </a:lnSpc>
            </a:pPr>
            <a:r>
              <a:rPr lang="en-GB" sz="2100"/>
              <a:t>In qualitative research, the quality of the methods and the quality of the data are intertwined and contribute to both reliability and validity</a:t>
            </a:r>
          </a:p>
        </p:txBody>
      </p:sp>
      <p:sp>
        <p:nvSpPr>
          <p:cNvPr id="4" name="Content Placeholder 3">
            <a:extLst>
              <a:ext uri="{FF2B5EF4-FFF2-40B4-BE49-F238E27FC236}">
                <a16:creationId xmlns:a16="http://schemas.microsoft.com/office/drawing/2014/main" id="{74494D0A-095D-7954-4A29-10A83A1FDEF8}"/>
              </a:ext>
            </a:extLst>
          </p:cNvPr>
          <p:cNvSpPr>
            <a:spLocks noGrp="1"/>
          </p:cNvSpPr>
          <p:nvPr>
            <p:ph idx="1"/>
          </p:nvPr>
        </p:nvSpPr>
        <p:spPr>
          <a:xfrm>
            <a:off x="852776" y="1610518"/>
            <a:ext cx="6411289" cy="3057296"/>
          </a:xfrm>
        </p:spPr>
        <p:txBody>
          <a:bodyPr>
            <a:normAutofit/>
          </a:bodyPr>
          <a:lstStyle/>
          <a:p>
            <a:r>
              <a:rPr lang="en-GB" sz="1500" dirty="0"/>
              <a:t>The methods used should be consistent, systematic, and well-documented to ensure reliability. At the same time, the data collected should be rich, detailed, and accurately represent the experiences and perspectives of the participants to ensure validity.</a:t>
            </a:r>
          </a:p>
          <a:p>
            <a:r>
              <a:rPr lang="en-GB" sz="1500" dirty="0"/>
              <a:t>So, it is not accurate to say that reliability is solely about the quality of the methods and validity is solely about the quality of the data in qualitative research. Both reliability and validity are holistic concepts that encompass the entire research process, including the methods and the data.</a:t>
            </a:r>
          </a:p>
          <a:p>
            <a:endParaRPr lang="en-GB" sz="1500" dirty="0"/>
          </a:p>
        </p:txBody>
      </p:sp>
      <p:sp>
        <p:nvSpPr>
          <p:cNvPr id="11" name="Freeform: Shape 10">
            <a:extLst>
              <a:ext uri="{FF2B5EF4-FFF2-40B4-BE49-F238E27FC236}">
                <a16:creationId xmlns:a16="http://schemas.microsoft.com/office/drawing/2014/main" id="{82AA3C4E-019E-440F-87AB-67EFA9BE6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116842" y="-1"/>
            <a:ext cx="1026164" cy="5143499"/>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801125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4">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1</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Quality Matters</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Understanding trustworthiness in qualitative inquiry</a:t>
            </a:r>
            <a:endParaRPr lang="en-US" sz="1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The Credibility Challenge</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"To be persuasive we must be believable; to be believable we must be credible; to be credible we must be truthful."</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Edward R. Murrow</a:t>
            </a:r>
            <a:endParaRPr lang="en-US" sz="1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6">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Common Criticisms of Qualitative Research</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Lacking scientific rigour and systematic approach</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Poor justification of the methods adopted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Lack of transparency in analytical procedures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Findings viewed as merely personal opinions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High susceptibility to researcher bias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Difficulty establishing replicability</a:t>
            </a:r>
            <a:endParaRPr lang="en-US" sz="1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7">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Qualitative vs Quantitative: Different Quality Standards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274320" y="1097280"/>
            <a:ext cx="4206240" cy="3474720"/>
          </a:xfrm>
          <a:prstGeom prst="roundRect">
            <a:avLst>
              <a:gd name="adj" fmla="val 2632"/>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457200" y="1188720"/>
            <a:ext cx="3840480" cy="457200"/>
          </a:xfrm>
          <a:prstGeom prst="rect">
            <a:avLst/>
          </a:prstGeom>
          <a:noFill/>
          <a:ln/>
        </p:spPr>
        <p:txBody>
          <a:bodyPr wrap="square" rtlCol="0" anchor="ctr"/>
          <a:lstStyle/>
          <a:p>
            <a:pPr marL="0" indent="0">
              <a:buNone/>
            </a:pPr>
            <a:r>
              <a:rPr lang="en-US" sz="1600" b="1" dirty="0">
                <a:solidFill>
                  <a:srgbClr val="1A5F5F"/>
                </a:solidFill>
                <a:latin typeface="Georgia" pitchFamily="34" charset="0"/>
                <a:ea typeface="Georgia" pitchFamily="34" charset="-122"/>
                <a:cs typeface="Georgia" pitchFamily="34" charset="-120"/>
              </a:rPr>
              <a:t>Quantitative Approach</a:t>
            </a:r>
            <a:endParaRPr lang="en-US" sz="1600" dirty="0"/>
          </a:p>
        </p:txBody>
      </p:sp>
      <p:sp>
        <p:nvSpPr>
          <p:cNvPr id="7" name="Text 5"/>
          <p:cNvSpPr/>
          <p:nvPr/>
        </p:nvSpPr>
        <p:spPr>
          <a:xfrm>
            <a:off x="457200" y="1737360"/>
            <a:ext cx="3840480" cy="2651760"/>
          </a:xfrm>
          <a:prstGeom prst="rect">
            <a:avLst/>
          </a:prstGeom>
          <a:noFill/>
          <a:ln/>
        </p:spPr>
        <p:txBody>
          <a:bodyPr wrap="square" rtlCol="0" anchor="t"/>
          <a:lstStyle/>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Numerical data, statistical interpretation</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Reductionist, logical, strictly objective</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Human emotions = undesirable bias</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Seeks generalisation across contexts</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Values hard, reliable data</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Behaviour-focused</a:t>
            </a:r>
            <a:endParaRPr lang="en-US" sz="1300" dirty="0"/>
          </a:p>
        </p:txBody>
      </p:sp>
      <p:sp>
        <p:nvSpPr>
          <p:cNvPr id="8" name="Shape 6"/>
          <p:cNvSpPr/>
          <p:nvPr/>
        </p:nvSpPr>
        <p:spPr>
          <a:xfrm>
            <a:off x="4663440" y="1097280"/>
            <a:ext cx="4206240" cy="3474720"/>
          </a:xfrm>
          <a:prstGeom prst="roundRect">
            <a:avLst>
              <a:gd name="adj" fmla="val 2632"/>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4846320" y="1188720"/>
            <a:ext cx="3840480" cy="457200"/>
          </a:xfrm>
          <a:prstGeom prst="rect">
            <a:avLst/>
          </a:prstGeom>
          <a:noFill/>
          <a:ln/>
        </p:spPr>
        <p:txBody>
          <a:bodyPr wrap="square" rtlCol="0" anchor="ctr"/>
          <a:lstStyle/>
          <a:p>
            <a:pPr marL="0" indent="0">
              <a:buNone/>
            </a:pPr>
            <a:r>
              <a:rPr lang="en-US" sz="1600" b="1" dirty="0">
                <a:solidFill>
                  <a:srgbClr val="D4726A"/>
                </a:solidFill>
                <a:latin typeface="Georgia" pitchFamily="34" charset="0"/>
                <a:ea typeface="Georgia" pitchFamily="34" charset="-122"/>
                <a:cs typeface="Georgia" pitchFamily="34" charset="-120"/>
              </a:rPr>
              <a:t>Qualitative Approach</a:t>
            </a:r>
            <a:endParaRPr lang="en-US" sz="1600" dirty="0"/>
          </a:p>
        </p:txBody>
      </p:sp>
      <p:sp>
        <p:nvSpPr>
          <p:cNvPr id="10" name="Text 8"/>
          <p:cNvSpPr/>
          <p:nvPr/>
        </p:nvSpPr>
        <p:spPr>
          <a:xfrm>
            <a:off x="4846320" y="1737360"/>
            <a:ext cx="3840480" cy="2651760"/>
          </a:xfrm>
          <a:prstGeom prst="rect">
            <a:avLst/>
          </a:prstGeom>
          <a:noFill/>
          <a:ln/>
        </p:spPr>
        <p:txBody>
          <a:bodyPr wrap="square" rtlCol="0" anchor="t"/>
          <a:lstStyle/>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Words, people, interpretation</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Human senses and subjectivity central</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Emotions add dimensions and colour</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Values contextual understanding</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Values rich, deep data</a:t>
            </a:r>
            <a:endParaRPr lang="en-US" sz="1300" dirty="0"/>
          </a:p>
          <a:p>
            <a:pPr marL="342900" indent="-342900">
              <a:lnSpc>
                <a:spcPts val="2200"/>
              </a:lnSpc>
              <a:buSzPct val="100000"/>
              <a:buChar char="•"/>
            </a:pPr>
            <a:r>
              <a:rPr lang="en-US" sz="1300" dirty="0">
                <a:solidFill>
                  <a:srgbClr val="2C3E50"/>
                </a:solidFill>
                <a:latin typeface="Arial" pitchFamily="34" charset="0"/>
                <a:ea typeface="Arial" pitchFamily="34" charset="-122"/>
                <a:cs typeface="Arial" pitchFamily="34" charset="-120"/>
              </a:rPr>
              <a:t>Meaning-focused</a:t>
            </a:r>
            <a:endParaRPr lang="en-US" sz="1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Key Point: Paradigm Matters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Reliability and validity are rooted in the positivist perspective — they must be redefined for their use in a naturalistic approach.</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Golafshani (2003)</a:t>
            </a:r>
            <a:endParaRPr lang="en-US" sz="1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0">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2</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Lincoln and Guba's Framework</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The four criteria for trustworthiness</a:t>
            </a:r>
            <a:endParaRPr lang="en-US"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What is Trustworthiness?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Trustworthiness = How much confidence we can have in the findings of a study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Lincoln and Guba (1985) proposed four criteria as alternatives to conventional quantitative concepts: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Credibility (parallels internal validity)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Transferability (parallels external validity/generalisability)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Dependability (parallels reliability)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Confirmability (parallels objectivity)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These criteria address truth, consistency, transferability and objectivity</a:t>
            </a:r>
            <a:endParaRPr lang="en-US" sz="1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1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Lincoln and Guba's Four Criteria</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274320" y="1005840"/>
          <a:ext cx="8595360" cy="3657600"/>
        </p:xfrm>
        <a:graphic>
          <a:graphicData uri="http://schemas.openxmlformats.org/drawingml/2006/table">
            <a:tbl>
              <a:tblPr/>
              <a:tblGrid>
                <a:gridCol w="18288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4480560">
                  <a:extLst>
                    <a:ext uri="{9D8B030D-6E8A-4147-A177-3AD203B41FA5}">
                      <a16:colId xmlns:a16="http://schemas.microsoft.com/office/drawing/2014/main" val="20002"/>
                    </a:ext>
                  </a:extLst>
                </a:gridCol>
              </a:tblGrid>
              <a:tr h="731520">
                <a:tc>
                  <a:txBody>
                    <a:bodyPr/>
                    <a:lstStyle/>
                    <a:p>
                      <a:pPr marL="0" indent="0" algn="l">
                        <a:buNone/>
                      </a:pPr>
                      <a:r>
                        <a:rPr lang="en-US" sz="1300" b="1" dirty="0">
                          <a:solidFill>
                            <a:srgbClr val="FFFFFF"/>
                          </a:solidFill>
                          <a:latin typeface="Arial" pitchFamily="34" charset="0"/>
                          <a:ea typeface="Arial" pitchFamily="34" charset="-122"/>
                          <a:cs typeface="Arial" pitchFamily="34" charset="-120"/>
                        </a:rPr>
                        <a:t>Quantitative</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tc>
                  <a:txBody>
                    <a:bodyPr/>
                    <a:lstStyle/>
                    <a:p>
                      <a:pPr marL="0" indent="0" algn="l">
                        <a:buNone/>
                      </a:pPr>
                      <a:r>
                        <a:rPr lang="en-US" sz="1300" b="1" dirty="0">
                          <a:solidFill>
                            <a:srgbClr val="FFFFFF"/>
                          </a:solidFill>
                          <a:latin typeface="Arial" pitchFamily="34" charset="0"/>
                          <a:ea typeface="Arial" pitchFamily="34" charset="-122"/>
                          <a:cs typeface="Arial" pitchFamily="34" charset="-120"/>
                        </a:rPr>
                        <a:t>Qualitative (Guba &amp; Lincoln)</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tc>
                  <a:txBody>
                    <a:bodyPr/>
                    <a:lstStyle/>
                    <a:p>
                      <a:pPr marL="0" indent="0" algn="l">
                        <a:buNone/>
                      </a:pPr>
                      <a:r>
                        <a:rPr lang="en-US" sz="1300" b="1" dirty="0">
                          <a:solidFill>
                            <a:srgbClr val="FFFFFF"/>
                          </a:solidFill>
                          <a:latin typeface="Arial" pitchFamily="34" charset="0"/>
                          <a:ea typeface="Arial" pitchFamily="34" charset="-122"/>
                          <a:cs typeface="Arial" pitchFamily="34" charset="-120"/>
                        </a:rPr>
                        <a:t>Definition</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extLst>
                  <a:ext uri="{0D108BD9-81ED-4DB2-BD59-A6C34878D82A}">
                    <a16:rowId xmlns:a16="http://schemas.microsoft.com/office/drawing/2014/main" val="10000"/>
                  </a:ext>
                </a:extLst>
              </a:tr>
              <a:tr h="731520">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Internal Validity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Credibility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Confidence in the truth and believability of findings</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1"/>
                  </a:ext>
                </a:extLst>
              </a:tr>
              <a:tr h="731520">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External Validity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Transferability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Degree to which findings can transfer to other contexts</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2"/>
                  </a:ext>
                </a:extLst>
              </a:tr>
              <a:tr h="731520">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Reliability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Dependability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Consistency and repeatability of the research process</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3"/>
                  </a:ext>
                </a:extLst>
              </a:tr>
              <a:tr h="731520">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Objectivity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Confirmability</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300" dirty="0">
                          <a:solidFill>
                            <a:srgbClr val="000000"/>
                          </a:solidFill>
                          <a:latin typeface="Arial" pitchFamily="34" charset="0"/>
                          <a:ea typeface="Arial" pitchFamily="34" charset="-122"/>
                          <a:cs typeface="Arial" pitchFamily="34" charset="-120"/>
                        </a:rPr>
                        <a:t>Extent findings are shaped by respondents, not researcher bias</a:t>
                      </a:r>
                      <a:endParaRPr lang="en-US" sz="13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13">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Truth Value in Qualitative Research</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Lincoln and Guba's 'truth value' refers to:</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Confidence in the accuracy and credibility of findings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Interpretations that faithfully represent the phenomenon studied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Parallels internal validity in quantitative research</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question: Do the interpretations of participant perspectives faithfully represent the phenomenon studied?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Addresses threats through specific credibility techniques</a:t>
            </a:r>
            <a:endParaRPr lang="en-US" sz="16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14">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3</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Credibility Strategies</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Ensuring your findings are believable</a:t>
            </a:r>
            <a:endParaRPr lang="en-US"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What Makes Research Credible?</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Credibility indicates methodological procedures and interpretive competence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It instils confidence and belief in the integrity of findings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strategies (from Creswell, 2007; Lincoln &amp; Guba, 1985):</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Prolonged engagement and persistent observation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Triangulation of sources, methods, and analysis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Peer debriefing and external review</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Negative case analysis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Member checking (participant validation)</a:t>
            </a:r>
            <a:endParaRPr lang="en-US" sz="16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16">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Prolonged Engagement and Persistent Observation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Prolonged Engagement: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Spending sufficient time in the field to learn the culture, social setting, or phenomenon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Builds trust with participants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Provides opportunity to check for distortions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Persistent Observation: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Focusing on characteristics most relevant to the research problem</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Provides depth to understanding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Identifies what is most salient to the study</a:t>
            </a:r>
            <a:endParaRPr lang="en-US" sz="16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17">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Prolonged Engagement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Sarah is researching leadership practices in a family-owned SME. She could conduct one-off interviews with managers, but instead she negotiates access over a 6-month period, attending weekly management meetings and informal gatherings.</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Months 1-2: Building trust — staff initially guarded, give 'official' answers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Months 3-4: Deeper access — invited to informal conversations, sees tensions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Months 5-6: Rich data — witnesses how decisions actually get made vs. how they're described</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Result: Understanding of the gap between espoused and enacted leadership</a:t>
            </a:r>
            <a:endParaRPr lang="en-US" sz="13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5698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1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Triangulation: A Key Strategy</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Triangulation = Using multiple approaches to check accuracy and credibility</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Types of triangulation (Patton, 1999):</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   • Data triangulation: Multiple data sources</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   • Methods triangulation: Multiple methods (qual + quan)</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   • Analyst triangulation: Multiple researchers analysing same data</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   • Theory triangulation: Examining data through different theoretical lenses</a:t>
            </a:r>
            <a:endParaRPr lang="en-US" sz="1600" dirty="0">
              <a:solidFill>
                <a:schemeClr val="accent6">
                  <a:lumMod val="75000"/>
                </a:schemeClr>
              </a:solidFill>
            </a:endParaRPr>
          </a:p>
          <a:p>
            <a:pPr marL="342900" indent="-342900">
              <a:lnSpc>
                <a:spcPts val="2800"/>
              </a:lnSpc>
              <a:buSzPct val="100000"/>
              <a:buChar char="•"/>
            </a:pPr>
            <a:r>
              <a:rPr lang="en-US" sz="1600" dirty="0">
                <a:solidFill>
                  <a:schemeClr val="accent6">
                    <a:lumMod val="75000"/>
                  </a:schemeClr>
                </a:solidFill>
                <a:latin typeface="Arial" pitchFamily="34" charset="0"/>
                <a:ea typeface="Arial" pitchFamily="34" charset="-122"/>
                <a:cs typeface="Arial" pitchFamily="34" charset="-120"/>
              </a:rPr>
              <a:t>Note: Triangulation is ideal but can be expensive and time-intensive</a:t>
            </a:r>
            <a:endParaRPr lang="en-US" sz="1600" dirty="0">
              <a:solidFill>
                <a:schemeClr val="accent6">
                  <a:lumMod val="75000"/>
                </a:schemeClr>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19">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EXAMPLES: Triangulation in DBA Research</a:t>
            </a:r>
            <a:endParaRPr lang="en-US" sz="2200" dirty="0"/>
          </a:p>
        </p:txBody>
      </p:sp>
      <p:sp>
        <p:nvSpPr>
          <p:cNvPr id="4" name="Shape 2"/>
          <p:cNvSpPr/>
          <p:nvPr/>
        </p:nvSpPr>
        <p:spPr>
          <a:xfrm>
            <a:off x="274320" y="1005840"/>
            <a:ext cx="4206240" cy="3566160"/>
          </a:xfrm>
          <a:prstGeom prst="roundRect">
            <a:avLst>
              <a:gd name="adj" fmla="val 2051"/>
            </a:avLst>
          </a:prstGeom>
          <a:solidFill>
            <a:srgbClr val="FFFFFF"/>
          </a:solidFill>
          <a:ln w="12700">
            <a:solidFill>
              <a:srgbClr val="1A5F5F"/>
            </a:solidFill>
            <a:prstDash val="solid"/>
          </a:ln>
        </p:spPr>
        <p:txBody>
          <a:bodyPr/>
          <a:lstStyle/>
          <a:p>
            <a:endParaRPr lang="en-GB"/>
          </a:p>
        </p:txBody>
      </p:sp>
      <p:sp>
        <p:nvSpPr>
          <p:cNvPr id="5" name="Text 3"/>
          <p:cNvSpPr/>
          <p:nvPr/>
        </p:nvSpPr>
        <p:spPr>
          <a:xfrm>
            <a:off x="457200" y="1097280"/>
            <a:ext cx="3840480" cy="365760"/>
          </a:xfrm>
          <a:prstGeom prst="rect">
            <a:avLst/>
          </a:prstGeom>
          <a:noFill/>
          <a:ln/>
        </p:spPr>
        <p:txBody>
          <a:bodyPr wrap="square" rtlCol="0" anchor="ctr"/>
          <a:lstStyle/>
          <a:p>
            <a:pPr marL="0" indent="0">
              <a:buNone/>
            </a:pPr>
            <a:r>
              <a:rPr lang="en-US" sz="1300" b="1" dirty="0">
                <a:solidFill>
                  <a:srgbClr val="1A5F5F"/>
                </a:solidFill>
                <a:latin typeface="Georgia" pitchFamily="34" charset="0"/>
                <a:ea typeface="Georgia" pitchFamily="34" charset="-122"/>
                <a:cs typeface="Georgia" pitchFamily="34" charset="-120"/>
              </a:rPr>
              <a:t>Data Source Triangulation</a:t>
            </a:r>
            <a:endParaRPr lang="en-US" sz="1300" dirty="0"/>
          </a:p>
        </p:txBody>
      </p:sp>
      <p:sp>
        <p:nvSpPr>
          <p:cNvPr id="6" name="Text 4"/>
          <p:cNvSpPr/>
          <p:nvPr/>
        </p:nvSpPr>
        <p:spPr>
          <a:xfrm>
            <a:off x="457200" y="1508760"/>
            <a:ext cx="3840480" cy="2926080"/>
          </a:xfrm>
          <a:prstGeom prst="rect">
            <a:avLst/>
          </a:prstGeom>
          <a:noFill/>
          <a:ln/>
        </p:spPr>
        <p:txBody>
          <a:bodyPr wrap="square" rtlCol="0" anchor="t"/>
          <a:lstStyle/>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Topic: Employee engagement in remote work</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Source 1: Interviews with employees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Source 2: Interviews with line managers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Source 3: HR policy documents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Source 4: Employee survey comments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Comparison: Do all sources tell the same story about engagement challenges?</a:t>
            </a:r>
            <a:endParaRPr lang="en-US" sz="1200" dirty="0"/>
          </a:p>
        </p:txBody>
      </p:sp>
      <p:sp>
        <p:nvSpPr>
          <p:cNvPr id="7" name="Shape 5"/>
          <p:cNvSpPr/>
          <p:nvPr/>
        </p:nvSpPr>
        <p:spPr>
          <a:xfrm>
            <a:off x="4663440" y="1005840"/>
            <a:ext cx="4206240" cy="3566160"/>
          </a:xfrm>
          <a:prstGeom prst="roundRect">
            <a:avLst>
              <a:gd name="adj" fmla="val 2051"/>
            </a:avLst>
          </a:prstGeom>
          <a:solidFill>
            <a:srgbClr val="FFFFFF"/>
          </a:solidFill>
          <a:ln w="12700">
            <a:solidFill>
              <a:srgbClr val="D4726A"/>
            </a:solidFill>
            <a:prstDash val="solid"/>
          </a:ln>
        </p:spPr>
        <p:txBody>
          <a:bodyPr/>
          <a:lstStyle/>
          <a:p>
            <a:endParaRPr lang="en-GB"/>
          </a:p>
        </p:txBody>
      </p:sp>
      <p:sp>
        <p:nvSpPr>
          <p:cNvPr id="8" name="Text 6"/>
          <p:cNvSpPr/>
          <p:nvPr/>
        </p:nvSpPr>
        <p:spPr>
          <a:xfrm>
            <a:off x="4846320" y="1097280"/>
            <a:ext cx="3840480" cy="365760"/>
          </a:xfrm>
          <a:prstGeom prst="rect">
            <a:avLst/>
          </a:prstGeom>
          <a:noFill/>
          <a:ln/>
        </p:spPr>
        <p:txBody>
          <a:bodyPr wrap="square" rtlCol="0" anchor="ctr"/>
          <a:lstStyle/>
          <a:p>
            <a:pPr marL="0" indent="0">
              <a:buNone/>
            </a:pPr>
            <a:r>
              <a:rPr lang="en-US" sz="1300" b="1" dirty="0">
                <a:solidFill>
                  <a:srgbClr val="D4726A"/>
                </a:solidFill>
                <a:latin typeface="Georgia" pitchFamily="34" charset="0"/>
                <a:ea typeface="Georgia" pitchFamily="34" charset="-122"/>
                <a:cs typeface="Georgia" pitchFamily="34" charset="-120"/>
              </a:rPr>
              <a:t>Methods Triangulation</a:t>
            </a:r>
            <a:endParaRPr lang="en-US" sz="1300" dirty="0"/>
          </a:p>
        </p:txBody>
      </p:sp>
      <p:sp>
        <p:nvSpPr>
          <p:cNvPr id="9" name="Text 7"/>
          <p:cNvSpPr/>
          <p:nvPr/>
        </p:nvSpPr>
        <p:spPr>
          <a:xfrm>
            <a:off x="4846320" y="1508760"/>
            <a:ext cx="3840480" cy="2926080"/>
          </a:xfrm>
          <a:prstGeom prst="rect">
            <a:avLst/>
          </a:prstGeom>
          <a:noFill/>
          <a:ln/>
        </p:spPr>
        <p:txBody>
          <a:bodyPr wrap="square" rtlCol="0" anchor="t"/>
          <a:lstStyle/>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Topic: Customer experience in retail banking</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Method 1: Semi-structured interviews (depth)</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Method 2: Observation of branch interactions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Method 3: Analysis of complaint letters</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Comparison: Does what customers say match what they do and write?</a:t>
            </a:r>
            <a:endParaRPr lang="en-US" sz="12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20">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Methods Triangulation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"Different kinds of data may yield somewhat different results because different types of inquiry are sensitive to different real world nuances. Thus, an understanding of inconsistencies in findings across different kinds of data can be illuminative."</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Patton (1999)</a:t>
            </a:r>
            <a:endParaRPr lang="en-US" sz="12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2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Triangulation of Qualitative Data Sources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Comparing and cross-checking includes: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Comparing observational data with interview data</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Comparing what people say in public vs. private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Checking consistency of what people say over time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Comparing perspectives from different viewpoints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Consistency in overall patterns from different sources + reasonable explanations for differences = increased credibility</a:t>
            </a:r>
            <a:endParaRPr lang="en-US" sz="1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2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Analyst Triangulation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Having two or more researchers independently analyse the same data</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Similar to using multiple interviewers in data collection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Provides check 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Selective perception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Blind interpretive bias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Also includes: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Participant review of findings (member checking)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Stakeholder review from multiple perspectives</a:t>
            </a:r>
            <a:endParaRPr lang="en-US" sz="16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23">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Analyst Triangulation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James is analysing interview transcripts about organisational change resistance. As a sole DBA researcher, he can't have a research team — but he can still use analyst triangulation.</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Step 1: Codes 5 transcripts independently, develops initial themes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Step 2: Asks his supervisor to code 2 of the same transcripts blind</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Step 3: Compares codes — 70% agreement, discusses differences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Step 4: Refines coding framework based on discussion</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Step 5: Presents emerging themes to a peer (fellow DBA student) for challenge</a:t>
            </a:r>
            <a:endParaRPr lang="en-US" sz="13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4444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24">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Participant Validation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"To the extent that participants in the study are unable to relate to the description and analysis in a qualitative evaluation report, it is appropriate to question the credibility of the report."</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Patton (1999)</a:t>
            </a:r>
            <a:endParaRPr lang="en-US" sz="12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2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Member Checking: What Is It?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Member checking = Taking findings back to participants for verification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Also called: respondent validation, participant validation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Purpose: To check that your interpretation matches their experience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Can involve: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Sharing interview transcripts for accuracy checking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Presenting emerging themes for feedback</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Sharing draft findings for comment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Note: Participants may disagree — this is data, not a problem!</a:t>
            </a:r>
            <a:endParaRPr lang="en-US" sz="16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26">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Member Checking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Priyanka has completed 15 interviews about middle manager experiences of digital transformation. She has identified 4 key themes. Now she wants to check these with her participants.</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Option A: Email each participant their transcript — 'Does this accurately reflect what you meant?'</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Option B: Create a 2-page summary of themes — 'Do these themes resonate with your experience?'</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Option C: Hold a focus group with 5 willing participants to discuss findings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What Priya actually does: Sends theme summary to all 15; 10 respond; 8 agree strongly; 2 suggest nuances → She refines Theme 3 based on feedback and notes this in her methods chapter</a:t>
            </a:r>
            <a:endParaRPr lang="en-US" sz="13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27">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Peer Debriefing</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Definition: Engaging colleagues not directly involved in the research to critically examine analyses, interpretations, and conclusions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characteristics: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Involves colleagues who can provide alternative perspectives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Creates space for challenge and critique in supportive environment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Tests whether interpretations seem reasonable to others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Helps identify blind spots in analysis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Implementation: Regular meetings, research seminars, structured protocols</a:t>
            </a:r>
            <a:endParaRPr lang="en-US" sz="16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28">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Peer Debriefing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Mohammed is researching innovation barriers in his own organisation. He's worried his insider status might bias his interpretation. He sets up peer debriefing arrangements.</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Monthly: Meets with two fellow DBA students to discuss emerging findings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Questions they ask: 'Why did you code it that way?' 'What alternatives did you consider?' 'Are you being too sympathetic to management?'</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Quarterly: Presents to supervisor with specific request for critical challenge</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Result: Peers spot that he's unconsciously avoiding data critical of his own department → He revisits transcripts with fresh eyes</a:t>
            </a:r>
            <a:endParaRPr lang="en-US" sz="13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29">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Negative Case Analysis and Rival Explanations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Refining working assumptions as inquiry advances in light of disconfirming evidence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practices (Patton, 1999):</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Testing rival explanations both inductively and logically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Looking for data supporting alternative patterns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Considering weight of evidence rather than absolute confirmation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Explicitly reporting alternative classification systems considered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Demonstrating intellectual integrity in analytical process</a:t>
            </a:r>
            <a:endParaRPr lang="en-US" sz="16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30">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Negative Case Analysis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Chen's emerging theme: 'Successful change requires visible senior leadership support.' 12 of 14 participants emphasise this. But what about the other 2?</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Negative case 1: Department that succeeded despite absent leadership — why?</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Investigation: Strong middle manager filled the gap; informal networks compensated</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Negative case 2: Participant disagrees change was 'successful' at all</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Investigation: Different definition of success; reveals assumption in Chen's framing</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Result: Refined theme — 'Visible leadership support OR strong middle-management agency is needed' — more nuanced and credible finding</a:t>
            </a:r>
            <a:endParaRPr lang="en-US" sz="13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32">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4</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Transferability Strategies</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Enabling application to other contexts</a:t>
            </a:r>
            <a:endParaRPr lang="en-US"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33">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Understanding Transferability</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The extent to which concepts/conclusions can transfer or apply to other contexts, settings, or groups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Note: You don't have to 'achieve' transferability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What you DO have to do:</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Be aware of transferability limitations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Explain how transferable your results might be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Consider applicability to your context vs. others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strategy: Thick, rich description</a:t>
            </a:r>
            <a:endParaRPr lang="en-US" sz="16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34">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Rich, Thick Description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Providing detailed descriptions of:</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The setting and context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The participants and their characteristics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The findings and supporting evidence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Purpose: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Allows readers to make their own decisions about transferability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Enables comparison with other contexts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Preserves natural complexity of the phenomenon</a:t>
            </a:r>
            <a:endParaRPr lang="en-US" sz="16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35">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EXAMPLES: Thick Description — Thin vs. Rich</a:t>
            </a:r>
            <a:endParaRPr lang="en-US" sz="2200" dirty="0"/>
          </a:p>
        </p:txBody>
      </p:sp>
      <p:sp>
        <p:nvSpPr>
          <p:cNvPr id="4" name="Shape 2"/>
          <p:cNvSpPr/>
          <p:nvPr/>
        </p:nvSpPr>
        <p:spPr>
          <a:xfrm>
            <a:off x="274320" y="1005840"/>
            <a:ext cx="4206240" cy="3566160"/>
          </a:xfrm>
          <a:prstGeom prst="roundRect">
            <a:avLst>
              <a:gd name="adj" fmla="val 2051"/>
            </a:avLst>
          </a:prstGeom>
          <a:solidFill>
            <a:srgbClr val="FFFFFF"/>
          </a:solidFill>
          <a:ln w="12700">
            <a:solidFill>
              <a:srgbClr val="1A5F5F"/>
            </a:solidFill>
            <a:prstDash val="solid"/>
          </a:ln>
        </p:spPr>
        <p:txBody>
          <a:bodyPr/>
          <a:lstStyle/>
          <a:p>
            <a:endParaRPr lang="en-GB"/>
          </a:p>
        </p:txBody>
      </p:sp>
      <p:sp>
        <p:nvSpPr>
          <p:cNvPr id="5" name="Text 3"/>
          <p:cNvSpPr/>
          <p:nvPr/>
        </p:nvSpPr>
        <p:spPr>
          <a:xfrm>
            <a:off x="457200" y="1097280"/>
            <a:ext cx="3840480" cy="365760"/>
          </a:xfrm>
          <a:prstGeom prst="rect">
            <a:avLst/>
          </a:prstGeom>
          <a:noFill/>
          <a:ln/>
        </p:spPr>
        <p:txBody>
          <a:bodyPr wrap="square" rtlCol="0" anchor="ctr"/>
          <a:lstStyle/>
          <a:p>
            <a:pPr marL="0" indent="0">
              <a:buNone/>
            </a:pPr>
            <a:r>
              <a:rPr lang="en-US" sz="1300" b="1" dirty="0">
                <a:solidFill>
                  <a:srgbClr val="1A5F5F"/>
                </a:solidFill>
                <a:latin typeface="Georgia" pitchFamily="34" charset="0"/>
                <a:ea typeface="Georgia" pitchFamily="34" charset="-122"/>
                <a:cs typeface="Georgia" pitchFamily="34" charset="-120"/>
              </a:rPr>
              <a:t>Thin Description (Insufficient)</a:t>
            </a:r>
            <a:endParaRPr lang="en-US" sz="1300" dirty="0"/>
          </a:p>
        </p:txBody>
      </p:sp>
      <p:sp>
        <p:nvSpPr>
          <p:cNvPr id="6" name="Text 4"/>
          <p:cNvSpPr/>
          <p:nvPr/>
        </p:nvSpPr>
        <p:spPr>
          <a:xfrm>
            <a:off x="457200" y="1508760"/>
            <a:ext cx="3840480" cy="2926080"/>
          </a:xfrm>
          <a:prstGeom prst="rect">
            <a:avLst/>
          </a:prstGeom>
          <a:noFill/>
          <a:ln/>
        </p:spPr>
        <p:txBody>
          <a:bodyPr wrap="square" rtlCol="0" anchor="t"/>
          <a:lstStyle/>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'The company had poor communication.'</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'Managers were stressed.'</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'The change was implemented quickly.'</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Problem: Reader cannot judge if this applies to their context</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Missing: What kind of company? How poor? What stress looked like? How quickly?</a:t>
            </a:r>
            <a:endParaRPr lang="en-US" sz="1200" dirty="0"/>
          </a:p>
        </p:txBody>
      </p:sp>
      <p:sp>
        <p:nvSpPr>
          <p:cNvPr id="7" name="Shape 5"/>
          <p:cNvSpPr/>
          <p:nvPr/>
        </p:nvSpPr>
        <p:spPr>
          <a:xfrm>
            <a:off x="4663440" y="1005840"/>
            <a:ext cx="4206240" cy="3566160"/>
          </a:xfrm>
          <a:prstGeom prst="roundRect">
            <a:avLst>
              <a:gd name="adj" fmla="val 2051"/>
            </a:avLst>
          </a:prstGeom>
          <a:solidFill>
            <a:srgbClr val="FFFFFF"/>
          </a:solidFill>
          <a:ln w="12700">
            <a:solidFill>
              <a:srgbClr val="D4726A"/>
            </a:solidFill>
            <a:prstDash val="solid"/>
          </a:ln>
        </p:spPr>
        <p:txBody>
          <a:bodyPr/>
          <a:lstStyle/>
          <a:p>
            <a:endParaRPr lang="en-GB"/>
          </a:p>
        </p:txBody>
      </p:sp>
      <p:sp>
        <p:nvSpPr>
          <p:cNvPr id="8" name="Text 6"/>
          <p:cNvSpPr/>
          <p:nvPr/>
        </p:nvSpPr>
        <p:spPr>
          <a:xfrm>
            <a:off x="4846320" y="1097280"/>
            <a:ext cx="3840480" cy="365760"/>
          </a:xfrm>
          <a:prstGeom prst="rect">
            <a:avLst/>
          </a:prstGeom>
          <a:noFill/>
          <a:ln/>
        </p:spPr>
        <p:txBody>
          <a:bodyPr wrap="square" rtlCol="0" anchor="ctr"/>
          <a:lstStyle/>
          <a:p>
            <a:pPr marL="0" indent="0">
              <a:buNone/>
            </a:pPr>
            <a:r>
              <a:rPr lang="en-US" sz="1300" b="1" dirty="0">
                <a:solidFill>
                  <a:srgbClr val="D4726A"/>
                </a:solidFill>
                <a:latin typeface="Georgia" pitchFamily="34" charset="0"/>
                <a:ea typeface="Georgia" pitchFamily="34" charset="-122"/>
                <a:cs typeface="Georgia" pitchFamily="34" charset="-120"/>
              </a:rPr>
              <a:t>Rich/Thick Description (Better)</a:t>
            </a:r>
            <a:endParaRPr lang="en-US" sz="1300" dirty="0"/>
          </a:p>
        </p:txBody>
      </p:sp>
      <p:sp>
        <p:nvSpPr>
          <p:cNvPr id="9" name="Text 7"/>
          <p:cNvSpPr/>
          <p:nvPr/>
        </p:nvSpPr>
        <p:spPr>
          <a:xfrm>
            <a:off x="4846320" y="1508760"/>
            <a:ext cx="3840480" cy="2926080"/>
          </a:xfrm>
          <a:prstGeom prst="rect">
            <a:avLst/>
          </a:prstGeom>
          <a:noFill/>
          <a:ln/>
        </p:spPr>
        <p:txBody>
          <a:bodyPr wrap="square" rtlCol="0" anchor="t"/>
          <a:lstStyle/>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'In this 200-employee manufacturing firm in the Welsh Valleys, where many staff had 20+ years tenure...'</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'...communication about the ERP implementation came via a single all-staff email, sent on a Friday afternoon...'</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'...leaving shop-floor supervisors to field questions they couldn't answer over the following week.'</a:t>
            </a:r>
            <a:endParaRPr lang="en-US" sz="1200" dirty="0"/>
          </a:p>
          <a:p>
            <a:pPr marL="342900" indent="-342900">
              <a:lnSpc>
                <a:spcPts val="1900"/>
              </a:lnSpc>
              <a:buSzPct val="100000"/>
              <a:buChar char="•"/>
            </a:pPr>
            <a:r>
              <a:rPr lang="en-US" sz="1200" dirty="0">
                <a:solidFill>
                  <a:srgbClr val="2C3E50"/>
                </a:solidFill>
                <a:latin typeface="Arial" pitchFamily="34" charset="0"/>
                <a:ea typeface="Arial" pitchFamily="34" charset="-122"/>
                <a:cs typeface="Arial" pitchFamily="34" charset="-120"/>
              </a:rPr>
              <a:t>Result: Reader can assess if similar dynamics might apply to their organisation</a:t>
            </a:r>
            <a:endParaRPr lang="en-US" sz="12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36">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Purposeful Sampling for Transferability</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Diana is researching SME responses to sustainability pressures. She needs to select her cases carefully to enhance transferability.</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15310" y="3063240"/>
            <a:ext cx="8462930" cy="18973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Maximum variation sampling: Select SMEs from different sectors (manufacturing, services, retail), sizes (10, 50, 200 employees), and regions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Critical case sampling: Include one SME that's a recognised sustainability leader — if the pattern holds here, it likely holds elsewhere</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Confirming/disconfirming cases: Include one SME that has rejected sustainability initiatives — why?</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Documentation: Clearly explain WHY each case was selected and what it represents</a:t>
            </a:r>
            <a:endParaRPr lang="en-US" sz="13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37">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5</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Dependability &amp; Confirmability</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Ensuring consistency and neutrality</a:t>
            </a:r>
            <a:endParaRPr lang="en-US" sz="1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3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Dependability: Consistency Over Time</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Definition: Reliability in qualitative research — whether study design, data collection procedures and analytic processes were consistent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The goal is dependable procedure more than reproducible results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strategy: Audit Trails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Systematic documentation of all methodological decisions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Records of analytical processes and rationale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Transparent record of research evolution</a:t>
            </a:r>
            <a:endParaRPr lang="en-US" sz="16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39">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Creating Audit Trails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Systematic documentation includes: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Maintaining chronological records of all methodological decisions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Documenting the evolution of coding schemes with examples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Recording reasoning behind analytical choices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Preserving all versions of evolving analyses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Benefits: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Creates transparent record of research evolution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Allows others to follow researcher's reasoning process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Facilitates external review of research quality</a:t>
            </a:r>
            <a:endParaRPr lang="en-US" sz="16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40">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Building Your Audit Trail</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Aisha keeps a systematic audit trail throughout her DBA research on talent management practices. Here's what her documentation looks like:</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02698" y="3063240"/>
            <a:ext cx="8475542" cy="18973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Research diary: Weekly reflections on decisions made and why (Word doc, dated entries)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Coding evolution log: Version 1 codes → Version 2 → Final codes, with rationale for changes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NVivo project: All coding saved with memos explaining each code's meaning and boundaries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Interview notes: Post-interview reflections on what went well/poorly, what surprised her</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Decision log: 'On 15 March, decided to add 2 more interviews because Theme 4 wasn't saturated — evidence: only 3 participants mentioned it so far'</a:t>
            </a:r>
            <a:endParaRPr lang="en-US" sz="13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4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Confirmability: Neutrality of Findings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The degree to which findings purely reflect participants/phenomena rather than researcher biases, motivations, or perspectives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question: To what extent are findings shaped by the data rather than by researcher interests?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Strategies: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Bracketing prior assumptions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Keeping detailed audit trails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External confirmability audits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Reflexive practice throughout the research</a:t>
            </a:r>
            <a:endParaRPr lang="en-US" sz="16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42">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External Audit (Confirmability Audit)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8229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Tom has completed his analysis and wants to strengthen confirmability before writing up. He arranges an external audit with a colleague who has qualitative research expertise but no involvement in his study.</a:t>
            </a:r>
            <a:endParaRPr lang="en-US" sz="1400" dirty="0"/>
          </a:p>
        </p:txBody>
      </p:sp>
      <p:sp>
        <p:nvSpPr>
          <p:cNvPr id="7" name="Text 5"/>
          <p:cNvSpPr/>
          <p:nvPr/>
        </p:nvSpPr>
        <p:spPr>
          <a:xfrm>
            <a:off x="365760" y="219456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34228" y="2606040"/>
            <a:ext cx="8444011" cy="2354580"/>
          </a:xfrm>
          <a:prstGeom prst="roundRect">
            <a:avLst>
              <a:gd name="adj" fmla="val 11603"/>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2651760"/>
            <a:ext cx="8046720" cy="187452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What Tom provides: Raw data sample (3 transcripts), his coding framework, his audit trail, and draft findings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What the auditor checks: Can they follow the trail from raw data → codes → themes → conclusions?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Auditor's questions: 'Why did you code this passage as resistance?' 'What made you merge these two codes?'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Outcome: Auditor identifies one theme where the link to data is weak → Tom adds more supporting quotes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Documentation: Tom includes a statement that an external audit was conducted, by whom, and what changes resulted</a:t>
            </a:r>
            <a:endParaRPr lang="en-US" sz="13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43">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Grounding Findings in Data</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365760" y="1325880"/>
            <a:ext cx="8412480" cy="128016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To demonstrate confirmability, your findings must be clearly traceable to your data. Here's what this looks like in a findings chapter:</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40"/>
            <a:ext cx="8412480" cy="1554480"/>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Poor practice: 'Participants experienced stress during the change' (no evidence shown)</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Better practice: 'Participants experienced significant stress, describing feeling "completely overwhelmed" (P3), "like I was drowning" (P7), and "not sleeping properly for weeks" (P12)'</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Even better: Include a table showing how many participants mentioned each theme</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Best practice: Provide an appendix with extended quotes organised by theme so readers can verify your interpretations</a:t>
            </a:r>
            <a:endParaRPr lang="en-US" sz="13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44">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Summary: Lincoln and Guba's Trustworthiness Strategies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graphicFrame>
        <p:nvGraphicFramePr>
          <p:cNvPr id="45" name="Table 0"/>
          <p:cNvGraphicFramePr>
            <a:graphicFrameLocks noGrp="1"/>
          </p:cNvGraphicFramePr>
          <p:nvPr>
            <p:extLst>
              <p:ext uri="{D42A27DB-BD31-4B8C-83A1-F6EECF244321}">
                <p14:modId xmlns:p14="http://schemas.microsoft.com/office/powerpoint/2010/main" val="1579011935"/>
              </p:ext>
            </p:extLst>
          </p:nvPr>
        </p:nvGraphicFramePr>
        <p:xfrm>
          <a:off x="274320" y="1005840"/>
          <a:ext cx="8595360" cy="3657600"/>
        </p:xfrm>
        <a:graphic>
          <a:graphicData uri="http://schemas.openxmlformats.org/drawingml/2006/table">
            <a:tbl>
              <a:tblPr/>
              <a:tblGrid>
                <a:gridCol w="2286000">
                  <a:extLst>
                    <a:ext uri="{9D8B030D-6E8A-4147-A177-3AD203B41FA5}">
                      <a16:colId xmlns:a16="http://schemas.microsoft.com/office/drawing/2014/main" val="20000"/>
                    </a:ext>
                  </a:extLst>
                </a:gridCol>
                <a:gridCol w="6309360">
                  <a:extLst>
                    <a:ext uri="{9D8B030D-6E8A-4147-A177-3AD203B41FA5}">
                      <a16:colId xmlns:a16="http://schemas.microsoft.com/office/drawing/2014/main" val="20001"/>
                    </a:ext>
                  </a:extLst>
                </a:gridCol>
              </a:tblGrid>
              <a:tr h="731520">
                <a:tc>
                  <a:txBody>
                    <a:bodyPr/>
                    <a:lstStyle/>
                    <a:p>
                      <a:pPr marL="0" indent="0" algn="l">
                        <a:buNone/>
                      </a:pPr>
                      <a:r>
                        <a:rPr lang="en-US" sz="1400" b="1" dirty="0">
                          <a:solidFill>
                            <a:srgbClr val="FFFFFF"/>
                          </a:solidFill>
                          <a:latin typeface="Arial" pitchFamily="34" charset="0"/>
                          <a:ea typeface="Arial" pitchFamily="34" charset="-122"/>
                          <a:cs typeface="Arial" pitchFamily="34" charset="-120"/>
                        </a:rPr>
                        <a:t>Criterion</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tc>
                  <a:txBody>
                    <a:bodyPr/>
                    <a:lstStyle/>
                    <a:p>
                      <a:pPr marL="0" indent="0" algn="l">
                        <a:buNone/>
                      </a:pPr>
                      <a:r>
                        <a:rPr lang="en-US" sz="1400" b="1" dirty="0">
                          <a:solidFill>
                            <a:srgbClr val="FFFFFF"/>
                          </a:solidFill>
                          <a:latin typeface="Arial" pitchFamily="34" charset="0"/>
                          <a:ea typeface="Arial" pitchFamily="34" charset="-122"/>
                          <a:cs typeface="Arial" pitchFamily="34" charset="-120"/>
                        </a:rPr>
                        <a:t>Key Strategies</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extLst>
                  <a:ext uri="{0D108BD9-81ED-4DB2-BD59-A6C34878D82A}">
                    <a16:rowId xmlns:a16="http://schemas.microsoft.com/office/drawing/2014/main" val="10000"/>
                  </a:ext>
                </a:extLst>
              </a:tr>
              <a:tr h="731520">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Credibility</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Prolonged engagement, triangulation, peer debriefing, negative case analysis, member checking</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1"/>
                  </a:ext>
                </a:extLst>
              </a:tr>
              <a:tr h="731520">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Transferability</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Rich thick description, detailed context, purposeful sampling</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2"/>
                  </a:ext>
                </a:extLst>
              </a:tr>
              <a:tr h="731520">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Dependability</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Audit trails, documented procedures, consistent process</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3"/>
                  </a:ext>
                </a:extLst>
              </a:tr>
              <a:tr h="731520">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Confirmability</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400" dirty="0">
                          <a:solidFill>
                            <a:srgbClr val="000000"/>
                          </a:solidFill>
                          <a:latin typeface="Arial" pitchFamily="34" charset="0"/>
                          <a:ea typeface="Arial" pitchFamily="34" charset="-122"/>
                          <a:cs typeface="Arial" pitchFamily="34" charset="-120"/>
                        </a:rPr>
                        <a:t>Reflexivity, bracketing, confirmability audits, grounded in data</a:t>
                      </a:r>
                      <a:endParaRPr lang="en-US" sz="14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4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Creswell's Eight Validation Strategies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graphicFrame>
        <p:nvGraphicFramePr>
          <p:cNvPr id="46" name="Table 0"/>
          <p:cNvGraphicFramePr>
            <a:graphicFrameLocks noGrp="1"/>
          </p:cNvGraphicFramePr>
          <p:nvPr>
            <p:extLst>
              <p:ext uri="{D42A27DB-BD31-4B8C-83A1-F6EECF244321}">
                <p14:modId xmlns:p14="http://schemas.microsoft.com/office/powerpoint/2010/main" val="1579011935"/>
              </p:ext>
            </p:extLst>
          </p:nvPr>
        </p:nvGraphicFramePr>
        <p:xfrm>
          <a:off x="274320" y="1005840"/>
          <a:ext cx="8595360" cy="3840480"/>
        </p:xfrm>
        <a:graphic>
          <a:graphicData uri="http://schemas.openxmlformats.org/drawingml/2006/table">
            <a:tbl>
              <a:tblPr/>
              <a:tblGrid>
                <a:gridCol w="2560320">
                  <a:extLst>
                    <a:ext uri="{9D8B030D-6E8A-4147-A177-3AD203B41FA5}">
                      <a16:colId xmlns:a16="http://schemas.microsoft.com/office/drawing/2014/main" val="20000"/>
                    </a:ext>
                  </a:extLst>
                </a:gridCol>
                <a:gridCol w="6035040">
                  <a:extLst>
                    <a:ext uri="{9D8B030D-6E8A-4147-A177-3AD203B41FA5}">
                      <a16:colId xmlns:a16="http://schemas.microsoft.com/office/drawing/2014/main" val="20001"/>
                    </a:ext>
                  </a:extLst>
                </a:gridCol>
              </a:tblGrid>
              <a:tr h="426720">
                <a:tc>
                  <a:txBody>
                    <a:bodyPr/>
                    <a:lstStyle/>
                    <a:p>
                      <a:pPr marL="0" indent="0" algn="l">
                        <a:buNone/>
                      </a:pPr>
                      <a:r>
                        <a:rPr lang="en-US" sz="1100" b="1" dirty="0">
                          <a:solidFill>
                            <a:srgbClr val="FFFFFF"/>
                          </a:solidFill>
                          <a:latin typeface="Arial" pitchFamily="34" charset="0"/>
                          <a:ea typeface="Arial" pitchFamily="34" charset="-122"/>
                          <a:cs typeface="Arial" pitchFamily="34" charset="-120"/>
                        </a:rPr>
                        <a:t>Strategy</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D4726A"/>
                    </a:solidFill>
                  </a:tcPr>
                </a:tc>
                <a:tc>
                  <a:txBody>
                    <a:bodyPr/>
                    <a:lstStyle/>
                    <a:p>
                      <a:pPr marL="0" indent="0" algn="l">
                        <a:buNone/>
                      </a:pPr>
                      <a:r>
                        <a:rPr lang="en-US" sz="1100" b="1" dirty="0">
                          <a:solidFill>
                            <a:srgbClr val="FFFFFF"/>
                          </a:solidFill>
                          <a:latin typeface="Arial" pitchFamily="34" charset="0"/>
                          <a:ea typeface="Arial" pitchFamily="34" charset="-122"/>
                          <a:cs typeface="Arial" pitchFamily="34" charset="-120"/>
                        </a:rPr>
                        <a:t>Description</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D4726A"/>
                    </a:solidFill>
                  </a:tcPr>
                </a:tc>
                <a:extLst>
                  <a:ext uri="{0D108BD9-81ED-4DB2-BD59-A6C34878D82A}">
                    <a16:rowId xmlns:a16="http://schemas.microsoft.com/office/drawing/2014/main" val="10000"/>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Prolonged engagement</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Spending sufficient time in the field to learn the phenomenon</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1"/>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Triangulation</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Using multiple sources, methods, investigators, and theories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2"/>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Peer review/debriefing</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Having peers review and ask questions about the study</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3"/>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Negative case analysis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Refining hypotheses in light of negative/disconfirming evidence</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4"/>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Clarifying researcher bias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Clarifying any potential bias the researcher brings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5"/>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Member checking</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Soliciting feedback from respondents on findings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6"/>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Rich, thick description</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Providing detailed descriptions to allow transferability judgments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7"/>
                  </a:ext>
                </a:extLst>
              </a:tr>
              <a:tr h="426720">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External audits</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100" dirty="0">
                          <a:solidFill>
                            <a:srgbClr val="000000"/>
                          </a:solidFill>
                          <a:latin typeface="Arial" pitchFamily="34" charset="0"/>
                          <a:ea typeface="Arial" pitchFamily="34" charset="-122"/>
                          <a:cs typeface="Arial" pitchFamily="34" charset="-120"/>
                        </a:rPr>
                        <a:t>Having outsiders examine the research process and product</a:t>
                      </a:r>
                      <a:endParaRPr lang="en-US" sz="11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47">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6</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Understanding Researcher Bias</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Four critical phases where bias impacts research</a:t>
            </a:r>
            <a:endParaRPr lang="en-US" sz="18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4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The Researcher as Instrument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"Because the researcher is the instrument in qualitative inquiry, a qualitative report must include information about the researcher. What experience, training, and perspective does the researcher bring to the field?"</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Patton (1999)</a:t>
            </a:r>
            <a:endParaRPr lang="en-US" sz="12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49">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Four Critical Phases Where Bias Impacts Research</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Researcher bias can affect every stage of the research process: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1. Design Phase — Topic selection, question framing, sampling decisions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2. Data Collection Phase — Reactivity, instrumentation effects, question wording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3. Analysis &amp; Interpretation Phase — Pattern recognition, confirmation bias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4. Reporting Phase — Selective emphasis, overgeneralisation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Understanding where bias enters allows you to address it proactively</a:t>
            </a:r>
            <a:endParaRPr lang="en-US" sz="16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50">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Phase 1: Design Phase Impact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concerns (Patton, 1999):</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Topic selection may reflect researcher's preexisting beliefs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Research questions may be framed to confirm rather than test assumptions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Sampling decisions may skew toward confirming preconceptions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Selection of methods may favour approaches supporting existing views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Mitigation: Clear justification of all design decisions; consider alternatives</a:t>
            </a:r>
            <a:endParaRPr lang="en-US" sz="16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 5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Phase 2: Data Collection Phase Impact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concerns (Patton, 1999):</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Reactivity: Participant behaviour changes in response to researcher presence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Instrumentation effects: The researcher changes during fieldwork</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Question-wording bias: Leading questions suggesting desired responses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Selective attention to data that confirms expectations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Mitigation: Account for personal biases; ongoing critical reflection</a:t>
            </a:r>
            <a:endParaRPr lang="en-US" sz="16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 5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Acknowledging Researcher Effects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"Qualitative researchers should strive neither to overestimate nor to underestimate their effects but to take seriously their responsibility to describe and study what those effects are."</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Patton (1999)</a:t>
            </a:r>
            <a:endParaRPr lang="en-US" sz="12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 53">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Phase 3: Analysis &amp; Interpretation Phase Impact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concerns (Patton, 1999):</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Selective perception in pattern recognition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Confirmation bias in interpreting ambiguous data</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Over-emphasis on data that fits preconceptions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Failure to consider rival explanations or negative cases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Mitigation: Look for rival themes; test alternative explanations</a:t>
            </a:r>
            <a:endParaRPr lang="en-US" sz="16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 54">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Returning to the Data</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Shape 3"/>
          <p:cNvSpPr/>
          <p:nvPr/>
        </p:nvSpPr>
        <p:spPr>
          <a:xfrm>
            <a:off x="731520" y="1371600"/>
            <a:ext cx="7680960" cy="2560320"/>
          </a:xfrm>
          <a:prstGeom prst="roundRect">
            <a:avLst>
              <a:gd name="adj" fmla="val 3571"/>
            </a:avLst>
          </a:prstGeom>
          <a:solidFill>
            <a:srgbClr val="1A5F5F"/>
          </a:solidFill>
          <a:ln/>
        </p:spPr>
        <p:txBody>
          <a:bodyPr/>
          <a:lstStyle/>
          <a:p>
            <a:endParaRPr lang="en-GB"/>
          </a:p>
        </p:txBody>
      </p:sp>
      <p:sp>
        <p:nvSpPr>
          <p:cNvPr id="6" name="Text 4"/>
          <p:cNvSpPr/>
          <p:nvPr/>
        </p:nvSpPr>
        <p:spPr>
          <a:xfrm>
            <a:off x="914400" y="1554480"/>
            <a:ext cx="7315200" cy="2011680"/>
          </a:xfrm>
          <a:prstGeom prst="rect">
            <a:avLst/>
          </a:prstGeom>
          <a:noFill/>
          <a:ln/>
        </p:spPr>
        <p:txBody>
          <a:bodyPr wrap="square" rtlCol="0" anchor="ctr"/>
          <a:lstStyle/>
          <a:p>
            <a:pPr marL="0" indent="0" algn="ctr">
              <a:buNone/>
            </a:pPr>
            <a:r>
              <a:rPr lang="en-US" sz="2200" i="1" dirty="0">
                <a:solidFill>
                  <a:srgbClr val="FFFFFF"/>
                </a:solidFill>
                <a:latin typeface="Georgia" pitchFamily="34" charset="0"/>
                <a:ea typeface="Georgia" pitchFamily="34" charset="-122"/>
                <a:cs typeface="Georgia" pitchFamily="34" charset="-120"/>
              </a:rPr>
              <a:t>"A qualitative analyst returns to the data over and over again to see if the constructs, categories, explanations, and interpretations make sense, if they really reflect the nature of the phenomena."</a:t>
            </a:r>
            <a:endParaRPr lang="en-US" sz="2200" dirty="0"/>
          </a:p>
        </p:txBody>
      </p:sp>
      <p:sp>
        <p:nvSpPr>
          <p:cNvPr id="7" name="Text 5"/>
          <p:cNvSpPr/>
          <p:nvPr/>
        </p:nvSpPr>
        <p:spPr>
          <a:xfrm>
            <a:off x="914400" y="4114800"/>
            <a:ext cx="7315200" cy="365760"/>
          </a:xfrm>
          <a:prstGeom prst="rect">
            <a:avLst/>
          </a:prstGeom>
          <a:noFill/>
          <a:ln/>
        </p:spPr>
        <p:txBody>
          <a:bodyPr wrap="square" rtlCol="0" anchor="ctr"/>
          <a:lstStyle/>
          <a:p>
            <a:pPr marL="0" indent="0" algn="r">
              <a:buNone/>
            </a:pPr>
            <a:r>
              <a:rPr lang="en-US" sz="1200" dirty="0">
                <a:solidFill>
                  <a:srgbClr val="6C757D"/>
                </a:solidFill>
                <a:latin typeface="Arial" pitchFamily="34" charset="0"/>
                <a:ea typeface="Arial" pitchFamily="34" charset="-122"/>
                <a:cs typeface="Arial" pitchFamily="34" charset="-120"/>
              </a:rPr>
              <a:t>— Patton (1999)</a:t>
            </a:r>
            <a:endParaRPr lang="en-US" sz="12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 5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Phase 4: Reporting Phase Impact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concerns (Patton, 1999):</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Selective reporting emphasising confirmatory findings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Underreporting contradictory evidence or ambiguities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Presenting interpretations as more definitive than warranted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Overgeneralising from limited cases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Mitigation: Report sufficient methodological detail for others to judge quality</a:t>
            </a:r>
            <a:endParaRPr lang="en-US" sz="16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 57">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7</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Strategies for Managing Bias</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Practical approaches for your research</a:t>
            </a:r>
            <a:endParaRPr lang="en-US" sz="1800"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 5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Reflexivity: Critical Self-Examination</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Definition: A process of critical self-examination where researchers continuously reflect on how their background, assumptions, positioning, and behaviour impact the research</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characteristics: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Ongoing self-awareness throughout the research process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Explicit acknowledgment of personal values, biases, experiences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Examines how researcher's identity influences participant interactions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Considers power dynamics between researcher and researched</a:t>
            </a:r>
            <a:endParaRPr lang="en-US" sz="160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 59">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Implementing Reflexivity</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Practical approaches: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Maintaining reflexive journals documenting personal reactions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Explicitly addressing positionality in methodology sections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Regular self-questioning regarding analytical decisions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Considering how different aspects of identity shape interpretations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questions to ask yourself:</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What am I noticing and why?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What am I missing because of who I am?</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How might participants see me?</a:t>
            </a:r>
            <a:endParaRPr lang="en-US" sz="1600"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 60">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Reflexivity in Practice — Insider Research</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457200" y="1325880"/>
            <a:ext cx="8321040" cy="698412"/>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Kwame is a senior HR manager researching diversity and inclusion practices in his own organisation. His insider status creates both advantages and challenges.</a:t>
            </a:r>
            <a:endParaRPr lang="en-US" sz="1400" dirty="0"/>
          </a:p>
        </p:txBody>
      </p:sp>
      <p:sp>
        <p:nvSpPr>
          <p:cNvPr id="7" name="Text 5"/>
          <p:cNvSpPr/>
          <p:nvPr/>
        </p:nvSpPr>
        <p:spPr>
          <a:xfrm>
            <a:off x="365760" y="2743200"/>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3063239"/>
            <a:ext cx="8412480" cy="1975419"/>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548640" y="3154680"/>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Reflexive journal entry: 'Interview with junior staff member today. She seemed hesitant — is she worried I'll share this with her manager? My position affects what people tell me.'</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Positionality statement: 'As a Black senior manager, I bring both lived experience of D&amp;I issues and positional power that may influence responses...'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Action taken: Explicitly tells participants their data won't be shared with management; considers how his race and seniority shape what different participants reveal</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In thesis: Dedicates a section to critically examining how his dual role shaped the research</a:t>
            </a:r>
            <a:endParaRPr lang="en-US" sz="13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 6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Bracketing: Setting Aside Preconceptions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Definition: A practice borrowed from phenomenology — identifying and consciously setting aside prior assumptions to engage with data more openly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Key characteristics: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Happens before AND during the research (ongoing)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Not pretending to be 'objective' but being transparent about subjectivity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Makes the researcher's position explicit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Allows preconceptions to be acknowledged rather than hidden</a:t>
            </a:r>
            <a:endParaRPr lang="en-US" sz="1600"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 6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Implementing Bracketing</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Practical techniques: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Writing out all assumptions before data collection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Creating a pre-study 'expectations memo'</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Revisiting assumptions during analysis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Discussing preconceptions with supervisors/peers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Documenting when assumptions were confirmed/challenged</a:t>
            </a:r>
            <a:endParaRPr lang="en-US" sz="1600"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 63">
    <p:bg>
      <p:bgPr>
        <a:solidFill>
          <a:srgbClr val="E8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4A35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200" b="1" dirty="0">
                <a:solidFill>
                  <a:srgbClr val="2C3E50"/>
                </a:solidFill>
                <a:latin typeface="Georgia" pitchFamily="34" charset="0"/>
                <a:ea typeface="Georgia" pitchFamily="34" charset="-122"/>
                <a:cs typeface="Georgia" pitchFamily="34" charset="-120"/>
              </a:rPr>
              <a:t>📋 EXAMPLE: Bracketing in Practice</a:t>
            </a:r>
            <a:endParaRPr lang="en-US" sz="2200" dirty="0"/>
          </a:p>
        </p:txBody>
      </p:sp>
      <p:sp>
        <p:nvSpPr>
          <p:cNvPr id="4" name="Text 2"/>
          <p:cNvSpPr/>
          <p:nvPr/>
        </p:nvSpPr>
        <p:spPr>
          <a:xfrm>
            <a:off x="365760" y="1005840"/>
            <a:ext cx="8229600" cy="320040"/>
          </a:xfrm>
          <a:prstGeom prst="rect">
            <a:avLst/>
          </a:prstGeom>
          <a:noFill/>
          <a:ln/>
        </p:spPr>
        <p:txBody>
          <a:bodyPr wrap="square" rtlCol="0" anchor="ctr"/>
          <a:lstStyle/>
          <a:p>
            <a:pPr marL="0" indent="0">
              <a:buNone/>
            </a:pPr>
            <a:r>
              <a:rPr lang="en-US" sz="1400" b="1" dirty="0">
                <a:solidFill>
                  <a:srgbClr val="1A5F5F"/>
                </a:solidFill>
                <a:latin typeface="Georgia" pitchFamily="34" charset="0"/>
                <a:ea typeface="Georgia" pitchFamily="34" charset="-122"/>
                <a:cs typeface="Georgia" pitchFamily="34" charset="-120"/>
              </a:rPr>
              <a:t>The Scenario:</a:t>
            </a:r>
            <a:endParaRPr lang="en-US" sz="1400" dirty="0"/>
          </a:p>
        </p:txBody>
      </p:sp>
      <p:sp>
        <p:nvSpPr>
          <p:cNvPr id="5" name="Shape 3"/>
          <p:cNvSpPr/>
          <p:nvPr/>
        </p:nvSpPr>
        <p:spPr>
          <a:xfrm>
            <a:off x="457200" y="1325880"/>
            <a:ext cx="8321040" cy="754380"/>
          </a:xfrm>
          <a:prstGeom prst="roundRect">
            <a:avLst>
              <a:gd name="adj" fmla="val 5714"/>
            </a:avLst>
          </a:prstGeom>
          <a:solidFill>
            <a:srgbClr val="FFFFFF"/>
          </a:solidFill>
          <a:ln w="12700">
            <a:solidFill>
              <a:srgbClr val="1A5F5F"/>
            </a:solidFill>
            <a:prstDash val="solid"/>
          </a:ln>
        </p:spPr>
        <p:txBody>
          <a:bodyPr/>
          <a:lstStyle/>
          <a:p>
            <a:endParaRPr lang="en-GB"/>
          </a:p>
        </p:txBody>
      </p:sp>
      <p:sp>
        <p:nvSpPr>
          <p:cNvPr id="6" name="Text 4"/>
          <p:cNvSpPr/>
          <p:nvPr/>
        </p:nvSpPr>
        <p:spPr>
          <a:xfrm>
            <a:off x="548640" y="1417320"/>
            <a:ext cx="8046720" cy="1097280"/>
          </a:xfrm>
          <a:prstGeom prst="rect">
            <a:avLst/>
          </a:prstGeom>
          <a:noFill/>
          <a:ln/>
        </p:spPr>
        <p:txBody>
          <a:bodyPr wrap="square" rtlCol="0" anchor="t"/>
          <a:lstStyle/>
          <a:p>
            <a:pPr marL="0" indent="0">
              <a:buNone/>
            </a:pPr>
            <a:r>
              <a:rPr lang="en-US" sz="1400" dirty="0">
                <a:solidFill>
                  <a:srgbClr val="2C3E50"/>
                </a:solidFill>
                <a:latin typeface="Arial" pitchFamily="34" charset="0"/>
                <a:ea typeface="Arial" pitchFamily="34" charset="-122"/>
                <a:cs typeface="Arial" pitchFamily="34" charset="-120"/>
              </a:rPr>
              <a:t>Lisa, a former consultant, is researching why consulting projects fail to deliver promised value. Before starting interviews, she writes a bracketing memo.</a:t>
            </a:r>
            <a:endParaRPr lang="en-US" sz="1400" dirty="0"/>
          </a:p>
        </p:txBody>
      </p:sp>
      <p:sp>
        <p:nvSpPr>
          <p:cNvPr id="7" name="Text 5"/>
          <p:cNvSpPr/>
          <p:nvPr/>
        </p:nvSpPr>
        <p:spPr>
          <a:xfrm>
            <a:off x="365760" y="2196925"/>
            <a:ext cx="8229600" cy="320040"/>
          </a:xfrm>
          <a:prstGeom prst="rect">
            <a:avLst/>
          </a:prstGeom>
          <a:noFill/>
          <a:ln/>
        </p:spPr>
        <p:txBody>
          <a:bodyPr wrap="square" rtlCol="0" anchor="ctr"/>
          <a:lstStyle/>
          <a:p>
            <a:pPr marL="0" indent="0">
              <a:buNone/>
            </a:pPr>
            <a:r>
              <a:rPr lang="en-US" sz="1400" b="1" dirty="0">
                <a:solidFill>
                  <a:srgbClr val="D4726A"/>
                </a:solidFill>
                <a:latin typeface="Georgia" pitchFamily="34" charset="0"/>
                <a:ea typeface="Georgia" pitchFamily="34" charset="-122"/>
                <a:cs typeface="Georgia" pitchFamily="34" charset="-120"/>
              </a:rPr>
              <a:t>What This Looks Like in Practice:</a:t>
            </a:r>
            <a:endParaRPr lang="en-US" sz="1400" dirty="0"/>
          </a:p>
        </p:txBody>
      </p:sp>
      <p:sp>
        <p:nvSpPr>
          <p:cNvPr id="8" name="Shape 6"/>
          <p:cNvSpPr/>
          <p:nvPr/>
        </p:nvSpPr>
        <p:spPr>
          <a:xfrm>
            <a:off x="365760" y="2717975"/>
            <a:ext cx="8412480" cy="1899745"/>
          </a:xfrm>
          <a:prstGeom prst="roundRect">
            <a:avLst>
              <a:gd name="adj" fmla="val 4706"/>
            </a:avLst>
          </a:prstGeom>
          <a:solidFill>
            <a:srgbClr val="FFFFFF"/>
          </a:solidFill>
          <a:ln w="12700">
            <a:solidFill>
              <a:srgbClr val="D4726A"/>
            </a:solidFill>
            <a:prstDash val="solid"/>
          </a:ln>
        </p:spPr>
        <p:txBody>
          <a:bodyPr/>
          <a:lstStyle/>
          <a:p>
            <a:endParaRPr lang="en-GB"/>
          </a:p>
        </p:txBody>
      </p:sp>
      <p:sp>
        <p:nvSpPr>
          <p:cNvPr id="9" name="Text 7"/>
          <p:cNvSpPr/>
          <p:nvPr/>
        </p:nvSpPr>
        <p:spPr>
          <a:xfrm>
            <a:off x="457200" y="2742411"/>
            <a:ext cx="8046720" cy="1371600"/>
          </a:xfrm>
          <a:prstGeom prst="rect">
            <a:avLst/>
          </a:prstGeom>
          <a:noFill/>
          <a:ln/>
        </p:spPr>
        <p:txBody>
          <a:bodyPr wrap="square" rtlCol="0" anchor="t"/>
          <a:lstStyle/>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Her assumptions: 'I believe consultants oversell and under-deliver'; 'I think client organisations don't implement recommendations'; 'I suspect senior partners prioritise fees over outcomes'</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During analysis: She catches herself coding everything as 'consultant failure' — her bracketing memo reminds her to look for client-side factors too</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Result: More balanced findings emerge — some failures ARE consultant-driven, but many result from client organisational politics she hadn't expected</a:t>
            </a:r>
            <a:endParaRPr lang="en-US" sz="1300" dirty="0"/>
          </a:p>
          <a:p>
            <a:pPr marL="342900" indent="-342900">
              <a:lnSpc>
                <a:spcPts val="2000"/>
              </a:lnSpc>
              <a:buSzPct val="100000"/>
              <a:buChar char="•"/>
            </a:pPr>
            <a:r>
              <a:rPr lang="en-US" sz="1300" dirty="0">
                <a:solidFill>
                  <a:srgbClr val="2C3E50"/>
                </a:solidFill>
                <a:latin typeface="Arial" pitchFamily="34" charset="0"/>
                <a:ea typeface="Arial" pitchFamily="34" charset="-122"/>
                <a:cs typeface="Arial" pitchFamily="34" charset="-120"/>
              </a:rPr>
              <a:t>In methodology: Documents how bracketing helped her move beyond her initial cynicism</a:t>
            </a:r>
            <a:endParaRPr lang="en-US" sz="1300"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 64">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Diverse Research Teams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Having colleagues with different perspectives involved in the research process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Benefits: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Different viewpoints challenge single-perspective interpretations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Reduces blind spots inherent in individual researchers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Provides checks on selective perception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Brings diverse analytical skills and backgrounds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For solo DBA researchers: Use supervisors, cohort peers, external reviewers</a:t>
            </a:r>
            <a:endParaRPr lang="en-US" sz="1600"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 65">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Devil's Advocate Approach</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Actively arguing against your own interpretations to test robustness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Practical applications: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Deliberately looking for evidence that contradicts your conclusions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Asking: 'What would I need to see to prove myself wrong?'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Considering alternative explanations for every major finding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Seeking out critics and sceptics during peer debriefing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Documenting the alternatives considered and why they were rejected</a:t>
            </a:r>
            <a:endParaRPr lang="en-US" sz="1600"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 66">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Transparency in Reporting</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Providing sufficient detail for readers to judge research quality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What to report: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Methodology — procedures, decisions, rationales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Researcher positionality and potential biases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Analytical procedures — how you moved from data to findings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Credibility measures — triangulation, member checking, peer debriefing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 Limitations — what couldn't be done and why</a:t>
            </a:r>
            <a:endParaRPr lang="en-US" sz="16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 67">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Whittemore's Primary and Secondary Quality Criteria</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graphicFrame>
        <p:nvGraphicFramePr>
          <p:cNvPr id="68" name="Table 0"/>
          <p:cNvGraphicFramePr>
            <a:graphicFrameLocks noGrp="1"/>
          </p:cNvGraphicFramePr>
          <p:nvPr>
            <p:extLst>
              <p:ext uri="{D42A27DB-BD31-4B8C-83A1-F6EECF244321}">
                <p14:modId xmlns:p14="http://schemas.microsoft.com/office/powerpoint/2010/main" val="1579011935"/>
              </p:ext>
            </p:extLst>
          </p:nvPr>
        </p:nvGraphicFramePr>
        <p:xfrm>
          <a:off x="274320" y="1005840"/>
          <a:ext cx="8595360" cy="3657598"/>
        </p:xfrm>
        <a:graphic>
          <a:graphicData uri="http://schemas.openxmlformats.org/drawingml/2006/table">
            <a:tbl>
              <a:tblPr/>
              <a:tblGrid>
                <a:gridCol w="4297680">
                  <a:extLst>
                    <a:ext uri="{9D8B030D-6E8A-4147-A177-3AD203B41FA5}">
                      <a16:colId xmlns:a16="http://schemas.microsoft.com/office/drawing/2014/main" val="20000"/>
                    </a:ext>
                  </a:extLst>
                </a:gridCol>
                <a:gridCol w="4297680">
                  <a:extLst>
                    <a:ext uri="{9D8B030D-6E8A-4147-A177-3AD203B41FA5}">
                      <a16:colId xmlns:a16="http://schemas.microsoft.com/office/drawing/2014/main" val="20001"/>
                    </a:ext>
                  </a:extLst>
                </a:gridCol>
              </a:tblGrid>
              <a:tr h="522514">
                <a:tc>
                  <a:txBody>
                    <a:bodyPr/>
                    <a:lstStyle/>
                    <a:p>
                      <a:pPr marL="0" indent="0" algn="l">
                        <a:buNone/>
                      </a:pPr>
                      <a:r>
                        <a:rPr lang="en-US" sz="1200" b="1" dirty="0">
                          <a:solidFill>
                            <a:srgbClr val="FFFFFF"/>
                          </a:solidFill>
                          <a:latin typeface="Arial" pitchFamily="34" charset="0"/>
                          <a:ea typeface="Arial" pitchFamily="34" charset="-122"/>
                          <a:cs typeface="Arial" pitchFamily="34" charset="-120"/>
                        </a:rPr>
                        <a:t>Primary Criteria</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tc>
                  <a:txBody>
                    <a:bodyPr/>
                    <a:lstStyle/>
                    <a:p>
                      <a:pPr marL="0" indent="0" algn="l">
                        <a:buNone/>
                      </a:pPr>
                      <a:r>
                        <a:rPr lang="en-US" sz="1200" b="1" dirty="0">
                          <a:solidFill>
                            <a:srgbClr val="FFFFFF"/>
                          </a:solidFill>
                          <a:latin typeface="Arial" pitchFamily="34" charset="0"/>
                          <a:ea typeface="Arial" pitchFamily="34" charset="-122"/>
                          <a:cs typeface="Arial" pitchFamily="34" charset="-120"/>
                        </a:rPr>
                        <a:t>Secondary Criteria</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solidFill>
                      <a:srgbClr val="1A5F5F"/>
                    </a:solidFill>
                  </a:tcPr>
                </a:tc>
                <a:extLst>
                  <a:ext uri="{0D108BD9-81ED-4DB2-BD59-A6C34878D82A}">
                    <a16:rowId xmlns:a16="http://schemas.microsoft.com/office/drawing/2014/main" val="10000"/>
                  </a:ext>
                </a:extLst>
              </a:tr>
              <a:tr h="522514">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Credibility — Accurate interpretations</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Explicitness — Methodological decisions documented</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1"/>
                  </a:ext>
                </a:extLst>
              </a:tr>
              <a:tr h="522514">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Authenticity — Different participant voices heard</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Vividness — Rich, thick description</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2"/>
                  </a:ext>
                </a:extLst>
              </a:tr>
              <a:tr h="522514">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Criticality — Critical appraisal of all aspects</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Creativity — Imaginative ways to organise/present</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3"/>
                  </a:ext>
                </a:extLst>
              </a:tr>
              <a:tr h="522514">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Integrity — Ongoing self-reflection</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Thoroughness — Adequate sampling, comprehensive data</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4"/>
                  </a:ext>
                </a:extLst>
              </a:tr>
              <a:tr h="522514">
                <a:tc>
                  <a:txBody>
                    <a:bodyPr/>
                    <a:lstStyle/>
                    <a:p>
                      <a:pPr marL="0" indent="0" algn="l">
                        <a:buNone/>
                      </a:pP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Congruence — Fit between findings, methods, purpose</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5"/>
                  </a:ext>
                </a:extLst>
              </a:tr>
              <a:tr h="522514">
                <a:tc>
                  <a:txBody>
                    <a:bodyPr/>
                    <a:lstStyle/>
                    <a:p>
                      <a:pPr marL="0" indent="0" algn="l">
                        <a:buNone/>
                      </a:pP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tc>
                  <a:txBody>
                    <a:bodyPr/>
                    <a:lstStyle/>
                    <a:p>
                      <a:pPr marL="0" indent="0" algn="l">
                        <a:buNone/>
                      </a:pPr>
                      <a:r>
                        <a:rPr lang="en-US" sz="1200" dirty="0">
                          <a:solidFill>
                            <a:srgbClr val="000000"/>
                          </a:solidFill>
                          <a:latin typeface="Arial" pitchFamily="34" charset="0"/>
                          <a:ea typeface="Arial" pitchFamily="34" charset="-122"/>
                          <a:cs typeface="Arial" pitchFamily="34" charset="-120"/>
                        </a:rPr>
                        <a:t>Sensitivity — Careful attention to human contexts</a:t>
                      </a:r>
                      <a:endParaRPr lang="en-US" sz="1200" dirty="0">
                        <a:latin typeface="Arial" charset="0"/>
                        <a:ea typeface="Arial" charset="0"/>
                        <a:cs typeface="Arial" charset="0"/>
                      </a:endParaRPr>
                    </a:p>
                  </a:txBody>
                  <a:tcPr anchor="ctr">
                    <a:lnL w="12700" cap="flat" cmpd="sng" algn="ctr">
                      <a:solidFill>
                        <a:srgbClr val="6C757D"/>
                      </a:solidFill>
                      <a:prstDash val="solid"/>
                      <a:round/>
                      <a:headEnd type="none" w="med" len="med"/>
                      <a:tailEnd type="none" w="med" len="med"/>
                    </a:lnL>
                    <a:lnR w="12700" cap="flat" cmpd="sng" algn="ctr">
                      <a:solidFill>
                        <a:srgbClr val="6C757D"/>
                      </a:solidFill>
                      <a:prstDash val="solid"/>
                      <a:round/>
                      <a:headEnd type="none" w="med" len="med"/>
                      <a:tailEnd type="none" w="med" len="med"/>
                    </a:lnR>
                    <a:lnT w="12700" cap="flat" cmpd="sng" algn="ctr">
                      <a:solidFill>
                        <a:srgbClr val="6C757D"/>
                      </a:solidFill>
                      <a:prstDash val="solid"/>
                      <a:round/>
                      <a:headEnd type="none" w="med" len="med"/>
                      <a:tailEnd type="none" w="med" len="med"/>
                    </a:lnT>
                    <a:lnB w="12700" cap="flat" cmpd="sng" algn="ctr">
                      <a:solidFill>
                        <a:srgbClr val="6C757D"/>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 68">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Patton's Three-Dimensional Credibility Framework</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1. Rigorous Methods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High-quality data: careful fieldwork, systematic analysis, triangulation</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2. Researcher Credibility</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Training, experience, track record, presentation, self-awareness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3. Philosophical Belief</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Fundamental appreciation of qualitative inquiry, flexible naturalistic inquiry, inductive analysis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All three dimensions work together to establish overall credibility</a:t>
            </a:r>
            <a:endParaRPr lang="en-US" sz="1600"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 69">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457200"/>
            <a:ext cx="914400" cy="914400"/>
          </a:xfrm>
          <a:prstGeom prst="rect">
            <a:avLst/>
          </a:prstGeom>
          <a:noFill/>
          <a:ln/>
        </p:spPr>
        <p:txBody>
          <a:bodyPr wrap="square" rtlCol="0" anchor="ctr"/>
          <a:lstStyle/>
          <a:p>
            <a:pPr marL="0" indent="0">
              <a:buNone/>
            </a:pPr>
            <a:r>
              <a:rPr lang="en-US" sz="7200" b="1" dirty="0">
                <a:solidFill>
                  <a:srgbClr val="C4A35A"/>
                </a:solidFill>
                <a:latin typeface="Georgia" pitchFamily="34" charset="0"/>
                <a:ea typeface="Georgia" pitchFamily="34" charset="-122"/>
                <a:cs typeface="Georgia" pitchFamily="34" charset="-120"/>
              </a:rPr>
              <a:t>8</a:t>
            </a:r>
            <a:endParaRPr lang="en-US" sz="7200" dirty="0"/>
          </a:p>
        </p:txBody>
      </p:sp>
      <p:sp>
        <p:nvSpPr>
          <p:cNvPr id="3" name="Text 1"/>
          <p:cNvSpPr/>
          <p:nvPr/>
        </p:nvSpPr>
        <p:spPr>
          <a:xfrm>
            <a:off x="457200" y="201168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Practical Application</a:t>
            </a:r>
            <a:endParaRPr lang="en-US" sz="4000" dirty="0"/>
          </a:p>
        </p:txBody>
      </p:sp>
      <p:sp>
        <p:nvSpPr>
          <p:cNvPr id="4" name="Text 2"/>
          <p:cNvSpPr/>
          <p:nvPr/>
        </p:nvSpPr>
        <p:spPr>
          <a:xfrm>
            <a:off x="457200" y="3108960"/>
            <a:ext cx="8229600" cy="45720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Designing quality into your research</a:t>
            </a:r>
            <a:endParaRPr lang="en-US" sz="1800"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 70">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D4726A"/>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Activity: Designing for Quality</a:t>
            </a:r>
            <a:endParaRPr lang="en-US" sz="2400" dirty="0"/>
          </a:p>
        </p:txBody>
      </p:sp>
      <p:sp>
        <p:nvSpPr>
          <p:cNvPr id="4" name="Shape 2"/>
          <p:cNvSpPr/>
          <p:nvPr/>
        </p:nvSpPr>
        <p:spPr>
          <a:xfrm>
            <a:off x="457200" y="1097280"/>
            <a:ext cx="8229600" cy="2926080"/>
          </a:xfrm>
          <a:prstGeom prst="roundRect">
            <a:avLst>
              <a:gd name="adj" fmla="val 3125"/>
            </a:avLst>
          </a:prstGeom>
          <a:solidFill>
            <a:srgbClr val="FFFFFF"/>
          </a:solidFill>
          <a:ln w="25400">
            <a:solidFill>
              <a:srgbClr val="D4726A"/>
            </a:solidFill>
            <a:prstDash val="solid"/>
          </a:ln>
        </p:spPr>
        <p:txBody>
          <a:bodyPr/>
          <a:lstStyle/>
          <a:p>
            <a:endParaRPr lang="en-GB"/>
          </a:p>
        </p:txBody>
      </p:sp>
      <p:sp>
        <p:nvSpPr>
          <p:cNvPr id="5" name="Text 3"/>
          <p:cNvSpPr/>
          <p:nvPr/>
        </p:nvSpPr>
        <p:spPr>
          <a:xfrm>
            <a:off x="640080" y="1280160"/>
            <a:ext cx="7863840" cy="2560320"/>
          </a:xfrm>
          <a:prstGeom prst="rect">
            <a:avLst/>
          </a:prstGeom>
          <a:noFill/>
          <a:ln/>
        </p:spPr>
        <p:txBody>
          <a:bodyPr wrap="square" rtlCol="0" anchor="t"/>
          <a:lstStyle/>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Using your Quality Strategy Worksheet:</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Step 1: Identify where bias might enter YOUR research (all 4 phases) — 10 mins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Step 2: Select appropriate trustworthiness strategies for each criterion — 15 mins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Step 3: Plan how you will specifically implement each strategy — 15 mins</a:t>
            </a:r>
            <a:endParaRPr lang="en-US" sz="1500" dirty="0"/>
          </a:p>
          <a:p>
            <a:pPr marL="342900" indent="-342900">
              <a:lnSpc>
                <a:spcPts val="2400"/>
              </a:lnSpc>
              <a:buSzPct val="100000"/>
              <a:buChar char="•"/>
            </a:pPr>
            <a:r>
              <a:rPr lang="en-US" sz="1500" dirty="0">
                <a:solidFill>
                  <a:srgbClr val="2C3E50"/>
                </a:solidFill>
                <a:latin typeface="Arial" pitchFamily="34" charset="0"/>
                <a:ea typeface="Arial" pitchFamily="34" charset="-122"/>
                <a:cs typeface="Arial" pitchFamily="34" charset="-120"/>
              </a:rPr>
              <a:t>Step 4: Document potential limitations and how you'll address them — 10 mins</a:t>
            </a:r>
            <a:endParaRPr lang="en-US" sz="1500" dirty="0"/>
          </a:p>
        </p:txBody>
      </p:sp>
      <p:sp>
        <p:nvSpPr>
          <p:cNvPr id="6" name="Shape 4"/>
          <p:cNvSpPr/>
          <p:nvPr/>
        </p:nvSpPr>
        <p:spPr>
          <a:xfrm>
            <a:off x="3200400" y="4206240"/>
            <a:ext cx="2743200" cy="457200"/>
          </a:xfrm>
          <a:prstGeom prst="roundRect">
            <a:avLst>
              <a:gd name="adj" fmla="val 50000"/>
            </a:avLst>
          </a:prstGeom>
          <a:solidFill>
            <a:srgbClr val="C4A35A"/>
          </a:solidFill>
          <a:ln/>
        </p:spPr>
        <p:txBody>
          <a:bodyPr/>
          <a:lstStyle/>
          <a:p>
            <a:endParaRPr lang="en-GB"/>
          </a:p>
        </p:txBody>
      </p:sp>
      <p:sp>
        <p:nvSpPr>
          <p:cNvPr id="7" name="Text 5"/>
          <p:cNvSpPr/>
          <p:nvPr/>
        </p:nvSpPr>
        <p:spPr>
          <a:xfrm>
            <a:off x="3200400" y="4206240"/>
            <a:ext cx="2743200" cy="457200"/>
          </a:xfrm>
          <a:prstGeom prst="rect">
            <a:avLst/>
          </a:prstGeom>
          <a:noFill/>
          <a:ln/>
        </p:spPr>
        <p:txBody>
          <a:bodyPr wrap="square" rtlCol="0" anchor="ctr"/>
          <a:lstStyle/>
          <a:p>
            <a:pPr marL="0" indent="0" algn="ctr">
              <a:buNone/>
            </a:pPr>
            <a:r>
              <a:rPr lang="en-US" sz="1400" b="1" dirty="0">
                <a:solidFill>
                  <a:srgbClr val="2C3E50"/>
                </a:solidFill>
                <a:latin typeface="Arial" pitchFamily="34" charset="0"/>
                <a:ea typeface="Arial" pitchFamily="34" charset="-122"/>
                <a:cs typeface="Arial" pitchFamily="34" charset="-120"/>
              </a:rPr>
              <a:t>Time: 50 minutes</a:t>
            </a:r>
            <a:endParaRPr lang="en-US" sz="1400"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 71">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Quality Strategy Checklist</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Ask yourself:</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planned for credibility? (triangulation, member checking, peer debriefing)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enabled transferability? (thick description, clear context)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ensured dependability? (audit trail, documented procedures)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addressed confirmability? (reflexivity, bracketing, grounded findings)</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considered where bias might enter and how to mitigate it?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 Have I planned transparency in reporting?</a:t>
            </a:r>
            <a:endParaRPr lang="en-US" sz="1600"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 72">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Key Takeaways</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1. Qualitative research requires different quality criteria — not inferior, different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2. Lincoln &amp; Guba's four criteria (credibility, transferability, dependability, confirmability) provide a robust framework</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3. Design quality IN from the start — don't try to add it later</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4. Bias isn't eliminated — it's acknowledged, documented, and mitigated</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5. The audit trail is your friend — document everything</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6. Examples help: member checking, external audits, and thick description all have concrete applications</a:t>
            </a:r>
            <a:endParaRPr lang="en-US" sz="1600"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 73">
    <p:bg>
      <p:bgPr>
        <a:solidFill>
          <a:srgbClr val="F8F9FA"/>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A5F5F"/>
          </a:solidFill>
          <a:ln/>
        </p:spPr>
        <p:txBody>
          <a:bodyPr/>
          <a:lstStyle/>
          <a:p>
            <a:endParaRPr lang="en-GB"/>
          </a:p>
        </p:txBody>
      </p:sp>
      <p:sp>
        <p:nvSpPr>
          <p:cNvPr id="3" name="Text 1"/>
          <p:cNvSpPr/>
          <p:nvPr/>
        </p:nvSpPr>
        <p:spPr>
          <a:xfrm>
            <a:off x="457200" y="182880"/>
            <a:ext cx="8229600" cy="54864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Essential Reading</a:t>
            </a:r>
            <a:endParaRPr lang="en-US" sz="2400" dirty="0"/>
          </a:p>
        </p:txBody>
      </p:sp>
      <p:sp>
        <p:nvSpPr>
          <p:cNvPr id="4" name="Shape 2"/>
          <p:cNvSpPr/>
          <p:nvPr/>
        </p:nvSpPr>
        <p:spPr>
          <a:xfrm>
            <a:off x="0" y="822960"/>
            <a:ext cx="9144000" cy="45720"/>
          </a:xfrm>
          <a:prstGeom prst="rect">
            <a:avLst/>
          </a:prstGeom>
          <a:solidFill>
            <a:srgbClr val="D4726A"/>
          </a:solidFill>
          <a:ln/>
        </p:spPr>
        <p:txBody>
          <a:bodyPr/>
          <a:lstStyle/>
          <a:p>
            <a:endParaRPr lang="en-GB"/>
          </a:p>
        </p:txBody>
      </p:sp>
      <p:sp>
        <p:nvSpPr>
          <p:cNvPr id="5" name="Text 3"/>
          <p:cNvSpPr/>
          <p:nvPr/>
        </p:nvSpPr>
        <p:spPr>
          <a:xfrm>
            <a:off x="457200" y="1097280"/>
            <a:ext cx="8229600" cy="3657600"/>
          </a:xfrm>
          <a:prstGeom prst="rect">
            <a:avLst/>
          </a:prstGeom>
          <a:noFill/>
          <a:ln/>
        </p:spPr>
        <p:txBody>
          <a:bodyPr wrap="square" rtlCol="0" anchor="t"/>
          <a:lstStyle/>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Lincoln, Y.S. &amp; Guba, E.G. (1985) Naturalistic Inquiry. Sage.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Creswell, J.W. (2013) Qualitative Inquiry and Research Design. 3rd ed. Sage.</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Patton, M.Q. (1999) 'Enhancing the quality and credibility of qualitative analysis', Health Services Research.</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Golafshani, N. (2003) 'Understanding reliability and validity in qualitative research', The Qualitative Report.</a:t>
            </a:r>
            <a:endParaRPr lang="en-US" sz="1600" dirty="0"/>
          </a:p>
          <a:p>
            <a:pPr marL="342900" indent="-342900">
              <a:lnSpc>
                <a:spcPts val="2800"/>
              </a:lnSpc>
              <a:buSzPct val="100000"/>
              <a:buChar char="•"/>
            </a:pPr>
            <a:r>
              <a:rPr lang="en-US" sz="1600" dirty="0">
                <a:solidFill>
                  <a:srgbClr val="2C3E50"/>
                </a:solidFill>
                <a:latin typeface="Arial" pitchFamily="34" charset="0"/>
                <a:ea typeface="Arial" pitchFamily="34" charset="-122"/>
                <a:cs typeface="Arial" pitchFamily="34" charset="-120"/>
              </a:rPr>
              <a:t>Whittemore, R. et al. (2001) 'Validity in qualitative research', Qualitative Health Research.</a:t>
            </a:r>
            <a:endParaRPr lang="en-US" sz="16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 74">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1828800"/>
            <a:ext cx="8229600" cy="914400"/>
          </a:xfrm>
          <a:prstGeom prst="rect">
            <a:avLst/>
          </a:prstGeom>
          <a:noFill/>
          <a:ln/>
        </p:spPr>
        <p:txBody>
          <a:bodyPr wrap="square"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Questions &amp; Discussion</a:t>
            </a:r>
            <a:endParaRPr lang="en-US" sz="4000" dirty="0"/>
          </a:p>
        </p:txBody>
      </p:sp>
      <p:sp>
        <p:nvSpPr>
          <p:cNvPr id="3" name="Text 1"/>
          <p:cNvSpPr/>
          <p:nvPr/>
        </p:nvSpPr>
        <p:spPr>
          <a:xfrm>
            <a:off x="457200" y="2926080"/>
            <a:ext cx="8229600" cy="548640"/>
          </a:xfrm>
          <a:prstGeom prst="rect">
            <a:avLst/>
          </a:prstGeom>
          <a:noFill/>
          <a:ln/>
        </p:spPr>
        <p:txBody>
          <a:bodyPr wrap="square" rtlCol="0" anchor="ctr"/>
          <a:lstStyle/>
          <a:p>
            <a:pPr marL="0" indent="0" algn="ctr">
              <a:buNone/>
            </a:pPr>
            <a:r>
              <a:rPr lang="en-US" sz="1800" i="1" dirty="0">
                <a:solidFill>
                  <a:srgbClr val="C4A35A"/>
                </a:solidFill>
                <a:latin typeface="Arial" pitchFamily="34" charset="0"/>
                <a:ea typeface="Arial" pitchFamily="34" charset="-122"/>
                <a:cs typeface="Arial" pitchFamily="34" charset="-120"/>
              </a:rPr>
              <a:t>What questions do you have about applying these quality strategies to your research?</a:t>
            </a:r>
            <a:endParaRPr lang="en-US" sz="1800"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 75">
    <p:bg>
      <p:bgPr>
        <a:solidFill>
          <a:srgbClr val="1A5F5F"/>
        </a:solidFill>
        <a:effectLst/>
      </p:bgPr>
    </p:bg>
    <p:spTree>
      <p:nvGrpSpPr>
        <p:cNvPr id="1" name=""/>
        <p:cNvGrpSpPr/>
        <p:nvPr/>
      </p:nvGrpSpPr>
      <p:grpSpPr>
        <a:xfrm>
          <a:off x="0" y="0"/>
          <a:ext cx="0" cy="0"/>
          <a:chOff x="0" y="0"/>
          <a:chExt cx="0" cy="0"/>
        </a:xfrm>
      </p:grpSpPr>
      <p:sp>
        <p:nvSpPr>
          <p:cNvPr id="2" name="Text 0"/>
          <p:cNvSpPr/>
          <p:nvPr/>
        </p:nvSpPr>
        <p:spPr>
          <a:xfrm>
            <a:off x="457200" y="1828800"/>
            <a:ext cx="8229600" cy="731520"/>
          </a:xfrm>
          <a:prstGeom prst="rect">
            <a:avLst/>
          </a:prstGeom>
          <a:noFill/>
          <a:ln/>
        </p:spPr>
        <p:txBody>
          <a:bodyPr wrap="square" rtlCol="0" anchor="ctr"/>
          <a:lstStyle/>
          <a:p>
            <a:pPr marL="0" indent="0" algn="ctr">
              <a:buNone/>
            </a:pPr>
            <a:r>
              <a:rPr lang="en-US" sz="4400" b="1" dirty="0">
                <a:solidFill>
                  <a:srgbClr val="FFFFFF"/>
                </a:solidFill>
                <a:latin typeface="Georgia" pitchFamily="34" charset="0"/>
                <a:ea typeface="Georgia" pitchFamily="34" charset="-122"/>
                <a:cs typeface="Georgia" pitchFamily="34" charset="-120"/>
              </a:rPr>
              <a:t>Thank You</a:t>
            </a:r>
            <a:endParaRPr lang="en-US" sz="4400" dirty="0"/>
          </a:p>
        </p:txBody>
      </p:sp>
      <p:sp>
        <p:nvSpPr>
          <p:cNvPr id="3" name="Text 1"/>
          <p:cNvSpPr/>
          <p:nvPr/>
        </p:nvSpPr>
        <p:spPr>
          <a:xfrm>
            <a:off x="457200" y="2743200"/>
            <a:ext cx="8229600" cy="457200"/>
          </a:xfrm>
          <a:prstGeom prst="rect">
            <a:avLst/>
          </a:prstGeom>
          <a:noFill/>
          <a:ln/>
        </p:spPr>
        <p:txBody>
          <a:bodyPr wrap="square" rtlCol="0" anchor="ctr"/>
          <a:lstStyle/>
          <a:p>
            <a:pPr marL="0" indent="0" algn="ctr">
              <a:buNone/>
            </a:pPr>
            <a:r>
              <a:rPr lang="en-US" sz="2000" dirty="0">
                <a:solidFill>
                  <a:srgbClr val="C4A35A"/>
                </a:solidFill>
                <a:latin typeface="Arial" pitchFamily="34" charset="0"/>
                <a:ea typeface="Arial" pitchFamily="34" charset="-122"/>
                <a:cs typeface="Arial" pitchFamily="34" charset="-120"/>
              </a:rPr>
              <a:t>Good luck designing quality into your research!</a:t>
            </a:r>
            <a:endParaRPr lang="en-US" sz="2000" dirty="0"/>
          </a:p>
        </p:txBody>
      </p:sp>
      <p:sp>
        <p:nvSpPr>
          <p:cNvPr id="4" name="Text 2"/>
          <p:cNvSpPr/>
          <p:nvPr/>
        </p:nvSpPr>
        <p:spPr>
          <a:xfrm>
            <a:off x="457200" y="3840480"/>
            <a:ext cx="8229600" cy="365760"/>
          </a:xfrm>
          <a:prstGeom prst="rect">
            <a:avLst/>
          </a:prstGeom>
          <a:noFill/>
          <a:ln/>
        </p:spPr>
        <p:txBody>
          <a:bodyPr wrap="square" rtlCol="0" anchor="ctr"/>
          <a:lstStyle/>
          <a:p>
            <a:pPr marL="0" indent="0" algn="ctr">
              <a:buNone/>
            </a:pPr>
            <a:r>
              <a:rPr lang="en-US" sz="1400" dirty="0">
                <a:solidFill>
                  <a:srgbClr val="FFFFFF"/>
                </a:solidFill>
                <a:latin typeface="Arial" pitchFamily="34" charset="0"/>
                <a:ea typeface="Arial" pitchFamily="34" charset="-122"/>
                <a:cs typeface="Arial" pitchFamily="34" charset="-120"/>
              </a:rPr>
              <a:t>University of Wales Trinity Saint David • DBA Programme</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5420</Words>
  <Application>Microsoft Office PowerPoint</Application>
  <PresentationFormat>On-screen Show (16:9)</PresentationFormat>
  <Paragraphs>631</Paragraphs>
  <Slides>88</Slides>
  <Notes>75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88</vt:i4>
      </vt:variant>
    </vt:vector>
  </HeadingPairs>
  <TitlesOfParts>
    <vt:vector size="92" baseType="lpstr">
      <vt:lpstr>-apple-system</vt:lpstr>
      <vt:lpstr>Arial</vt:lpstr>
      <vt:lpstr>Georgia</vt:lpstr>
      <vt:lpstr>Office Theme</vt:lpstr>
      <vt:lpstr>PowerPoint Presentation</vt:lpstr>
      <vt:lpstr>PowerPoint Presentation</vt:lpstr>
      <vt:lpstr>PowerPoint Presentation</vt:lpstr>
      <vt:lpstr>The contrast between "artificial settings" in quantitative research versus "natural settings" in qualitative research refers to the conditions under which data is collected </vt:lpstr>
      <vt:lpstr>RELIABILITY AND VALIDITY</vt:lpstr>
      <vt:lpstr>RELIABILITY AND VALIDITY</vt:lpstr>
      <vt:lpstr>PowerPoint Presentation</vt:lpstr>
      <vt:lpstr>PowerPoint Presentation</vt:lpstr>
      <vt:lpstr>Accurate ?</vt:lpstr>
      <vt:lpstr>What does this resemble?</vt:lpstr>
      <vt:lpstr>LINK</vt:lpstr>
      <vt:lpstr>Rorschach test </vt:lpstr>
      <vt:lpstr>Or imagine some asks your child to draw a human figure  The tester says this shows “signs” that your child is a victim of abuse. What questions would you ask? </vt:lpstr>
      <vt:lpstr>What questions would you ask?</vt:lpstr>
      <vt:lpstr>PowerPoint Presentation</vt:lpstr>
      <vt:lpstr>So first of all what's reliability? </vt:lpstr>
      <vt:lpstr>And validity is </vt:lpstr>
      <vt:lpstr>In qualitative research, the quality of the methods and the quality of the data are intertwined and contribute to both reliability and validity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 in Qualitative Research</dc:title>
  <dc:subject>PptxGenJS Presentation</dc:subject>
  <dc:creator>Dr Caroline Jawad</dc:creator>
  <cp:lastModifiedBy>Caroline Jawad</cp:lastModifiedBy>
  <cp:revision>5</cp:revision>
  <dcterms:created xsi:type="dcterms:W3CDTF">2025-12-03T17:05:51Z</dcterms:created>
  <dcterms:modified xsi:type="dcterms:W3CDTF">2025-12-08T15:26:39Z</dcterms:modified>
</cp:coreProperties>
</file>