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4630400" cy="8229600"/>
  <p:notesSz cx="8229600" cy="14630400"/>
  <p:embeddedFontLst>
    <p:embeddedFont>
      <p:font typeface="Lora" pitchFamily="2" charset="77"/>
      <p:regular r:id="rId16"/>
      <p:bold r:id="rId17"/>
      <p:italic r:id="rId18"/>
      <p:boldItalic r:id="rId19"/>
    </p:embeddedFont>
    <p:embeddedFont>
      <p:font typeface="Source Sans Pro" panose="020B0503030403020204" pitchFamily="34" charset="0"/>
      <p:regular r:id="rId20"/>
      <p:bold r:id="rId21"/>
      <p:italic r:id="rId22"/>
      <p:boldItalic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282"/>
    <p:restoredTop sz="52558"/>
  </p:normalViewPr>
  <p:slideViewPr>
    <p:cSldViewPr snapToGrid="0" snapToObjects="1">
      <p:cViewPr varScale="1">
        <p:scale>
          <a:sx n="37" d="100"/>
          <a:sy n="37" d="100"/>
        </p:scale>
        <p:origin x="1264" y="4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47655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800" dirty="0">
                <a:solidFill>
                  <a:srgbClr val="000000"/>
                </a:solidFill>
                <a:effectLst/>
                <a:latin typeface="Times New Roman" panose="02020603050405020304" pitchFamily="18" charset="0"/>
                <a:ea typeface="Times New Roman" panose="02020603050405020304" pitchFamily="18" charset="0"/>
              </a:rPr>
              <a:t>Good morning or afternoon, everyone.   I'm pleased to present my research on why hotels worldwide should care about sustainability as a matter of ethics and strategy at the "Sustainability in the Hospitality Industry." conference.   I will discuss why sustainability is so essential, how huge hotel chains are responding, and what can be done in the future to help hospitality businesses succeed while caring for the environment and their communities.</a:t>
            </a:r>
            <a:endParaRPr lang="en-US" sz="1800" dirty="0">
              <a:effectLst/>
              <a:latin typeface="Times New Roman" panose="02020603050405020304" pitchFamily="18" charset="0"/>
              <a:ea typeface="Times New Roman" panose="02020603050405020304" pitchFamily="18" charset="0"/>
            </a:endParaRPr>
          </a:p>
          <a:p>
            <a:pPr marL="0" marR="0"/>
            <a:r>
              <a:rPr lang="en-US" sz="1800" dirty="0">
                <a:solidFill>
                  <a:srgbClr val="000000"/>
                </a:solidFill>
                <a:effectLst/>
                <a:latin typeface="Times New Roman" panose="02020603050405020304" pitchFamily="18" charset="0"/>
                <a:ea typeface="Times New Roman" panose="02020603050405020304" pitchFamily="18" charset="0"/>
              </a:rPr>
              <a:t> Modern hospitality consumes water, energy, garbage, and supply chain resources.   This has led customers, regulators, and other stakeholders to expect more responsibility from many brands.   This presentation will examine key theoretical frameworks, conduct an industry PESTEL research, present real-world examples, and offer advice.   I hope you learnt how hotels may generate money and benefit the environment by </a:t>
            </a:r>
            <a:r>
              <a:rPr lang="en-US" sz="1800" dirty="0" err="1">
                <a:solidFill>
                  <a:srgbClr val="000000"/>
                </a:solidFill>
                <a:effectLst/>
                <a:latin typeface="Times New Roman" panose="02020603050405020304" pitchFamily="18" charset="0"/>
                <a:ea typeface="Times New Roman" panose="02020603050405020304" pitchFamily="18" charset="0"/>
              </a:rPr>
              <a:t>prioritising</a:t>
            </a:r>
            <a:r>
              <a:rPr lang="en-US" sz="1800" dirty="0">
                <a:solidFill>
                  <a:srgbClr val="000000"/>
                </a:solidFill>
                <a:effectLst/>
                <a:latin typeface="Times New Roman" panose="02020603050405020304" pitchFamily="18" charset="0"/>
                <a:ea typeface="Times New Roman" panose="02020603050405020304" pitchFamily="18" charset="0"/>
              </a:rPr>
              <a:t> sustainability.</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800" dirty="0">
                <a:solidFill>
                  <a:srgbClr val="000000"/>
                </a:solidFill>
                <a:effectLst/>
                <a:latin typeface="Times New Roman" panose="02020603050405020304" pitchFamily="18" charset="0"/>
                <a:ea typeface="Times New Roman" panose="02020603050405020304" pitchFamily="18" charset="0"/>
              </a:rPr>
              <a:t> What I'll cover in 15 minutes is below.   I'll define sustainability in the hotel and leisure business and its role first.   This will demonstrate why sustainability is no longer a "nice-to-have" but an essential aspect of modern hotel management.</a:t>
            </a:r>
            <a:endParaRPr lang="en-US" sz="1800" dirty="0">
              <a:effectLst/>
              <a:latin typeface="Times New Roman" panose="02020603050405020304" pitchFamily="18" charset="0"/>
              <a:ea typeface="Times New Roman" panose="02020603050405020304" pitchFamily="18" charset="0"/>
            </a:endParaRPr>
          </a:p>
          <a:p>
            <a:pPr marL="0" marR="0"/>
            <a:r>
              <a:rPr lang="en-US" sz="1800" dirty="0">
                <a:solidFill>
                  <a:srgbClr val="000000"/>
                </a:solidFill>
                <a:effectLst/>
                <a:latin typeface="Times New Roman" panose="02020603050405020304" pitchFamily="18" charset="0"/>
                <a:ea typeface="Times New Roman" panose="02020603050405020304" pitchFamily="18" charset="0"/>
              </a:rPr>
              <a:t> Second, I'll briefly review some of the most notable academic publications and theoretical frameworks on sustainable practices.   I'll next explain how I achieved this and how a PESTEL analysis might reveal strengths and weaknesses in hospitality sustainability efforts.</a:t>
            </a:r>
            <a:endParaRPr lang="en-US" sz="1800" dirty="0">
              <a:effectLst/>
              <a:latin typeface="Times New Roman" panose="02020603050405020304" pitchFamily="18" charset="0"/>
              <a:ea typeface="Times New Roman" panose="02020603050405020304" pitchFamily="18" charset="0"/>
            </a:endParaRPr>
          </a:p>
          <a:p>
            <a:pPr marL="0" marR="0"/>
            <a:r>
              <a:rPr lang="en-US" sz="1800" dirty="0">
                <a:solidFill>
                  <a:srgbClr val="000000"/>
                </a:solidFill>
                <a:effectLst/>
                <a:latin typeface="Times New Roman" panose="02020603050405020304" pitchFamily="18" charset="0"/>
                <a:ea typeface="Times New Roman" panose="02020603050405020304" pitchFamily="18" charset="0"/>
              </a:rPr>
              <a:t> After that, I'll discuss two detailed case studies—Marriott International and Accor Hotels—to demonstrate how effective sustainability measures are in practice and identify any issues.   Finally, my analysis suggests actions managers and governments may do to make things happen.   Let's define sustainability first.</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800" dirty="0">
                <a:solidFill>
                  <a:srgbClr val="000000"/>
                </a:solidFill>
                <a:effectLst/>
                <a:latin typeface="Times New Roman" panose="02020603050405020304" pitchFamily="18" charset="0"/>
                <a:ea typeface="Times New Roman" panose="02020603050405020304" pitchFamily="18" charset="0"/>
              </a:rPr>
              <a:t> Many use the Brundtland Commission's definition of sustainability, which includes meeting existing demands without endangering future generations.   Hotels must conserve water and energy and improve their social and environmental environments.</a:t>
            </a:r>
            <a:endParaRPr lang="en-US" sz="1800" dirty="0">
              <a:effectLst/>
              <a:latin typeface="Times New Roman" panose="02020603050405020304" pitchFamily="18" charset="0"/>
              <a:ea typeface="Times New Roman" panose="02020603050405020304" pitchFamily="18" charset="0"/>
            </a:endParaRPr>
          </a:p>
          <a:p>
            <a:pPr marL="0" marR="0"/>
            <a:r>
              <a:rPr lang="en-US" sz="1800" dirty="0">
                <a:solidFill>
                  <a:srgbClr val="000000"/>
                </a:solidFill>
                <a:effectLst/>
                <a:latin typeface="Times New Roman" panose="02020603050405020304" pitchFamily="18" charset="0"/>
                <a:ea typeface="Times New Roman" panose="02020603050405020304" pitchFamily="18" charset="0"/>
              </a:rPr>
              <a:t> This technique balances environmental protection, profit, and social responsibility.   Sustainability is more than "going green." It requires a long-term approach that balances profit with people and the environment.   Hoteliers must also match client demand for eco-friendly lodging, follow government regulations, and ensure honest supply lines.   Hotels can maintain wildlife areas and clean beaches while lowering costs and increasing their brand image by having a broad approach.</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800" dirty="0">
                <a:solidFill>
                  <a:srgbClr val="000000"/>
                </a:solidFill>
                <a:effectLst/>
                <a:latin typeface="Times New Roman" panose="02020603050405020304" pitchFamily="18" charset="0"/>
                <a:ea typeface="Times New Roman" panose="02020603050405020304" pitchFamily="18" charset="0"/>
              </a:rPr>
              <a:t> Natural and human resources are vital to hospitality.   Consider how many businesses need clean water, reliable energy, flourishing communities, and healthy ecosystems.   </a:t>
            </a:r>
            <a:r>
              <a:rPr lang="en-US" sz="1800" dirty="0" err="1">
                <a:solidFill>
                  <a:srgbClr val="000000"/>
                </a:solidFill>
                <a:effectLst/>
                <a:latin typeface="Times New Roman" panose="02020603050405020304" pitchFamily="18" charset="0"/>
                <a:ea typeface="Times New Roman" panose="02020603050405020304" pitchFamily="18" charset="0"/>
              </a:rPr>
              <a:t>Travellers</a:t>
            </a:r>
            <a:r>
              <a:rPr lang="en-US" sz="1800" dirty="0">
                <a:solidFill>
                  <a:srgbClr val="000000"/>
                </a:solidFill>
                <a:effectLst/>
                <a:latin typeface="Times New Roman" panose="02020603050405020304" pitchFamily="18" charset="0"/>
                <a:ea typeface="Times New Roman" panose="02020603050405020304" pitchFamily="18" charset="0"/>
              </a:rPr>
              <a:t> also want to stay in hotels that reflect their ideals, especially environmental and social responsibility.</a:t>
            </a:r>
            <a:endParaRPr lang="en-US" sz="1800" dirty="0">
              <a:effectLst/>
              <a:latin typeface="Times New Roman" panose="02020603050405020304" pitchFamily="18" charset="0"/>
              <a:ea typeface="Times New Roman" panose="02020603050405020304" pitchFamily="18" charset="0"/>
            </a:endParaRPr>
          </a:p>
          <a:p>
            <a:pPr marL="0" marR="0"/>
            <a:r>
              <a:rPr lang="en-US" sz="1800" dirty="0">
                <a:solidFill>
                  <a:srgbClr val="000000"/>
                </a:solidFill>
                <a:effectLst/>
                <a:latin typeface="Times New Roman" panose="02020603050405020304" pitchFamily="18" charset="0"/>
                <a:ea typeface="Times New Roman" panose="02020603050405020304" pitchFamily="18" charset="0"/>
              </a:rPr>
              <a:t> Local governments and foreign </a:t>
            </a:r>
            <a:r>
              <a:rPr lang="en-US" sz="1800" dirty="0" err="1">
                <a:solidFill>
                  <a:srgbClr val="000000"/>
                </a:solidFill>
                <a:effectLst/>
                <a:latin typeface="Times New Roman" panose="02020603050405020304" pitchFamily="18" charset="0"/>
                <a:ea typeface="Times New Roman" panose="02020603050405020304" pitchFamily="18" charset="0"/>
              </a:rPr>
              <a:t>organisations</a:t>
            </a:r>
            <a:r>
              <a:rPr lang="en-US" sz="1800" dirty="0">
                <a:solidFill>
                  <a:srgbClr val="000000"/>
                </a:solidFill>
                <a:effectLst/>
                <a:latin typeface="Times New Roman" panose="02020603050405020304" pitchFamily="18" charset="0"/>
                <a:ea typeface="Times New Roman" panose="02020603050405020304" pitchFamily="18" charset="0"/>
              </a:rPr>
              <a:t> are also tightening energy efficiency, waste management, and carbon emission regulations.   Companies who don't obey the new standards risk fines and customer distrust.   Environmentally friendly hotels can attract new customers, acquire better lending terms, and become industry leaders.   The hotel and hospitality business must grasp the importance of sustainability as climate change and other global issues worsen.   This is why many modern hotels </a:t>
            </a:r>
            <a:r>
              <a:rPr lang="en-US" sz="1800" dirty="0" err="1">
                <a:solidFill>
                  <a:srgbClr val="000000"/>
                </a:solidFill>
                <a:effectLst/>
                <a:latin typeface="Times New Roman" panose="02020603050405020304" pitchFamily="18" charset="0"/>
                <a:ea typeface="Times New Roman" panose="02020603050405020304" pitchFamily="18" charset="0"/>
              </a:rPr>
              <a:t>prioritise</a:t>
            </a:r>
            <a:r>
              <a:rPr lang="en-US" sz="1800" dirty="0">
                <a:solidFill>
                  <a:srgbClr val="000000"/>
                </a:solidFill>
                <a:effectLst/>
                <a:latin typeface="Times New Roman" panose="02020603050405020304" pitchFamily="18" charset="0"/>
                <a:ea typeface="Times New Roman" panose="02020603050405020304" pitchFamily="18" charset="0"/>
              </a:rPr>
              <a:t> sustainability programs.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800" dirty="0">
                <a:solidFill>
                  <a:srgbClr val="000000"/>
                </a:solidFill>
                <a:effectLst/>
                <a:latin typeface="Times New Roman" panose="02020603050405020304" pitchFamily="18" charset="0"/>
                <a:ea typeface="Times New Roman" panose="02020603050405020304" pitchFamily="18" charset="0"/>
              </a:rPr>
              <a:t> Sustainable hospitality is researched in marketing, supply chain analysis, environmental management, and </a:t>
            </a:r>
            <a:r>
              <a:rPr lang="en-US" sz="1800" dirty="0" err="1">
                <a:solidFill>
                  <a:srgbClr val="000000"/>
                </a:solidFill>
                <a:effectLst/>
                <a:latin typeface="Times New Roman" panose="02020603050405020304" pitchFamily="18" charset="0"/>
                <a:ea typeface="Times New Roman" panose="02020603050405020304" pitchFamily="18" charset="0"/>
              </a:rPr>
              <a:t>organisational</a:t>
            </a:r>
            <a:r>
              <a:rPr lang="en-US" sz="1800" dirty="0">
                <a:solidFill>
                  <a:srgbClr val="000000"/>
                </a:solidFill>
                <a:effectLst/>
                <a:latin typeface="Times New Roman" panose="02020603050405020304" pitchFamily="18" charset="0"/>
                <a:ea typeface="Times New Roman" panose="02020603050405020304" pitchFamily="18" charset="0"/>
              </a:rPr>
              <a:t> </a:t>
            </a:r>
            <a:r>
              <a:rPr lang="en-US" sz="1800" dirty="0" err="1">
                <a:solidFill>
                  <a:srgbClr val="000000"/>
                </a:solidFill>
                <a:effectLst/>
                <a:latin typeface="Times New Roman" panose="02020603050405020304" pitchFamily="18" charset="0"/>
                <a:ea typeface="Times New Roman" panose="02020603050405020304" pitchFamily="18" charset="0"/>
              </a:rPr>
              <a:t>behaviour</a:t>
            </a:r>
            <a:r>
              <a:rPr lang="en-US" sz="1800" dirty="0">
                <a:solidFill>
                  <a:srgbClr val="000000"/>
                </a:solidFill>
                <a:effectLst/>
                <a:latin typeface="Times New Roman" panose="02020603050405020304" pitchFamily="18" charset="0"/>
                <a:ea typeface="Times New Roman" panose="02020603050405020304" pitchFamily="18" charset="0"/>
              </a:rPr>
              <a:t>.   The "triple bottom line" theory states that firms must balance social, environmental, and financial aims to succeed.   This might mean reducing carbon emissions, investing in local communities, and making good money.</a:t>
            </a:r>
            <a:endParaRPr lang="en-US" sz="1800" dirty="0">
              <a:effectLst/>
              <a:latin typeface="Times New Roman" panose="02020603050405020304" pitchFamily="18" charset="0"/>
              <a:ea typeface="Times New Roman" panose="02020603050405020304" pitchFamily="18" charset="0"/>
            </a:endParaRPr>
          </a:p>
          <a:p>
            <a:pPr marL="0" marR="0"/>
            <a:r>
              <a:rPr lang="en-US" sz="1800" dirty="0">
                <a:solidFill>
                  <a:srgbClr val="000000"/>
                </a:solidFill>
                <a:effectLst/>
                <a:latin typeface="Times New Roman" panose="02020603050405020304" pitchFamily="18" charset="0"/>
                <a:ea typeface="Times New Roman" panose="02020603050405020304" pitchFamily="18" charset="0"/>
              </a:rPr>
              <a:t> Good management requires strong leadership, well-trained people, and a dedication to sustainability, say researchers.   Sustainability has been shown to reduce legal risks, resource costs, and brand loyalty.   The research also advises against greenwashing, which is making false claims about being ecologically good.   Clear communication and robust measures are crucial.   The next slide discusses theoretical frameworks that explain these parts' relationships.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800" dirty="0">
                <a:solidFill>
                  <a:srgbClr val="000000"/>
                </a:solidFill>
                <a:effectLst/>
                <a:latin typeface="Times New Roman" panose="02020603050405020304" pitchFamily="18" charset="0"/>
                <a:ea typeface="Times New Roman" panose="02020603050405020304" pitchFamily="18" charset="0"/>
              </a:rPr>
              <a:t> We can comprehend why businesses </a:t>
            </a:r>
            <a:r>
              <a:rPr lang="en-US" sz="1800" dirty="0" err="1">
                <a:solidFill>
                  <a:srgbClr val="000000"/>
                </a:solidFill>
                <a:effectLst/>
                <a:latin typeface="Times New Roman" panose="02020603050405020304" pitchFamily="18" charset="0"/>
                <a:ea typeface="Times New Roman" panose="02020603050405020304" pitchFamily="18" charset="0"/>
              </a:rPr>
              <a:t>utilise</a:t>
            </a:r>
            <a:r>
              <a:rPr lang="en-US" sz="1800" dirty="0">
                <a:solidFill>
                  <a:srgbClr val="000000"/>
                </a:solidFill>
                <a:effectLst/>
                <a:latin typeface="Times New Roman" panose="02020603050405020304" pitchFamily="18" charset="0"/>
                <a:ea typeface="Times New Roman" panose="02020603050405020304" pitchFamily="18" charset="0"/>
              </a:rPr>
              <a:t> environmentally friendly ways with several thoughts.   According to Stakeholder Theory, hotels should address the demands of all stakeholders—workers, customers, local communities, suppliers, and regulators—since each group affects the business's success and reputation.   Hoteliers can gain a competitive edge by having unique resources and talents, such as a well-trained "green" staff or their own technologies, according to Resource-Based Theory.</a:t>
            </a:r>
            <a:endParaRPr lang="en-US" sz="1800" dirty="0">
              <a:effectLst/>
              <a:latin typeface="Times New Roman" panose="02020603050405020304" pitchFamily="18" charset="0"/>
              <a:ea typeface="Times New Roman" panose="02020603050405020304" pitchFamily="18" charset="0"/>
            </a:endParaRPr>
          </a:p>
          <a:p>
            <a:pPr marL="0" marR="0"/>
            <a:r>
              <a:rPr lang="en-US" sz="1800" dirty="0">
                <a:solidFill>
                  <a:srgbClr val="000000"/>
                </a:solidFill>
                <a:effectLst/>
                <a:latin typeface="Times New Roman" panose="02020603050405020304" pitchFamily="18" charset="0"/>
                <a:ea typeface="Times New Roman" panose="02020603050405020304" pitchFamily="18" charset="0"/>
              </a:rPr>
              <a:t> The Diffusion of Innovation Theory also </a:t>
            </a:r>
            <a:r>
              <a:rPr lang="en-US" sz="1800" dirty="0" err="1">
                <a:solidFill>
                  <a:srgbClr val="000000"/>
                </a:solidFill>
                <a:effectLst/>
                <a:latin typeface="Times New Roman" panose="02020603050405020304" pitchFamily="18" charset="0"/>
                <a:ea typeface="Times New Roman" panose="02020603050405020304" pitchFamily="18" charset="0"/>
              </a:rPr>
              <a:t>emphasises</a:t>
            </a:r>
            <a:r>
              <a:rPr lang="en-US" sz="1800" dirty="0">
                <a:solidFill>
                  <a:srgbClr val="000000"/>
                </a:solidFill>
                <a:effectLst/>
                <a:latin typeface="Times New Roman" panose="02020603050405020304" pitchFamily="18" charset="0"/>
                <a:ea typeface="Times New Roman" panose="02020603050405020304" pitchFamily="18" charset="0"/>
              </a:rPr>
              <a:t> that early users can demonstrate sustainable practices, which accelerates industry acceptance.   Finally, Institutional Theory shows how legislation can affect company </a:t>
            </a:r>
            <a:r>
              <a:rPr lang="en-US" sz="1800" dirty="0" err="1">
                <a:solidFill>
                  <a:srgbClr val="000000"/>
                </a:solidFill>
                <a:effectLst/>
                <a:latin typeface="Times New Roman" panose="02020603050405020304" pitchFamily="18" charset="0"/>
                <a:ea typeface="Times New Roman" panose="02020603050405020304" pitchFamily="18" charset="0"/>
              </a:rPr>
              <a:t>behaviour</a:t>
            </a:r>
            <a:r>
              <a:rPr lang="en-US" sz="1800" dirty="0">
                <a:solidFill>
                  <a:srgbClr val="000000"/>
                </a:solidFill>
                <a:effectLst/>
                <a:latin typeface="Times New Roman" panose="02020603050405020304" pitchFamily="18" charset="0"/>
                <a:ea typeface="Times New Roman" panose="02020603050405020304" pitchFamily="18" charset="0"/>
              </a:rPr>
              <a:t>, </a:t>
            </a:r>
            <a:r>
              <a:rPr lang="en-US" sz="1800" dirty="0" err="1">
                <a:solidFill>
                  <a:srgbClr val="000000"/>
                </a:solidFill>
                <a:effectLst/>
                <a:latin typeface="Times New Roman" panose="02020603050405020304" pitchFamily="18" charset="0"/>
                <a:ea typeface="Times New Roman" panose="02020603050405020304" pitchFamily="18" charset="0"/>
              </a:rPr>
              <a:t>standardising</a:t>
            </a:r>
            <a:r>
              <a:rPr lang="en-US" sz="1800" dirty="0">
                <a:solidFill>
                  <a:srgbClr val="000000"/>
                </a:solidFill>
                <a:effectLst/>
                <a:latin typeface="Times New Roman" panose="02020603050405020304" pitchFamily="18" charset="0"/>
                <a:ea typeface="Times New Roman" panose="02020603050405020304" pitchFamily="18" charset="0"/>
              </a:rPr>
              <a:t> sustainable practices across the industry.   When combined, these models demonstrate why certain hotels lead in sustainability and others don't.   They also help us think about what makes sustainable improvements possible and what prevents them.</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800" dirty="0">
                <a:solidFill>
                  <a:srgbClr val="000000"/>
                </a:solidFill>
                <a:effectLst/>
                <a:latin typeface="Times New Roman" panose="02020603050405020304" pitchFamily="18" charset="0"/>
                <a:ea typeface="Times New Roman" panose="02020603050405020304" pitchFamily="18" charset="0"/>
              </a:rPr>
              <a:t> I used PESTEL to </a:t>
            </a:r>
            <a:r>
              <a:rPr lang="en-US" sz="1800" dirty="0" err="1">
                <a:solidFill>
                  <a:srgbClr val="000000"/>
                </a:solidFill>
                <a:effectLst/>
                <a:latin typeface="Times New Roman" panose="02020603050405020304" pitchFamily="18" charset="0"/>
                <a:ea typeface="Times New Roman" panose="02020603050405020304" pitchFamily="18" charset="0"/>
              </a:rPr>
              <a:t>analyse</a:t>
            </a:r>
            <a:r>
              <a:rPr lang="en-US" sz="1800" dirty="0">
                <a:solidFill>
                  <a:srgbClr val="000000"/>
                </a:solidFill>
                <a:effectLst/>
                <a:latin typeface="Times New Roman" panose="02020603050405020304" pitchFamily="18" charset="0"/>
                <a:ea typeface="Times New Roman" panose="02020603050405020304" pitchFamily="18" charset="0"/>
              </a:rPr>
              <a:t> Political, Economic, Social, Technological, Environmental, and Legal issues to determine how sustainability might effect and be employed in hospitality.   Political accords like the Paris Climate Accord require nations to reduce carbon emissions.   Hotels that engage in renewable energy or green infrastructure may receive grants, subsidies, and other incentives.</a:t>
            </a:r>
            <a:endParaRPr lang="en-US" sz="1800" dirty="0">
              <a:effectLst/>
              <a:latin typeface="Times New Roman" panose="02020603050405020304" pitchFamily="18" charset="0"/>
              <a:ea typeface="Times New Roman" panose="02020603050405020304" pitchFamily="18" charset="0"/>
            </a:endParaRPr>
          </a:p>
          <a:p>
            <a:pPr marL="0" marR="0"/>
            <a:r>
              <a:rPr lang="en-US" sz="1800" dirty="0">
                <a:solidFill>
                  <a:srgbClr val="000000"/>
                </a:solidFill>
                <a:effectLst/>
                <a:latin typeface="Times New Roman" panose="02020603050405020304" pitchFamily="18" charset="0"/>
                <a:ea typeface="Times New Roman" panose="02020603050405020304" pitchFamily="18" charset="0"/>
              </a:rPr>
              <a:t> Installing energy-efficient equipment saves hotels money, and eco-friendly guests will pay more.   Socially, shifting customer attitudes and online evaluations make ethical firms even more important, since many </a:t>
            </a:r>
            <a:r>
              <a:rPr lang="en-US" sz="1800" dirty="0" err="1">
                <a:solidFill>
                  <a:srgbClr val="000000"/>
                </a:solidFill>
                <a:effectLst/>
                <a:latin typeface="Times New Roman" panose="02020603050405020304" pitchFamily="18" charset="0"/>
                <a:ea typeface="Times New Roman" panose="02020603050405020304" pitchFamily="18" charset="0"/>
              </a:rPr>
              <a:t>travellers</a:t>
            </a:r>
            <a:r>
              <a:rPr lang="en-US" sz="1800" dirty="0">
                <a:solidFill>
                  <a:srgbClr val="000000"/>
                </a:solidFill>
                <a:effectLst/>
                <a:latin typeface="Times New Roman" panose="02020603050405020304" pitchFamily="18" charset="0"/>
                <a:ea typeface="Times New Roman" panose="02020603050405020304" pitchFamily="18" charset="0"/>
              </a:rPr>
              <a:t> check a business's green credentials before booking.   New technology like smart heaters, solar panels, and water recycling systems can transform hotel resource use.   More people are concerned about waste, pollution, and animal loss, putting pressure on hotels to operate responsibly.   Finally, policies like those requiring less rubbish are forcing hotels to go beyond voluntary measures and adopt conventional practices.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800" dirty="0">
                <a:solidFill>
                  <a:srgbClr val="000000"/>
                </a:solidFill>
                <a:effectLst/>
                <a:latin typeface="Times New Roman" panose="02020603050405020304" pitchFamily="18" charset="0"/>
                <a:ea typeface="Times New Roman" panose="02020603050405020304" pitchFamily="18" charset="0"/>
              </a:rPr>
              <a:t> Marriott International is an eco-friendly global hotel chain with programs like Serve 360.   Marriott intends to reduce its carbon footprint, water use, and environmental impact through Serve 360.  It wants to implement energy-efficient lighting and data-driven resource monitoring technologies.   They also collaborate with local community and charitable groups to </a:t>
            </a:r>
            <a:r>
              <a:rPr lang="en-US" sz="1800" dirty="0" err="1">
                <a:solidFill>
                  <a:srgbClr val="000000"/>
                </a:solidFill>
                <a:effectLst/>
                <a:latin typeface="Times New Roman" panose="02020603050405020304" pitchFamily="18" charset="0"/>
                <a:ea typeface="Times New Roman" panose="02020603050405020304" pitchFamily="18" charset="0"/>
              </a:rPr>
              <a:t>organise</a:t>
            </a:r>
            <a:r>
              <a:rPr lang="en-US" sz="1800" dirty="0">
                <a:solidFill>
                  <a:srgbClr val="000000"/>
                </a:solidFill>
                <a:effectLst/>
                <a:latin typeface="Times New Roman" panose="02020603050405020304" pitchFamily="18" charset="0"/>
                <a:ea typeface="Times New Roman" panose="02020603050405020304" pitchFamily="18" charset="0"/>
              </a:rPr>
              <a:t> beach cleanups and tree plantings.</a:t>
            </a:r>
            <a:endParaRPr lang="en-US" sz="1800" dirty="0">
              <a:effectLst/>
              <a:latin typeface="Times New Roman" panose="02020603050405020304" pitchFamily="18" charset="0"/>
              <a:ea typeface="Times New Roman" panose="02020603050405020304" pitchFamily="18" charset="0"/>
            </a:endParaRPr>
          </a:p>
          <a:p>
            <a:pPr marL="0" marR="0"/>
            <a:r>
              <a:rPr lang="en-US" sz="1800" dirty="0">
                <a:solidFill>
                  <a:srgbClr val="000000"/>
                </a:solidFill>
                <a:effectLst/>
                <a:latin typeface="Times New Roman" panose="02020603050405020304" pitchFamily="18" charset="0"/>
                <a:ea typeface="Times New Roman" panose="02020603050405020304" pitchFamily="18" charset="0"/>
              </a:rPr>
              <a:t> Marriott's supply chain engagement stands out.  They require vendors to follow sustainability requirements, ensuring ethical and environmentally sustainable food and furnishings purchases.   These projects reflect Marriott's brand values and set high expectations for competitors.   Real difficulties remain.  It can be difficult to ensure that all properties in a large worldwide portfolio follow the same sustainability policies.  Compliance and staff training may be lacking at some properties.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800" dirty="0">
                <a:solidFill>
                  <a:srgbClr val="000000"/>
                </a:solidFill>
                <a:effectLst/>
                <a:latin typeface="Times New Roman" panose="02020603050405020304" pitchFamily="18" charset="0"/>
                <a:ea typeface="Times New Roman" panose="02020603050405020304" pitchFamily="18" charset="0"/>
              </a:rPr>
              <a:t> The Accor Planet 21 </a:t>
            </a:r>
            <a:r>
              <a:rPr lang="en-US" sz="1800" dirty="0" err="1">
                <a:solidFill>
                  <a:srgbClr val="000000"/>
                </a:solidFill>
                <a:effectLst/>
                <a:latin typeface="Times New Roman" panose="02020603050405020304" pitchFamily="18" charset="0"/>
                <a:ea typeface="Times New Roman" panose="02020603050405020304" pitchFamily="18" charset="0"/>
              </a:rPr>
              <a:t>programme</a:t>
            </a:r>
            <a:r>
              <a:rPr lang="en-US" sz="1800" dirty="0">
                <a:solidFill>
                  <a:srgbClr val="000000"/>
                </a:solidFill>
                <a:effectLst/>
                <a:latin typeface="Times New Roman" panose="02020603050405020304" pitchFamily="18" charset="0"/>
                <a:ea typeface="Times New Roman" panose="02020603050405020304" pitchFamily="18" charset="0"/>
              </a:rPr>
              <a:t> shows how a large hotel operator may incorporate sustainability into its operations.   This </a:t>
            </a:r>
            <a:r>
              <a:rPr lang="en-US" sz="1800" dirty="0" err="1">
                <a:solidFill>
                  <a:srgbClr val="000000"/>
                </a:solidFill>
                <a:effectLst/>
                <a:latin typeface="Times New Roman" panose="02020603050405020304" pitchFamily="18" charset="0"/>
                <a:ea typeface="Times New Roman" panose="02020603050405020304" pitchFamily="18" charset="0"/>
              </a:rPr>
              <a:t>programme</a:t>
            </a:r>
            <a:r>
              <a:rPr lang="en-US" sz="1800" dirty="0">
                <a:solidFill>
                  <a:srgbClr val="000000"/>
                </a:solidFill>
                <a:effectLst/>
                <a:latin typeface="Times New Roman" panose="02020603050405020304" pitchFamily="18" charset="0"/>
                <a:ea typeface="Times New Roman" panose="02020603050405020304" pitchFamily="18" charset="0"/>
              </a:rPr>
              <a:t> aims to </a:t>
            </a:r>
            <a:r>
              <a:rPr lang="en-US" sz="1800" dirty="0" err="1">
                <a:solidFill>
                  <a:srgbClr val="000000"/>
                </a:solidFill>
                <a:effectLst/>
                <a:latin typeface="Times New Roman" panose="02020603050405020304" pitchFamily="18" charset="0"/>
                <a:ea typeface="Times New Roman" panose="02020603050405020304" pitchFamily="18" charset="0"/>
              </a:rPr>
              <a:t>minimise</a:t>
            </a:r>
            <a:r>
              <a:rPr lang="en-US" sz="1800" dirty="0">
                <a:solidFill>
                  <a:srgbClr val="000000"/>
                </a:solidFill>
                <a:effectLst/>
                <a:latin typeface="Times New Roman" panose="02020603050405020304" pitchFamily="18" charset="0"/>
                <a:ea typeface="Times New Roman" panose="02020603050405020304" pitchFamily="18" charset="0"/>
              </a:rPr>
              <a:t> carbon emissions, promote healthy eating, protect biodiversity, and engage communities.   Agroforestry projects, in which they help people plant trees to </a:t>
            </a:r>
            <a:r>
              <a:rPr lang="en-US" sz="1800" dirty="0" err="1">
                <a:solidFill>
                  <a:srgbClr val="000000"/>
                </a:solidFill>
                <a:effectLst/>
                <a:latin typeface="Times New Roman" panose="02020603050405020304" pitchFamily="18" charset="0"/>
                <a:ea typeface="Times New Roman" panose="02020603050405020304" pitchFamily="18" charset="0"/>
              </a:rPr>
              <a:t>minimise</a:t>
            </a:r>
            <a:r>
              <a:rPr lang="en-US" sz="1800" dirty="0">
                <a:solidFill>
                  <a:srgbClr val="000000"/>
                </a:solidFill>
                <a:effectLst/>
                <a:latin typeface="Times New Roman" panose="02020603050405020304" pitchFamily="18" charset="0"/>
                <a:ea typeface="Times New Roman" panose="02020603050405020304" pitchFamily="18" charset="0"/>
              </a:rPr>
              <a:t> carbon pollution and small farmers, set them apart.</a:t>
            </a:r>
            <a:endParaRPr lang="en-US" sz="1800" dirty="0">
              <a:effectLst/>
              <a:latin typeface="Times New Roman" panose="02020603050405020304" pitchFamily="18" charset="0"/>
              <a:ea typeface="Times New Roman" panose="02020603050405020304" pitchFamily="18" charset="0"/>
            </a:endParaRPr>
          </a:p>
          <a:p>
            <a:pPr marL="0" marR="0"/>
            <a:r>
              <a:rPr lang="en-US" sz="1800" dirty="0">
                <a:solidFill>
                  <a:srgbClr val="000000"/>
                </a:solidFill>
                <a:effectLst/>
                <a:latin typeface="Times New Roman" panose="02020603050405020304" pitchFamily="18" charset="0"/>
                <a:ea typeface="Times New Roman" panose="02020603050405020304" pitchFamily="18" charset="0"/>
              </a:rPr>
              <a:t> Accor also encourages visitors to reuse towels and linens, which saves water and electricity and raises environmental awareness.   Accor releases progress reports that quantify successes and areas for improvement.   Openness helps build trust with individuals, employers, and customers.   Like Marriott, these programs depend on consistent property management and staff training to perform well in all of Accor's locations worldwide.</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800" dirty="0">
                <a:solidFill>
                  <a:srgbClr val="000000"/>
                </a:solidFill>
                <a:effectLst/>
                <a:latin typeface="Times New Roman" panose="02020603050405020304" pitchFamily="18" charset="0"/>
                <a:ea typeface="Times New Roman" panose="02020603050405020304" pitchFamily="18" charset="0"/>
              </a:rPr>
              <a:t> Environmentalism has improved the hotel sector.   Saving money is a major benefit.  Hotels use smart devices and eco-friendly technologies to reduce water and energy expenditures.   Hotels that are environmentally friendly gain brand loyalty and customer trust.   Environmental programs and charity partnerships strengthen </a:t>
            </a:r>
            <a:r>
              <a:rPr lang="en-US" sz="1800" dirty="0" err="1">
                <a:solidFill>
                  <a:srgbClr val="000000"/>
                </a:solidFill>
                <a:effectLst/>
                <a:latin typeface="Times New Roman" panose="02020603050405020304" pitchFamily="18" charset="0"/>
                <a:ea typeface="Times New Roman" panose="02020603050405020304" pitchFamily="18" charset="0"/>
              </a:rPr>
              <a:t>neighbourhood</a:t>
            </a:r>
            <a:r>
              <a:rPr lang="en-US" sz="1800" dirty="0">
                <a:solidFill>
                  <a:srgbClr val="000000"/>
                </a:solidFill>
                <a:effectLst/>
                <a:latin typeface="Times New Roman" panose="02020603050405020304" pitchFamily="18" charset="0"/>
                <a:ea typeface="Times New Roman" panose="02020603050405020304" pitchFamily="18" charset="0"/>
              </a:rPr>
              <a:t> relationships, which benefits many hotels.  Employee morale and the company's image can improve.</a:t>
            </a:r>
            <a:endParaRPr lang="en-US" sz="1800" dirty="0">
              <a:effectLst/>
              <a:latin typeface="Times New Roman" panose="02020603050405020304" pitchFamily="18" charset="0"/>
              <a:ea typeface="Times New Roman" panose="02020603050405020304" pitchFamily="18" charset="0"/>
            </a:endParaRPr>
          </a:p>
          <a:p>
            <a:pPr marL="0" marR="0"/>
            <a:r>
              <a:rPr lang="en-US" sz="1800" dirty="0">
                <a:solidFill>
                  <a:srgbClr val="000000"/>
                </a:solidFill>
                <a:effectLst/>
                <a:latin typeface="Times New Roman" panose="02020603050405020304" pitchFamily="18" charset="0"/>
                <a:ea typeface="Times New Roman" panose="02020603050405020304" pitchFamily="18" charset="0"/>
              </a:rPr>
              <a:t> There are still issues.   Hotels may "greenwash" their efforts by making large promises about their environmental friendliness without assessing the results.   Best practices can be difficult to apply across global enterprises, especially in countries with differing laws and cultures.   Teaching employees is another issue. Even if individuals want to be green, a solid strategy can fail without the appropriate skills and knowledge.   The </a:t>
            </a:r>
            <a:r>
              <a:rPr lang="en-US" sz="1800" dirty="0" err="1">
                <a:solidFill>
                  <a:srgbClr val="000000"/>
                </a:solidFill>
                <a:effectLst/>
                <a:latin typeface="Times New Roman" panose="02020603050405020304" pitchFamily="18" charset="0"/>
                <a:ea typeface="Times New Roman" panose="02020603050405020304" pitchFamily="18" charset="0"/>
              </a:rPr>
              <a:t>organisation</a:t>
            </a:r>
            <a:r>
              <a:rPr lang="en-US" sz="1800" dirty="0">
                <a:solidFill>
                  <a:srgbClr val="000000"/>
                </a:solidFill>
                <a:effectLst/>
                <a:latin typeface="Times New Roman" panose="02020603050405020304" pitchFamily="18" charset="0"/>
                <a:ea typeface="Times New Roman" panose="02020603050405020304" pitchFamily="18" charset="0"/>
              </a:rPr>
              <a:t> needs innovative ideas, strong leadership, and open communication to overcome these issues.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800" dirty="0">
                <a:solidFill>
                  <a:srgbClr val="000000"/>
                </a:solidFill>
                <a:effectLst/>
                <a:latin typeface="Times New Roman" panose="02020603050405020304" pitchFamily="18" charset="0"/>
                <a:ea typeface="Times New Roman" panose="02020603050405020304" pitchFamily="18" charset="0"/>
              </a:rPr>
              <a:t> In conclusion, hotels worldwide </a:t>
            </a:r>
            <a:r>
              <a:rPr lang="en-US" sz="1800" dirty="0" err="1">
                <a:solidFill>
                  <a:srgbClr val="000000"/>
                </a:solidFill>
                <a:effectLst/>
                <a:latin typeface="Times New Roman" panose="02020603050405020304" pitchFamily="18" charset="0"/>
                <a:ea typeface="Times New Roman" panose="02020603050405020304" pitchFamily="18" charset="0"/>
              </a:rPr>
              <a:t>prioritise</a:t>
            </a:r>
            <a:r>
              <a:rPr lang="en-US" sz="1800" dirty="0">
                <a:solidFill>
                  <a:srgbClr val="000000"/>
                </a:solidFill>
                <a:effectLst/>
                <a:latin typeface="Times New Roman" panose="02020603050405020304" pitchFamily="18" charset="0"/>
                <a:ea typeface="Times New Roman" panose="02020603050405020304" pitchFamily="18" charset="0"/>
              </a:rPr>
              <a:t> sustainability.  It impacts managers' decisions and housekeepers' daily work.   It's apparent that environmental and socially responsible practices can lead to cheaper prices, a stronger brand image, and new rules.</a:t>
            </a:r>
            <a:endParaRPr lang="en-US" sz="1800" dirty="0">
              <a:effectLst/>
              <a:latin typeface="Times New Roman" panose="02020603050405020304" pitchFamily="18" charset="0"/>
              <a:ea typeface="Times New Roman" panose="02020603050405020304" pitchFamily="18" charset="0"/>
            </a:endParaRPr>
          </a:p>
          <a:p>
            <a:pPr marL="0" marR="0"/>
            <a:r>
              <a:rPr lang="en-US" sz="1800" dirty="0">
                <a:solidFill>
                  <a:srgbClr val="000000"/>
                </a:solidFill>
                <a:effectLst/>
                <a:latin typeface="Times New Roman" panose="02020603050405020304" pitchFamily="18" charset="0"/>
                <a:ea typeface="Times New Roman" panose="02020603050405020304" pitchFamily="18" charset="0"/>
              </a:rPr>
              <a:t> Literature studies and theoretical frameworks show that strong leadership, stakeholder involvement, and ongoing innovation promote green consumption across the industry.   Marriott International and Accor Hotels demonstrate how major companies may be ecologically beneficial.   These examples demonstrate areas for improvement, such as linking company strategy to property implementation and ensuring employee engagement.   The hotel sector will learn from these multinational firms' successes and failures as they strengthen their sustainability strategy.   Please see my proposals for solving these issues.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800" dirty="0">
                <a:solidFill>
                  <a:srgbClr val="000000"/>
                </a:solidFill>
                <a:effectLst/>
                <a:latin typeface="Times New Roman" panose="02020603050405020304" pitchFamily="18" charset="0"/>
                <a:ea typeface="Times New Roman" panose="02020603050405020304" pitchFamily="18" charset="0"/>
              </a:rPr>
              <a:t> After researching, I have several suggestions for hoteliers and other industry professionals.   Sustainability must be part of any organization's mission and vision.  Top executives will drive and track green strategies.   Worker training must be constant and comprehensive.   All hotel staff, from front desk staff to housekeepers and engineers, should receive eco-friendly training and certification.</a:t>
            </a:r>
            <a:endParaRPr lang="en-US" sz="1800" dirty="0">
              <a:effectLst/>
              <a:latin typeface="Times New Roman" panose="02020603050405020304" pitchFamily="18" charset="0"/>
              <a:ea typeface="Times New Roman" panose="02020603050405020304" pitchFamily="18" charset="0"/>
            </a:endParaRPr>
          </a:p>
          <a:p>
            <a:pPr marL="0" marR="0"/>
            <a:r>
              <a:rPr lang="en-US" sz="1800" dirty="0">
                <a:solidFill>
                  <a:srgbClr val="000000"/>
                </a:solidFill>
                <a:effectLst/>
                <a:latin typeface="Times New Roman" panose="02020603050405020304" pitchFamily="18" charset="0"/>
                <a:ea typeface="Times New Roman" panose="02020603050405020304" pitchFamily="18" charset="0"/>
              </a:rPr>
              <a:t> Third, global reporting frameworks like GRI or ISO 14001 can offer sustainable reporting credibility and structure.  This helps set goals and track progress.   Fourth, hotels can collaborate with local communities and NGOs to develop initiatives, share information, and benefit everyone.   Finally, regular audits and assessments improve tactics and ensure sustainable goals are achievable and effective.   These suggestions aim to make global, quantifiable development.</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2E4CF"/>
          </a:solidFill>
          <a:ln/>
        </p:spPr>
      </p:sp>
      <p:sp>
        <p:nvSpPr>
          <p:cNvPr id="3" name="Shape 1"/>
          <p:cNvSpPr/>
          <p:nvPr/>
        </p:nvSpPr>
        <p:spPr>
          <a:xfrm>
            <a:off x="0" y="0"/>
            <a:ext cx="14630400" cy="8229600"/>
          </a:xfrm>
          <a:prstGeom prst="rect">
            <a:avLst/>
          </a:prstGeom>
          <a:solidFill>
            <a:srgbClr val="FEF5E7"/>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2E4CF"/>
          </a:solidFill>
          <a:ln/>
        </p:spPr>
      </p:sp>
      <p:sp>
        <p:nvSpPr>
          <p:cNvPr id="3" name="Shape 1"/>
          <p:cNvSpPr/>
          <p:nvPr/>
        </p:nvSpPr>
        <p:spPr>
          <a:xfrm>
            <a:off x="0" y="0"/>
            <a:ext cx="14630400" cy="8229600"/>
          </a:xfrm>
          <a:prstGeom prst="rect">
            <a:avLst/>
          </a:prstGeom>
          <a:solidFill>
            <a:srgbClr val="FEF5E7"/>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2E4CF"/>
          </a:solidFill>
          <a:ln/>
        </p:spPr>
      </p:sp>
      <p:sp>
        <p:nvSpPr>
          <p:cNvPr id="3" name="Shape 1"/>
          <p:cNvSpPr/>
          <p:nvPr/>
        </p:nvSpPr>
        <p:spPr>
          <a:xfrm>
            <a:off x="0" y="0"/>
            <a:ext cx="14630400" cy="8229600"/>
          </a:xfrm>
          <a:prstGeom prst="rect">
            <a:avLst/>
          </a:prstGeom>
          <a:solidFill>
            <a:srgbClr val="FEF5E7"/>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2E4CF"/>
          </a:solidFill>
          <a:ln/>
        </p:spPr>
      </p:sp>
      <p:sp>
        <p:nvSpPr>
          <p:cNvPr id="3" name="Shape 1"/>
          <p:cNvSpPr/>
          <p:nvPr/>
        </p:nvSpPr>
        <p:spPr>
          <a:xfrm>
            <a:off x="0" y="0"/>
            <a:ext cx="14630400" cy="8229600"/>
          </a:xfrm>
          <a:prstGeom prst="rect">
            <a:avLst/>
          </a:prstGeom>
          <a:solidFill>
            <a:srgbClr val="FEF5E7"/>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2E4CF"/>
          </a:solidFill>
          <a:ln/>
        </p:spPr>
      </p:sp>
      <p:sp>
        <p:nvSpPr>
          <p:cNvPr id="3" name="Shape 1"/>
          <p:cNvSpPr/>
          <p:nvPr/>
        </p:nvSpPr>
        <p:spPr>
          <a:xfrm>
            <a:off x="0" y="0"/>
            <a:ext cx="14630400" cy="8229600"/>
          </a:xfrm>
          <a:prstGeom prst="rect">
            <a:avLst/>
          </a:prstGeom>
          <a:solidFill>
            <a:srgbClr val="FEF5E7"/>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2E4CF"/>
          </a:solidFill>
          <a:ln/>
        </p:spPr>
      </p:sp>
      <p:sp>
        <p:nvSpPr>
          <p:cNvPr id="3" name="Shape 1"/>
          <p:cNvSpPr/>
          <p:nvPr/>
        </p:nvSpPr>
        <p:spPr>
          <a:xfrm>
            <a:off x="0" y="0"/>
            <a:ext cx="14630400" cy="8229600"/>
          </a:xfrm>
          <a:prstGeom prst="rect">
            <a:avLst/>
          </a:prstGeom>
          <a:solidFill>
            <a:srgbClr val="FEF5E7"/>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2E4CF"/>
          </a:solidFill>
          <a:ln/>
        </p:spPr>
      </p:sp>
      <p:sp>
        <p:nvSpPr>
          <p:cNvPr id="3" name="Shape 1"/>
          <p:cNvSpPr/>
          <p:nvPr/>
        </p:nvSpPr>
        <p:spPr>
          <a:xfrm>
            <a:off x="0" y="0"/>
            <a:ext cx="14630400" cy="8229600"/>
          </a:xfrm>
          <a:prstGeom prst="rect">
            <a:avLst/>
          </a:prstGeom>
          <a:solidFill>
            <a:srgbClr val="FEF5E7"/>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2E4CF"/>
          </a:solidFill>
          <a:ln/>
        </p:spPr>
      </p:sp>
      <p:sp>
        <p:nvSpPr>
          <p:cNvPr id="3" name="Shape 1"/>
          <p:cNvSpPr/>
          <p:nvPr/>
        </p:nvSpPr>
        <p:spPr>
          <a:xfrm>
            <a:off x="0" y="0"/>
            <a:ext cx="14630400" cy="8229600"/>
          </a:xfrm>
          <a:prstGeom prst="rect">
            <a:avLst/>
          </a:prstGeom>
          <a:solidFill>
            <a:srgbClr val="FEF5E7"/>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2E4CF"/>
          </a:solidFill>
          <a:ln/>
        </p:spPr>
      </p:sp>
      <p:sp>
        <p:nvSpPr>
          <p:cNvPr id="3" name="Shape 1"/>
          <p:cNvSpPr/>
          <p:nvPr/>
        </p:nvSpPr>
        <p:spPr>
          <a:xfrm>
            <a:off x="0" y="0"/>
            <a:ext cx="14630400" cy="8229600"/>
          </a:xfrm>
          <a:prstGeom prst="rect">
            <a:avLst/>
          </a:prstGeom>
          <a:solidFill>
            <a:srgbClr val="FEF5E7"/>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2E4CF"/>
          </a:solidFill>
          <a:ln/>
        </p:spPr>
      </p:sp>
      <p:sp>
        <p:nvSpPr>
          <p:cNvPr id="3" name="Shape 1"/>
          <p:cNvSpPr/>
          <p:nvPr/>
        </p:nvSpPr>
        <p:spPr>
          <a:xfrm>
            <a:off x="0" y="0"/>
            <a:ext cx="14630400" cy="8229600"/>
          </a:xfrm>
          <a:prstGeom prst="rect">
            <a:avLst/>
          </a:prstGeom>
          <a:solidFill>
            <a:srgbClr val="FEF5E7"/>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2E4CF"/>
          </a:solidFill>
          <a:ln/>
        </p:spPr>
      </p:sp>
      <p:sp>
        <p:nvSpPr>
          <p:cNvPr id="3" name="Shape 1"/>
          <p:cNvSpPr/>
          <p:nvPr/>
        </p:nvSpPr>
        <p:spPr>
          <a:xfrm>
            <a:off x="0" y="0"/>
            <a:ext cx="14630400" cy="8229600"/>
          </a:xfrm>
          <a:prstGeom prst="rect">
            <a:avLst/>
          </a:prstGeom>
          <a:solidFill>
            <a:srgbClr val="FEF5E7"/>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2E4CF"/>
          </a:solidFill>
          <a:ln/>
        </p:spPr>
      </p:sp>
      <p:sp>
        <p:nvSpPr>
          <p:cNvPr id="3" name="Shape 1"/>
          <p:cNvSpPr/>
          <p:nvPr/>
        </p:nvSpPr>
        <p:spPr>
          <a:xfrm>
            <a:off x="0" y="0"/>
            <a:ext cx="14630400" cy="8229600"/>
          </a:xfrm>
          <a:prstGeom prst="rect">
            <a:avLst/>
          </a:prstGeom>
          <a:solidFill>
            <a:srgbClr val="FEF5E7"/>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2E4CF"/>
          </a:solidFill>
          <a:ln/>
        </p:spPr>
      </p:sp>
      <p:sp>
        <p:nvSpPr>
          <p:cNvPr id="3" name="Shape 1"/>
          <p:cNvSpPr/>
          <p:nvPr/>
        </p:nvSpPr>
        <p:spPr>
          <a:xfrm>
            <a:off x="0" y="0"/>
            <a:ext cx="14630400" cy="8229600"/>
          </a:xfrm>
          <a:prstGeom prst="rect">
            <a:avLst/>
          </a:prstGeom>
          <a:solidFill>
            <a:srgbClr val="FEF5E7"/>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7.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5.pn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s>
</file>

<file path=ppt/slides/_rels/slide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image" Target="../media/image42.png"/><Relationship Id="rId7" Type="http://schemas.openxmlformats.org/officeDocument/2006/relationships/image" Target="../media/image46.png"/><Relationship Id="rId12" Type="http://schemas.openxmlformats.org/officeDocument/2006/relationships/image" Target="../media/image51.png"/><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image" Target="../media/image45.png"/><Relationship Id="rId11" Type="http://schemas.openxmlformats.org/officeDocument/2006/relationships/image" Target="../media/image50.png"/><Relationship Id="rId5" Type="http://schemas.openxmlformats.org/officeDocument/2006/relationships/image" Target="../media/image44.png"/><Relationship Id="rId10" Type="http://schemas.openxmlformats.org/officeDocument/2006/relationships/image" Target="../media/image49.png"/><Relationship Id="rId4" Type="http://schemas.openxmlformats.org/officeDocument/2006/relationships/image" Target="../media/image43.png"/><Relationship Id="rId9" Type="http://schemas.openxmlformats.org/officeDocument/2006/relationships/image" Target="../media/image48.png"/></Relationships>
</file>

<file path=ppt/slides/_rels/slide13.xml.rels><?xml version="1.0" encoding="UTF-8" standalone="yes"?>
<Relationships xmlns="http://schemas.openxmlformats.org/package/2006/relationships"><Relationship Id="rId3" Type="http://schemas.openxmlformats.org/officeDocument/2006/relationships/hyperlink" Target="https://www.bdo.ca/insights/roadmap-to-corporate-sustainability-reporting-an-introduction-to-gri-standards" TargetMode="External"/><Relationship Id="rId7" Type="http://schemas.openxmlformats.org/officeDocument/2006/relationships/hyperlink" Target="https://www.emerald.com/insight/content/doi/10.1108/IJCHM-07-2024-1023/full/pdf" TargetMode="Externa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hyperlink" Target="https://www.dnv.com/news/iso-14001-standard-draft-update-released/" TargetMode="External"/><Relationship Id="rId5" Type="http://schemas.openxmlformats.org/officeDocument/2006/relationships/hyperlink" Target="https://www.mdpi.com/about/announcements/11392" TargetMode="External"/><Relationship Id="rId4" Type="http://schemas.openxmlformats.org/officeDocument/2006/relationships/hyperlink" Target="https://www.cntraveler.com/story/bright-ideas-in-travel-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837724" y="720804"/>
            <a:ext cx="7468553" cy="1408033"/>
          </a:xfrm>
          <a:prstGeom prst="rect">
            <a:avLst/>
          </a:prstGeom>
          <a:noFill/>
          <a:ln/>
        </p:spPr>
        <p:txBody>
          <a:bodyPr wrap="square" lIns="0" tIns="0" rIns="0" bIns="0" rtlCol="0" anchor="t"/>
          <a:lstStyle/>
          <a:p>
            <a:pPr marL="0" indent="0" algn="l">
              <a:lnSpc>
                <a:spcPts val="5500"/>
              </a:lnSpc>
              <a:buNone/>
            </a:pPr>
            <a:r>
              <a:rPr lang="en-US" sz="4400" dirty="0">
                <a:solidFill>
                  <a:srgbClr val="38512F"/>
                </a:solidFill>
                <a:latin typeface="Lora" pitchFamily="34" charset="0"/>
                <a:ea typeface="Lora" pitchFamily="34" charset="-122"/>
                <a:cs typeface="Lora" pitchFamily="34" charset="-120"/>
              </a:rPr>
              <a:t>Sustainability in the Hospitality Industry</a:t>
            </a:r>
            <a:endParaRPr lang="en-US" sz="4400" dirty="0"/>
          </a:p>
        </p:txBody>
      </p:sp>
      <p:sp>
        <p:nvSpPr>
          <p:cNvPr id="4" name="Text 1"/>
          <p:cNvSpPr/>
          <p:nvPr/>
        </p:nvSpPr>
        <p:spPr>
          <a:xfrm>
            <a:off x="837724" y="2487811"/>
            <a:ext cx="7468553" cy="766048"/>
          </a:xfrm>
          <a:prstGeom prst="rect">
            <a:avLst/>
          </a:prstGeom>
          <a:noFill/>
          <a:ln/>
        </p:spPr>
        <p:txBody>
          <a:bodyPr wrap="square" lIns="0" tIns="0" rIns="0" bIns="0" rtlCol="0" anchor="t"/>
          <a:lstStyle/>
          <a:p>
            <a:pPr marL="0" indent="0" algn="l">
              <a:lnSpc>
                <a:spcPts val="3000"/>
              </a:lnSpc>
              <a:buNone/>
            </a:pPr>
            <a:r>
              <a:rPr lang="en-US" sz="1850" dirty="0">
                <a:solidFill>
                  <a:srgbClr val="3A3630"/>
                </a:solidFill>
                <a:latin typeface="Source Sans Pro" pitchFamily="34" charset="0"/>
                <a:ea typeface="Source Sans Pro" pitchFamily="34" charset="-122"/>
                <a:cs typeface="Source Sans Pro" pitchFamily="34" charset="-120"/>
              </a:rPr>
              <a:t>Thanks for attending this "Sustainability in the Hospitality Industry." conference lecture.</a:t>
            </a:r>
            <a:endParaRPr lang="en-US" sz="1850" dirty="0"/>
          </a:p>
        </p:txBody>
      </p:sp>
      <p:sp>
        <p:nvSpPr>
          <p:cNvPr id="5" name="Text 2"/>
          <p:cNvSpPr/>
          <p:nvPr/>
        </p:nvSpPr>
        <p:spPr>
          <a:xfrm>
            <a:off x="837724" y="3523059"/>
            <a:ext cx="7468553" cy="383024"/>
          </a:xfrm>
          <a:prstGeom prst="rect">
            <a:avLst/>
          </a:prstGeom>
          <a:noFill/>
          <a:ln/>
        </p:spPr>
        <p:txBody>
          <a:bodyPr wrap="none" lIns="0" tIns="0" rIns="0" bIns="0" rtlCol="0" anchor="t"/>
          <a:lstStyle/>
          <a:p>
            <a:pPr marL="0" indent="0" algn="l">
              <a:lnSpc>
                <a:spcPts val="3000"/>
              </a:lnSpc>
              <a:buNone/>
            </a:pPr>
            <a:r>
              <a:rPr lang="en-US" sz="1850" dirty="0">
                <a:solidFill>
                  <a:srgbClr val="3A3630"/>
                </a:solidFill>
                <a:latin typeface="Source Sans Pro" pitchFamily="34" charset="0"/>
                <a:ea typeface="Source Sans Pro" pitchFamily="34" charset="-122"/>
                <a:cs typeface="Source Sans Pro" pitchFamily="34" charset="-120"/>
              </a:rPr>
              <a:t>I'm excited to share my study results today.</a:t>
            </a:r>
            <a:endParaRPr lang="en-US" sz="1850" dirty="0"/>
          </a:p>
        </p:txBody>
      </p:sp>
      <p:sp>
        <p:nvSpPr>
          <p:cNvPr id="6" name="Text 3"/>
          <p:cNvSpPr/>
          <p:nvPr/>
        </p:nvSpPr>
        <p:spPr>
          <a:xfrm>
            <a:off x="837724" y="4175284"/>
            <a:ext cx="7468553" cy="1149072"/>
          </a:xfrm>
          <a:prstGeom prst="rect">
            <a:avLst/>
          </a:prstGeom>
          <a:noFill/>
          <a:ln/>
        </p:spPr>
        <p:txBody>
          <a:bodyPr wrap="square" lIns="0" tIns="0" rIns="0" bIns="0" rtlCol="0" anchor="t"/>
          <a:lstStyle/>
          <a:p>
            <a:pPr marL="0" indent="0" algn="l">
              <a:lnSpc>
                <a:spcPts val="3000"/>
              </a:lnSpc>
              <a:buNone/>
            </a:pPr>
            <a:r>
              <a:rPr lang="en-US" sz="1850" dirty="0">
                <a:solidFill>
                  <a:srgbClr val="3A3630"/>
                </a:solidFill>
                <a:latin typeface="Source Sans Pro" pitchFamily="34" charset="0"/>
                <a:ea typeface="Source Sans Pro" pitchFamily="34" charset="-122"/>
                <a:cs typeface="Source Sans Pro" pitchFamily="34" charset="-120"/>
              </a:rPr>
              <a:t>Green Human Resource Management Practices in the Hospitality and Tourism Industry (2024) says hotels must be sustainable to generate money and be socially and environmentally responsible.</a:t>
            </a:r>
            <a:endParaRPr lang="en-US" sz="1850" dirty="0"/>
          </a:p>
        </p:txBody>
      </p:sp>
      <p:sp>
        <p:nvSpPr>
          <p:cNvPr id="7" name="Text 4"/>
          <p:cNvSpPr/>
          <p:nvPr/>
        </p:nvSpPr>
        <p:spPr>
          <a:xfrm>
            <a:off x="837724" y="5593556"/>
            <a:ext cx="7468553" cy="1915120"/>
          </a:xfrm>
          <a:prstGeom prst="rect">
            <a:avLst/>
          </a:prstGeom>
          <a:noFill/>
          <a:ln/>
        </p:spPr>
        <p:txBody>
          <a:bodyPr wrap="square" lIns="0" tIns="0" rIns="0" bIns="0" rtlCol="0" anchor="t"/>
          <a:lstStyle/>
          <a:p>
            <a:pPr marL="0" indent="0" algn="l">
              <a:lnSpc>
                <a:spcPts val="3000"/>
              </a:lnSpc>
              <a:buNone/>
            </a:pPr>
            <a:r>
              <a:rPr lang="en-US" sz="1850" dirty="0">
                <a:solidFill>
                  <a:srgbClr val="3A3630"/>
                </a:solidFill>
                <a:latin typeface="Source Sans Pro" pitchFamily="34" charset="0"/>
                <a:ea typeface="Source Sans Pro" pitchFamily="34" charset="-122"/>
                <a:cs typeface="Source Sans Pro" pitchFamily="34" charset="-120"/>
              </a:rPr>
              <a:t>This session leverages recent industry studies and best practices to demonstrate the importance of environmentally friendly operations (Circular Economy in the Tourism Sector, 202). Five. Finally, I'll offer some tips on how businesspeople might adopt sustainable tactics (Bright Ideas in Travel 2024, 2024).</a:t>
            </a: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060138"/>
          </a:xfrm>
          <a:prstGeom prst="rect">
            <a:avLst/>
          </a:prstGeom>
        </p:spPr>
      </p:pic>
      <p:sp>
        <p:nvSpPr>
          <p:cNvPr id="3" name="Text 0"/>
          <p:cNvSpPr/>
          <p:nvPr/>
        </p:nvSpPr>
        <p:spPr>
          <a:xfrm>
            <a:off x="824032" y="2707600"/>
            <a:ext cx="5081230" cy="484703"/>
          </a:xfrm>
          <a:prstGeom prst="rect">
            <a:avLst/>
          </a:prstGeom>
          <a:noFill/>
          <a:ln/>
        </p:spPr>
        <p:txBody>
          <a:bodyPr wrap="none" lIns="0" tIns="0" rIns="0" bIns="0" rtlCol="0" anchor="t"/>
          <a:lstStyle/>
          <a:p>
            <a:pPr marL="0" indent="0" algn="l">
              <a:lnSpc>
                <a:spcPts val="3800"/>
              </a:lnSpc>
              <a:buNone/>
            </a:pPr>
            <a:r>
              <a:rPr lang="en-US" sz="3050" dirty="0">
                <a:solidFill>
                  <a:srgbClr val="38512F"/>
                </a:solidFill>
                <a:latin typeface="Lora" pitchFamily="34" charset="0"/>
                <a:ea typeface="Lora" pitchFamily="34" charset="-122"/>
                <a:cs typeface="Lora" pitchFamily="34" charset="-120"/>
              </a:rPr>
              <a:t>Brief Presentation Summary</a:t>
            </a:r>
            <a:endParaRPr lang="en-US" sz="3050" dirty="0"/>
          </a:p>
        </p:txBody>
      </p:sp>
      <p:sp>
        <p:nvSpPr>
          <p:cNvPr id="4" name="Shape 1"/>
          <p:cNvSpPr/>
          <p:nvPr/>
        </p:nvSpPr>
        <p:spPr>
          <a:xfrm>
            <a:off x="7303770" y="3439478"/>
            <a:ext cx="22860" cy="4145637"/>
          </a:xfrm>
          <a:prstGeom prst="roundRect">
            <a:avLst>
              <a:gd name="adj" fmla="val 108149"/>
            </a:avLst>
          </a:prstGeom>
          <a:solidFill>
            <a:srgbClr val="D9CDBA"/>
          </a:solidFill>
          <a:ln/>
        </p:spPr>
        <p:txBody>
          <a:bodyPr/>
          <a:lstStyle/>
          <a:p>
            <a:endParaRPr lang="en-US"/>
          </a:p>
        </p:txBody>
      </p:sp>
      <p:sp>
        <p:nvSpPr>
          <p:cNvPr id="5" name="Shape 2"/>
          <p:cNvSpPr/>
          <p:nvPr/>
        </p:nvSpPr>
        <p:spPr>
          <a:xfrm>
            <a:off x="6658332" y="3613428"/>
            <a:ext cx="494348" cy="22860"/>
          </a:xfrm>
          <a:prstGeom prst="roundRect">
            <a:avLst>
              <a:gd name="adj" fmla="val 108149"/>
            </a:avLst>
          </a:prstGeom>
          <a:solidFill>
            <a:srgbClr val="D9CDBA"/>
          </a:solidFill>
          <a:ln/>
        </p:spPr>
        <p:txBody>
          <a:bodyPr/>
          <a:lstStyle/>
          <a:p>
            <a:endParaRPr lang="en-US"/>
          </a:p>
        </p:txBody>
      </p:sp>
      <p:sp>
        <p:nvSpPr>
          <p:cNvPr id="6" name="Shape 3"/>
          <p:cNvSpPr/>
          <p:nvPr/>
        </p:nvSpPr>
        <p:spPr>
          <a:xfrm>
            <a:off x="7129820" y="3439478"/>
            <a:ext cx="370761" cy="370761"/>
          </a:xfrm>
          <a:prstGeom prst="roundRect">
            <a:avLst>
              <a:gd name="adj" fmla="val 6668"/>
            </a:avLst>
          </a:prstGeom>
          <a:solidFill>
            <a:srgbClr val="F3E7D4"/>
          </a:solidFill>
          <a:ln/>
        </p:spPr>
        <p:txBody>
          <a:bodyPr/>
          <a:lstStyle/>
          <a:p>
            <a:endParaRPr lang="en-US"/>
          </a:p>
        </p:txBody>
      </p:sp>
      <p:pic>
        <p:nvPicPr>
          <p:cNvPr id="7" name="Image 1" descr="preencoded.png"/>
          <p:cNvPicPr>
            <a:picLocks noChangeAspect="1"/>
          </p:cNvPicPr>
          <p:nvPr/>
        </p:nvPicPr>
        <p:blipFill>
          <a:blip r:embed="rId4"/>
          <a:stretch>
            <a:fillRect/>
          </a:stretch>
        </p:blipFill>
        <p:spPr>
          <a:xfrm>
            <a:off x="7198876" y="3479483"/>
            <a:ext cx="232648" cy="290751"/>
          </a:xfrm>
          <a:prstGeom prst="rect">
            <a:avLst/>
          </a:prstGeom>
        </p:spPr>
      </p:pic>
      <p:sp>
        <p:nvSpPr>
          <p:cNvPr id="8" name="Text 4"/>
          <p:cNvSpPr/>
          <p:nvPr/>
        </p:nvSpPr>
        <p:spPr>
          <a:xfrm>
            <a:off x="4552117" y="3496032"/>
            <a:ext cx="1939052" cy="242411"/>
          </a:xfrm>
          <a:prstGeom prst="rect">
            <a:avLst/>
          </a:prstGeom>
          <a:noFill/>
          <a:ln/>
        </p:spPr>
        <p:txBody>
          <a:bodyPr wrap="none" lIns="0" tIns="0" rIns="0" bIns="0" rtlCol="0" anchor="t"/>
          <a:lstStyle/>
          <a:p>
            <a:pPr marL="0" indent="0" algn="r">
              <a:lnSpc>
                <a:spcPts val="1900"/>
              </a:lnSpc>
              <a:buNone/>
            </a:pPr>
            <a:r>
              <a:rPr lang="en-US" sz="1500" dirty="0">
                <a:solidFill>
                  <a:srgbClr val="3A3630"/>
                </a:solidFill>
                <a:latin typeface="Lora" pitchFamily="34" charset="0"/>
                <a:ea typeface="Lora" pitchFamily="34" charset="-122"/>
                <a:cs typeface="Lora" pitchFamily="34" charset="-120"/>
              </a:rPr>
              <a:t>Define Sustainability</a:t>
            </a:r>
            <a:endParaRPr lang="en-US" sz="1500" dirty="0"/>
          </a:p>
        </p:txBody>
      </p:sp>
      <p:sp>
        <p:nvSpPr>
          <p:cNvPr id="9" name="Text 5"/>
          <p:cNvSpPr/>
          <p:nvPr/>
        </p:nvSpPr>
        <p:spPr>
          <a:xfrm>
            <a:off x="824032" y="3837265"/>
            <a:ext cx="5667137" cy="527209"/>
          </a:xfrm>
          <a:prstGeom prst="rect">
            <a:avLst/>
          </a:prstGeom>
          <a:noFill/>
          <a:ln/>
        </p:spPr>
        <p:txBody>
          <a:bodyPr wrap="square" lIns="0" tIns="0" rIns="0" bIns="0" rtlCol="0" anchor="t"/>
          <a:lstStyle/>
          <a:p>
            <a:pPr marL="0" indent="0" algn="r">
              <a:lnSpc>
                <a:spcPts val="2050"/>
              </a:lnSpc>
              <a:buNone/>
            </a:pPr>
            <a:r>
              <a:rPr lang="en-US" sz="1250" dirty="0">
                <a:solidFill>
                  <a:srgbClr val="3A3630"/>
                </a:solidFill>
                <a:latin typeface="Source Sans Pro" pitchFamily="34" charset="0"/>
                <a:ea typeface="Source Sans Pro" pitchFamily="34" charset="-122"/>
                <a:cs typeface="Source Sans Pro" pitchFamily="34" charset="-120"/>
              </a:rPr>
              <a:t>I'll define and explain hotel and leisure sustainability (ScienceDirect, 2024) and its importance.</a:t>
            </a:r>
            <a:endParaRPr lang="en-US" sz="1250" dirty="0"/>
          </a:p>
        </p:txBody>
      </p:sp>
      <p:sp>
        <p:nvSpPr>
          <p:cNvPr id="10" name="Shape 6"/>
          <p:cNvSpPr/>
          <p:nvPr/>
        </p:nvSpPr>
        <p:spPr>
          <a:xfrm>
            <a:off x="7477720" y="4602242"/>
            <a:ext cx="494348" cy="22860"/>
          </a:xfrm>
          <a:prstGeom prst="roundRect">
            <a:avLst>
              <a:gd name="adj" fmla="val 108149"/>
            </a:avLst>
          </a:prstGeom>
          <a:solidFill>
            <a:srgbClr val="D9CDBA"/>
          </a:solidFill>
          <a:ln/>
        </p:spPr>
        <p:txBody>
          <a:bodyPr/>
          <a:lstStyle/>
          <a:p>
            <a:endParaRPr lang="en-US"/>
          </a:p>
        </p:txBody>
      </p:sp>
      <p:sp>
        <p:nvSpPr>
          <p:cNvPr id="11" name="Shape 7"/>
          <p:cNvSpPr/>
          <p:nvPr/>
        </p:nvSpPr>
        <p:spPr>
          <a:xfrm>
            <a:off x="7129820" y="4428292"/>
            <a:ext cx="370761" cy="370761"/>
          </a:xfrm>
          <a:prstGeom prst="roundRect">
            <a:avLst>
              <a:gd name="adj" fmla="val 6668"/>
            </a:avLst>
          </a:prstGeom>
          <a:solidFill>
            <a:srgbClr val="F3E7D4"/>
          </a:solidFill>
          <a:ln/>
        </p:spPr>
        <p:txBody>
          <a:bodyPr/>
          <a:lstStyle/>
          <a:p>
            <a:endParaRPr lang="en-US"/>
          </a:p>
        </p:txBody>
      </p:sp>
      <p:pic>
        <p:nvPicPr>
          <p:cNvPr id="12" name="Image 2" descr="preencoded.png"/>
          <p:cNvPicPr>
            <a:picLocks noChangeAspect="1"/>
          </p:cNvPicPr>
          <p:nvPr/>
        </p:nvPicPr>
        <p:blipFill>
          <a:blip r:embed="rId5"/>
          <a:stretch>
            <a:fillRect/>
          </a:stretch>
        </p:blipFill>
        <p:spPr>
          <a:xfrm>
            <a:off x="7198876" y="4468297"/>
            <a:ext cx="232648" cy="290751"/>
          </a:xfrm>
          <a:prstGeom prst="rect">
            <a:avLst/>
          </a:prstGeom>
        </p:spPr>
      </p:pic>
      <p:sp>
        <p:nvSpPr>
          <p:cNvPr id="13" name="Text 8"/>
          <p:cNvSpPr/>
          <p:nvPr/>
        </p:nvSpPr>
        <p:spPr>
          <a:xfrm>
            <a:off x="8139232" y="4484846"/>
            <a:ext cx="1939052" cy="242411"/>
          </a:xfrm>
          <a:prstGeom prst="rect">
            <a:avLst/>
          </a:prstGeom>
          <a:noFill/>
          <a:ln/>
        </p:spPr>
        <p:txBody>
          <a:bodyPr wrap="none" lIns="0" tIns="0" rIns="0" bIns="0" rtlCol="0" anchor="t"/>
          <a:lstStyle/>
          <a:p>
            <a:pPr marL="0" indent="0" algn="l">
              <a:lnSpc>
                <a:spcPts val="1900"/>
              </a:lnSpc>
              <a:buNone/>
            </a:pPr>
            <a:r>
              <a:rPr lang="en-US" sz="1500" dirty="0">
                <a:solidFill>
                  <a:srgbClr val="3A3630"/>
                </a:solidFill>
                <a:latin typeface="Lora" pitchFamily="34" charset="0"/>
                <a:ea typeface="Lora" pitchFamily="34" charset="-122"/>
                <a:cs typeface="Lora" pitchFamily="34" charset="-120"/>
              </a:rPr>
              <a:t>Academic Research</a:t>
            </a:r>
            <a:endParaRPr lang="en-US" sz="1500" dirty="0"/>
          </a:p>
        </p:txBody>
      </p:sp>
      <p:sp>
        <p:nvSpPr>
          <p:cNvPr id="14" name="Text 9"/>
          <p:cNvSpPr/>
          <p:nvPr/>
        </p:nvSpPr>
        <p:spPr>
          <a:xfrm>
            <a:off x="8139232" y="4826079"/>
            <a:ext cx="5667137" cy="527209"/>
          </a:xfrm>
          <a:prstGeom prst="rect">
            <a:avLst/>
          </a:prstGeom>
          <a:noFill/>
          <a:ln/>
        </p:spPr>
        <p:txBody>
          <a:bodyPr wrap="square" lIns="0" tIns="0" rIns="0" bIns="0" rtlCol="0" anchor="t"/>
          <a:lstStyle/>
          <a:p>
            <a:pPr marL="0" indent="0" algn="l">
              <a:lnSpc>
                <a:spcPts val="2050"/>
              </a:lnSpc>
              <a:buNone/>
            </a:pPr>
            <a:r>
              <a:rPr lang="en-US" sz="1250" dirty="0">
                <a:solidFill>
                  <a:srgbClr val="3A3630"/>
                </a:solidFill>
                <a:latin typeface="Source Sans Pro" pitchFamily="34" charset="0"/>
                <a:ea typeface="Source Sans Pro" pitchFamily="34" charset="-122"/>
                <a:cs typeface="Source Sans Pro" pitchFamily="34" charset="-120"/>
              </a:rPr>
              <a:t>First, I'll discuss new academic research and theories on sustainable practices (Paradise Lost: How Plastic is Threatening Africa's Tourism Potential, 2025).</a:t>
            </a:r>
            <a:endParaRPr lang="en-US" sz="1250" dirty="0"/>
          </a:p>
        </p:txBody>
      </p:sp>
      <p:sp>
        <p:nvSpPr>
          <p:cNvPr id="15" name="Shape 10"/>
          <p:cNvSpPr/>
          <p:nvPr/>
        </p:nvSpPr>
        <p:spPr>
          <a:xfrm>
            <a:off x="6658332" y="5454491"/>
            <a:ext cx="494348" cy="22860"/>
          </a:xfrm>
          <a:prstGeom prst="roundRect">
            <a:avLst>
              <a:gd name="adj" fmla="val 108149"/>
            </a:avLst>
          </a:prstGeom>
          <a:solidFill>
            <a:srgbClr val="D9CDBA"/>
          </a:solidFill>
          <a:ln/>
        </p:spPr>
        <p:txBody>
          <a:bodyPr/>
          <a:lstStyle/>
          <a:p>
            <a:endParaRPr lang="en-US"/>
          </a:p>
        </p:txBody>
      </p:sp>
      <p:sp>
        <p:nvSpPr>
          <p:cNvPr id="16" name="Shape 11"/>
          <p:cNvSpPr/>
          <p:nvPr/>
        </p:nvSpPr>
        <p:spPr>
          <a:xfrm>
            <a:off x="7129820" y="5280541"/>
            <a:ext cx="370761" cy="370761"/>
          </a:xfrm>
          <a:prstGeom prst="roundRect">
            <a:avLst>
              <a:gd name="adj" fmla="val 6668"/>
            </a:avLst>
          </a:prstGeom>
          <a:solidFill>
            <a:srgbClr val="F3E7D4"/>
          </a:solidFill>
          <a:ln/>
        </p:spPr>
        <p:txBody>
          <a:bodyPr/>
          <a:lstStyle/>
          <a:p>
            <a:endParaRPr lang="en-US"/>
          </a:p>
        </p:txBody>
      </p:sp>
      <p:pic>
        <p:nvPicPr>
          <p:cNvPr id="17" name="Image 3" descr="preencoded.png"/>
          <p:cNvPicPr>
            <a:picLocks noChangeAspect="1"/>
          </p:cNvPicPr>
          <p:nvPr/>
        </p:nvPicPr>
        <p:blipFill>
          <a:blip r:embed="rId6"/>
          <a:stretch>
            <a:fillRect/>
          </a:stretch>
        </p:blipFill>
        <p:spPr>
          <a:xfrm>
            <a:off x="7198876" y="5320546"/>
            <a:ext cx="232648" cy="290751"/>
          </a:xfrm>
          <a:prstGeom prst="rect">
            <a:avLst/>
          </a:prstGeom>
        </p:spPr>
      </p:pic>
      <p:sp>
        <p:nvSpPr>
          <p:cNvPr id="18" name="Text 12"/>
          <p:cNvSpPr/>
          <p:nvPr/>
        </p:nvSpPr>
        <p:spPr>
          <a:xfrm>
            <a:off x="4552117" y="5337096"/>
            <a:ext cx="1939052" cy="242411"/>
          </a:xfrm>
          <a:prstGeom prst="rect">
            <a:avLst/>
          </a:prstGeom>
          <a:noFill/>
          <a:ln/>
        </p:spPr>
        <p:txBody>
          <a:bodyPr wrap="none" lIns="0" tIns="0" rIns="0" bIns="0" rtlCol="0" anchor="t"/>
          <a:lstStyle/>
          <a:p>
            <a:pPr marL="0" indent="0" algn="r">
              <a:lnSpc>
                <a:spcPts val="1900"/>
              </a:lnSpc>
              <a:buNone/>
            </a:pPr>
            <a:r>
              <a:rPr lang="en-US" sz="1500" dirty="0">
                <a:solidFill>
                  <a:srgbClr val="3A3630"/>
                </a:solidFill>
                <a:latin typeface="Lora" pitchFamily="34" charset="0"/>
                <a:ea typeface="Lora" pitchFamily="34" charset="-122"/>
                <a:cs typeface="Lora" pitchFamily="34" charset="-120"/>
              </a:rPr>
              <a:t>Real-Life Examples</a:t>
            </a:r>
            <a:endParaRPr lang="en-US" sz="1500" dirty="0"/>
          </a:p>
        </p:txBody>
      </p:sp>
      <p:sp>
        <p:nvSpPr>
          <p:cNvPr id="19" name="Text 13"/>
          <p:cNvSpPr/>
          <p:nvPr/>
        </p:nvSpPr>
        <p:spPr>
          <a:xfrm>
            <a:off x="824032" y="5678329"/>
            <a:ext cx="5667137" cy="527209"/>
          </a:xfrm>
          <a:prstGeom prst="rect">
            <a:avLst/>
          </a:prstGeom>
          <a:noFill/>
          <a:ln/>
        </p:spPr>
        <p:txBody>
          <a:bodyPr wrap="square" lIns="0" tIns="0" rIns="0" bIns="0" rtlCol="0" anchor="t"/>
          <a:lstStyle/>
          <a:p>
            <a:pPr marL="0" indent="0" algn="r">
              <a:lnSpc>
                <a:spcPts val="2050"/>
              </a:lnSpc>
              <a:buNone/>
            </a:pPr>
            <a:r>
              <a:rPr lang="en-US" sz="1250" dirty="0">
                <a:solidFill>
                  <a:srgbClr val="3A3630"/>
                </a:solidFill>
                <a:latin typeface="Source Sans Pro" pitchFamily="34" charset="0"/>
                <a:ea typeface="Source Sans Pro" pitchFamily="34" charset="-122"/>
                <a:cs typeface="Source Sans Pro" pitchFamily="34" charset="-120"/>
              </a:rPr>
              <a:t>Third, I'll discuss real-life instances and approaches like PESTEL analysis (Emerald Insight, 2021).</a:t>
            </a:r>
            <a:endParaRPr lang="en-US" sz="1250" dirty="0"/>
          </a:p>
        </p:txBody>
      </p:sp>
      <p:sp>
        <p:nvSpPr>
          <p:cNvPr id="20" name="Shape 14"/>
          <p:cNvSpPr/>
          <p:nvPr/>
        </p:nvSpPr>
        <p:spPr>
          <a:xfrm>
            <a:off x="7477720" y="6306860"/>
            <a:ext cx="494348" cy="22860"/>
          </a:xfrm>
          <a:prstGeom prst="roundRect">
            <a:avLst>
              <a:gd name="adj" fmla="val 108149"/>
            </a:avLst>
          </a:prstGeom>
          <a:solidFill>
            <a:srgbClr val="D9CDBA"/>
          </a:solidFill>
          <a:ln/>
        </p:spPr>
        <p:txBody>
          <a:bodyPr/>
          <a:lstStyle/>
          <a:p>
            <a:endParaRPr lang="en-US"/>
          </a:p>
        </p:txBody>
      </p:sp>
      <p:sp>
        <p:nvSpPr>
          <p:cNvPr id="21" name="Shape 15"/>
          <p:cNvSpPr/>
          <p:nvPr/>
        </p:nvSpPr>
        <p:spPr>
          <a:xfrm>
            <a:off x="7129820" y="6132909"/>
            <a:ext cx="370761" cy="370761"/>
          </a:xfrm>
          <a:prstGeom prst="roundRect">
            <a:avLst>
              <a:gd name="adj" fmla="val 6668"/>
            </a:avLst>
          </a:prstGeom>
          <a:solidFill>
            <a:srgbClr val="F3E7D4"/>
          </a:solidFill>
          <a:ln/>
        </p:spPr>
        <p:txBody>
          <a:bodyPr/>
          <a:lstStyle/>
          <a:p>
            <a:endParaRPr lang="en-US"/>
          </a:p>
        </p:txBody>
      </p:sp>
      <p:pic>
        <p:nvPicPr>
          <p:cNvPr id="22" name="Image 4" descr="preencoded.png"/>
          <p:cNvPicPr>
            <a:picLocks noChangeAspect="1"/>
          </p:cNvPicPr>
          <p:nvPr/>
        </p:nvPicPr>
        <p:blipFill>
          <a:blip r:embed="rId7"/>
          <a:stretch>
            <a:fillRect/>
          </a:stretch>
        </p:blipFill>
        <p:spPr>
          <a:xfrm>
            <a:off x="7198876" y="6172914"/>
            <a:ext cx="232648" cy="290751"/>
          </a:xfrm>
          <a:prstGeom prst="rect">
            <a:avLst/>
          </a:prstGeom>
        </p:spPr>
      </p:pic>
      <p:sp>
        <p:nvSpPr>
          <p:cNvPr id="23" name="Text 16"/>
          <p:cNvSpPr/>
          <p:nvPr/>
        </p:nvSpPr>
        <p:spPr>
          <a:xfrm>
            <a:off x="8139232" y="6189464"/>
            <a:ext cx="1939052" cy="242411"/>
          </a:xfrm>
          <a:prstGeom prst="rect">
            <a:avLst/>
          </a:prstGeom>
          <a:noFill/>
          <a:ln/>
        </p:spPr>
        <p:txBody>
          <a:bodyPr wrap="none" lIns="0" tIns="0" rIns="0" bIns="0" rtlCol="0" anchor="t"/>
          <a:lstStyle/>
          <a:p>
            <a:pPr marL="0" indent="0" algn="l">
              <a:lnSpc>
                <a:spcPts val="1900"/>
              </a:lnSpc>
              <a:buNone/>
            </a:pPr>
            <a:r>
              <a:rPr lang="en-US" sz="1500" dirty="0">
                <a:solidFill>
                  <a:srgbClr val="3A3630"/>
                </a:solidFill>
                <a:latin typeface="Lora" pitchFamily="34" charset="0"/>
                <a:ea typeface="Lora" pitchFamily="34" charset="-122"/>
                <a:cs typeface="Lora" pitchFamily="34" charset="-120"/>
              </a:rPr>
              <a:t>Business Ideas</a:t>
            </a:r>
            <a:endParaRPr lang="en-US" sz="1500" dirty="0"/>
          </a:p>
        </p:txBody>
      </p:sp>
      <p:sp>
        <p:nvSpPr>
          <p:cNvPr id="24" name="Text 17"/>
          <p:cNvSpPr/>
          <p:nvPr/>
        </p:nvSpPr>
        <p:spPr>
          <a:xfrm>
            <a:off x="8139232" y="6530697"/>
            <a:ext cx="5667137" cy="1054418"/>
          </a:xfrm>
          <a:prstGeom prst="rect">
            <a:avLst/>
          </a:prstGeom>
          <a:noFill/>
          <a:ln/>
        </p:spPr>
        <p:txBody>
          <a:bodyPr wrap="square" lIns="0" tIns="0" rIns="0" bIns="0" rtlCol="0" anchor="t"/>
          <a:lstStyle/>
          <a:p>
            <a:pPr marL="0" indent="0" algn="l">
              <a:lnSpc>
                <a:spcPts val="2050"/>
              </a:lnSpc>
              <a:buNone/>
            </a:pPr>
            <a:r>
              <a:rPr lang="en-US" sz="1250" dirty="0">
                <a:solidFill>
                  <a:srgbClr val="3A3630"/>
                </a:solidFill>
                <a:latin typeface="Source Sans Pro" pitchFamily="34" charset="0"/>
                <a:ea typeface="Source Sans Pro" pitchFamily="34" charset="-122"/>
                <a:cs typeface="Source Sans Pro" pitchFamily="34" charset="-120"/>
              </a:rPr>
              <a:t>Finally, I will discuss several business ideas with pros and cons (Management of Environmental Adaptability in Hotels, 2022). I will conclude with some last views (Sustainable Circular Innovation Ecosystem for Hospitality and Tourism, 2025) and offer potential future improvements.</a:t>
            </a:r>
            <a:endParaRPr lang="en-US" sz="12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837724" y="693777"/>
            <a:ext cx="5751552" cy="528042"/>
          </a:xfrm>
          <a:prstGeom prst="rect">
            <a:avLst/>
          </a:prstGeom>
          <a:noFill/>
          <a:ln/>
        </p:spPr>
        <p:txBody>
          <a:bodyPr wrap="none" lIns="0" tIns="0" rIns="0" bIns="0" rtlCol="0" anchor="t"/>
          <a:lstStyle/>
          <a:p>
            <a:pPr marL="0" indent="0" algn="l">
              <a:lnSpc>
                <a:spcPts val="4150"/>
              </a:lnSpc>
              <a:buNone/>
            </a:pPr>
            <a:r>
              <a:rPr lang="en-US" sz="3300" dirty="0">
                <a:solidFill>
                  <a:srgbClr val="38512F"/>
                </a:solidFill>
                <a:latin typeface="Lora" pitchFamily="34" charset="0"/>
                <a:ea typeface="Lora" pitchFamily="34" charset="-122"/>
                <a:cs typeface="Lora" pitchFamily="34" charset="-120"/>
              </a:rPr>
              <a:t>WHAT IS "SUSTAINABILITY"?</a:t>
            </a:r>
            <a:endParaRPr lang="en-US" sz="3300" dirty="0"/>
          </a:p>
        </p:txBody>
      </p:sp>
      <p:sp>
        <p:nvSpPr>
          <p:cNvPr id="4" name="Shape 1"/>
          <p:cNvSpPr/>
          <p:nvPr/>
        </p:nvSpPr>
        <p:spPr>
          <a:xfrm>
            <a:off x="837724" y="1491020"/>
            <a:ext cx="7468553" cy="1304806"/>
          </a:xfrm>
          <a:prstGeom prst="roundRect">
            <a:avLst>
              <a:gd name="adj" fmla="val 2064"/>
            </a:avLst>
          </a:prstGeom>
          <a:solidFill>
            <a:srgbClr val="F3E7D4"/>
          </a:solidFill>
          <a:ln/>
        </p:spPr>
        <p:txBody>
          <a:bodyPr/>
          <a:lstStyle/>
          <a:p>
            <a:endParaRPr lang="en-US"/>
          </a:p>
        </p:txBody>
      </p:sp>
      <p:sp>
        <p:nvSpPr>
          <p:cNvPr id="5" name="Text 2"/>
          <p:cNvSpPr/>
          <p:nvPr/>
        </p:nvSpPr>
        <p:spPr>
          <a:xfrm>
            <a:off x="1017151" y="1670447"/>
            <a:ext cx="2112169" cy="263962"/>
          </a:xfrm>
          <a:prstGeom prst="rect">
            <a:avLst/>
          </a:prstGeom>
          <a:noFill/>
          <a:ln/>
        </p:spPr>
        <p:txBody>
          <a:bodyPr wrap="none" lIns="0" tIns="0" rIns="0" bIns="0" rtlCol="0" anchor="t"/>
          <a:lstStyle/>
          <a:p>
            <a:pPr marL="0" indent="0" algn="l">
              <a:lnSpc>
                <a:spcPts val="2050"/>
              </a:lnSpc>
              <a:buNone/>
            </a:pPr>
            <a:r>
              <a:rPr lang="en-US" sz="1650" dirty="0">
                <a:solidFill>
                  <a:srgbClr val="3A3630"/>
                </a:solidFill>
                <a:latin typeface="Lora" pitchFamily="34" charset="0"/>
                <a:ea typeface="Lora" pitchFamily="34" charset="-122"/>
                <a:cs typeface="Lora" pitchFamily="34" charset="-120"/>
              </a:rPr>
              <a:t>Definition</a:t>
            </a:r>
            <a:endParaRPr lang="en-US" sz="1650" dirty="0"/>
          </a:p>
        </p:txBody>
      </p:sp>
      <p:sp>
        <p:nvSpPr>
          <p:cNvPr id="6" name="Text 3"/>
          <p:cNvSpPr/>
          <p:nvPr/>
        </p:nvSpPr>
        <p:spPr>
          <a:xfrm>
            <a:off x="1017151" y="2042041"/>
            <a:ext cx="7109698" cy="574358"/>
          </a:xfrm>
          <a:prstGeom prst="rect">
            <a:avLst/>
          </a:prstGeom>
          <a:noFill/>
          <a:ln/>
        </p:spPr>
        <p:txBody>
          <a:bodyPr wrap="square" lIns="0" tIns="0" rIns="0" bIns="0" rtlCol="0" anchor="t"/>
          <a:lstStyle/>
          <a:p>
            <a:pPr marL="0" indent="0" algn="l">
              <a:lnSpc>
                <a:spcPts val="2250"/>
              </a:lnSpc>
              <a:buNone/>
            </a:pPr>
            <a:r>
              <a:rPr lang="en-US" sz="1400" dirty="0">
                <a:solidFill>
                  <a:srgbClr val="3A3630"/>
                </a:solidFill>
                <a:latin typeface="Source Sans Pro" pitchFamily="34" charset="0"/>
                <a:ea typeface="Source Sans Pro" pitchFamily="34" charset="-122"/>
                <a:cs typeface="Source Sans Pro" pitchFamily="34" charset="-120"/>
              </a:rPr>
              <a:t>Meeting present requirements without hindering future generations (Paradise Lost: How Plastic is Threatening Africa's Tourism Potential, 2021).</a:t>
            </a:r>
            <a:endParaRPr lang="en-US" sz="1400" dirty="0"/>
          </a:p>
        </p:txBody>
      </p:sp>
      <p:sp>
        <p:nvSpPr>
          <p:cNvPr id="7" name="Shape 4"/>
          <p:cNvSpPr/>
          <p:nvPr/>
        </p:nvSpPr>
        <p:spPr>
          <a:xfrm>
            <a:off x="837724" y="2975253"/>
            <a:ext cx="7468553" cy="1879163"/>
          </a:xfrm>
          <a:prstGeom prst="roundRect">
            <a:avLst>
              <a:gd name="adj" fmla="val 1433"/>
            </a:avLst>
          </a:prstGeom>
          <a:solidFill>
            <a:srgbClr val="F3E7D4"/>
          </a:solidFill>
          <a:ln/>
        </p:spPr>
        <p:txBody>
          <a:bodyPr/>
          <a:lstStyle/>
          <a:p>
            <a:endParaRPr lang="en-US"/>
          </a:p>
        </p:txBody>
      </p:sp>
      <p:sp>
        <p:nvSpPr>
          <p:cNvPr id="8" name="Text 5"/>
          <p:cNvSpPr/>
          <p:nvPr/>
        </p:nvSpPr>
        <p:spPr>
          <a:xfrm>
            <a:off x="1017151" y="3154680"/>
            <a:ext cx="2112169" cy="263962"/>
          </a:xfrm>
          <a:prstGeom prst="rect">
            <a:avLst/>
          </a:prstGeom>
          <a:noFill/>
          <a:ln/>
        </p:spPr>
        <p:txBody>
          <a:bodyPr wrap="none" lIns="0" tIns="0" rIns="0" bIns="0" rtlCol="0" anchor="t"/>
          <a:lstStyle/>
          <a:p>
            <a:pPr marL="0" indent="0" algn="l">
              <a:lnSpc>
                <a:spcPts val="2050"/>
              </a:lnSpc>
              <a:buNone/>
            </a:pPr>
            <a:r>
              <a:rPr lang="en-US" sz="1650" dirty="0">
                <a:solidFill>
                  <a:srgbClr val="3A3630"/>
                </a:solidFill>
                <a:latin typeface="Lora" pitchFamily="34" charset="0"/>
                <a:ea typeface="Lora" pitchFamily="34" charset="-122"/>
                <a:cs typeface="Lora" pitchFamily="34" charset="-120"/>
              </a:rPr>
              <a:t>In Hospitality</a:t>
            </a:r>
            <a:endParaRPr lang="en-US" sz="1650" dirty="0"/>
          </a:p>
        </p:txBody>
      </p:sp>
      <p:sp>
        <p:nvSpPr>
          <p:cNvPr id="9" name="Text 6"/>
          <p:cNvSpPr/>
          <p:nvPr/>
        </p:nvSpPr>
        <p:spPr>
          <a:xfrm>
            <a:off x="1017151" y="3526274"/>
            <a:ext cx="7109698" cy="1148715"/>
          </a:xfrm>
          <a:prstGeom prst="rect">
            <a:avLst/>
          </a:prstGeom>
          <a:noFill/>
          <a:ln/>
        </p:spPr>
        <p:txBody>
          <a:bodyPr wrap="square" lIns="0" tIns="0" rIns="0" bIns="0" rtlCol="0" anchor="t"/>
          <a:lstStyle/>
          <a:p>
            <a:pPr marL="0" indent="0" algn="l">
              <a:lnSpc>
                <a:spcPts val="2250"/>
              </a:lnSpc>
              <a:buNone/>
            </a:pPr>
            <a:r>
              <a:rPr lang="en-US" sz="1400" dirty="0">
                <a:solidFill>
                  <a:srgbClr val="3A3630"/>
                </a:solidFill>
                <a:latin typeface="Source Sans Pro" pitchFamily="34" charset="0"/>
                <a:ea typeface="Source Sans Pro" pitchFamily="34" charset="-122"/>
                <a:cs typeface="Source Sans Pro" pitchFamily="34" charset="-120"/>
              </a:rPr>
              <a:t>In hotels, it includes using resources efficiently, maintaining an honest supply chain, and building community relationships (Host Hotels &amp; Resorts, 2019). This approach integrates environmental protection, human welfare, and profit into corporate activities, according to MDPI (2025).</a:t>
            </a:r>
            <a:endParaRPr lang="en-US" sz="1400" dirty="0"/>
          </a:p>
        </p:txBody>
      </p:sp>
      <p:sp>
        <p:nvSpPr>
          <p:cNvPr id="10" name="Shape 7"/>
          <p:cNvSpPr/>
          <p:nvPr/>
        </p:nvSpPr>
        <p:spPr>
          <a:xfrm>
            <a:off x="837724" y="5033843"/>
            <a:ext cx="7468553" cy="1017627"/>
          </a:xfrm>
          <a:prstGeom prst="roundRect">
            <a:avLst>
              <a:gd name="adj" fmla="val 2646"/>
            </a:avLst>
          </a:prstGeom>
          <a:solidFill>
            <a:srgbClr val="F3E7D4"/>
          </a:solidFill>
          <a:ln/>
        </p:spPr>
        <p:txBody>
          <a:bodyPr/>
          <a:lstStyle/>
          <a:p>
            <a:endParaRPr lang="en-US"/>
          </a:p>
        </p:txBody>
      </p:sp>
      <p:sp>
        <p:nvSpPr>
          <p:cNvPr id="11" name="Text 8"/>
          <p:cNvSpPr/>
          <p:nvPr/>
        </p:nvSpPr>
        <p:spPr>
          <a:xfrm>
            <a:off x="1017151" y="5213271"/>
            <a:ext cx="2112169" cy="263962"/>
          </a:xfrm>
          <a:prstGeom prst="rect">
            <a:avLst/>
          </a:prstGeom>
          <a:noFill/>
          <a:ln/>
        </p:spPr>
        <p:txBody>
          <a:bodyPr wrap="none" lIns="0" tIns="0" rIns="0" bIns="0" rtlCol="0" anchor="t"/>
          <a:lstStyle/>
          <a:p>
            <a:pPr marL="0" indent="0" algn="l">
              <a:lnSpc>
                <a:spcPts val="2050"/>
              </a:lnSpc>
              <a:buNone/>
            </a:pPr>
            <a:r>
              <a:rPr lang="en-US" sz="1650" dirty="0">
                <a:solidFill>
                  <a:srgbClr val="3A3630"/>
                </a:solidFill>
                <a:latin typeface="Lora" pitchFamily="34" charset="0"/>
                <a:ea typeface="Lora" pitchFamily="34" charset="-122"/>
                <a:cs typeface="Lora" pitchFamily="34" charset="-120"/>
              </a:rPr>
              <a:t>Driving Forces</a:t>
            </a:r>
            <a:endParaRPr lang="en-US" sz="1650" dirty="0"/>
          </a:p>
        </p:txBody>
      </p:sp>
      <p:sp>
        <p:nvSpPr>
          <p:cNvPr id="12" name="Text 9"/>
          <p:cNvSpPr/>
          <p:nvPr/>
        </p:nvSpPr>
        <p:spPr>
          <a:xfrm>
            <a:off x="1017151" y="5584865"/>
            <a:ext cx="7109698" cy="287179"/>
          </a:xfrm>
          <a:prstGeom prst="rect">
            <a:avLst/>
          </a:prstGeom>
          <a:noFill/>
          <a:ln/>
        </p:spPr>
        <p:txBody>
          <a:bodyPr wrap="none" lIns="0" tIns="0" rIns="0" bIns="0" rtlCol="0" anchor="t"/>
          <a:lstStyle/>
          <a:p>
            <a:pPr marL="0" indent="0" algn="l">
              <a:lnSpc>
                <a:spcPts val="2250"/>
              </a:lnSpc>
              <a:buNone/>
            </a:pPr>
            <a:r>
              <a:rPr lang="en-US" sz="1400" dirty="0">
                <a:solidFill>
                  <a:srgbClr val="3A3630"/>
                </a:solidFill>
                <a:latin typeface="Source Sans Pro" pitchFamily="34" charset="0"/>
                <a:ea typeface="Source Sans Pro" pitchFamily="34" charset="-122"/>
                <a:cs typeface="Source Sans Pro" pitchFamily="34" charset="-120"/>
              </a:rPr>
              <a:t>Hotels are going greener to satisfy customers and the government (DNV, 2025.1).</a:t>
            </a:r>
            <a:endParaRPr lang="en-US" sz="1400" dirty="0"/>
          </a:p>
        </p:txBody>
      </p:sp>
      <p:sp>
        <p:nvSpPr>
          <p:cNvPr id="13" name="Shape 10"/>
          <p:cNvSpPr/>
          <p:nvPr/>
        </p:nvSpPr>
        <p:spPr>
          <a:xfrm>
            <a:off x="837724" y="6230898"/>
            <a:ext cx="7468553" cy="1304806"/>
          </a:xfrm>
          <a:prstGeom prst="roundRect">
            <a:avLst>
              <a:gd name="adj" fmla="val 2064"/>
            </a:avLst>
          </a:prstGeom>
          <a:solidFill>
            <a:srgbClr val="F3E7D4"/>
          </a:solidFill>
          <a:ln/>
        </p:spPr>
        <p:txBody>
          <a:bodyPr/>
          <a:lstStyle/>
          <a:p>
            <a:endParaRPr lang="en-US"/>
          </a:p>
        </p:txBody>
      </p:sp>
      <p:sp>
        <p:nvSpPr>
          <p:cNvPr id="14" name="Text 11"/>
          <p:cNvSpPr/>
          <p:nvPr/>
        </p:nvSpPr>
        <p:spPr>
          <a:xfrm>
            <a:off x="1017151" y="6410325"/>
            <a:ext cx="2112169" cy="263962"/>
          </a:xfrm>
          <a:prstGeom prst="rect">
            <a:avLst/>
          </a:prstGeom>
          <a:noFill/>
          <a:ln/>
        </p:spPr>
        <p:txBody>
          <a:bodyPr wrap="none" lIns="0" tIns="0" rIns="0" bIns="0" rtlCol="0" anchor="t"/>
          <a:lstStyle/>
          <a:p>
            <a:pPr marL="0" indent="0" algn="l">
              <a:lnSpc>
                <a:spcPts val="2050"/>
              </a:lnSpc>
              <a:buNone/>
            </a:pPr>
            <a:r>
              <a:rPr lang="en-US" sz="1650" dirty="0">
                <a:solidFill>
                  <a:srgbClr val="3A3630"/>
                </a:solidFill>
                <a:latin typeface="Lora" pitchFamily="34" charset="0"/>
                <a:ea typeface="Lora" pitchFamily="34" charset="-122"/>
                <a:cs typeface="Lora" pitchFamily="34" charset="-120"/>
              </a:rPr>
              <a:t>Business Impact</a:t>
            </a:r>
            <a:endParaRPr lang="en-US" sz="1650" dirty="0"/>
          </a:p>
        </p:txBody>
      </p:sp>
      <p:sp>
        <p:nvSpPr>
          <p:cNvPr id="15" name="Text 12"/>
          <p:cNvSpPr/>
          <p:nvPr/>
        </p:nvSpPr>
        <p:spPr>
          <a:xfrm>
            <a:off x="1017151" y="6781919"/>
            <a:ext cx="7109698" cy="574358"/>
          </a:xfrm>
          <a:prstGeom prst="rect">
            <a:avLst/>
          </a:prstGeom>
          <a:noFill/>
          <a:ln/>
        </p:spPr>
        <p:txBody>
          <a:bodyPr wrap="square" lIns="0" tIns="0" rIns="0" bIns="0" rtlCol="0" anchor="t"/>
          <a:lstStyle/>
          <a:p>
            <a:pPr marL="0" indent="0" algn="l">
              <a:lnSpc>
                <a:spcPts val="2250"/>
              </a:lnSpc>
              <a:buNone/>
            </a:pPr>
            <a:r>
              <a:rPr lang="en-US" sz="1400" dirty="0">
                <a:solidFill>
                  <a:srgbClr val="3A3630"/>
                </a:solidFill>
                <a:latin typeface="Source Sans Pro" pitchFamily="34" charset="0"/>
                <a:ea typeface="Source Sans Pro" pitchFamily="34" charset="-122"/>
                <a:cs typeface="Source Sans Pro" pitchFamily="34" charset="-120"/>
              </a:rPr>
              <a:t>In a shifting global market, emphasising sustainability can boost a brand's image and longevity (Host Hotels &amp; Resorts, 2019).</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837724" y="769263"/>
            <a:ext cx="4786551" cy="563285"/>
          </a:xfrm>
          <a:prstGeom prst="rect">
            <a:avLst/>
          </a:prstGeom>
          <a:noFill/>
          <a:ln/>
        </p:spPr>
        <p:txBody>
          <a:bodyPr wrap="none" lIns="0" tIns="0" rIns="0" bIns="0" rtlCol="0" anchor="t"/>
          <a:lstStyle/>
          <a:p>
            <a:pPr marL="0" indent="0" algn="l">
              <a:lnSpc>
                <a:spcPts val="4400"/>
              </a:lnSpc>
              <a:buNone/>
            </a:pPr>
            <a:r>
              <a:rPr lang="en-US" sz="3500" dirty="0">
                <a:solidFill>
                  <a:srgbClr val="38512F"/>
                </a:solidFill>
                <a:latin typeface="Lora" pitchFamily="34" charset="0"/>
                <a:ea typeface="Lora" pitchFamily="34" charset="-122"/>
                <a:cs typeface="Lora" pitchFamily="34" charset="-120"/>
              </a:rPr>
              <a:t>Hospitality Application</a:t>
            </a:r>
            <a:endParaRPr lang="en-US" sz="3500" dirty="0"/>
          </a:p>
        </p:txBody>
      </p:sp>
      <p:pic>
        <p:nvPicPr>
          <p:cNvPr id="3" name="Image 0" descr="preencoded.png"/>
          <p:cNvPicPr>
            <a:picLocks noChangeAspect="1"/>
          </p:cNvPicPr>
          <p:nvPr/>
        </p:nvPicPr>
        <p:blipFill>
          <a:blip r:embed="rId3"/>
          <a:stretch>
            <a:fillRect/>
          </a:stretch>
        </p:blipFill>
        <p:spPr>
          <a:xfrm>
            <a:off x="837724" y="1715453"/>
            <a:ext cx="957501" cy="1148953"/>
          </a:xfrm>
          <a:prstGeom prst="rect">
            <a:avLst/>
          </a:prstGeom>
        </p:spPr>
      </p:pic>
      <p:sp>
        <p:nvSpPr>
          <p:cNvPr id="4" name="Text 1"/>
          <p:cNvSpPr/>
          <p:nvPr/>
        </p:nvSpPr>
        <p:spPr>
          <a:xfrm>
            <a:off x="2082403" y="1906905"/>
            <a:ext cx="2341840" cy="281583"/>
          </a:xfrm>
          <a:prstGeom prst="rect">
            <a:avLst/>
          </a:prstGeom>
          <a:noFill/>
          <a:ln/>
        </p:spPr>
        <p:txBody>
          <a:bodyPr wrap="none" lIns="0" tIns="0" rIns="0" bIns="0" rtlCol="0" anchor="t"/>
          <a:lstStyle/>
          <a:p>
            <a:pPr marL="0" indent="0" algn="l">
              <a:lnSpc>
                <a:spcPts val="2200"/>
              </a:lnSpc>
              <a:buNone/>
            </a:pPr>
            <a:r>
              <a:rPr lang="en-US" sz="1750" dirty="0">
                <a:solidFill>
                  <a:srgbClr val="3A3630"/>
                </a:solidFill>
                <a:latin typeface="Lora" pitchFamily="34" charset="0"/>
                <a:ea typeface="Lora" pitchFamily="34" charset="-122"/>
                <a:cs typeface="Lora" pitchFamily="34" charset="-120"/>
              </a:rPr>
              <a:t>Resource Dependency</a:t>
            </a:r>
            <a:endParaRPr lang="en-US" sz="1750" dirty="0"/>
          </a:p>
        </p:txBody>
      </p:sp>
      <p:sp>
        <p:nvSpPr>
          <p:cNvPr id="5" name="Text 2"/>
          <p:cNvSpPr/>
          <p:nvPr/>
        </p:nvSpPr>
        <p:spPr>
          <a:xfrm>
            <a:off x="2082403" y="2303383"/>
            <a:ext cx="11710273" cy="306229"/>
          </a:xfrm>
          <a:prstGeom prst="rect">
            <a:avLst/>
          </a:prstGeom>
          <a:noFill/>
          <a:ln/>
        </p:spPr>
        <p:txBody>
          <a:bodyPr wrap="none" lIns="0" tIns="0" rIns="0" bIns="0" rtlCol="0" anchor="t"/>
          <a:lstStyle/>
          <a:p>
            <a:pPr marL="0" indent="0" algn="l">
              <a:lnSpc>
                <a:spcPts val="2400"/>
              </a:lnSpc>
              <a:buNone/>
            </a:pPr>
            <a:r>
              <a:rPr lang="en-US" sz="1500" dirty="0">
                <a:solidFill>
                  <a:srgbClr val="3A3630"/>
                </a:solidFill>
                <a:latin typeface="Source Sans Pro" pitchFamily="34" charset="0"/>
                <a:ea typeface="Source Sans Pro" pitchFamily="34" charset="-122"/>
                <a:cs typeface="Source Sans Pro" pitchFamily="34" charset="-120"/>
              </a:rPr>
              <a:t>The hospitality industry needs water, energy, and ecosystems to entertain guests (Reuters, 2021).</a:t>
            </a:r>
            <a:endParaRPr lang="en-US" sz="1500" dirty="0"/>
          </a:p>
        </p:txBody>
      </p:sp>
      <p:pic>
        <p:nvPicPr>
          <p:cNvPr id="6" name="Image 1" descr="preencoded.png"/>
          <p:cNvPicPr>
            <a:picLocks noChangeAspect="1"/>
          </p:cNvPicPr>
          <p:nvPr/>
        </p:nvPicPr>
        <p:blipFill>
          <a:blip r:embed="rId4"/>
          <a:stretch>
            <a:fillRect/>
          </a:stretch>
        </p:blipFill>
        <p:spPr>
          <a:xfrm>
            <a:off x="837724" y="2864406"/>
            <a:ext cx="957501" cy="1148953"/>
          </a:xfrm>
          <a:prstGeom prst="rect">
            <a:avLst/>
          </a:prstGeom>
        </p:spPr>
      </p:pic>
      <p:sp>
        <p:nvSpPr>
          <p:cNvPr id="7" name="Text 3"/>
          <p:cNvSpPr/>
          <p:nvPr/>
        </p:nvSpPr>
        <p:spPr>
          <a:xfrm>
            <a:off x="2082403" y="3055858"/>
            <a:ext cx="2252901" cy="281583"/>
          </a:xfrm>
          <a:prstGeom prst="rect">
            <a:avLst/>
          </a:prstGeom>
          <a:noFill/>
          <a:ln/>
        </p:spPr>
        <p:txBody>
          <a:bodyPr wrap="none" lIns="0" tIns="0" rIns="0" bIns="0" rtlCol="0" anchor="t"/>
          <a:lstStyle/>
          <a:p>
            <a:pPr marL="0" indent="0" algn="l">
              <a:lnSpc>
                <a:spcPts val="2200"/>
              </a:lnSpc>
              <a:buNone/>
            </a:pPr>
            <a:r>
              <a:rPr lang="en-US" sz="1750" dirty="0">
                <a:solidFill>
                  <a:srgbClr val="3A3630"/>
                </a:solidFill>
                <a:latin typeface="Lora" pitchFamily="34" charset="0"/>
                <a:ea typeface="Lora" pitchFamily="34" charset="-122"/>
                <a:cs typeface="Lora" pitchFamily="34" charset="-120"/>
              </a:rPr>
              <a:t>Risk of Overuse</a:t>
            </a:r>
            <a:endParaRPr lang="en-US" sz="1750" dirty="0"/>
          </a:p>
        </p:txBody>
      </p:sp>
      <p:sp>
        <p:nvSpPr>
          <p:cNvPr id="8" name="Text 4"/>
          <p:cNvSpPr/>
          <p:nvPr/>
        </p:nvSpPr>
        <p:spPr>
          <a:xfrm>
            <a:off x="2082403" y="3452336"/>
            <a:ext cx="11710273" cy="306229"/>
          </a:xfrm>
          <a:prstGeom prst="rect">
            <a:avLst/>
          </a:prstGeom>
          <a:noFill/>
          <a:ln/>
        </p:spPr>
        <p:txBody>
          <a:bodyPr wrap="none" lIns="0" tIns="0" rIns="0" bIns="0" rtlCol="0" anchor="t"/>
          <a:lstStyle/>
          <a:p>
            <a:pPr marL="0" indent="0" algn="l">
              <a:lnSpc>
                <a:spcPts val="2400"/>
              </a:lnSpc>
              <a:buNone/>
            </a:pPr>
            <a:r>
              <a:rPr lang="en-US" sz="1500" dirty="0">
                <a:solidFill>
                  <a:srgbClr val="3A3630"/>
                </a:solidFill>
                <a:latin typeface="Source Sans Pro" pitchFamily="34" charset="0"/>
                <a:ea typeface="Source Sans Pro" pitchFamily="34" charset="-122"/>
                <a:cs typeface="Source Sans Pro" pitchFamily="34" charset="-120"/>
              </a:rPr>
              <a:t>Overuse of resources puts hotels at risk of closure.</a:t>
            </a:r>
            <a:endParaRPr lang="en-US" sz="1500" dirty="0"/>
          </a:p>
        </p:txBody>
      </p:sp>
      <p:pic>
        <p:nvPicPr>
          <p:cNvPr id="9" name="Image 2" descr="preencoded.png"/>
          <p:cNvPicPr>
            <a:picLocks noChangeAspect="1"/>
          </p:cNvPicPr>
          <p:nvPr/>
        </p:nvPicPr>
        <p:blipFill>
          <a:blip r:embed="rId5"/>
          <a:stretch>
            <a:fillRect/>
          </a:stretch>
        </p:blipFill>
        <p:spPr>
          <a:xfrm>
            <a:off x="837724" y="4013359"/>
            <a:ext cx="957501" cy="1148953"/>
          </a:xfrm>
          <a:prstGeom prst="rect">
            <a:avLst/>
          </a:prstGeom>
        </p:spPr>
      </p:pic>
      <p:sp>
        <p:nvSpPr>
          <p:cNvPr id="10" name="Text 5"/>
          <p:cNvSpPr/>
          <p:nvPr/>
        </p:nvSpPr>
        <p:spPr>
          <a:xfrm>
            <a:off x="2082403" y="4204811"/>
            <a:ext cx="2252901" cy="281583"/>
          </a:xfrm>
          <a:prstGeom prst="rect">
            <a:avLst/>
          </a:prstGeom>
          <a:noFill/>
          <a:ln/>
        </p:spPr>
        <p:txBody>
          <a:bodyPr wrap="none" lIns="0" tIns="0" rIns="0" bIns="0" rtlCol="0" anchor="t"/>
          <a:lstStyle/>
          <a:p>
            <a:pPr marL="0" indent="0" algn="l">
              <a:lnSpc>
                <a:spcPts val="2200"/>
              </a:lnSpc>
              <a:buNone/>
            </a:pPr>
            <a:r>
              <a:rPr lang="en-US" sz="1750" dirty="0">
                <a:solidFill>
                  <a:srgbClr val="3A3630"/>
                </a:solidFill>
                <a:latin typeface="Lora" pitchFamily="34" charset="0"/>
                <a:ea typeface="Lora" pitchFamily="34" charset="-122"/>
                <a:cs typeface="Lora" pitchFamily="34" charset="-120"/>
              </a:rPr>
              <a:t>Consumer Demand</a:t>
            </a:r>
            <a:endParaRPr lang="en-US" sz="1750" dirty="0"/>
          </a:p>
        </p:txBody>
      </p:sp>
      <p:sp>
        <p:nvSpPr>
          <p:cNvPr id="11" name="Text 6"/>
          <p:cNvSpPr/>
          <p:nvPr/>
        </p:nvSpPr>
        <p:spPr>
          <a:xfrm>
            <a:off x="2082403" y="4601289"/>
            <a:ext cx="11710273" cy="306229"/>
          </a:xfrm>
          <a:prstGeom prst="rect">
            <a:avLst/>
          </a:prstGeom>
          <a:noFill/>
          <a:ln/>
        </p:spPr>
        <p:txBody>
          <a:bodyPr wrap="none" lIns="0" tIns="0" rIns="0" bIns="0" rtlCol="0" anchor="t"/>
          <a:lstStyle/>
          <a:p>
            <a:pPr marL="0" indent="0" algn="l">
              <a:lnSpc>
                <a:spcPts val="2400"/>
              </a:lnSpc>
              <a:buNone/>
            </a:pPr>
            <a:r>
              <a:rPr lang="en-US" sz="1500" dirty="0">
                <a:solidFill>
                  <a:srgbClr val="3A3630"/>
                </a:solidFill>
                <a:latin typeface="Source Sans Pro" pitchFamily="34" charset="0"/>
                <a:ea typeface="Source Sans Pro" pitchFamily="34" charset="-122"/>
                <a:cs typeface="Source Sans Pro" pitchFamily="34" charset="-120"/>
              </a:rPr>
              <a:t>Travellers today want moral, environmentally friendly hotels that reduce carbon footprints and waste (Hilton, 2019).</a:t>
            </a:r>
            <a:endParaRPr lang="en-US" sz="1500" dirty="0"/>
          </a:p>
        </p:txBody>
      </p:sp>
      <p:pic>
        <p:nvPicPr>
          <p:cNvPr id="12" name="Image 3" descr="preencoded.png"/>
          <p:cNvPicPr>
            <a:picLocks noChangeAspect="1"/>
          </p:cNvPicPr>
          <p:nvPr/>
        </p:nvPicPr>
        <p:blipFill>
          <a:blip r:embed="rId6"/>
          <a:stretch>
            <a:fillRect/>
          </a:stretch>
        </p:blipFill>
        <p:spPr>
          <a:xfrm>
            <a:off x="837724" y="5162312"/>
            <a:ext cx="957501" cy="1148953"/>
          </a:xfrm>
          <a:prstGeom prst="rect">
            <a:avLst/>
          </a:prstGeom>
        </p:spPr>
      </p:pic>
      <p:sp>
        <p:nvSpPr>
          <p:cNvPr id="13" name="Text 7"/>
          <p:cNvSpPr/>
          <p:nvPr/>
        </p:nvSpPr>
        <p:spPr>
          <a:xfrm>
            <a:off x="2082403" y="5353764"/>
            <a:ext cx="2252901" cy="281583"/>
          </a:xfrm>
          <a:prstGeom prst="rect">
            <a:avLst/>
          </a:prstGeom>
          <a:noFill/>
          <a:ln/>
        </p:spPr>
        <p:txBody>
          <a:bodyPr wrap="none" lIns="0" tIns="0" rIns="0" bIns="0" rtlCol="0" anchor="t"/>
          <a:lstStyle/>
          <a:p>
            <a:pPr marL="0" indent="0" algn="l">
              <a:lnSpc>
                <a:spcPts val="2200"/>
              </a:lnSpc>
              <a:buNone/>
            </a:pPr>
            <a:r>
              <a:rPr lang="en-US" sz="1750" dirty="0">
                <a:solidFill>
                  <a:srgbClr val="3A3630"/>
                </a:solidFill>
                <a:latin typeface="Lora" pitchFamily="34" charset="0"/>
                <a:ea typeface="Lora" pitchFamily="34" charset="-122"/>
                <a:cs typeface="Lora" pitchFamily="34" charset="-120"/>
              </a:rPr>
              <a:t>Regulatory Pressure</a:t>
            </a:r>
            <a:endParaRPr lang="en-US" sz="1750" dirty="0"/>
          </a:p>
        </p:txBody>
      </p:sp>
      <p:sp>
        <p:nvSpPr>
          <p:cNvPr id="14" name="Text 8"/>
          <p:cNvSpPr/>
          <p:nvPr/>
        </p:nvSpPr>
        <p:spPr>
          <a:xfrm>
            <a:off x="2082403" y="5750243"/>
            <a:ext cx="11710273" cy="306229"/>
          </a:xfrm>
          <a:prstGeom prst="rect">
            <a:avLst/>
          </a:prstGeom>
          <a:noFill/>
          <a:ln/>
        </p:spPr>
        <p:txBody>
          <a:bodyPr wrap="none" lIns="0" tIns="0" rIns="0" bIns="0" rtlCol="0" anchor="t"/>
          <a:lstStyle/>
          <a:p>
            <a:pPr marL="0" indent="0" algn="l">
              <a:lnSpc>
                <a:spcPts val="2400"/>
              </a:lnSpc>
              <a:buNone/>
            </a:pPr>
            <a:r>
              <a:rPr lang="en-US" sz="1500" dirty="0">
                <a:solidFill>
                  <a:srgbClr val="3A3630"/>
                </a:solidFill>
                <a:latin typeface="Source Sans Pro" pitchFamily="34" charset="0"/>
                <a:ea typeface="Source Sans Pro" pitchFamily="34" charset="-122"/>
                <a:cs typeface="Source Sans Pro" pitchFamily="34" charset="-120"/>
              </a:rPr>
              <a:t>Local governments and regulators are also pressuring hotels to lessen their environmental impact (Reuters, 20257).</a:t>
            </a:r>
            <a:endParaRPr lang="en-US" sz="1500" dirty="0"/>
          </a:p>
        </p:txBody>
      </p:sp>
      <p:pic>
        <p:nvPicPr>
          <p:cNvPr id="15" name="Image 4" descr="preencoded.png"/>
          <p:cNvPicPr>
            <a:picLocks noChangeAspect="1"/>
          </p:cNvPicPr>
          <p:nvPr/>
        </p:nvPicPr>
        <p:blipFill>
          <a:blip r:embed="rId7"/>
          <a:stretch>
            <a:fillRect/>
          </a:stretch>
        </p:blipFill>
        <p:spPr>
          <a:xfrm>
            <a:off x="837724" y="6311265"/>
            <a:ext cx="957501" cy="1148953"/>
          </a:xfrm>
          <a:prstGeom prst="rect">
            <a:avLst/>
          </a:prstGeom>
        </p:spPr>
      </p:pic>
      <p:sp>
        <p:nvSpPr>
          <p:cNvPr id="16" name="Text 9"/>
          <p:cNvSpPr/>
          <p:nvPr/>
        </p:nvSpPr>
        <p:spPr>
          <a:xfrm>
            <a:off x="2082403" y="6502718"/>
            <a:ext cx="2428994" cy="281583"/>
          </a:xfrm>
          <a:prstGeom prst="rect">
            <a:avLst/>
          </a:prstGeom>
          <a:noFill/>
          <a:ln/>
        </p:spPr>
        <p:txBody>
          <a:bodyPr wrap="none" lIns="0" tIns="0" rIns="0" bIns="0" rtlCol="0" anchor="t"/>
          <a:lstStyle/>
          <a:p>
            <a:pPr marL="0" indent="0" algn="l">
              <a:lnSpc>
                <a:spcPts val="2200"/>
              </a:lnSpc>
              <a:buNone/>
            </a:pPr>
            <a:r>
              <a:rPr lang="en-US" sz="1750" dirty="0">
                <a:solidFill>
                  <a:srgbClr val="3A3630"/>
                </a:solidFill>
                <a:latin typeface="Lora" pitchFamily="34" charset="0"/>
                <a:ea typeface="Lora" pitchFamily="34" charset="-122"/>
                <a:cs typeface="Lora" pitchFamily="34" charset="-120"/>
              </a:rPr>
              <a:t>Competitive Advantage</a:t>
            </a:r>
            <a:endParaRPr lang="en-US" sz="1750" dirty="0"/>
          </a:p>
        </p:txBody>
      </p:sp>
      <p:sp>
        <p:nvSpPr>
          <p:cNvPr id="17" name="Text 10"/>
          <p:cNvSpPr/>
          <p:nvPr/>
        </p:nvSpPr>
        <p:spPr>
          <a:xfrm>
            <a:off x="2082403" y="6899196"/>
            <a:ext cx="11710273" cy="306229"/>
          </a:xfrm>
          <a:prstGeom prst="rect">
            <a:avLst/>
          </a:prstGeom>
          <a:noFill/>
          <a:ln/>
        </p:spPr>
        <p:txBody>
          <a:bodyPr wrap="none" lIns="0" tIns="0" rIns="0" bIns="0" rtlCol="0" anchor="t"/>
          <a:lstStyle/>
          <a:p>
            <a:pPr marL="0" indent="0" algn="l">
              <a:lnSpc>
                <a:spcPts val="2400"/>
              </a:lnSpc>
              <a:buNone/>
            </a:pPr>
            <a:r>
              <a:rPr lang="en-US" sz="1500" dirty="0">
                <a:solidFill>
                  <a:srgbClr val="3A3630"/>
                </a:solidFill>
                <a:latin typeface="Source Sans Pro" pitchFamily="34" charset="0"/>
                <a:ea typeface="Source Sans Pro" pitchFamily="34" charset="-122"/>
                <a:cs typeface="Source Sans Pro" pitchFamily="34" charset="-120"/>
              </a:rPr>
              <a:t>Sustainability is now essential for competitive advantage and customer loyalty (Plan A, 2025).</a:t>
            </a:r>
            <a:endParaRPr lang="en-US" sz="15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543413"/>
          </a:xfrm>
          <a:prstGeom prst="rect">
            <a:avLst/>
          </a:prstGeom>
        </p:spPr>
      </p:pic>
      <p:sp>
        <p:nvSpPr>
          <p:cNvPr id="3" name="Text 0"/>
          <p:cNvSpPr/>
          <p:nvPr/>
        </p:nvSpPr>
        <p:spPr>
          <a:xfrm>
            <a:off x="837724" y="3237428"/>
            <a:ext cx="5739765" cy="598408"/>
          </a:xfrm>
          <a:prstGeom prst="rect">
            <a:avLst/>
          </a:prstGeom>
          <a:noFill/>
          <a:ln/>
        </p:spPr>
        <p:txBody>
          <a:bodyPr wrap="none" lIns="0" tIns="0" rIns="0" bIns="0" rtlCol="0" anchor="t"/>
          <a:lstStyle/>
          <a:p>
            <a:pPr marL="0" indent="0" algn="l">
              <a:lnSpc>
                <a:spcPts val="4700"/>
              </a:lnSpc>
              <a:buNone/>
            </a:pPr>
            <a:r>
              <a:rPr lang="en-US" sz="3750" dirty="0">
                <a:solidFill>
                  <a:srgbClr val="38512F"/>
                </a:solidFill>
                <a:latin typeface="Lora" pitchFamily="34" charset="0"/>
                <a:ea typeface="Lora" pitchFamily="34" charset="-122"/>
                <a:cs typeface="Lora" pitchFamily="34" charset="-120"/>
              </a:rPr>
              <a:t>Work Key Themes Review</a:t>
            </a:r>
            <a:endParaRPr lang="en-US" sz="3750" dirty="0"/>
          </a:p>
        </p:txBody>
      </p:sp>
      <p:sp>
        <p:nvSpPr>
          <p:cNvPr id="4" name="Shape 1"/>
          <p:cNvSpPr/>
          <p:nvPr/>
        </p:nvSpPr>
        <p:spPr>
          <a:xfrm>
            <a:off x="837724" y="4140994"/>
            <a:ext cx="457795" cy="457795"/>
          </a:xfrm>
          <a:prstGeom prst="roundRect">
            <a:avLst>
              <a:gd name="adj" fmla="val 6667"/>
            </a:avLst>
          </a:prstGeom>
          <a:solidFill>
            <a:srgbClr val="F3E7D4"/>
          </a:solidFill>
          <a:ln/>
        </p:spPr>
        <p:txBody>
          <a:bodyPr/>
          <a:lstStyle/>
          <a:p>
            <a:endParaRPr lang="en-US"/>
          </a:p>
        </p:txBody>
      </p:sp>
      <p:pic>
        <p:nvPicPr>
          <p:cNvPr id="5" name="Image 1" descr="preencoded.png"/>
          <p:cNvPicPr>
            <a:picLocks noChangeAspect="1"/>
          </p:cNvPicPr>
          <p:nvPr/>
        </p:nvPicPr>
        <p:blipFill>
          <a:blip r:embed="rId4"/>
          <a:stretch>
            <a:fillRect/>
          </a:stretch>
        </p:blipFill>
        <p:spPr>
          <a:xfrm>
            <a:off x="922972" y="4190345"/>
            <a:ext cx="287179" cy="358973"/>
          </a:xfrm>
          <a:prstGeom prst="rect">
            <a:avLst/>
          </a:prstGeom>
        </p:spPr>
      </p:pic>
      <p:sp>
        <p:nvSpPr>
          <p:cNvPr id="6" name="Text 2"/>
          <p:cNvSpPr/>
          <p:nvPr/>
        </p:nvSpPr>
        <p:spPr>
          <a:xfrm>
            <a:off x="1498878" y="4210883"/>
            <a:ext cx="2393752" cy="299204"/>
          </a:xfrm>
          <a:prstGeom prst="rect">
            <a:avLst/>
          </a:prstGeom>
          <a:noFill/>
          <a:ln/>
        </p:spPr>
        <p:txBody>
          <a:bodyPr wrap="none" lIns="0" tIns="0" rIns="0" bIns="0" rtlCol="0" anchor="t"/>
          <a:lstStyle/>
          <a:p>
            <a:pPr marL="0" indent="0" algn="l">
              <a:lnSpc>
                <a:spcPts val="2350"/>
              </a:lnSpc>
              <a:buNone/>
            </a:pPr>
            <a:r>
              <a:rPr lang="en-US" sz="1850" dirty="0">
                <a:solidFill>
                  <a:srgbClr val="3A3630"/>
                </a:solidFill>
                <a:latin typeface="Lora" pitchFamily="34" charset="0"/>
                <a:ea typeface="Lora" pitchFamily="34" charset="-122"/>
                <a:cs typeface="Lora" pitchFamily="34" charset="-120"/>
              </a:rPr>
              <a:t>Triple Bottom Line</a:t>
            </a:r>
            <a:endParaRPr lang="en-US" sz="1850" dirty="0"/>
          </a:p>
        </p:txBody>
      </p:sp>
      <p:sp>
        <p:nvSpPr>
          <p:cNvPr id="7" name="Text 3"/>
          <p:cNvSpPr/>
          <p:nvPr/>
        </p:nvSpPr>
        <p:spPr>
          <a:xfrm>
            <a:off x="1498878" y="4632127"/>
            <a:ext cx="3487579" cy="976551"/>
          </a:xfrm>
          <a:prstGeom prst="rect">
            <a:avLst/>
          </a:prstGeom>
          <a:noFill/>
          <a:ln/>
        </p:spPr>
        <p:txBody>
          <a:bodyPr wrap="square" lIns="0" tIns="0" rIns="0" bIns="0" rtlCol="0" anchor="t"/>
          <a:lstStyle/>
          <a:p>
            <a:pPr marL="0" indent="0" algn="l">
              <a:lnSpc>
                <a:spcPts val="2550"/>
              </a:lnSpc>
              <a:buNone/>
            </a:pPr>
            <a:r>
              <a:rPr lang="en-US" sz="1600" dirty="0">
                <a:solidFill>
                  <a:srgbClr val="3A3630"/>
                </a:solidFill>
                <a:latin typeface="Source Sans Pro" pitchFamily="34" charset="0"/>
                <a:ea typeface="Source Sans Pro" pitchFamily="34" charset="-122"/>
                <a:cs typeface="Source Sans Pro" pitchFamily="34" charset="-120"/>
              </a:rPr>
              <a:t>Academic magazines promote the triple bottom line—people, earth, and profit—to make hotels greener (Hilton, 2019).</a:t>
            </a:r>
            <a:endParaRPr lang="en-US" sz="1600" dirty="0"/>
          </a:p>
        </p:txBody>
      </p:sp>
      <p:sp>
        <p:nvSpPr>
          <p:cNvPr id="8" name="Shape 4"/>
          <p:cNvSpPr/>
          <p:nvPr/>
        </p:nvSpPr>
        <p:spPr>
          <a:xfrm>
            <a:off x="5240774" y="4140994"/>
            <a:ext cx="457795" cy="457795"/>
          </a:xfrm>
          <a:prstGeom prst="roundRect">
            <a:avLst>
              <a:gd name="adj" fmla="val 6667"/>
            </a:avLst>
          </a:prstGeom>
          <a:solidFill>
            <a:srgbClr val="F3E7D4"/>
          </a:solidFill>
          <a:ln/>
        </p:spPr>
        <p:txBody>
          <a:bodyPr/>
          <a:lstStyle/>
          <a:p>
            <a:endParaRPr lang="en-US"/>
          </a:p>
        </p:txBody>
      </p:sp>
      <p:pic>
        <p:nvPicPr>
          <p:cNvPr id="9" name="Image 2" descr="preencoded.png"/>
          <p:cNvPicPr>
            <a:picLocks noChangeAspect="1"/>
          </p:cNvPicPr>
          <p:nvPr/>
        </p:nvPicPr>
        <p:blipFill>
          <a:blip r:embed="rId5"/>
          <a:stretch>
            <a:fillRect/>
          </a:stretch>
        </p:blipFill>
        <p:spPr>
          <a:xfrm>
            <a:off x="5326023" y="4190345"/>
            <a:ext cx="287179" cy="358973"/>
          </a:xfrm>
          <a:prstGeom prst="rect">
            <a:avLst/>
          </a:prstGeom>
        </p:spPr>
      </p:pic>
      <p:sp>
        <p:nvSpPr>
          <p:cNvPr id="10" name="Text 5"/>
          <p:cNvSpPr/>
          <p:nvPr/>
        </p:nvSpPr>
        <p:spPr>
          <a:xfrm>
            <a:off x="5901928" y="4210883"/>
            <a:ext cx="3487579" cy="598408"/>
          </a:xfrm>
          <a:prstGeom prst="rect">
            <a:avLst/>
          </a:prstGeom>
          <a:noFill/>
          <a:ln/>
        </p:spPr>
        <p:txBody>
          <a:bodyPr wrap="square" lIns="0" tIns="0" rIns="0" bIns="0" rtlCol="0" anchor="t"/>
          <a:lstStyle/>
          <a:p>
            <a:pPr marL="0" indent="0" algn="l">
              <a:lnSpc>
                <a:spcPts val="2350"/>
              </a:lnSpc>
              <a:buNone/>
            </a:pPr>
            <a:r>
              <a:rPr lang="en-US" sz="1850" dirty="0">
                <a:solidFill>
                  <a:srgbClr val="3A3630"/>
                </a:solidFill>
                <a:latin typeface="Lora" pitchFamily="34" charset="0"/>
                <a:ea typeface="Lora" pitchFamily="34" charset="-122"/>
                <a:cs typeface="Lora" pitchFamily="34" charset="-120"/>
              </a:rPr>
              <a:t>Implementation Success Factors</a:t>
            </a:r>
            <a:endParaRPr lang="en-US" sz="1850" dirty="0"/>
          </a:p>
        </p:txBody>
      </p:sp>
      <p:sp>
        <p:nvSpPr>
          <p:cNvPr id="11" name="Text 6"/>
          <p:cNvSpPr/>
          <p:nvPr/>
        </p:nvSpPr>
        <p:spPr>
          <a:xfrm>
            <a:off x="5901928" y="4931331"/>
            <a:ext cx="3487579" cy="2604135"/>
          </a:xfrm>
          <a:prstGeom prst="rect">
            <a:avLst/>
          </a:prstGeom>
          <a:noFill/>
          <a:ln/>
        </p:spPr>
        <p:txBody>
          <a:bodyPr wrap="square" lIns="0" tIns="0" rIns="0" bIns="0" rtlCol="0" anchor="t"/>
          <a:lstStyle/>
          <a:p>
            <a:pPr marL="0" indent="0" algn="l">
              <a:lnSpc>
                <a:spcPts val="2550"/>
              </a:lnSpc>
              <a:buNone/>
            </a:pPr>
            <a:r>
              <a:rPr lang="en-US" sz="1600" dirty="0">
                <a:solidFill>
                  <a:srgbClr val="3A3630"/>
                </a:solidFill>
                <a:latin typeface="Source Sans Pro" pitchFamily="34" charset="0"/>
                <a:ea typeface="Source Sans Pro" pitchFamily="34" charset="-122"/>
                <a:cs typeface="Source Sans Pro" pitchFamily="34" charset="-120"/>
              </a:rPr>
              <a:t>Researchers recommend leadership support and staff participation for successful implementation (Eton College, 2021). According to Emerald Insight (2025), several studies suggest that well-run environmental projects save money, boost brands, and reduce hazards.</a:t>
            </a:r>
            <a:endParaRPr lang="en-US" sz="1600" dirty="0"/>
          </a:p>
        </p:txBody>
      </p:sp>
      <p:sp>
        <p:nvSpPr>
          <p:cNvPr id="12" name="Shape 7"/>
          <p:cNvSpPr/>
          <p:nvPr/>
        </p:nvSpPr>
        <p:spPr>
          <a:xfrm>
            <a:off x="9643824" y="4140994"/>
            <a:ext cx="457795" cy="457795"/>
          </a:xfrm>
          <a:prstGeom prst="roundRect">
            <a:avLst>
              <a:gd name="adj" fmla="val 6667"/>
            </a:avLst>
          </a:prstGeom>
          <a:solidFill>
            <a:srgbClr val="F3E7D4"/>
          </a:solidFill>
          <a:ln/>
        </p:spPr>
        <p:txBody>
          <a:bodyPr/>
          <a:lstStyle/>
          <a:p>
            <a:endParaRPr lang="en-US"/>
          </a:p>
        </p:txBody>
      </p:sp>
      <p:pic>
        <p:nvPicPr>
          <p:cNvPr id="13" name="Image 3" descr="preencoded.png"/>
          <p:cNvPicPr>
            <a:picLocks noChangeAspect="1"/>
          </p:cNvPicPr>
          <p:nvPr/>
        </p:nvPicPr>
        <p:blipFill>
          <a:blip r:embed="rId6"/>
          <a:stretch>
            <a:fillRect/>
          </a:stretch>
        </p:blipFill>
        <p:spPr>
          <a:xfrm>
            <a:off x="9729073" y="4190345"/>
            <a:ext cx="287179" cy="358973"/>
          </a:xfrm>
          <a:prstGeom prst="rect">
            <a:avLst/>
          </a:prstGeom>
        </p:spPr>
      </p:pic>
      <p:sp>
        <p:nvSpPr>
          <p:cNvPr id="14" name="Text 8"/>
          <p:cNvSpPr/>
          <p:nvPr/>
        </p:nvSpPr>
        <p:spPr>
          <a:xfrm>
            <a:off x="10304978" y="4210883"/>
            <a:ext cx="2393752" cy="299204"/>
          </a:xfrm>
          <a:prstGeom prst="rect">
            <a:avLst/>
          </a:prstGeom>
          <a:noFill/>
          <a:ln/>
        </p:spPr>
        <p:txBody>
          <a:bodyPr wrap="none" lIns="0" tIns="0" rIns="0" bIns="0" rtlCol="0" anchor="t"/>
          <a:lstStyle/>
          <a:p>
            <a:pPr marL="0" indent="0" algn="l">
              <a:lnSpc>
                <a:spcPts val="2350"/>
              </a:lnSpc>
              <a:buNone/>
            </a:pPr>
            <a:r>
              <a:rPr lang="en-US" sz="1850" dirty="0">
                <a:solidFill>
                  <a:srgbClr val="3A3630"/>
                </a:solidFill>
                <a:latin typeface="Lora" pitchFamily="34" charset="0"/>
                <a:ea typeface="Lora" pitchFamily="34" charset="-122"/>
                <a:cs typeface="Lora" pitchFamily="34" charset="-120"/>
              </a:rPr>
              <a:t>Challenges</a:t>
            </a:r>
            <a:endParaRPr lang="en-US" sz="1850" dirty="0"/>
          </a:p>
        </p:txBody>
      </p:sp>
      <p:sp>
        <p:nvSpPr>
          <p:cNvPr id="15" name="Text 9"/>
          <p:cNvSpPr/>
          <p:nvPr/>
        </p:nvSpPr>
        <p:spPr>
          <a:xfrm>
            <a:off x="10304978" y="4632127"/>
            <a:ext cx="3487579" cy="2604135"/>
          </a:xfrm>
          <a:prstGeom prst="rect">
            <a:avLst/>
          </a:prstGeom>
          <a:noFill/>
          <a:ln/>
        </p:spPr>
        <p:txBody>
          <a:bodyPr wrap="square" lIns="0" tIns="0" rIns="0" bIns="0" rtlCol="0" anchor="t"/>
          <a:lstStyle/>
          <a:p>
            <a:pPr marL="0" indent="0" algn="l">
              <a:lnSpc>
                <a:spcPts val="2550"/>
              </a:lnSpc>
              <a:buNone/>
            </a:pPr>
            <a:r>
              <a:rPr lang="en-US" sz="1600" dirty="0">
                <a:solidFill>
                  <a:srgbClr val="3A3630"/>
                </a:solidFill>
                <a:latin typeface="Source Sans Pro" pitchFamily="34" charset="0"/>
                <a:ea typeface="Source Sans Pro" pitchFamily="34" charset="-122"/>
                <a:cs typeface="Source Sans Pro" pitchFamily="34" charset="-120"/>
              </a:rPr>
              <a:t>However, scholarship also notes greenwashing and regional environmental requirements (Host Hotels &amp; Resorts, 2019). Most research suggests that meaningful, measurable changes may assist the environment and make money (Host Hotels &amp; Resorts, 2019).</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837724" y="691277"/>
            <a:ext cx="7064812" cy="492681"/>
          </a:xfrm>
          <a:prstGeom prst="rect">
            <a:avLst/>
          </a:prstGeom>
          <a:noFill/>
          <a:ln/>
        </p:spPr>
        <p:txBody>
          <a:bodyPr wrap="none" lIns="0" tIns="0" rIns="0" bIns="0" rtlCol="0" anchor="t"/>
          <a:lstStyle/>
          <a:p>
            <a:pPr marL="0" indent="0" algn="l">
              <a:lnSpc>
                <a:spcPts val="3850"/>
              </a:lnSpc>
              <a:buNone/>
            </a:pPr>
            <a:r>
              <a:rPr lang="en-US" sz="3100" dirty="0">
                <a:solidFill>
                  <a:srgbClr val="38512F"/>
                </a:solidFill>
                <a:latin typeface="Lora" pitchFamily="34" charset="0"/>
                <a:ea typeface="Lora" pitchFamily="34" charset="-122"/>
                <a:cs typeface="Lora" pitchFamily="34" charset="-120"/>
              </a:rPr>
              <a:t>Book Review—Theoretical Frameworks</a:t>
            </a:r>
            <a:endParaRPr lang="en-US" sz="3100" dirty="0"/>
          </a:p>
        </p:txBody>
      </p:sp>
      <p:pic>
        <p:nvPicPr>
          <p:cNvPr id="3" name="Image 0" descr="preencoded.png"/>
          <p:cNvPicPr>
            <a:picLocks noChangeAspect="1"/>
          </p:cNvPicPr>
          <p:nvPr/>
        </p:nvPicPr>
        <p:blipFill>
          <a:blip r:embed="rId3"/>
          <a:stretch>
            <a:fillRect/>
          </a:stretch>
        </p:blipFill>
        <p:spPr>
          <a:xfrm>
            <a:off x="3274814" y="1518999"/>
            <a:ext cx="1603058" cy="950000"/>
          </a:xfrm>
          <a:prstGeom prst="rect">
            <a:avLst/>
          </a:prstGeom>
        </p:spPr>
      </p:pic>
      <p:pic>
        <p:nvPicPr>
          <p:cNvPr id="4" name="Image 1" descr="preencoded.png"/>
          <p:cNvPicPr>
            <a:picLocks noChangeAspect="1"/>
          </p:cNvPicPr>
          <p:nvPr/>
        </p:nvPicPr>
        <p:blipFill>
          <a:blip r:embed="rId4"/>
          <a:stretch>
            <a:fillRect/>
          </a:stretch>
        </p:blipFill>
        <p:spPr>
          <a:xfrm>
            <a:off x="3958471" y="1993463"/>
            <a:ext cx="235625" cy="235625"/>
          </a:xfrm>
          <a:prstGeom prst="rect">
            <a:avLst/>
          </a:prstGeom>
        </p:spPr>
      </p:pic>
      <p:sp>
        <p:nvSpPr>
          <p:cNvPr id="5" name="Text 1"/>
          <p:cNvSpPr/>
          <p:nvPr/>
        </p:nvSpPr>
        <p:spPr>
          <a:xfrm>
            <a:off x="5045393" y="1686520"/>
            <a:ext cx="1971318" cy="246459"/>
          </a:xfrm>
          <a:prstGeom prst="rect">
            <a:avLst/>
          </a:prstGeom>
          <a:noFill/>
          <a:ln/>
        </p:spPr>
        <p:txBody>
          <a:bodyPr wrap="none" lIns="0" tIns="0" rIns="0" bIns="0" rtlCol="0" anchor="t"/>
          <a:lstStyle/>
          <a:p>
            <a:pPr marL="0" indent="0" algn="l">
              <a:lnSpc>
                <a:spcPts val="1900"/>
              </a:lnSpc>
              <a:buNone/>
            </a:pPr>
            <a:r>
              <a:rPr lang="en-US" sz="1550" dirty="0">
                <a:solidFill>
                  <a:srgbClr val="3A3630"/>
                </a:solidFill>
                <a:latin typeface="Lora" pitchFamily="34" charset="0"/>
                <a:ea typeface="Lora" pitchFamily="34" charset="-122"/>
                <a:cs typeface="Lora" pitchFamily="34" charset="-120"/>
              </a:rPr>
              <a:t>Stakeholder Theory</a:t>
            </a:r>
            <a:endParaRPr lang="en-US" sz="1550" dirty="0"/>
          </a:p>
        </p:txBody>
      </p:sp>
      <p:sp>
        <p:nvSpPr>
          <p:cNvPr id="6" name="Text 2"/>
          <p:cNvSpPr/>
          <p:nvPr/>
        </p:nvSpPr>
        <p:spPr>
          <a:xfrm>
            <a:off x="5045393" y="2033468"/>
            <a:ext cx="4454604"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Hotels should satisfy workers, guests, suppliers, and community</a:t>
            </a:r>
            <a:endParaRPr lang="en-US" sz="1300" dirty="0"/>
          </a:p>
        </p:txBody>
      </p:sp>
      <p:sp>
        <p:nvSpPr>
          <p:cNvPr id="7" name="Shape 3"/>
          <p:cNvSpPr/>
          <p:nvPr/>
        </p:nvSpPr>
        <p:spPr>
          <a:xfrm>
            <a:off x="4919663" y="2480310"/>
            <a:ext cx="8831223" cy="11430"/>
          </a:xfrm>
          <a:prstGeom prst="roundRect">
            <a:avLst>
              <a:gd name="adj" fmla="val 219904"/>
            </a:avLst>
          </a:prstGeom>
          <a:solidFill>
            <a:srgbClr val="D9CDBA"/>
          </a:solidFill>
          <a:ln/>
        </p:spPr>
        <p:txBody>
          <a:bodyPr/>
          <a:lstStyle/>
          <a:p>
            <a:endParaRPr lang="en-US"/>
          </a:p>
        </p:txBody>
      </p:sp>
      <p:pic>
        <p:nvPicPr>
          <p:cNvPr id="8" name="Image 2" descr="preencoded.png"/>
          <p:cNvPicPr>
            <a:picLocks noChangeAspect="1"/>
          </p:cNvPicPr>
          <p:nvPr/>
        </p:nvPicPr>
        <p:blipFill>
          <a:blip r:embed="rId5"/>
          <a:stretch>
            <a:fillRect/>
          </a:stretch>
        </p:blipFill>
        <p:spPr>
          <a:xfrm>
            <a:off x="2473285" y="2510790"/>
            <a:ext cx="3206234" cy="950000"/>
          </a:xfrm>
          <a:prstGeom prst="rect">
            <a:avLst/>
          </a:prstGeom>
        </p:spPr>
      </p:pic>
      <p:pic>
        <p:nvPicPr>
          <p:cNvPr id="9" name="Image 3" descr="preencoded.png"/>
          <p:cNvPicPr>
            <a:picLocks noChangeAspect="1"/>
          </p:cNvPicPr>
          <p:nvPr/>
        </p:nvPicPr>
        <p:blipFill>
          <a:blip r:embed="rId6"/>
          <a:stretch>
            <a:fillRect/>
          </a:stretch>
        </p:blipFill>
        <p:spPr>
          <a:xfrm>
            <a:off x="3958471" y="2838569"/>
            <a:ext cx="235625" cy="294442"/>
          </a:xfrm>
          <a:prstGeom prst="rect">
            <a:avLst/>
          </a:prstGeom>
        </p:spPr>
      </p:pic>
      <p:sp>
        <p:nvSpPr>
          <p:cNvPr id="10" name="Text 4"/>
          <p:cNvSpPr/>
          <p:nvPr/>
        </p:nvSpPr>
        <p:spPr>
          <a:xfrm>
            <a:off x="5847040" y="2678311"/>
            <a:ext cx="2190036" cy="246459"/>
          </a:xfrm>
          <a:prstGeom prst="rect">
            <a:avLst/>
          </a:prstGeom>
          <a:noFill/>
          <a:ln/>
        </p:spPr>
        <p:txBody>
          <a:bodyPr wrap="none" lIns="0" tIns="0" rIns="0" bIns="0" rtlCol="0" anchor="t"/>
          <a:lstStyle/>
          <a:p>
            <a:pPr marL="0" indent="0" algn="l">
              <a:lnSpc>
                <a:spcPts val="1900"/>
              </a:lnSpc>
              <a:buNone/>
            </a:pPr>
            <a:r>
              <a:rPr lang="en-US" sz="1550" dirty="0">
                <a:solidFill>
                  <a:srgbClr val="3A3630"/>
                </a:solidFill>
                <a:latin typeface="Lora" pitchFamily="34" charset="0"/>
                <a:ea typeface="Lora" pitchFamily="34" charset="-122"/>
                <a:cs typeface="Lora" pitchFamily="34" charset="-120"/>
              </a:rPr>
              <a:t>Resource-Based Theory</a:t>
            </a:r>
            <a:endParaRPr lang="en-US" sz="1550" dirty="0"/>
          </a:p>
        </p:txBody>
      </p:sp>
      <p:sp>
        <p:nvSpPr>
          <p:cNvPr id="11" name="Text 5"/>
          <p:cNvSpPr/>
          <p:nvPr/>
        </p:nvSpPr>
        <p:spPr>
          <a:xfrm>
            <a:off x="5847040" y="3025259"/>
            <a:ext cx="3641408"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Distinctive resources provide competitive advantage</a:t>
            </a:r>
            <a:endParaRPr lang="en-US" sz="1300" dirty="0"/>
          </a:p>
        </p:txBody>
      </p:sp>
      <p:sp>
        <p:nvSpPr>
          <p:cNvPr id="12" name="Shape 6"/>
          <p:cNvSpPr/>
          <p:nvPr/>
        </p:nvSpPr>
        <p:spPr>
          <a:xfrm>
            <a:off x="5721310" y="3472101"/>
            <a:ext cx="8029575" cy="11430"/>
          </a:xfrm>
          <a:prstGeom prst="roundRect">
            <a:avLst>
              <a:gd name="adj" fmla="val 219904"/>
            </a:avLst>
          </a:prstGeom>
          <a:solidFill>
            <a:srgbClr val="D9CDBA"/>
          </a:solidFill>
          <a:ln/>
        </p:spPr>
        <p:txBody>
          <a:bodyPr/>
          <a:lstStyle/>
          <a:p>
            <a:endParaRPr lang="en-US"/>
          </a:p>
        </p:txBody>
      </p:sp>
      <p:pic>
        <p:nvPicPr>
          <p:cNvPr id="13" name="Image 4" descr="preencoded.png"/>
          <p:cNvPicPr>
            <a:picLocks noChangeAspect="1"/>
          </p:cNvPicPr>
          <p:nvPr/>
        </p:nvPicPr>
        <p:blipFill>
          <a:blip r:embed="rId7"/>
          <a:stretch>
            <a:fillRect/>
          </a:stretch>
        </p:blipFill>
        <p:spPr>
          <a:xfrm>
            <a:off x="1671638" y="3502581"/>
            <a:ext cx="4809411" cy="950000"/>
          </a:xfrm>
          <a:prstGeom prst="rect">
            <a:avLst/>
          </a:prstGeom>
        </p:spPr>
      </p:pic>
      <p:pic>
        <p:nvPicPr>
          <p:cNvPr id="14" name="Image 5" descr="preencoded.png"/>
          <p:cNvPicPr>
            <a:picLocks noChangeAspect="1"/>
          </p:cNvPicPr>
          <p:nvPr/>
        </p:nvPicPr>
        <p:blipFill>
          <a:blip r:embed="rId8"/>
          <a:stretch>
            <a:fillRect/>
          </a:stretch>
        </p:blipFill>
        <p:spPr>
          <a:xfrm>
            <a:off x="3958471" y="3830360"/>
            <a:ext cx="235625" cy="294442"/>
          </a:xfrm>
          <a:prstGeom prst="rect">
            <a:avLst/>
          </a:prstGeom>
        </p:spPr>
      </p:pic>
      <p:sp>
        <p:nvSpPr>
          <p:cNvPr id="15" name="Text 7"/>
          <p:cNvSpPr/>
          <p:nvPr/>
        </p:nvSpPr>
        <p:spPr>
          <a:xfrm>
            <a:off x="6648569" y="3670102"/>
            <a:ext cx="1971318" cy="246459"/>
          </a:xfrm>
          <a:prstGeom prst="rect">
            <a:avLst/>
          </a:prstGeom>
          <a:noFill/>
          <a:ln/>
        </p:spPr>
        <p:txBody>
          <a:bodyPr wrap="none" lIns="0" tIns="0" rIns="0" bIns="0" rtlCol="0" anchor="t"/>
          <a:lstStyle/>
          <a:p>
            <a:pPr marL="0" indent="0" algn="l">
              <a:lnSpc>
                <a:spcPts val="1900"/>
              </a:lnSpc>
              <a:buNone/>
            </a:pPr>
            <a:r>
              <a:rPr lang="en-US" sz="1550" dirty="0">
                <a:solidFill>
                  <a:srgbClr val="3A3630"/>
                </a:solidFill>
                <a:latin typeface="Lora" pitchFamily="34" charset="0"/>
                <a:ea typeface="Lora" pitchFamily="34" charset="-122"/>
                <a:cs typeface="Lora" pitchFamily="34" charset="-120"/>
              </a:rPr>
              <a:t>Innovation Diffusion</a:t>
            </a:r>
            <a:endParaRPr lang="en-US" sz="1550" dirty="0"/>
          </a:p>
        </p:txBody>
      </p:sp>
      <p:sp>
        <p:nvSpPr>
          <p:cNvPr id="16" name="Text 8"/>
          <p:cNvSpPr/>
          <p:nvPr/>
        </p:nvSpPr>
        <p:spPr>
          <a:xfrm>
            <a:off x="6648569" y="4017050"/>
            <a:ext cx="4546402"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How sustainable practices spread within and between businesses</a:t>
            </a:r>
            <a:endParaRPr lang="en-US" sz="1300" dirty="0"/>
          </a:p>
        </p:txBody>
      </p:sp>
      <p:sp>
        <p:nvSpPr>
          <p:cNvPr id="17" name="Shape 9"/>
          <p:cNvSpPr/>
          <p:nvPr/>
        </p:nvSpPr>
        <p:spPr>
          <a:xfrm>
            <a:off x="6522839" y="4463891"/>
            <a:ext cx="7228046" cy="11430"/>
          </a:xfrm>
          <a:prstGeom prst="roundRect">
            <a:avLst>
              <a:gd name="adj" fmla="val 219904"/>
            </a:avLst>
          </a:prstGeom>
          <a:solidFill>
            <a:srgbClr val="D9CDBA"/>
          </a:solidFill>
          <a:ln/>
        </p:spPr>
        <p:txBody>
          <a:bodyPr/>
          <a:lstStyle/>
          <a:p>
            <a:endParaRPr lang="en-US"/>
          </a:p>
        </p:txBody>
      </p:sp>
      <p:pic>
        <p:nvPicPr>
          <p:cNvPr id="18" name="Image 6" descr="preencoded.png"/>
          <p:cNvPicPr>
            <a:picLocks noChangeAspect="1"/>
          </p:cNvPicPr>
          <p:nvPr/>
        </p:nvPicPr>
        <p:blipFill>
          <a:blip r:embed="rId9"/>
          <a:stretch>
            <a:fillRect/>
          </a:stretch>
        </p:blipFill>
        <p:spPr>
          <a:xfrm>
            <a:off x="870109" y="4494371"/>
            <a:ext cx="6412587" cy="950000"/>
          </a:xfrm>
          <a:prstGeom prst="rect">
            <a:avLst/>
          </a:prstGeom>
        </p:spPr>
      </p:pic>
      <p:pic>
        <p:nvPicPr>
          <p:cNvPr id="19" name="Image 7" descr="preencoded.png"/>
          <p:cNvPicPr>
            <a:picLocks noChangeAspect="1"/>
          </p:cNvPicPr>
          <p:nvPr/>
        </p:nvPicPr>
        <p:blipFill>
          <a:blip r:embed="rId10"/>
          <a:stretch>
            <a:fillRect/>
          </a:stretch>
        </p:blipFill>
        <p:spPr>
          <a:xfrm>
            <a:off x="3958471" y="4822150"/>
            <a:ext cx="235625" cy="294442"/>
          </a:xfrm>
          <a:prstGeom prst="rect">
            <a:avLst/>
          </a:prstGeom>
        </p:spPr>
      </p:pic>
      <p:sp>
        <p:nvSpPr>
          <p:cNvPr id="20" name="Text 10"/>
          <p:cNvSpPr/>
          <p:nvPr/>
        </p:nvSpPr>
        <p:spPr>
          <a:xfrm>
            <a:off x="7450217" y="4661892"/>
            <a:ext cx="1971318" cy="246459"/>
          </a:xfrm>
          <a:prstGeom prst="rect">
            <a:avLst/>
          </a:prstGeom>
          <a:noFill/>
          <a:ln/>
        </p:spPr>
        <p:txBody>
          <a:bodyPr wrap="none" lIns="0" tIns="0" rIns="0" bIns="0" rtlCol="0" anchor="t"/>
          <a:lstStyle/>
          <a:p>
            <a:pPr marL="0" indent="0" algn="l">
              <a:lnSpc>
                <a:spcPts val="1900"/>
              </a:lnSpc>
              <a:buNone/>
            </a:pPr>
            <a:r>
              <a:rPr lang="en-US" sz="1550" dirty="0">
                <a:solidFill>
                  <a:srgbClr val="3A3630"/>
                </a:solidFill>
                <a:latin typeface="Lora" pitchFamily="34" charset="0"/>
                <a:ea typeface="Lora" pitchFamily="34" charset="-122"/>
                <a:cs typeface="Lora" pitchFamily="34" charset="-120"/>
              </a:rPr>
              <a:t>Institutional Theory</a:t>
            </a:r>
            <a:endParaRPr lang="en-US" sz="1550" dirty="0"/>
          </a:p>
        </p:txBody>
      </p:sp>
      <p:sp>
        <p:nvSpPr>
          <p:cNvPr id="21" name="Text 11"/>
          <p:cNvSpPr/>
          <p:nvPr/>
        </p:nvSpPr>
        <p:spPr>
          <a:xfrm>
            <a:off x="7450217" y="5008840"/>
            <a:ext cx="4781431"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Government policies and social norms affect corporate sustainability</a:t>
            </a:r>
            <a:endParaRPr lang="en-US" sz="1300" dirty="0"/>
          </a:p>
        </p:txBody>
      </p:sp>
      <p:sp>
        <p:nvSpPr>
          <p:cNvPr id="22" name="Text 12"/>
          <p:cNvSpPr/>
          <p:nvPr/>
        </p:nvSpPr>
        <p:spPr>
          <a:xfrm>
            <a:off x="837724" y="5632847"/>
            <a:ext cx="12954952"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Stakeholder theory states that hotels should satisfy workers, guests, suppliers, and the community (Eton College, 2021).</a:t>
            </a:r>
            <a:endParaRPr lang="en-US" sz="1300" dirty="0"/>
          </a:p>
        </p:txBody>
      </p:sp>
      <p:sp>
        <p:nvSpPr>
          <p:cNvPr id="23" name="Text 13"/>
          <p:cNvSpPr/>
          <p:nvPr/>
        </p:nvSpPr>
        <p:spPr>
          <a:xfrm>
            <a:off x="837724" y="6089333"/>
            <a:ext cx="12954952"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Resource-based theory states that distinctive, long-lasting resources and talents can provide you an edge over competitors (MDPI, 2021).</a:t>
            </a:r>
            <a:endParaRPr lang="en-US" sz="1300" dirty="0"/>
          </a:p>
        </p:txBody>
      </p:sp>
      <p:sp>
        <p:nvSpPr>
          <p:cNvPr id="24" name="Text 14"/>
          <p:cNvSpPr/>
          <p:nvPr/>
        </p:nvSpPr>
        <p:spPr>
          <a:xfrm>
            <a:off x="837724" y="6545818"/>
            <a:ext cx="12954952"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The Sustainable Circular Innovation Ecosystem for Hospitality and Tourism (2025) argues innovation diffusion describes how sustainable practices spread within and between businesses.</a:t>
            </a:r>
            <a:endParaRPr lang="en-US" sz="1300" dirty="0"/>
          </a:p>
        </p:txBody>
      </p:sp>
      <p:sp>
        <p:nvSpPr>
          <p:cNvPr id="25" name="Text 15"/>
          <p:cNvSpPr/>
          <p:nvPr/>
        </p:nvSpPr>
        <p:spPr>
          <a:xfrm>
            <a:off x="837724" y="7002304"/>
            <a:ext cx="12954952" cy="536019"/>
          </a:xfrm>
          <a:prstGeom prst="rect">
            <a:avLst/>
          </a:prstGeom>
          <a:noFill/>
          <a:ln/>
        </p:spPr>
        <p:txBody>
          <a:bodyPr wrap="squar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Institutional theory also shows how government policies and social norms affect corporate sustainability (GSTC, 2025). These models help explain what drives, hinders, and supports long-term hospitality industry improvements (Green Human Resource Management Practices in the Hospitality and Tourism Industry, 2024).</a:t>
            </a:r>
            <a:endParaRPr lang="en-US" sz="13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837724" y="972741"/>
            <a:ext cx="3942636" cy="492681"/>
          </a:xfrm>
          <a:prstGeom prst="rect">
            <a:avLst/>
          </a:prstGeom>
          <a:noFill/>
          <a:ln/>
        </p:spPr>
        <p:txBody>
          <a:bodyPr wrap="none" lIns="0" tIns="0" rIns="0" bIns="0" rtlCol="0" anchor="t"/>
          <a:lstStyle/>
          <a:p>
            <a:pPr marL="0" indent="0" algn="l">
              <a:lnSpc>
                <a:spcPts val="3850"/>
              </a:lnSpc>
              <a:buNone/>
            </a:pPr>
            <a:r>
              <a:rPr lang="en-US" sz="3100" dirty="0">
                <a:solidFill>
                  <a:srgbClr val="38512F"/>
                </a:solidFill>
                <a:latin typeface="Lora" pitchFamily="34" charset="0"/>
                <a:ea typeface="Lora" pitchFamily="34" charset="-122"/>
                <a:cs typeface="Lora" pitchFamily="34" charset="-120"/>
              </a:rPr>
              <a:t>PESTEL Analysis</a:t>
            </a:r>
            <a:endParaRPr lang="en-US" sz="3100" dirty="0"/>
          </a:p>
        </p:txBody>
      </p:sp>
      <p:sp>
        <p:nvSpPr>
          <p:cNvPr id="3" name="Text 1"/>
          <p:cNvSpPr/>
          <p:nvPr/>
        </p:nvSpPr>
        <p:spPr>
          <a:xfrm>
            <a:off x="3589377" y="1848803"/>
            <a:ext cx="1971318" cy="246459"/>
          </a:xfrm>
          <a:prstGeom prst="rect">
            <a:avLst/>
          </a:prstGeom>
          <a:noFill/>
          <a:ln/>
        </p:spPr>
        <p:txBody>
          <a:bodyPr wrap="none" lIns="0" tIns="0" rIns="0" bIns="0" rtlCol="0" anchor="t"/>
          <a:lstStyle/>
          <a:p>
            <a:pPr marL="0" indent="0" algn="r">
              <a:lnSpc>
                <a:spcPts val="1900"/>
              </a:lnSpc>
              <a:buNone/>
            </a:pPr>
            <a:r>
              <a:rPr lang="en-US" sz="1550" dirty="0">
                <a:solidFill>
                  <a:srgbClr val="3A3630"/>
                </a:solidFill>
                <a:latin typeface="Lora" pitchFamily="34" charset="0"/>
                <a:ea typeface="Lora" pitchFamily="34" charset="-122"/>
                <a:cs typeface="Lora" pitchFamily="34" charset="-120"/>
              </a:rPr>
              <a:t>Political</a:t>
            </a:r>
            <a:endParaRPr lang="en-US" sz="1550" dirty="0"/>
          </a:p>
        </p:txBody>
      </p:sp>
      <p:sp>
        <p:nvSpPr>
          <p:cNvPr id="4" name="Text 2"/>
          <p:cNvSpPr/>
          <p:nvPr/>
        </p:nvSpPr>
        <p:spPr>
          <a:xfrm>
            <a:off x="837724" y="2195751"/>
            <a:ext cx="4722971" cy="536019"/>
          </a:xfrm>
          <a:prstGeom prst="rect">
            <a:avLst/>
          </a:prstGeom>
          <a:noFill/>
          <a:ln/>
        </p:spPr>
        <p:txBody>
          <a:bodyPr wrap="square" lIns="0" tIns="0" rIns="0" bIns="0" rtlCol="0" anchor="t"/>
          <a:lstStyle/>
          <a:p>
            <a:pPr marL="0" indent="0" algn="r">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Government awards green projects and international agreements like the Paris Accord enforce them</a:t>
            </a:r>
            <a:endParaRPr lang="en-US" sz="1300" dirty="0"/>
          </a:p>
        </p:txBody>
      </p:sp>
      <p:pic>
        <p:nvPicPr>
          <p:cNvPr id="5" name="Image 0" descr="preencoded.png"/>
          <p:cNvPicPr>
            <a:picLocks noChangeAspect="1"/>
          </p:cNvPicPr>
          <p:nvPr/>
        </p:nvPicPr>
        <p:blipFill>
          <a:blip r:embed="rId3"/>
          <a:stretch>
            <a:fillRect/>
          </a:stretch>
        </p:blipFill>
        <p:spPr>
          <a:xfrm>
            <a:off x="5728216" y="1800463"/>
            <a:ext cx="3173849" cy="3173849"/>
          </a:xfrm>
          <a:prstGeom prst="rect">
            <a:avLst/>
          </a:prstGeom>
        </p:spPr>
      </p:pic>
      <p:sp>
        <p:nvSpPr>
          <p:cNvPr id="6" name="Text 3"/>
          <p:cNvSpPr/>
          <p:nvPr/>
        </p:nvSpPr>
        <p:spPr>
          <a:xfrm>
            <a:off x="6634282" y="2268617"/>
            <a:ext cx="250627" cy="313373"/>
          </a:xfrm>
          <a:prstGeom prst="rect">
            <a:avLst/>
          </a:prstGeom>
          <a:noFill/>
          <a:ln/>
        </p:spPr>
        <p:txBody>
          <a:bodyPr wrap="none" lIns="0" tIns="0" rIns="0" bIns="0" rtlCol="0" anchor="t"/>
          <a:lstStyle/>
          <a:p>
            <a:pPr marL="0" indent="0" algn="l">
              <a:lnSpc>
                <a:spcPts val="3150"/>
              </a:lnSpc>
              <a:buNone/>
            </a:pPr>
            <a:r>
              <a:rPr lang="en-US" sz="1950" dirty="0">
                <a:solidFill>
                  <a:srgbClr val="3A3630"/>
                </a:solidFill>
                <a:latin typeface="Lora" pitchFamily="34" charset="0"/>
                <a:ea typeface="Lora" pitchFamily="34" charset="-122"/>
                <a:cs typeface="Lora" pitchFamily="34" charset="-120"/>
              </a:rPr>
              <a:t>1</a:t>
            </a:r>
            <a:endParaRPr lang="en-US" sz="1950" dirty="0"/>
          </a:p>
        </p:txBody>
      </p:sp>
      <p:sp>
        <p:nvSpPr>
          <p:cNvPr id="7" name="Text 4"/>
          <p:cNvSpPr/>
          <p:nvPr/>
        </p:nvSpPr>
        <p:spPr>
          <a:xfrm>
            <a:off x="9069586" y="1848803"/>
            <a:ext cx="1971318" cy="246459"/>
          </a:xfrm>
          <a:prstGeom prst="rect">
            <a:avLst/>
          </a:prstGeom>
          <a:noFill/>
          <a:ln/>
        </p:spPr>
        <p:txBody>
          <a:bodyPr wrap="none" lIns="0" tIns="0" rIns="0" bIns="0" rtlCol="0" anchor="t"/>
          <a:lstStyle/>
          <a:p>
            <a:pPr marL="0" indent="0" algn="l">
              <a:lnSpc>
                <a:spcPts val="1900"/>
              </a:lnSpc>
              <a:buNone/>
            </a:pPr>
            <a:r>
              <a:rPr lang="en-US" sz="1550" dirty="0">
                <a:solidFill>
                  <a:srgbClr val="3A3630"/>
                </a:solidFill>
                <a:latin typeface="Lora" pitchFamily="34" charset="0"/>
                <a:ea typeface="Lora" pitchFamily="34" charset="-122"/>
                <a:cs typeface="Lora" pitchFamily="34" charset="-120"/>
              </a:rPr>
              <a:t>Economic</a:t>
            </a:r>
            <a:endParaRPr lang="en-US" sz="1550" dirty="0"/>
          </a:p>
        </p:txBody>
      </p:sp>
      <p:sp>
        <p:nvSpPr>
          <p:cNvPr id="8" name="Text 5"/>
          <p:cNvSpPr/>
          <p:nvPr/>
        </p:nvSpPr>
        <p:spPr>
          <a:xfrm>
            <a:off x="9069586" y="2195751"/>
            <a:ext cx="4723090" cy="536019"/>
          </a:xfrm>
          <a:prstGeom prst="rect">
            <a:avLst/>
          </a:prstGeom>
          <a:noFill/>
          <a:ln/>
        </p:spPr>
        <p:txBody>
          <a:bodyPr wrap="squar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Energy-efficient technology's cost savings and customer willingness to pay more</a:t>
            </a:r>
            <a:endParaRPr lang="en-US" sz="1300" dirty="0"/>
          </a:p>
        </p:txBody>
      </p:sp>
      <p:pic>
        <p:nvPicPr>
          <p:cNvPr id="9" name="Image 1" descr="preencoded.png"/>
          <p:cNvPicPr>
            <a:picLocks noChangeAspect="1"/>
          </p:cNvPicPr>
          <p:nvPr/>
        </p:nvPicPr>
        <p:blipFill>
          <a:blip r:embed="rId4"/>
          <a:stretch>
            <a:fillRect/>
          </a:stretch>
        </p:blipFill>
        <p:spPr>
          <a:xfrm>
            <a:off x="5728216" y="1800463"/>
            <a:ext cx="3173849" cy="3173849"/>
          </a:xfrm>
          <a:prstGeom prst="rect">
            <a:avLst/>
          </a:prstGeom>
        </p:spPr>
      </p:pic>
      <p:pic>
        <p:nvPicPr>
          <p:cNvPr id="10" name="Image 2" descr="preencoded.png"/>
          <p:cNvPicPr>
            <a:picLocks noChangeAspect="1"/>
          </p:cNvPicPr>
          <p:nvPr/>
        </p:nvPicPr>
        <p:blipFill>
          <a:blip r:embed="rId5"/>
          <a:stretch>
            <a:fillRect/>
          </a:stretch>
        </p:blipFill>
        <p:spPr>
          <a:xfrm>
            <a:off x="7745135" y="2268617"/>
            <a:ext cx="250627" cy="313373"/>
          </a:xfrm>
          <a:prstGeom prst="rect">
            <a:avLst/>
          </a:prstGeom>
        </p:spPr>
      </p:pic>
      <p:sp>
        <p:nvSpPr>
          <p:cNvPr id="11" name="Text 6"/>
          <p:cNvSpPr/>
          <p:nvPr/>
        </p:nvSpPr>
        <p:spPr>
          <a:xfrm>
            <a:off x="9237107" y="3079790"/>
            <a:ext cx="1971318" cy="246459"/>
          </a:xfrm>
          <a:prstGeom prst="rect">
            <a:avLst/>
          </a:prstGeom>
          <a:noFill/>
          <a:ln/>
        </p:spPr>
        <p:txBody>
          <a:bodyPr wrap="none" lIns="0" tIns="0" rIns="0" bIns="0" rtlCol="0" anchor="t"/>
          <a:lstStyle/>
          <a:p>
            <a:pPr marL="0" indent="0" algn="l">
              <a:lnSpc>
                <a:spcPts val="1900"/>
              </a:lnSpc>
              <a:buNone/>
            </a:pPr>
            <a:r>
              <a:rPr lang="en-US" sz="1550" dirty="0">
                <a:solidFill>
                  <a:srgbClr val="3A3630"/>
                </a:solidFill>
                <a:latin typeface="Lora" pitchFamily="34" charset="0"/>
                <a:ea typeface="Lora" pitchFamily="34" charset="-122"/>
                <a:cs typeface="Lora" pitchFamily="34" charset="-120"/>
              </a:rPr>
              <a:t>Social</a:t>
            </a:r>
            <a:endParaRPr lang="en-US" sz="1550" dirty="0"/>
          </a:p>
        </p:txBody>
      </p:sp>
      <p:sp>
        <p:nvSpPr>
          <p:cNvPr id="12" name="Text 7"/>
          <p:cNvSpPr/>
          <p:nvPr/>
        </p:nvSpPr>
        <p:spPr>
          <a:xfrm>
            <a:off x="9237107" y="3426738"/>
            <a:ext cx="4555569" cy="536019"/>
          </a:xfrm>
          <a:prstGeom prst="rect">
            <a:avLst/>
          </a:prstGeom>
          <a:noFill/>
          <a:ln/>
        </p:spPr>
        <p:txBody>
          <a:bodyPr wrap="squar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Social media and customer understanding increase demand for ethical hotels</a:t>
            </a:r>
            <a:endParaRPr lang="en-US" sz="1300" dirty="0"/>
          </a:p>
        </p:txBody>
      </p:sp>
      <p:pic>
        <p:nvPicPr>
          <p:cNvPr id="13" name="Image 3" descr="preencoded.png"/>
          <p:cNvPicPr>
            <a:picLocks noChangeAspect="1"/>
          </p:cNvPicPr>
          <p:nvPr/>
        </p:nvPicPr>
        <p:blipFill>
          <a:blip r:embed="rId6"/>
          <a:stretch>
            <a:fillRect/>
          </a:stretch>
        </p:blipFill>
        <p:spPr>
          <a:xfrm>
            <a:off x="5728216" y="1800463"/>
            <a:ext cx="3173849" cy="3173849"/>
          </a:xfrm>
          <a:prstGeom prst="rect">
            <a:avLst/>
          </a:prstGeom>
        </p:spPr>
      </p:pic>
      <p:pic>
        <p:nvPicPr>
          <p:cNvPr id="14" name="Image 4" descr="preencoded.png"/>
          <p:cNvPicPr>
            <a:picLocks noChangeAspect="1"/>
          </p:cNvPicPr>
          <p:nvPr/>
        </p:nvPicPr>
        <p:blipFill>
          <a:blip r:embed="rId7"/>
          <a:stretch>
            <a:fillRect/>
          </a:stretch>
        </p:blipFill>
        <p:spPr>
          <a:xfrm>
            <a:off x="8300561" y="3230642"/>
            <a:ext cx="250627" cy="313373"/>
          </a:xfrm>
          <a:prstGeom prst="rect">
            <a:avLst/>
          </a:prstGeom>
        </p:spPr>
      </p:pic>
      <p:sp>
        <p:nvSpPr>
          <p:cNvPr id="15" name="Text 8"/>
          <p:cNvSpPr/>
          <p:nvPr/>
        </p:nvSpPr>
        <p:spPr>
          <a:xfrm>
            <a:off x="9069586" y="4310896"/>
            <a:ext cx="1971318" cy="246459"/>
          </a:xfrm>
          <a:prstGeom prst="rect">
            <a:avLst/>
          </a:prstGeom>
          <a:noFill/>
          <a:ln/>
        </p:spPr>
        <p:txBody>
          <a:bodyPr wrap="none" lIns="0" tIns="0" rIns="0" bIns="0" rtlCol="0" anchor="t"/>
          <a:lstStyle/>
          <a:p>
            <a:pPr marL="0" indent="0" algn="l">
              <a:lnSpc>
                <a:spcPts val="1900"/>
              </a:lnSpc>
              <a:buNone/>
            </a:pPr>
            <a:r>
              <a:rPr lang="en-US" sz="1550" dirty="0">
                <a:solidFill>
                  <a:srgbClr val="3A3630"/>
                </a:solidFill>
                <a:latin typeface="Lora" pitchFamily="34" charset="0"/>
                <a:ea typeface="Lora" pitchFamily="34" charset="-122"/>
                <a:cs typeface="Lora" pitchFamily="34" charset="-120"/>
              </a:rPr>
              <a:t>Technological</a:t>
            </a:r>
            <a:endParaRPr lang="en-US" sz="1550" dirty="0"/>
          </a:p>
        </p:txBody>
      </p:sp>
      <p:sp>
        <p:nvSpPr>
          <p:cNvPr id="16" name="Text 9"/>
          <p:cNvSpPr/>
          <p:nvPr/>
        </p:nvSpPr>
        <p:spPr>
          <a:xfrm>
            <a:off x="9069586" y="4657844"/>
            <a:ext cx="4723090"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New technologies enabling sustainable operations</a:t>
            </a:r>
            <a:endParaRPr lang="en-US" sz="1300" dirty="0"/>
          </a:p>
        </p:txBody>
      </p:sp>
      <p:pic>
        <p:nvPicPr>
          <p:cNvPr id="17" name="Image 5" descr="preencoded.png"/>
          <p:cNvPicPr>
            <a:picLocks noChangeAspect="1"/>
          </p:cNvPicPr>
          <p:nvPr/>
        </p:nvPicPr>
        <p:blipFill>
          <a:blip r:embed="rId8"/>
          <a:stretch>
            <a:fillRect/>
          </a:stretch>
        </p:blipFill>
        <p:spPr>
          <a:xfrm>
            <a:off x="5728216" y="1800463"/>
            <a:ext cx="3173849" cy="3173849"/>
          </a:xfrm>
          <a:prstGeom prst="rect">
            <a:avLst/>
          </a:prstGeom>
        </p:spPr>
      </p:pic>
      <p:pic>
        <p:nvPicPr>
          <p:cNvPr id="18" name="Image 6" descr="preencoded.png"/>
          <p:cNvPicPr>
            <a:picLocks noChangeAspect="1"/>
          </p:cNvPicPr>
          <p:nvPr/>
        </p:nvPicPr>
        <p:blipFill>
          <a:blip r:embed="rId9"/>
          <a:stretch>
            <a:fillRect/>
          </a:stretch>
        </p:blipFill>
        <p:spPr>
          <a:xfrm>
            <a:off x="7745135" y="4192667"/>
            <a:ext cx="250627" cy="313373"/>
          </a:xfrm>
          <a:prstGeom prst="rect">
            <a:avLst/>
          </a:prstGeom>
        </p:spPr>
      </p:pic>
      <p:sp>
        <p:nvSpPr>
          <p:cNvPr id="19" name="Text 10"/>
          <p:cNvSpPr/>
          <p:nvPr/>
        </p:nvSpPr>
        <p:spPr>
          <a:xfrm>
            <a:off x="3589377" y="4310896"/>
            <a:ext cx="1971318" cy="246459"/>
          </a:xfrm>
          <a:prstGeom prst="rect">
            <a:avLst/>
          </a:prstGeom>
          <a:noFill/>
          <a:ln/>
        </p:spPr>
        <p:txBody>
          <a:bodyPr wrap="none" lIns="0" tIns="0" rIns="0" bIns="0" rtlCol="0" anchor="t"/>
          <a:lstStyle/>
          <a:p>
            <a:pPr marL="0" indent="0" algn="r">
              <a:lnSpc>
                <a:spcPts val="1900"/>
              </a:lnSpc>
              <a:buNone/>
            </a:pPr>
            <a:r>
              <a:rPr lang="en-US" sz="1550" dirty="0">
                <a:solidFill>
                  <a:srgbClr val="3A3630"/>
                </a:solidFill>
                <a:latin typeface="Lora" pitchFamily="34" charset="0"/>
                <a:ea typeface="Lora" pitchFamily="34" charset="-122"/>
                <a:cs typeface="Lora" pitchFamily="34" charset="-120"/>
              </a:rPr>
              <a:t>Environmental</a:t>
            </a:r>
            <a:endParaRPr lang="en-US" sz="1550" dirty="0"/>
          </a:p>
        </p:txBody>
      </p:sp>
      <p:sp>
        <p:nvSpPr>
          <p:cNvPr id="20" name="Text 11"/>
          <p:cNvSpPr/>
          <p:nvPr/>
        </p:nvSpPr>
        <p:spPr>
          <a:xfrm>
            <a:off x="837724" y="4657844"/>
            <a:ext cx="4722971" cy="268010"/>
          </a:xfrm>
          <a:prstGeom prst="rect">
            <a:avLst/>
          </a:prstGeom>
          <a:noFill/>
          <a:ln/>
        </p:spPr>
        <p:txBody>
          <a:bodyPr wrap="none" lIns="0" tIns="0" rIns="0" bIns="0" rtlCol="0" anchor="t"/>
          <a:lstStyle/>
          <a:p>
            <a:pPr marL="0" indent="0" algn="r">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Growing awareness of environmental impact</a:t>
            </a:r>
            <a:endParaRPr lang="en-US" sz="1300" dirty="0"/>
          </a:p>
        </p:txBody>
      </p:sp>
      <p:pic>
        <p:nvPicPr>
          <p:cNvPr id="21" name="Image 7" descr="preencoded.png"/>
          <p:cNvPicPr>
            <a:picLocks noChangeAspect="1"/>
          </p:cNvPicPr>
          <p:nvPr/>
        </p:nvPicPr>
        <p:blipFill>
          <a:blip r:embed="rId10"/>
          <a:stretch>
            <a:fillRect/>
          </a:stretch>
        </p:blipFill>
        <p:spPr>
          <a:xfrm>
            <a:off x="5728216" y="1800463"/>
            <a:ext cx="3173849" cy="3173849"/>
          </a:xfrm>
          <a:prstGeom prst="rect">
            <a:avLst/>
          </a:prstGeom>
        </p:spPr>
      </p:pic>
      <p:pic>
        <p:nvPicPr>
          <p:cNvPr id="22" name="Image 8" descr="preencoded.png"/>
          <p:cNvPicPr>
            <a:picLocks noChangeAspect="1"/>
          </p:cNvPicPr>
          <p:nvPr/>
        </p:nvPicPr>
        <p:blipFill>
          <a:blip r:embed="rId11"/>
          <a:stretch>
            <a:fillRect/>
          </a:stretch>
        </p:blipFill>
        <p:spPr>
          <a:xfrm>
            <a:off x="6634282" y="4192667"/>
            <a:ext cx="250627" cy="313373"/>
          </a:xfrm>
          <a:prstGeom prst="rect">
            <a:avLst/>
          </a:prstGeom>
        </p:spPr>
      </p:pic>
      <p:sp>
        <p:nvSpPr>
          <p:cNvPr id="23" name="Text 12"/>
          <p:cNvSpPr/>
          <p:nvPr/>
        </p:nvSpPr>
        <p:spPr>
          <a:xfrm>
            <a:off x="3421856" y="3079790"/>
            <a:ext cx="1971318" cy="246459"/>
          </a:xfrm>
          <a:prstGeom prst="rect">
            <a:avLst/>
          </a:prstGeom>
          <a:noFill/>
          <a:ln/>
        </p:spPr>
        <p:txBody>
          <a:bodyPr wrap="none" lIns="0" tIns="0" rIns="0" bIns="0" rtlCol="0" anchor="t"/>
          <a:lstStyle/>
          <a:p>
            <a:pPr marL="0" indent="0" algn="r">
              <a:lnSpc>
                <a:spcPts val="1900"/>
              </a:lnSpc>
              <a:buNone/>
            </a:pPr>
            <a:r>
              <a:rPr lang="en-US" sz="1550" dirty="0">
                <a:solidFill>
                  <a:srgbClr val="3A3630"/>
                </a:solidFill>
                <a:latin typeface="Lora" pitchFamily="34" charset="0"/>
                <a:ea typeface="Lora" pitchFamily="34" charset="-122"/>
                <a:cs typeface="Lora" pitchFamily="34" charset="-120"/>
              </a:rPr>
              <a:t>Legal</a:t>
            </a:r>
            <a:endParaRPr lang="en-US" sz="1550" dirty="0"/>
          </a:p>
        </p:txBody>
      </p:sp>
      <p:sp>
        <p:nvSpPr>
          <p:cNvPr id="24" name="Text 13"/>
          <p:cNvSpPr/>
          <p:nvPr/>
        </p:nvSpPr>
        <p:spPr>
          <a:xfrm>
            <a:off x="837724" y="3426738"/>
            <a:ext cx="4555450" cy="536019"/>
          </a:xfrm>
          <a:prstGeom prst="rect">
            <a:avLst/>
          </a:prstGeom>
          <a:noFill/>
          <a:ln/>
        </p:spPr>
        <p:txBody>
          <a:bodyPr wrap="square" lIns="0" tIns="0" rIns="0" bIns="0" rtlCol="0" anchor="t"/>
          <a:lstStyle/>
          <a:p>
            <a:pPr marL="0" indent="0" algn="r">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Waste management laws require stricter environmental standards</a:t>
            </a:r>
            <a:endParaRPr lang="en-US" sz="1300" dirty="0"/>
          </a:p>
        </p:txBody>
      </p:sp>
      <p:pic>
        <p:nvPicPr>
          <p:cNvPr id="25" name="Image 9" descr="preencoded.png"/>
          <p:cNvPicPr>
            <a:picLocks noChangeAspect="1"/>
          </p:cNvPicPr>
          <p:nvPr/>
        </p:nvPicPr>
        <p:blipFill>
          <a:blip r:embed="rId12"/>
          <a:stretch>
            <a:fillRect/>
          </a:stretch>
        </p:blipFill>
        <p:spPr>
          <a:xfrm>
            <a:off x="5728216" y="1800463"/>
            <a:ext cx="3173849" cy="3173849"/>
          </a:xfrm>
          <a:prstGeom prst="rect">
            <a:avLst/>
          </a:prstGeom>
        </p:spPr>
      </p:pic>
      <p:pic>
        <p:nvPicPr>
          <p:cNvPr id="26" name="Image 10" descr="preencoded.png"/>
          <p:cNvPicPr>
            <a:picLocks noChangeAspect="1"/>
          </p:cNvPicPr>
          <p:nvPr/>
        </p:nvPicPr>
        <p:blipFill>
          <a:blip r:embed="rId13"/>
          <a:stretch>
            <a:fillRect/>
          </a:stretch>
        </p:blipFill>
        <p:spPr>
          <a:xfrm>
            <a:off x="6078855" y="3230642"/>
            <a:ext cx="250627" cy="313373"/>
          </a:xfrm>
          <a:prstGeom prst="rect">
            <a:avLst/>
          </a:prstGeom>
        </p:spPr>
      </p:pic>
      <p:sp>
        <p:nvSpPr>
          <p:cNvPr id="27" name="Text 14"/>
          <p:cNvSpPr/>
          <p:nvPr/>
        </p:nvSpPr>
        <p:spPr>
          <a:xfrm>
            <a:off x="837724" y="5162788"/>
            <a:ext cx="12954952"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I used a PESTEL study to examine political, economic, social, technological, environmental, and legal factors in sustainability adoption (MDPI, 2021).</a:t>
            </a:r>
            <a:endParaRPr lang="en-US" sz="1300" dirty="0"/>
          </a:p>
        </p:txBody>
      </p:sp>
      <p:sp>
        <p:nvSpPr>
          <p:cNvPr id="28" name="Text 15"/>
          <p:cNvSpPr/>
          <p:nvPr/>
        </p:nvSpPr>
        <p:spPr>
          <a:xfrm>
            <a:off x="837724" y="5619274"/>
            <a:ext cx="12954952"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The travel sector follows politics since the government awards green projects and international agreements like the Paris Accord enforce them (Bright Ideas in Travel 2024, 2024).</a:t>
            </a:r>
            <a:endParaRPr lang="en-US" sz="1300" dirty="0"/>
          </a:p>
        </p:txBody>
      </p:sp>
      <p:sp>
        <p:nvSpPr>
          <p:cNvPr id="29" name="Text 16"/>
          <p:cNvSpPr/>
          <p:nvPr/>
        </p:nvSpPr>
        <p:spPr>
          <a:xfrm>
            <a:off x="837724" y="6075759"/>
            <a:ext cx="12954952"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Economic aspects include energy-efficient technology's cost savings and customer willingness to pay more (Host Hotels &amp; Resorts, 2019).</a:t>
            </a:r>
            <a:endParaRPr lang="en-US" sz="1300" dirty="0"/>
          </a:p>
        </p:txBody>
      </p:sp>
      <p:sp>
        <p:nvSpPr>
          <p:cNvPr id="30" name="Text 17"/>
          <p:cNvSpPr/>
          <p:nvPr/>
        </p:nvSpPr>
        <p:spPr>
          <a:xfrm>
            <a:off x="837724" y="6532245"/>
            <a:ext cx="12954952"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Social media and customer understanding increase demand for ethical and eco-friendly hotels (Hilton, 2019).</a:t>
            </a:r>
            <a:endParaRPr lang="en-US" sz="1300" dirty="0"/>
          </a:p>
        </p:txBody>
      </p:sp>
      <p:sp>
        <p:nvSpPr>
          <p:cNvPr id="31" name="Text 18"/>
          <p:cNvSpPr/>
          <p:nvPr/>
        </p:nvSpPr>
        <p:spPr>
          <a:xfrm>
            <a:off x="837724" y="6988731"/>
            <a:ext cx="12954952"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Waste management laws require enterprises to obey stricter environmental requirements (Circular Economy in the Tourism Sector, 2024-5).</a:t>
            </a:r>
            <a:endParaRPr lang="en-US"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324124" y="700921"/>
            <a:ext cx="7468553" cy="1126569"/>
          </a:xfrm>
          <a:prstGeom prst="rect">
            <a:avLst/>
          </a:prstGeom>
          <a:noFill/>
          <a:ln/>
        </p:spPr>
        <p:txBody>
          <a:bodyPr wrap="square" lIns="0" tIns="0" rIns="0" bIns="0" rtlCol="0" anchor="t"/>
          <a:lstStyle/>
          <a:p>
            <a:pPr marL="0" indent="0" algn="l">
              <a:lnSpc>
                <a:spcPts val="4400"/>
              </a:lnSpc>
              <a:buNone/>
            </a:pPr>
            <a:r>
              <a:rPr lang="en-US" sz="3500" dirty="0">
                <a:solidFill>
                  <a:srgbClr val="38512F"/>
                </a:solidFill>
                <a:latin typeface="Lora" pitchFamily="34" charset="0"/>
                <a:ea typeface="Lora" pitchFamily="34" charset="-122"/>
                <a:cs typeface="Lora" pitchFamily="34" charset="-120"/>
              </a:rPr>
              <a:t>Industry Example: Marriott International</a:t>
            </a:r>
            <a:endParaRPr lang="en-US" sz="3500" dirty="0"/>
          </a:p>
        </p:txBody>
      </p:sp>
      <p:sp>
        <p:nvSpPr>
          <p:cNvPr id="4" name="Shape 1"/>
          <p:cNvSpPr/>
          <p:nvPr/>
        </p:nvSpPr>
        <p:spPr>
          <a:xfrm>
            <a:off x="6324124" y="2114669"/>
            <a:ext cx="143589" cy="1008936"/>
          </a:xfrm>
          <a:prstGeom prst="roundRect">
            <a:avLst>
              <a:gd name="adj" fmla="val 20005"/>
            </a:avLst>
          </a:prstGeom>
          <a:solidFill>
            <a:srgbClr val="F3E7D4"/>
          </a:solidFill>
          <a:ln/>
        </p:spPr>
        <p:txBody>
          <a:bodyPr/>
          <a:lstStyle/>
          <a:p>
            <a:endParaRPr lang="en-US"/>
          </a:p>
        </p:txBody>
      </p:sp>
      <p:sp>
        <p:nvSpPr>
          <p:cNvPr id="5" name="Text 2"/>
          <p:cNvSpPr/>
          <p:nvPr/>
        </p:nvSpPr>
        <p:spPr>
          <a:xfrm>
            <a:off x="6754892" y="2114669"/>
            <a:ext cx="2252901" cy="281583"/>
          </a:xfrm>
          <a:prstGeom prst="rect">
            <a:avLst/>
          </a:prstGeom>
          <a:noFill/>
          <a:ln/>
        </p:spPr>
        <p:txBody>
          <a:bodyPr wrap="none" lIns="0" tIns="0" rIns="0" bIns="0" rtlCol="0" anchor="t"/>
          <a:lstStyle/>
          <a:p>
            <a:pPr marL="0" indent="0" algn="l">
              <a:lnSpc>
                <a:spcPts val="2200"/>
              </a:lnSpc>
              <a:buNone/>
            </a:pPr>
            <a:r>
              <a:rPr lang="en-US" sz="1750" dirty="0">
                <a:solidFill>
                  <a:srgbClr val="3A3630"/>
                </a:solidFill>
                <a:latin typeface="Lora" pitchFamily="34" charset="0"/>
                <a:ea typeface="Lora" pitchFamily="34" charset="-122"/>
                <a:cs typeface="Lora" pitchFamily="34" charset="-120"/>
              </a:rPr>
              <a:t>Serve 360 Program</a:t>
            </a:r>
            <a:endParaRPr lang="en-US" sz="1750" dirty="0"/>
          </a:p>
        </p:txBody>
      </p:sp>
      <p:sp>
        <p:nvSpPr>
          <p:cNvPr id="6" name="Text 3"/>
          <p:cNvSpPr/>
          <p:nvPr/>
        </p:nvSpPr>
        <p:spPr>
          <a:xfrm>
            <a:off x="6754892" y="2511147"/>
            <a:ext cx="7037784" cy="612458"/>
          </a:xfrm>
          <a:prstGeom prst="rect">
            <a:avLst/>
          </a:prstGeom>
          <a:noFill/>
          <a:ln/>
        </p:spPr>
        <p:txBody>
          <a:bodyPr wrap="square" lIns="0" tIns="0" rIns="0" bIns="0" rtlCol="0" anchor="t"/>
          <a:lstStyle/>
          <a:p>
            <a:pPr marL="0" indent="0" algn="l">
              <a:lnSpc>
                <a:spcPts val="2400"/>
              </a:lnSpc>
              <a:buNone/>
            </a:pPr>
            <a:r>
              <a:rPr lang="en-US" sz="1500" dirty="0">
                <a:solidFill>
                  <a:srgbClr val="3A3630"/>
                </a:solidFill>
                <a:latin typeface="Source Sans Pro" pitchFamily="34" charset="0"/>
                <a:ea typeface="Source Sans Pro" pitchFamily="34" charset="-122"/>
                <a:cs typeface="Source Sans Pro" pitchFamily="34" charset="-120"/>
              </a:rPr>
              <a:t>Marriott International led sustainability with programs like Serve 360 to reduce greenhouse gas emissions and promote responsible sources (Emerald Insight, 2021).</a:t>
            </a:r>
            <a:endParaRPr lang="en-US" sz="1500" dirty="0"/>
          </a:p>
        </p:txBody>
      </p:sp>
      <p:sp>
        <p:nvSpPr>
          <p:cNvPr id="7" name="Shape 4"/>
          <p:cNvSpPr/>
          <p:nvPr/>
        </p:nvSpPr>
        <p:spPr>
          <a:xfrm>
            <a:off x="6611303" y="3315057"/>
            <a:ext cx="143589" cy="1621393"/>
          </a:xfrm>
          <a:prstGeom prst="roundRect">
            <a:avLst>
              <a:gd name="adj" fmla="val 20005"/>
            </a:avLst>
          </a:prstGeom>
          <a:solidFill>
            <a:srgbClr val="F3E7D4"/>
          </a:solidFill>
          <a:ln/>
        </p:spPr>
        <p:txBody>
          <a:bodyPr/>
          <a:lstStyle/>
          <a:p>
            <a:endParaRPr lang="en-US"/>
          </a:p>
        </p:txBody>
      </p:sp>
      <p:sp>
        <p:nvSpPr>
          <p:cNvPr id="8" name="Text 5"/>
          <p:cNvSpPr/>
          <p:nvPr/>
        </p:nvSpPr>
        <p:spPr>
          <a:xfrm>
            <a:off x="7042071" y="3315057"/>
            <a:ext cx="2623066" cy="281583"/>
          </a:xfrm>
          <a:prstGeom prst="rect">
            <a:avLst/>
          </a:prstGeom>
          <a:noFill/>
          <a:ln/>
        </p:spPr>
        <p:txBody>
          <a:bodyPr wrap="none" lIns="0" tIns="0" rIns="0" bIns="0" rtlCol="0" anchor="t"/>
          <a:lstStyle/>
          <a:p>
            <a:pPr marL="0" indent="0" algn="l">
              <a:lnSpc>
                <a:spcPts val="2200"/>
              </a:lnSpc>
              <a:buNone/>
            </a:pPr>
            <a:r>
              <a:rPr lang="en-US" sz="1750" dirty="0">
                <a:solidFill>
                  <a:srgbClr val="3A3630"/>
                </a:solidFill>
                <a:latin typeface="Lora" pitchFamily="34" charset="0"/>
                <a:ea typeface="Lora" pitchFamily="34" charset="-122"/>
                <a:cs typeface="Lora" pitchFamily="34" charset="-120"/>
              </a:rPr>
              <a:t>Efficiency Improvements</a:t>
            </a:r>
            <a:endParaRPr lang="en-US" sz="1750" dirty="0"/>
          </a:p>
        </p:txBody>
      </p:sp>
      <p:sp>
        <p:nvSpPr>
          <p:cNvPr id="9" name="Text 6"/>
          <p:cNvSpPr/>
          <p:nvPr/>
        </p:nvSpPr>
        <p:spPr>
          <a:xfrm>
            <a:off x="7042071" y="3711535"/>
            <a:ext cx="6750606" cy="1224915"/>
          </a:xfrm>
          <a:prstGeom prst="rect">
            <a:avLst/>
          </a:prstGeom>
          <a:noFill/>
          <a:ln/>
        </p:spPr>
        <p:txBody>
          <a:bodyPr wrap="square" lIns="0" tIns="0" rIns="0" bIns="0" rtlCol="0" anchor="t"/>
          <a:lstStyle/>
          <a:p>
            <a:pPr marL="0" indent="0" algn="l">
              <a:lnSpc>
                <a:spcPts val="2400"/>
              </a:lnSpc>
              <a:buNone/>
            </a:pPr>
            <a:r>
              <a:rPr lang="en-US" sz="1500" dirty="0">
                <a:solidFill>
                  <a:srgbClr val="3A3630"/>
                </a:solidFill>
                <a:latin typeface="Source Sans Pro" pitchFamily="34" charset="0"/>
                <a:ea typeface="Source Sans Pro" pitchFamily="34" charset="-122"/>
                <a:cs typeface="Source Sans Pro" pitchFamily="34" charset="-120"/>
              </a:rPr>
              <a:t>They installed energy- and water-efficient lighting and water fixtures from several brands, lowering electricity expenses (Hilton, 2019). Marriott supported environmental projects and kids' programs with community groups, according to SpringerLink (2025).</a:t>
            </a:r>
            <a:endParaRPr lang="en-US" sz="1500" dirty="0"/>
          </a:p>
        </p:txBody>
      </p:sp>
      <p:sp>
        <p:nvSpPr>
          <p:cNvPr id="10" name="Shape 7"/>
          <p:cNvSpPr/>
          <p:nvPr/>
        </p:nvSpPr>
        <p:spPr>
          <a:xfrm>
            <a:off x="6898600" y="5127903"/>
            <a:ext cx="143589" cy="1008936"/>
          </a:xfrm>
          <a:prstGeom prst="roundRect">
            <a:avLst>
              <a:gd name="adj" fmla="val 20005"/>
            </a:avLst>
          </a:prstGeom>
          <a:solidFill>
            <a:srgbClr val="F3E7D4"/>
          </a:solidFill>
          <a:ln/>
        </p:spPr>
        <p:txBody>
          <a:bodyPr/>
          <a:lstStyle/>
          <a:p>
            <a:endParaRPr lang="en-US"/>
          </a:p>
        </p:txBody>
      </p:sp>
      <p:sp>
        <p:nvSpPr>
          <p:cNvPr id="11" name="Text 8"/>
          <p:cNvSpPr/>
          <p:nvPr/>
        </p:nvSpPr>
        <p:spPr>
          <a:xfrm>
            <a:off x="7329368" y="5127903"/>
            <a:ext cx="2252901" cy="281583"/>
          </a:xfrm>
          <a:prstGeom prst="rect">
            <a:avLst/>
          </a:prstGeom>
          <a:noFill/>
          <a:ln/>
        </p:spPr>
        <p:txBody>
          <a:bodyPr wrap="none" lIns="0" tIns="0" rIns="0" bIns="0" rtlCol="0" anchor="t"/>
          <a:lstStyle/>
          <a:p>
            <a:pPr marL="0" indent="0" algn="l">
              <a:lnSpc>
                <a:spcPts val="2200"/>
              </a:lnSpc>
              <a:buNone/>
            </a:pPr>
            <a:r>
              <a:rPr lang="en-US" sz="1750" dirty="0">
                <a:solidFill>
                  <a:srgbClr val="3A3630"/>
                </a:solidFill>
                <a:latin typeface="Lora" pitchFamily="34" charset="0"/>
                <a:ea typeface="Lora" pitchFamily="34" charset="-122"/>
                <a:cs typeface="Lora" pitchFamily="34" charset="-120"/>
              </a:rPr>
              <a:t>Business Integration</a:t>
            </a:r>
            <a:endParaRPr lang="en-US" sz="1750" dirty="0"/>
          </a:p>
        </p:txBody>
      </p:sp>
      <p:sp>
        <p:nvSpPr>
          <p:cNvPr id="12" name="Text 9"/>
          <p:cNvSpPr/>
          <p:nvPr/>
        </p:nvSpPr>
        <p:spPr>
          <a:xfrm>
            <a:off x="7329368" y="5524381"/>
            <a:ext cx="6463308" cy="612458"/>
          </a:xfrm>
          <a:prstGeom prst="rect">
            <a:avLst/>
          </a:prstGeom>
          <a:noFill/>
          <a:ln/>
        </p:spPr>
        <p:txBody>
          <a:bodyPr wrap="square" lIns="0" tIns="0" rIns="0" bIns="0" rtlCol="0" anchor="t"/>
          <a:lstStyle/>
          <a:p>
            <a:pPr marL="0" indent="0" algn="l">
              <a:lnSpc>
                <a:spcPts val="2400"/>
              </a:lnSpc>
              <a:buNone/>
            </a:pPr>
            <a:r>
              <a:rPr lang="en-US" sz="1500" dirty="0">
                <a:solidFill>
                  <a:srgbClr val="3A3630"/>
                </a:solidFill>
                <a:latin typeface="Source Sans Pro" pitchFamily="34" charset="0"/>
                <a:ea typeface="Source Sans Pro" pitchFamily="34" charset="-122"/>
                <a:cs typeface="Source Sans Pro" pitchFamily="34" charset="-120"/>
              </a:rPr>
              <a:t>This technique demonstrates how sustainability can be integrated into business and hospitality operations, according to ISO (2023).</a:t>
            </a:r>
            <a:endParaRPr lang="en-US" sz="1500" dirty="0"/>
          </a:p>
        </p:txBody>
      </p:sp>
      <p:sp>
        <p:nvSpPr>
          <p:cNvPr id="13" name="Shape 10"/>
          <p:cNvSpPr/>
          <p:nvPr/>
        </p:nvSpPr>
        <p:spPr>
          <a:xfrm>
            <a:off x="7185779" y="6328291"/>
            <a:ext cx="143589" cy="1008936"/>
          </a:xfrm>
          <a:prstGeom prst="roundRect">
            <a:avLst>
              <a:gd name="adj" fmla="val 20005"/>
            </a:avLst>
          </a:prstGeom>
          <a:solidFill>
            <a:srgbClr val="F3E7D4"/>
          </a:solidFill>
          <a:ln/>
        </p:spPr>
        <p:txBody>
          <a:bodyPr/>
          <a:lstStyle/>
          <a:p>
            <a:endParaRPr lang="en-US"/>
          </a:p>
        </p:txBody>
      </p:sp>
      <p:sp>
        <p:nvSpPr>
          <p:cNvPr id="14" name="Text 11"/>
          <p:cNvSpPr/>
          <p:nvPr/>
        </p:nvSpPr>
        <p:spPr>
          <a:xfrm>
            <a:off x="7616547" y="6328291"/>
            <a:ext cx="2252901" cy="281583"/>
          </a:xfrm>
          <a:prstGeom prst="rect">
            <a:avLst/>
          </a:prstGeom>
          <a:noFill/>
          <a:ln/>
        </p:spPr>
        <p:txBody>
          <a:bodyPr wrap="none" lIns="0" tIns="0" rIns="0" bIns="0" rtlCol="0" anchor="t"/>
          <a:lstStyle/>
          <a:p>
            <a:pPr marL="0" indent="0" algn="l">
              <a:lnSpc>
                <a:spcPts val="2200"/>
              </a:lnSpc>
              <a:buNone/>
            </a:pPr>
            <a:r>
              <a:rPr lang="en-US" sz="1750" dirty="0">
                <a:solidFill>
                  <a:srgbClr val="3A3630"/>
                </a:solidFill>
                <a:latin typeface="Lora" pitchFamily="34" charset="0"/>
                <a:ea typeface="Lora" pitchFamily="34" charset="-122"/>
                <a:cs typeface="Lora" pitchFamily="34" charset="-120"/>
              </a:rPr>
              <a:t>Ongoing Challenges</a:t>
            </a:r>
            <a:endParaRPr lang="en-US" sz="1750" dirty="0"/>
          </a:p>
        </p:txBody>
      </p:sp>
      <p:sp>
        <p:nvSpPr>
          <p:cNvPr id="15" name="Text 12"/>
          <p:cNvSpPr/>
          <p:nvPr/>
        </p:nvSpPr>
        <p:spPr>
          <a:xfrm>
            <a:off x="7616547" y="6724769"/>
            <a:ext cx="6176129" cy="612458"/>
          </a:xfrm>
          <a:prstGeom prst="rect">
            <a:avLst/>
          </a:prstGeom>
          <a:noFill/>
          <a:ln/>
        </p:spPr>
        <p:txBody>
          <a:bodyPr wrap="square" lIns="0" tIns="0" rIns="0" bIns="0" rtlCol="0" anchor="t"/>
          <a:lstStyle/>
          <a:p>
            <a:pPr marL="0" indent="0" algn="l">
              <a:lnSpc>
                <a:spcPts val="2400"/>
              </a:lnSpc>
              <a:buNone/>
            </a:pPr>
            <a:r>
              <a:rPr lang="en-US" sz="1500" dirty="0">
                <a:solidFill>
                  <a:srgbClr val="3A3630"/>
                </a:solidFill>
                <a:latin typeface="Source Sans Pro" pitchFamily="34" charset="0"/>
                <a:ea typeface="Source Sans Pro" pitchFamily="34" charset="-122"/>
                <a:cs typeface="Source Sans Pro" pitchFamily="34" charset="-120"/>
              </a:rPr>
              <a:t>Despite progress, all global properties must be fully greened and robust (ISO, 2025).</a:t>
            </a:r>
            <a:endParaRPr lang="en-US" sz="15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824032" y="647462"/>
            <a:ext cx="5688687" cy="484703"/>
          </a:xfrm>
          <a:prstGeom prst="rect">
            <a:avLst/>
          </a:prstGeom>
          <a:noFill/>
          <a:ln/>
        </p:spPr>
        <p:txBody>
          <a:bodyPr wrap="none" lIns="0" tIns="0" rIns="0" bIns="0" rtlCol="0" anchor="t"/>
          <a:lstStyle/>
          <a:p>
            <a:pPr marL="0" indent="0" algn="l">
              <a:lnSpc>
                <a:spcPts val="3800"/>
              </a:lnSpc>
              <a:buNone/>
            </a:pPr>
            <a:r>
              <a:rPr lang="en-US" sz="3050" dirty="0">
                <a:solidFill>
                  <a:srgbClr val="38512F"/>
                </a:solidFill>
                <a:latin typeface="Lora" pitchFamily="34" charset="0"/>
                <a:ea typeface="Lora" pitchFamily="34" charset="-122"/>
                <a:cs typeface="Lora" pitchFamily="34" charset="-120"/>
              </a:rPr>
              <a:t>Industry Example: Accor Hotels</a:t>
            </a:r>
            <a:endParaRPr lang="en-US" sz="3050" dirty="0"/>
          </a:p>
        </p:txBody>
      </p:sp>
      <p:sp>
        <p:nvSpPr>
          <p:cNvPr id="3" name="Shape 1"/>
          <p:cNvSpPr/>
          <p:nvPr/>
        </p:nvSpPr>
        <p:spPr>
          <a:xfrm>
            <a:off x="824032" y="1461730"/>
            <a:ext cx="1622703" cy="934403"/>
          </a:xfrm>
          <a:prstGeom prst="roundRect">
            <a:avLst>
              <a:gd name="adj" fmla="val 2646"/>
            </a:avLst>
          </a:prstGeom>
          <a:solidFill>
            <a:srgbClr val="F3E7D4"/>
          </a:solid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1519476" y="1784033"/>
            <a:ext cx="231696" cy="289679"/>
          </a:xfrm>
          <a:prstGeom prst="rect">
            <a:avLst/>
          </a:prstGeom>
        </p:spPr>
      </p:pic>
      <p:sp>
        <p:nvSpPr>
          <p:cNvPr id="5" name="Text 2"/>
          <p:cNvSpPr/>
          <p:nvPr/>
        </p:nvSpPr>
        <p:spPr>
          <a:xfrm>
            <a:off x="2611517" y="1626513"/>
            <a:ext cx="1939052" cy="242411"/>
          </a:xfrm>
          <a:prstGeom prst="rect">
            <a:avLst/>
          </a:prstGeom>
          <a:noFill/>
          <a:ln/>
        </p:spPr>
        <p:txBody>
          <a:bodyPr wrap="none" lIns="0" tIns="0" rIns="0" bIns="0" rtlCol="0" anchor="t"/>
          <a:lstStyle/>
          <a:p>
            <a:pPr marL="0" indent="0" algn="l">
              <a:lnSpc>
                <a:spcPts val="1900"/>
              </a:lnSpc>
              <a:buNone/>
            </a:pPr>
            <a:r>
              <a:rPr lang="en-US" sz="1500" dirty="0">
                <a:solidFill>
                  <a:srgbClr val="3A3630"/>
                </a:solidFill>
                <a:latin typeface="Lora" pitchFamily="34" charset="0"/>
                <a:ea typeface="Lora" pitchFamily="34" charset="-122"/>
                <a:cs typeface="Lora" pitchFamily="34" charset="-120"/>
              </a:rPr>
              <a:t>Planet 21 Program</a:t>
            </a:r>
            <a:endParaRPr lang="en-US" sz="1500" dirty="0"/>
          </a:p>
        </p:txBody>
      </p:sp>
      <p:sp>
        <p:nvSpPr>
          <p:cNvPr id="6" name="Text 3"/>
          <p:cNvSpPr/>
          <p:nvPr/>
        </p:nvSpPr>
        <p:spPr>
          <a:xfrm>
            <a:off x="2611517" y="1967746"/>
            <a:ext cx="4183261" cy="263604"/>
          </a:xfrm>
          <a:prstGeom prst="rect">
            <a:avLst/>
          </a:prstGeom>
          <a:noFill/>
          <a:ln/>
        </p:spPr>
        <p:txBody>
          <a:bodyPr wrap="none" lIns="0" tIns="0" rIns="0" bIns="0" rtlCol="0" anchor="t"/>
          <a:lstStyle/>
          <a:p>
            <a:pPr marL="0" indent="0" algn="l">
              <a:lnSpc>
                <a:spcPts val="2050"/>
              </a:lnSpc>
              <a:buNone/>
            </a:pPr>
            <a:r>
              <a:rPr lang="en-US" sz="1250" dirty="0">
                <a:solidFill>
                  <a:srgbClr val="3A3630"/>
                </a:solidFill>
                <a:latin typeface="Source Sans Pro" pitchFamily="34" charset="0"/>
                <a:ea typeface="Source Sans Pro" pitchFamily="34" charset="-122"/>
                <a:cs typeface="Source Sans Pro" pitchFamily="34" charset="-120"/>
              </a:rPr>
              <a:t>Promotes healthy eating, reduces emissions, protects wildlife</a:t>
            </a:r>
            <a:endParaRPr lang="en-US" sz="1250" dirty="0"/>
          </a:p>
        </p:txBody>
      </p:sp>
      <p:sp>
        <p:nvSpPr>
          <p:cNvPr id="7" name="Shape 4"/>
          <p:cNvSpPr/>
          <p:nvPr/>
        </p:nvSpPr>
        <p:spPr>
          <a:xfrm>
            <a:off x="2529126" y="2386608"/>
            <a:ext cx="11194852" cy="11430"/>
          </a:xfrm>
          <a:prstGeom prst="roundRect">
            <a:avLst>
              <a:gd name="adj" fmla="val 216298"/>
            </a:avLst>
          </a:prstGeom>
          <a:solidFill>
            <a:srgbClr val="D9CDBA"/>
          </a:solidFill>
          <a:ln/>
        </p:spPr>
        <p:txBody>
          <a:bodyPr/>
          <a:lstStyle/>
          <a:p>
            <a:endParaRPr lang="en-US"/>
          </a:p>
        </p:txBody>
      </p:sp>
      <p:sp>
        <p:nvSpPr>
          <p:cNvPr id="8" name="Shape 5"/>
          <p:cNvSpPr/>
          <p:nvPr/>
        </p:nvSpPr>
        <p:spPr>
          <a:xfrm>
            <a:off x="824032" y="2478524"/>
            <a:ext cx="3245525" cy="934403"/>
          </a:xfrm>
          <a:prstGeom prst="roundRect">
            <a:avLst>
              <a:gd name="adj" fmla="val 2646"/>
            </a:avLst>
          </a:prstGeom>
          <a:solidFill>
            <a:srgbClr val="F3E7D4"/>
          </a:solidFill>
          <a:ln/>
        </p:spPr>
        <p:txBody>
          <a:bodyPr/>
          <a:lstStyle/>
          <a:p>
            <a:endParaRPr lang="en-US"/>
          </a:p>
        </p:txBody>
      </p:sp>
      <p:pic>
        <p:nvPicPr>
          <p:cNvPr id="9" name="Image 1" descr="preencoded.png"/>
          <p:cNvPicPr>
            <a:picLocks noChangeAspect="1"/>
          </p:cNvPicPr>
          <p:nvPr/>
        </p:nvPicPr>
        <p:blipFill>
          <a:blip r:embed="rId4"/>
          <a:stretch>
            <a:fillRect/>
          </a:stretch>
        </p:blipFill>
        <p:spPr>
          <a:xfrm>
            <a:off x="2330887" y="2800826"/>
            <a:ext cx="231696" cy="289679"/>
          </a:xfrm>
          <a:prstGeom prst="rect">
            <a:avLst/>
          </a:prstGeom>
        </p:spPr>
      </p:pic>
      <p:sp>
        <p:nvSpPr>
          <p:cNvPr id="10" name="Text 6"/>
          <p:cNvSpPr/>
          <p:nvPr/>
        </p:nvSpPr>
        <p:spPr>
          <a:xfrm>
            <a:off x="4234339" y="2643307"/>
            <a:ext cx="1939052" cy="242411"/>
          </a:xfrm>
          <a:prstGeom prst="rect">
            <a:avLst/>
          </a:prstGeom>
          <a:noFill/>
          <a:ln/>
        </p:spPr>
        <p:txBody>
          <a:bodyPr wrap="none" lIns="0" tIns="0" rIns="0" bIns="0" rtlCol="0" anchor="t"/>
          <a:lstStyle/>
          <a:p>
            <a:pPr marL="0" indent="0" algn="l">
              <a:lnSpc>
                <a:spcPts val="1900"/>
              </a:lnSpc>
              <a:buNone/>
            </a:pPr>
            <a:r>
              <a:rPr lang="en-US" sz="1500" dirty="0">
                <a:solidFill>
                  <a:srgbClr val="3A3630"/>
                </a:solidFill>
                <a:latin typeface="Lora" pitchFamily="34" charset="0"/>
                <a:ea typeface="Lora" pitchFamily="34" charset="-122"/>
                <a:cs typeface="Lora" pitchFamily="34" charset="-120"/>
              </a:rPr>
              <a:t>Agroforestry Projects</a:t>
            </a:r>
            <a:endParaRPr lang="en-US" sz="1500" dirty="0"/>
          </a:p>
        </p:txBody>
      </p:sp>
      <p:sp>
        <p:nvSpPr>
          <p:cNvPr id="11" name="Text 7"/>
          <p:cNvSpPr/>
          <p:nvPr/>
        </p:nvSpPr>
        <p:spPr>
          <a:xfrm>
            <a:off x="4234339" y="2984540"/>
            <a:ext cx="3491270" cy="263604"/>
          </a:xfrm>
          <a:prstGeom prst="rect">
            <a:avLst/>
          </a:prstGeom>
          <a:noFill/>
          <a:ln/>
        </p:spPr>
        <p:txBody>
          <a:bodyPr wrap="none" lIns="0" tIns="0" rIns="0" bIns="0" rtlCol="0" anchor="t"/>
          <a:lstStyle/>
          <a:p>
            <a:pPr marL="0" indent="0" algn="l">
              <a:lnSpc>
                <a:spcPts val="2050"/>
              </a:lnSpc>
              <a:buNone/>
            </a:pPr>
            <a:r>
              <a:rPr lang="en-US" sz="1250" dirty="0">
                <a:solidFill>
                  <a:srgbClr val="3A3630"/>
                </a:solidFill>
                <a:latin typeface="Source Sans Pro" pitchFamily="34" charset="0"/>
                <a:ea typeface="Source Sans Pro" pitchFamily="34" charset="-122"/>
                <a:cs typeface="Source Sans Pro" pitchFamily="34" charset="-120"/>
              </a:rPr>
              <a:t>Funded tree replanting to reduce carbon emissions</a:t>
            </a:r>
            <a:endParaRPr lang="en-US" sz="1250" dirty="0"/>
          </a:p>
        </p:txBody>
      </p:sp>
      <p:sp>
        <p:nvSpPr>
          <p:cNvPr id="12" name="Shape 8"/>
          <p:cNvSpPr/>
          <p:nvPr/>
        </p:nvSpPr>
        <p:spPr>
          <a:xfrm>
            <a:off x="4151948" y="3403402"/>
            <a:ext cx="9572030" cy="11430"/>
          </a:xfrm>
          <a:prstGeom prst="roundRect">
            <a:avLst>
              <a:gd name="adj" fmla="val 216298"/>
            </a:avLst>
          </a:prstGeom>
          <a:solidFill>
            <a:srgbClr val="D9CDBA"/>
          </a:solidFill>
          <a:ln/>
        </p:spPr>
        <p:txBody>
          <a:bodyPr/>
          <a:lstStyle/>
          <a:p>
            <a:endParaRPr lang="en-US"/>
          </a:p>
        </p:txBody>
      </p:sp>
      <p:sp>
        <p:nvSpPr>
          <p:cNvPr id="13" name="Shape 9"/>
          <p:cNvSpPr/>
          <p:nvPr/>
        </p:nvSpPr>
        <p:spPr>
          <a:xfrm>
            <a:off x="824032" y="3495318"/>
            <a:ext cx="4868347" cy="934403"/>
          </a:xfrm>
          <a:prstGeom prst="roundRect">
            <a:avLst>
              <a:gd name="adj" fmla="val 2646"/>
            </a:avLst>
          </a:prstGeom>
          <a:solidFill>
            <a:srgbClr val="F3E7D4"/>
          </a:solidFill>
          <a:ln/>
        </p:spPr>
        <p:txBody>
          <a:bodyPr/>
          <a:lstStyle/>
          <a:p>
            <a:endParaRPr lang="en-US"/>
          </a:p>
        </p:txBody>
      </p:sp>
      <p:pic>
        <p:nvPicPr>
          <p:cNvPr id="14" name="Image 2" descr="preencoded.png"/>
          <p:cNvPicPr>
            <a:picLocks noChangeAspect="1"/>
          </p:cNvPicPr>
          <p:nvPr/>
        </p:nvPicPr>
        <p:blipFill>
          <a:blip r:embed="rId5"/>
          <a:stretch>
            <a:fillRect/>
          </a:stretch>
        </p:blipFill>
        <p:spPr>
          <a:xfrm>
            <a:off x="3142297" y="3817620"/>
            <a:ext cx="231696" cy="289679"/>
          </a:xfrm>
          <a:prstGeom prst="rect">
            <a:avLst/>
          </a:prstGeom>
        </p:spPr>
      </p:pic>
      <p:sp>
        <p:nvSpPr>
          <p:cNvPr id="15" name="Text 10"/>
          <p:cNvSpPr/>
          <p:nvPr/>
        </p:nvSpPr>
        <p:spPr>
          <a:xfrm>
            <a:off x="5857161" y="3660100"/>
            <a:ext cx="2086928" cy="242411"/>
          </a:xfrm>
          <a:prstGeom prst="rect">
            <a:avLst/>
          </a:prstGeom>
          <a:noFill/>
          <a:ln/>
        </p:spPr>
        <p:txBody>
          <a:bodyPr wrap="none" lIns="0" tIns="0" rIns="0" bIns="0" rtlCol="0" anchor="t"/>
          <a:lstStyle/>
          <a:p>
            <a:pPr marL="0" indent="0" algn="l">
              <a:lnSpc>
                <a:spcPts val="1900"/>
              </a:lnSpc>
              <a:buNone/>
            </a:pPr>
            <a:r>
              <a:rPr lang="en-US" sz="1500" dirty="0">
                <a:solidFill>
                  <a:srgbClr val="3A3630"/>
                </a:solidFill>
                <a:latin typeface="Lora" pitchFamily="34" charset="0"/>
                <a:ea typeface="Lora" pitchFamily="34" charset="-122"/>
                <a:cs typeface="Lora" pitchFamily="34" charset="-120"/>
              </a:rPr>
              <a:t>Resource Conservation</a:t>
            </a:r>
            <a:endParaRPr lang="en-US" sz="1500" dirty="0"/>
          </a:p>
        </p:txBody>
      </p:sp>
      <p:sp>
        <p:nvSpPr>
          <p:cNvPr id="16" name="Text 11"/>
          <p:cNvSpPr/>
          <p:nvPr/>
        </p:nvSpPr>
        <p:spPr>
          <a:xfrm>
            <a:off x="5857161" y="4001333"/>
            <a:ext cx="3928229" cy="263604"/>
          </a:xfrm>
          <a:prstGeom prst="rect">
            <a:avLst/>
          </a:prstGeom>
          <a:noFill/>
          <a:ln/>
        </p:spPr>
        <p:txBody>
          <a:bodyPr wrap="none" lIns="0" tIns="0" rIns="0" bIns="0" rtlCol="0" anchor="t"/>
          <a:lstStyle/>
          <a:p>
            <a:pPr marL="0" indent="0" algn="l">
              <a:lnSpc>
                <a:spcPts val="2050"/>
              </a:lnSpc>
              <a:buNone/>
            </a:pPr>
            <a:r>
              <a:rPr lang="en-US" sz="1250" dirty="0">
                <a:solidFill>
                  <a:srgbClr val="3A3630"/>
                </a:solidFill>
                <a:latin typeface="Source Sans Pro" pitchFamily="34" charset="0"/>
                <a:ea typeface="Source Sans Pro" pitchFamily="34" charset="-122"/>
                <a:cs typeface="Source Sans Pro" pitchFamily="34" charset="-120"/>
              </a:rPr>
              <a:t>Towel and linen reuse programs to save water and energy</a:t>
            </a:r>
            <a:endParaRPr lang="en-US" sz="1250" dirty="0"/>
          </a:p>
        </p:txBody>
      </p:sp>
      <p:sp>
        <p:nvSpPr>
          <p:cNvPr id="17" name="Shape 12"/>
          <p:cNvSpPr/>
          <p:nvPr/>
        </p:nvSpPr>
        <p:spPr>
          <a:xfrm>
            <a:off x="5774769" y="4420195"/>
            <a:ext cx="7949208" cy="11430"/>
          </a:xfrm>
          <a:prstGeom prst="roundRect">
            <a:avLst>
              <a:gd name="adj" fmla="val 216298"/>
            </a:avLst>
          </a:prstGeom>
          <a:solidFill>
            <a:srgbClr val="D9CDBA"/>
          </a:solidFill>
          <a:ln/>
        </p:spPr>
        <p:txBody>
          <a:bodyPr/>
          <a:lstStyle/>
          <a:p>
            <a:endParaRPr lang="en-US"/>
          </a:p>
        </p:txBody>
      </p:sp>
      <p:sp>
        <p:nvSpPr>
          <p:cNvPr id="18" name="Shape 13"/>
          <p:cNvSpPr/>
          <p:nvPr/>
        </p:nvSpPr>
        <p:spPr>
          <a:xfrm>
            <a:off x="824032" y="4512112"/>
            <a:ext cx="6491168" cy="934403"/>
          </a:xfrm>
          <a:prstGeom prst="roundRect">
            <a:avLst>
              <a:gd name="adj" fmla="val 2646"/>
            </a:avLst>
          </a:prstGeom>
          <a:solidFill>
            <a:srgbClr val="F3E7D4"/>
          </a:solidFill>
          <a:ln/>
        </p:spPr>
        <p:txBody>
          <a:bodyPr/>
          <a:lstStyle/>
          <a:p>
            <a:endParaRPr lang="en-US"/>
          </a:p>
        </p:txBody>
      </p:sp>
      <p:pic>
        <p:nvPicPr>
          <p:cNvPr id="19" name="Image 3" descr="preencoded.png"/>
          <p:cNvPicPr>
            <a:picLocks noChangeAspect="1"/>
          </p:cNvPicPr>
          <p:nvPr/>
        </p:nvPicPr>
        <p:blipFill>
          <a:blip r:embed="rId6"/>
          <a:stretch>
            <a:fillRect/>
          </a:stretch>
        </p:blipFill>
        <p:spPr>
          <a:xfrm>
            <a:off x="3953708" y="4834414"/>
            <a:ext cx="231696" cy="289679"/>
          </a:xfrm>
          <a:prstGeom prst="rect">
            <a:avLst/>
          </a:prstGeom>
        </p:spPr>
      </p:pic>
      <p:sp>
        <p:nvSpPr>
          <p:cNvPr id="20" name="Text 14"/>
          <p:cNvSpPr/>
          <p:nvPr/>
        </p:nvSpPr>
        <p:spPr>
          <a:xfrm>
            <a:off x="7479983" y="4676894"/>
            <a:ext cx="2050613" cy="242411"/>
          </a:xfrm>
          <a:prstGeom prst="rect">
            <a:avLst/>
          </a:prstGeom>
          <a:noFill/>
          <a:ln/>
        </p:spPr>
        <p:txBody>
          <a:bodyPr wrap="none" lIns="0" tIns="0" rIns="0" bIns="0" rtlCol="0" anchor="t"/>
          <a:lstStyle/>
          <a:p>
            <a:pPr marL="0" indent="0" algn="l">
              <a:lnSpc>
                <a:spcPts val="1900"/>
              </a:lnSpc>
              <a:buNone/>
            </a:pPr>
            <a:r>
              <a:rPr lang="en-US" sz="1500" dirty="0">
                <a:solidFill>
                  <a:srgbClr val="3A3630"/>
                </a:solidFill>
                <a:latin typeface="Lora" pitchFamily="34" charset="0"/>
                <a:ea typeface="Lora" pitchFamily="34" charset="-122"/>
                <a:cs typeface="Lora" pitchFamily="34" charset="-120"/>
              </a:rPr>
              <a:t>Transparent Reporting</a:t>
            </a:r>
            <a:endParaRPr lang="en-US" sz="1500" dirty="0"/>
          </a:p>
        </p:txBody>
      </p:sp>
      <p:sp>
        <p:nvSpPr>
          <p:cNvPr id="21" name="Text 15"/>
          <p:cNvSpPr/>
          <p:nvPr/>
        </p:nvSpPr>
        <p:spPr>
          <a:xfrm>
            <a:off x="7479983" y="5018127"/>
            <a:ext cx="3996571" cy="263604"/>
          </a:xfrm>
          <a:prstGeom prst="rect">
            <a:avLst/>
          </a:prstGeom>
          <a:noFill/>
          <a:ln/>
        </p:spPr>
        <p:txBody>
          <a:bodyPr wrap="none" lIns="0" tIns="0" rIns="0" bIns="0" rtlCol="0" anchor="t"/>
          <a:lstStyle/>
          <a:p>
            <a:pPr marL="0" indent="0" algn="l">
              <a:lnSpc>
                <a:spcPts val="2050"/>
              </a:lnSpc>
              <a:buNone/>
            </a:pPr>
            <a:r>
              <a:rPr lang="en-US" sz="1250" dirty="0">
                <a:solidFill>
                  <a:srgbClr val="3A3630"/>
                </a:solidFill>
                <a:latin typeface="Source Sans Pro" pitchFamily="34" charset="0"/>
                <a:ea typeface="Source Sans Pro" pitchFamily="34" charset="-122"/>
                <a:cs typeface="Source Sans Pro" pitchFamily="34" charset="-120"/>
              </a:rPr>
              <a:t>Clear measurement and communication for accountability</a:t>
            </a:r>
            <a:endParaRPr lang="en-US" sz="1250" dirty="0"/>
          </a:p>
        </p:txBody>
      </p:sp>
      <p:sp>
        <p:nvSpPr>
          <p:cNvPr id="22" name="Text 16"/>
          <p:cNvSpPr/>
          <p:nvPr/>
        </p:nvSpPr>
        <p:spPr>
          <a:xfrm>
            <a:off x="824032" y="5631894"/>
            <a:ext cx="12982337" cy="527209"/>
          </a:xfrm>
          <a:prstGeom prst="rect">
            <a:avLst/>
          </a:prstGeom>
          <a:noFill/>
          <a:ln/>
        </p:spPr>
        <p:txBody>
          <a:bodyPr wrap="square" lIns="0" tIns="0" rIns="0" bIns="0" rtlCol="0" anchor="t"/>
          <a:lstStyle/>
          <a:p>
            <a:pPr marL="0" indent="0" algn="l">
              <a:lnSpc>
                <a:spcPts val="2050"/>
              </a:lnSpc>
              <a:buNone/>
            </a:pPr>
            <a:r>
              <a:rPr lang="en-US" sz="1250" dirty="0">
                <a:solidFill>
                  <a:srgbClr val="3A3630"/>
                </a:solidFill>
                <a:latin typeface="Source Sans Pro" pitchFamily="34" charset="0"/>
                <a:ea typeface="Source Sans Pro" pitchFamily="34" charset="-122"/>
                <a:cs typeface="Source Sans Pro" pitchFamily="34" charset="-120"/>
              </a:rPr>
              <a:t>Green Human Resource Management Practices in the Hospitality and Tourism Industry (2024) states that Accor's Planet 21 program promotes healthy eating, reduces carbon emissions, and protects wildlife.</a:t>
            </a:r>
            <a:endParaRPr lang="en-US" sz="1250" dirty="0"/>
          </a:p>
        </p:txBody>
      </p:sp>
      <p:sp>
        <p:nvSpPr>
          <p:cNvPr id="23" name="Text 17"/>
          <p:cNvSpPr/>
          <p:nvPr/>
        </p:nvSpPr>
        <p:spPr>
          <a:xfrm>
            <a:off x="824032" y="6344483"/>
            <a:ext cx="12982337" cy="527209"/>
          </a:xfrm>
          <a:prstGeom prst="rect">
            <a:avLst/>
          </a:prstGeom>
          <a:noFill/>
          <a:ln/>
        </p:spPr>
        <p:txBody>
          <a:bodyPr wrap="square" lIns="0" tIns="0" rIns="0" bIns="0" rtlCol="0" anchor="t"/>
          <a:lstStyle/>
          <a:p>
            <a:pPr marL="0" indent="0" algn="l">
              <a:lnSpc>
                <a:spcPts val="2050"/>
              </a:lnSpc>
              <a:buNone/>
            </a:pPr>
            <a:r>
              <a:rPr lang="en-US" sz="1250" dirty="0">
                <a:solidFill>
                  <a:srgbClr val="3A3630"/>
                </a:solidFill>
                <a:latin typeface="Source Sans Pro" pitchFamily="34" charset="0"/>
                <a:ea typeface="Source Sans Pro" pitchFamily="34" charset="-122"/>
                <a:cs typeface="Source Sans Pro" pitchFamily="34" charset="-120"/>
              </a:rPr>
              <a:t>They have funded agroforestry projects to replant trees and minimise carbon emissions (Plan A, 2021). Emerald Insight (2025) reports that Accor advises customers to reuse towels and skip daily linen changes to save water and electricity.</a:t>
            </a:r>
            <a:endParaRPr lang="en-US" sz="1250" dirty="0"/>
          </a:p>
        </p:txBody>
      </p:sp>
      <p:sp>
        <p:nvSpPr>
          <p:cNvPr id="24" name="Text 18"/>
          <p:cNvSpPr/>
          <p:nvPr/>
        </p:nvSpPr>
        <p:spPr>
          <a:xfrm>
            <a:off x="824032" y="7057073"/>
            <a:ext cx="12982337" cy="527209"/>
          </a:xfrm>
          <a:prstGeom prst="rect">
            <a:avLst/>
          </a:prstGeom>
          <a:noFill/>
          <a:ln/>
        </p:spPr>
        <p:txBody>
          <a:bodyPr wrap="square" lIns="0" tIns="0" rIns="0" bIns="0" rtlCol="0" anchor="t"/>
          <a:lstStyle/>
          <a:p>
            <a:pPr marL="0" indent="0" algn="l">
              <a:lnSpc>
                <a:spcPts val="2050"/>
              </a:lnSpc>
              <a:buNone/>
            </a:pPr>
            <a:r>
              <a:rPr lang="en-US" sz="1250" dirty="0">
                <a:solidFill>
                  <a:srgbClr val="3A3630"/>
                </a:solidFill>
                <a:latin typeface="Source Sans Pro" pitchFamily="34" charset="0"/>
                <a:ea typeface="Source Sans Pro" pitchFamily="34" charset="-122"/>
                <a:cs typeface="Source Sans Pro" pitchFamily="34" charset="-120"/>
              </a:rPr>
              <a:t>These programs have considerable potential, but results depend on local administration (Bright Ideas in Travel 2024, 2024). Sage Journals (2025) claims the brand's straightforward reporting shows how measurement and communication increase accountability.</a:t>
            </a:r>
            <a:endParaRPr lang="en-US" sz="12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837724" y="1169194"/>
            <a:ext cx="7922062" cy="704017"/>
          </a:xfrm>
          <a:prstGeom prst="rect">
            <a:avLst/>
          </a:prstGeom>
          <a:noFill/>
          <a:ln/>
        </p:spPr>
        <p:txBody>
          <a:bodyPr wrap="none" lIns="0" tIns="0" rIns="0" bIns="0" rtlCol="0" anchor="t"/>
          <a:lstStyle/>
          <a:p>
            <a:pPr marL="0" indent="0" algn="l">
              <a:lnSpc>
                <a:spcPts val="5500"/>
              </a:lnSpc>
              <a:buNone/>
            </a:pPr>
            <a:r>
              <a:rPr lang="en-US" sz="4400" dirty="0">
                <a:solidFill>
                  <a:srgbClr val="38512F"/>
                </a:solidFill>
                <a:latin typeface="Lora" pitchFamily="34" charset="0"/>
                <a:ea typeface="Lora" pitchFamily="34" charset="-122"/>
                <a:cs typeface="Lora" pitchFamily="34" charset="-120"/>
              </a:rPr>
              <a:t>Current Efforts Pros and Cons</a:t>
            </a:r>
            <a:endParaRPr lang="en-US" sz="4400" dirty="0"/>
          </a:p>
        </p:txBody>
      </p:sp>
      <p:sp>
        <p:nvSpPr>
          <p:cNvPr id="3" name="Text 1"/>
          <p:cNvSpPr/>
          <p:nvPr/>
        </p:nvSpPr>
        <p:spPr>
          <a:xfrm>
            <a:off x="837724" y="2471499"/>
            <a:ext cx="2816185" cy="351949"/>
          </a:xfrm>
          <a:prstGeom prst="rect">
            <a:avLst/>
          </a:prstGeom>
          <a:noFill/>
          <a:ln/>
        </p:spPr>
        <p:txBody>
          <a:bodyPr wrap="none" lIns="0" tIns="0" rIns="0" bIns="0" rtlCol="0" anchor="t"/>
          <a:lstStyle/>
          <a:p>
            <a:pPr marL="0" indent="0" algn="l">
              <a:lnSpc>
                <a:spcPts val="2750"/>
              </a:lnSpc>
              <a:buNone/>
            </a:pPr>
            <a:r>
              <a:rPr lang="en-US" sz="2200" dirty="0">
                <a:solidFill>
                  <a:srgbClr val="38512F"/>
                </a:solidFill>
                <a:latin typeface="Lora" pitchFamily="34" charset="0"/>
                <a:ea typeface="Lora" pitchFamily="34" charset="-122"/>
                <a:cs typeface="Lora" pitchFamily="34" charset="-120"/>
              </a:rPr>
              <a:t>Advantages</a:t>
            </a:r>
            <a:endParaRPr lang="en-US" sz="2200" dirty="0"/>
          </a:p>
        </p:txBody>
      </p:sp>
      <p:sp>
        <p:nvSpPr>
          <p:cNvPr id="4" name="Text 2"/>
          <p:cNvSpPr/>
          <p:nvPr/>
        </p:nvSpPr>
        <p:spPr>
          <a:xfrm>
            <a:off x="837724" y="3062764"/>
            <a:ext cx="3928586" cy="1532096"/>
          </a:xfrm>
          <a:prstGeom prst="rect">
            <a:avLst/>
          </a:prstGeom>
          <a:noFill/>
          <a:ln/>
        </p:spPr>
        <p:txBody>
          <a:bodyPr wrap="square" lIns="0" tIns="0" rIns="0" bIns="0" rtlCol="0" anchor="t"/>
          <a:lstStyle/>
          <a:p>
            <a:pPr marL="342900" indent="-342900" algn="l">
              <a:lnSpc>
                <a:spcPts val="3000"/>
              </a:lnSpc>
              <a:buSzPct val="100000"/>
              <a:buChar char="•"/>
            </a:pPr>
            <a:r>
              <a:rPr lang="en-US" sz="1850" dirty="0">
                <a:solidFill>
                  <a:srgbClr val="3A3630"/>
                </a:solidFill>
                <a:latin typeface="Source Sans Pro" pitchFamily="34" charset="0"/>
                <a:ea typeface="Source Sans Pro" pitchFamily="34" charset="-122"/>
                <a:cs typeface="Source Sans Pro" pitchFamily="34" charset="-120"/>
              </a:rPr>
              <a:t>Water and energy conservation are important parts of many hotel sustainability plans since they save money.</a:t>
            </a:r>
            <a:endParaRPr lang="en-US" sz="1850" dirty="0"/>
          </a:p>
        </p:txBody>
      </p:sp>
      <p:sp>
        <p:nvSpPr>
          <p:cNvPr id="5" name="Text 3"/>
          <p:cNvSpPr/>
          <p:nvPr/>
        </p:nvSpPr>
        <p:spPr>
          <a:xfrm>
            <a:off x="837724" y="4678561"/>
            <a:ext cx="3928586" cy="1149072"/>
          </a:xfrm>
          <a:prstGeom prst="rect">
            <a:avLst/>
          </a:prstGeom>
          <a:noFill/>
          <a:ln/>
        </p:spPr>
        <p:txBody>
          <a:bodyPr wrap="square" lIns="0" tIns="0" rIns="0" bIns="0" rtlCol="0" anchor="t"/>
          <a:lstStyle/>
          <a:p>
            <a:pPr marL="342900" indent="-342900" algn="l">
              <a:lnSpc>
                <a:spcPts val="3000"/>
              </a:lnSpc>
              <a:buSzPct val="100000"/>
              <a:buChar char="•"/>
            </a:pPr>
            <a:r>
              <a:rPr lang="en-US" sz="1850" dirty="0">
                <a:solidFill>
                  <a:srgbClr val="3A3630"/>
                </a:solidFill>
                <a:latin typeface="Source Sans Pro" pitchFamily="34" charset="0"/>
                <a:ea typeface="Source Sans Pro" pitchFamily="34" charset="-122"/>
                <a:cs typeface="Source Sans Pro" pitchFamily="34" charset="-120"/>
              </a:rPr>
              <a:t>Hotels can attract ethical tourists with a better brand image (Sedex, 2025.5).</a:t>
            </a:r>
            <a:endParaRPr lang="en-US" sz="1850" dirty="0"/>
          </a:p>
        </p:txBody>
      </p:sp>
      <p:sp>
        <p:nvSpPr>
          <p:cNvPr id="6" name="Text 4"/>
          <p:cNvSpPr/>
          <p:nvPr/>
        </p:nvSpPr>
        <p:spPr>
          <a:xfrm>
            <a:off x="5357813" y="2471499"/>
            <a:ext cx="2816185" cy="351949"/>
          </a:xfrm>
          <a:prstGeom prst="rect">
            <a:avLst/>
          </a:prstGeom>
          <a:noFill/>
          <a:ln/>
        </p:spPr>
        <p:txBody>
          <a:bodyPr wrap="none" lIns="0" tIns="0" rIns="0" bIns="0" rtlCol="0" anchor="t"/>
          <a:lstStyle/>
          <a:p>
            <a:pPr marL="0" indent="0" algn="l">
              <a:lnSpc>
                <a:spcPts val="2750"/>
              </a:lnSpc>
              <a:buNone/>
            </a:pPr>
            <a:r>
              <a:rPr lang="en-US" sz="2200" dirty="0">
                <a:solidFill>
                  <a:srgbClr val="38512F"/>
                </a:solidFill>
                <a:latin typeface="Lora" pitchFamily="34" charset="0"/>
                <a:ea typeface="Lora" pitchFamily="34" charset="-122"/>
                <a:cs typeface="Lora" pitchFamily="34" charset="-120"/>
              </a:rPr>
              <a:t>Challenges</a:t>
            </a:r>
            <a:endParaRPr lang="en-US" sz="2200" dirty="0"/>
          </a:p>
        </p:txBody>
      </p:sp>
      <p:sp>
        <p:nvSpPr>
          <p:cNvPr id="7" name="Text 5"/>
          <p:cNvSpPr/>
          <p:nvPr/>
        </p:nvSpPr>
        <p:spPr>
          <a:xfrm>
            <a:off x="5357813" y="3062764"/>
            <a:ext cx="3928586" cy="1149072"/>
          </a:xfrm>
          <a:prstGeom prst="rect">
            <a:avLst/>
          </a:prstGeom>
          <a:noFill/>
          <a:ln/>
        </p:spPr>
        <p:txBody>
          <a:bodyPr wrap="square" lIns="0" tIns="0" rIns="0" bIns="0" rtlCol="0" anchor="t"/>
          <a:lstStyle/>
          <a:p>
            <a:pPr marL="342900" indent="-342900" algn="l">
              <a:lnSpc>
                <a:spcPts val="3000"/>
              </a:lnSpc>
              <a:buSzPct val="100000"/>
              <a:buChar char="•"/>
            </a:pPr>
            <a:r>
              <a:rPr lang="en-US" sz="1850" dirty="0">
                <a:solidFill>
                  <a:srgbClr val="3A3630"/>
                </a:solidFill>
                <a:latin typeface="Source Sans Pro" pitchFamily="34" charset="0"/>
                <a:ea typeface="Source Sans Pro" pitchFamily="34" charset="-122"/>
                <a:cs typeface="Source Sans Pro" pitchFamily="34" charset="-120"/>
              </a:rPr>
              <a:t>Unclear corporate procedures and undertrained staff can hinder green projects (MDPI, 2021).</a:t>
            </a:r>
            <a:endParaRPr lang="en-US" sz="1850" dirty="0"/>
          </a:p>
        </p:txBody>
      </p:sp>
      <p:sp>
        <p:nvSpPr>
          <p:cNvPr id="8" name="Text 6"/>
          <p:cNvSpPr/>
          <p:nvPr/>
        </p:nvSpPr>
        <p:spPr>
          <a:xfrm>
            <a:off x="5357813" y="4295537"/>
            <a:ext cx="3928586" cy="2681168"/>
          </a:xfrm>
          <a:prstGeom prst="rect">
            <a:avLst/>
          </a:prstGeom>
          <a:noFill/>
          <a:ln/>
        </p:spPr>
        <p:txBody>
          <a:bodyPr wrap="square" lIns="0" tIns="0" rIns="0" bIns="0" rtlCol="0" anchor="t"/>
          <a:lstStyle/>
          <a:p>
            <a:pPr marL="342900" indent="-342900" algn="l">
              <a:lnSpc>
                <a:spcPts val="3000"/>
              </a:lnSpc>
              <a:buSzPct val="100000"/>
              <a:buChar char="•"/>
            </a:pPr>
            <a:r>
              <a:rPr lang="en-US" sz="1850" dirty="0">
                <a:solidFill>
                  <a:srgbClr val="3A3630"/>
                </a:solidFill>
                <a:latin typeface="Source Sans Pro" pitchFamily="34" charset="0"/>
                <a:ea typeface="Source Sans Pro" pitchFamily="34" charset="-122"/>
                <a:cs typeface="Source Sans Pro" pitchFamily="34" charset="-120"/>
              </a:rPr>
              <a:t>According to the Sustainable Circular Innovation Ecosystem for Hospitality and Tourism (2025), stakeholders may be dubious of hotels that claim to be environmentally green but don't give evidence or verifiable impacts.</a:t>
            </a:r>
            <a:endParaRPr lang="en-US" sz="1850" dirty="0"/>
          </a:p>
        </p:txBody>
      </p:sp>
      <p:sp>
        <p:nvSpPr>
          <p:cNvPr id="9" name="Text 7"/>
          <p:cNvSpPr/>
          <p:nvPr/>
        </p:nvSpPr>
        <p:spPr>
          <a:xfrm>
            <a:off x="9877901" y="2471499"/>
            <a:ext cx="2816185" cy="351949"/>
          </a:xfrm>
          <a:prstGeom prst="rect">
            <a:avLst/>
          </a:prstGeom>
          <a:noFill/>
          <a:ln/>
        </p:spPr>
        <p:txBody>
          <a:bodyPr wrap="none" lIns="0" tIns="0" rIns="0" bIns="0" rtlCol="0" anchor="t"/>
          <a:lstStyle/>
          <a:p>
            <a:pPr marL="0" indent="0" algn="l">
              <a:lnSpc>
                <a:spcPts val="2750"/>
              </a:lnSpc>
              <a:buNone/>
            </a:pPr>
            <a:r>
              <a:rPr lang="en-US" sz="2200" dirty="0">
                <a:solidFill>
                  <a:srgbClr val="38512F"/>
                </a:solidFill>
                <a:latin typeface="Lora" pitchFamily="34" charset="0"/>
                <a:ea typeface="Lora" pitchFamily="34" charset="-122"/>
                <a:cs typeface="Lora" pitchFamily="34" charset="-120"/>
              </a:rPr>
              <a:t>Solutions</a:t>
            </a:r>
            <a:endParaRPr lang="en-US" sz="2200" dirty="0"/>
          </a:p>
        </p:txBody>
      </p:sp>
      <p:sp>
        <p:nvSpPr>
          <p:cNvPr id="10" name="Text 8"/>
          <p:cNvSpPr/>
          <p:nvPr/>
        </p:nvSpPr>
        <p:spPr>
          <a:xfrm>
            <a:off x="9877901" y="3062764"/>
            <a:ext cx="3928586" cy="1532096"/>
          </a:xfrm>
          <a:prstGeom prst="rect">
            <a:avLst/>
          </a:prstGeom>
          <a:noFill/>
          <a:ln/>
        </p:spPr>
        <p:txBody>
          <a:bodyPr wrap="square" lIns="0" tIns="0" rIns="0" bIns="0" rtlCol="0" anchor="t"/>
          <a:lstStyle/>
          <a:p>
            <a:pPr marL="0" indent="0" algn="l">
              <a:lnSpc>
                <a:spcPts val="3000"/>
              </a:lnSpc>
              <a:buNone/>
            </a:pPr>
            <a:r>
              <a:rPr lang="en-US" sz="1850" dirty="0">
                <a:solidFill>
                  <a:srgbClr val="3A3630"/>
                </a:solidFill>
                <a:latin typeface="Source Sans Pro" pitchFamily="34" charset="0"/>
                <a:ea typeface="Source Sans Pro" pitchFamily="34" charset="-122"/>
                <a:cs typeface="Source Sans Pro" pitchFamily="34" charset="-120"/>
              </a:rPr>
              <a:t>These issues require continual leadership, robust training, and established sustainability metrics (ISO, 2023) to fix.</a:t>
            </a:r>
            <a:endParaRPr lang="en-US" sz="18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837724" y="769977"/>
            <a:ext cx="4368760" cy="492681"/>
          </a:xfrm>
          <a:prstGeom prst="rect">
            <a:avLst/>
          </a:prstGeom>
          <a:noFill/>
          <a:ln/>
        </p:spPr>
        <p:txBody>
          <a:bodyPr wrap="none" lIns="0" tIns="0" rIns="0" bIns="0" rtlCol="0" anchor="t"/>
          <a:lstStyle/>
          <a:p>
            <a:pPr marL="0" indent="0" algn="l">
              <a:lnSpc>
                <a:spcPts val="3850"/>
              </a:lnSpc>
              <a:buNone/>
            </a:pPr>
            <a:r>
              <a:rPr lang="en-US" sz="3100" dirty="0">
                <a:solidFill>
                  <a:srgbClr val="38512F"/>
                </a:solidFill>
                <a:latin typeface="Lora" pitchFamily="34" charset="0"/>
                <a:ea typeface="Lora" pitchFamily="34" charset="-122"/>
                <a:cs typeface="Lora" pitchFamily="34" charset="-120"/>
              </a:rPr>
              <a:t>Conclusion: Key Results</a:t>
            </a:r>
            <a:endParaRPr lang="en-US" sz="3100" dirty="0"/>
          </a:p>
        </p:txBody>
      </p:sp>
      <p:sp>
        <p:nvSpPr>
          <p:cNvPr id="4" name="Text 1"/>
          <p:cNvSpPr/>
          <p:nvPr/>
        </p:nvSpPr>
        <p:spPr>
          <a:xfrm>
            <a:off x="837724" y="1597700"/>
            <a:ext cx="3608546" cy="552926"/>
          </a:xfrm>
          <a:prstGeom prst="rect">
            <a:avLst/>
          </a:prstGeom>
          <a:noFill/>
          <a:ln/>
        </p:spPr>
        <p:txBody>
          <a:bodyPr wrap="none" lIns="0" tIns="0" rIns="0" bIns="0" rtlCol="0" anchor="t"/>
          <a:lstStyle/>
          <a:p>
            <a:pPr marL="0" indent="0" algn="ctr">
              <a:lnSpc>
                <a:spcPts val="4350"/>
              </a:lnSpc>
              <a:buNone/>
            </a:pPr>
            <a:r>
              <a:rPr lang="en-US" sz="4350" dirty="0">
                <a:solidFill>
                  <a:srgbClr val="3A3630"/>
                </a:solidFill>
                <a:latin typeface="Lora" pitchFamily="34" charset="0"/>
                <a:ea typeface="Lora" pitchFamily="34" charset="-122"/>
                <a:cs typeface="Lora" pitchFamily="34" charset="-120"/>
              </a:rPr>
              <a:t>3</a:t>
            </a:r>
            <a:endParaRPr lang="en-US" sz="4350" dirty="0"/>
          </a:p>
        </p:txBody>
      </p:sp>
      <p:sp>
        <p:nvSpPr>
          <p:cNvPr id="5" name="Text 2"/>
          <p:cNvSpPr/>
          <p:nvPr/>
        </p:nvSpPr>
        <p:spPr>
          <a:xfrm>
            <a:off x="1656278" y="2359938"/>
            <a:ext cx="1971318" cy="246459"/>
          </a:xfrm>
          <a:prstGeom prst="rect">
            <a:avLst/>
          </a:prstGeom>
          <a:noFill/>
          <a:ln/>
        </p:spPr>
        <p:txBody>
          <a:bodyPr wrap="none" lIns="0" tIns="0" rIns="0" bIns="0" rtlCol="0" anchor="t"/>
          <a:lstStyle/>
          <a:p>
            <a:pPr marL="0" indent="0" algn="ctr">
              <a:lnSpc>
                <a:spcPts val="1900"/>
              </a:lnSpc>
              <a:buNone/>
            </a:pPr>
            <a:r>
              <a:rPr lang="en-US" sz="1550" dirty="0">
                <a:solidFill>
                  <a:srgbClr val="3A3630"/>
                </a:solidFill>
                <a:latin typeface="Lora" pitchFamily="34" charset="0"/>
                <a:ea typeface="Lora" pitchFamily="34" charset="-122"/>
                <a:cs typeface="Lora" pitchFamily="34" charset="-120"/>
              </a:rPr>
              <a:t>Pillars of Success</a:t>
            </a:r>
            <a:endParaRPr lang="en-US" sz="1550" dirty="0"/>
          </a:p>
        </p:txBody>
      </p:sp>
      <p:sp>
        <p:nvSpPr>
          <p:cNvPr id="6" name="Text 3"/>
          <p:cNvSpPr/>
          <p:nvPr/>
        </p:nvSpPr>
        <p:spPr>
          <a:xfrm>
            <a:off x="837724" y="2706886"/>
            <a:ext cx="3608546" cy="804029"/>
          </a:xfrm>
          <a:prstGeom prst="rect">
            <a:avLst/>
          </a:prstGeom>
          <a:noFill/>
          <a:ln/>
        </p:spPr>
        <p:txBody>
          <a:bodyPr wrap="square" lIns="0" tIns="0" rIns="0" bIns="0" rtlCol="0" anchor="t"/>
          <a:lstStyle/>
          <a:p>
            <a:pPr marL="0" indent="0" algn="ctr">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Real sustainability efforts can benefit the economy, environment, and society (Management of Environmental Adaptability in Hotels, 2022).</a:t>
            </a:r>
            <a:endParaRPr lang="en-US" sz="1300" dirty="0"/>
          </a:p>
        </p:txBody>
      </p:sp>
      <p:sp>
        <p:nvSpPr>
          <p:cNvPr id="7" name="Text 4"/>
          <p:cNvSpPr/>
          <p:nvPr/>
        </p:nvSpPr>
        <p:spPr>
          <a:xfrm>
            <a:off x="4697611" y="1597700"/>
            <a:ext cx="3608665" cy="552926"/>
          </a:xfrm>
          <a:prstGeom prst="rect">
            <a:avLst/>
          </a:prstGeom>
          <a:noFill/>
          <a:ln/>
        </p:spPr>
        <p:txBody>
          <a:bodyPr wrap="none" lIns="0" tIns="0" rIns="0" bIns="0" rtlCol="0" anchor="t"/>
          <a:lstStyle/>
          <a:p>
            <a:pPr marL="0" indent="0" algn="ctr">
              <a:lnSpc>
                <a:spcPts val="4350"/>
              </a:lnSpc>
              <a:buNone/>
            </a:pPr>
            <a:r>
              <a:rPr lang="en-US" sz="4350" dirty="0">
                <a:solidFill>
                  <a:srgbClr val="3A3630"/>
                </a:solidFill>
                <a:latin typeface="Lora" pitchFamily="34" charset="0"/>
                <a:ea typeface="Lora" pitchFamily="34" charset="-122"/>
                <a:cs typeface="Lora" pitchFamily="34" charset="-120"/>
              </a:rPr>
              <a:t>2</a:t>
            </a:r>
            <a:endParaRPr lang="en-US" sz="4350" dirty="0"/>
          </a:p>
        </p:txBody>
      </p:sp>
      <p:sp>
        <p:nvSpPr>
          <p:cNvPr id="8" name="Text 5"/>
          <p:cNvSpPr/>
          <p:nvPr/>
        </p:nvSpPr>
        <p:spPr>
          <a:xfrm>
            <a:off x="5516285" y="2359938"/>
            <a:ext cx="1971318" cy="246459"/>
          </a:xfrm>
          <a:prstGeom prst="rect">
            <a:avLst/>
          </a:prstGeom>
          <a:noFill/>
          <a:ln/>
        </p:spPr>
        <p:txBody>
          <a:bodyPr wrap="none" lIns="0" tIns="0" rIns="0" bIns="0" rtlCol="0" anchor="t"/>
          <a:lstStyle/>
          <a:p>
            <a:pPr marL="0" indent="0" algn="ctr">
              <a:lnSpc>
                <a:spcPts val="1900"/>
              </a:lnSpc>
              <a:buNone/>
            </a:pPr>
            <a:r>
              <a:rPr lang="en-US" sz="1550" dirty="0">
                <a:solidFill>
                  <a:srgbClr val="3A3630"/>
                </a:solidFill>
                <a:latin typeface="Lora" pitchFamily="34" charset="0"/>
                <a:ea typeface="Lora" pitchFamily="34" charset="-122"/>
                <a:cs typeface="Lora" pitchFamily="34" charset="-120"/>
              </a:rPr>
              <a:t>Leading Examples</a:t>
            </a:r>
            <a:endParaRPr lang="en-US" sz="1550" dirty="0"/>
          </a:p>
        </p:txBody>
      </p:sp>
      <p:sp>
        <p:nvSpPr>
          <p:cNvPr id="9" name="Text 6"/>
          <p:cNvSpPr/>
          <p:nvPr/>
        </p:nvSpPr>
        <p:spPr>
          <a:xfrm>
            <a:off x="4697611" y="2706886"/>
            <a:ext cx="3608665" cy="804029"/>
          </a:xfrm>
          <a:prstGeom prst="rect">
            <a:avLst/>
          </a:prstGeom>
          <a:noFill/>
          <a:ln/>
        </p:spPr>
        <p:txBody>
          <a:bodyPr wrap="square" lIns="0" tIns="0" rIns="0" bIns="0" rtlCol="0" anchor="t"/>
          <a:lstStyle/>
          <a:p>
            <a:pPr marL="0" indent="0" algn="ctr">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Marriott and Accor examples demonstrate that well-planned green programs may be successful (DNV, 202125).</a:t>
            </a:r>
            <a:endParaRPr lang="en-US" sz="1300" dirty="0"/>
          </a:p>
        </p:txBody>
      </p:sp>
      <p:sp>
        <p:nvSpPr>
          <p:cNvPr id="10" name="Text 7"/>
          <p:cNvSpPr/>
          <p:nvPr/>
        </p:nvSpPr>
        <p:spPr>
          <a:xfrm>
            <a:off x="2767608" y="4097298"/>
            <a:ext cx="3608665" cy="552926"/>
          </a:xfrm>
          <a:prstGeom prst="rect">
            <a:avLst/>
          </a:prstGeom>
          <a:noFill/>
          <a:ln/>
        </p:spPr>
        <p:txBody>
          <a:bodyPr wrap="none" lIns="0" tIns="0" rIns="0" bIns="0" rtlCol="0" anchor="t"/>
          <a:lstStyle/>
          <a:p>
            <a:pPr marL="0" indent="0" algn="ctr">
              <a:lnSpc>
                <a:spcPts val="4350"/>
              </a:lnSpc>
              <a:buNone/>
            </a:pPr>
            <a:r>
              <a:rPr lang="en-US" sz="4350" dirty="0">
                <a:solidFill>
                  <a:srgbClr val="3A3630"/>
                </a:solidFill>
                <a:latin typeface="Lora" pitchFamily="34" charset="0"/>
                <a:ea typeface="Lora" pitchFamily="34" charset="-122"/>
                <a:cs typeface="Lora" pitchFamily="34" charset="-120"/>
              </a:rPr>
              <a:t>100%</a:t>
            </a:r>
            <a:endParaRPr lang="en-US" sz="4350" dirty="0"/>
          </a:p>
        </p:txBody>
      </p:sp>
      <p:sp>
        <p:nvSpPr>
          <p:cNvPr id="11" name="Text 8"/>
          <p:cNvSpPr/>
          <p:nvPr/>
        </p:nvSpPr>
        <p:spPr>
          <a:xfrm>
            <a:off x="3586282" y="4859536"/>
            <a:ext cx="1971318" cy="246459"/>
          </a:xfrm>
          <a:prstGeom prst="rect">
            <a:avLst/>
          </a:prstGeom>
          <a:noFill/>
          <a:ln/>
        </p:spPr>
        <p:txBody>
          <a:bodyPr wrap="none" lIns="0" tIns="0" rIns="0" bIns="0" rtlCol="0" anchor="t"/>
          <a:lstStyle/>
          <a:p>
            <a:pPr marL="0" indent="0" algn="ctr">
              <a:lnSpc>
                <a:spcPts val="1900"/>
              </a:lnSpc>
              <a:buNone/>
            </a:pPr>
            <a:r>
              <a:rPr lang="en-US" sz="1550" dirty="0">
                <a:solidFill>
                  <a:srgbClr val="3A3630"/>
                </a:solidFill>
                <a:latin typeface="Lora" pitchFamily="34" charset="0"/>
                <a:ea typeface="Lora" pitchFamily="34" charset="-122"/>
                <a:cs typeface="Lora" pitchFamily="34" charset="-120"/>
              </a:rPr>
              <a:t>Commitment Needed</a:t>
            </a:r>
            <a:endParaRPr lang="en-US" sz="1550" dirty="0"/>
          </a:p>
        </p:txBody>
      </p:sp>
      <p:sp>
        <p:nvSpPr>
          <p:cNvPr id="12" name="Text 9"/>
          <p:cNvSpPr/>
          <p:nvPr/>
        </p:nvSpPr>
        <p:spPr>
          <a:xfrm>
            <a:off x="2767608" y="5206484"/>
            <a:ext cx="3608665" cy="804029"/>
          </a:xfrm>
          <a:prstGeom prst="rect">
            <a:avLst/>
          </a:prstGeom>
          <a:noFill/>
          <a:ln/>
        </p:spPr>
        <p:txBody>
          <a:bodyPr wrap="square" lIns="0" tIns="0" rIns="0" bIns="0" rtlCol="0" anchor="t"/>
          <a:lstStyle/>
          <a:p>
            <a:pPr marL="0" indent="0" algn="ctr">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Environmentalism and sustainability are key to long-term hotel success, according to ScienceDirect (2024).</a:t>
            </a:r>
            <a:endParaRPr lang="en-US" sz="1300" dirty="0"/>
          </a:p>
        </p:txBody>
      </p:sp>
      <p:sp>
        <p:nvSpPr>
          <p:cNvPr id="13" name="Text 10"/>
          <p:cNvSpPr/>
          <p:nvPr/>
        </p:nvSpPr>
        <p:spPr>
          <a:xfrm>
            <a:off x="837724" y="6198989"/>
            <a:ext cx="7468553" cy="536019"/>
          </a:xfrm>
          <a:prstGeom prst="rect">
            <a:avLst/>
          </a:prstGeom>
          <a:noFill/>
          <a:ln/>
        </p:spPr>
        <p:txBody>
          <a:bodyPr wrap="squar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Kogan Page (2025) says regulatory challenges, customer expectations, and new technology drive long-term transformation.</a:t>
            </a:r>
            <a:endParaRPr lang="en-US" sz="1300" dirty="0"/>
          </a:p>
        </p:txBody>
      </p:sp>
      <p:sp>
        <p:nvSpPr>
          <p:cNvPr id="14" name="Text 11"/>
          <p:cNvSpPr/>
          <p:nvPr/>
        </p:nvSpPr>
        <p:spPr>
          <a:xfrm>
            <a:off x="837724" y="6923484"/>
            <a:ext cx="7468553" cy="536019"/>
          </a:xfrm>
          <a:prstGeom prst="rect">
            <a:avLst/>
          </a:prstGeom>
          <a:noFill/>
          <a:ln/>
        </p:spPr>
        <p:txBody>
          <a:bodyPr wrap="squar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However, Journal of Sustainable Tourism (2023) recommends ongoing improvement and clear reports to solve problems and build confidence.</a:t>
            </a:r>
            <a:endParaRPr lang="en-US" sz="1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715804" y="562451"/>
            <a:ext cx="3128248" cy="390882"/>
          </a:xfrm>
          <a:prstGeom prst="rect">
            <a:avLst/>
          </a:prstGeom>
          <a:noFill/>
          <a:ln/>
        </p:spPr>
        <p:txBody>
          <a:bodyPr wrap="none" lIns="0" tIns="0" rIns="0" bIns="0" rtlCol="0" anchor="t"/>
          <a:lstStyle/>
          <a:p>
            <a:pPr marL="0" indent="0" algn="l">
              <a:lnSpc>
                <a:spcPts val="3050"/>
              </a:lnSpc>
              <a:buNone/>
            </a:pPr>
            <a:r>
              <a:rPr lang="en-US" sz="2450" dirty="0">
                <a:solidFill>
                  <a:srgbClr val="38512F"/>
                </a:solidFill>
                <a:latin typeface="Lora" pitchFamily="34" charset="0"/>
                <a:ea typeface="Lora" pitchFamily="34" charset="-122"/>
                <a:cs typeface="Lora" pitchFamily="34" charset="-120"/>
              </a:rPr>
              <a:t>Business Advice</a:t>
            </a:r>
            <a:endParaRPr lang="en-US" sz="2450" dirty="0"/>
          </a:p>
        </p:txBody>
      </p:sp>
      <p:sp>
        <p:nvSpPr>
          <p:cNvPr id="3" name="Text 1"/>
          <p:cNvSpPr/>
          <p:nvPr/>
        </p:nvSpPr>
        <p:spPr>
          <a:xfrm>
            <a:off x="4050387" y="1676043"/>
            <a:ext cx="1564124" cy="195501"/>
          </a:xfrm>
          <a:prstGeom prst="rect">
            <a:avLst/>
          </a:prstGeom>
          <a:noFill/>
          <a:ln/>
        </p:spPr>
        <p:txBody>
          <a:bodyPr wrap="none" lIns="0" tIns="0" rIns="0" bIns="0" rtlCol="0" anchor="t"/>
          <a:lstStyle/>
          <a:p>
            <a:pPr marL="0" indent="0" algn="r">
              <a:lnSpc>
                <a:spcPts val="1500"/>
              </a:lnSpc>
              <a:buNone/>
            </a:pPr>
            <a:r>
              <a:rPr lang="en-US" sz="1200" dirty="0">
                <a:solidFill>
                  <a:srgbClr val="3A3630"/>
                </a:solidFill>
                <a:latin typeface="Lora" pitchFamily="34" charset="0"/>
                <a:ea typeface="Lora" pitchFamily="34" charset="-122"/>
                <a:cs typeface="Lora" pitchFamily="34" charset="-120"/>
              </a:rPr>
              <a:t>Strategic Integration</a:t>
            </a:r>
            <a:endParaRPr lang="en-US" sz="1200" dirty="0"/>
          </a:p>
        </p:txBody>
      </p:sp>
      <p:sp>
        <p:nvSpPr>
          <p:cNvPr id="4" name="Text 2"/>
          <p:cNvSpPr/>
          <p:nvPr/>
        </p:nvSpPr>
        <p:spPr>
          <a:xfrm>
            <a:off x="715804" y="1951196"/>
            <a:ext cx="4898707" cy="212765"/>
          </a:xfrm>
          <a:prstGeom prst="rect">
            <a:avLst/>
          </a:prstGeom>
          <a:noFill/>
          <a:ln/>
        </p:spPr>
        <p:txBody>
          <a:bodyPr wrap="none" lIns="0" tIns="0" rIns="0" bIns="0" rtlCol="0" anchor="t"/>
          <a:lstStyle/>
          <a:p>
            <a:pPr marL="0" indent="0" algn="r">
              <a:lnSpc>
                <a:spcPts val="1650"/>
              </a:lnSpc>
              <a:buNone/>
            </a:pPr>
            <a:r>
              <a:rPr lang="en-US" sz="1000" dirty="0">
                <a:solidFill>
                  <a:srgbClr val="3A3630"/>
                </a:solidFill>
                <a:latin typeface="Source Sans Pro" pitchFamily="34" charset="0"/>
                <a:ea typeface="Source Sans Pro" pitchFamily="34" charset="-122"/>
                <a:cs typeface="Source Sans Pro" pitchFamily="34" charset="-120"/>
              </a:rPr>
              <a:t>Include sustainability in company strategy with top management support</a:t>
            </a:r>
            <a:endParaRPr lang="en-US" sz="1000" dirty="0"/>
          </a:p>
        </p:txBody>
      </p:sp>
      <p:pic>
        <p:nvPicPr>
          <p:cNvPr id="5" name="Image 0" descr="preencoded.png"/>
          <p:cNvPicPr>
            <a:picLocks noChangeAspect="1"/>
          </p:cNvPicPr>
          <p:nvPr/>
        </p:nvPicPr>
        <p:blipFill>
          <a:blip r:embed="rId3"/>
          <a:stretch>
            <a:fillRect/>
          </a:stretch>
        </p:blipFill>
        <p:spPr>
          <a:xfrm>
            <a:off x="5813822" y="1219200"/>
            <a:ext cx="3002637" cy="3002637"/>
          </a:xfrm>
          <a:prstGeom prst="rect">
            <a:avLst/>
          </a:prstGeom>
        </p:spPr>
      </p:pic>
      <p:pic>
        <p:nvPicPr>
          <p:cNvPr id="6" name="Image 1" descr="preencoded.png"/>
          <p:cNvPicPr>
            <a:picLocks noChangeAspect="1"/>
          </p:cNvPicPr>
          <p:nvPr/>
        </p:nvPicPr>
        <p:blipFill>
          <a:blip r:embed="rId4"/>
          <a:stretch>
            <a:fillRect/>
          </a:stretch>
        </p:blipFill>
        <p:spPr>
          <a:xfrm>
            <a:off x="6484203" y="1841361"/>
            <a:ext cx="198834" cy="248603"/>
          </a:xfrm>
          <a:prstGeom prst="rect">
            <a:avLst/>
          </a:prstGeom>
        </p:spPr>
      </p:pic>
      <p:sp>
        <p:nvSpPr>
          <p:cNvPr id="7" name="Text 3"/>
          <p:cNvSpPr/>
          <p:nvPr/>
        </p:nvSpPr>
        <p:spPr>
          <a:xfrm>
            <a:off x="9015770" y="1409224"/>
            <a:ext cx="1564124" cy="195501"/>
          </a:xfrm>
          <a:prstGeom prst="rect">
            <a:avLst/>
          </a:prstGeom>
          <a:noFill/>
          <a:ln/>
        </p:spPr>
        <p:txBody>
          <a:bodyPr wrap="none" lIns="0" tIns="0" rIns="0" bIns="0" rtlCol="0" anchor="t"/>
          <a:lstStyle/>
          <a:p>
            <a:pPr marL="0" indent="0" algn="l">
              <a:lnSpc>
                <a:spcPts val="1500"/>
              </a:lnSpc>
              <a:buNone/>
            </a:pPr>
            <a:r>
              <a:rPr lang="en-US" sz="1200" dirty="0">
                <a:solidFill>
                  <a:srgbClr val="3A3630"/>
                </a:solidFill>
                <a:latin typeface="Lora" pitchFamily="34" charset="0"/>
                <a:ea typeface="Lora" pitchFamily="34" charset="-122"/>
                <a:cs typeface="Lora" pitchFamily="34" charset="-120"/>
              </a:rPr>
              <a:t>Staff Training</a:t>
            </a:r>
            <a:endParaRPr lang="en-US" sz="1200" dirty="0"/>
          </a:p>
        </p:txBody>
      </p:sp>
      <p:sp>
        <p:nvSpPr>
          <p:cNvPr id="8" name="Text 4"/>
          <p:cNvSpPr/>
          <p:nvPr/>
        </p:nvSpPr>
        <p:spPr>
          <a:xfrm>
            <a:off x="9015770" y="1684377"/>
            <a:ext cx="4898827" cy="212765"/>
          </a:xfrm>
          <a:prstGeom prst="rect">
            <a:avLst/>
          </a:prstGeom>
          <a:noFill/>
          <a:ln/>
        </p:spPr>
        <p:txBody>
          <a:bodyPr wrap="none" lIns="0" tIns="0" rIns="0" bIns="0" rtlCol="0" anchor="t"/>
          <a:lstStyle/>
          <a:p>
            <a:pPr marL="0" indent="0" algn="l">
              <a:lnSpc>
                <a:spcPts val="1650"/>
              </a:lnSpc>
              <a:buNone/>
            </a:pPr>
            <a:r>
              <a:rPr lang="en-US" sz="1000" dirty="0">
                <a:solidFill>
                  <a:srgbClr val="3A3630"/>
                </a:solidFill>
                <a:latin typeface="Source Sans Pro" pitchFamily="34" charset="0"/>
                <a:ea typeface="Source Sans Pro" pitchFamily="34" charset="-122"/>
                <a:cs typeface="Source Sans Pro" pitchFamily="34" charset="-120"/>
              </a:rPr>
              <a:t>Invest in teaching employees why and how to be eco-friendly</a:t>
            </a:r>
            <a:endParaRPr lang="en-US" sz="1000" dirty="0"/>
          </a:p>
        </p:txBody>
      </p:sp>
      <p:pic>
        <p:nvPicPr>
          <p:cNvPr id="9" name="Image 2" descr="preencoded.png"/>
          <p:cNvPicPr>
            <a:picLocks noChangeAspect="1"/>
          </p:cNvPicPr>
          <p:nvPr/>
        </p:nvPicPr>
        <p:blipFill>
          <a:blip r:embed="rId5"/>
          <a:stretch>
            <a:fillRect/>
          </a:stretch>
        </p:blipFill>
        <p:spPr>
          <a:xfrm>
            <a:off x="5813822" y="1219200"/>
            <a:ext cx="3002637" cy="3002637"/>
          </a:xfrm>
          <a:prstGeom prst="rect">
            <a:avLst/>
          </a:prstGeom>
        </p:spPr>
      </p:pic>
      <p:pic>
        <p:nvPicPr>
          <p:cNvPr id="10" name="Image 3" descr="preencoded.png"/>
          <p:cNvPicPr>
            <a:picLocks noChangeAspect="1"/>
          </p:cNvPicPr>
          <p:nvPr/>
        </p:nvPicPr>
        <p:blipFill>
          <a:blip r:embed="rId6"/>
          <a:stretch>
            <a:fillRect/>
          </a:stretch>
        </p:blipFill>
        <p:spPr>
          <a:xfrm>
            <a:off x="7707332" y="1667292"/>
            <a:ext cx="198834" cy="248603"/>
          </a:xfrm>
          <a:prstGeom prst="rect">
            <a:avLst/>
          </a:prstGeom>
        </p:spPr>
      </p:pic>
      <p:sp>
        <p:nvSpPr>
          <p:cNvPr id="11" name="Text 5"/>
          <p:cNvSpPr/>
          <p:nvPr/>
        </p:nvSpPr>
        <p:spPr>
          <a:xfrm>
            <a:off x="9082326" y="2476500"/>
            <a:ext cx="1653897" cy="195501"/>
          </a:xfrm>
          <a:prstGeom prst="rect">
            <a:avLst/>
          </a:prstGeom>
          <a:noFill/>
          <a:ln/>
        </p:spPr>
        <p:txBody>
          <a:bodyPr wrap="none" lIns="0" tIns="0" rIns="0" bIns="0" rtlCol="0" anchor="t"/>
          <a:lstStyle/>
          <a:p>
            <a:pPr marL="0" indent="0" algn="l">
              <a:lnSpc>
                <a:spcPts val="1500"/>
              </a:lnSpc>
              <a:buNone/>
            </a:pPr>
            <a:r>
              <a:rPr lang="en-US" sz="1200" dirty="0">
                <a:solidFill>
                  <a:srgbClr val="3A3630"/>
                </a:solidFill>
                <a:latin typeface="Lora" pitchFamily="34" charset="0"/>
                <a:ea typeface="Lora" pitchFamily="34" charset="-122"/>
                <a:cs typeface="Lora" pitchFamily="34" charset="-120"/>
              </a:rPr>
              <a:t>Transparent Reporting</a:t>
            </a:r>
            <a:endParaRPr lang="en-US" sz="1200" dirty="0"/>
          </a:p>
        </p:txBody>
      </p:sp>
      <p:sp>
        <p:nvSpPr>
          <p:cNvPr id="12" name="Text 6"/>
          <p:cNvSpPr/>
          <p:nvPr/>
        </p:nvSpPr>
        <p:spPr>
          <a:xfrm>
            <a:off x="9082326" y="2751653"/>
            <a:ext cx="4832271" cy="212765"/>
          </a:xfrm>
          <a:prstGeom prst="rect">
            <a:avLst/>
          </a:prstGeom>
          <a:noFill/>
          <a:ln/>
        </p:spPr>
        <p:txBody>
          <a:bodyPr wrap="none" lIns="0" tIns="0" rIns="0" bIns="0" rtlCol="0" anchor="t"/>
          <a:lstStyle/>
          <a:p>
            <a:pPr marL="0" indent="0" algn="l">
              <a:lnSpc>
                <a:spcPts val="1650"/>
              </a:lnSpc>
              <a:buNone/>
            </a:pPr>
            <a:r>
              <a:rPr lang="en-US" sz="1000" dirty="0">
                <a:solidFill>
                  <a:srgbClr val="3A3630"/>
                </a:solidFill>
                <a:latin typeface="Source Sans Pro" pitchFamily="34" charset="0"/>
                <a:ea typeface="Source Sans Pro" pitchFamily="34" charset="-122"/>
                <a:cs typeface="Source Sans Pro" pitchFamily="34" charset="-120"/>
              </a:rPr>
              <a:t>Follow GRI or ISO transparency guidelines</a:t>
            </a:r>
            <a:endParaRPr lang="en-US" sz="1000" dirty="0"/>
          </a:p>
        </p:txBody>
      </p:sp>
      <p:pic>
        <p:nvPicPr>
          <p:cNvPr id="13" name="Image 4" descr="preencoded.png"/>
          <p:cNvPicPr>
            <a:picLocks noChangeAspect="1"/>
          </p:cNvPicPr>
          <p:nvPr/>
        </p:nvPicPr>
        <p:blipFill>
          <a:blip r:embed="rId7"/>
          <a:stretch>
            <a:fillRect/>
          </a:stretch>
        </p:blipFill>
        <p:spPr>
          <a:xfrm>
            <a:off x="5813822" y="1219200"/>
            <a:ext cx="3002637" cy="3002637"/>
          </a:xfrm>
          <a:prstGeom prst="rect">
            <a:avLst/>
          </a:prstGeom>
        </p:spPr>
      </p:pic>
      <p:pic>
        <p:nvPicPr>
          <p:cNvPr id="14" name="Image 5" descr="preencoded.png"/>
          <p:cNvPicPr>
            <a:picLocks noChangeAspect="1"/>
          </p:cNvPicPr>
          <p:nvPr/>
        </p:nvPicPr>
        <p:blipFill>
          <a:blip r:embed="rId8"/>
          <a:stretch>
            <a:fillRect/>
          </a:stretch>
        </p:blipFill>
        <p:spPr>
          <a:xfrm>
            <a:off x="8250853" y="2776835"/>
            <a:ext cx="198834" cy="248603"/>
          </a:xfrm>
          <a:prstGeom prst="rect">
            <a:avLst/>
          </a:prstGeom>
        </p:spPr>
      </p:pic>
      <p:sp>
        <p:nvSpPr>
          <p:cNvPr id="15" name="Text 7"/>
          <p:cNvSpPr/>
          <p:nvPr/>
        </p:nvSpPr>
        <p:spPr>
          <a:xfrm>
            <a:off x="9015770" y="3543776"/>
            <a:ext cx="1564124" cy="195501"/>
          </a:xfrm>
          <a:prstGeom prst="rect">
            <a:avLst/>
          </a:prstGeom>
          <a:noFill/>
          <a:ln/>
        </p:spPr>
        <p:txBody>
          <a:bodyPr wrap="none" lIns="0" tIns="0" rIns="0" bIns="0" rtlCol="0" anchor="t"/>
          <a:lstStyle/>
          <a:p>
            <a:pPr marL="0" indent="0" algn="l">
              <a:lnSpc>
                <a:spcPts val="1500"/>
              </a:lnSpc>
              <a:buNone/>
            </a:pPr>
            <a:r>
              <a:rPr lang="en-US" sz="1200" dirty="0">
                <a:solidFill>
                  <a:srgbClr val="3A3630"/>
                </a:solidFill>
                <a:latin typeface="Lora" pitchFamily="34" charset="0"/>
                <a:ea typeface="Lora" pitchFamily="34" charset="-122"/>
                <a:cs typeface="Lora" pitchFamily="34" charset="-120"/>
              </a:rPr>
              <a:t>Local Partnerships</a:t>
            </a:r>
            <a:endParaRPr lang="en-US" sz="1200" dirty="0"/>
          </a:p>
        </p:txBody>
      </p:sp>
      <p:sp>
        <p:nvSpPr>
          <p:cNvPr id="16" name="Text 8"/>
          <p:cNvSpPr/>
          <p:nvPr/>
        </p:nvSpPr>
        <p:spPr>
          <a:xfrm>
            <a:off x="9015770" y="3818930"/>
            <a:ext cx="4898827" cy="212765"/>
          </a:xfrm>
          <a:prstGeom prst="rect">
            <a:avLst/>
          </a:prstGeom>
          <a:noFill/>
          <a:ln/>
        </p:spPr>
        <p:txBody>
          <a:bodyPr wrap="none" lIns="0" tIns="0" rIns="0" bIns="0" rtlCol="0" anchor="t"/>
          <a:lstStyle/>
          <a:p>
            <a:pPr marL="0" indent="0" algn="l">
              <a:lnSpc>
                <a:spcPts val="1650"/>
              </a:lnSpc>
              <a:buNone/>
            </a:pPr>
            <a:r>
              <a:rPr lang="en-US" sz="1000" dirty="0">
                <a:solidFill>
                  <a:srgbClr val="3A3630"/>
                </a:solidFill>
                <a:latin typeface="Source Sans Pro" pitchFamily="34" charset="0"/>
                <a:ea typeface="Source Sans Pro" pitchFamily="34" charset="-122"/>
                <a:cs typeface="Source Sans Pro" pitchFamily="34" charset="-120"/>
              </a:rPr>
              <a:t>Develop relationships with local organizations and NGOs</a:t>
            </a:r>
            <a:endParaRPr lang="en-US" sz="1000" dirty="0"/>
          </a:p>
        </p:txBody>
      </p:sp>
      <p:pic>
        <p:nvPicPr>
          <p:cNvPr id="17" name="Image 6" descr="preencoded.png"/>
          <p:cNvPicPr>
            <a:picLocks noChangeAspect="1"/>
          </p:cNvPicPr>
          <p:nvPr/>
        </p:nvPicPr>
        <p:blipFill>
          <a:blip r:embed="rId9"/>
          <a:stretch>
            <a:fillRect/>
          </a:stretch>
        </p:blipFill>
        <p:spPr>
          <a:xfrm>
            <a:off x="5813822" y="1219200"/>
            <a:ext cx="3002637" cy="3002637"/>
          </a:xfrm>
          <a:prstGeom prst="rect">
            <a:avLst/>
          </a:prstGeom>
        </p:spPr>
      </p:pic>
      <p:pic>
        <p:nvPicPr>
          <p:cNvPr id="18" name="Image 7" descr="preencoded.png"/>
          <p:cNvPicPr>
            <a:picLocks noChangeAspect="1"/>
          </p:cNvPicPr>
          <p:nvPr/>
        </p:nvPicPr>
        <p:blipFill>
          <a:blip r:embed="rId10"/>
          <a:stretch>
            <a:fillRect/>
          </a:stretch>
        </p:blipFill>
        <p:spPr>
          <a:xfrm>
            <a:off x="7363718" y="3636585"/>
            <a:ext cx="198834" cy="248603"/>
          </a:xfrm>
          <a:prstGeom prst="rect">
            <a:avLst/>
          </a:prstGeom>
        </p:spPr>
      </p:pic>
      <p:sp>
        <p:nvSpPr>
          <p:cNvPr id="19" name="Text 9"/>
          <p:cNvSpPr/>
          <p:nvPr/>
        </p:nvSpPr>
        <p:spPr>
          <a:xfrm>
            <a:off x="4050387" y="3276957"/>
            <a:ext cx="1564124" cy="195501"/>
          </a:xfrm>
          <a:prstGeom prst="rect">
            <a:avLst/>
          </a:prstGeom>
          <a:noFill/>
          <a:ln/>
        </p:spPr>
        <p:txBody>
          <a:bodyPr wrap="none" lIns="0" tIns="0" rIns="0" bIns="0" rtlCol="0" anchor="t"/>
          <a:lstStyle/>
          <a:p>
            <a:pPr marL="0" indent="0" algn="r">
              <a:lnSpc>
                <a:spcPts val="1500"/>
              </a:lnSpc>
              <a:buNone/>
            </a:pPr>
            <a:r>
              <a:rPr lang="en-US" sz="1200" dirty="0">
                <a:solidFill>
                  <a:srgbClr val="3A3630"/>
                </a:solidFill>
                <a:latin typeface="Lora" pitchFamily="34" charset="0"/>
                <a:ea typeface="Lora" pitchFamily="34" charset="-122"/>
                <a:cs typeface="Lora" pitchFamily="34" charset="-120"/>
              </a:rPr>
              <a:t>Measure &amp; Adapt</a:t>
            </a:r>
            <a:endParaRPr lang="en-US" sz="1200" dirty="0"/>
          </a:p>
        </p:txBody>
      </p:sp>
      <p:sp>
        <p:nvSpPr>
          <p:cNvPr id="20" name="Text 10"/>
          <p:cNvSpPr/>
          <p:nvPr/>
        </p:nvSpPr>
        <p:spPr>
          <a:xfrm>
            <a:off x="715804" y="3552111"/>
            <a:ext cx="4898707" cy="212765"/>
          </a:xfrm>
          <a:prstGeom prst="rect">
            <a:avLst/>
          </a:prstGeom>
          <a:noFill/>
          <a:ln/>
        </p:spPr>
        <p:txBody>
          <a:bodyPr wrap="none" lIns="0" tIns="0" rIns="0" bIns="0" rtlCol="0" anchor="t"/>
          <a:lstStyle/>
          <a:p>
            <a:pPr marL="0" indent="0" algn="r">
              <a:lnSpc>
                <a:spcPts val="1650"/>
              </a:lnSpc>
              <a:buNone/>
            </a:pPr>
            <a:r>
              <a:rPr lang="en-US" sz="1000" dirty="0">
                <a:solidFill>
                  <a:srgbClr val="3A3630"/>
                </a:solidFill>
                <a:latin typeface="Source Sans Pro" pitchFamily="34" charset="0"/>
                <a:ea typeface="Source Sans Pro" pitchFamily="34" charset="-122"/>
                <a:cs typeface="Source Sans Pro" pitchFamily="34" charset="-120"/>
              </a:rPr>
              <a:t>Regularly examine, measure and adjust sustainable goals</a:t>
            </a:r>
            <a:endParaRPr lang="en-US" sz="1000" dirty="0"/>
          </a:p>
        </p:txBody>
      </p:sp>
      <p:pic>
        <p:nvPicPr>
          <p:cNvPr id="21" name="Image 8" descr="preencoded.png"/>
          <p:cNvPicPr>
            <a:picLocks noChangeAspect="1"/>
          </p:cNvPicPr>
          <p:nvPr/>
        </p:nvPicPr>
        <p:blipFill>
          <a:blip r:embed="rId11"/>
          <a:stretch>
            <a:fillRect/>
          </a:stretch>
        </p:blipFill>
        <p:spPr>
          <a:xfrm>
            <a:off x="5813822" y="1219200"/>
            <a:ext cx="3002637" cy="3002637"/>
          </a:xfrm>
          <a:prstGeom prst="rect">
            <a:avLst/>
          </a:prstGeom>
        </p:spPr>
      </p:pic>
      <p:pic>
        <p:nvPicPr>
          <p:cNvPr id="22" name="Image 9" descr="preencoded.png"/>
          <p:cNvPicPr>
            <a:picLocks noChangeAspect="1"/>
          </p:cNvPicPr>
          <p:nvPr/>
        </p:nvPicPr>
        <p:blipFill>
          <a:blip r:embed="rId12"/>
          <a:stretch>
            <a:fillRect/>
          </a:stretch>
        </p:blipFill>
        <p:spPr>
          <a:xfrm>
            <a:off x="6271796" y="3058418"/>
            <a:ext cx="198834" cy="248603"/>
          </a:xfrm>
          <a:prstGeom prst="rect">
            <a:avLst/>
          </a:prstGeom>
        </p:spPr>
      </p:pic>
      <p:sp>
        <p:nvSpPr>
          <p:cNvPr id="23" name="Text 11"/>
          <p:cNvSpPr/>
          <p:nvPr/>
        </p:nvSpPr>
        <p:spPr>
          <a:xfrm>
            <a:off x="715804" y="4371380"/>
            <a:ext cx="13198793" cy="425529"/>
          </a:xfrm>
          <a:prstGeom prst="rect">
            <a:avLst/>
          </a:prstGeom>
          <a:noFill/>
          <a:ln/>
        </p:spPr>
        <p:txBody>
          <a:bodyPr wrap="square" lIns="0" tIns="0" rIns="0" bIns="0" rtlCol="0" anchor="t"/>
          <a:lstStyle/>
          <a:p>
            <a:pPr marL="0" indent="0" algn="l">
              <a:lnSpc>
                <a:spcPts val="1650"/>
              </a:lnSpc>
              <a:buNone/>
            </a:pPr>
            <a:r>
              <a:rPr lang="en-US" sz="1000" dirty="0">
                <a:solidFill>
                  <a:srgbClr val="3A3630"/>
                </a:solidFill>
                <a:latin typeface="Source Sans Pro" pitchFamily="34" charset="0"/>
                <a:ea typeface="Source Sans Pro" pitchFamily="34" charset="-122"/>
                <a:cs typeface="Source Sans Pro" pitchFamily="34" charset="-120"/>
              </a:rPr>
              <a:t>Include sustainability in your company's strategy and goal statements and get top management on board (Host Hotels &amp; Resorts, 2019). According to Sustainable Circular Innovation Ecosystem for Hospitality and Tourism (2025), organisations should invest in staff training to teach them why and how to be eco-friendly.</a:t>
            </a:r>
            <a:endParaRPr lang="en-US" sz="1000" dirty="0"/>
          </a:p>
        </p:txBody>
      </p:sp>
      <p:sp>
        <p:nvSpPr>
          <p:cNvPr id="24" name="Text 12"/>
          <p:cNvSpPr/>
          <p:nvPr/>
        </p:nvSpPr>
        <p:spPr>
          <a:xfrm>
            <a:off x="715804" y="4946452"/>
            <a:ext cx="13198793" cy="212765"/>
          </a:xfrm>
          <a:prstGeom prst="rect">
            <a:avLst/>
          </a:prstGeom>
          <a:noFill/>
          <a:ln/>
        </p:spPr>
        <p:txBody>
          <a:bodyPr wrap="none" lIns="0" tIns="0" rIns="0" bIns="0" rtlCol="0" anchor="t"/>
          <a:lstStyle/>
          <a:p>
            <a:pPr marL="0" indent="0" algn="l">
              <a:lnSpc>
                <a:spcPts val="1650"/>
              </a:lnSpc>
              <a:buNone/>
            </a:pPr>
            <a:r>
              <a:rPr lang="en-US" sz="1000" dirty="0">
                <a:solidFill>
                  <a:srgbClr val="3A3630"/>
                </a:solidFill>
                <a:latin typeface="Source Sans Pro" pitchFamily="34" charset="0"/>
                <a:ea typeface="Source Sans Pro" pitchFamily="34" charset="-122"/>
                <a:cs typeface="Source Sans Pro" pitchFamily="34" charset="-120"/>
              </a:rPr>
              <a:t>Follow GRI or ISO transparency guidelines (ISO, 2025).</a:t>
            </a:r>
            <a:endParaRPr lang="en-US" sz="1000" dirty="0"/>
          </a:p>
        </p:txBody>
      </p:sp>
      <p:sp>
        <p:nvSpPr>
          <p:cNvPr id="25" name="Text 13"/>
          <p:cNvSpPr/>
          <p:nvPr/>
        </p:nvSpPr>
        <p:spPr>
          <a:xfrm>
            <a:off x="715804" y="5308759"/>
            <a:ext cx="13198793" cy="212765"/>
          </a:xfrm>
          <a:prstGeom prst="rect">
            <a:avLst/>
          </a:prstGeom>
          <a:noFill/>
          <a:ln/>
        </p:spPr>
        <p:txBody>
          <a:bodyPr wrap="none" lIns="0" tIns="0" rIns="0" bIns="0" rtlCol="0" anchor="t"/>
          <a:lstStyle/>
          <a:p>
            <a:pPr marL="0" indent="0" algn="l">
              <a:lnSpc>
                <a:spcPts val="1650"/>
              </a:lnSpc>
              <a:buNone/>
            </a:pPr>
            <a:r>
              <a:rPr lang="en-US" sz="1000" dirty="0">
                <a:solidFill>
                  <a:srgbClr val="3A3630"/>
                </a:solidFill>
                <a:latin typeface="Source Sans Pro" pitchFamily="34" charset="0"/>
                <a:ea typeface="Source Sans Pro" pitchFamily="34" charset="-122"/>
                <a:cs typeface="Source Sans Pro" pitchFamily="34" charset="-120"/>
              </a:rPr>
              <a:t>Promote local and NGO relationships to improve green project effectiveness and credibility (ISO, 2025.2). Sustainable goals should be examined, measured, and adjusted to stay flexible in a changing world, according to Sedex (2025).</a:t>
            </a:r>
            <a:endParaRPr lang="en-US" sz="1000" dirty="0"/>
          </a:p>
        </p:txBody>
      </p:sp>
      <p:sp>
        <p:nvSpPr>
          <p:cNvPr id="26" name="Text 14"/>
          <p:cNvSpPr/>
          <p:nvPr/>
        </p:nvSpPr>
        <p:spPr>
          <a:xfrm>
            <a:off x="715804" y="5671066"/>
            <a:ext cx="13198793" cy="212765"/>
          </a:xfrm>
          <a:prstGeom prst="rect">
            <a:avLst/>
          </a:prstGeom>
          <a:noFill/>
          <a:ln/>
        </p:spPr>
        <p:txBody>
          <a:bodyPr wrap="none" lIns="0" tIns="0" rIns="0" bIns="0" rtlCol="0" anchor="t"/>
          <a:lstStyle/>
          <a:p>
            <a:pPr marL="0" indent="0" algn="l">
              <a:lnSpc>
                <a:spcPts val="1650"/>
              </a:lnSpc>
              <a:buNone/>
            </a:pPr>
            <a:r>
              <a:rPr lang="en-US" sz="1000" dirty="0">
                <a:solidFill>
                  <a:srgbClr val="3A3630"/>
                </a:solidFill>
                <a:latin typeface="Source Sans Pro" pitchFamily="34" charset="0"/>
                <a:ea typeface="Source Sans Pro" pitchFamily="34" charset="-122"/>
                <a:cs typeface="Source Sans Pro" pitchFamily="34" charset="-120"/>
              </a:rPr>
              <a:t>Things to consider and future issues</a:t>
            </a:r>
            <a:endParaRPr lang="en-US" sz="1000" dirty="0"/>
          </a:p>
        </p:txBody>
      </p:sp>
      <p:sp>
        <p:nvSpPr>
          <p:cNvPr id="27" name="Text 15"/>
          <p:cNvSpPr/>
          <p:nvPr/>
        </p:nvSpPr>
        <p:spPr>
          <a:xfrm>
            <a:off x="715804" y="6033373"/>
            <a:ext cx="13198793" cy="212765"/>
          </a:xfrm>
          <a:prstGeom prst="rect">
            <a:avLst/>
          </a:prstGeom>
          <a:noFill/>
          <a:ln/>
        </p:spPr>
        <p:txBody>
          <a:bodyPr wrap="none" lIns="0" tIns="0" rIns="0" bIns="0" rtlCol="0" anchor="t"/>
          <a:lstStyle/>
          <a:p>
            <a:pPr marL="0" indent="0" algn="l">
              <a:lnSpc>
                <a:spcPts val="1650"/>
              </a:lnSpc>
              <a:buNone/>
            </a:pPr>
            <a:r>
              <a:rPr lang="en-US" sz="1000" dirty="0">
                <a:solidFill>
                  <a:srgbClr val="3A3630"/>
                </a:solidFill>
                <a:latin typeface="Source Sans Pro" pitchFamily="34" charset="0"/>
                <a:ea typeface="Source Sans Pro" pitchFamily="34" charset="-122"/>
                <a:cs typeface="Source Sans Pro" pitchFamily="34" charset="-120"/>
              </a:rPr>
              <a:t>Rapid technological innovation opens up new methods to use resources more efficiently, but it may be expensive to start (Paradise Lost: How Plastic is Threatening Africa's Tourism Potential, 2021).</a:t>
            </a:r>
            <a:endParaRPr lang="en-US" sz="1000" dirty="0"/>
          </a:p>
        </p:txBody>
      </p:sp>
      <p:sp>
        <p:nvSpPr>
          <p:cNvPr id="28" name="Text 16"/>
          <p:cNvSpPr/>
          <p:nvPr/>
        </p:nvSpPr>
        <p:spPr>
          <a:xfrm>
            <a:off x="715804" y="6395680"/>
            <a:ext cx="13198793" cy="212765"/>
          </a:xfrm>
          <a:prstGeom prst="rect">
            <a:avLst/>
          </a:prstGeom>
          <a:noFill/>
          <a:ln/>
        </p:spPr>
        <p:txBody>
          <a:bodyPr wrap="none" lIns="0" tIns="0" rIns="0" bIns="0" rtlCol="0" anchor="t"/>
          <a:lstStyle/>
          <a:p>
            <a:pPr marL="0" indent="0" algn="l">
              <a:lnSpc>
                <a:spcPts val="1650"/>
              </a:lnSpc>
              <a:buNone/>
            </a:pPr>
            <a:r>
              <a:rPr lang="en-US" sz="1000" dirty="0">
                <a:solidFill>
                  <a:srgbClr val="3A3630"/>
                </a:solidFill>
                <a:latin typeface="Source Sans Pro" pitchFamily="34" charset="0"/>
                <a:ea typeface="Source Sans Pro" pitchFamily="34" charset="-122"/>
                <a:cs typeface="Source Sans Pro" pitchFamily="34" charset="-120"/>
              </a:rPr>
              <a:t>Due to global regulations, sustainable criteria vary by location and property type (Circular Economy in the Tourism Sector, 2024-52).</a:t>
            </a:r>
            <a:endParaRPr lang="en-US" sz="1000" dirty="0"/>
          </a:p>
        </p:txBody>
      </p:sp>
      <p:sp>
        <p:nvSpPr>
          <p:cNvPr id="29" name="Text 17"/>
          <p:cNvSpPr/>
          <p:nvPr/>
        </p:nvSpPr>
        <p:spPr>
          <a:xfrm>
            <a:off x="715804" y="6757988"/>
            <a:ext cx="13198793" cy="212765"/>
          </a:xfrm>
          <a:prstGeom prst="rect">
            <a:avLst/>
          </a:prstGeom>
          <a:noFill/>
          <a:ln/>
        </p:spPr>
        <p:txBody>
          <a:bodyPr wrap="none" lIns="0" tIns="0" rIns="0" bIns="0" rtlCol="0" anchor="t"/>
          <a:lstStyle/>
          <a:p>
            <a:pPr marL="0" indent="0" algn="l">
              <a:lnSpc>
                <a:spcPts val="1650"/>
              </a:lnSpc>
              <a:buNone/>
            </a:pPr>
            <a:r>
              <a:rPr lang="en-US" sz="1000" dirty="0">
                <a:solidFill>
                  <a:srgbClr val="3A3630"/>
                </a:solidFill>
                <a:latin typeface="Source Sans Pro" pitchFamily="34" charset="0"/>
                <a:ea typeface="Source Sans Pro" pitchFamily="34" charset="-122"/>
                <a:cs typeface="Source Sans Pro" pitchFamily="34" charset="-120"/>
              </a:rPr>
              <a:t>Smaller or independent hotels still struggle to save expenses and do the right thing (Host Hotels &amp; Resorts, 2019).</a:t>
            </a:r>
            <a:endParaRPr lang="en-US" sz="1000" dirty="0"/>
          </a:p>
        </p:txBody>
      </p:sp>
      <p:sp>
        <p:nvSpPr>
          <p:cNvPr id="30" name="Text 18"/>
          <p:cNvSpPr/>
          <p:nvPr/>
        </p:nvSpPr>
        <p:spPr>
          <a:xfrm>
            <a:off x="715804" y="7120295"/>
            <a:ext cx="13198793" cy="212765"/>
          </a:xfrm>
          <a:prstGeom prst="rect">
            <a:avLst/>
          </a:prstGeom>
          <a:noFill/>
          <a:ln/>
        </p:spPr>
        <p:txBody>
          <a:bodyPr wrap="none" lIns="0" tIns="0" rIns="0" bIns="0" rtlCol="0" anchor="t"/>
          <a:lstStyle/>
          <a:p>
            <a:pPr marL="0" indent="0" algn="l">
              <a:lnSpc>
                <a:spcPts val="1650"/>
              </a:lnSpc>
              <a:buNone/>
            </a:pPr>
            <a:r>
              <a:rPr lang="en-US" sz="1000" dirty="0">
                <a:solidFill>
                  <a:srgbClr val="3A3630"/>
                </a:solidFill>
                <a:latin typeface="Source Sans Pro" pitchFamily="34" charset="0"/>
                <a:ea typeface="Source Sans Pro" pitchFamily="34" charset="-122"/>
                <a:cs typeface="Source Sans Pro" pitchFamily="34" charset="-120"/>
              </a:rPr>
              <a:t>Consumer tastes fluctuate, thus sustainability communication and implementation must be adaptive (ISO, 20293).</a:t>
            </a:r>
            <a:endParaRPr lang="en-US" sz="1000" dirty="0"/>
          </a:p>
        </p:txBody>
      </p:sp>
      <p:sp>
        <p:nvSpPr>
          <p:cNvPr id="31" name="Text 19"/>
          <p:cNvSpPr/>
          <p:nvPr/>
        </p:nvSpPr>
        <p:spPr>
          <a:xfrm>
            <a:off x="715804" y="7482602"/>
            <a:ext cx="13198793" cy="212765"/>
          </a:xfrm>
          <a:prstGeom prst="rect">
            <a:avLst/>
          </a:prstGeom>
          <a:noFill/>
          <a:ln/>
        </p:spPr>
        <p:txBody>
          <a:bodyPr wrap="none" lIns="0" tIns="0" rIns="0" bIns="0" rtlCol="0" anchor="t"/>
          <a:lstStyle/>
          <a:p>
            <a:pPr marL="0" indent="0" algn="l">
              <a:lnSpc>
                <a:spcPts val="1650"/>
              </a:lnSpc>
              <a:buNone/>
            </a:pPr>
            <a:r>
              <a:rPr lang="en-US" sz="1000" dirty="0">
                <a:solidFill>
                  <a:srgbClr val="3A3630"/>
                </a:solidFill>
                <a:latin typeface="Source Sans Pro" pitchFamily="34" charset="0"/>
                <a:ea typeface="Source Sans Pro" pitchFamily="34" charset="-122"/>
                <a:cs typeface="Source Sans Pro" pitchFamily="34" charset="-120"/>
              </a:rPr>
              <a:t>However, hotels that lead in environmental care can define the business's future and cause widespread change (Management of Environmental Adaptability in Hotels, 2022).</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837724" y="780455"/>
            <a:ext cx="3942636" cy="492681"/>
          </a:xfrm>
          <a:prstGeom prst="rect">
            <a:avLst/>
          </a:prstGeom>
          <a:noFill/>
          <a:ln/>
        </p:spPr>
        <p:txBody>
          <a:bodyPr wrap="none" lIns="0" tIns="0" rIns="0" bIns="0" rtlCol="0" anchor="t"/>
          <a:lstStyle/>
          <a:p>
            <a:pPr marL="0" indent="0" algn="l">
              <a:lnSpc>
                <a:spcPts val="3850"/>
              </a:lnSpc>
              <a:buNone/>
            </a:pPr>
            <a:r>
              <a:rPr lang="en-US" sz="3100" dirty="0">
                <a:solidFill>
                  <a:srgbClr val="38512F"/>
                </a:solidFill>
                <a:latin typeface="Lora" pitchFamily="34" charset="0"/>
                <a:ea typeface="Lora" pitchFamily="34" charset="-122"/>
                <a:cs typeface="Lora" pitchFamily="34" charset="-120"/>
              </a:rPr>
              <a:t>References</a:t>
            </a:r>
            <a:endParaRPr lang="en-US" sz="3100" dirty="0"/>
          </a:p>
        </p:txBody>
      </p:sp>
      <p:sp>
        <p:nvSpPr>
          <p:cNvPr id="3" name="Shape 1"/>
          <p:cNvSpPr/>
          <p:nvPr/>
        </p:nvSpPr>
        <p:spPr>
          <a:xfrm>
            <a:off x="837724" y="1608177"/>
            <a:ext cx="12954952" cy="4580453"/>
          </a:xfrm>
          <a:prstGeom prst="roundRect">
            <a:avLst>
              <a:gd name="adj" fmla="val 549"/>
            </a:avLst>
          </a:prstGeom>
          <a:noFill/>
          <a:ln w="7620">
            <a:solidFill>
              <a:srgbClr val="000000">
                <a:alpha val="8000"/>
              </a:srgbClr>
            </a:solidFill>
            <a:prstDash val="solid"/>
          </a:ln>
        </p:spPr>
        <p:txBody>
          <a:bodyPr/>
          <a:lstStyle/>
          <a:p>
            <a:endParaRPr lang="en-US"/>
          </a:p>
        </p:txBody>
      </p:sp>
      <p:sp>
        <p:nvSpPr>
          <p:cNvPr id="4" name="Shape 2"/>
          <p:cNvSpPr/>
          <p:nvPr/>
        </p:nvSpPr>
        <p:spPr>
          <a:xfrm>
            <a:off x="845344" y="1615797"/>
            <a:ext cx="12939713" cy="1020247"/>
          </a:xfrm>
          <a:prstGeom prst="rect">
            <a:avLst/>
          </a:prstGeom>
          <a:solidFill>
            <a:srgbClr val="FFFFFF">
              <a:alpha val="4000"/>
            </a:srgbClr>
          </a:solidFill>
          <a:ln/>
        </p:spPr>
        <p:txBody>
          <a:bodyPr/>
          <a:lstStyle/>
          <a:p>
            <a:endParaRPr lang="en-US"/>
          </a:p>
        </p:txBody>
      </p:sp>
      <p:sp>
        <p:nvSpPr>
          <p:cNvPr id="5" name="Text 3"/>
          <p:cNvSpPr/>
          <p:nvPr/>
        </p:nvSpPr>
        <p:spPr>
          <a:xfrm>
            <a:off x="1012865" y="1723906"/>
            <a:ext cx="6131004"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1. BDO Canada (2023)</a:t>
            </a:r>
            <a:endParaRPr lang="en-US" sz="1300" dirty="0"/>
          </a:p>
        </p:txBody>
      </p:sp>
      <p:sp>
        <p:nvSpPr>
          <p:cNvPr id="6" name="Text 4"/>
          <p:cNvSpPr/>
          <p:nvPr/>
        </p:nvSpPr>
        <p:spPr>
          <a:xfrm>
            <a:off x="7486531" y="1723906"/>
            <a:ext cx="6131004" cy="804029"/>
          </a:xfrm>
          <a:prstGeom prst="rect">
            <a:avLst/>
          </a:prstGeom>
          <a:noFill/>
          <a:ln/>
        </p:spPr>
        <p:txBody>
          <a:bodyPr wrap="squar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ROADMAP TO CORPORATE SUSTAINABILITY REPORTING: AN INTRODUCTION TO GRI STANDARDS. Available at: </a:t>
            </a:r>
            <a:r>
              <a:rPr lang="en-US" sz="1300" u="sng" dirty="0">
                <a:solidFill>
                  <a:srgbClr val="38512F"/>
                </a:solidFill>
                <a:latin typeface="Source Sans Pro" pitchFamily="34" charset="0"/>
                <a:ea typeface="Source Sans Pro" pitchFamily="34" charset="-122"/>
                <a:cs typeface="Source Sans Pro" pitchFamily="34" charset="-120"/>
                <a:hlinkClick r:id="rId3">
                  <a:extLst>
                    <a:ext uri="{A12FA001-AC4F-418D-AE19-62706E023703}">
                      <ahyp:hlinkClr xmlns:ahyp="http://schemas.microsoft.com/office/drawing/2018/hyperlinkcolor" val="tx"/>
                    </a:ext>
                  </a:extLst>
                </a:hlinkClick>
              </a:rPr>
              <a:t>https://www.bdo.ca/insights/roadmap-to-corporate-sustainability-reporting-an-introduction-to-gri-standards</a:t>
            </a:r>
            <a:r>
              <a:rPr lang="en-US" sz="1300" dirty="0">
                <a:solidFill>
                  <a:srgbClr val="3A3630"/>
                </a:solidFill>
                <a:latin typeface="Source Sans Pro" pitchFamily="34" charset="0"/>
                <a:ea typeface="Source Sans Pro" pitchFamily="34" charset="-122"/>
                <a:cs typeface="Source Sans Pro" pitchFamily="34" charset="-120"/>
              </a:rPr>
              <a:t>(Accessed: 3 June 2025).</a:t>
            </a:r>
            <a:endParaRPr lang="en-US" sz="1300" dirty="0"/>
          </a:p>
        </p:txBody>
      </p:sp>
      <p:sp>
        <p:nvSpPr>
          <p:cNvPr id="7" name="Shape 5"/>
          <p:cNvSpPr/>
          <p:nvPr/>
        </p:nvSpPr>
        <p:spPr>
          <a:xfrm>
            <a:off x="845344" y="2636044"/>
            <a:ext cx="12939713" cy="752237"/>
          </a:xfrm>
          <a:prstGeom prst="rect">
            <a:avLst/>
          </a:prstGeom>
          <a:solidFill>
            <a:srgbClr val="000000">
              <a:alpha val="4000"/>
            </a:srgbClr>
          </a:solidFill>
          <a:ln/>
        </p:spPr>
        <p:txBody>
          <a:bodyPr/>
          <a:lstStyle/>
          <a:p>
            <a:endParaRPr lang="en-US"/>
          </a:p>
        </p:txBody>
      </p:sp>
      <p:sp>
        <p:nvSpPr>
          <p:cNvPr id="8" name="Text 6"/>
          <p:cNvSpPr/>
          <p:nvPr/>
        </p:nvSpPr>
        <p:spPr>
          <a:xfrm>
            <a:off x="1012865" y="2744152"/>
            <a:ext cx="6131004"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2. Bright Ideas in Travel 2024 (2024)</a:t>
            </a:r>
            <a:endParaRPr lang="en-US" sz="1300" dirty="0"/>
          </a:p>
        </p:txBody>
      </p:sp>
      <p:sp>
        <p:nvSpPr>
          <p:cNvPr id="9" name="Text 7"/>
          <p:cNvSpPr/>
          <p:nvPr/>
        </p:nvSpPr>
        <p:spPr>
          <a:xfrm>
            <a:off x="7486531" y="2744152"/>
            <a:ext cx="6131004" cy="536019"/>
          </a:xfrm>
          <a:prstGeom prst="rect">
            <a:avLst/>
          </a:prstGeom>
          <a:noFill/>
          <a:ln/>
        </p:spPr>
        <p:txBody>
          <a:bodyPr wrap="squar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CONDÉ NAST TRAVELER. Available at: </a:t>
            </a:r>
            <a:r>
              <a:rPr lang="en-US" sz="1300" u="sng" dirty="0">
                <a:solidFill>
                  <a:srgbClr val="38512F"/>
                </a:solidFill>
                <a:latin typeface="Source Sans Pro" pitchFamily="34" charset="0"/>
                <a:ea typeface="Source Sans Pro" pitchFamily="34" charset="-122"/>
                <a:cs typeface="Source Sans Pro" pitchFamily="34" charset="-120"/>
                <a:hlinkClick r:id="rId4">
                  <a:extLst>
                    <a:ext uri="{A12FA001-AC4F-418D-AE19-62706E023703}">
                      <ahyp:hlinkClr xmlns:ahyp="http://schemas.microsoft.com/office/drawing/2018/hyperlinkcolor" val="tx"/>
                    </a:ext>
                  </a:extLst>
                </a:hlinkClick>
              </a:rPr>
              <a:t>https://www.cntraveler.com/story/bright-ideas-in-travel-2024</a:t>
            </a:r>
            <a:r>
              <a:rPr lang="en-US" sz="1300" dirty="0">
                <a:solidFill>
                  <a:srgbClr val="3A3630"/>
                </a:solidFill>
                <a:latin typeface="Source Sans Pro" pitchFamily="34" charset="0"/>
                <a:ea typeface="Source Sans Pro" pitchFamily="34" charset="-122"/>
                <a:cs typeface="Source Sans Pro" pitchFamily="34" charset="-120"/>
              </a:rPr>
              <a:t> (Accessed: 3 June 2025).</a:t>
            </a:r>
            <a:endParaRPr lang="en-US" sz="1300" dirty="0"/>
          </a:p>
        </p:txBody>
      </p:sp>
      <p:sp>
        <p:nvSpPr>
          <p:cNvPr id="10" name="Shape 8"/>
          <p:cNvSpPr/>
          <p:nvPr/>
        </p:nvSpPr>
        <p:spPr>
          <a:xfrm>
            <a:off x="845344" y="3388281"/>
            <a:ext cx="12939713" cy="752237"/>
          </a:xfrm>
          <a:prstGeom prst="rect">
            <a:avLst/>
          </a:prstGeom>
          <a:solidFill>
            <a:srgbClr val="FFFFFF">
              <a:alpha val="4000"/>
            </a:srgbClr>
          </a:solidFill>
          <a:ln/>
        </p:spPr>
        <p:txBody>
          <a:bodyPr/>
          <a:lstStyle/>
          <a:p>
            <a:endParaRPr lang="en-US"/>
          </a:p>
        </p:txBody>
      </p:sp>
      <p:sp>
        <p:nvSpPr>
          <p:cNvPr id="11" name="Text 9"/>
          <p:cNvSpPr/>
          <p:nvPr/>
        </p:nvSpPr>
        <p:spPr>
          <a:xfrm>
            <a:off x="1012865" y="3496389"/>
            <a:ext cx="6131004"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3. Circular Economy in the Tourism Sector (2025)</a:t>
            </a:r>
            <a:endParaRPr lang="en-US" sz="1300" dirty="0"/>
          </a:p>
        </p:txBody>
      </p:sp>
      <p:sp>
        <p:nvSpPr>
          <p:cNvPr id="12" name="Text 10"/>
          <p:cNvSpPr/>
          <p:nvPr/>
        </p:nvSpPr>
        <p:spPr>
          <a:xfrm>
            <a:off x="7486531" y="3496389"/>
            <a:ext cx="6131004" cy="536019"/>
          </a:xfrm>
          <a:prstGeom prst="rect">
            <a:avLst/>
          </a:prstGeom>
          <a:noFill/>
          <a:ln/>
        </p:spPr>
        <p:txBody>
          <a:bodyPr wrap="squar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MDPI. Available at: </a:t>
            </a:r>
            <a:r>
              <a:rPr lang="en-US" sz="1300" u="sng" dirty="0">
                <a:solidFill>
                  <a:srgbClr val="38512F"/>
                </a:solidFill>
                <a:latin typeface="Source Sans Pro" pitchFamily="34" charset="0"/>
                <a:ea typeface="Source Sans Pro" pitchFamily="34" charset="-122"/>
                <a:cs typeface="Source Sans Pro" pitchFamily="34" charset="-120"/>
                <a:hlinkClick r:id="rId5">
                  <a:extLst>
                    <a:ext uri="{A12FA001-AC4F-418D-AE19-62706E023703}">
                      <ahyp:hlinkClr xmlns:ahyp="http://schemas.microsoft.com/office/drawing/2018/hyperlinkcolor" val="tx"/>
                    </a:ext>
                  </a:extLst>
                </a:hlinkClick>
              </a:rPr>
              <a:t>https://www.mdpi.com/about/announcements/11392</a:t>
            </a:r>
            <a:r>
              <a:rPr lang="en-US" sz="1300" dirty="0">
                <a:solidFill>
                  <a:srgbClr val="3A3630"/>
                </a:solidFill>
                <a:latin typeface="Source Sans Pro" pitchFamily="34" charset="0"/>
                <a:ea typeface="Source Sans Pro" pitchFamily="34" charset="-122"/>
                <a:cs typeface="Source Sans Pro" pitchFamily="34" charset="-120"/>
              </a:rPr>
              <a:t> (Accessed: 3 June 2025).</a:t>
            </a:r>
            <a:endParaRPr lang="en-US" sz="1300" dirty="0"/>
          </a:p>
        </p:txBody>
      </p:sp>
      <p:sp>
        <p:nvSpPr>
          <p:cNvPr id="13" name="Shape 11"/>
          <p:cNvSpPr/>
          <p:nvPr/>
        </p:nvSpPr>
        <p:spPr>
          <a:xfrm>
            <a:off x="845344" y="4140518"/>
            <a:ext cx="12939713" cy="1020247"/>
          </a:xfrm>
          <a:prstGeom prst="rect">
            <a:avLst/>
          </a:prstGeom>
          <a:solidFill>
            <a:srgbClr val="000000">
              <a:alpha val="4000"/>
            </a:srgbClr>
          </a:solidFill>
          <a:ln/>
        </p:spPr>
        <p:txBody>
          <a:bodyPr/>
          <a:lstStyle/>
          <a:p>
            <a:endParaRPr lang="en-US"/>
          </a:p>
        </p:txBody>
      </p:sp>
      <p:sp>
        <p:nvSpPr>
          <p:cNvPr id="14" name="Text 12"/>
          <p:cNvSpPr/>
          <p:nvPr/>
        </p:nvSpPr>
        <p:spPr>
          <a:xfrm>
            <a:off x="1012865" y="4248626"/>
            <a:ext cx="6131004"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4. DNV (2025)</a:t>
            </a:r>
            <a:endParaRPr lang="en-US" sz="1300" dirty="0"/>
          </a:p>
        </p:txBody>
      </p:sp>
      <p:sp>
        <p:nvSpPr>
          <p:cNvPr id="15" name="Text 13"/>
          <p:cNvSpPr/>
          <p:nvPr/>
        </p:nvSpPr>
        <p:spPr>
          <a:xfrm>
            <a:off x="7486531" y="4248626"/>
            <a:ext cx="6131004" cy="804029"/>
          </a:xfrm>
          <a:prstGeom prst="rect">
            <a:avLst/>
          </a:prstGeom>
          <a:noFill/>
          <a:ln/>
        </p:spPr>
        <p:txBody>
          <a:bodyPr wrap="squar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ISO 14001 STANDARD DRAFT UPDATE RELEASED. Available at: </a:t>
            </a:r>
            <a:r>
              <a:rPr lang="en-US" sz="1300" u="sng" dirty="0">
                <a:solidFill>
                  <a:srgbClr val="38512F"/>
                </a:solidFill>
                <a:latin typeface="Source Sans Pro" pitchFamily="34" charset="0"/>
                <a:ea typeface="Source Sans Pro" pitchFamily="34" charset="-122"/>
                <a:cs typeface="Source Sans Pro" pitchFamily="34" charset="-120"/>
                <a:hlinkClick r:id="rId6">
                  <a:extLst>
                    <a:ext uri="{A12FA001-AC4F-418D-AE19-62706E023703}">
                      <ahyp:hlinkClr xmlns:ahyp="http://schemas.microsoft.com/office/drawing/2018/hyperlinkcolor" val="tx"/>
                    </a:ext>
                  </a:extLst>
                </a:hlinkClick>
              </a:rPr>
              <a:t>https://www.dnv.com/news/iso-14001-standard-draft-update-released/</a:t>
            </a:r>
            <a:r>
              <a:rPr lang="en-US" sz="1300" dirty="0">
                <a:solidFill>
                  <a:srgbClr val="3A3630"/>
                </a:solidFill>
                <a:latin typeface="Source Sans Pro" pitchFamily="34" charset="0"/>
                <a:ea typeface="Source Sans Pro" pitchFamily="34" charset="-122"/>
                <a:cs typeface="Source Sans Pro" pitchFamily="34" charset="-120"/>
              </a:rPr>
              <a:t> (Accessed: 3 June 2025).</a:t>
            </a:r>
            <a:endParaRPr lang="en-US" sz="1300" dirty="0"/>
          </a:p>
        </p:txBody>
      </p:sp>
      <p:sp>
        <p:nvSpPr>
          <p:cNvPr id="16" name="Shape 14"/>
          <p:cNvSpPr/>
          <p:nvPr/>
        </p:nvSpPr>
        <p:spPr>
          <a:xfrm>
            <a:off x="845344" y="5160764"/>
            <a:ext cx="12939713" cy="1020247"/>
          </a:xfrm>
          <a:prstGeom prst="rect">
            <a:avLst/>
          </a:prstGeom>
          <a:solidFill>
            <a:srgbClr val="FFFFFF">
              <a:alpha val="4000"/>
            </a:srgbClr>
          </a:solidFill>
          <a:ln/>
        </p:spPr>
        <p:txBody>
          <a:bodyPr/>
          <a:lstStyle/>
          <a:p>
            <a:endParaRPr lang="en-US"/>
          </a:p>
        </p:txBody>
      </p:sp>
      <p:sp>
        <p:nvSpPr>
          <p:cNvPr id="17" name="Text 15"/>
          <p:cNvSpPr/>
          <p:nvPr/>
        </p:nvSpPr>
        <p:spPr>
          <a:xfrm>
            <a:off x="1012865" y="5268873"/>
            <a:ext cx="6131004" cy="268010"/>
          </a:xfrm>
          <a:prstGeom prst="rect">
            <a:avLst/>
          </a:prstGeom>
          <a:noFill/>
          <a:ln/>
        </p:spPr>
        <p:txBody>
          <a:bodyPr wrap="non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5. Emerald Insight (2025)</a:t>
            </a:r>
            <a:endParaRPr lang="en-US" sz="1300" dirty="0"/>
          </a:p>
        </p:txBody>
      </p:sp>
      <p:sp>
        <p:nvSpPr>
          <p:cNvPr id="18" name="Text 16"/>
          <p:cNvSpPr/>
          <p:nvPr/>
        </p:nvSpPr>
        <p:spPr>
          <a:xfrm>
            <a:off x="7486531" y="5268873"/>
            <a:ext cx="6131004" cy="804029"/>
          </a:xfrm>
          <a:prstGeom prst="rect">
            <a:avLst/>
          </a:prstGeom>
          <a:noFill/>
          <a:ln/>
        </p:spPr>
        <p:txBody>
          <a:bodyPr wrap="squar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FOSTERING ECO-FRIENDLY BEHAVIORS IN HOSPITALITY. Available at: </a:t>
            </a:r>
            <a:r>
              <a:rPr lang="en-US" sz="1300" u="sng" dirty="0">
                <a:solidFill>
                  <a:srgbClr val="38512F"/>
                </a:solidFill>
                <a:latin typeface="Source Sans Pro" pitchFamily="34" charset="0"/>
                <a:ea typeface="Source Sans Pro" pitchFamily="34" charset="-122"/>
                <a:cs typeface="Source Sans Pro" pitchFamily="34" charset="-120"/>
                <a:hlinkClick r:id="rId7">
                  <a:extLst>
                    <a:ext uri="{A12FA001-AC4F-418D-AE19-62706E023703}">
                      <ahyp:hlinkClr xmlns:ahyp="http://schemas.microsoft.com/office/drawing/2018/hyperlinkcolor" val="tx"/>
                    </a:ext>
                  </a:extLst>
                </a:hlinkClick>
              </a:rPr>
              <a:t>https://www.emerald.com/insight/content/doi/10.1108/IJCHM-07-2024-1023/full/pdf</a:t>
            </a:r>
            <a:r>
              <a:rPr lang="en-US" sz="1300" dirty="0">
                <a:solidFill>
                  <a:srgbClr val="3A3630"/>
                </a:solidFill>
                <a:latin typeface="Source Sans Pro" pitchFamily="34" charset="0"/>
                <a:ea typeface="Source Sans Pro" pitchFamily="34" charset="-122"/>
                <a:cs typeface="Source Sans Pro" pitchFamily="34" charset="-120"/>
              </a:rPr>
              <a:t> (Accessed: 3 June 2025).</a:t>
            </a:r>
            <a:endParaRPr lang="en-US" sz="1300" dirty="0"/>
          </a:p>
        </p:txBody>
      </p:sp>
      <p:sp>
        <p:nvSpPr>
          <p:cNvPr id="19" name="Text 17"/>
          <p:cNvSpPr/>
          <p:nvPr/>
        </p:nvSpPr>
        <p:spPr>
          <a:xfrm>
            <a:off x="837724" y="6377107"/>
            <a:ext cx="12954952" cy="1072039"/>
          </a:xfrm>
          <a:prstGeom prst="rect">
            <a:avLst/>
          </a:prstGeom>
          <a:noFill/>
          <a:ln/>
        </p:spPr>
        <p:txBody>
          <a:bodyPr wrap="square" lIns="0" tIns="0" rIns="0" bIns="0" rtlCol="0" anchor="t"/>
          <a:lstStyle/>
          <a:p>
            <a:pPr marL="0" indent="0" algn="l">
              <a:lnSpc>
                <a:spcPts val="2100"/>
              </a:lnSpc>
              <a:buNone/>
            </a:pPr>
            <a:r>
              <a:rPr lang="en-US" sz="1300" dirty="0">
                <a:solidFill>
                  <a:srgbClr val="3A3630"/>
                </a:solidFill>
                <a:latin typeface="Source Sans Pro" pitchFamily="34" charset="0"/>
                <a:ea typeface="Source Sans Pro" pitchFamily="34" charset="-122"/>
                <a:cs typeface="Source Sans Pro" pitchFamily="34" charset="-120"/>
              </a:rPr>
              <a:t>References continue with Eton College (2025), Global Reporting Initiative (2025), Green Human Resource Management Practices (2024), GSTC (2025), Hilton (2019), Host Hotels &amp; Resorts (2019), ISO (2023), ISO (2025), Journal of Sustainable Tourism (2023), Kogan Page (2025), Management of Environmental Adaptability in Hotels (2022), MDPI (2025), Paradise Lost (2025), Plan A (2025), Reuters (2025), Sage Journals (2025), ScienceDirect (2024), Sedex (2025), SpringerLink (2025), and Sustainable Circular Innovation Ecosystem for Hospitality and Tourism (2025).</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3649</Words>
  <Application>Microsoft Office PowerPoint</Application>
  <PresentationFormat>Custom</PresentationFormat>
  <Paragraphs>185</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cp:lastModifiedBy>Daniela Maria Vladoi (2207143)</cp:lastModifiedBy>
  <cp:revision>4</cp:revision>
  <dcterms:created xsi:type="dcterms:W3CDTF">2025-06-03T10:48:46Z</dcterms:created>
  <dcterms:modified xsi:type="dcterms:W3CDTF">2025-06-08T17:03:33Z</dcterms:modified>
</cp:coreProperties>
</file>